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24.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webextensions/webextension1.xml" ContentType="application/vnd.ms-office.webextension+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64"/>
  </p:notesMasterIdLst>
  <p:sldIdLst>
    <p:sldId id="589" r:id="rId2"/>
    <p:sldId id="618" r:id="rId3"/>
    <p:sldId id="754" r:id="rId4"/>
    <p:sldId id="402" r:id="rId5"/>
    <p:sldId id="403" r:id="rId6"/>
    <p:sldId id="405" r:id="rId7"/>
    <p:sldId id="351" r:id="rId8"/>
    <p:sldId id="341" r:id="rId9"/>
    <p:sldId id="340" r:id="rId10"/>
    <p:sldId id="343" r:id="rId11"/>
    <p:sldId id="687" r:id="rId12"/>
    <p:sldId id="346" r:id="rId13"/>
    <p:sldId id="316" r:id="rId14"/>
    <p:sldId id="317" r:id="rId15"/>
    <p:sldId id="318" r:id="rId16"/>
    <p:sldId id="321" r:id="rId17"/>
    <p:sldId id="322" r:id="rId18"/>
    <p:sldId id="323" r:id="rId19"/>
    <p:sldId id="324" r:id="rId20"/>
    <p:sldId id="325" r:id="rId21"/>
    <p:sldId id="327" r:id="rId22"/>
    <p:sldId id="328" r:id="rId23"/>
    <p:sldId id="335" r:id="rId24"/>
    <p:sldId id="337" r:id="rId25"/>
    <p:sldId id="713" r:id="rId26"/>
    <p:sldId id="714" r:id="rId27"/>
    <p:sldId id="756" r:id="rId28"/>
    <p:sldId id="716" r:id="rId29"/>
    <p:sldId id="717" r:id="rId30"/>
    <p:sldId id="718" r:id="rId31"/>
    <p:sldId id="719" r:id="rId32"/>
    <p:sldId id="720" r:id="rId33"/>
    <p:sldId id="721" r:id="rId34"/>
    <p:sldId id="722" r:id="rId35"/>
    <p:sldId id="723" r:id="rId36"/>
    <p:sldId id="724" r:id="rId37"/>
    <p:sldId id="725" r:id="rId38"/>
    <p:sldId id="726" r:id="rId39"/>
    <p:sldId id="727" r:id="rId40"/>
    <p:sldId id="728" r:id="rId41"/>
    <p:sldId id="731" r:id="rId42"/>
    <p:sldId id="630" r:id="rId43"/>
    <p:sldId id="755" r:id="rId44"/>
    <p:sldId id="732" r:id="rId45"/>
    <p:sldId id="737" r:id="rId46"/>
    <p:sldId id="738" r:id="rId47"/>
    <p:sldId id="486" r:id="rId48"/>
    <p:sldId id="739" r:id="rId49"/>
    <p:sldId id="740" r:id="rId50"/>
    <p:sldId id="741" r:id="rId51"/>
    <p:sldId id="742" r:id="rId52"/>
    <p:sldId id="743" r:id="rId53"/>
    <p:sldId id="744" r:id="rId54"/>
    <p:sldId id="745" r:id="rId55"/>
    <p:sldId id="746" r:id="rId56"/>
    <p:sldId id="749" r:id="rId57"/>
    <p:sldId id="498" r:id="rId58"/>
    <p:sldId id="499" r:id="rId59"/>
    <p:sldId id="750" r:id="rId60"/>
    <p:sldId id="751" r:id="rId61"/>
    <p:sldId id="502" r:id="rId62"/>
    <p:sldId id="753" r:id="rId63"/>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
          <p15:clr>
            <a:srgbClr val="A4A3A4"/>
          </p15:clr>
        </p15:guide>
        <p15:guide id="2" pos="4608">
          <p15:clr>
            <a:srgbClr val="A4A3A4"/>
          </p15:clr>
        </p15:guide>
        <p15:guide id="3" pos="288">
          <p15:clr>
            <a:srgbClr val="A4A3A4"/>
          </p15:clr>
        </p15:guide>
        <p15:guide id="4" pos="5472">
          <p15:clr>
            <a:srgbClr val="A4A3A4"/>
          </p15:clr>
        </p15:guide>
        <p15:guide id="5" orient="horz" pos="1712">
          <p15:clr>
            <a:srgbClr val="9AA0A6"/>
          </p15:clr>
        </p15:guide>
        <p15:guide id="6" pos="2592">
          <p15:clr>
            <a:srgbClr val="9AA0A6"/>
          </p15:clr>
        </p15:guide>
        <p15:guide id="7" pos="3168">
          <p15:clr>
            <a:srgbClr val="9AA0A6"/>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9" roundtripDataSignature="AMtx7mhS5nRLilGD6T0EpqDE7wj9jhOMe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96AE40-E63F-448E-B565-BE41378B41F9}" name="Nils Ever Murrugarra Llerena" initials="NEML" userId="Nils Ever Murrugarra Llerena" providerId="None"/>
  <p188:author id="{8443ED59-20C7-4FDF-8DCA-8A14D1AA1C8C}" name="Microsoft Office User" initials="MOU" userId="Microsoft Office Us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e Jiang"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97"/>
    <p:restoredTop sz="82861"/>
  </p:normalViewPr>
  <p:slideViewPr>
    <p:cSldViewPr snapToGrid="0">
      <p:cViewPr varScale="1">
        <p:scale>
          <a:sx n="156" d="100"/>
          <a:sy n="156" d="100"/>
        </p:scale>
        <p:origin x="2648" y="168"/>
      </p:cViewPr>
      <p:guideLst>
        <p:guide orient="horz" pos="288"/>
        <p:guide pos="4608"/>
        <p:guide pos="288"/>
        <p:guide pos="5472"/>
        <p:guide orient="horz" pos="1712"/>
        <p:guide pos="2592"/>
        <p:guide pos="3168"/>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13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131"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129"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130" Type="http://schemas.openxmlformats.org/officeDocument/2006/relationships/commentAuthors" Target="commentAuthors.xml"/><Relationship Id="rId13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0060"/>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0060"/>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p>
            <a:pPr marL="0" lvl="0" indent="0" algn="l" rtl="0">
              <a:spcBef>
                <a:spcPts val="0"/>
              </a:spcBef>
              <a:spcAft>
                <a:spcPts val="0"/>
              </a:spcAft>
              <a:buClr>
                <a:schemeClr val="dk1"/>
              </a:buClr>
              <a:buSzPts val="1200"/>
              <a:buFont typeface="Arial"/>
              <a:buNone/>
            </a:pPr>
            <a:endParaRPr/>
          </a:p>
        </p:txBody>
      </p:sp>
      <p:sp>
        <p:nvSpPr>
          <p:cNvPr id="93" name="Google Shape;93;p1: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911470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381000" y="682625"/>
            <a:ext cx="607060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401074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381000" y="682625"/>
            <a:ext cx="607060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3686871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381000" y="682625"/>
            <a:ext cx="607060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1531131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381000" y="682625"/>
            <a:ext cx="607060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617989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381000" y="682625"/>
            <a:ext cx="607060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2339581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r>
              <a:rPr lang="en-US" dirty="0"/>
              <a:t>24 min</a:t>
            </a:r>
          </a:p>
        </p:txBody>
      </p:sp>
      <p:sp>
        <p:nvSpPr>
          <p:cNvPr id="117764"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DFE2BC-39B3-4C3B-B909-7DEA0EA0EC20}"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712125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221413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F4931-F29C-4BBC-94AD-F313B06836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378" name="Rectangle 2"/>
          <p:cNvSpPr>
            <a:spLocks noGrp="1" noRot="1" noChangeAspect="1" noTextEdit="1"/>
          </p:cNvSpPr>
          <p:nvPr>
            <p:ph type="sldImg"/>
          </p:nvPr>
        </p:nvSpPr>
        <p:spPr>
          <a:ln/>
        </p:spPr>
      </p:sp>
      <p:sp>
        <p:nvSpPr>
          <p:cNvPr id="357379" name="Rectangle 3"/>
          <p:cNvSpPr>
            <a:spLocks noGrp="1"/>
          </p:cNvSpPr>
          <p:nvPr>
            <p:ph type="body" idx="1"/>
          </p:nvPr>
        </p:nvSpPr>
        <p:spPr/>
        <p:txBody>
          <a:bodyPr/>
          <a:lstStyle/>
          <a:p>
            <a:endParaRPr lang="en-US"/>
          </a:p>
        </p:txBody>
      </p:sp>
    </p:spTree>
    <p:extLst>
      <p:ext uri="{BB962C8B-B14F-4D97-AF65-F5344CB8AC3E}">
        <p14:creationId xmlns:p14="http://schemas.microsoft.com/office/powerpoint/2010/main" val="1229759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=oKAnOzIu66c&amp;ab_channel=Udacity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27</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266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de-DE" dirty="0"/>
              <a:t>https://</a:t>
            </a:r>
            <a:r>
              <a:rPr lang="de-DE" dirty="0" err="1"/>
              <a:t>www.youtube.com</a:t>
            </a:r>
            <a:r>
              <a:rPr lang="de-DE" dirty="0"/>
              <a:t>/</a:t>
            </a:r>
            <a:r>
              <a:rPr lang="de-DE" dirty="0" err="1"/>
              <a:t>watch?v</a:t>
            </a:r>
            <a:r>
              <a:rPr lang="de-DE" dirty="0"/>
              <a:t>=4AvTMVD9ig0&amp;ab_channel=</a:t>
            </a:r>
            <a:r>
              <a:rPr lang="de-DE" dirty="0" err="1"/>
              <a:t>CyrillStachniss</a:t>
            </a:r>
            <a:endParaRPr lang="de-DE" dirty="0"/>
          </a:p>
          <a:p>
            <a:endParaRPr lang="de-DE" dirty="0"/>
          </a:p>
          <a:p>
            <a:endParaRPr lang="de-DE" dirty="0"/>
          </a:p>
        </p:txBody>
      </p:sp>
    </p:spTree>
    <p:extLst>
      <p:ext uri="{BB962C8B-B14F-4D97-AF65-F5344CB8AC3E}">
        <p14:creationId xmlns:p14="http://schemas.microsoft.com/office/powerpoint/2010/main" val="275049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63775-8BC7-5C9F-8E9D-4D176DF26438}"/>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1086CA7C-2EA7-D969-C148-4B6F212535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32423FC-1219-5342-89C9-737E972DB02A}" type="slidenum">
              <a:rPr lang="en-US" altLang="x-none" sz="1200"/>
              <a:pPr/>
              <a:t>2</a:t>
            </a:fld>
            <a:endParaRPr lang="en-US" altLang="x-none" sz="1200"/>
          </a:p>
        </p:txBody>
      </p:sp>
      <p:sp>
        <p:nvSpPr>
          <p:cNvPr id="21506" name="Rectangle 2">
            <a:extLst>
              <a:ext uri="{FF2B5EF4-FFF2-40B4-BE49-F238E27FC236}">
                <a16:creationId xmlns:a16="http://schemas.microsoft.com/office/drawing/2014/main" id="{25162369-76D6-0663-9363-CC2E7BD89B5C}"/>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D6E9DEFD-AA0A-6E6A-E17A-F549ABB519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x-none" dirty="0"/>
              <a:t>Source: Gemini</a:t>
            </a:r>
          </a:p>
          <a:p>
            <a:pPr eaLnBrk="1" hangingPunct="1"/>
            <a:endParaRPr lang="en-US" altLang="x-none" dirty="0"/>
          </a:p>
          <a:p>
            <a:pPr eaLnBrk="1" hangingPunct="1"/>
            <a:r>
              <a:rPr lang="en-US" altLang="x-none" dirty="0"/>
              <a:t>Play where is Waldo? - https://where-s-waldo-</a:t>
            </a:r>
            <a:r>
              <a:rPr lang="en-US" altLang="x-none" dirty="0" err="1"/>
              <a:t>top.web.app</a:t>
            </a:r>
            <a:r>
              <a:rPr lang="en-US" altLang="x-none" dirty="0"/>
              <a:t>/</a:t>
            </a:r>
          </a:p>
          <a:p>
            <a:pPr eaLnBrk="1" hangingPunct="1"/>
            <a:endParaRPr lang="en-US" altLang="x-none" dirty="0"/>
          </a:p>
          <a:p>
            <a:pPr eaLnBrk="1" hangingPunct="1"/>
            <a:r>
              <a:rPr lang="en-US" dirty="0"/>
              <a:t>A great way to understand local features is to think of the popular children's book series, "Where's Waldo?". The goal is to find Waldo in a crowded, complex scene. You don't try to find Waldo by looking for a picture of the entire scene—that would be impossible. Instead, you look for </a:t>
            </a:r>
            <a:r>
              <a:rPr lang="en-US" b="1" dirty="0"/>
              <a:t>Waldo's distinctive local features</a:t>
            </a:r>
            <a:r>
              <a:rPr lang="en-US" dirty="0"/>
              <a:t>: his striped red-and-white shirt, his beanie, and his glasses. Even if he's partially obscured or in a different pose, these key features help you pinpoint his location.</a:t>
            </a:r>
            <a:endParaRPr lang="x-none" altLang="x-none"/>
          </a:p>
        </p:txBody>
      </p:sp>
    </p:spTree>
    <p:extLst>
      <p:ext uri="{BB962C8B-B14F-4D97-AF65-F5344CB8AC3E}">
        <p14:creationId xmlns:p14="http://schemas.microsoft.com/office/powerpoint/2010/main" val="2091353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black</a:t>
            </a:r>
          </a:p>
          <a:p>
            <a:r>
              <a:rPr lang="en-US" dirty="0"/>
              <a:t>255: white (1)</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30</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4185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black</a:t>
            </a:r>
          </a:p>
          <a:p>
            <a:r>
              <a:rPr lang="en-US" dirty="0"/>
              <a:t>255: white (1)</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32</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5737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49688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764186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423090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A546C-147E-431E-AEDD-EB4F050EF54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458" name="Rectangle 2"/>
          <p:cNvSpPr>
            <a:spLocks noGrp="1" noRot="1" noChangeAspect="1" noChangeArrowheads="1" noTextEdit="1"/>
          </p:cNvSpPr>
          <p:nvPr>
            <p:ph type="sldImg"/>
          </p:nvPr>
        </p:nvSpPr>
        <p:spPr>
          <a:xfrm>
            <a:off x="381000" y="682625"/>
            <a:ext cx="6070600" cy="3414713"/>
          </a:xfrm>
          <a:ln/>
        </p:spPr>
      </p:sp>
      <p:sp>
        <p:nvSpPr>
          <p:cNvPr id="787459"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1943884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5FB76-33F4-4C50-8805-D6E6CBCA901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786" name="Rectangle 2"/>
          <p:cNvSpPr>
            <a:spLocks noGrp="1" noRot="1" noChangeAspect="1" noTextEdit="1"/>
          </p:cNvSpPr>
          <p:nvPr>
            <p:ph type="sldImg"/>
          </p:nvPr>
        </p:nvSpPr>
        <p:spPr>
          <a:ln/>
        </p:spPr>
      </p:sp>
      <p:sp>
        <p:nvSpPr>
          <p:cNvPr id="502787" name="Rectangle 3"/>
          <p:cNvSpPr>
            <a:spLocks noGrp="1"/>
          </p:cNvSpPr>
          <p:nvPr>
            <p:ph type="body" idx="1"/>
          </p:nvPr>
        </p:nvSpPr>
        <p:spPr/>
        <p:txBody>
          <a:bodyPr/>
          <a:lstStyle/>
          <a:p>
            <a:endParaRPr lang="en-US"/>
          </a:p>
        </p:txBody>
      </p:sp>
    </p:spTree>
    <p:extLst>
      <p:ext uri="{BB962C8B-B14F-4D97-AF65-F5344CB8AC3E}">
        <p14:creationId xmlns:p14="http://schemas.microsoft.com/office/powerpoint/2010/main" val="3120791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AD559-58E6-437A-A7FE-2E6C4DB0F6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474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1CC06-7775-4C59-AC98-25D6484A203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2099" name="Slide Image Placeholder 1"/>
          <p:cNvSpPr>
            <a:spLocks noGrp="1" noRot="1" noChangeAspect="1" noTextEdit="1"/>
          </p:cNvSpPr>
          <p:nvPr>
            <p:ph type="sldImg"/>
          </p:nvPr>
        </p:nvSpPr>
        <p:spPr>
          <a:xfrm>
            <a:off x="381000" y="684213"/>
            <a:ext cx="6096000" cy="3429000"/>
          </a:xfrm>
          <a:ln/>
        </p:spPr>
      </p:sp>
      <p:sp>
        <p:nvSpPr>
          <p:cNvPr id="132100"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a:p>
        </p:txBody>
      </p:sp>
      <p:sp>
        <p:nvSpPr>
          <p:cNvPr id="132101"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4E4DA985-9E0D-4AB4-98D7-E0A9ED8E04C0}"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45</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3354146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DCF678-5B78-4FE8-95E0-217635C8B72B}"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3123" name="Rectangle 2"/>
          <p:cNvSpPr>
            <a:spLocks noGrp="1" noRot="1" noChangeAspect="1" noTextEdit="1"/>
          </p:cNvSpPr>
          <p:nvPr>
            <p:ph type="sldImg"/>
          </p:nvPr>
        </p:nvSpPr>
        <p:spPr>
          <a:xfrm>
            <a:off x="381000" y="684213"/>
            <a:ext cx="6096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1348532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1100" b="1">
                <a:solidFill>
                  <a:srgbClr val="FFFF00"/>
                </a:solidFill>
                <a:latin typeface="Arial" charset="0"/>
                <a:ea typeface="ＭＳ Ｐゴシック" charset="0"/>
                <a:cs typeface="ＭＳ Ｐゴシック" charset="0"/>
              </a:defRPr>
            </a:lvl1pPr>
            <a:lvl2pPr marL="702756" indent="-270291" defTabSz="914485" eaLnBrk="0" hangingPunct="0">
              <a:defRPr sz="1100" b="1">
                <a:solidFill>
                  <a:srgbClr val="FFFF00"/>
                </a:solidFill>
                <a:latin typeface="Arial" charset="0"/>
                <a:ea typeface="ＭＳ Ｐゴシック" charset="0"/>
              </a:defRPr>
            </a:lvl2pPr>
            <a:lvl3pPr marL="1081164" indent="-216233" defTabSz="914485" eaLnBrk="0" hangingPunct="0">
              <a:defRPr sz="1100" b="1">
                <a:solidFill>
                  <a:srgbClr val="FFFF00"/>
                </a:solidFill>
                <a:latin typeface="Arial" charset="0"/>
                <a:ea typeface="ＭＳ Ｐゴシック" charset="0"/>
              </a:defRPr>
            </a:lvl3pPr>
            <a:lvl4pPr marL="1513629" indent="-216233" defTabSz="914485" eaLnBrk="0" hangingPunct="0">
              <a:defRPr sz="1100" b="1">
                <a:solidFill>
                  <a:srgbClr val="FFFF00"/>
                </a:solidFill>
                <a:latin typeface="Arial" charset="0"/>
                <a:ea typeface="ＭＳ Ｐゴシック" charset="0"/>
              </a:defRPr>
            </a:lvl4pPr>
            <a:lvl5pPr marL="1946095" indent="-216233" defTabSz="914485" eaLnBrk="0" hangingPunct="0">
              <a:defRPr sz="1100" b="1">
                <a:solidFill>
                  <a:srgbClr val="FFFF00"/>
                </a:solidFill>
                <a:latin typeface="Arial" charset="0"/>
                <a:ea typeface="ＭＳ Ｐゴシック" charset="0"/>
              </a:defRPr>
            </a:lvl5pPr>
            <a:lvl6pPr marL="2378560"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6pPr>
            <a:lvl7pPr marL="2811026"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7pPr>
            <a:lvl8pPr marL="3243491"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8pPr>
            <a:lvl9pPr marL="3675957"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9pPr>
          </a:lstStyle>
          <a:p>
            <a:pPr marL="0" marR="0" lvl="0" indent="0" algn="r" defTabSz="914485" rtl="0" eaLnBrk="1" fontAlgn="auto" latinLnBrk="0" hangingPunct="1">
              <a:lnSpc>
                <a:spcPct val="100000"/>
              </a:lnSpc>
              <a:spcBef>
                <a:spcPts val="0"/>
              </a:spcBef>
              <a:spcAft>
                <a:spcPts val="0"/>
              </a:spcAft>
              <a:buClrTx/>
              <a:buSzTx/>
              <a:buFontTx/>
              <a:buNone/>
              <a:tabLst/>
              <a:defRPr/>
            </a:pPr>
            <a:fld id="{3DF9E6D0-DA62-F54A-916F-2A88B954CE98}" type="slidenum">
              <a:rPr kumimoji="0" lang="en-US" sz="1200" b="0" i="0" u="none" strike="noStrike" kern="1200" cap="none" spc="0" normalizeH="0" baseline="0" noProof="0">
                <a:ln>
                  <a:noFill/>
                </a:ln>
                <a:solidFill>
                  <a:prstClr val="white"/>
                </a:solidFill>
                <a:effectLst/>
                <a:uLnTx/>
                <a:uFillTx/>
                <a:latin typeface="Arial" charset="0"/>
                <a:ea typeface="ＭＳ Ｐゴシック" charset="0"/>
              </a:rPr>
              <a:pPr marL="0" marR="0" lvl="0" indent="0" algn="r" defTabSz="91448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45192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47</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5208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05BEAF-E8F9-4BA6-9538-3EF5563BF7BA}"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3551647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DCF678-5B78-4FE8-95E0-217635C8B72B}"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3123" name="Rectangle 2"/>
          <p:cNvSpPr>
            <a:spLocks noGrp="1" noRot="1" noChangeAspect="1" noTextEdit="1"/>
          </p:cNvSpPr>
          <p:nvPr>
            <p:ph type="sldImg"/>
          </p:nvPr>
        </p:nvSpPr>
        <p:spPr>
          <a:xfrm>
            <a:off x="381000" y="684213"/>
            <a:ext cx="6096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3445975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1047239-B7C5-4465-BD77-A2353C9106D6}"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1315" name="Rectangle 2"/>
          <p:cNvSpPr>
            <a:spLocks noGrp="1" noRot="1" noChangeAspect="1" noTextEdit="1"/>
          </p:cNvSpPr>
          <p:nvPr>
            <p:ph type="sldImg"/>
          </p:nvPr>
        </p:nvSpPr>
        <p:spPr>
          <a:ln/>
        </p:spPr>
      </p:sp>
      <p:sp>
        <p:nvSpPr>
          <p:cNvPr id="14131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1583846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E09E8E-F1D0-4B93-BF98-03D1D2D5B68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4387" name="Slide Image Placeholder 1"/>
          <p:cNvSpPr>
            <a:spLocks noGrp="1" noRot="1" noChangeAspect="1" noTextEdit="1"/>
          </p:cNvSpPr>
          <p:nvPr>
            <p:ph type="sldImg"/>
          </p:nvPr>
        </p:nvSpPr>
        <p:spPr>
          <a:xfrm>
            <a:off x="381000" y="684213"/>
            <a:ext cx="6096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9B56B1CA-0D8F-41B5-91CA-D292BE1FEF9E}"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57</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990071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E09E8E-F1D0-4B93-BF98-03D1D2D5B68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4387" name="Slide Image Placeholder 1"/>
          <p:cNvSpPr>
            <a:spLocks noGrp="1" noRot="1" noChangeAspect="1" noTextEdit="1"/>
          </p:cNvSpPr>
          <p:nvPr>
            <p:ph type="sldImg"/>
          </p:nvPr>
        </p:nvSpPr>
        <p:spPr>
          <a:xfrm>
            <a:off x="381000" y="684213"/>
            <a:ext cx="6096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9B56B1CA-0D8F-41B5-91CA-D292BE1FEF9E}"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58</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2618196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urier New" panose="02070309020205020404" pitchFamily="49" charset="0"/>
                <a:cs typeface="Courier New" panose="02070309020205020404" pitchFamily="49" charset="0"/>
              </a:rPr>
              <a:t>sim(</a:t>
            </a:r>
            <a:r>
              <a:rPr lang="en-US" sz="1200" dirty="0" err="1">
                <a:latin typeface="Courier New" panose="02070309020205020404" pitchFamily="49" charset="0"/>
                <a:cs typeface="Courier New" panose="02070309020205020404" pitchFamily="49" charset="0"/>
              </a:rPr>
              <a:t>d_j</a:t>
            </a:r>
            <a:r>
              <a:rPr lang="en-US" sz="1200" dirty="0">
                <a:latin typeface="Courier New" panose="02070309020205020404" pitchFamily="49" charset="0"/>
                <a:cs typeface="Courier New" panose="02070309020205020404" pitchFamily="49" charset="0"/>
              </a:rPr>
              <a:t>, q) = dot(</a:t>
            </a:r>
            <a:r>
              <a:rPr lang="en-US" sz="1200" dirty="0" err="1">
                <a:latin typeface="Courier New" panose="02070309020205020404" pitchFamily="49" charset="0"/>
                <a:cs typeface="Courier New" panose="02070309020205020404" pitchFamily="49" charset="0"/>
              </a:rPr>
              <a:t>d_j</a:t>
            </a:r>
            <a:r>
              <a:rPr lang="en-US" sz="1200" dirty="0">
                <a:latin typeface="Courier New" panose="02070309020205020404" pitchFamily="49" charset="0"/>
                <a:cs typeface="Courier New" panose="02070309020205020404" pitchFamily="49" charset="0"/>
              </a:rPr>
              <a:t>, q) / (norm(</a:t>
            </a:r>
            <a:r>
              <a:rPr lang="en-US" sz="1200" dirty="0" err="1">
                <a:latin typeface="Courier New" panose="02070309020205020404" pitchFamily="49" charset="0"/>
                <a:cs typeface="Courier New" panose="02070309020205020404" pitchFamily="49" charset="0"/>
              </a:rPr>
              <a:t>d_j</a:t>
            </a:r>
            <a:r>
              <a:rPr lang="en-US" sz="1200" dirty="0">
                <a:latin typeface="Courier New" panose="02070309020205020404" pitchFamily="49" charset="0"/>
                <a:cs typeface="Courier New" panose="02070309020205020404" pitchFamily="49" charset="0"/>
              </a:rPr>
              <a:t>, 2) * norm(q,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ourier New" panose="02070309020205020404" pitchFamily="49" charset="0"/>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urier New" panose="02070309020205020404" pitchFamily="49" charset="0"/>
                <a:cs typeface="Courier New" panose="02070309020205020404" pitchFamily="49" charset="0"/>
              </a:rPr>
              <a:t>Cosine Similarity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urier New" panose="02070309020205020404" pitchFamily="49" charset="0"/>
                <a:cs typeface="Courier New" panose="02070309020205020404" pitchFamily="49" charset="0"/>
              </a:rPr>
              <a:t>https://</a:t>
            </a:r>
            <a:r>
              <a:rPr lang="en-US" sz="1200" dirty="0" err="1">
                <a:latin typeface="Courier New" panose="02070309020205020404" pitchFamily="49" charset="0"/>
                <a:cs typeface="Courier New" panose="02070309020205020404" pitchFamily="49" charset="0"/>
              </a:rPr>
              <a:t>towardsdatascience.com</a:t>
            </a:r>
            <a:r>
              <a:rPr lang="en-US" sz="1200" dirty="0">
                <a:latin typeface="Courier New" panose="02070309020205020404" pitchFamily="49" charset="0"/>
                <a:cs typeface="Courier New" panose="02070309020205020404" pitchFamily="49" charset="0"/>
              </a:rPr>
              <a:t>/understanding-cosine-similarity-and-its-application-fd42f585296a</a:t>
            </a: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1437435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5D8054-05DA-49E6-9897-BD47C94C6CC8}"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60771" name="Slide Image Placeholder 1"/>
          <p:cNvSpPr>
            <a:spLocks noGrp="1" noRot="1" noChangeAspect="1" noTextEdit="1"/>
          </p:cNvSpPr>
          <p:nvPr>
            <p:ph type="sldImg"/>
          </p:nvPr>
        </p:nvSpPr>
        <p:spPr>
          <a:xfrm>
            <a:off x="381000" y="684213"/>
            <a:ext cx="6096000" cy="3429000"/>
          </a:xfrm>
          <a:ln/>
        </p:spPr>
      </p:sp>
      <p:sp>
        <p:nvSpPr>
          <p:cNvPr id="160772"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a:p>
        </p:txBody>
      </p:sp>
      <p:sp>
        <p:nvSpPr>
          <p:cNvPr id="160773"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E3EFDE47-DD8C-4A4A-B602-30A443C7CF59}"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60</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578334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C91956D-8353-4B01-BDE7-DC7754519820}"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705539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eyes don’t see everything at once, but they jump around.  You see only about 2 degrees with high resolution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503E-BF1B-43C0-B836-0C9F9F6E2B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16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Corners!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79503E-BF1B-43C0-B836-0C9F9F6E2B0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106820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Blobs!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79503E-BF1B-43C0-B836-0C9F9F6E2B0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312215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FF6D1F-9DD8-4BEE-A203-51C583EB7C9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rgbClr val="000000"/>
              </a:solidFill>
              <a:effectLst/>
              <a:uLnTx/>
              <a:uFillTx/>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56701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195369-6C52-4E07-9B80-0D0289295BFF}"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rgbClr val="000000"/>
              </a:solidFill>
              <a:effectLst/>
              <a:uLnTx/>
              <a:uFillTx/>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33608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1443332-4897-4EAB-8F26-60E57053DC6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rgbClr val="000000"/>
              </a:solidFill>
              <a:effectLst/>
              <a:uLnTx/>
              <a:uFillTx/>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8829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685800" y="1028700"/>
            <a:ext cx="7848600" cy="144541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4050"/>
              <a:buFont typeface="Arial"/>
              <a:buNone/>
              <a:defRPr sz="405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subTitle" idx="1"/>
          </p:nvPr>
        </p:nvSpPr>
        <p:spPr>
          <a:xfrm>
            <a:off x="685800" y="2628900"/>
            <a:ext cx="6400800" cy="1314450"/>
          </a:xfrm>
          <a:prstGeom prst="rect">
            <a:avLst/>
          </a:prstGeom>
          <a:noFill/>
          <a:ln>
            <a:noFill/>
          </a:ln>
        </p:spPr>
        <p:txBody>
          <a:bodyPr spcFirstLastPara="1" wrap="square" lIns="91425" tIns="45700" rIns="91425" bIns="45700" anchor="t" anchorCtr="0">
            <a:normAutofit/>
          </a:bodyPr>
          <a:lstStyle>
            <a:lvl1pPr lvl="0" algn="l">
              <a:spcBef>
                <a:spcPts val="360"/>
              </a:spcBef>
              <a:spcAft>
                <a:spcPts val="0"/>
              </a:spcAft>
              <a:buSzPts val="1530"/>
              <a:buNone/>
              <a:defRPr>
                <a:solidFill>
                  <a:srgbClr val="3F3F3F"/>
                </a:solidFill>
              </a:defRPr>
            </a:lvl1pPr>
            <a:lvl2pPr lvl="1" algn="ctr">
              <a:spcBef>
                <a:spcPts val="300"/>
              </a:spcBef>
              <a:spcAft>
                <a:spcPts val="0"/>
              </a:spcAft>
              <a:buSzPts val="1275"/>
              <a:buNone/>
              <a:defRPr>
                <a:solidFill>
                  <a:srgbClr val="888888"/>
                </a:solidFill>
              </a:defRPr>
            </a:lvl2pPr>
            <a:lvl3pPr lvl="2" algn="ctr">
              <a:spcBef>
                <a:spcPts val="270"/>
              </a:spcBef>
              <a:spcAft>
                <a:spcPts val="0"/>
              </a:spcAft>
              <a:buSzPts val="1215"/>
              <a:buNone/>
              <a:defRPr>
                <a:solidFill>
                  <a:srgbClr val="888888"/>
                </a:solidFill>
              </a:defRPr>
            </a:lvl3pPr>
            <a:lvl4pPr lvl="3" algn="ctr">
              <a:spcBef>
                <a:spcPts val="240"/>
              </a:spcBef>
              <a:spcAft>
                <a:spcPts val="0"/>
              </a:spcAft>
              <a:buSzPts val="1200"/>
              <a:buNone/>
              <a:defRPr>
                <a:solidFill>
                  <a:srgbClr val="888888"/>
                </a:solidFill>
              </a:defRPr>
            </a:lvl4pPr>
            <a:lvl5pPr lvl="4" algn="ctr">
              <a:spcBef>
                <a:spcPts val="210"/>
              </a:spcBef>
              <a:spcAft>
                <a:spcPts val="0"/>
              </a:spcAft>
              <a:buSzPts val="1050"/>
              <a:buNone/>
              <a:defRPr>
                <a:solidFill>
                  <a:srgbClr val="888888"/>
                </a:solidFill>
              </a:defRPr>
            </a:lvl5pPr>
            <a:lvl6pPr lvl="5" algn="ctr">
              <a:spcBef>
                <a:spcPts val="195"/>
              </a:spcBef>
              <a:spcAft>
                <a:spcPts val="0"/>
              </a:spcAft>
              <a:buSzPts val="975"/>
              <a:buNone/>
              <a:defRPr>
                <a:solidFill>
                  <a:srgbClr val="888888"/>
                </a:solidFill>
              </a:defRPr>
            </a:lvl6pPr>
            <a:lvl7pPr lvl="6" algn="ctr">
              <a:spcBef>
                <a:spcPts val="195"/>
              </a:spcBef>
              <a:spcAft>
                <a:spcPts val="0"/>
              </a:spcAft>
              <a:buSzPts val="975"/>
              <a:buNone/>
              <a:defRPr>
                <a:solidFill>
                  <a:srgbClr val="888888"/>
                </a:solidFill>
              </a:defRPr>
            </a:lvl7pPr>
            <a:lvl8pPr lvl="7" algn="ctr">
              <a:spcBef>
                <a:spcPts val="195"/>
              </a:spcBef>
              <a:spcAft>
                <a:spcPts val="0"/>
              </a:spcAft>
              <a:buSzPts val="975"/>
              <a:buNone/>
              <a:defRPr>
                <a:solidFill>
                  <a:srgbClr val="888888"/>
                </a:solidFill>
              </a:defRPr>
            </a:lvl8pPr>
            <a:lvl9pPr lvl="8" algn="ctr">
              <a:spcBef>
                <a:spcPts val="195"/>
              </a:spcBef>
              <a:spcAft>
                <a:spcPts val="0"/>
              </a:spcAft>
              <a:buSzPts val="975"/>
              <a:buNone/>
              <a:defRPr>
                <a:solidFill>
                  <a:srgbClr val="888888"/>
                </a:solidFill>
              </a:defRPr>
            </a:lvl9pPr>
          </a:lstStyle>
          <a:p>
            <a:endParaRPr/>
          </a:p>
        </p:txBody>
      </p:sp>
      <p:sp>
        <p:nvSpPr>
          <p:cNvPr id="20" name="Google Shape;20;p14"/>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23" name="Google Shape;23;p14"/>
          <p:cNvCxnSpPr/>
          <p:nvPr/>
        </p:nvCxnSpPr>
        <p:spPr>
          <a:xfrm>
            <a:off x="685800" y="2548890"/>
            <a:ext cx="7848600" cy="1191"/>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428AE-0DA5-4F89-9D16-40EE3B73017F}" type="datetime1">
              <a:rPr lang="en-US" smtClean="0">
                <a:solidFill>
                  <a:prstClr val="black">
                    <a:tint val="75000"/>
                  </a:prstClr>
                </a:solidFill>
              </a:rPr>
              <a:t>9/16/25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81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24"/>
        <p:cNvGrpSpPr/>
        <p:nvPr/>
      </p:nvGrpSpPr>
      <p:grpSpPr>
        <a:xfrm>
          <a:off x="0" y="0"/>
          <a:ext cx="0" cy="0"/>
          <a:chOff x="0" y="0"/>
          <a:chExt cx="0" cy="0"/>
        </a:xfrm>
      </p:grpSpPr>
      <p:sp>
        <p:nvSpPr>
          <p:cNvPr id="25" name="Google Shape;25;p15"/>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5"/>
          <p:cNvSpPr txBox="1">
            <a:spLocks noGrp="1"/>
          </p:cNvSpPr>
          <p:nvPr>
            <p:ph type="body" idx="1"/>
          </p:nvPr>
        </p:nvSpPr>
        <p:spPr>
          <a:xfrm>
            <a:off x="457200" y="1200150"/>
            <a:ext cx="8229600" cy="3657600"/>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7" name="Google Shape;27;p15"/>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5"/>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5"/>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bg>
      <p:bgPr>
        <a:solidFill>
          <a:schemeClr val="dk2"/>
        </a:solidFill>
        <a:effectLst/>
      </p:bgPr>
    </p:bg>
    <p:spTree>
      <p:nvGrpSpPr>
        <p:cNvPr id="1" name="Shape 30"/>
        <p:cNvGrpSpPr/>
        <p:nvPr/>
      </p:nvGrpSpPr>
      <p:grpSpPr>
        <a:xfrm>
          <a:off x="0" y="0"/>
          <a:ext cx="0" cy="0"/>
          <a:chOff x="0" y="0"/>
          <a:chExt cx="0" cy="0"/>
        </a:xfrm>
      </p:grpSpPr>
      <p:sp>
        <p:nvSpPr>
          <p:cNvPr id="31" name="Google Shape;31;p16"/>
          <p:cNvSpPr txBox="1">
            <a:spLocks noGrp="1"/>
          </p:cNvSpPr>
          <p:nvPr>
            <p:ph type="title"/>
          </p:nvPr>
        </p:nvSpPr>
        <p:spPr>
          <a:xfrm>
            <a:off x="722313" y="1771651"/>
            <a:ext cx="7772400" cy="165020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600"/>
              <a:buFont typeface="Arial"/>
              <a:buNone/>
              <a:defRPr sz="36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6"/>
          <p:cNvSpPr txBox="1">
            <a:spLocks noGrp="1"/>
          </p:cNvSpPr>
          <p:nvPr>
            <p:ph type="body" idx="1"/>
          </p:nvPr>
        </p:nvSpPr>
        <p:spPr>
          <a:xfrm>
            <a:off x="722313" y="3470149"/>
            <a:ext cx="7772400" cy="112514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530"/>
              <a:buNone/>
              <a:defRPr sz="1800">
                <a:solidFill>
                  <a:schemeClr val="lt2"/>
                </a:solidFill>
              </a:defRPr>
            </a:lvl1pPr>
            <a:lvl2pPr marL="914400" lvl="1" indent="-228600" algn="l">
              <a:spcBef>
                <a:spcPts val="270"/>
              </a:spcBef>
              <a:spcAft>
                <a:spcPts val="0"/>
              </a:spcAft>
              <a:buSzPts val="1148"/>
              <a:buNone/>
              <a:defRPr sz="1350">
                <a:solidFill>
                  <a:schemeClr val="lt1"/>
                </a:solidFill>
              </a:defRPr>
            </a:lvl2pPr>
            <a:lvl3pPr marL="1371600" lvl="2" indent="-228600" algn="l">
              <a:spcBef>
                <a:spcPts val="240"/>
              </a:spcBef>
              <a:spcAft>
                <a:spcPts val="0"/>
              </a:spcAft>
              <a:buSzPts val="1080"/>
              <a:buNone/>
              <a:defRPr sz="1200">
                <a:solidFill>
                  <a:schemeClr val="lt1"/>
                </a:solidFill>
              </a:defRPr>
            </a:lvl3pPr>
            <a:lvl4pPr marL="1828800" lvl="3" indent="-228600" algn="l">
              <a:spcBef>
                <a:spcPts val="210"/>
              </a:spcBef>
              <a:spcAft>
                <a:spcPts val="0"/>
              </a:spcAft>
              <a:buSzPts val="1050"/>
              <a:buNone/>
              <a:defRPr sz="1050">
                <a:solidFill>
                  <a:schemeClr val="lt1"/>
                </a:solidFill>
              </a:defRPr>
            </a:lvl4pPr>
            <a:lvl5pPr marL="2286000" lvl="4" indent="-228600" algn="l">
              <a:spcBef>
                <a:spcPts val="210"/>
              </a:spcBef>
              <a:spcAft>
                <a:spcPts val="0"/>
              </a:spcAft>
              <a:buSzPts val="1050"/>
              <a:buNone/>
              <a:defRPr sz="1050">
                <a:solidFill>
                  <a:schemeClr val="lt1"/>
                </a:solidFill>
              </a:defRPr>
            </a:lvl5pPr>
            <a:lvl6pPr marL="2743200" lvl="5" indent="-228600" algn="l">
              <a:spcBef>
                <a:spcPts val="210"/>
              </a:spcBef>
              <a:spcAft>
                <a:spcPts val="0"/>
              </a:spcAft>
              <a:buSzPts val="1050"/>
              <a:buNone/>
              <a:defRPr sz="1050">
                <a:solidFill>
                  <a:schemeClr val="lt1"/>
                </a:solidFill>
              </a:defRPr>
            </a:lvl6pPr>
            <a:lvl7pPr marL="3200400" lvl="6" indent="-228600" algn="l">
              <a:spcBef>
                <a:spcPts val="210"/>
              </a:spcBef>
              <a:spcAft>
                <a:spcPts val="0"/>
              </a:spcAft>
              <a:buSzPts val="1050"/>
              <a:buNone/>
              <a:defRPr sz="1050">
                <a:solidFill>
                  <a:schemeClr val="lt1"/>
                </a:solidFill>
              </a:defRPr>
            </a:lvl7pPr>
            <a:lvl8pPr marL="3657600" lvl="7" indent="-228600" algn="l">
              <a:spcBef>
                <a:spcPts val="210"/>
              </a:spcBef>
              <a:spcAft>
                <a:spcPts val="0"/>
              </a:spcAft>
              <a:buSzPts val="1050"/>
              <a:buNone/>
              <a:defRPr sz="1050">
                <a:solidFill>
                  <a:schemeClr val="lt1"/>
                </a:solidFill>
              </a:defRPr>
            </a:lvl8pPr>
            <a:lvl9pPr marL="4114800" lvl="8" indent="-228600" algn="l">
              <a:spcBef>
                <a:spcPts val="210"/>
              </a:spcBef>
              <a:spcAft>
                <a:spcPts val="0"/>
              </a:spcAft>
              <a:buSzPts val="1050"/>
              <a:buNone/>
              <a:defRPr sz="1050">
                <a:solidFill>
                  <a:schemeClr val="lt1"/>
                </a:solidFill>
              </a:defRPr>
            </a:lvl9pPr>
          </a:lstStyle>
          <a:p>
            <a:endParaRPr/>
          </a:p>
        </p:txBody>
      </p:sp>
      <p:sp>
        <p:nvSpPr>
          <p:cNvPr id="33" name="Google Shape;33;p16"/>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36" name="Google Shape;36;p16"/>
          <p:cNvCxnSpPr/>
          <p:nvPr/>
        </p:nvCxnSpPr>
        <p:spPr>
          <a:xfrm>
            <a:off x="731520" y="3449574"/>
            <a:ext cx="7848600" cy="1191"/>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4"/>
        <p:cNvGrpSpPr/>
        <p:nvPr/>
      </p:nvGrpSpPr>
      <p:grpSpPr>
        <a:xfrm>
          <a:off x="0" y="0"/>
          <a:ext cx="0" cy="0"/>
          <a:chOff x="0" y="0"/>
          <a:chExt cx="0" cy="0"/>
        </a:xfrm>
      </p:grpSpPr>
      <p:sp>
        <p:nvSpPr>
          <p:cNvPr id="45" name="Google Shape;45;p18"/>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3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8"/>
          <p:cNvSpPr txBox="1">
            <a:spLocks noGrp="1"/>
          </p:cNvSpPr>
          <p:nvPr>
            <p:ph type="body" idx="1"/>
          </p:nvPr>
        </p:nvSpPr>
        <p:spPr>
          <a:xfrm>
            <a:off x="457200" y="1257300"/>
            <a:ext cx="3931920" cy="479822"/>
          </a:xfrm>
          <a:prstGeom prst="rect">
            <a:avLst/>
          </a:prstGeom>
          <a:noFill/>
          <a:ln>
            <a:noFill/>
          </a:ln>
        </p:spPr>
        <p:txBody>
          <a:bodyPr spcFirstLastPara="1" wrap="square" lIns="91425" tIns="45700" rIns="91425" bIns="45700" anchor="ctr" anchorCtr="0">
            <a:normAutofit/>
          </a:bodyPr>
          <a:lstStyle>
            <a:lvl1pPr marL="457200" lvl="0" indent="-228600" algn="ctr">
              <a:spcBef>
                <a:spcPts val="300"/>
              </a:spcBef>
              <a:spcAft>
                <a:spcPts val="0"/>
              </a:spcAft>
              <a:buSzPts val="1275"/>
              <a:buNone/>
              <a:defRPr sz="1500" b="0">
                <a:solidFill>
                  <a:schemeClr val="dk2"/>
                </a:solidFil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1215"/>
              <a:buNone/>
              <a:defRPr sz="135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228600" algn="l">
              <a:spcBef>
                <a:spcPts val="240"/>
              </a:spcBef>
              <a:spcAft>
                <a:spcPts val="0"/>
              </a:spcAft>
              <a:buSzPts val="1200"/>
              <a:buNone/>
              <a:defRPr sz="1200" b="1"/>
            </a:lvl6pPr>
            <a:lvl7pPr marL="3200400" lvl="6" indent="-228600" algn="l">
              <a:spcBef>
                <a:spcPts val="240"/>
              </a:spcBef>
              <a:spcAft>
                <a:spcPts val="0"/>
              </a:spcAft>
              <a:buSzPts val="1200"/>
              <a:buNone/>
              <a:defRPr sz="1200" b="1"/>
            </a:lvl7pPr>
            <a:lvl8pPr marL="3657600" lvl="7" indent="-228600" algn="l">
              <a:spcBef>
                <a:spcPts val="240"/>
              </a:spcBef>
              <a:spcAft>
                <a:spcPts val="0"/>
              </a:spcAft>
              <a:buSzPts val="1200"/>
              <a:buNone/>
              <a:defRPr sz="1200" b="1"/>
            </a:lvl8pPr>
            <a:lvl9pPr marL="4114800" lvl="8" indent="-228600" algn="l">
              <a:spcBef>
                <a:spcPts val="240"/>
              </a:spcBef>
              <a:spcAft>
                <a:spcPts val="0"/>
              </a:spcAft>
              <a:buSzPts val="1200"/>
              <a:buNone/>
              <a:defRPr sz="1200" b="1"/>
            </a:lvl9pPr>
          </a:lstStyle>
          <a:p>
            <a:endParaRPr/>
          </a:p>
        </p:txBody>
      </p:sp>
      <p:sp>
        <p:nvSpPr>
          <p:cNvPr id="47" name="Google Shape;47;p18"/>
          <p:cNvSpPr txBox="1">
            <a:spLocks noGrp="1"/>
          </p:cNvSpPr>
          <p:nvPr>
            <p:ph type="body" idx="2"/>
          </p:nvPr>
        </p:nvSpPr>
        <p:spPr>
          <a:xfrm>
            <a:off x="457200" y="1828800"/>
            <a:ext cx="3931920" cy="2963466"/>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sz="1800"/>
            </a:lvl1pPr>
            <a:lvl2pPr marL="914400" lvl="1" indent="-309562" algn="l">
              <a:spcBef>
                <a:spcPts val="300"/>
              </a:spcBef>
              <a:spcAft>
                <a:spcPts val="0"/>
              </a:spcAft>
              <a:buSzPts val="1275"/>
              <a:buChar char="•"/>
              <a:defRPr sz="1500"/>
            </a:lvl2pPr>
            <a:lvl3pPr marL="1371600" lvl="2" indent="-305752" algn="l">
              <a:spcBef>
                <a:spcPts val="270"/>
              </a:spcBef>
              <a:spcAft>
                <a:spcPts val="0"/>
              </a:spcAft>
              <a:buSzPts val="1215"/>
              <a:buChar char="•"/>
              <a:defRPr sz="135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04800" algn="l">
              <a:spcBef>
                <a:spcPts val="240"/>
              </a:spcBef>
              <a:spcAft>
                <a:spcPts val="0"/>
              </a:spcAft>
              <a:buSzPts val="1200"/>
              <a:buChar char="•"/>
              <a:defRPr sz="1200"/>
            </a:lvl6pPr>
            <a:lvl7pPr marL="3200400" lvl="6" indent="-304800" algn="l">
              <a:spcBef>
                <a:spcPts val="240"/>
              </a:spcBef>
              <a:spcAft>
                <a:spcPts val="0"/>
              </a:spcAft>
              <a:buSzPts val="1200"/>
              <a:buChar char="•"/>
              <a:defRPr sz="1200"/>
            </a:lvl7pPr>
            <a:lvl8pPr marL="3657600" lvl="7" indent="-304800" algn="l">
              <a:spcBef>
                <a:spcPts val="240"/>
              </a:spcBef>
              <a:spcAft>
                <a:spcPts val="0"/>
              </a:spcAft>
              <a:buSzPts val="1200"/>
              <a:buChar char="•"/>
              <a:defRPr sz="1200"/>
            </a:lvl8pPr>
            <a:lvl9pPr marL="4114800" lvl="8" indent="-304800" algn="l">
              <a:spcBef>
                <a:spcPts val="240"/>
              </a:spcBef>
              <a:spcAft>
                <a:spcPts val="0"/>
              </a:spcAft>
              <a:buSzPts val="1200"/>
              <a:buChar char="•"/>
              <a:defRPr sz="1200"/>
            </a:lvl9pPr>
          </a:lstStyle>
          <a:p>
            <a:endParaRPr/>
          </a:p>
        </p:txBody>
      </p:sp>
      <p:sp>
        <p:nvSpPr>
          <p:cNvPr id="48" name="Google Shape;48;p18"/>
          <p:cNvSpPr txBox="1">
            <a:spLocks noGrp="1"/>
          </p:cNvSpPr>
          <p:nvPr>
            <p:ph type="body" idx="3"/>
          </p:nvPr>
        </p:nvSpPr>
        <p:spPr>
          <a:xfrm>
            <a:off x="4754880" y="1257300"/>
            <a:ext cx="3931920" cy="479822"/>
          </a:xfrm>
          <a:prstGeom prst="rect">
            <a:avLst/>
          </a:prstGeom>
          <a:noFill/>
          <a:ln>
            <a:noFill/>
          </a:ln>
        </p:spPr>
        <p:txBody>
          <a:bodyPr spcFirstLastPara="1" wrap="square" lIns="91425" tIns="45700" rIns="91425" bIns="45700" anchor="ctr" anchorCtr="0">
            <a:normAutofit/>
          </a:bodyPr>
          <a:lstStyle>
            <a:lvl1pPr marL="457200" lvl="0" indent="-228600" algn="ctr">
              <a:spcBef>
                <a:spcPts val="300"/>
              </a:spcBef>
              <a:spcAft>
                <a:spcPts val="0"/>
              </a:spcAft>
              <a:buSzPts val="1275"/>
              <a:buNone/>
              <a:defRPr sz="1500" b="0">
                <a:solidFill>
                  <a:schemeClr val="dk2"/>
                </a:solidFill>
                <a:latin typeface="Arial"/>
                <a:ea typeface="Arial"/>
                <a:cs typeface="Arial"/>
                <a:sym typeface="Aria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1215"/>
              <a:buNone/>
              <a:defRPr sz="135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228600" algn="l">
              <a:spcBef>
                <a:spcPts val="240"/>
              </a:spcBef>
              <a:spcAft>
                <a:spcPts val="0"/>
              </a:spcAft>
              <a:buSzPts val="1200"/>
              <a:buNone/>
              <a:defRPr sz="1200" b="1"/>
            </a:lvl6pPr>
            <a:lvl7pPr marL="3200400" lvl="6" indent="-228600" algn="l">
              <a:spcBef>
                <a:spcPts val="240"/>
              </a:spcBef>
              <a:spcAft>
                <a:spcPts val="0"/>
              </a:spcAft>
              <a:buSzPts val="1200"/>
              <a:buNone/>
              <a:defRPr sz="1200" b="1"/>
            </a:lvl7pPr>
            <a:lvl8pPr marL="3657600" lvl="7" indent="-228600" algn="l">
              <a:spcBef>
                <a:spcPts val="240"/>
              </a:spcBef>
              <a:spcAft>
                <a:spcPts val="0"/>
              </a:spcAft>
              <a:buSzPts val="1200"/>
              <a:buNone/>
              <a:defRPr sz="1200" b="1"/>
            </a:lvl8pPr>
            <a:lvl9pPr marL="4114800" lvl="8" indent="-228600" algn="l">
              <a:spcBef>
                <a:spcPts val="240"/>
              </a:spcBef>
              <a:spcAft>
                <a:spcPts val="0"/>
              </a:spcAft>
              <a:buSzPts val="1200"/>
              <a:buNone/>
              <a:defRPr sz="1200" b="1"/>
            </a:lvl9pPr>
          </a:lstStyle>
          <a:p>
            <a:endParaRPr/>
          </a:p>
        </p:txBody>
      </p:sp>
      <p:sp>
        <p:nvSpPr>
          <p:cNvPr id="49" name="Google Shape;49;p18"/>
          <p:cNvSpPr txBox="1">
            <a:spLocks noGrp="1"/>
          </p:cNvSpPr>
          <p:nvPr>
            <p:ph type="body" idx="4"/>
          </p:nvPr>
        </p:nvSpPr>
        <p:spPr>
          <a:xfrm>
            <a:off x="4754880" y="1828800"/>
            <a:ext cx="3931920" cy="2963466"/>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sz="1800"/>
            </a:lvl1pPr>
            <a:lvl2pPr marL="914400" lvl="1" indent="-309562" algn="l">
              <a:spcBef>
                <a:spcPts val="300"/>
              </a:spcBef>
              <a:spcAft>
                <a:spcPts val="0"/>
              </a:spcAft>
              <a:buSzPts val="1275"/>
              <a:buChar char="•"/>
              <a:defRPr sz="1500"/>
            </a:lvl2pPr>
            <a:lvl3pPr marL="1371600" lvl="2" indent="-305752" algn="l">
              <a:spcBef>
                <a:spcPts val="270"/>
              </a:spcBef>
              <a:spcAft>
                <a:spcPts val="0"/>
              </a:spcAft>
              <a:buSzPts val="1215"/>
              <a:buChar char="•"/>
              <a:defRPr sz="135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04800" algn="l">
              <a:spcBef>
                <a:spcPts val="240"/>
              </a:spcBef>
              <a:spcAft>
                <a:spcPts val="0"/>
              </a:spcAft>
              <a:buSzPts val="1200"/>
              <a:buChar char="•"/>
              <a:defRPr sz="1200"/>
            </a:lvl6pPr>
            <a:lvl7pPr marL="3200400" lvl="6" indent="-304800" algn="l">
              <a:spcBef>
                <a:spcPts val="240"/>
              </a:spcBef>
              <a:spcAft>
                <a:spcPts val="0"/>
              </a:spcAft>
              <a:buSzPts val="1200"/>
              <a:buChar char="•"/>
              <a:defRPr sz="1200"/>
            </a:lvl7pPr>
            <a:lvl8pPr marL="3657600" lvl="7" indent="-304800" algn="l">
              <a:spcBef>
                <a:spcPts val="240"/>
              </a:spcBef>
              <a:spcAft>
                <a:spcPts val="0"/>
              </a:spcAft>
              <a:buSzPts val="1200"/>
              <a:buChar char="•"/>
              <a:defRPr sz="1200"/>
            </a:lvl8pPr>
            <a:lvl9pPr marL="4114800" lvl="8" indent="-304800" algn="l">
              <a:spcBef>
                <a:spcPts val="240"/>
              </a:spcBef>
              <a:spcAft>
                <a:spcPts val="0"/>
              </a:spcAft>
              <a:buSzPts val="1200"/>
              <a:buChar char="•"/>
              <a:defRPr sz="1200"/>
            </a:lvl9pPr>
          </a:lstStyle>
          <a:p>
            <a:endParaRPr/>
          </a:p>
        </p:txBody>
      </p:sp>
      <p:sp>
        <p:nvSpPr>
          <p:cNvPr id="50" name="Google Shape;50;p18"/>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8"/>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3" name="Google Shape;53;p18"/>
          <p:cNvCxnSpPr/>
          <p:nvPr/>
        </p:nvCxnSpPr>
        <p:spPr>
          <a:xfrm rot="5400000">
            <a:off x="2806462" y="3034268"/>
            <a:ext cx="3531870" cy="794"/>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63"/>
        <p:cNvGrpSpPr/>
        <p:nvPr/>
      </p:nvGrpSpPr>
      <p:grpSpPr>
        <a:xfrm>
          <a:off x="0" y="0"/>
          <a:ext cx="0" cy="0"/>
          <a:chOff x="0" y="0"/>
          <a:chExt cx="0" cy="0"/>
        </a:xfrm>
      </p:grpSpPr>
      <p:sp>
        <p:nvSpPr>
          <p:cNvPr id="64" name="Google Shape;64;p21"/>
          <p:cNvSpPr txBox="1">
            <a:spLocks noGrp="1"/>
          </p:cNvSpPr>
          <p:nvPr>
            <p:ph type="title"/>
          </p:nvPr>
        </p:nvSpPr>
        <p:spPr>
          <a:xfrm>
            <a:off x="457200" y="594060"/>
            <a:ext cx="2139696" cy="94640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1800"/>
              <a:buFont typeface="Arial"/>
              <a:buNone/>
              <a:defRPr sz="1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1"/>
          <p:cNvSpPr txBox="1">
            <a:spLocks noGrp="1"/>
          </p:cNvSpPr>
          <p:nvPr>
            <p:ph type="body" idx="1"/>
          </p:nvPr>
        </p:nvSpPr>
        <p:spPr>
          <a:xfrm>
            <a:off x="2971800" y="594060"/>
            <a:ext cx="5715000" cy="4183380"/>
          </a:xfrm>
          <a:prstGeom prst="rect">
            <a:avLst/>
          </a:prstGeom>
          <a:noFill/>
          <a:ln>
            <a:noFill/>
          </a:ln>
        </p:spPr>
        <p:txBody>
          <a:bodyPr spcFirstLastPara="1" wrap="square" lIns="91425" tIns="45700" rIns="91425" bIns="45700" anchor="t" anchorCtr="0">
            <a:normAutofit/>
          </a:bodyPr>
          <a:lstStyle>
            <a:lvl1pPr marL="457200" lvl="0" indent="-358140" algn="l">
              <a:spcBef>
                <a:spcPts val="480"/>
              </a:spcBef>
              <a:spcAft>
                <a:spcPts val="0"/>
              </a:spcAft>
              <a:buSzPts val="2040"/>
              <a:buChar char="•"/>
              <a:defRPr sz="2400"/>
            </a:lvl1pPr>
            <a:lvl2pPr marL="914400" lvl="1" indent="-341947" algn="l">
              <a:spcBef>
                <a:spcPts val="420"/>
              </a:spcBef>
              <a:spcAft>
                <a:spcPts val="0"/>
              </a:spcAft>
              <a:buSzPts val="1785"/>
              <a:buChar char="•"/>
              <a:defRPr sz="2100"/>
            </a:lvl2pPr>
            <a:lvl3pPr marL="1371600" lvl="2" indent="-331469" algn="l">
              <a:spcBef>
                <a:spcPts val="360"/>
              </a:spcBef>
              <a:spcAft>
                <a:spcPts val="0"/>
              </a:spcAft>
              <a:buSzPts val="1620"/>
              <a:buChar char="•"/>
              <a:defRPr sz="1800"/>
            </a:lvl3pPr>
            <a:lvl4pPr marL="1828800" lvl="3" indent="-323850" algn="l">
              <a:spcBef>
                <a:spcPts val="300"/>
              </a:spcBef>
              <a:spcAft>
                <a:spcPts val="0"/>
              </a:spcAft>
              <a:buSzPts val="1500"/>
              <a:buChar char="•"/>
              <a:defRPr sz="1500"/>
            </a:lvl4pPr>
            <a:lvl5pPr marL="2286000" lvl="4" indent="-323850" algn="l">
              <a:spcBef>
                <a:spcPts val="300"/>
              </a:spcBef>
              <a:spcAft>
                <a:spcPts val="0"/>
              </a:spcAft>
              <a:buSzPts val="1500"/>
              <a:buChar char="•"/>
              <a:defRPr sz="1500"/>
            </a:lvl5pPr>
            <a:lvl6pPr marL="2743200" lvl="5" indent="-323850" algn="l">
              <a:spcBef>
                <a:spcPts val="300"/>
              </a:spcBef>
              <a:spcAft>
                <a:spcPts val="0"/>
              </a:spcAft>
              <a:buSzPts val="1500"/>
              <a:buChar char="•"/>
              <a:defRPr sz="1500"/>
            </a:lvl6pPr>
            <a:lvl7pPr marL="3200400" lvl="6" indent="-323850" algn="l">
              <a:spcBef>
                <a:spcPts val="300"/>
              </a:spcBef>
              <a:spcAft>
                <a:spcPts val="0"/>
              </a:spcAft>
              <a:buSzPts val="1500"/>
              <a:buChar char="•"/>
              <a:defRPr sz="1500"/>
            </a:lvl7pPr>
            <a:lvl8pPr marL="3657600" lvl="7" indent="-323850" algn="l">
              <a:spcBef>
                <a:spcPts val="300"/>
              </a:spcBef>
              <a:spcAft>
                <a:spcPts val="0"/>
              </a:spcAft>
              <a:buSzPts val="1500"/>
              <a:buChar char="•"/>
              <a:defRPr sz="1500"/>
            </a:lvl8pPr>
            <a:lvl9pPr marL="4114800" lvl="8" indent="-323850" algn="l">
              <a:spcBef>
                <a:spcPts val="300"/>
              </a:spcBef>
              <a:spcAft>
                <a:spcPts val="0"/>
              </a:spcAft>
              <a:buSzPts val="1500"/>
              <a:buChar char="•"/>
              <a:defRPr sz="1500"/>
            </a:lvl9pPr>
          </a:lstStyle>
          <a:p>
            <a:endParaRPr/>
          </a:p>
        </p:txBody>
      </p:sp>
      <p:sp>
        <p:nvSpPr>
          <p:cNvPr id="66" name="Google Shape;66;p21"/>
          <p:cNvSpPr txBox="1">
            <a:spLocks noGrp="1"/>
          </p:cNvSpPr>
          <p:nvPr>
            <p:ph type="body" idx="2"/>
          </p:nvPr>
        </p:nvSpPr>
        <p:spPr>
          <a:xfrm>
            <a:off x="457201" y="1597915"/>
            <a:ext cx="2139696" cy="3182711"/>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SzPts val="893"/>
              <a:buNone/>
              <a:defRPr sz="1050"/>
            </a:lvl1pPr>
            <a:lvl2pPr marL="914400" lvl="1" indent="-228600" algn="l">
              <a:spcBef>
                <a:spcPts val="180"/>
              </a:spcBef>
              <a:spcAft>
                <a:spcPts val="0"/>
              </a:spcAft>
              <a:buSzPts val="765"/>
              <a:buNone/>
              <a:defRPr sz="900"/>
            </a:lvl2pPr>
            <a:lvl3pPr marL="1371600" lvl="2" indent="-228600" algn="l">
              <a:spcBef>
                <a:spcPts val="150"/>
              </a:spcBef>
              <a:spcAft>
                <a:spcPts val="0"/>
              </a:spcAft>
              <a:buSzPts val="675"/>
              <a:buNone/>
              <a:defRPr sz="750"/>
            </a:lvl3pPr>
            <a:lvl4pPr marL="1828800" lvl="3" indent="-228600" algn="l">
              <a:spcBef>
                <a:spcPts val="135"/>
              </a:spcBef>
              <a:spcAft>
                <a:spcPts val="0"/>
              </a:spcAft>
              <a:buSzPts val="675"/>
              <a:buNone/>
              <a:defRPr sz="675"/>
            </a:lvl4pPr>
            <a:lvl5pPr marL="2286000" lvl="4" indent="-228600" algn="l">
              <a:spcBef>
                <a:spcPts val="135"/>
              </a:spcBef>
              <a:spcAft>
                <a:spcPts val="0"/>
              </a:spcAft>
              <a:buSzPts val="675"/>
              <a:buNone/>
              <a:defRPr sz="675"/>
            </a:lvl5pPr>
            <a:lvl6pPr marL="2743200" lvl="5" indent="-228600" algn="l">
              <a:spcBef>
                <a:spcPts val="135"/>
              </a:spcBef>
              <a:spcAft>
                <a:spcPts val="0"/>
              </a:spcAft>
              <a:buSzPts val="675"/>
              <a:buNone/>
              <a:defRPr sz="675"/>
            </a:lvl6pPr>
            <a:lvl7pPr marL="3200400" lvl="6" indent="-228600" algn="l">
              <a:spcBef>
                <a:spcPts val="135"/>
              </a:spcBef>
              <a:spcAft>
                <a:spcPts val="0"/>
              </a:spcAft>
              <a:buSzPts val="675"/>
              <a:buNone/>
              <a:defRPr sz="675"/>
            </a:lvl7pPr>
            <a:lvl8pPr marL="3657600" lvl="7" indent="-228600" algn="l">
              <a:spcBef>
                <a:spcPts val="135"/>
              </a:spcBef>
              <a:spcAft>
                <a:spcPts val="0"/>
              </a:spcAft>
              <a:buSzPts val="675"/>
              <a:buNone/>
              <a:defRPr sz="675"/>
            </a:lvl8pPr>
            <a:lvl9pPr marL="4114800" lvl="8" indent="-228600" algn="l">
              <a:spcBef>
                <a:spcPts val="135"/>
              </a:spcBef>
              <a:spcAft>
                <a:spcPts val="0"/>
              </a:spcAft>
              <a:buSzPts val="675"/>
              <a:buNone/>
              <a:defRPr sz="675"/>
            </a:lvl9pPr>
          </a:lstStyle>
          <a:p>
            <a:endParaRPr/>
          </a:p>
        </p:txBody>
      </p:sp>
      <p:sp>
        <p:nvSpPr>
          <p:cNvPr id="67" name="Google Shape;67;p21"/>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1"/>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1"/>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70" name="Google Shape;70;p21"/>
          <p:cNvCxnSpPr/>
          <p:nvPr/>
        </p:nvCxnSpPr>
        <p:spPr>
          <a:xfrm rot="5400000">
            <a:off x="684114" y="2684956"/>
            <a:ext cx="4183380" cy="1588"/>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71"/>
        <p:cNvGrpSpPr/>
        <p:nvPr/>
      </p:nvGrpSpPr>
      <p:grpSpPr>
        <a:xfrm>
          <a:off x="0" y="0"/>
          <a:ext cx="0" cy="0"/>
          <a:chOff x="0" y="0"/>
          <a:chExt cx="0" cy="0"/>
        </a:xfrm>
      </p:grpSpPr>
      <p:sp>
        <p:nvSpPr>
          <p:cNvPr id="72" name="Google Shape;72;p22"/>
          <p:cNvSpPr txBox="1">
            <a:spLocks noGrp="1"/>
          </p:cNvSpPr>
          <p:nvPr>
            <p:ph type="title"/>
          </p:nvPr>
        </p:nvSpPr>
        <p:spPr>
          <a:xfrm>
            <a:off x="457200" y="594360"/>
            <a:ext cx="2142680" cy="94869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Font typeface="Arial"/>
              <a:buNone/>
              <a:defRPr sz="1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2"/>
          <p:cNvSpPr>
            <a:spLocks noGrp="1"/>
          </p:cNvSpPr>
          <p:nvPr>
            <p:ph type="pic" idx="2"/>
          </p:nvPr>
        </p:nvSpPr>
        <p:spPr>
          <a:xfrm>
            <a:off x="2858610" y="628651"/>
            <a:ext cx="5904390" cy="4125342"/>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8823"/>
              </a:srgbClr>
            </a:outerShdw>
          </a:effectLst>
        </p:spPr>
      </p:sp>
      <p:sp>
        <p:nvSpPr>
          <p:cNvPr id="74" name="Google Shape;74;p22"/>
          <p:cNvSpPr txBox="1">
            <a:spLocks noGrp="1"/>
          </p:cNvSpPr>
          <p:nvPr>
            <p:ph type="body" idx="1"/>
          </p:nvPr>
        </p:nvSpPr>
        <p:spPr>
          <a:xfrm>
            <a:off x="457200" y="1600200"/>
            <a:ext cx="2139696" cy="3182112"/>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SzPts val="893"/>
              <a:buNone/>
              <a:defRPr sz="1050"/>
            </a:lvl1pPr>
            <a:lvl2pPr marL="914400" lvl="1" indent="-228600" algn="l">
              <a:spcBef>
                <a:spcPts val="180"/>
              </a:spcBef>
              <a:spcAft>
                <a:spcPts val="0"/>
              </a:spcAft>
              <a:buSzPts val="765"/>
              <a:buNone/>
              <a:defRPr sz="900"/>
            </a:lvl2pPr>
            <a:lvl3pPr marL="1371600" lvl="2" indent="-228600" algn="l">
              <a:spcBef>
                <a:spcPts val="150"/>
              </a:spcBef>
              <a:spcAft>
                <a:spcPts val="0"/>
              </a:spcAft>
              <a:buSzPts val="675"/>
              <a:buNone/>
              <a:defRPr sz="750"/>
            </a:lvl3pPr>
            <a:lvl4pPr marL="1828800" lvl="3" indent="-228600" algn="l">
              <a:spcBef>
                <a:spcPts val="135"/>
              </a:spcBef>
              <a:spcAft>
                <a:spcPts val="0"/>
              </a:spcAft>
              <a:buSzPts val="675"/>
              <a:buNone/>
              <a:defRPr sz="675"/>
            </a:lvl4pPr>
            <a:lvl5pPr marL="2286000" lvl="4" indent="-228600" algn="l">
              <a:spcBef>
                <a:spcPts val="135"/>
              </a:spcBef>
              <a:spcAft>
                <a:spcPts val="0"/>
              </a:spcAft>
              <a:buSzPts val="675"/>
              <a:buNone/>
              <a:defRPr sz="675"/>
            </a:lvl5pPr>
            <a:lvl6pPr marL="2743200" lvl="5" indent="-228600" algn="l">
              <a:spcBef>
                <a:spcPts val="135"/>
              </a:spcBef>
              <a:spcAft>
                <a:spcPts val="0"/>
              </a:spcAft>
              <a:buSzPts val="675"/>
              <a:buNone/>
              <a:defRPr sz="675"/>
            </a:lvl6pPr>
            <a:lvl7pPr marL="3200400" lvl="6" indent="-228600" algn="l">
              <a:spcBef>
                <a:spcPts val="135"/>
              </a:spcBef>
              <a:spcAft>
                <a:spcPts val="0"/>
              </a:spcAft>
              <a:buSzPts val="675"/>
              <a:buNone/>
              <a:defRPr sz="675"/>
            </a:lvl7pPr>
            <a:lvl8pPr marL="3657600" lvl="7" indent="-228600" algn="l">
              <a:spcBef>
                <a:spcPts val="135"/>
              </a:spcBef>
              <a:spcAft>
                <a:spcPts val="0"/>
              </a:spcAft>
              <a:buSzPts val="675"/>
              <a:buNone/>
              <a:defRPr sz="675"/>
            </a:lvl8pPr>
            <a:lvl9pPr marL="4114800" lvl="8" indent="-228600" algn="l">
              <a:spcBef>
                <a:spcPts val="135"/>
              </a:spcBef>
              <a:spcAft>
                <a:spcPts val="0"/>
              </a:spcAft>
              <a:buSzPts val="675"/>
              <a:buNone/>
              <a:defRPr sz="675"/>
            </a:lvl9pPr>
          </a:lstStyle>
          <a:p>
            <a:endParaRPr/>
          </a:p>
        </p:txBody>
      </p:sp>
      <p:sp>
        <p:nvSpPr>
          <p:cNvPr id="75" name="Google Shape;75;p22"/>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2743200" y="-1085850"/>
            <a:ext cx="3657600" cy="8229600"/>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1" name="Google Shape;81;p23"/>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VERTICAL_TITLE_AND_VERTICAL_TEXT">
    <p:spTree>
      <p:nvGrpSpPr>
        <p:cNvPr id="1" name="Shape 84"/>
        <p:cNvGrpSpPr/>
        <p:nvPr/>
      </p:nvGrpSpPr>
      <p:grpSpPr>
        <a:xfrm>
          <a:off x="0" y="0"/>
          <a:ext cx="0" cy="0"/>
          <a:chOff x="0" y="0"/>
          <a:chExt cx="0" cy="0"/>
        </a:xfrm>
      </p:grpSpPr>
      <p:sp>
        <p:nvSpPr>
          <p:cNvPr id="85" name="Google Shape;85;p24"/>
          <p:cNvSpPr txBox="1">
            <a:spLocks noGrp="1"/>
          </p:cNvSpPr>
          <p:nvPr>
            <p:ph type="title"/>
          </p:nvPr>
        </p:nvSpPr>
        <p:spPr>
          <a:xfrm rot="5400000">
            <a:off x="5457825" y="1628775"/>
            <a:ext cx="4400550" cy="2057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4"/>
          <p:cNvSpPr txBox="1">
            <a:spLocks noGrp="1"/>
          </p:cNvSpPr>
          <p:nvPr>
            <p:ph type="body" idx="1"/>
          </p:nvPr>
        </p:nvSpPr>
        <p:spPr>
          <a:xfrm rot="5400000">
            <a:off x="1266825" y="-352425"/>
            <a:ext cx="4400550" cy="6019800"/>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7" name="Google Shape;87;p24"/>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4"/>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4"/>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667D7C6-78AC-4C7A-A17F-4D0AAA37D1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0180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165590"/>
            <a:ext cx="9144000" cy="17145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 name="Google Shape;11;p13"/>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3"/>
          <p:cNvSpPr txBox="1">
            <a:spLocks noGrp="1"/>
          </p:cNvSpPr>
          <p:nvPr>
            <p:ph type="body" idx="1"/>
          </p:nvPr>
        </p:nvSpPr>
        <p:spPr>
          <a:xfrm>
            <a:off x="457200" y="1200150"/>
            <a:ext cx="8229600" cy="3657600"/>
          </a:xfrm>
          <a:prstGeom prst="rect">
            <a:avLst/>
          </a:prstGeom>
          <a:noFill/>
          <a:ln>
            <a:noFill/>
          </a:ln>
        </p:spPr>
        <p:txBody>
          <a:bodyPr spcFirstLastPara="1" wrap="square" lIns="91425" tIns="45700" rIns="91425" bIns="45700" anchor="t" anchorCtr="0">
            <a:normAutofit/>
          </a:bodyPr>
          <a:lstStyle>
            <a:lvl1pPr marL="457200" marR="0" lvl="0" indent="-325755" algn="l" rtl="0">
              <a:spcBef>
                <a:spcPts val="360"/>
              </a:spcBef>
              <a:spcAft>
                <a:spcPts val="0"/>
              </a:spcAft>
              <a:buClr>
                <a:schemeClr val="accent1"/>
              </a:buClr>
              <a:buSzPts val="1530"/>
              <a:buFont typeface="Arial"/>
              <a:buChar char="•"/>
              <a:defRPr sz="1800" b="0" i="0" u="none" strike="noStrike" cap="none">
                <a:solidFill>
                  <a:schemeClr val="dk1"/>
                </a:solidFill>
                <a:latin typeface="Arial"/>
                <a:ea typeface="Arial"/>
                <a:cs typeface="Arial"/>
                <a:sym typeface="Arial"/>
              </a:defRPr>
            </a:lvl1pPr>
            <a:lvl2pPr marL="914400" marR="0" lvl="1" indent="-309562" algn="l" rtl="0">
              <a:spcBef>
                <a:spcPts val="300"/>
              </a:spcBef>
              <a:spcAft>
                <a:spcPts val="0"/>
              </a:spcAft>
              <a:buClr>
                <a:schemeClr val="accent1"/>
              </a:buClr>
              <a:buSzPts val="1275"/>
              <a:buFont typeface="Arial"/>
              <a:buChar char="•"/>
              <a:defRPr sz="1500" b="0" i="0" u="none" strike="noStrike" cap="none">
                <a:solidFill>
                  <a:schemeClr val="dk1"/>
                </a:solidFill>
                <a:latin typeface="Arial"/>
                <a:ea typeface="Arial"/>
                <a:cs typeface="Arial"/>
                <a:sym typeface="Arial"/>
              </a:defRPr>
            </a:lvl2pPr>
            <a:lvl3pPr marL="1371600" marR="0" lvl="2" indent="-305752" algn="l" rtl="0">
              <a:spcBef>
                <a:spcPts val="270"/>
              </a:spcBef>
              <a:spcAft>
                <a:spcPts val="0"/>
              </a:spcAft>
              <a:buClr>
                <a:schemeClr val="accent1"/>
              </a:buClr>
              <a:buSzPts val="1215"/>
              <a:buFont typeface="Arial"/>
              <a:buChar char="•"/>
              <a:defRPr sz="135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295275" algn="l" rtl="0">
              <a:spcBef>
                <a:spcPts val="210"/>
              </a:spcBef>
              <a:spcAft>
                <a:spcPts val="0"/>
              </a:spcAft>
              <a:buClr>
                <a:schemeClr val="accent1"/>
              </a:buClr>
              <a:buSzPts val="1050"/>
              <a:buFont typeface="Arial"/>
              <a:buChar char="•"/>
              <a:defRPr sz="1050" b="0" i="0" u="none" strike="noStrike" cap="none">
                <a:solidFill>
                  <a:schemeClr val="dk1"/>
                </a:solidFill>
                <a:latin typeface="Arial"/>
                <a:ea typeface="Arial"/>
                <a:cs typeface="Arial"/>
                <a:sym typeface="Arial"/>
              </a:defRPr>
            </a:lvl5pPr>
            <a:lvl6pPr marL="2743200" marR="0" lvl="5"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6pPr>
            <a:lvl7pPr marL="3200400" marR="0" lvl="6"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7pPr>
            <a:lvl8pPr marL="3657600" marR="0" lvl="7"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8pPr>
            <a:lvl9pPr marL="4114800" marR="0" lvl="8"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9pPr>
          </a:lstStyle>
          <a:p>
            <a:endParaRPr/>
          </a:p>
        </p:txBody>
      </p:sp>
      <p:sp>
        <p:nvSpPr>
          <p:cNvPr id="13" name="Google Shape;13;p13"/>
          <p:cNvSpPr/>
          <p:nvPr/>
        </p:nvSpPr>
        <p:spPr>
          <a:xfrm>
            <a:off x="0" y="0"/>
            <a:ext cx="9144000" cy="2743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4" name="Google Shape;14;p13"/>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13"/>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13"/>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50" b="1" i="0" u="none" strike="noStrike" cap="none">
                <a:solidFill>
                  <a:srgbClr val="FFFFFF"/>
                </a:solidFill>
                <a:latin typeface="Arial"/>
                <a:ea typeface="Arial"/>
                <a:cs typeface="Arial"/>
                <a:sym typeface="Arial"/>
              </a:defRPr>
            </a:lvl1pPr>
            <a:lvl2pPr marL="0" marR="0" lvl="1" indent="0" algn="l" rtl="0">
              <a:spcBef>
                <a:spcPts val="0"/>
              </a:spcBef>
              <a:buNone/>
              <a:defRPr sz="1050" b="1" i="0" u="none" strike="noStrike" cap="none">
                <a:solidFill>
                  <a:srgbClr val="FFFFFF"/>
                </a:solidFill>
                <a:latin typeface="Arial"/>
                <a:ea typeface="Arial"/>
                <a:cs typeface="Arial"/>
                <a:sym typeface="Arial"/>
              </a:defRPr>
            </a:lvl2pPr>
            <a:lvl3pPr marL="0" marR="0" lvl="2" indent="0" algn="l" rtl="0">
              <a:spcBef>
                <a:spcPts val="0"/>
              </a:spcBef>
              <a:buNone/>
              <a:defRPr sz="1050" b="1" i="0" u="none" strike="noStrike" cap="none">
                <a:solidFill>
                  <a:srgbClr val="FFFFFF"/>
                </a:solidFill>
                <a:latin typeface="Arial"/>
                <a:ea typeface="Arial"/>
                <a:cs typeface="Arial"/>
                <a:sym typeface="Arial"/>
              </a:defRPr>
            </a:lvl3pPr>
            <a:lvl4pPr marL="0" marR="0" lvl="3" indent="0" algn="l" rtl="0">
              <a:spcBef>
                <a:spcPts val="0"/>
              </a:spcBef>
              <a:buNone/>
              <a:defRPr sz="1050" b="1" i="0" u="none" strike="noStrike" cap="none">
                <a:solidFill>
                  <a:srgbClr val="FFFFFF"/>
                </a:solidFill>
                <a:latin typeface="Arial"/>
                <a:ea typeface="Arial"/>
                <a:cs typeface="Arial"/>
                <a:sym typeface="Arial"/>
              </a:defRPr>
            </a:lvl4pPr>
            <a:lvl5pPr marL="0" marR="0" lvl="4" indent="0" algn="l" rtl="0">
              <a:spcBef>
                <a:spcPts val="0"/>
              </a:spcBef>
              <a:buNone/>
              <a:defRPr sz="1050" b="1" i="0" u="none" strike="noStrike" cap="none">
                <a:solidFill>
                  <a:srgbClr val="FFFFFF"/>
                </a:solidFill>
                <a:latin typeface="Arial"/>
                <a:ea typeface="Arial"/>
                <a:cs typeface="Arial"/>
                <a:sym typeface="Arial"/>
              </a:defRPr>
            </a:lvl5pPr>
            <a:lvl6pPr marL="0" marR="0" lvl="5" indent="0" algn="l" rtl="0">
              <a:spcBef>
                <a:spcPts val="0"/>
              </a:spcBef>
              <a:buNone/>
              <a:defRPr sz="1050" b="1" i="0" u="none" strike="noStrike" cap="none">
                <a:solidFill>
                  <a:srgbClr val="FFFFFF"/>
                </a:solidFill>
                <a:latin typeface="Arial"/>
                <a:ea typeface="Arial"/>
                <a:cs typeface="Arial"/>
                <a:sym typeface="Arial"/>
              </a:defRPr>
            </a:lvl6pPr>
            <a:lvl7pPr marL="0" marR="0" lvl="6" indent="0" algn="l" rtl="0">
              <a:spcBef>
                <a:spcPts val="0"/>
              </a:spcBef>
              <a:buNone/>
              <a:defRPr sz="1050" b="1" i="0" u="none" strike="noStrike" cap="none">
                <a:solidFill>
                  <a:srgbClr val="FFFFFF"/>
                </a:solidFill>
                <a:latin typeface="Arial"/>
                <a:ea typeface="Arial"/>
                <a:cs typeface="Arial"/>
                <a:sym typeface="Arial"/>
              </a:defRPr>
            </a:lvl7pPr>
            <a:lvl8pPr marL="0" marR="0" lvl="7" indent="0" algn="l" rtl="0">
              <a:spcBef>
                <a:spcPts val="0"/>
              </a:spcBef>
              <a:buNone/>
              <a:defRPr sz="1050" b="1" i="0" u="none" strike="noStrike" cap="none">
                <a:solidFill>
                  <a:srgbClr val="FFFFFF"/>
                </a:solidFill>
                <a:latin typeface="Arial"/>
                <a:ea typeface="Arial"/>
                <a:cs typeface="Arial"/>
                <a:sym typeface="Arial"/>
              </a:defRPr>
            </a:lvl8pPr>
            <a:lvl9pPr marL="0" marR="0" lvl="8" indent="0" algn="l" rtl="0">
              <a:spcBef>
                <a:spcPts val="0"/>
              </a:spcBef>
              <a:buNone/>
              <a:defRPr sz="105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6" r:id="rId5"/>
    <p:sldLayoutId id="2147483657" r:id="rId6"/>
    <p:sldLayoutId id="2147483658" r:id="rId7"/>
    <p:sldLayoutId id="2147483659" r:id="rId8"/>
    <p:sldLayoutId id="2147483662" r:id="rId9"/>
    <p:sldLayoutId id="2147483664"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murrugarrallerena@weber.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here-s-waldo-top.web.ap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oKAnOzIu66c?feature=oembed" TargetMode="External"/><Relationship Id="rId5" Type="http://schemas.openxmlformats.org/officeDocument/2006/relationships/hyperlink" Target="https://www.youtube.com/watch?v=oKAnOzIu66c&amp;ab_channel=Udacity" TargetMode="Externa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wmf"/></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39.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39.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tags" Target="../tags/tag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tags" Target="../tags/tag45.xml"/><Relationship Id="rId18" Type="http://schemas.openxmlformats.org/officeDocument/2006/relationships/tags" Target="../tags/tag50.xml"/><Relationship Id="rId26" Type="http://schemas.openxmlformats.org/officeDocument/2006/relationships/tags" Target="../tags/tag58.xml"/><Relationship Id="rId3" Type="http://schemas.openxmlformats.org/officeDocument/2006/relationships/tags" Target="../tags/tag35.xml"/><Relationship Id="rId21" Type="http://schemas.openxmlformats.org/officeDocument/2006/relationships/tags" Target="../tags/tag53.xml"/><Relationship Id="rId7" Type="http://schemas.openxmlformats.org/officeDocument/2006/relationships/tags" Target="../tags/tag39.xml"/><Relationship Id="rId12" Type="http://schemas.openxmlformats.org/officeDocument/2006/relationships/tags" Target="../tags/tag44.xml"/><Relationship Id="rId17" Type="http://schemas.openxmlformats.org/officeDocument/2006/relationships/tags" Target="../tags/tag49.xml"/><Relationship Id="rId25" Type="http://schemas.openxmlformats.org/officeDocument/2006/relationships/tags" Target="../tags/tag57.xml"/><Relationship Id="rId2" Type="http://schemas.openxmlformats.org/officeDocument/2006/relationships/tags" Target="../tags/tag34.xml"/><Relationship Id="rId16" Type="http://schemas.openxmlformats.org/officeDocument/2006/relationships/tags" Target="../tags/tag48.xml"/><Relationship Id="rId20" Type="http://schemas.openxmlformats.org/officeDocument/2006/relationships/tags" Target="../tags/tag52.xml"/><Relationship Id="rId29"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24" Type="http://schemas.openxmlformats.org/officeDocument/2006/relationships/tags" Target="../tags/tag56.xml"/><Relationship Id="rId32" Type="http://schemas.openxmlformats.org/officeDocument/2006/relationships/image" Target="../media/image41.png"/><Relationship Id="rId5" Type="http://schemas.openxmlformats.org/officeDocument/2006/relationships/tags" Target="../tags/tag37.xml"/><Relationship Id="rId15" Type="http://schemas.openxmlformats.org/officeDocument/2006/relationships/tags" Target="../tags/tag47.xml"/><Relationship Id="rId23" Type="http://schemas.openxmlformats.org/officeDocument/2006/relationships/tags" Target="../tags/tag55.xml"/><Relationship Id="rId28" Type="http://schemas.openxmlformats.org/officeDocument/2006/relationships/tags" Target="../tags/tag60.xml"/><Relationship Id="rId10" Type="http://schemas.openxmlformats.org/officeDocument/2006/relationships/tags" Target="../tags/tag42.xml"/><Relationship Id="rId19" Type="http://schemas.openxmlformats.org/officeDocument/2006/relationships/tags" Target="../tags/tag51.xml"/><Relationship Id="rId31" Type="http://schemas.openxmlformats.org/officeDocument/2006/relationships/image" Target="../media/image40.png"/><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 Id="rId22" Type="http://schemas.openxmlformats.org/officeDocument/2006/relationships/tags" Target="../tags/tag54.xml"/><Relationship Id="rId27" Type="http://schemas.openxmlformats.org/officeDocument/2006/relationships/tags" Target="../tags/tag59.xml"/><Relationship Id="rId30"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13" Type="http://schemas.openxmlformats.org/officeDocument/2006/relationships/tags" Target="../tags/tag73.xml"/><Relationship Id="rId18" Type="http://schemas.openxmlformats.org/officeDocument/2006/relationships/tags" Target="../tags/tag78.xml"/><Relationship Id="rId26" Type="http://schemas.openxmlformats.org/officeDocument/2006/relationships/tags" Target="../tags/tag86.xml"/><Relationship Id="rId39" Type="http://schemas.openxmlformats.org/officeDocument/2006/relationships/tags" Target="../tags/tag99.xml"/><Relationship Id="rId21" Type="http://schemas.openxmlformats.org/officeDocument/2006/relationships/tags" Target="../tags/tag81.xml"/><Relationship Id="rId34" Type="http://schemas.openxmlformats.org/officeDocument/2006/relationships/tags" Target="../tags/tag94.xml"/><Relationship Id="rId42" Type="http://schemas.openxmlformats.org/officeDocument/2006/relationships/tags" Target="../tags/tag102.xml"/><Relationship Id="rId47" Type="http://schemas.openxmlformats.org/officeDocument/2006/relationships/tags" Target="../tags/tag107.xml"/><Relationship Id="rId50" Type="http://schemas.openxmlformats.org/officeDocument/2006/relationships/tags" Target="../tags/tag110.xml"/><Relationship Id="rId7" Type="http://schemas.openxmlformats.org/officeDocument/2006/relationships/tags" Target="../tags/tag67.xml"/><Relationship Id="rId2" Type="http://schemas.openxmlformats.org/officeDocument/2006/relationships/tags" Target="../tags/tag62.xml"/><Relationship Id="rId16" Type="http://schemas.openxmlformats.org/officeDocument/2006/relationships/tags" Target="../tags/tag76.xml"/><Relationship Id="rId29" Type="http://schemas.openxmlformats.org/officeDocument/2006/relationships/tags" Target="../tags/tag89.xml"/><Relationship Id="rId11" Type="http://schemas.openxmlformats.org/officeDocument/2006/relationships/tags" Target="../tags/tag71.xml"/><Relationship Id="rId24" Type="http://schemas.openxmlformats.org/officeDocument/2006/relationships/tags" Target="../tags/tag84.xml"/><Relationship Id="rId32" Type="http://schemas.openxmlformats.org/officeDocument/2006/relationships/tags" Target="../tags/tag92.xml"/><Relationship Id="rId37" Type="http://schemas.openxmlformats.org/officeDocument/2006/relationships/tags" Target="../tags/tag97.xml"/><Relationship Id="rId40" Type="http://schemas.openxmlformats.org/officeDocument/2006/relationships/tags" Target="../tags/tag100.xml"/><Relationship Id="rId45" Type="http://schemas.openxmlformats.org/officeDocument/2006/relationships/tags" Target="../tags/tag105.xml"/><Relationship Id="rId53" Type="http://schemas.openxmlformats.org/officeDocument/2006/relationships/image" Target="../media/image42.jpeg"/><Relationship Id="rId5" Type="http://schemas.openxmlformats.org/officeDocument/2006/relationships/tags" Target="../tags/tag65.xml"/><Relationship Id="rId10" Type="http://schemas.openxmlformats.org/officeDocument/2006/relationships/tags" Target="../tags/tag70.xml"/><Relationship Id="rId19" Type="http://schemas.openxmlformats.org/officeDocument/2006/relationships/tags" Target="../tags/tag79.xml"/><Relationship Id="rId31" Type="http://schemas.openxmlformats.org/officeDocument/2006/relationships/tags" Target="../tags/tag91.xml"/><Relationship Id="rId44" Type="http://schemas.openxmlformats.org/officeDocument/2006/relationships/tags" Target="../tags/tag104.xml"/><Relationship Id="rId52" Type="http://schemas.openxmlformats.org/officeDocument/2006/relationships/notesSlide" Target="../notesSlides/notesSlide25.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tags" Target="../tags/tag74.xml"/><Relationship Id="rId22" Type="http://schemas.openxmlformats.org/officeDocument/2006/relationships/tags" Target="../tags/tag82.xml"/><Relationship Id="rId27" Type="http://schemas.openxmlformats.org/officeDocument/2006/relationships/tags" Target="../tags/tag87.xml"/><Relationship Id="rId30" Type="http://schemas.openxmlformats.org/officeDocument/2006/relationships/tags" Target="../tags/tag90.xml"/><Relationship Id="rId35" Type="http://schemas.openxmlformats.org/officeDocument/2006/relationships/tags" Target="../tags/tag95.xml"/><Relationship Id="rId43" Type="http://schemas.openxmlformats.org/officeDocument/2006/relationships/tags" Target="../tags/tag103.xml"/><Relationship Id="rId48" Type="http://schemas.openxmlformats.org/officeDocument/2006/relationships/tags" Target="../tags/tag108.xml"/><Relationship Id="rId8" Type="http://schemas.openxmlformats.org/officeDocument/2006/relationships/tags" Target="../tags/tag68.xml"/><Relationship Id="rId51" Type="http://schemas.openxmlformats.org/officeDocument/2006/relationships/slideLayout" Target="../slideLayouts/slideLayout2.xml"/><Relationship Id="rId3" Type="http://schemas.openxmlformats.org/officeDocument/2006/relationships/tags" Target="../tags/tag63.xml"/><Relationship Id="rId12" Type="http://schemas.openxmlformats.org/officeDocument/2006/relationships/tags" Target="../tags/tag72.xml"/><Relationship Id="rId17" Type="http://schemas.openxmlformats.org/officeDocument/2006/relationships/tags" Target="../tags/tag77.xml"/><Relationship Id="rId25" Type="http://schemas.openxmlformats.org/officeDocument/2006/relationships/tags" Target="../tags/tag85.xml"/><Relationship Id="rId33" Type="http://schemas.openxmlformats.org/officeDocument/2006/relationships/tags" Target="../tags/tag93.xml"/><Relationship Id="rId38" Type="http://schemas.openxmlformats.org/officeDocument/2006/relationships/tags" Target="../tags/tag98.xml"/><Relationship Id="rId46" Type="http://schemas.openxmlformats.org/officeDocument/2006/relationships/tags" Target="../tags/tag106.xml"/><Relationship Id="rId20" Type="http://schemas.openxmlformats.org/officeDocument/2006/relationships/tags" Target="../tags/tag80.xml"/><Relationship Id="rId41" Type="http://schemas.openxmlformats.org/officeDocument/2006/relationships/tags" Target="../tags/tag101.xml"/><Relationship Id="rId54" Type="http://schemas.openxmlformats.org/officeDocument/2006/relationships/image" Target="../media/image43.jpeg"/><Relationship Id="rId1" Type="http://schemas.openxmlformats.org/officeDocument/2006/relationships/tags" Target="../tags/tag61.xml"/><Relationship Id="rId6" Type="http://schemas.openxmlformats.org/officeDocument/2006/relationships/tags" Target="../tags/tag66.xml"/><Relationship Id="rId15" Type="http://schemas.openxmlformats.org/officeDocument/2006/relationships/tags" Target="../tags/tag75.xml"/><Relationship Id="rId23" Type="http://schemas.openxmlformats.org/officeDocument/2006/relationships/tags" Target="../tags/tag83.xml"/><Relationship Id="rId28" Type="http://schemas.openxmlformats.org/officeDocument/2006/relationships/tags" Target="../tags/tag88.xml"/><Relationship Id="rId36" Type="http://schemas.openxmlformats.org/officeDocument/2006/relationships/tags" Target="../tags/tag96.xml"/><Relationship Id="rId49" Type="http://schemas.openxmlformats.org/officeDocument/2006/relationships/tags" Target="../tags/tag109.xml"/></Relationships>
</file>

<file path=ppt/slides/_rels/slide39.xml.rels><?xml version="1.0" encoding="UTF-8" standalone="yes"?>
<Relationships xmlns="http://schemas.openxmlformats.org/package/2006/relationships"><Relationship Id="rId2" Type="http://schemas.openxmlformats.org/officeDocument/2006/relationships/hyperlink" Target="http://www.vlfeat.org/overview/sift.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hyperlink" Target="http://www.cs.ubc.ca/~mbrown/autostitch/autostitch.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microsoft.com/office/2011/relationships/webextension" Target="../webextensions/webextension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png"/></Relationships>
</file>

<file path=ppt/slides/_rels/slide5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png"/></Relationships>
</file>

<file path=ppt/slides/_rels/slide5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5.wmf"/><Relationship Id="rId3" Type="http://schemas.openxmlformats.org/officeDocument/2006/relationships/image" Target="../media/image68.jpeg"/><Relationship Id="rId7" Type="http://schemas.openxmlformats.org/officeDocument/2006/relationships/image" Target="../media/image71.jpeg"/><Relationship Id="rId12" Type="http://schemas.openxmlformats.org/officeDocument/2006/relationships/oleObject" Target="../embeddings/oleObject3.bin"/><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4.wmf"/><Relationship Id="rId5" Type="http://schemas.openxmlformats.org/officeDocument/2006/relationships/image" Target="../media/image69.png"/><Relationship Id="rId15" Type="http://schemas.openxmlformats.org/officeDocument/2006/relationships/image" Target="../media/image157.png"/><Relationship Id="rId10" Type="http://schemas.openxmlformats.org/officeDocument/2006/relationships/oleObject" Target="../embeddings/oleObject2.bin"/><Relationship Id="rId4" Type="http://schemas.openxmlformats.org/officeDocument/2006/relationships/image" Target="../media/image61.png"/><Relationship Id="rId9" Type="http://schemas.openxmlformats.org/officeDocument/2006/relationships/image" Target="../media/image73.png"/><Relationship Id="rId14" Type="http://schemas.openxmlformats.org/officeDocument/2006/relationships/image" Target="../media/image15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
          <p:cNvSpPr txBox="1">
            <a:spLocks noGrp="1"/>
          </p:cNvSpPr>
          <p:nvPr>
            <p:ph type="ctrTitle"/>
          </p:nvPr>
        </p:nvSpPr>
        <p:spPr>
          <a:xfrm>
            <a:off x="1303712" y="1005576"/>
            <a:ext cx="6536577" cy="1445419"/>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2"/>
              </a:buClr>
              <a:buSzPts val="3000"/>
              <a:buFont typeface="Arial"/>
              <a:buNone/>
            </a:pPr>
            <a:r>
              <a:rPr lang="en-US" sz="3000" dirty="0"/>
              <a:t>CS 1674/2074: Local features: detection, description and matching</a:t>
            </a:r>
            <a:endParaRPr lang="en-US" dirty="0"/>
          </a:p>
        </p:txBody>
      </p:sp>
      <p:sp>
        <p:nvSpPr>
          <p:cNvPr id="4" name="Google Shape;96;p1">
            <a:extLst>
              <a:ext uri="{FF2B5EF4-FFF2-40B4-BE49-F238E27FC236}">
                <a16:creationId xmlns:a16="http://schemas.microsoft.com/office/drawing/2014/main" id="{2B0E4416-E9F5-94DA-6215-E8026CBCC245}"/>
              </a:ext>
            </a:extLst>
          </p:cNvPr>
          <p:cNvSpPr txBox="1">
            <a:spLocks/>
          </p:cNvSpPr>
          <p:nvPr/>
        </p:nvSpPr>
        <p:spPr>
          <a:xfrm>
            <a:off x="1657350" y="2571750"/>
            <a:ext cx="5886600" cy="24843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25755" algn="l" rtl="0">
              <a:lnSpc>
                <a:spcPct val="100000"/>
              </a:lnSpc>
              <a:spcBef>
                <a:spcPts val="360"/>
              </a:spcBef>
              <a:spcAft>
                <a:spcPts val="0"/>
              </a:spcAft>
              <a:buClr>
                <a:schemeClr val="accent1"/>
              </a:buClr>
              <a:buSzPts val="1530"/>
              <a:buFont typeface="Arial"/>
              <a:buNone/>
              <a:defRPr sz="1800" b="0" i="0" u="none" strike="noStrike" cap="none">
                <a:solidFill>
                  <a:srgbClr val="3F3F3F"/>
                </a:solidFill>
                <a:latin typeface="Arial"/>
                <a:ea typeface="Arial"/>
                <a:cs typeface="Arial"/>
                <a:sym typeface="Arial"/>
              </a:defRPr>
            </a:lvl1pPr>
            <a:lvl2pPr marL="914400" marR="0" lvl="1" indent="-309562" algn="ctr" rtl="0">
              <a:lnSpc>
                <a:spcPct val="100000"/>
              </a:lnSpc>
              <a:spcBef>
                <a:spcPts val="300"/>
              </a:spcBef>
              <a:spcAft>
                <a:spcPts val="0"/>
              </a:spcAft>
              <a:buClr>
                <a:schemeClr val="accent1"/>
              </a:buClr>
              <a:buSzPts val="1275"/>
              <a:buFont typeface="Arial"/>
              <a:buNone/>
              <a:defRPr sz="1500" b="0" i="0" u="none" strike="noStrike" cap="none">
                <a:solidFill>
                  <a:srgbClr val="888888"/>
                </a:solidFill>
                <a:latin typeface="Arial"/>
                <a:ea typeface="Arial"/>
                <a:cs typeface="Arial"/>
                <a:sym typeface="Arial"/>
              </a:defRPr>
            </a:lvl2pPr>
            <a:lvl3pPr marL="1371600" marR="0" lvl="2" indent="-305752" algn="ctr" rtl="0">
              <a:lnSpc>
                <a:spcPct val="100000"/>
              </a:lnSpc>
              <a:spcBef>
                <a:spcPts val="270"/>
              </a:spcBef>
              <a:spcAft>
                <a:spcPts val="0"/>
              </a:spcAft>
              <a:buClr>
                <a:schemeClr val="accent1"/>
              </a:buClr>
              <a:buSzPts val="1215"/>
              <a:buFont typeface="Arial"/>
              <a:buNone/>
              <a:defRPr sz="1350" b="0" i="0" u="none" strike="noStrike" cap="none">
                <a:solidFill>
                  <a:srgbClr val="888888"/>
                </a:solidFill>
                <a:latin typeface="Arial"/>
                <a:ea typeface="Arial"/>
                <a:cs typeface="Arial"/>
                <a:sym typeface="Arial"/>
              </a:defRPr>
            </a:lvl3pPr>
            <a:lvl4pPr marL="1828800" marR="0" lvl="3" indent="-304800" algn="ctr" rtl="0">
              <a:lnSpc>
                <a:spcPct val="100000"/>
              </a:lnSpc>
              <a:spcBef>
                <a:spcPts val="240"/>
              </a:spcBef>
              <a:spcAft>
                <a:spcPts val="0"/>
              </a:spcAft>
              <a:buClr>
                <a:schemeClr val="accent1"/>
              </a:buClr>
              <a:buSzPts val="1200"/>
              <a:buFont typeface="Arial"/>
              <a:buNone/>
              <a:defRPr sz="1200" b="0" i="0" u="none" strike="noStrike" cap="none">
                <a:solidFill>
                  <a:srgbClr val="888888"/>
                </a:solidFill>
                <a:latin typeface="Arial"/>
                <a:ea typeface="Arial"/>
                <a:cs typeface="Arial"/>
                <a:sym typeface="Arial"/>
              </a:defRPr>
            </a:lvl4pPr>
            <a:lvl5pPr marL="2286000" marR="0" lvl="4" indent="-295275" algn="ctr" rtl="0">
              <a:lnSpc>
                <a:spcPct val="100000"/>
              </a:lnSpc>
              <a:spcBef>
                <a:spcPts val="210"/>
              </a:spcBef>
              <a:spcAft>
                <a:spcPts val="0"/>
              </a:spcAft>
              <a:buClr>
                <a:schemeClr val="accent1"/>
              </a:buClr>
              <a:buSzPts val="1050"/>
              <a:buFont typeface="Arial"/>
              <a:buNone/>
              <a:defRPr sz="1050" b="0" i="0" u="none" strike="noStrike" cap="none">
                <a:solidFill>
                  <a:srgbClr val="888888"/>
                </a:solidFill>
                <a:latin typeface="Arial"/>
                <a:ea typeface="Arial"/>
                <a:cs typeface="Arial"/>
                <a:sym typeface="Arial"/>
              </a:defRPr>
            </a:lvl5pPr>
            <a:lvl6pPr marL="2743200" marR="0" lvl="5" indent="-290512" algn="ctr" rtl="0">
              <a:lnSpc>
                <a:spcPct val="100000"/>
              </a:lnSpc>
              <a:spcBef>
                <a:spcPts val="195"/>
              </a:spcBef>
              <a:spcAft>
                <a:spcPts val="0"/>
              </a:spcAft>
              <a:buClr>
                <a:schemeClr val="accent1"/>
              </a:buClr>
              <a:buSzPts val="975"/>
              <a:buFont typeface="Arial"/>
              <a:buNone/>
              <a:defRPr sz="975" b="0" i="0" u="none" strike="noStrike" cap="none">
                <a:solidFill>
                  <a:srgbClr val="888888"/>
                </a:solidFill>
                <a:latin typeface="Arial"/>
                <a:ea typeface="Arial"/>
                <a:cs typeface="Arial"/>
                <a:sym typeface="Arial"/>
              </a:defRPr>
            </a:lvl6pPr>
            <a:lvl7pPr marL="3200400" marR="0" lvl="6" indent="-290512" algn="ctr" rtl="0">
              <a:lnSpc>
                <a:spcPct val="100000"/>
              </a:lnSpc>
              <a:spcBef>
                <a:spcPts val="195"/>
              </a:spcBef>
              <a:spcAft>
                <a:spcPts val="0"/>
              </a:spcAft>
              <a:buClr>
                <a:schemeClr val="accent1"/>
              </a:buClr>
              <a:buSzPts val="975"/>
              <a:buFont typeface="Arial"/>
              <a:buNone/>
              <a:defRPr sz="975" b="0" i="0" u="none" strike="noStrike" cap="none">
                <a:solidFill>
                  <a:srgbClr val="888888"/>
                </a:solidFill>
                <a:latin typeface="Arial"/>
                <a:ea typeface="Arial"/>
                <a:cs typeface="Arial"/>
                <a:sym typeface="Arial"/>
              </a:defRPr>
            </a:lvl7pPr>
            <a:lvl8pPr marL="3657600" marR="0" lvl="7" indent="-290512" algn="ctr" rtl="0">
              <a:lnSpc>
                <a:spcPct val="100000"/>
              </a:lnSpc>
              <a:spcBef>
                <a:spcPts val="195"/>
              </a:spcBef>
              <a:spcAft>
                <a:spcPts val="0"/>
              </a:spcAft>
              <a:buClr>
                <a:schemeClr val="accent1"/>
              </a:buClr>
              <a:buSzPts val="975"/>
              <a:buFont typeface="Arial"/>
              <a:buNone/>
              <a:defRPr sz="975" b="0" i="0" u="none" strike="noStrike" cap="none">
                <a:solidFill>
                  <a:srgbClr val="888888"/>
                </a:solidFill>
                <a:latin typeface="Arial"/>
                <a:ea typeface="Arial"/>
                <a:cs typeface="Arial"/>
                <a:sym typeface="Arial"/>
              </a:defRPr>
            </a:lvl8pPr>
            <a:lvl9pPr marL="4114800" marR="0" lvl="8" indent="-290512" algn="ctr" rtl="0">
              <a:lnSpc>
                <a:spcPct val="100000"/>
              </a:lnSpc>
              <a:spcBef>
                <a:spcPts val="195"/>
              </a:spcBef>
              <a:spcAft>
                <a:spcPts val="0"/>
              </a:spcAft>
              <a:buClr>
                <a:schemeClr val="accent1"/>
              </a:buClr>
              <a:buSzPts val="975"/>
              <a:buFont typeface="Arial"/>
              <a:buNone/>
              <a:defRPr sz="975" b="0" i="0" u="none" strike="noStrike" cap="none">
                <a:solidFill>
                  <a:srgbClr val="888888"/>
                </a:solidFill>
                <a:latin typeface="Arial"/>
                <a:ea typeface="Arial"/>
                <a:cs typeface="Arial"/>
                <a:sym typeface="Arial"/>
              </a:defRPr>
            </a:lvl9pPr>
          </a:lstStyle>
          <a:p>
            <a:pPr marL="0" indent="0" algn="ctr">
              <a:spcBef>
                <a:spcPts val="0"/>
              </a:spcBef>
            </a:pPr>
            <a:endParaRPr lang="en-US" b="1" dirty="0"/>
          </a:p>
          <a:p>
            <a:pPr marL="0" indent="0" algn="ctr">
              <a:spcBef>
                <a:spcPts val="0"/>
              </a:spcBef>
            </a:pPr>
            <a:endParaRPr lang="en-US" b="1" dirty="0"/>
          </a:p>
          <a:p>
            <a:pPr marL="0" indent="0" algn="ctr">
              <a:spcBef>
                <a:spcPts val="0"/>
              </a:spcBef>
            </a:pPr>
            <a:r>
              <a:rPr lang="en-US" b="1" dirty="0"/>
              <a:t>PhD. Nils Murrugarra-Llerena</a:t>
            </a:r>
          </a:p>
          <a:p>
            <a:pPr marL="0" indent="0" algn="ctr">
              <a:spcBef>
                <a:spcPts val="0"/>
              </a:spcBef>
            </a:pPr>
            <a:r>
              <a:rPr lang="en-US" dirty="0">
                <a:hlinkClick r:id="rId3"/>
              </a:rPr>
              <a:t>nem177@pitt.edu</a:t>
            </a:r>
            <a:r>
              <a:rPr lang="en-US" dirty="0"/>
              <a:t> </a:t>
            </a:r>
          </a:p>
          <a:p>
            <a:pPr marL="0" indent="0" algn="ctr">
              <a:spcBef>
                <a:spcPts val="0"/>
              </a:spcBef>
            </a:pPr>
            <a:endParaRPr lang="en-US" b="1" dirty="0"/>
          </a:p>
          <a:p>
            <a:pPr marL="0" indent="0" algn="ctr">
              <a:spcBef>
                <a:spcPts val="0"/>
              </a:spcBef>
            </a:pPr>
            <a:endParaRPr lang="en-US" b="1" dirty="0"/>
          </a:p>
          <a:p>
            <a:pPr marL="0" indent="0" algn="ctr">
              <a:spcBef>
                <a:spcPts val="0"/>
              </a:spcBef>
            </a:pPr>
            <a:endParaRPr lang="en-US" dirty="0"/>
          </a:p>
        </p:txBody>
      </p:sp>
      <p:pic>
        <p:nvPicPr>
          <p:cNvPr id="5" name="Picture 4" descr="University of Pittsburgh Logo and symbol, meaning, history, PNG, brand">
            <a:extLst>
              <a:ext uri="{FF2B5EF4-FFF2-40B4-BE49-F238E27FC236}">
                <a16:creationId xmlns:a16="http://schemas.microsoft.com/office/drawing/2014/main" id="{16497DE4-8DEA-806C-F1E4-85FC2BA7B74A}"/>
              </a:ext>
            </a:extLst>
          </p:cNvPr>
          <p:cNvPicPr>
            <a:picLocks noChangeAspect="1" noChangeArrowheads="1"/>
          </p:cNvPicPr>
          <p:nvPr/>
        </p:nvPicPr>
        <p:blipFill>
          <a:blip r:embed="rId4"/>
          <a:srcRect t="21714" b="22062"/>
          <a:stretch>
            <a:fillRect/>
          </a:stretch>
        </p:blipFill>
        <p:spPr bwMode="auto">
          <a:xfrm>
            <a:off x="2950460" y="3950191"/>
            <a:ext cx="3243079" cy="1024759"/>
          </a:xfrm>
          <a:prstGeom prst="rect">
            <a:avLst/>
          </a:prstGeom>
          <a:noFill/>
        </p:spPr>
      </p:pic>
    </p:spTree>
    <p:extLst>
      <p:ext uri="{BB962C8B-B14F-4D97-AF65-F5344CB8AC3E}">
        <p14:creationId xmlns:p14="http://schemas.microsoft.com/office/powerpoint/2010/main" val="3901698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8589"/>
            <a:ext cx="4286251" cy="2337138"/>
          </a:xfrm>
        </p:spPr>
        <p:txBody>
          <a:bodyPr>
            <a:normAutofit/>
          </a:bodyPr>
          <a:lstStyle/>
          <a:p>
            <a:pPr algn="just"/>
            <a:r>
              <a:rPr lang="en-US" dirty="0"/>
              <a:t>Suppose you have to click on some point,  go away and come back after I deform the image, and click on the same points again.  </a:t>
            </a:r>
          </a:p>
          <a:p>
            <a:pPr marL="131445" indent="0" algn="just">
              <a:buNone/>
            </a:pPr>
            <a:endParaRPr lang="en-US" dirty="0"/>
          </a:p>
          <a:p>
            <a:pPr lvl="1" algn="just"/>
            <a:r>
              <a:rPr lang="en-US" dirty="0"/>
              <a:t>Which points would you choose?</a:t>
            </a:r>
          </a:p>
          <a:p>
            <a:pPr algn="just"/>
            <a:endParaRPr lang="en-US" dirty="0"/>
          </a:p>
          <a:p>
            <a:pPr algn="just"/>
            <a:endParaRPr lang="en-US" dirty="0"/>
          </a:p>
        </p:txBody>
      </p:sp>
      <p:pic>
        <p:nvPicPr>
          <p:cNvPr id="4" name="Picture 11"/>
          <p:cNvPicPr>
            <a:picLocks noChangeAspect="1" noChangeArrowheads="1"/>
          </p:cNvPicPr>
          <p:nvPr/>
        </p:nvPicPr>
        <p:blipFill>
          <a:blip r:embed="rId2" cstate="print"/>
          <a:srcRect/>
          <a:stretch>
            <a:fillRect/>
          </a:stretch>
        </p:blipFill>
        <p:spPr bwMode="auto">
          <a:xfrm>
            <a:off x="5145047" y="917585"/>
            <a:ext cx="2393684" cy="1863982"/>
          </a:xfrm>
          <a:prstGeom prst="rect">
            <a:avLst/>
          </a:prstGeom>
          <a:noFill/>
          <a:ln w="12700" cap="sq">
            <a:solidFill>
              <a:srgbClr val="002060"/>
            </a:solidFill>
            <a:miter lim="800000"/>
            <a:headEnd type="none" w="sm" len="sm"/>
            <a:tailEnd type="none" w="sm" len="sm"/>
          </a:ln>
        </p:spPr>
      </p:pic>
      <p:pic>
        <p:nvPicPr>
          <p:cNvPr id="6" name="Picture 11"/>
          <p:cNvPicPr>
            <a:picLocks noChangeAspect="1" noChangeArrowheads="1"/>
          </p:cNvPicPr>
          <p:nvPr/>
        </p:nvPicPr>
        <p:blipFill>
          <a:blip r:embed="rId2" cstate="print"/>
          <a:srcRect/>
          <a:stretch>
            <a:fillRect/>
          </a:stretch>
        </p:blipFill>
        <p:spPr bwMode="auto">
          <a:xfrm rot="14825777">
            <a:off x="5034956" y="2916076"/>
            <a:ext cx="2659625" cy="1847670"/>
          </a:xfrm>
          <a:prstGeom prst="rect">
            <a:avLst/>
          </a:prstGeom>
          <a:noFill/>
          <a:ln w="12700" cap="sq">
            <a:solidFill>
              <a:srgbClr val="002060"/>
            </a:solidFill>
            <a:miter lim="800000"/>
            <a:headEnd type="none" w="sm" len="sm"/>
            <a:tailEnd type="none" w="sm" len="sm"/>
          </a:ln>
          <a:scene3d>
            <a:camera prst="orthographicFront">
              <a:rot lat="20783509" lon="19661947" rev="17225537"/>
            </a:camera>
            <a:lightRig rig="threePt" dir="t"/>
          </a:scene3d>
        </p:spPr>
      </p:pic>
      <p:sp>
        <p:nvSpPr>
          <p:cNvPr id="7" name="TextBox 6"/>
          <p:cNvSpPr txBox="1"/>
          <p:nvPr/>
        </p:nvSpPr>
        <p:spPr>
          <a:xfrm>
            <a:off x="6000751" y="628650"/>
            <a:ext cx="742511" cy="300082"/>
          </a:xfrm>
          <a:prstGeom prst="rect">
            <a:avLst/>
          </a:prstGeom>
          <a:noFill/>
        </p:spPr>
        <p:txBody>
          <a:bodyPr wrap="none" rtlCol="0">
            <a:spAutoFit/>
          </a:bodyPr>
          <a:lstStyle/>
          <a:p>
            <a:pPr defTabSz="685800" fontAlgn="base">
              <a:spcBef>
                <a:spcPct val="0"/>
              </a:spcBef>
              <a:spcAft>
                <a:spcPct val="0"/>
              </a:spcAft>
              <a:buClrTx/>
              <a:defRPr/>
            </a:pPr>
            <a:r>
              <a:rPr lang="en-US" sz="1350" dirty="0">
                <a:solidFill>
                  <a:prstClr val="black"/>
                </a:solidFill>
                <a:latin typeface="Arial" charset="0"/>
              </a:rPr>
              <a:t>original</a:t>
            </a:r>
          </a:p>
        </p:txBody>
      </p:sp>
      <p:sp>
        <p:nvSpPr>
          <p:cNvPr id="8" name="TextBox 7"/>
          <p:cNvSpPr txBox="1"/>
          <p:nvPr/>
        </p:nvSpPr>
        <p:spPr>
          <a:xfrm>
            <a:off x="4785368" y="3013351"/>
            <a:ext cx="915635" cy="300082"/>
          </a:xfrm>
          <a:prstGeom prst="rect">
            <a:avLst/>
          </a:prstGeom>
          <a:noFill/>
        </p:spPr>
        <p:txBody>
          <a:bodyPr wrap="none" rtlCol="0">
            <a:spAutoFit/>
          </a:bodyPr>
          <a:lstStyle/>
          <a:p>
            <a:pPr defTabSz="685800" fontAlgn="base">
              <a:spcBef>
                <a:spcPct val="0"/>
              </a:spcBef>
              <a:spcAft>
                <a:spcPct val="0"/>
              </a:spcAft>
              <a:buClrTx/>
              <a:defRPr/>
            </a:pPr>
            <a:r>
              <a:rPr lang="en-US" sz="1350" dirty="0">
                <a:solidFill>
                  <a:prstClr val="black"/>
                </a:solidFill>
                <a:latin typeface="Arial" charset="0"/>
              </a:rPr>
              <a:t>deformed</a:t>
            </a:r>
          </a:p>
        </p:txBody>
      </p:sp>
      <p:sp>
        <p:nvSpPr>
          <p:cNvPr id="9" name="TextBox 8"/>
          <p:cNvSpPr txBox="1"/>
          <p:nvPr/>
        </p:nvSpPr>
        <p:spPr>
          <a:xfrm>
            <a:off x="1143000" y="4947293"/>
            <a:ext cx="609462" cy="213585"/>
          </a:xfrm>
          <a:prstGeom prst="rect">
            <a:avLst/>
          </a:prstGeom>
          <a:noFill/>
        </p:spPr>
        <p:txBody>
          <a:bodyPr wrap="none" rtlCol="0">
            <a:spAutoFit/>
          </a:bodyPr>
          <a:lstStyle/>
          <a:p>
            <a:pPr defTabSz="685800">
              <a:buClrTx/>
              <a:defRPr/>
            </a:pPr>
            <a:r>
              <a:rPr lang="en-US" sz="788" dirty="0">
                <a:solidFill>
                  <a:prstClr val="black"/>
                </a:solidFill>
              </a:rPr>
              <a:t>D. </a:t>
            </a:r>
            <a:r>
              <a:rPr lang="en-US" sz="788" dirty="0" err="1">
                <a:solidFill>
                  <a:prstClr val="black"/>
                </a:solidFill>
              </a:rPr>
              <a:t>Hoiem</a:t>
            </a:r>
            <a:endParaRPr lang="en-US" sz="788" dirty="0">
              <a:solidFill>
                <a:prstClr val="black"/>
              </a:solidFill>
            </a:endParaRPr>
          </a:p>
        </p:txBody>
      </p:sp>
      <p:sp>
        <p:nvSpPr>
          <p:cNvPr id="11" name="Title 10">
            <a:extLst>
              <a:ext uri="{FF2B5EF4-FFF2-40B4-BE49-F238E27FC236}">
                <a16:creationId xmlns:a16="http://schemas.microsoft.com/office/drawing/2014/main" id="{513FE011-B551-8A69-C66B-7AA41C3F9E70}"/>
              </a:ext>
            </a:extLst>
          </p:cNvPr>
          <p:cNvSpPr>
            <a:spLocks noGrp="1"/>
          </p:cNvSpPr>
          <p:nvPr>
            <p:ph type="title"/>
          </p:nvPr>
        </p:nvSpPr>
        <p:spPr/>
        <p:txBody>
          <a:bodyPr/>
          <a:lstStyle/>
          <a:p>
            <a:r>
              <a:rPr lang="en-US" dirty="0"/>
              <a:t>Interest points</a:t>
            </a:r>
          </a:p>
        </p:txBody>
      </p:sp>
      <p:sp>
        <p:nvSpPr>
          <p:cNvPr id="12" name="Slide Number Placeholder 5">
            <a:extLst>
              <a:ext uri="{FF2B5EF4-FFF2-40B4-BE49-F238E27FC236}">
                <a16:creationId xmlns:a16="http://schemas.microsoft.com/office/drawing/2014/main" id="{6777D2DA-F555-DCED-C9CB-D65627F5483D}"/>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10</a:t>
            </a:fld>
            <a:endParaRPr lang="en-US" dirty="0"/>
          </a:p>
        </p:txBody>
      </p:sp>
    </p:spTree>
    <p:extLst>
      <p:ext uri="{BB962C8B-B14F-4D97-AF65-F5344CB8AC3E}">
        <p14:creationId xmlns:p14="http://schemas.microsoft.com/office/powerpoint/2010/main" val="2512650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315451"/>
            <a:ext cx="2743200" cy="3851672"/>
          </a:xfrm>
        </p:spPr>
        <p:txBody>
          <a:bodyPr/>
          <a:lstStyle/>
          <a:p>
            <a:pPr marL="0" indent="0">
              <a:buNone/>
            </a:pPr>
            <a:r>
              <a:rPr lang="en-US" dirty="0"/>
              <a:t>Where would you tell your friend to meet you?</a:t>
            </a:r>
          </a:p>
        </p:txBody>
      </p:sp>
      <p:pic>
        <p:nvPicPr>
          <p:cNvPr id="58370" name="Picture 2" descr="http://www.loopnet.com/Attachments/9/8/5/xy_985537A9-99F3-4BBC-AFD7-5C4610F13CE4_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306" y="2104652"/>
            <a:ext cx="3790187" cy="28426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3000" y="4947293"/>
            <a:ext cx="609462" cy="213585"/>
          </a:xfrm>
          <a:prstGeom prst="rect">
            <a:avLst/>
          </a:prstGeom>
          <a:noFill/>
        </p:spPr>
        <p:txBody>
          <a:bodyPr wrap="none" rtlCol="0">
            <a:spAutoFit/>
          </a:bodyPr>
          <a:lstStyle/>
          <a:p>
            <a:pPr defTabSz="685800">
              <a:buClrTx/>
              <a:defRPr/>
            </a:pPr>
            <a:r>
              <a:rPr lang="en-US" sz="788" dirty="0">
                <a:solidFill>
                  <a:prstClr val="black"/>
                </a:solidFill>
              </a:rPr>
              <a:t>D. </a:t>
            </a:r>
            <a:r>
              <a:rPr lang="en-US" sz="788" dirty="0" err="1">
                <a:solidFill>
                  <a:prstClr val="black"/>
                </a:solidFill>
              </a:rPr>
              <a:t>Hoiem</a:t>
            </a:r>
            <a:endParaRPr lang="en-US" sz="788" dirty="0">
              <a:solidFill>
                <a:prstClr val="black"/>
              </a:solidFill>
            </a:endParaRPr>
          </a:p>
        </p:txBody>
      </p:sp>
      <p:sp>
        <p:nvSpPr>
          <p:cNvPr id="4" name="TextBox 3"/>
          <p:cNvSpPr txBox="1"/>
          <p:nvPr/>
        </p:nvSpPr>
        <p:spPr>
          <a:xfrm>
            <a:off x="4441608" y="1315450"/>
            <a:ext cx="2848857" cy="461665"/>
          </a:xfrm>
          <a:prstGeom prst="rect">
            <a:avLst/>
          </a:prstGeom>
          <a:noFill/>
        </p:spPr>
        <p:txBody>
          <a:bodyPr wrap="none" rtlCol="0">
            <a:spAutoFit/>
          </a:bodyPr>
          <a:lstStyle/>
          <a:p>
            <a:r>
              <a:rPr lang="en-US" sz="2400" dirty="0">
                <a:sym typeface="Wingdings" panose="05000000000000000000" pitchFamily="2" charset="2"/>
              </a:rPr>
              <a:t> </a:t>
            </a:r>
            <a:r>
              <a:rPr lang="en-US" sz="2400" dirty="0"/>
              <a:t>Corner detection</a:t>
            </a:r>
          </a:p>
        </p:txBody>
      </p:sp>
      <p:sp>
        <p:nvSpPr>
          <p:cNvPr id="8" name="Title 7">
            <a:extLst>
              <a:ext uri="{FF2B5EF4-FFF2-40B4-BE49-F238E27FC236}">
                <a16:creationId xmlns:a16="http://schemas.microsoft.com/office/drawing/2014/main" id="{D3CA1B17-70AD-7150-3864-D516B7D4D1B7}"/>
              </a:ext>
            </a:extLst>
          </p:cNvPr>
          <p:cNvSpPr>
            <a:spLocks noGrp="1"/>
          </p:cNvSpPr>
          <p:nvPr>
            <p:ph type="title"/>
          </p:nvPr>
        </p:nvSpPr>
        <p:spPr/>
        <p:txBody>
          <a:bodyPr/>
          <a:lstStyle/>
          <a:p>
            <a:r>
              <a:rPr lang="en-US" dirty="0"/>
              <a:t>Choosing interest points</a:t>
            </a:r>
          </a:p>
        </p:txBody>
      </p:sp>
      <p:sp>
        <p:nvSpPr>
          <p:cNvPr id="9" name="Slide Number Placeholder 5">
            <a:extLst>
              <a:ext uri="{FF2B5EF4-FFF2-40B4-BE49-F238E27FC236}">
                <a16:creationId xmlns:a16="http://schemas.microsoft.com/office/drawing/2014/main" id="{CE8BC986-1D6F-781E-09EF-44E07B429D5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11</a:t>
            </a:fld>
            <a:endParaRPr lang="en-US" dirty="0"/>
          </a:p>
        </p:txBody>
      </p:sp>
    </p:spTree>
    <p:extLst>
      <p:ext uri="{BB962C8B-B14F-4D97-AF65-F5344CB8AC3E}">
        <p14:creationId xmlns:p14="http://schemas.microsoft.com/office/powerpoint/2010/main" val="298298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130968"/>
            <a:ext cx="2743200" cy="3851672"/>
          </a:xfrm>
        </p:spPr>
        <p:txBody>
          <a:bodyPr/>
          <a:lstStyle/>
          <a:p>
            <a:pPr marL="0" indent="0">
              <a:buNone/>
            </a:pPr>
            <a:r>
              <a:rPr lang="en-US" dirty="0"/>
              <a:t>Where would you tell your friend to meet you?</a:t>
            </a:r>
          </a:p>
        </p:txBody>
      </p:sp>
      <p:pic>
        <p:nvPicPr>
          <p:cNvPr id="61442" name="Picture 2" descr="http://www.pegasusarchive.org/ancientbritain/SilburyHill/SilburyHillAerial1_hig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883" y="2089793"/>
            <a:ext cx="3653034" cy="2857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3000" y="4947293"/>
            <a:ext cx="609462" cy="213585"/>
          </a:xfrm>
          <a:prstGeom prst="rect">
            <a:avLst/>
          </a:prstGeom>
          <a:noFill/>
        </p:spPr>
        <p:txBody>
          <a:bodyPr wrap="none" rtlCol="0">
            <a:spAutoFit/>
          </a:bodyPr>
          <a:lstStyle/>
          <a:p>
            <a:pPr defTabSz="685800">
              <a:buClrTx/>
              <a:defRPr/>
            </a:pPr>
            <a:r>
              <a:rPr lang="en-US" sz="788" dirty="0">
                <a:solidFill>
                  <a:prstClr val="black"/>
                </a:solidFill>
              </a:rPr>
              <a:t>D. </a:t>
            </a:r>
            <a:r>
              <a:rPr lang="en-US" sz="788" dirty="0" err="1">
                <a:solidFill>
                  <a:prstClr val="black"/>
                </a:solidFill>
              </a:rPr>
              <a:t>Hoiem</a:t>
            </a:r>
            <a:endParaRPr lang="en-US" sz="788" dirty="0">
              <a:solidFill>
                <a:prstClr val="black"/>
              </a:solidFill>
            </a:endParaRPr>
          </a:p>
        </p:txBody>
      </p:sp>
      <p:sp>
        <p:nvSpPr>
          <p:cNvPr id="7" name="TextBox 6"/>
          <p:cNvSpPr txBox="1"/>
          <p:nvPr/>
        </p:nvSpPr>
        <p:spPr>
          <a:xfrm>
            <a:off x="4441608" y="1130967"/>
            <a:ext cx="2523448" cy="461665"/>
          </a:xfrm>
          <a:prstGeom prst="rect">
            <a:avLst/>
          </a:prstGeom>
          <a:noFill/>
        </p:spPr>
        <p:txBody>
          <a:bodyPr wrap="none" rtlCol="0">
            <a:spAutoFit/>
          </a:bodyPr>
          <a:lstStyle/>
          <a:p>
            <a:r>
              <a:rPr lang="en-US" sz="2400" dirty="0">
                <a:sym typeface="Wingdings" panose="05000000000000000000" pitchFamily="2" charset="2"/>
              </a:rPr>
              <a:t> </a:t>
            </a:r>
            <a:r>
              <a:rPr lang="en-US" sz="2400" dirty="0"/>
              <a:t>Blob detection</a:t>
            </a:r>
          </a:p>
        </p:txBody>
      </p:sp>
      <p:sp>
        <p:nvSpPr>
          <p:cNvPr id="8" name="Title 7">
            <a:extLst>
              <a:ext uri="{FF2B5EF4-FFF2-40B4-BE49-F238E27FC236}">
                <a16:creationId xmlns:a16="http://schemas.microsoft.com/office/drawing/2014/main" id="{FF3EA81C-AE9D-B4CD-66DD-F4581EA6EF13}"/>
              </a:ext>
            </a:extLst>
          </p:cNvPr>
          <p:cNvSpPr>
            <a:spLocks noGrp="1"/>
          </p:cNvSpPr>
          <p:nvPr>
            <p:ph type="title"/>
          </p:nvPr>
        </p:nvSpPr>
        <p:spPr/>
        <p:txBody>
          <a:bodyPr/>
          <a:lstStyle/>
          <a:p>
            <a:r>
              <a:rPr lang="en-US" dirty="0"/>
              <a:t>Choosing interest points</a:t>
            </a:r>
          </a:p>
        </p:txBody>
      </p:sp>
      <p:sp>
        <p:nvSpPr>
          <p:cNvPr id="9" name="Slide Number Placeholder 5">
            <a:extLst>
              <a:ext uri="{FF2B5EF4-FFF2-40B4-BE49-F238E27FC236}">
                <a16:creationId xmlns:a16="http://schemas.microsoft.com/office/drawing/2014/main" id="{F2E0627F-6A78-312D-68FC-1950D1E93E1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12</a:t>
            </a:fld>
            <a:endParaRPr lang="en-US" dirty="0"/>
          </a:p>
        </p:txBody>
      </p:sp>
    </p:spTree>
    <p:extLst>
      <p:ext uri="{BB962C8B-B14F-4D97-AF65-F5344CB8AC3E}">
        <p14:creationId xmlns:p14="http://schemas.microsoft.com/office/powerpoint/2010/main" val="121534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t>Application: Panorama stitching</a:t>
            </a:r>
          </a:p>
        </p:txBody>
      </p:sp>
      <p:sp>
        <p:nvSpPr>
          <p:cNvPr id="27651" name="Rectangle 3"/>
          <p:cNvSpPr>
            <a:spLocks noGrp="1" noChangeArrowheads="1"/>
          </p:cNvSpPr>
          <p:nvPr>
            <p:ph type="body" idx="1"/>
          </p:nvPr>
        </p:nvSpPr>
        <p:spPr>
          <a:xfrm>
            <a:off x="1296405" y="1070808"/>
            <a:ext cx="6115050" cy="3943350"/>
          </a:xfrm>
        </p:spPr>
        <p:txBody>
          <a:bodyPr/>
          <a:lstStyle/>
          <a:p>
            <a:r>
              <a:rPr lang="en-US" dirty="0"/>
              <a:t>We have two images – how do we combine them?</a:t>
            </a:r>
          </a:p>
        </p:txBody>
      </p:sp>
      <p:pic>
        <p:nvPicPr>
          <p:cNvPr id="27652" name="Picture 4" descr="image1"/>
          <p:cNvPicPr>
            <a:picLocks noChangeAspect="1" noChangeArrowheads="1"/>
          </p:cNvPicPr>
          <p:nvPr/>
        </p:nvPicPr>
        <p:blipFill>
          <a:blip r:embed="rId3" cstate="print"/>
          <a:srcRect/>
          <a:stretch>
            <a:fillRect/>
          </a:stretch>
        </p:blipFill>
        <p:spPr bwMode="auto">
          <a:xfrm>
            <a:off x="1410705" y="1985208"/>
            <a:ext cx="2757488" cy="1995488"/>
          </a:xfrm>
          <a:prstGeom prst="rect">
            <a:avLst/>
          </a:prstGeom>
          <a:noFill/>
          <a:ln w="9525">
            <a:noFill/>
            <a:miter lim="800000"/>
            <a:headEnd/>
            <a:tailEnd/>
          </a:ln>
        </p:spPr>
      </p:pic>
      <p:pic>
        <p:nvPicPr>
          <p:cNvPr id="27653" name="Picture 5" descr="image2"/>
          <p:cNvPicPr>
            <a:picLocks noChangeAspect="1" noChangeArrowheads="1"/>
          </p:cNvPicPr>
          <p:nvPr/>
        </p:nvPicPr>
        <p:blipFill>
          <a:blip r:embed="rId4" cstate="print"/>
          <a:srcRect/>
          <a:stretch>
            <a:fillRect/>
          </a:stretch>
        </p:blipFill>
        <p:spPr bwMode="auto">
          <a:xfrm>
            <a:off x="4268205" y="1985208"/>
            <a:ext cx="2757488" cy="1995488"/>
          </a:xfrm>
          <a:prstGeom prst="rect">
            <a:avLst/>
          </a:prstGeom>
          <a:noFill/>
          <a:ln w="9525">
            <a:noFill/>
            <a:miter lim="800000"/>
            <a:headEnd/>
            <a:tailEnd/>
          </a:ln>
        </p:spPr>
      </p:pic>
      <p:sp>
        <p:nvSpPr>
          <p:cNvPr id="6" name="TextBox 5"/>
          <p:cNvSpPr txBox="1"/>
          <p:nvPr/>
        </p:nvSpPr>
        <p:spPr>
          <a:xfrm>
            <a:off x="1142680" y="4947293"/>
            <a:ext cx="650741" cy="213585"/>
          </a:xfrm>
          <a:prstGeom prst="rect">
            <a:avLst/>
          </a:prstGeom>
          <a:noFill/>
        </p:spPr>
        <p:txBody>
          <a:bodyPr wrap="square" rtlCol="0">
            <a:spAutoFit/>
          </a:bodyPr>
          <a:lstStyle/>
          <a:p>
            <a:pPr defTabSz="685800">
              <a:buClrTx/>
              <a:defRPr/>
            </a:pPr>
            <a:r>
              <a:rPr lang="en-US" sz="788" dirty="0">
                <a:solidFill>
                  <a:prstClr val="black"/>
                </a:solidFill>
                <a:latin typeface="Calibri" panose="020F0502020204030204" pitchFamily="34" charset="0"/>
              </a:rPr>
              <a:t>L. </a:t>
            </a:r>
            <a:r>
              <a:rPr lang="en-US" sz="788" dirty="0" err="1">
                <a:solidFill>
                  <a:prstClr val="black"/>
                </a:solidFill>
                <a:latin typeface="Calibri" panose="020F0502020204030204" pitchFamily="34" charset="0"/>
              </a:rPr>
              <a:t>Lazebnik</a:t>
            </a:r>
            <a:endParaRPr lang="en-US" sz="788" dirty="0">
              <a:solidFill>
                <a:prstClr val="black"/>
              </a:solidFill>
              <a:latin typeface="Calibri" panose="020F0502020204030204" pitchFamily="34" charset="0"/>
            </a:endParaRPr>
          </a:p>
        </p:txBody>
      </p:sp>
      <p:sp>
        <p:nvSpPr>
          <p:cNvPr id="3" name="Slide Number Placeholder 5">
            <a:extLst>
              <a:ext uri="{FF2B5EF4-FFF2-40B4-BE49-F238E27FC236}">
                <a16:creationId xmlns:a16="http://schemas.microsoft.com/office/drawing/2014/main" id="{00457A1E-8A59-2214-5DB4-51CC10F91844}"/>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13</a:t>
            </a:fld>
            <a:endParaRPr lang="en-US" dirty="0"/>
          </a:p>
        </p:txBody>
      </p:sp>
    </p:spTree>
    <p:extLst>
      <p:ext uri="{BB962C8B-B14F-4D97-AF65-F5344CB8AC3E}">
        <p14:creationId xmlns:p14="http://schemas.microsoft.com/office/powerpoint/2010/main" val="368055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SIFT2"/>
          <p:cNvPicPr>
            <a:picLocks noChangeArrowheads="1"/>
          </p:cNvPicPr>
          <p:nvPr/>
        </p:nvPicPr>
        <p:blipFill>
          <a:blip r:embed="rId3" cstate="print"/>
          <a:srcRect/>
          <a:stretch>
            <a:fillRect/>
          </a:stretch>
        </p:blipFill>
        <p:spPr bwMode="auto">
          <a:xfrm>
            <a:off x="4661236" y="1627956"/>
            <a:ext cx="2756297" cy="1995488"/>
          </a:xfrm>
          <a:prstGeom prst="rect">
            <a:avLst/>
          </a:prstGeom>
          <a:noFill/>
          <a:ln w="9525">
            <a:noFill/>
            <a:miter lim="800000"/>
            <a:headEnd/>
            <a:tailEnd/>
          </a:ln>
        </p:spPr>
      </p:pic>
      <p:pic>
        <p:nvPicPr>
          <p:cNvPr id="28675" name="Picture 7" descr="SIFT1"/>
          <p:cNvPicPr>
            <a:picLocks noChangeAspect="1" noChangeArrowheads="1"/>
          </p:cNvPicPr>
          <p:nvPr/>
        </p:nvPicPr>
        <p:blipFill>
          <a:blip r:embed="rId4" cstate="print"/>
          <a:srcRect/>
          <a:stretch>
            <a:fillRect/>
          </a:stretch>
        </p:blipFill>
        <p:spPr bwMode="auto">
          <a:xfrm>
            <a:off x="1803736" y="1627956"/>
            <a:ext cx="2756297" cy="1997869"/>
          </a:xfrm>
          <a:prstGeom prst="rect">
            <a:avLst/>
          </a:prstGeom>
          <a:noFill/>
          <a:ln w="9525">
            <a:noFill/>
            <a:miter lim="800000"/>
            <a:headEnd/>
            <a:tailEnd/>
          </a:ln>
        </p:spPr>
      </p:pic>
      <p:sp>
        <p:nvSpPr>
          <p:cNvPr id="28676" name="Rectangle 2"/>
          <p:cNvSpPr>
            <a:spLocks noGrp="1" noChangeArrowheads="1"/>
          </p:cNvSpPr>
          <p:nvPr>
            <p:ph type="title"/>
          </p:nvPr>
        </p:nvSpPr>
        <p:spPr/>
        <p:txBody>
          <a:bodyPr/>
          <a:lstStyle/>
          <a:p>
            <a:r>
              <a:rPr lang="en-US" dirty="0"/>
              <a:t>Application: Panorama stitching</a:t>
            </a:r>
          </a:p>
        </p:txBody>
      </p:sp>
      <p:sp>
        <p:nvSpPr>
          <p:cNvPr id="28677" name="Rectangle 3"/>
          <p:cNvSpPr>
            <a:spLocks noGrp="1" noChangeArrowheads="1"/>
          </p:cNvSpPr>
          <p:nvPr>
            <p:ph type="body" idx="1"/>
          </p:nvPr>
        </p:nvSpPr>
        <p:spPr>
          <a:xfrm>
            <a:off x="1577140" y="1014661"/>
            <a:ext cx="6184624" cy="3943350"/>
          </a:xfrm>
        </p:spPr>
        <p:txBody>
          <a:bodyPr/>
          <a:lstStyle/>
          <a:p>
            <a:r>
              <a:rPr lang="en-US" dirty="0"/>
              <a:t>We have two images – how do we combine them?</a:t>
            </a:r>
          </a:p>
        </p:txBody>
      </p:sp>
      <p:sp>
        <p:nvSpPr>
          <p:cNvPr id="28678" name="Text Box 14"/>
          <p:cNvSpPr txBox="1">
            <a:spLocks noChangeArrowheads="1"/>
          </p:cNvSpPr>
          <p:nvPr/>
        </p:nvSpPr>
        <p:spPr bwMode="auto">
          <a:xfrm>
            <a:off x="2077579" y="3848472"/>
            <a:ext cx="2967479" cy="415498"/>
          </a:xfrm>
          <a:prstGeom prst="rect">
            <a:avLst/>
          </a:prstGeom>
          <a:noFill/>
          <a:ln w="9525">
            <a:noFill/>
            <a:miter lim="800000"/>
            <a:headEnd/>
            <a:tailEnd/>
          </a:ln>
        </p:spPr>
        <p:txBody>
          <a:bodyPr wrap="none">
            <a:spAutoFit/>
          </a:bodyPr>
          <a:lstStyle/>
          <a:p>
            <a:pPr defTabSz="685800" eaLnBrk="0" fontAlgn="base" hangingPunct="0">
              <a:spcBef>
                <a:spcPct val="0"/>
              </a:spcBef>
              <a:spcAft>
                <a:spcPct val="0"/>
              </a:spcAft>
              <a:buClrTx/>
              <a:defRPr/>
            </a:pPr>
            <a:r>
              <a:rPr lang="en-US" sz="2100">
                <a:cs typeface="Arial" pitchFamily="34" charset="0"/>
              </a:rPr>
              <a:t>Step 1: extract features</a:t>
            </a:r>
          </a:p>
        </p:txBody>
      </p:sp>
      <p:grpSp>
        <p:nvGrpSpPr>
          <p:cNvPr id="2" name="Group 19"/>
          <p:cNvGrpSpPr>
            <a:grpSpLocks/>
          </p:cNvGrpSpPr>
          <p:nvPr/>
        </p:nvGrpSpPr>
        <p:grpSpPr bwMode="auto">
          <a:xfrm>
            <a:off x="2089486" y="2318518"/>
            <a:ext cx="3621881" cy="2296715"/>
            <a:chOff x="768" y="1924"/>
            <a:chExt cx="3042" cy="1929"/>
          </a:xfrm>
        </p:grpSpPr>
        <p:sp>
          <p:nvSpPr>
            <p:cNvPr id="28680" name="Text Box 15"/>
            <p:cNvSpPr txBox="1">
              <a:spLocks noChangeArrowheads="1"/>
            </p:cNvSpPr>
            <p:nvPr/>
          </p:nvSpPr>
          <p:spPr bwMode="auto">
            <a:xfrm>
              <a:off x="768" y="3504"/>
              <a:ext cx="2429" cy="349"/>
            </a:xfrm>
            <a:prstGeom prst="rect">
              <a:avLst/>
            </a:prstGeom>
            <a:noFill/>
            <a:ln w="9525">
              <a:noFill/>
              <a:miter lim="800000"/>
              <a:headEnd/>
              <a:tailEnd/>
            </a:ln>
          </p:spPr>
          <p:txBody>
            <a:bodyPr wrap="none">
              <a:spAutoFit/>
            </a:bodyPr>
            <a:lstStyle/>
            <a:p>
              <a:pPr defTabSz="685800" eaLnBrk="0" fontAlgn="base" hangingPunct="0">
                <a:spcBef>
                  <a:spcPct val="0"/>
                </a:spcBef>
                <a:spcAft>
                  <a:spcPct val="0"/>
                </a:spcAft>
                <a:buClrTx/>
                <a:defRPr/>
              </a:pPr>
              <a:r>
                <a:rPr lang="en-US" sz="2100">
                  <a:cs typeface="Arial" pitchFamily="34" charset="0"/>
                </a:rPr>
                <a:t>Step 2: match features</a:t>
              </a:r>
            </a:p>
          </p:txBody>
        </p:sp>
        <p:grpSp>
          <p:nvGrpSpPr>
            <p:cNvPr id="28681" name="Group 18"/>
            <p:cNvGrpSpPr>
              <a:grpSpLocks/>
            </p:cNvGrpSpPr>
            <p:nvPr/>
          </p:nvGrpSpPr>
          <p:grpSpPr bwMode="auto">
            <a:xfrm>
              <a:off x="2072" y="1924"/>
              <a:ext cx="1738" cy="954"/>
              <a:chOff x="2072" y="1924"/>
              <a:chExt cx="1738" cy="954"/>
            </a:xfrm>
          </p:grpSpPr>
          <p:sp>
            <p:nvSpPr>
              <p:cNvPr id="28682" name="Line 8"/>
              <p:cNvSpPr>
                <a:spLocks noChangeShapeType="1"/>
              </p:cNvSpPr>
              <p:nvPr/>
            </p:nvSpPr>
            <p:spPr bwMode="auto">
              <a:xfrm flipV="1">
                <a:off x="2072" y="1924"/>
                <a:ext cx="1200" cy="96"/>
              </a:xfrm>
              <a:prstGeom prst="line">
                <a:avLst/>
              </a:prstGeom>
              <a:noFill/>
              <a:ln w="28575">
                <a:solidFill>
                  <a:srgbClr val="FF0000"/>
                </a:solidFill>
                <a:round/>
                <a:headEnd type="triangle" w="med" len="med"/>
                <a:tailEnd type="triangle" w="med" len="med"/>
              </a:ln>
            </p:spPr>
            <p:txBody>
              <a:bodyPr/>
              <a:lstStyle/>
              <a:p>
                <a:pPr defTabSz="685800" eaLnBrk="0" fontAlgn="base" hangingPunct="0">
                  <a:spcBef>
                    <a:spcPct val="0"/>
                  </a:spcBef>
                  <a:spcAft>
                    <a:spcPct val="0"/>
                  </a:spcAft>
                  <a:buClrTx/>
                  <a:defRPr/>
                </a:pPr>
                <a:endParaRPr lang="en-US" sz="2100">
                  <a:cs typeface="Arial" pitchFamily="34" charset="0"/>
                </a:endParaRPr>
              </a:p>
            </p:txBody>
          </p:sp>
          <p:sp>
            <p:nvSpPr>
              <p:cNvPr id="28683" name="Line 9"/>
              <p:cNvSpPr>
                <a:spLocks noChangeShapeType="1"/>
              </p:cNvSpPr>
              <p:nvPr/>
            </p:nvSpPr>
            <p:spPr bwMode="auto">
              <a:xfrm>
                <a:off x="2666" y="2094"/>
                <a:ext cx="1144" cy="9"/>
              </a:xfrm>
              <a:prstGeom prst="line">
                <a:avLst/>
              </a:prstGeom>
              <a:noFill/>
              <a:ln w="28575">
                <a:solidFill>
                  <a:srgbClr val="FF0000"/>
                </a:solidFill>
                <a:round/>
                <a:headEnd type="triangle" w="med" len="med"/>
                <a:tailEnd type="triangle" w="med" len="med"/>
              </a:ln>
            </p:spPr>
            <p:txBody>
              <a:bodyPr/>
              <a:lstStyle/>
              <a:p>
                <a:pPr defTabSz="685800" eaLnBrk="0" fontAlgn="base" hangingPunct="0">
                  <a:spcBef>
                    <a:spcPct val="0"/>
                  </a:spcBef>
                  <a:spcAft>
                    <a:spcPct val="0"/>
                  </a:spcAft>
                  <a:buClrTx/>
                  <a:defRPr/>
                </a:pPr>
                <a:endParaRPr lang="en-US" sz="2100">
                  <a:cs typeface="Arial" pitchFamily="34" charset="0"/>
                </a:endParaRPr>
              </a:p>
            </p:txBody>
          </p:sp>
          <p:sp>
            <p:nvSpPr>
              <p:cNvPr id="28684" name="Line 10"/>
              <p:cNvSpPr>
                <a:spLocks noChangeShapeType="1"/>
              </p:cNvSpPr>
              <p:nvPr/>
            </p:nvSpPr>
            <p:spPr bwMode="auto">
              <a:xfrm flipV="1">
                <a:off x="2346" y="2788"/>
                <a:ext cx="1070" cy="90"/>
              </a:xfrm>
              <a:prstGeom prst="line">
                <a:avLst/>
              </a:prstGeom>
              <a:noFill/>
              <a:ln w="28575">
                <a:solidFill>
                  <a:srgbClr val="FF0000"/>
                </a:solidFill>
                <a:round/>
                <a:headEnd type="triangle" w="med" len="med"/>
                <a:tailEnd type="triangle" w="med" len="med"/>
              </a:ln>
            </p:spPr>
            <p:txBody>
              <a:bodyPr/>
              <a:lstStyle/>
              <a:p>
                <a:pPr defTabSz="685800" eaLnBrk="0" fontAlgn="base" hangingPunct="0">
                  <a:spcBef>
                    <a:spcPct val="0"/>
                  </a:spcBef>
                  <a:spcAft>
                    <a:spcPct val="0"/>
                  </a:spcAft>
                  <a:buClrTx/>
                  <a:defRPr/>
                </a:pPr>
                <a:endParaRPr lang="en-US" sz="2100">
                  <a:cs typeface="Arial" pitchFamily="34" charset="0"/>
                </a:endParaRPr>
              </a:p>
            </p:txBody>
          </p:sp>
          <p:sp>
            <p:nvSpPr>
              <p:cNvPr id="28685" name="Freeform 11"/>
              <p:cNvSpPr>
                <a:spLocks/>
              </p:cNvSpPr>
              <p:nvPr/>
            </p:nvSpPr>
            <p:spPr bwMode="auto">
              <a:xfrm>
                <a:off x="2617" y="2415"/>
                <a:ext cx="1092" cy="30"/>
              </a:xfrm>
              <a:custGeom>
                <a:avLst/>
                <a:gdLst>
                  <a:gd name="T0" fmla="*/ 0 w 1092"/>
                  <a:gd name="T1" fmla="*/ 30 h 30"/>
                  <a:gd name="T2" fmla="*/ 1092 w 1092"/>
                  <a:gd name="T3" fmla="*/ 0 h 30"/>
                  <a:gd name="T4" fmla="*/ 0 60000 65536"/>
                  <a:gd name="T5" fmla="*/ 0 60000 65536"/>
                  <a:gd name="T6" fmla="*/ 0 w 1092"/>
                  <a:gd name="T7" fmla="*/ 0 h 30"/>
                  <a:gd name="T8" fmla="*/ 1092 w 1092"/>
                  <a:gd name="T9" fmla="*/ 30 h 30"/>
                </a:gdLst>
                <a:ahLst/>
                <a:cxnLst>
                  <a:cxn ang="T4">
                    <a:pos x="T0" y="T1"/>
                  </a:cxn>
                  <a:cxn ang="T5">
                    <a:pos x="T2" y="T3"/>
                  </a:cxn>
                </a:cxnLst>
                <a:rect l="T6" t="T7" r="T8" b="T9"/>
                <a:pathLst>
                  <a:path w="1092" h="30">
                    <a:moveTo>
                      <a:pt x="0" y="30"/>
                    </a:moveTo>
                    <a:lnTo>
                      <a:pt x="1092" y="0"/>
                    </a:lnTo>
                  </a:path>
                </a:pathLst>
              </a:custGeom>
              <a:noFill/>
              <a:ln w="28575">
                <a:solidFill>
                  <a:srgbClr val="FF0000"/>
                </a:solidFill>
                <a:round/>
                <a:headEnd type="triangle" w="med" len="med"/>
                <a:tailEnd type="triangle" w="med" len="med"/>
              </a:ln>
            </p:spPr>
            <p:txBody>
              <a:bodyPr/>
              <a:lstStyle/>
              <a:p>
                <a:pPr defTabSz="685800" eaLnBrk="0" fontAlgn="base" hangingPunct="0">
                  <a:spcBef>
                    <a:spcPct val="0"/>
                  </a:spcBef>
                  <a:spcAft>
                    <a:spcPct val="0"/>
                  </a:spcAft>
                  <a:buClrTx/>
                  <a:defRPr/>
                </a:pPr>
                <a:endParaRPr lang="en-US" sz="2100">
                  <a:cs typeface="Arial" pitchFamily="34" charset="0"/>
                </a:endParaRPr>
              </a:p>
            </p:txBody>
          </p:sp>
          <p:sp>
            <p:nvSpPr>
              <p:cNvPr id="28686" name="Line 12"/>
              <p:cNvSpPr>
                <a:spLocks noChangeShapeType="1"/>
              </p:cNvSpPr>
              <p:nvPr/>
            </p:nvSpPr>
            <p:spPr bwMode="auto">
              <a:xfrm flipV="1">
                <a:off x="2170" y="2236"/>
                <a:ext cx="1150" cy="82"/>
              </a:xfrm>
              <a:prstGeom prst="line">
                <a:avLst/>
              </a:prstGeom>
              <a:noFill/>
              <a:ln w="28575">
                <a:solidFill>
                  <a:srgbClr val="FF0000"/>
                </a:solidFill>
                <a:round/>
                <a:headEnd type="triangle" w="med" len="med"/>
                <a:tailEnd type="triangle" w="med" len="med"/>
              </a:ln>
            </p:spPr>
            <p:txBody>
              <a:bodyPr/>
              <a:lstStyle/>
              <a:p>
                <a:pPr defTabSz="685800" eaLnBrk="0" fontAlgn="base" hangingPunct="0">
                  <a:spcBef>
                    <a:spcPct val="0"/>
                  </a:spcBef>
                  <a:spcAft>
                    <a:spcPct val="0"/>
                  </a:spcAft>
                  <a:buClrTx/>
                  <a:defRPr/>
                </a:pPr>
                <a:endParaRPr lang="en-US" sz="2100">
                  <a:cs typeface="Arial" pitchFamily="34" charset="0"/>
                </a:endParaRPr>
              </a:p>
            </p:txBody>
          </p:sp>
          <p:sp>
            <p:nvSpPr>
              <p:cNvPr id="28687" name="Freeform 17"/>
              <p:cNvSpPr>
                <a:spLocks/>
              </p:cNvSpPr>
              <p:nvPr/>
            </p:nvSpPr>
            <p:spPr bwMode="auto">
              <a:xfrm>
                <a:off x="2530" y="2617"/>
                <a:ext cx="1017" cy="65"/>
              </a:xfrm>
              <a:custGeom>
                <a:avLst/>
                <a:gdLst>
                  <a:gd name="T0" fmla="*/ 0 w 1017"/>
                  <a:gd name="T1" fmla="*/ 65 h 65"/>
                  <a:gd name="T2" fmla="*/ 1017 w 1017"/>
                  <a:gd name="T3" fmla="*/ 0 h 65"/>
                  <a:gd name="T4" fmla="*/ 0 60000 65536"/>
                  <a:gd name="T5" fmla="*/ 0 60000 65536"/>
                  <a:gd name="T6" fmla="*/ 0 w 1017"/>
                  <a:gd name="T7" fmla="*/ 0 h 65"/>
                  <a:gd name="T8" fmla="*/ 1017 w 1017"/>
                  <a:gd name="T9" fmla="*/ 65 h 65"/>
                </a:gdLst>
                <a:ahLst/>
                <a:cxnLst>
                  <a:cxn ang="T4">
                    <a:pos x="T0" y="T1"/>
                  </a:cxn>
                  <a:cxn ang="T5">
                    <a:pos x="T2" y="T3"/>
                  </a:cxn>
                </a:cxnLst>
                <a:rect l="T6" t="T7" r="T8" b="T9"/>
                <a:pathLst>
                  <a:path w="1017" h="65">
                    <a:moveTo>
                      <a:pt x="0" y="65"/>
                    </a:moveTo>
                    <a:lnTo>
                      <a:pt x="1017" y="0"/>
                    </a:lnTo>
                  </a:path>
                </a:pathLst>
              </a:custGeom>
              <a:noFill/>
              <a:ln w="28575">
                <a:solidFill>
                  <a:srgbClr val="FF0000"/>
                </a:solidFill>
                <a:round/>
                <a:headEnd type="triangle" w="med" len="med"/>
                <a:tailEnd type="triangle" w="med" len="med"/>
              </a:ln>
            </p:spPr>
            <p:txBody>
              <a:bodyPr/>
              <a:lstStyle/>
              <a:p>
                <a:pPr defTabSz="685800" eaLnBrk="0" fontAlgn="base" hangingPunct="0">
                  <a:spcBef>
                    <a:spcPct val="0"/>
                  </a:spcBef>
                  <a:spcAft>
                    <a:spcPct val="0"/>
                  </a:spcAft>
                  <a:buClrTx/>
                  <a:defRPr/>
                </a:pPr>
                <a:endParaRPr lang="en-US" sz="2100">
                  <a:cs typeface="Arial" pitchFamily="34" charset="0"/>
                </a:endParaRPr>
              </a:p>
            </p:txBody>
          </p:sp>
        </p:grpSp>
      </p:grpSp>
      <p:sp>
        <p:nvSpPr>
          <p:cNvPr id="17" name="TextBox 16"/>
          <p:cNvSpPr txBox="1"/>
          <p:nvPr/>
        </p:nvSpPr>
        <p:spPr>
          <a:xfrm>
            <a:off x="712446" y="4851218"/>
            <a:ext cx="650741" cy="213585"/>
          </a:xfrm>
          <a:prstGeom prst="rect">
            <a:avLst/>
          </a:prstGeom>
          <a:noFill/>
        </p:spPr>
        <p:txBody>
          <a:bodyPr wrap="square" rtlCol="0">
            <a:spAutoFit/>
          </a:bodyPr>
          <a:lstStyle/>
          <a:p>
            <a:pPr defTabSz="685800">
              <a:buClrTx/>
              <a:defRPr/>
            </a:pPr>
            <a:r>
              <a:rPr lang="en-US" sz="788" dirty="0">
                <a:solidFill>
                  <a:prstClr val="black"/>
                </a:solidFill>
                <a:latin typeface="Calibri" panose="020F0502020204030204" pitchFamily="34" charset="0"/>
              </a:rPr>
              <a:t>L. </a:t>
            </a:r>
            <a:r>
              <a:rPr lang="en-US" sz="788" dirty="0" err="1">
                <a:solidFill>
                  <a:prstClr val="black"/>
                </a:solidFill>
                <a:latin typeface="Calibri" panose="020F0502020204030204" pitchFamily="34" charset="0"/>
              </a:rPr>
              <a:t>Lazebnik</a:t>
            </a:r>
            <a:endParaRPr lang="en-US" sz="788" dirty="0">
              <a:solidFill>
                <a:prstClr val="black"/>
              </a:solidFill>
              <a:latin typeface="Calibri" panose="020F0502020204030204" pitchFamily="34" charset="0"/>
            </a:endParaRPr>
          </a:p>
        </p:txBody>
      </p:sp>
      <p:sp>
        <p:nvSpPr>
          <p:cNvPr id="4" name="Slide Number Placeholder 5">
            <a:extLst>
              <a:ext uri="{FF2B5EF4-FFF2-40B4-BE49-F238E27FC236}">
                <a16:creationId xmlns:a16="http://schemas.microsoft.com/office/drawing/2014/main" id="{D190E364-96CC-132B-7D6C-46B4981A7A0A}"/>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14</a:t>
            </a:fld>
            <a:endParaRPr lang="en-US" dirty="0"/>
          </a:p>
        </p:txBody>
      </p:sp>
    </p:spTree>
    <p:extLst>
      <p:ext uri="{BB962C8B-B14F-4D97-AF65-F5344CB8AC3E}">
        <p14:creationId xmlns:p14="http://schemas.microsoft.com/office/powerpoint/2010/main" val="11850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400050"/>
            <a:ext cx="8229600" cy="742950"/>
          </a:xfrm>
        </p:spPr>
        <p:txBody>
          <a:bodyPr/>
          <a:lstStyle/>
          <a:p>
            <a:r>
              <a:rPr lang="en-US" dirty="0"/>
              <a:t>Application: Panorama stitching</a:t>
            </a:r>
          </a:p>
        </p:txBody>
      </p:sp>
      <p:sp>
        <p:nvSpPr>
          <p:cNvPr id="29699" name="Rectangle 3"/>
          <p:cNvSpPr>
            <a:spLocks noGrp="1" noChangeArrowheads="1"/>
          </p:cNvSpPr>
          <p:nvPr>
            <p:ph type="body" idx="1"/>
          </p:nvPr>
        </p:nvSpPr>
        <p:spPr>
          <a:xfrm>
            <a:off x="1424741" y="1022682"/>
            <a:ext cx="6115050" cy="3943350"/>
          </a:xfrm>
        </p:spPr>
        <p:txBody>
          <a:bodyPr/>
          <a:lstStyle/>
          <a:p>
            <a:r>
              <a:rPr lang="en-US" dirty="0"/>
              <a:t>We have two images – how do we combine them?</a:t>
            </a:r>
          </a:p>
        </p:txBody>
      </p:sp>
      <p:sp>
        <p:nvSpPr>
          <p:cNvPr id="29700" name="Text Box 13"/>
          <p:cNvSpPr txBox="1">
            <a:spLocks noChangeArrowheads="1"/>
          </p:cNvSpPr>
          <p:nvPr/>
        </p:nvSpPr>
        <p:spPr bwMode="auto">
          <a:xfrm>
            <a:off x="2045494" y="3820716"/>
            <a:ext cx="2967479" cy="415498"/>
          </a:xfrm>
          <a:prstGeom prst="rect">
            <a:avLst/>
          </a:prstGeom>
          <a:noFill/>
          <a:ln w="9525">
            <a:noFill/>
            <a:miter lim="800000"/>
            <a:headEnd/>
            <a:tailEnd/>
          </a:ln>
        </p:spPr>
        <p:txBody>
          <a:bodyPr wrap="none">
            <a:spAutoFit/>
          </a:bodyPr>
          <a:lstStyle/>
          <a:p>
            <a:pPr defTabSz="685800" eaLnBrk="0" fontAlgn="base" hangingPunct="0">
              <a:spcBef>
                <a:spcPct val="0"/>
              </a:spcBef>
              <a:spcAft>
                <a:spcPct val="0"/>
              </a:spcAft>
              <a:buClrTx/>
              <a:defRPr/>
            </a:pPr>
            <a:r>
              <a:rPr lang="en-US" sz="2100">
                <a:cs typeface="Arial" pitchFamily="34" charset="0"/>
              </a:rPr>
              <a:t>Step 1: extract features</a:t>
            </a:r>
          </a:p>
        </p:txBody>
      </p:sp>
      <p:sp>
        <p:nvSpPr>
          <p:cNvPr id="29701" name="Text Box 14"/>
          <p:cNvSpPr txBox="1">
            <a:spLocks noChangeArrowheads="1"/>
          </p:cNvSpPr>
          <p:nvPr/>
        </p:nvSpPr>
        <p:spPr bwMode="auto">
          <a:xfrm>
            <a:off x="2057400" y="4171950"/>
            <a:ext cx="2892138" cy="415498"/>
          </a:xfrm>
          <a:prstGeom prst="rect">
            <a:avLst/>
          </a:prstGeom>
          <a:noFill/>
          <a:ln w="9525">
            <a:noFill/>
            <a:miter lim="800000"/>
            <a:headEnd/>
            <a:tailEnd/>
          </a:ln>
        </p:spPr>
        <p:txBody>
          <a:bodyPr wrap="none">
            <a:spAutoFit/>
          </a:bodyPr>
          <a:lstStyle/>
          <a:p>
            <a:pPr defTabSz="685800" eaLnBrk="0" fontAlgn="base" hangingPunct="0">
              <a:spcBef>
                <a:spcPct val="0"/>
              </a:spcBef>
              <a:spcAft>
                <a:spcPct val="0"/>
              </a:spcAft>
              <a:buClrTx/>
              <a:defRPr/>
            </a:pPr>
            <a:r>
              <a:rPr lang="en-US" sz="2100">
                <a:cs typeface="Arial" pitchFamily="34" charset="0"/>
              </a:rPr>
              <a:t>Step 2: match features</a:t>
            </a:r>
          </a:p>
        </p:txBody>
      </p:sp>
      <p:sp>
        <p:nvSpPr>
          <p:cNvPr id="29702" name="Text Box 15"/>
          <p:cNvSpPr txBox="1">
            <a:spLocks noChangeArrowheads="1"/>
          </p:cNvSpPr>
          <p:nvPr/>
        </p:nvSpPr>
        <p:spPr bwMode="auto">
          <a:xfrm>
            <a:off x="2057400" y="4525566"/>
            <a:ext cx="2619628" cy="415498"/>
          </a:xfrm>
          <a:prstGeom prst="rect">
            <a:avLst/>
          </a:prstGeom>
          <a:noFill/>
          <a:ln w="9525">
            <a:noFill/>
            <a:miter lim="800000"/>
            <a:headEnd/>
            <a:tailEnd/>
          </a:ln>
        </p:spPr>
        <p:txBody>
          <a:bodyPr wrap="none">
            <a:spAutoFit/>
          </a:bodyPr>
          <a:lstStyle/>
          <a:p>
            <a:pPr defTabSz="685800" eaLnBrk="0" fontAlgn="base" hangingPunct="0">
              <a:spcBef>
                <a:spcPct val="0"/>
              </a:spcBef>
              <a:spcAft>
                <a:spcPct val="0"/>
              </a:spcAft>
              <a:buClrTx/>
              <a:defRPr/>
            </a:pPr>
            <a:r>
              <a:rPr lang="en-US" sz="2100">
                <a:cs typeface="Arial" pitchFamily="34" charset="0"/>
              </a:rPr>
              <a:t>Step 3: align images</a:t>
            </a:r>
          </a:p>
        </p:txBody>
      </p:sp>
      <p:pic>
        <p:nvPicPr>
          <p:cNvPr id="29703" name="Picture 16" descr="homography"/>
          <p:cNvPicPr>
            <a:picLocks noChangeAspect="1" noChangeArrowheads="1"/>
          </p:cNvPicPr>
          <p:nvPr/>
        </p:nvPicPr>
        <p:blipFill>
          <a:blip r:embed="rId3" cstate="print"/>
          <a:srcRect/>
          <a:stretch>
            <a:fillRect/>
          </a:stretch>
        </p:blipFill>
        <p:spPr bwMode="auto">
          <a:xfrm>
            <a:off x="2446735" y="1600200"/>
            <a:ext cx="4268390" cy="2134791"/>
          </a:xfrm>
          <a:prstGeom prst="rect">
            <a:avLst/>
          </a:prstGeom>
          <a:noFill/>
          <a:ln w="9525">
            <a:noFill/>
            <a:miter lim="800000"/>
            <a:headEnd/>
            <a:tailEnd/>
          </a:ln>
        </p:spPr>
      </p:pic>
      <p:sp>
        <p:nvSpPr>
          <p:cNvPr id="9" name="TextBox 8"/>
          <p:cNvSpPr txBox="1"/>
          <p:nvPr/>
        </p:nvSpPr>
        <p:spPr>
          <a:xfrm>
            <a:off x="1142680" y="4947293"/>
            <a:ext cx="650741" cy="213585"/>
          </a:xfrm>
          <a:prstGeom prst="rect">
            <a:avLst/>
          </a:prstGeom>
          <a:noFill/>
        </p:spPr>
        <p:txBody>
          <a:bodyPr wrap="square" rtlCol="0">
            <a:spAutoFit/>
          </a:bodyPr>
          <a:lstStyle/>
          <a:p>
            <a:pPr defTabSz="685800">
              <a:buClrTx/>
              <a:defRPr/>
            </a:pPr>
            <a:r>
              <a:rPr lang="en-US" sz="788" dirty="0">
                <a:solidFill>
                  <a:prstClr val="black"/>
                </a:solidFill>
                <a:latin typeface="Calibri" panose="020F0502020204030204" pitchFamily="34" charset="0"/>
              </a:rPr>
              <a:t>L. </a:t>
            </a:r>
            <a:r>
              <a:rPr lang="en-US" sz="788" dirty="0" err="1">
                <a:solidFill>
                  <a:prstClr val="black"/>
                </a:solidFill>
                <a:latin typeface="Calibri" panose="020F0502020204030204" pitchFamily="34" charset="0"/>
              </a:rPr>
              <a:t>Lazebnik</a:t>
            </a:r>
            <a:endParaRPr lang="en-US" sz="788" dirty="0">
              <a:solidFill>
                <a:prstClr val="black"/>
              </a:solidFill>
              <a:latin typeface="Calibri" panose="020F0502020204030204" pitchFamily="34" charset="0"/>
            </a:endParaRPr>
          </a:p>
        </p:txBody>
      </p:sp>
      <p:sp>
        <p:nvSpPr>
          <p:cNvPr id="3" name="Slide Number Placeholder 5">
            <a:extLst>
              <a:ext uri="{FF2B5EF4-FFF2-40B4-BE49-F238E27FC236}">
                <a16:creationId xmlns:a16="http://schemas.microsoft.com/office/drawing/2014/main" id="{D8E6A433-8AC7-4A9A-5329-AEDB1EED7FA1}"/>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15</a:t>
            </a:fld>
            <a:endParaRPr lang="en-US" dirty="0"/>
          </a:p>
        </p:txBody>
      </p:sp>
    </p:spTree>
    <p:extLst>
      <p:ext uri="{BB962C8B-B14F-4D97-AF65-F5344CB8AC3E}">
        <p14:creationId xmlns:p14="http://schemas.microsoft.com/office/powerpoint/2010/main" val="2404912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1" name="Rectangle 3"/>
          <p:cNvSpPr>
            <a:spLocks noGrp="1" noChangeArrowheads="1"/>
          </p:cNvSpPr>
          <p:nvPr>
            <p:ph idx="1"/>
          </p:nvPr>
        </p:nvSpPr>
        <p:spPr>
          <a:xfrm>
            <a:off x="457199" y="971551"/>
            <a:ext cx="8229599" cy="3623072"/>
          </a:xfrm>
        </p:spPr>
        <p:txBody>
          <a:bodyPr>
            <a:normAutofit/>
          </a:bodyPr>
          <a:lstStyle/>
          <a:p>
            <a:pPr>
              <a:lnSpc>
                <a:spcPct val="90000"/>
              </a:lnSpc>
            </a:pPr>
            <a:r>
              <a:rPr lang="en-US" sz="2100" dirty="0"/>
              <a:t>We should </a:t>
            </a:r>
            <a:r>
              <a:rPr lang="en-US" sz="2100" dirty="0">
                <a:solidFill>
                  <a:srgbClr val="00B050"/>
                </a:solidFill>
              </a:rPr>
              <a:t>easily recognize the </a:t>
            </a:r>
            <a:r>
              <a:rPr lang="en-US" sz="2100" dirty="0" err="1">
                <a:solidFill>
                  <a:srgbClr val="00B050"/>
                </a:solidFill>
              </a:rPr>
              <a:t>keypoint</a:t>
            </a:r>
            <a:r>
              <a:rPr lang="en-US" sz="2100" dirty="0">
                <a:solidFill>
                  <a:srgbClr val="00B050"/>
                </a:solidFill>
              </a:rPr>
              <a:t> </a:t>
            </a:r>
            <a:r>
              <a:rPr lang="en-US" sz="2100" dirty="0"/>
              <a:t>by looking through a small window</a:t>
            </a:r>
          </a:p>
          <a:p>
            <a:pPr>
              <a:lnSpc>
                <a:spcPct val="90000"/>
              </a:lnSpc>
            </a:pPr>
            <a:r>
              <a:rPr lang="en-US" sz="2100" dirty="0">
                <a:solidFill>
                  <a:srgbClr val="00B050"/>
                </a:solidFill>
              </a:rPr>
              <a:t>Shifting a window in </a:t>
            </a:r>
            <a:r>
              <a:rPr lang="en-US" sz="2100" i="1" dirty="0">
                <a:solidFill>
                  <a:srgbClr val="00B050"/>
                </a:solidFill>
              </a:rPr>
              <a:t>any</a:t>
            </a:r>
            <a:r>
              <a:rPr lang="en-US" sz="2100" dirty="0">
                <a:solidFill>
                  <a:srgbClr val="00B050"/>
                </a:solidFill>
              </a:rPr>
              <a:t> </a:t>
            </a:r>
            <a:r>
              <a:rPr lang="en-US" sz="2100" i="1" dirty="0">
                <a:solidFill>
                  <a:srgbClr val="00B050"/>
                </a:solidFill>
              </a:rPr>
              <a:t>direction</a:t>
            </a:r>
            <a:r>
              <a:rPr lang="en-US" sz="2100" dirty="0">
                <a:solidFill>
                  <a:srgbClr val="00B050"/>
                </a:solidFill>
              </a:rPr>
              <a:t> should give </a:t>
            </a:r>
            <a:r>
              <a:rPr lang="en-US" sz="2100" i="1" dirty="0">
                <a:solidFill>
                  <a:srgbClr val="00B050"/>
                </a:solidFill>
              </a:rPr>
              <a:t>a large change</a:t>
            </a:r>
            <a:r>
              <a:rPr lang="en-US" sz="2100" dirty="0">
                <a:solidFill>
                  <a:srgbClr val="00B050"/>
                </a:solidFill>
              </a:rPr>
              <a:t> in intensity</a:t>
            </a:r>
            <a:endParaRPr lang="ru-RU" sz="2100" dirty="0">
              <a:solidFill>
                <a:srgbClr val="00B050"/>
              </a:solidFill>
            </a:endParaRPr>
          </a:p>
        </p:txBody>
      </p:sp>
      <p:grpSp>
        <p:nvGrpSpPr>
          <p:cNvPr id="2" name="Group 4"/>
          <p:cNvGrpSpPr>
            <a:grpSpLocks/>
          </p:cNvGrpSpPr>
          <p:nvPr/>
        </p:nvGrpSpPr>
        <p:grpSpPr bwMode="auto">
          <a:xfrm>
            <a:off x="3814356" y="2375264"/>
            <a:ext cx="2014946" cy="2512422"/>
            <a:chOff x="2160" y="1824"/>
            <a:chExt cx="1851" cy="2308"/>
          </a:xfrm>
        </p:grpSpPr>
        <p:pic>
          <p:nvPicPr>
            <p:cNvPr id="836613" name="Picture 5" descr="corner"/>
            <p:cNvPicPr>
              <a:picLocks noChangeAspect="1" noChangeArrowheads="1"/>
            </p:cNvPicPr>
            <p:nvPr/>
          </p:nvPicPr>
          <p:blipFill>
            <a:blip r:embed="rId3" cstate="print"/>
            <a:srcRect/>
            <a:stretch>
              <a:fillRect/>
            </a:stretch>
          </p:blipFill>
          <p:spPr bwMode="auto">
            <a:xfrm>
              <a:off x="2160" y="1824"/>
              <a:ext cx="1440" cy="1440"/>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2160" y="3284"/>
              <a:ext cx="185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“edge”</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no change along the edge direction</a:t>
              </a:r>
              <a:endParaRPr lang="ru-RU" sz="1800" dirty="0">
                <a:latin typeface="Arial Unicode MS" pitchFamily="34" charset="-128"/>
                <a:cs typeface="Times New Roman" pitchFamily="18" charset="0"/>
              </a:endParaRPr>
            </a:p>
          </p:txBody>
        </p:sp>
        <p:sp>
          <p:nvSpPr>
            <p:cNvPr id="836615" name="Rectangle 7"/>
            <p:cNvSpPr>
              <a:spLocks noChangeArrowheads="1"/>
            </p:cNvSpPr>
            <p:nvPr/>
          </p:nvSpPr>
          <p:spPr bwMode="auto">
            <a:xfrm>
              <a:off x="2505"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836616" name="Line 8"/>
            <p:cNvSpPr>
              <a:spLocks noChangeShapeType="1"/>
            </p:cNvSpPr>
            <p:nvPr/>
          </p:nvSpPr>
          <p:spPr bwMode="auto">
            <a:xfrm flipV="1">
              <a:off x="2352" y="2544"/>
              <a:ext cx="0" cy="336"/>
            </a:xfrm>
            <a:prstGeom prst="line">
              <a:avLst/>
            </a:prstGeom>
            <a:noFill/>
            <a:ln w="9525">
              <a:solidFill>
                <a:schemeClr val="tx1"/>
              </a:solidFill>
              <a:round/>
              <a:headEnd type="triangle" w="med" len="med"/>
              <a:tailEnd type="triangle" w="med" len="med"/>
            </a:ln>
            <a:effectLst/>
          </p:spPr>
          <p:txBody>
            <a:bodyPr/>
            <a:lstStyle/>
            <a:p>
              <a:pPr defTabSz="685800" eaLnBrk="0" fontAlgn="base" hangingPunct="0">
                <a:spcBef>
                  <a:spcPct val="0"/>
                </a:spcBef>
                <a:spcAft>
                  <a:spcPct val="0"/>
                </a:spcAft>
                <a:buClrTx/>
                <a:defRPr/>
              </a:pPr>
              <a:endParaRPr lang="en-US" sz="1350"/>
            </a:p>
          </p:txBody>
        </p:sp>
      </p:grpSp>
      <p:pic>
        <p:nvPicPr>
          <p:cNvPr id="836618" name="Picture 10" descr="corner"/>
          <p:cNvPicPr>
            <a:picLocks noChangeAspect="1" noChangeArrowheads="1"/>
          </p:cNvPicPr>
          <p:nvPr/>
        </p:nvPicPr>
        <p:blipFill>
          <a:blip r:embed="rId3" cstate="print"/>
          <a:srcRect/>
          <a:stretch>
            <a:fillRect/>
          </a:stretch>
        </p:blipFill>
        <p:spPr bwMode="auto">
          <a:xfrm>
            <a:off x="5829300" y="2375263"/>
            <a:ext cx="1567543" cy="1567543"/>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5986054" y="3964577"/>
            <a:ext cx="2014946" cy="923330"/>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“corner”</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significant change in all directions</a:t>
            </a:r>
            <a:endParaRPr lang="ru-RU" sz="1800" dirty="0">
              <a:latin typeface="Arial Unicode MS" pitchFamily="34" charset="-128"/>
              <a:cs typeface="Times New Roman" pitchFamily="18" charset="0"/>
            </a:endParaRPr>
          </a:p>
        </p:txBody>
      </p:sp>
      <p:grpSp>
        <p:nvGrpSpPr>
          <p:cNvPr id="6" name="Group 5">
            <a:extLst>
              <a:ext uri="{FF2B5EF4-FFF2-40B4-BE49-F238E27FC236}">
                <a16:creationId xmlns:a16="http://schemas.microsoft.com/office/drawing/2014/main" id="{884C7C72-EA1A-4FC9-B731-27ADBE4762AB}"/>
              </a:ext>
            </a:extLst>
          </p:cNvPr>
          <p:cNvGrpSpPr/>
          <p:nvPr/>
        </p:nvGrpSpPr>
        <p:grpSpPr>
          <a:xfrm>
            <a:off x="6112992" y="2377820"/>
            <a:ext cx="783772" cy="783771"/>
            <a:chOff x="6666411" y="3236686"/>
            <a:chExt cx="1045029" cy="1045028"/>
          </a:xfrm>
        </p:grpSpPr>
        <p:sp>
          <p:nvSpPr>
            <p:cNvPr id="836620" name="Rectangle 12"/>
            <p:cNvSpPr>
              <a:spLocks noChangeArrowheads="1"/>
            </p:cNvSpPr>
            <p:nvPr/>
          </p:nvSpPr>
          <p:spPr bwMode="auto">
            <a:xfrm>
              <a:off x="6875417" y="344569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836621" name="Line 13"/>
            <p:cNvSpPr>
              <a:spLocks noChangeShapeType="1"/>
            </p:cNvSpPr>
            <p:nvPr/>
          </p:nvSpPr>
          <p:spPr bwMode="auto">
            <a:xfrm flipH="1">
              <a:off x="6666411" y="4072708"/>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836622" name="Line 14"/>
            <p:cNvSpPr>
              <a:spLocks noChangeShapeType="1"/>
            </p:cNvSpPr>
            <p:nvPr/>
          </p:nvSpPr>
          <p:spPr bwMode="auto">
            <a:xfrm flipH="1" flipV="1">
              <a:off x="6666411" y="323668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836623" name="Line 15"/>
            <p:cNvSpPr>
              <a:spLocks noChangeShapeType="1"/>
            </p:cNvSpPr>
            <p:nvPr/>
          </p:nvSpPr>
          <p:spPr bwMode="auto">
            <a:xfrm>
              <a:off x="7502434" y="4072708"/>
              <a:ext cx="209006" cy="209006"/>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836624" name="Line 16"/>
            <p:cNvSpPr>
              <a:spLocks noChangeShapeType="1"/>
            </p:cNvSpPr>
            <p:nvPr/>
          </p:nvSpPr>
          <p:spPr bwMode="auto">
            <a:xfrm flipV="1">
              <a:off x="7502434" y="323668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grpSp>
      <p:grpSp>
        <p:nvGrpSpPr>
          <p:cNvPr id="4" name="Group 17"/>
          <p:cNvGrpSpPr>
            <a:grpSpLocks/>
          </p:cNvGrpSpPr>
          <p:nvPr/>
        </p:nvGrpSpPr>
        <p:grpSpPr bwMode="auto">
          <a:xfrm>
            <a:off x="1751512" y="2375263"/>
            <a:ext cx="1677488" cy="2512423"/>
            <a:chOff x="480" y="1824"/>
            <a:chExt cx="1541" cy="2308"/>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a:solidFill>
                    <a:srgbClr val="003399"/>
                  </a:solidFill>
                  <a:latin typeface="Arial Unicode MS" pitchFamily="34" charset="-128"/>
                  <a:cs typeface="Times New Roman" pitchFamily="18" charset="0"/>
                </a:rPr>
                <a:t>“flat”</a:t>
              </a:r>
              <a:r>
                <a:rPr lang="en-US" sz="1800">
                  <a:latin typeface="Arial Unicode MS" pitchFamily="34" charset="-128"/>
                  <a:cs typeface="Times New Roman" pitchFamily="18" charset="0"/>
                </a:rPr>
                <a:t> region:</a:t>
              </a:r>
              <a:br>
                <a:rPr lang="en-US" sz="1800">
                  <a:latin typeface="Arial Unicode MS" pitchFamily="34" charset="-128"/>
                  <a:cs typeface="Times New Roman" pitchFamily="18" charset="0"/>
                </a:rPr>
              </a:br>
              <a:r>
                <a:rPr lang="en-US" sz="1800">
                  <a:latin typeface="Arial Unicode MS" pitchFamily="34" charset="-128"/>
                  <a:cs typeface="Times New Roman" pitchFamily="18" charset="0"/>
                </a:rPr>
                <a:t>no change in all directions</a:t>
              </a:r>
              <a:endParaRPr lang="ru-RU" sz="1800">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836629" name="Line 21"/>
            <p:cNvSpPr>
              <a:spLocks noChangeShapeType="1"/>
            </p:cNvSpPr>
            <p:nvPr/>
          </p:nvSpPr>
          <p:spPr bwMode="auto">
            <a:xfrm>
              <a:off x="1776" y="2928"/>
              <a:ext cx="144" cy="144"/>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836630" name="Line 22"/>
            <p:cNvSpPr>
              <a:spLocks noChangeShapeType="1"/>
            </p:cNvSpPr>
            <p:nvPr/>
          </p:nvSpPr>
          <p:spPr bwMode="auto">
            <a:xfrm flipH="1">
              <a:off x="1200" y="2928"/>
              <a:ext cx="144" cy="144"/>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836631" name="Line 23"/>
            <p:cNvSpPr>
              <a:spLocks noChangeShapeType="1"/>
            </p:cNvSpPr>
            <p:nvPr/>
          </p:nvSpPr>
          <p:spPr bwMode="auto">
            <a:xfrm flipH="1" flipV="1">
              <a:off x="1200" y="2352"/>
              <a:ext cx="144" cy="144"/>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836632" name="Line 24"/>
            <p:cNvSpPr>
              <a:spLocks noChangeShapeType="1"/>
            </p:cNvSpPr>
            <p:nvPr/>
          </p:nvSpPr>
          <p:spPr bwMode="auto">
            <a:xfrm flipV="1">
              <a:off x="1776" y="2352"/>
              <a:ext cx="144" cy="144"/>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grpSp>
      <p:sp>
        <p:nvSpPr>
          <p:cNvPr id="26" name="TextBox 25"/>
          <p:cNvSpPr txBox="1"/>
          <p:nvPr/>
        </p:nvSpPr>
        <p:spPr>
          <a:xfrm>
            <a:off x="1143000" y="4945324"/>
            <a:ext cx="2291012" cy="213585"/>
          </a:xfrm>
          <a:prstGeom prst="rect">
            <a:avLst/>
          </a:prstGeom>
          <a:noFill/>
        </p:spPr>
        <p:txBody>
          <a:bodyPr wrap="none" rtlCol="0">
            <a:spAutoFit/>
          </a:bodyPr>
          <a:lstStyle/>
          <a:p>
            <a:pPr defTabSz="685800">
              <a:buClrTx/>
              <a:defRPr/>
            </a:pPr>
            <a:r>
              <a:rPr lang="en-US" sz="788" dirty="0">
                <a:cs typeface="Arial" pitchFamily="34" charset="0"/>
              </a:rPr>
              <a:t>Adapted from A. </a:t>
            </a:r>
            <a:r>
              <a:rPr lang="en-US" sz="788" dirty="0" err="1">
                <a:cs typeface="Arial" pitchFamily="34" charset="0"/>
              </a:rPr>
              <a:t>Efros</a:t>
            </a:r>
            <a:r>
              <a:rPr lang="en-US" sz="788" dirty="0">
                <a:cs typeface="Arial" pitchFamily="34" charset="0"/>
              </a:rPr>
              <a:t>, </a:t>
            </a:r>
            <a:r>
              <a:rPr lang="en-US" sz="788" dirty="0"/>
              <a:t>D. </a:t>
            </a:r>
            <a:r>
              <a:rPr lang="en-US" sz="788" dirty="0" err="1"/>
              <a:t>Frolova</a:t>
            </a:r>
            <a:r>
              <a:rPr lang="en-US" sz="788" dirty="0"/>
              <a:t>, D. </a:t>
            </a:r>
            <a:r>
              <a:rPr lang="en-US" sz="788" dirty="0" err="1"/>
              <a:t>Simakov</a:t>
            </a:r>
            <a:endParaRPr lang="en-US" sz="788" dirty="0">
              <a:solidFill>
                <a:prstClr val="black"/>
              </a:solidFill>
            </a:endParaRPr>
          </a:p>
        </p:txBody>
      </p:sp>
      <p:sp>
        <p:nvSpPr>
          <p:cNvPr id="5" name="Oval 4">
            <a:extLst>
              <a:ext uri="{FF2B5EF4-FFF2-40B4-BE49-F238E27FC236}">
                <a16:creationId xmlns:a16="http://schemas.microsoft.com/office/drawing/2014/main" id="{7BAF2776-BFF8-492B-ABC8-17C23845DEBF}"/>
              </a:ext>
            </a:extLst>
          </p:cNvPr>
          <p:cNvSpPr/>
          <p:nvPr/>
        </p:nvSpPr>
        <p:spPr>
          <a:xfrm>
            <a:off x="2892287" y="3309731"/>
            <a:ext cx="89452" cy="89452"/>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Oval 26">
            <a:extLst>
              <a:ext uri="{FF2B5EF4-FFF2-40B4-BE49-F238E27FC236}">
                <a16:creationId xmlns:a16="http://schemas.microsoft.com/office/drawing/2014/main" id="{B8D63A37-FB82-433F-A7A3-E6AC3AB0818C}"/>
              </a:ext>
            </a:extLst>
          </p:cNvPr>
          <p:cNvSpPr/>
          <p:nvPr/>
        </p:nvSpPr>
        <p:spPr>
          <a:xfrm>
            <a:off x="4388129" y="3304763"/>
            <a:ext cx="89452" cy="89452"/>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Oval 27">
            <a:extLst>
              <a:ext uri="{FF2B5EF4-FFF2-40B4-BE49-F238E27FC236}">
                <a16:creationId xmlns:a16="http://schemas.microsoft.com/office/drawing/2014/main" id="{A920CF98-BB39-4649-A9F6-C83DE3086F4C}"/>
              </a:ext>
            </a:extLst>
          </p:cNvPr>
          <p:cNvSpPr/>
          <p:nvPr/>
        </p:nvSpPr>
        <p:spPr>
          <a:xfrm>
            <a:off x="6465411" y="2718352"/>
            <a:ext cx="89452" cy="89452"/>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8" name="Group 7">
            <a:extLst>
              <a:ext uri="{FF2B5EF4-FFF2-40B4-BE49-F238E27FC236}">
                <a16:creationId xmlns:a16="http://schemas.microsoft.com/office/drawing/2014/main" id="{ED27CA4B-8E48-4E2D-AD48-BDD02B5AB25F}"/>
              </a:ext>
            </a:extLst>
          </p:cNvPr>
          <p:cNvGrpSpPr/>
          <p:nvPr/>
        </p:nvGrpSpPr>
        <p:grpSpPr>
          <a:xfrm>
            <a:off x="4954657" y="1962523"/>
            <a:ext cx="1496090" cy="253916"/>
            <a:chOff x="5082210" y="2616700"/>
            <a:chExt cx="1994786" cy="338555"/>
          </a:xfrm>
        </p:grpSpPr>
        <p:sp>
          <p:nvSpPr>
            <p:cNvPr id="30" name="Oval 29">
              <a:extLst>
                <a:ext uri="{FF2B5EF4-FFF2-40B4-BE49-F238E27FC236}">
                  <a16:creationId xmlns:a16="http://schemas.microsoft.com/office/drawing/2014/main" id="{54DE59B7-FAA0-443D-B6B9-58B435DA8575}"/>
                </a:ext>
              </a:extLst>
            </p:cNvPr>
            <p:cNvSpPr/>
            <p:nvPr/>
          </p:nvSpPr>
          <p:spPr>
            <a:xfrm>
              <a:off x="5082210" y="2736577"/>
              <a:ext cx="119269" cy="1192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D4AA27E9-5434-4234-8563-6862DFDAB6FB}"/>
                </a:ext>
              </a:extLst>
            </p:cNvPr>
            <p:cNvSpPr txBox="1"/>
            <p:nvPr/>
          </p:nvSpPr>
          <p:spPr>
            <a:xfrm>
              <a:off x="5287618" y="2616700"/>
              <a:ext cx="1789378" cy="338555"/>
            </a:xfrm>
            <a:prstGeom prst="rect">
              <a:avLst/>
            </a:prstGeom>
            <a:noFill/>
          </p:spPr>
          <p:txBody>
            <a:bodyPr wrap="none" rtlCol="0">
              <a:spAutoFit/>
            </a:bodyPr>
            <a:lstStyle/>
            <a:p>
              <a:r>
                <a:rPr lang="en-US" sz="1050" dirty="0">
                  <a:solidFill>
                    <a:srgbClr val="FF0000"/>
                  </a:solidFill>
                </a:rPr>
                <a:t>Candidate </a:t>
              </a:r>
              <a:r>
                <a:rPr lang="en-US" sz="1050" dirty="0" err="1">
                  <a:solidFill>
                    <a:srgbClr val="FF0000"/>
                  </a:solidFill>
                </a:rPr>
                <a:t>keypoint</a:t>
              </a:r>
              <a:endParaRPr lang="en-US" sz="1050" dirty="0">
                <a:solidFill>
                  <a:srgbClr val="FF0000"/>
                </a:solidFill>
              </a:endParaRPr>
            </a:p>
          </p:txBody>
        </p:sp>
      </p:grpSp>
      <p:sp>
        <p:nvSpPr>
          <p:cNvPr id="10" name="Title 9">
            <a:extLst>
              <a:ext uri="{FF2B5EF4-FFF2-40B4-BE49-F238E27FC236}">
                <a16:creationId xmlns:a16="http://schemas.microsoft.com/office/drawing/2014/main" id="{C3578005-0A1E-4519-A89C-72F12C5D587F}"/>
              </a:ext>
            </a:extLst>
          </p:cNvPr>
          <p:cNvSpPr>
            <a:spLocks noGrp="1"/>
          </p:cNvSpPr>
          <p:nvPr>
            <p:ph type="title"/>
          </p:nvPr>
        </p:nvSpPr>
        <p:spPr/>
        <p:txBody>
          <a:bodyPr/>
          <a:lstStyle/>
          <a:p>
            <a:r>
              <a:rPr lang="en-US" b="1" dirty="0"/>
              <a:t>Corners</a:t>
            </a:r>
            <a:r>
              <a:rPr lang="en-US" dirty="0"/>
              <a:t> are distinctive interest points</a:t>
            </a:r>
          </a:p>
        </p:txBody>
      </p:sp>
      <p:sp>
        <p:nvSpPr>
          <p:cNvPr id="11" name="Slide Number Placeholder 5">
            <a:extLst>
              <a:ext uri="{FF2B5EF4-FFF2-40B4-BE49-F238E27FC236}">
                <a16:creationId xmlns:a16="http://schemas.microsoft.com/office/drawing/2014/main" id="{AFC0FA83-2417-E357-9BDB-F0BAD3742041}"/>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16</a:t>
            </a:fld>
            <a:endParaRPr lang="en-US" dirty="0"/>
          </a:p>
        </p:txBody>
      </p:sp>
    </p:spTree>
    <p:extLst>
      <p:ext uri="{BB962C8B-B14F-4D97-AF65-F5344CB8AC3E}">
        <p14:creationId xmlns:p14="http://schemas.microsoft.com/office/powerpoint/2010/main" val="37630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6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66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1" name="Rectangle 3"/>
          <p:cNvSpPr>
            <a:spLocks noGrp="1" noChangeArrowheads="1"/>
          </p:cNvSpPr>
          <p:nvPr>
            <p:ph idx="1"/>
          </p:nvPr>
        </p:nvSpPr>
        <p:spPr>
          <a:xfrm>
            <a:off x="457199" y="971551"/>
            <a:ext cx="8229599" cy="3623072"/>
          </a:xfrm>
        </p:spPr>
        <p:txBody>
          <a:bodyPr>
            <a:normAutofit/>
          </a:bodyPr>
          <a:lstStyle/>
          <a:p>
            <a:pPr>
              <a:lnSpc>
                <a:spcPct val="90000"/>
              </a:lnSpc>
            </a:pPr>
            <a:r>
              <a:rPr lang="en-US" sz="2100" dirty="0"/>
              <a:t>We should easily recognize the </a:t>
            </a:r>
            <a:r>
              <a:rPr lang="en-US" sz="2100" dirty="0" err="1"/>
              <a:t>keypoint</a:t>
            </a:r>
            <a:r>
              <a:rPr lang="en-US" sz="2100" dirty="0"/>
              <a:t> by looking through a small window</a:t>
            </a:r>
          </a:p>
          <a:p>
            <a:pPr>
              <a:lnSpc>
                <a:spcPct val="90000"/>
              </a:lnSpc>
            </a:pPr>
            <a:r>
              <a:rPr lang="en-US" sz="2100" dirty="0"/>
              <a:t>Shifting a window in </a:t>
            </a:r>
            <a:r>
              <a:rPr lang="en-US" sz="2100" i="1" dirty="0"/>
              <a:t>any</a:t>
            </a:r>
            <a:r>
              <a:rPr lang="en-US" sz="2100" dirty="0"/>
              <a:t> </a:t>
            </a:r>
            <a:r>
              <a:rPr lang="en-US" sz="2100" i="1" dirty="0"/>
              <a:t>direction</a:t>
            </a:r>
            <a:r>
              <a:rPr lang="en-US" sz="2100" dirty="0"/>
              <a:t> should give </a:t>
            </a:r>
            <a:r>
              <a:rPr lang="en-US" sz="2100" i="1" dirty="0"/>
              <a:t>a large change</a:t>
            </a:r>
            <a:r>
              <a:rPr lang="en-US" sz="2100" dirty="0"/>
              <a:t> in intensity</a:t>
            </a:r>
            <a:endParaRPr lang="ru-RU" sz="2100" dirty="0"/>
          </a:p>
        </p:txBody>
      </p:sp>
      <p:grpSp>
        <p:nvGrpSpPr>
          <p:cNvPr id="2" name="Group 4"/>
          <p:cNvGrpSpPr>
            <a:grpSpLocks/>
          </p:cNvGrpSpPr>
          <p:nvPr/>
        </p:nvGrpSpPr>
        <p:grpSpPr bwMode="auto">
          <a:xfrm>
            <a:off x="3814356" y="2375264"/>
            <a:ext cx="2014946" cy="2512422"/>
            <a:chOff x="2160" y="1824"/>
            <a:chExt cx="1851" cy="2308"/>
          </a:xfrm>
        </p:grpSpPr>
        <p:pic>
          <p:nvPicPr>
            <p:cNvPr id="836613" name="Picture 5" descr="corner"/>
            <p:cNvPicPr>
              <a:picLocks noChangeAspect="1" noChangeArrowheads="1"/>
            </p:cNvPicPr>
            <p:nvPr/>
          </p:nvPicPr>
          <p:blipFill>
            <a:blip r:embed="rId3" cstate="print"/>
            <a:srcRect/>
            <a:stretch>
              <a:fillRect/>
            </a:stretch>
          </p:blipFill>
          <p:spPr bwMode="auto">
            <a:xfrm>
              <a:off x="2160" y="1824"/>
              <a:ext cx="1440" cy="1440"/>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2160" y="3284"/>
              <a:ext cx="185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“edge”</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no change along the edge direction</a:t>
              </a:r>
              <a:endParaRPr lang="ru-RU" sz="1800" dirty="0">
                <a:latin typeface="Arial Unicode MS" pitchFamily="34" charset="-128"/>
                <a:cs typeface="Times New Roman" pitchFamily="18" charset="0"/>
              </a:endParaRPr>
            </a:p>
          </p:txBody>
        </p:sp>
        <p:sp>
          <p:nvSpPr>
            <p:cNvPr id="836615" name="Rectangle 7"/>
            <p:cNvSpPr>
              <a:spLocks noChangeArrowheads="1"/>
            </p:cNvSpPr>
            <p:nvPr/>
          </p:nvSpPr>
          <p:spPr bwMode="auto">
            <a:xfrm>
              <a:off x="2496"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836616" name="Line 8"/>
            <p:cNvSpPr>
              <a:spLocks noChangeShapeType="1"/>
            </p:cNvSpPr>
            <p:nvPr/>
          </p:nvSpPr>
          <p:spPr bwMode="auto">
            <a:xfrm flipV="1">
              <a:off x="2352" y="2544"/>
              <a:ext cx="0" cy="336"/>
            </a:xfrm>
            <a:prstGeom prst="line">
              <a:avLst/>
            </a:prstGeom>
            <a:noFill/>
            <a:ln w="9525">
              <a:solidFill>
                <a:schemeClr val="tx1"/>
              </a:solidFill>
              <a:round/>
              <a:headEnd type="triangle" w="med" len="med"/>
              <a:tailEnd type="triangle" w="med" len="med"/>
            </a:ln>
            <a:effectLst/>
          </p:spPr>
          <p:txBody>
            <a:bodyPr/>
            <a:lstStyle/>
            <a:p>
              <a:pPr defTabSz="685800" eaLnBrk="0" fontAlgn="base" hangingPunct="0">
                <a:spcBef>
                  <a:spcPct val="0"/>
                </a:spcBef>
                <a:spcAft>
                  <a:spcPct val="0"/>
                </a:spcAft>
                <a:buClrTx/>
                <a:defRPr/>
              </a:pPr>
              <a:endParaRPr lang="en-US" sz="1350"/>
            </a:p>
          </p:txBody>
        </p:sp>
      </p:grpSp>
      <p:grpSp>
        <p:nvGrpSpPr>
          <p:cNvPr id="3" name="Group 9"/>
          <p:cNvGrpSpPr>
            <a:grpSpLocks/>
          </p:cNvGrpSpPr>
          <p:nvPr/>
        </p:nvGrpSpPr>
        <p:grpSpPr bwMode="auto">
          <a:xfrm>
            <a:off x="5829300" y="2375263"/>
            <a:ext cx="2171700" cy="2512423"/>
            <a:chOff x="3792" y="1824"/>
            <a:chExt cx="1995" cy="2308"/>
          </a:xfrm>
        </p:grpSpPr>
        <p:pic>
          <p:nvPicPr>
            <p:cNvPr id="836618"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3936" y="3284"/>
              <a:ext cx="185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“corner”</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significant change in all directions</a:t>
              </a:r>
              <a:endParaRPr lang="ru-RU" sz="1800" dirty="0">
                <a:latin typeface="Arial Unicode MS" pitchFamily="34" charset="-128"/>
                <a:cs typeface="Times New Roman" pitchFamily="18" charset="0"/>
              </a:endParaRPr>
            </a:p>
          </p:txBody>
        </p:sp>
      </p:grpSp>
      <p:pic>
        <p:nvPicPr>
          <p:cNvPr id="836626" name="Picture 18" descr="corner"/>
          <p:cNvPicPr>
            <a:picLocks noChangeAspect="1" noChangeArrowheads="1"/>
          </p:cNvPicPr>
          <p:nvPr/>
        </p:nvPicPr>
        <p:blipFill>
          <a:blip r:embed="rId3" cstate="print"/>
          <a:srcRect/>
          <a:stretch>
            <a:fillRect/>
          </a:stretch>
        </p:blipFill>
        <p:spPr bwMode="auto">
          <a:xfrm>
            <a:off x="1803764" y="2375263"/>
            <a:ext cx="1567543" cy="1567544"/>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1751512" y="3964577"/>
            <a:ext cx="1677488" cy="923330"/>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a:solidFill>
                  <a:srgbClr val="003399"/>
                </a:solidFill>
                <a:latin typeface="Arial Unicode MS" pitchFamily="34" charset="-128"/>
                <a:cs typeface="Times New Roman" pitchFamily="18" charset="0"/>
              </a:rPr>
              <a:t>“flat”</a:t>
            </a:r>
            <a:r>
              <a:rPr lang="en-US" sz="1800">
                <a:latin typeface="Arial Unicode MS" pitchFamily="34" charset="-128"/>
                <a:cs typeface="Times New Roman" pitchFamily="18" charset="0"/>
              </a:rPr>
              <a:t> region:</a:t>
            </a:r>
            <a:br>
              <a:rPr lang="en-US" sz="1800">
                <a:latin typeface="Arial Unicode MS" pitchFamily="34" charset="-128"/>
                <a:cs typeface="Times New Roman" pitchFamily="18" charset="0"/>
              </a:rPr>
            </a:br>
            <a:r>
              <a:rPr lang="en-US" sz="1800">
                <a:latin typeface="Arial Unicode MS" pitchFamily="34" charset="-128"/>
                <a:cs typeface="Times New Roman" pitchFamily="18" charset="0"/>
              </a:rPr>
              <a:t>no change in all directions</a:t>
            </a:r>
            <a:endParaRPr lang="ru-RU" sz="1800">
              <a:latin typeface="Arial Unicode MS" pitchFamily="34" charset="-128"/>
              <a:cs typeface="Times New Roman" pitchFamily="18" charset="0"/>
            </a:endParaRPr>
          </a:p>
        </p:txBody>
      </p:sp>
      <p:sp>
        <p:nvSpPr>
          <p:cNvPr id="836628" name="Rectangle 20"/>
          <p:cNvSpPr>
            <a:spLocks noChangeArrowheads="1"/>
          </p:cNvSpPr>
          <p:nvPr/>
        </p:nvSpPr>
        <p:spPr bwMode="auto">
          <a:xfrm>
            <a:off x="2692038" y="3106783"/>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6" name="TextBox 25"/>
          <p:cNvSpPr txBox="1"/>
          <p:nvPr/>
        </p:nvSpPr>
        <p:spPr>
          <a:xfrm>
            <a:off x="1143000" y="4945324"/>
            <a:ext cx="2291012" cy="213585"/>
          </a:xfrm>
          <a:prstGeom prst="rect">
            <a:avLst/>
          </a:prstGeom>
          <a:noFill/>
        </p:spPr>
        <p:txBody>
          <a:bodyPr wrap="none" rtlCol="0">
            <a:spAutoFit/>
          </a:bodyPr>
          <a:lstStyle/>
          <a:p>
            <a:pPr defTabSz="685800">
              <a:buClrTx/>
              <a:defRPr/>
            </a:pPr>
            <a:r>
              <a:rPr lang="en-US" sz="788" dirty="0">
                <a:cs typeface="Arial" pitchFamily="34" charset="0"/>
              </a:rPr>
              <a:t>Adapted from A. </a:t>
            </a:r>
            <a:r>
              <a:rPr lang="en-US" sz="788" dirty="0" err="1">
                <a:cs typeface="Arial" pitchFamily="34" charset="0"/>
              </a:rPr>
              <a:t>Efros</a:t>
            </a:r>
            <a:r>
              <a:rPr lang="en-US" sz="788" dirty="0">
                <a:cs typeface="Arial" pitchFamily="34" charset="0"/>
              </a:rPr>
              <a:t>, </a:t>
            </a:r>
            <a:r>
              <a:rPr lang="en-US" sz="788" dirty="0"/>
              <a:t>D. </a:t>
            </a:r>
            <a:r>
              <a:rPr lang="en-US" sz="788" dirty="0" err="1"/>
              <a:t>Frolova</a:t>
            </a:r>
            <a:r>
              <a:rPr lang="en-US" sz="788" dirty="0"/>
              <a:t>, D. </a:t>
            </a:r>
            <a:r>
              <a:rPr lang="en-US" sz="788" dirty="0" err="1"/>
              <a:t>Simakov</a:t>
            </a:r>
            <a:endParaRPr lang="en-US" sz="788" dirty="0">
              <a:solidFill>
                <a:prstClr val="black"/>
              </a:solidFill>
            </a:endParaRPr>
          </a:p>
        </p:txBody>
      </p:sp>
      <p:sp>
        <p:nvSpPr>
          <p:cNvPr id="27" name="Rectangle 20"/>
          <p:cNvSpPr>
            <a:spLocks noChangeArrowheads="1"/>
          </p:cNvSpPr>
          <p:nvPr/>
        </p:nvSpPr>
        <p:spPr bwMode="auto">
          <a:xfrm>
            <a:off x="2587535" y="3404946"/>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8" name="Rectangle 20"/>
          <p:cNvSpPr>
            <a:spLocks noChangeArrowheads="1"/>
          </p:cNvSpPr>
          <p:nvPr/>
        </p:nvSpPr>
        <p:spPr bwMode="auto">
          <a:xfrm>
            <a:off x="2863488" y="2769145"/>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grpSp>
        <p:nvGrpSpPr>
          <p:cNvPr id="32" name="Group 31">
            <a:extLst>
              <a:ext uri="{FF2B5EF4-FFF2-40B4-BE49-F238E27FC236}">
                <a16:creationId xmlns:a16="http://schemas.microsoft.com/office/drawing/2014/main" id="{2EFADC24-9B8A-416A-B426-6A13C79709B1}"/>
              </a:ext>
            </a:extLst>
          </p:cNvPr>
          <p:cNvGrpSpPr/>
          <p:nvPr/>
        </p:nvGrpSpPr>
        <p:grpSpPr>
          <a:xfrm>
            <a:off x="6112992" y="2377820"/>
            <a:ext cx="783772" cy="783771"/>
            <a:chOff x="6666411" y="3236686"/>
            <a:chExt cx="1045029" cy="1045028"/>
          </a:xfrm>
        </p:grpSpPr>
        <p:sp>
          <p:nvSpPr>
            <p:cNvPr id="33" name="Rectangle 12">
              <a:extLst>
                <a:ext uri="{FF2B5EF4-FFF2-40B4-BE49-F238E27FC236}">
                  <a16:creationId xmlns:a16="http://schemas.microsoft.com/office/drawing/2014/main" id="{2DAC1DB3-389B-4965-8F42-AFFCE62F7A3E}"/>
                </a:ext>
              </a:extLst>
            </p:cNvPr>
            <p:cNvSpPr>
              <a:spLocks noChangeArrowheads="1"/>
            </p:cNvSpPr>
            <p:nvPr/>
          </p:nvSpPr>
          <p:spPr bwMode="auto">
            <a:xfrm>
              <a:off x="6875417" y="344569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34" name="Line 13">
              <a:extLst>
                <a:ext uri="{FF2B5EF4-FFF2-40B4-BE49-F238E27FC236}">
                  <a16:creationId xmlns:a16="http://schemas.microsoft.com/office/drawing/2014/main" id="{0AB259F5-37F3-49FA-A224-42D7B8B96EE6}"/>
                </a:ext>
              </a:extLst>
            </p:cNvPr>
            <p:cNvSpPr>
              <a:spLocks noChangeShapeType="1"/>
            </p:cNvSpPr>
            <p:nvPr/>
          </p:nvSpPr>
          <p:spPr bwMode="auto">
            <a:xfrm flipH="1">
              <a:off x="6666411" y="4072708"/>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35" name="Line 14">
              <a:extLst>
                <a:ext uri="{FF2B5EF4-FFF2-40B4-BE49-F238E27FC236}">
                  <a16:creationId xmlns:a16="http://schemas.microsoft.com/office/drawing/2014/main" id="{B6DA5AC0-CCB6-4DB8-9724-D4A689C8433C}"/>
                </a:ext>
              </a:extLst>
            </p:cNvPr>
            <p:cNvSpPr>
              <a:spLocks noChangeShapeType="1"/>
            </p:cNvSpPr>
            <p:nvPr/>
          </p:nvSpPr>
          <p:spPr bwMode="auto">
            <a:xfrm flipH="1" flipV="1">
              <a:off x="6666411" y="323668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36" name="Line 15">
              <a:extLst>
                <a:ext uri="{FF2B5EF4-FFF2-40B4-BE49-F238E27FC236}">
                  <a16:creationId xmlns:a16="http://schemas.microsoft.com/office/drawing/2014/main" id="{0DA6CEE6-3F4A-4ACC-BED5-F95921F00818}"/>
                </a:ext>
              </a:extLst>
            </p:cNvPr>
            <p:cNvSpPr>
              <a:spLocks noChangeShapeType="1"/>
            </p:cNvSpPr>
            <p:nvPr/>
          </p:nvSpPr>
          <p:spPr bwMode="auto">
            <a:xfrm>
              <a:off x="7502434" y="4072708"/>
              <a:ext cx="209006" cy="209006"/>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37" name="Line 16">
              <a:extLst>
                <a:ext uri="{FF2B5EF4-FFF2-40B4-BE49-F238E27FC236}">
                  <a16:creationId xmlns:a16="http://schemas.microsoft.com/office/drawing/2014/main" id="{BA95D2C0-5AB8-4408-9A1E-D4B38C254AE0}"/>
                </a:ext>
              </a:extLst>
            </p:cNvPr>
            <p:cNvSpPr>
              <a:spLocks noChangeShapeType="1"/>
            </p:cNvSpPr>
            <p:nvPr/>
          </p:nvSpPr>
          <p:spPr bwMode="auto">
            <a:xfrm flipV="1">
              <a:off x="7502434" y="323668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grpSp>
      <p:sp>
        <p:nvSpPr>
          <p:cNvPr id="6" name="Title 5">
            <a:extLst>
              <a:ext uri="{FF2B5EF4-FFF2-40B4-BE49-F238E27FC236}">
                <a16:creationId xmlns:a16="http://schemas.microsoft.com/office/drawing/2014/main" id="{43648915-158A-B307-AAC6-0CE6EC2ADD76}"/>
              </a:ext>
            </a:extLst>
          </p:cNvPr>
          <p:cNvSpPr>
            <a:spLocks noGrp="1"/>
          </p:cNvSpPr>
          <p:nvPr>
            <p:ph type="title"/>
          </p:nvPr>
        </p:nvSpPr>
        <p:spPr/>
        <p:txBody>
          <a:bodyPr/>
          <a:lstStyle/>
          <a:p>
            <a:r>
              <a:rPr lang="en-US" b="1" dirty="0"/>
              <a:t>Corners</a:t>
            </a:r>
            <a:r>
              <a:rPr lang="en-US" dirty="0"/>
              <a:t> are distinctive interest points</a:t>
            </a:r>
          </a:p>
        </p:txBody>
      </p:sp>
      <p:sp>
        <p:nvSpPr>
          <p:cNvPr id="7" name="Slide Number Placeholder 5">
            <a:extLst>
              <a:ext uri="{FF2B5EF4-FFF2-40B4-BE49-F238E27FC236}">
                <a16:creationId xmlns:a16="http://schemas.microsoft.com/office/drawing/2014/main" id="{42072E81-77EE-2078-6171-7EAC5AE7BC9F}"/>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17</a:t>
            </a:fld>
            <a:endParaRPr lang="en-US" dirty="0"/>
          </a:p>
        </p:txBody>
      </p:sp>
    </p:spTree>
    <p:extLst>
      <p:ext uri="{BB962C8B-B14F-4D97-AF65-F5344CB8AC3E}">
        <p14:creationId xmlns:p14="http://schemas.microsoft.com/office/powerpoint/2010/main" val="22906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3662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28" grpId="0" animBg="1"/>
      <p:bldP spid="27" grpId="0" animBg="1"/>
      <p:bldP spid="27" grpId="1"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1" name="Rectangle 3"/>
          <p:cNvSpPr>
            <a:spLocks noGrp="1" noChangeArrowheads="1"/>
          </p:cNvSpPr>
          <p:nvPr>
            <p:ph idx="1"/>
          </p:nvPr>
        </p:nvSpPr>
        <p:spPr>
          <a:xfrm>
            <a:off x="457200" y="971551"/>
            <a:ext cx="8229600" cy="3623072"/>
          </a:xfrm>
        </p:spPr>
        <p:txBody>
          <a:bodyPr>
            <a:normAutofit/>
          </a:bodyPr>
          <a:lstStyle/>
          <a:p>
            <a:pPr>
              <a:lnSpc>
                <a:spcPct val="90000"/>
              </a:lnSpc>
            </a:pPr>
            <a:r>
              <a:rPr lang="en-US" sz="2100" dirty="0"/>
              <a:t>We should easily recognize the </a:t>
            </a:r>
            <a:r>
              <a:rPr lang="en-US" sz="2100" dirty="0" err="1"/>
              <a:t>keypoint</a:t>
            </a:r>
            <a:r>
              <a:rPr lang="en-US" sz="2100" dirty="0"/>
              <a:t> by looking through a small window</a:t>
            </a:r>
          </a:p>
          <a:p>
            <a:pPr>
              <a:lnSpc>
                <a:spcPct val="90000"/>
              </a:lnSpc>
            </a:pPr>
            <a:r>
              <a:rPr lang="en-US" sz="2100" dirty="0"/>
              <a:t>Shifting a window in </a:t>
            </a:r>
            <a:r>
              <a:rPr lang="en-US" sz="2100" i="1" dirty="0"/>
              <a:t>any</a:t>
            </a:r>
            <a:r>
              <a:rPr lang="en-US" sz="2100" dirty="0"/>
              <a:t> </a:t>
            </a:r>
            <a:r>
              <a:rPr lang="en-US" sz="2100" i="1" dirty="0"/>
              <a:t>direction</a:t>
            </a:r>
            <a:r>
              <a:rPr lang="en-US" sz="2100" dirty="0"/>
              <a:t> should give </a:t>
            </a:r>
            <a:r>
              <a:rPr lang="en-US" sz="2100" i="1" dirty="0"/>
              <a:t>a large change</a:t>
            </a:r>
            <a:r>
              <a:rPr lang="en-US" sz="2100" dirty="0"/>
              <a:t> in intensity</a:t>
            </a:r>
            <a:endParaRPr lang="ru-RU" sz="2100" dirty="0"/>
          </a:p>
        </p:txBody>
      </p:sp>
      <p:pic>
        <p:nvPicPr>
          <p:cNvPr id="836613" name="Picture 5" descr="corner"/>
          <p:cNvPicPr>
            <a:picLocks noChangeAspect="1" noChangeArrowheads="1"/>
          </p:cNvPicPr>
          <p:nvPr/>
        </p:nvPicPr>
        <p:blipFill>
          <a:blip r:embed="rId3" cstate="print"/>
          <a:srcRect/>
          <a:stretch>
            <a:fillRect/>
          </a:stretch>
        </p:blipFill>
        <p:spPr bwMode="auto">
          <a:xfrm>
            <a:off x="3814355" y="2375264"/>
            <a:ext cx="1567544" cy="1567542"/>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3814356" y="3964577"/>
            <a:ext cx="2014946" cy="923330"/>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“edge”</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no change along the edge direction</a:t>
            </a:r>
            <a:endParaRPr lang="ru-RU" sz="1800" dirty="0">
              <a:latin typeface="Arial Unicode MS" pitchFamily="34" charset="-128"/>
              <a:cs typeface="Times New Roman" pitchFamily="18" charset="0"/>
            </a:endParaRPr>
          </a:p>
        </p:txBody>
      </p:sp>
      <p:sp>
        <p:nvSpPr>
          <p:cNvPr id="836615" name="Rectangle 7"/>
          <p:cNvSpPr>
            <a:spLocks noChangeArrowheads="1"/>
          </p:cNvSpPr>
          <p:nvPr/>
        </p:nvSpPr>
        <p:spPr bwMode="auto">
          <a:xfrm>
            <a:off x="4180116" y="3106784"/>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grpSp>
        <p:nvGrpSpPr>
          <p:cNvPr id="3" name="Group 9"/>
          <p:cNvGrpSpPr>
            <a:grpSpLocks/>
          </p:cNvGrpSpPr>
          <p:nvPr/>
        </p:nvGrpSpPr>
        <p:grpSpPr bwMode="auto">
          <a:xfrm>
            <a:off x="5829300" y="2375263"/>
            <a:ext cx="2171700" cy="2512423"/>
            <a:chOff x="3792" y="1824"/>
            <a:chExt cx="1995" cy="2308"/>
          </a:xfrm>
        </p:grpSpPr>
        <p:pic>
          <p:nvPicPr>
            <p:cNvPr id="836618"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3936" y="3284"/>
              <a:ext cx="185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“corner”</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significant change in all directions</a:t>
              </a:r>
              <a:endParaRPr lang="ru-RU" sz="1800" dirty="0">
                <a:latin typeface="Arial Unicode MS" pitchFamily="34" charset="-128"/>
                <a:cs typeface="Times New Roman" pitchFamily="18" charset="0"/>
              </a:endParaRPr>
            </a:p>
          </p:txBody>
        </p:sp>
      </p:grpSp>
      <p:grpSp>
        <p:nvGrpSpPr>
          <p:cNvPr id="4" name="Group 17"/>
          <p:cNvGrpSpPr>
            <a:grpSpLocks/>
          </p:cNvGrpSpPr>
          <p:nvPr/>
        </p:nvGrpSpPr>
        <p:grpSpPr bwMode="auto">
          <a:xfrm>
            <a:off x="1751512" y="2375263"/>
            <a:ext cx="1677488" cy="2512423"/>
            <a:chOff x="480" y="1824"/>
            <a:chExt cx="1541" cy="2308"/>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a:solidFill>
                    <a:srgbClr val="003399"/>
                  </a:solidFill>
                  <a:latin typeface="Arial Unicode MS" pitchFamily="34" charset="-128"/>
                  <a:cs typeface="Times New Roman" pitchFamily="18" charset="0"/>
                </a:rPr>
                <a:t>“flat”</a:t>
              </a:r>
              <a:r>
                <a:rPr lang="en-US" sz="1800">
                  <a:latin typeface="Arial Unicode MS" pitchFamily="34" charset="-128"/>
                  <a:cs typeface="Times New Roman" pitchFamily="18" charset="0"/>
                </a:rPr>
                <a:t> region:</a:t>
              </a:r>
              <a:br>
                <a:rPr lang="en-US" sz="1800">
                  <a:latin typeface="Arial Unicode MS" pitchFamily="34" charset="-128"/>
                  <a:cs typeface="Times New Roman" pitchFamily="18" charset="0"/>
                </a:rPr>
              </a:br>
              <a:r>
                <a:rPr lang="en-US" sz="1800">
                  <a:latin typeface="Arial Unicode MS" pitchFamily="34" charset="-128"/>
                  <a:cs typeface="Times New Roman" pitchFamily="18" charset="0"/>
                </a:rPr>
                <a:t>no change in all directions</a:t>
              </a:r>
              <a:endParaRPr lang="ru-RU" sz="1800">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grpSp>
      <p:sp>
        <p:nvSpPr>
          <p:cNvPr id="26" name="TextBox 25"/>
          <p:cNvSpPr txBox="1"/>
          <p:nvPr/>
        </p:nvSpPr>
        <p:spPr>
          <a:xfrm>
            <a:off x="1143000" y="4945324"/>
            <a:ext cx="2291012" cy="213585"/>
          </a:xfrm>
          <a:prstGeom prst="rect">
            <a:avLst/>
          </a:prstGeom>
          <a:noFill/>
        </p:spPr>
        <p:txBody>
          <a:bodyPr wrap="none" rtlCol="0">
            <a:spAutoFit/>
          </a:bodyPr>
          <a:lstStyle/>
          <a:p>
            <a:pPr defTabSz="685800">
              <a:buClrTx/>
              <a:defRPr/>
            </a:pPr>
            <a:r>
              <a:rPr lang="en-US" sz="788" dirty="0">
                <a:cs typeface="Arial" pitchFamily="34" charset="0"/>
              </a:rPr>
              <a:t>Adapted from A. </a:t>
            </a:r>
            <a:r>
              <a:rPr lang="en-US" sz="788" dirty="0" err="1">
                <a:cs typeface="Arial" pitchFamily="34" charset="0"/>
              </a:rPr>
              <a:t>Efros</a:t>
            </a:r>
            <a:r>
              <a:rPr lang="en-US" sz="788" dirty="0">
                <a:cs typeface="Arial" pitchFamily="34" charset="0"/>
              </a:rPr>
              <a:t>, </a:t>
            </a:r>
            <a:r>
              <a:rPr lang="en-US" sz="788" dirty="0"/>
              <a:t>D. </a:t>
            </a:r>
            <a:r>
              <a:rPr lang="en-US" sz="788" dirty="0" err="1"/>
              <a:t>Frolova</a:t>
            </a:r>
            <a:r>
              <a:rPr lang="en-US" sz="788" dirty="0"/>
              <a:t>, D. </a:t>
            </a:r>
            <a:r>
              <a:rPr lang="en-US" sz="788" dirty="0" err="1"/>
              <a:t>Simakov</a:t>
            </a:r>
            <a:endParaRPr lang="en-US" sz="788" dirty="0">
              <a:solidFill>
                <a:prstClr val="black"/>
              </a:solidFill>
            </a:endParaRPr>
          </a:p>
        </p:txBody>
      </p:sp>
      <p:sp>
        <p:nvSpPr>
          <p:cNvPr id="24" name="Rectangle 7"/>
          <p:cNvSpPr>
            <a:spLocks noChangeArrowheads="1"/>
          </p:cNvSpPr>
          <p:nvPr/>
        </p:nvSpPr>
        <p:spPr bwMode="auto">
          <a:xfrm>
            <a:off x="4331823" y="3108861"/>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5" name="Rectangle 7"/>
          <p:cNvSpPr>
            <a:spLocks noChangeArrowheads="1"/>
          </p:cNvSpPr>
          <p:nvPr/>
        </p:nvSpPr>
        <p:spPr bwMode="auto">
          <a:xfrm>
            <a:off x="4084520" y="3110943"/>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2" name="Line 8"/>
          <p:cNvSpPr>
            <a:spLocks noChangeShapeType="1"/>
          </p:cNvSpPr>
          <p:nvPr/>
        </p:nvSpPr>
        <p:spPr bwMode="auto">
          <a:xfrm flipV="1">
            <a:off x="4023361" y="3159035"/>
            <a:ext cx="0" cy="365760"/>
          </a:xfrm>
          <a:prstGeom prst="line">
            <a:avLst/>
          </a:prstGeom>
          <a:noFill/>
          <a:ln w="9525">
            <a:solidFill>
              <a:schemeClr val="tx1"/>
            </a:solidFill>
            <a:round/>
            <a:headEnd type="triangle" w="med" len="med"/>
            <a:tailEnd type="triangle" w="med" len="med"/>
          </a:ln>
          <a:effectLst/>
        </p:spPr>
        <p:txBody>
          <a:bodyPr/>
          <a:lstStyle/>
          <a:p>
            <a:pPr defTabSz="685800" eaLnBrk="0" fontAlgn="base" hangingPunct="0">
              <a:spcBef>
                <a:spcPct val="0"/>
              </a:spcBef>
              <a:spcAft>
                <a:spcPct val="0"/>
              </a:spcAft>
              <a:buClrTx/>
              <a:defRPr/>
            </a:pPr>
            <a:endParaRPr lang="en-US" sz="1350"/>
          </a:p>
        </p:txBody>
      </p:sp>
      <p:grpSp>
        <p:nvGrpSpPr>
          <p:cNvPr id="23" name="Group 22">
            <a:extLst>
              <a:ext uri="{FF2B5EF4-FFF2-40B4-BE49-F238E27FC236}">
                <a16:creationId xmlns:a16="http://schemas.microsoft.com/office/drawing/2014/main" id="{67318E97-619A-4530-8AF7-446FBA8BCF7C}"/>
              </a:ext>
            </a:extLst>
          </p:cNvPr>
          <p:cNvGrpSpPr/>
          <p:nvPr/>
        </p:nvGrpSpPr>
        <p:grpSpPr>
          <a:xfrm>
            <a:off x="6112992" y="2377820"/>
            <a:ext cx="783772" cy="783771"/>
            <a:chOff x="6666411" y="3236686"/>
            <a:chExt cx="1045029" cy="1045028"/>
          </a:xfrm>
        </p:grpSpPr>
        <p:sp>
          <p:nvSpPr>
            <p:cNvPr id="27" name="Rectangle 12">
              <a:extLst>
                <a:ext uri="{FF2B5EF4-FFF2-40B4-BE49-F238E27FC236}">
                  <a16:creationId xmlns:a16="http://schemas.microsoft.com/office/drawing/2014/main" id="{0B6B9697-B3FF-4D45-827A-9FC19406530F}"/>
                </a:ext>
              </a:extLst>
            </p:cNvPr>
            <p:cNvSpPr>
              <a:spLocks noChangeArrowheads="1"/>
            </p:cNvSpPr>
            <p:nvPr/>
          </p:nvSpPr>
          <p:spPr bwMode="auto">
            <a:xfrm>
              <a:off x="6875417" y="344569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8" name="Line 13">
              <a:extLst>
                <a:ext uri="{FF2B5EF4-FFF2-40B4-BE49-F238E27FC236}">
                  <a16:creationId xmlns:a16="http://schemas.microsoft.com/office/drawing/2014/main" id="{94EBCBC1-C802-464F-A63A-F11D46F7C825}"/>
                </a:ext>
              </a:extLst>
            </p:cNvPr>
            <p:cNvSpPr>
              <a:spLocks noChangeShapeType="1"/>
            </p:cNvSpPr>
            <p:nvPr/>
          </p:nvSpPr>
          <p:spPr bwMode="auto">
            <a:xfrm flipH="1">
              <a:off x="6666411" y="4072708"/>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9" name="Line 14">
              <a:extLst>
                <a:ext uri="{FF2B5EF4-FFF2-40B4-BE49-F238E27FC236}">
                  <a16:creationId xmlns:a16="http://schemas.microsoft.com/office/drawing/2014/main" id="{7BA71D77-B27A-42ED-8408-5F7E1F19C122}"/>
                </a:ext>
              </a:extLst>
            </p:cNvPr>
            <p:cNvSpPr>
              <a:spLocks noChangeShapeType="1"/>
            </p:cNvSpPr>
            <p:nvPr/>
          </p:nvSpPr>
          <p:spPr bwMode="auto">
            <a:xfrm flipH="1" flipV="1">
              <a:off x="6666411" y="323668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30" name="Line 15">
              <a:extLst>
                <a:ext uri="{FF2B5EF4-FFF2-40B4-BE49-F238E27FC236}">
                  <a16:creationId xmlns:a16="http://schemas.microsoft.com/office/drawing/2014/main" id="{A1F27CBC-301C-4A3E-B5BF-E367E107F7D5}"/>
                </a:ext>
              </a:extLst>
            </p:cNvPr>
            <p:cNvSpPr>
              <a:spLocks noChangeShapeType="1"/>
            </p:cNvSpPr>
            <p:nvPr/>
          </p:nvSpPr>
          <p:spPr bwMode="auto">
            <a:xfrm>
              <a:off x="7502434" y="4072708"/>
              <a:ext cx="209006" cy="209006"/>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31" name="Line 16">
              <a:extLst>
                <a:ext uri="{FF2B5EF4-FFF2-40B4-BE49-F238E27FC236}">
                  <a16:creationId xmlns:a16="http://schemas.microsoft.com/office/drawing/2014/main" id="{FF1E00BC-70E2-4063-A73E-5596A295467B}"/>
                </a:ext>
              </a:extLst>
            </p:cNvPr>
            <p:cNvSpPr>
              <a:spLocks noChangeShapeType="1"/>
            </p:cNvSpPr>
            <p:nvPr/>
          </p:nvSpPr>
          <p:spPr bwMode="auto">
            <a:xfrm flipV="1">
              <a:off x="7502434" y="323668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grpSp>
      <p:sp>
        <p:nvSpPr>
          <p:cNvPr id="6" name="Title 5">
            <a:extLst>
              <a:ext uri="{FF2B5EF4-FFF2-40B4-BE49-F238E27FC236}">
                <a16:creationId xmlns:a16="http://schemas.microsoft.com/office/drawing/2014/main" id="{7305B0A4-4FDC-7E23-1B18-6AD10C9A70FA}"/>
              </a:ext>
            </a:extLst>
          </p:cNvPr>
          <p:cNvSpPr>
            <a:spLocks noGrp="1"/>
          </p:cNvSpPr>
          <p:nvPr>
            <p:ph type="title"/>
          </p:nvPr>
        </p:nvSpPr>
        <p:spPr/>
        <p:txBody>
          <a:bodyPr/>
          <a:lstStyle/>
          <a:p>
            <a:r>
              <a:rPr lang="en-US" b="1" dirty="0"/>
              <a:t>Corners</a:t>
            </a:r>
            <a:r>
              <a:rPr lang="en-US" dirty="0"/>
              <a:t> are distinctive interest points</a:t>
            </a:r>
          </a:p>
        </p:txBody>
      </p:sp>
      <p:sp>
        <p:nvSpPr>
          <p:cNvPr id="7" name="Slide Number Placeholder 5">
            <a:extLst>
              <a:ext uri="{FF2B5EF4-FFF2-40B4-BE49-F238E27FC236}">
                <a16:creationId xmlns:a16="http://schemas.microsoft.com/office/drawing/2014/main" id="{787C2C56-9582-D606-4F2A-301FCE471316}"/>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18</a:t>
            </a:fld>
            <a:endParaRPr lang="en-US" dirty="0"/>
          </a:p>
        </p:txBody>
      </p:sp>
    </p:spTree>
    <p:extLst>
      <p:ext uri="{BB962C8B-B14F-4D97-AF65-F5344CB8AC3E}">
        <p14:creationId xmlns:p14="http://schemas.microsoft.com/office/powerpoint/2010/main" val="82202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3661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5" grpId="0" animBg="1"/>
      <p:bldP spid="24" grpId="0" animBg="1"/>
      <p:bldP spid="25" grpId="0" animBg="1"/>
      <p:bldP spid="25" grpId="1"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1" name="Rectangle 3"/>
          <p:cNvSpPr>
            <a:spLocks noGrp="1" noChangeArrowheads="1"/>
          </p:cNvSpPr>
          <p:nvPr>
            <p:ph idx="1"/>
          </p:nvPr>
        </p:nvSpPr>
        <p:spPr>
          <a:xfrm>
            <a:off x="457200" y="971551"/>
            <a:ext cx="8229600" cy="3623072"/>
          </a:xfrm>
        </p:spPr>
        <p:txBody>
          <a:bodyPr>
            <a:normAutofit/>
          </a:bodyPr>
          <a:lstStyle/>
          <a:p>
            <a:pPr>
              <a:lnSpc>
                <a:spcPct val="90000"/>
              </a:lnSpc>
            </a:pPr>
            <a:r>
              <a:rPr lang="en-US" sz="2100" dirty="0"/>
              <a:t>We should easily recognize the </a:t>
            </a:r>
            <a:r>
              <a:rPr lang="en-US" sz="2100" dirty="0" err="1"/>
              <a:t>keypoint</a:t>
            </a:r>
            <a:r>
              <a:rPr lang="en-US" sz="2100" dirty="0"/>
              <a:t> by looking through a small window</a:t>
            </a:r>
          </a:p>
          <a:p>
            <a:pPr>
              <a:lnSpc>
                <a:spcPct val="90000"/>
              </a:lnSpc>
            </a:pPr>
            <a:r>
              <a:rPr lang="en-US" sz="2100" dirty="0"/>
              <a:t>Shifting a window in </a:t>
            </a:r>
            <a:r>
              <a:rPr lang="en-US" sz="2100" i="1" dirty="0"/>
              <a:t>any</a:t>
            </a:r>
            <a:r>
              <a:rPr lang="en-US" sz="2100" dirty="0"/>
              <a:t> </a:t>
            </a:r>
            <a:r>
              <a:rPr lang="en-US" sz="2100" i="1" dirty="0"/>
              <a:t>direction</a:t>
            </a:r>
            <a:r>
              <a:rPr lang="en-US" sz="2100" dirty="0"/>
              <a:t> should give </a:t>
            </a:r>
            <a:r>
              <a:rPr lang="en-US" sz="2100" i="1" dirty="0"/>
              <a:t>a large change</a:t>
            </a:r>
            <a:r>
              <a:rPr lang="en-US" sz="2100" dirty="0"/>
              <a:t> in intensity</a:t>
            </a:r>
            <a:endParaRPr lang="ru-RU" sz="2100" dirty="0"/>
          </a:p>
        </p:txBody>
      </p:sp>
      <p:pic>
        <p:nvPicPr>
          <p:cNvPr id="836613" name="Picture 5" descr="corner"/>
          <p:cNvPicPr>
            <a:picLocks noChangeAspect="1" noChangeArrowheads="1"/>
          </p:cNvPicPr>
          <p:nvPr/>
        </p:nvPicPr>
        <p:blipFill>
          <a:blip r:embed="rId3" cstate="print"/>
          <a:srcRect/>
          <a:stretch>
            <a:fillRect/>
          </a:stretch>
        </p:blipFill>
        <p:spPr bwMode="auto">
          <a:xfrm>
            <a:off x="3814355" y="2375264"/>
            <a:ext cx="1567544" cy="1567542"/>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3814356" y="3964577"/>
            <a:ext cx="2014946" cy="923330"/>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“edge”</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no change along the edge direction</a:t>
            </a:r>
            <a:endParaRPr lang="ru-RU" sz="1800" dirty="0">
              <a:latin typeface="Arial Unicode MS" pitchFamily="34" charset="-128"/>
              <a:cs typeface="Times New Roman" pitchFamily="18" charset="0"/>
            </a:endParaRPr>
          </a:p>
        </p:txBody>
      </p:sp>
      <p:sp>
        <p:nvSpPr>
          <p:cNvPr id="836615" name="Rectangle 7"/>
          <p:cNvSpPr>
            <a:spLocks noChangeArrowheads="1"/>
          </p:cNvSpPr>
          <p:nvPr/>
        </p:nvSpPr>
        <p:spPr bwMode="auto">
          <a:xfrm>
            <a:off x="4180116" y="3106784"/>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grpSp>
        <p:nvGrpSpPr>
          <p:cNvPr id="3" name="Group 9"/>
          <p:cNvGrpSpPr>
            <a:grpSpLocks/>
          </p:cNvGrpSpPr>
          <p:nvPr/>
        </p:nvGrpSpPr>
        <p:grpSpPr bwMode="auto">
          <a:xfrm>
            <a:off x="5829300" y="2375263"/>
            <a:ext cx="2171700" cy="2512423"/>
            <a:chOff x="3792" y="1824"/>
            <a:chExt cx="1995" cy="2308"/>
          </a:xfrm>
        </p:grpSpPr>
        <p:pic>
          <p:nvPicPr>
            <p:cNvPr id="836618"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3936" y="3284"/>
              <a:ext cx="185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“corner”</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significant change in all directions</a:t>
              </a:r>
              <a:endParaRPr lang="ru-RU" sz="1800" dirty="0">
                <a:latin typeface="Arial Unicode MS" pitchFamily="34" charset="-128"/>
                <a:cs typeface="Times New Roman" pitchFamily="18" charset="0"/>
              </a:endParaRPr>
            </a:p>
          </p:txBody>
        </p:sp>
      </p:grpSp>
      <p:grpSp>
        <p:nvGrpSpPr>
          <p:cNvPr id="4" name="Group 17"/>
          <p:cNvGrpSpPr>
            <a:grpSpLocks/>
          </p:cNvGrpSpPr>
          <p:nvPr/>
        </p:nvGrpSpPr>
        <p:grpSpPr bwMode="auto">
          <a:xfrm>
            <a:off x="1751512" y="2375263"/>
            <a:ext cx="1677488" cy="2512423"/>
            <a:chOff x="480" y="1824"/>
            <a:chExt cx="1541" cy="2308"/>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a:solidFill>
                    <a:srgbClr val="003399"/>
                  </a:solidFill>
                  <a:latin typeface="Arial Unicode MS" pitchFamily="34" charset="-128"/>
                  <a:cs typeface="Times New Roman" pitchFamily="18" charset="0"/>
                </a:rPr>
                <a:t>“flat”</a:t>
              </a:r>
              <a:r>
                <a:rPr lang="en-US" sz="1800">
                  <a:latin typeface="Arial Unicode MS" pitchFamily="34" charset="-128"/>
                  <a:cs typeface="Times New Roman" pitchFamily="18" charset="0"/>
                </a:rPr>
                <a:t> region:</a:t>
              </a:r>
              <a:br>
                <a:rPr lang="en-US" sz="1800">
                  <a:latin typeface="Arial Unicode MS" pitchFamily="34" charset="-128"/>
                  <a:cs typeface="Times New Roman" pitchFamily="18" charset="0"/>
                </a:rPr>
              </a:br>
              <a:r>
                <a:rPr lang="en-US" sz="1800">
                  <a:latin typeface="Arial Unicode MS" pitchFamily="34" charset="-128"/>
                  <a:cs typeface="Times New Roman" pitchFamily="18" charset="0"/>
                </a:rPr>
                <a:t>no change in all directions</a:t>
              </a:r>
              <a:endParaRPr lang="ru-RU" sz="1800">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grpSp>
      <p:sp>
        <p:nvSpPr>
          <p:cNvPr id="26" name="TextBox 25"/>
          <p:cNvSpPr txBox="1"/>
          <p:nvPr/>
        </p:nvSpPr>
        <p:spPr>
          <a:xfrm>
            <a:off x="1143000" y="4945324"/>
            <a:ext cx="2291012" cy="213585"/>
          </a:xfrm>
          <a:prstGeom prst="rect">
            <a:avLst/>
          </a:prstGeom>
          <a:noFill/>
        </p:spPr>
        <p:txBody>
          <a:bodyPr wrap="none" rtlCol="0">
            <a:spAutoFit/>
          </a:bodyPr>
          <a:lstStyle/>
          <a:p>
            <a:pPr defTabSz="685800">
              <a:buClrTx/>
              <a:defRPr/>
            </a:pPr>
            <a:r>
              <a:rPr lang="en-US" sz="788" dirty="0">
                <a:cs typeface="Arial" pitchFamily="34" charset="0"/>
              </a:rPr>
              <a:t>Adapted from A. </a:t>
            </a:r>
            <a:r>
              <a:rPr lang="en-US" sz="788" dirty="0" err="1">
                <a:cs typeface="Arial" pitchFamily="34" charset="0"/>
              </a:rPr>
              <a:t>Efros</a:t>
            </a:r>
            <a:r>
              <a:rPr lang="en-US" sz="788" dirty="0">
                <a:cs typeface="Arial" pitchFamily="34" charset="0"/>
              </a:rPr>
              <a:t>, </a:t>
            </a:r>
            <a:r>
              <a:rPr lang="en-US" sz="788" dirty="0"/>
              <a:t>D. </a:t>
            </a:r>
            <a:r>
              <a:rPr lang="en-US" sz="788" dirty="0" err="1"/>
              <a:t>Frolova</a:t>
            </a:r>
            <a:r>
              <a:rPr lang="en-US" sz="788" dirty="0"/>
              <a:t>, D. </a:t>
            </a:r>
            <a:r>
              <a:rPr lang="en-US" sz="788" dirty="0" err="1"/>
              <a:t>Simakov</a:t>
            </a:r>
            <a:endParaRPr lang="en-US" sz="788" dirty="0">
              <a:solidFill>
                <a:prstClr val="black"/>
              </a:solidFill>
            </a:endParaRPr>
          </a:p>
        </p:txBody>
      </p:sp>
      <p:sp>
        <p:nvSpPr>
          <p:cNvPr id="24" name="Rectangle 7"/>
          <p:cNvSpPr>
            <a:spLocks noChangeArrowheads="1"/>
          </p:cNvSpPr>
          <p:nvPr/>
        </p:nvSpPr>
        <p:spPr bwMode="auto">
          <a:xfrm>
            <a:off x="4181154" y="3414672"/>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5" name="Rectangle 7"/>
          <p:cNvSpPr>
            <a:spLocks noChangeArrowheads="1"/>
          </p:cNvSpPr>
          <p:nvPr/>
        </p:nvSpPr>
        <p:spPr bwMode="auto">
          <a:xfrm>
            <a:off x="4181154" y="2891184"/>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3" name="Rectangle 12">
            <a:extLst>
              <a:ext uri="{FF2B5EF4-FFF2-40B4-BE49-F238E27FC236}">
                <a16:creationId xmlns:a16="http://schemas.microsoft.com/office/drawing/2014/main" id="{F929AFD3-1E7D-499C-A2D4-BAEB510F276C}"/>
              </a:ext>
            </a:extLst>
          </p:cNvPr>
          <p:cNvSpPr>
            <a:spLocks noChangeArrowheads="1"/>
          </p:cNvSpPr>
          <p:nvPr/>
        </p:nvSpPr>
        <p:spPr bwMode="auto">
          <a:xfrm>
            <a:off x="6269746" y="2534574"/>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grpSp>
        <p:nvGrpSpPr>
          <p:cNvPr id="2" name="Group 1">
            <a:extLst>
              <a:ext uri="{FF2B5EF4-FFF2-40B4-BE49-F238E27FC236}">
                <a16:creationId xmlns:a16="http://schemas.microsoft.com/office/drawing/2014/main" id="{68B9AFA5-457E-47C6-86CA-6B9A633A6792}"/>
              </a:ext>
            </a:extLst>
          </p:cNvPr>
          <p:cNvGrpSpPr/>
          <p:nvPr/>
        </p:nvGrpSpPr>
        <p:grpSpPr>
          <a:xfrm>
            <a:off x="6112992" y="2377820"/>
            <a:ext cx="783772" cy="783771"/>
            <a:chOff x="6626655" y="3170426"/>
            <a:chExt cx="1045029" cy="1045028"/>
          </a:xfrm>
        </p:grpSpPr>
        <p:sp>
          <p:nvSpPr>
            <p:cNvPr id="27" name="Line 13">
              <a:extLst>
                <a:ext uri="{FF2B5EF4-FFF2-40B4-BE49-F238E27FC236}">
                  <a16:creationId xmlns:a16="http://schemas.microsoft.com/office/drawing/2014/main" id="{B2251F86-3EC1-4A16-B78C-66696C7A9572}"/>
                </a:ext>
              </a:extLst>
            </p:cNvPr>
            <p:cNvSpPr>
              <a:spLocks noChangeShapeType="1"/>
            </p:cNvSpPr>
            <p:nvPr/>
          </p:nvSpPr>
          <p:spPr bwMode="auto">
            <a:xfrm flipH="1">
              <a:off x="6626655" y="4006448"/>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8" name="Line 14">
              <a:extLst>
                <a:ext uri="{FF2B5EF4-FFF2-40B4-BE49-F238E27FC236}">
                  <a16:creationId xmlns:a16="http://schemas.microsoft.com/office/drawing/2014/main" id="{FCDA2470-496B-4118-A3F1-F408D3B6B2F0}"/>
                </a:ext>
              </a:extLst>
            </p:cNvPr>
            <p:cNvSpPr>
              <a:spLocks noChangeShapeType="1"/>
            </p:cNvSpPr>
            <p:nvPr/>
          </p:nvSpPr>
          <p:spPr bwMode="auto">
            <a:xfrm flipH="1" flipV="1">
              <a:off x="6626655" y="317042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9" name="Line 15">
              <a:extLst>
                <a:ext uri="{FF2B5EF4-FFF2-40B4-BE49-F238E27FC236}">
                  <a16:creationId xmlns:a16="http://schemas.microsoft.com/office/drawing/2014/main" id="{780ACEF0-4025-414B-A32C-1ED34565B90D}"/>
                </a:ext>
              </a:extLst>
            </p:cNvPr>
            <p:cNvSpPr>
              <a:spLocks noChangeShapeType="1"/>
            </p:cNvSpPr>
            <p:nvPr/>
          </p:nvSpPr>
          <p:spPr bwMode="auto">
            <a:xfrm>
              <a:off x="7462678" y="4006448"/>
              <a:ext cx="209006" cy="209006"/>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30" name="Line 16">
              <a:extLst>
                <a:ext uri="{FF2B5EF4-FFF2-40B4-BE49-F238E27FC236}">
                  <a16:creationId xmlns:a16="http://schemas.microsoft.com/office/drawing/2014/main" id="{564791FC-E89B-4DC9-8396-99BCACBDB589}"/>
                </a:ext>
              </a:extLst>
            </p:cNvPr>
            <p:cNvSpPr>
              <a:spLocks noChangeShapeType="1"/>
            </p:cNvSpPr>
            <p:nvPr/>
          </p:nvSpPr>
          <p:spPr bwMode="auto">
            <a:xfrm flipV="1">
              <a:off x="7462678" y="317042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grpSp>
      <p:sp>
        <p:nvSpPr>
          <p:cNvPr id="7" name="Title 6">
            <a:extLst>
              <a:ext uri="{FF2B5EF4-FFF2-40B4-BE49-F238E27FC236}">
                <a16:creationId xmlns:a16="http://schemas.microsoft.com/office/drawing/2014/main" id="{867528BB-ACD3-6C85-F3F6-4220047CEDA9}"/>
              </a:ext>
            </a:extLst>
          </p:cNvPr>
          <p:cNvSpPr>
            <a:spLocks noGrp="1"/>
          </p:cNvSpPr>
          <p:nvPr>
            <p:ph type="title"/>
          </p:nvPr>
        </p:nvSpPr>
        <p:spPr/>
        <p:txBody>
          <a:bodyPr/>
          <a:lstStyle/>
          <a:p>
            <a:r>
              <a:rPr lang="en-US" b="1" dirty="0"/>
              <a:t>Corners</a:t>
            </a:r>
            <a:r>
              <a:rPr lang="en-US" dirty="0"/>
              <a:t> are distinctive interest points</a:t>
            </a:r>
          </a:p>
        </p:txBody>
      </p:sp>
      <p:sp>
        <p:nvSpPr>
          <p:cNvPr id="8" name="Slide Number Placeholder 5">
            <a:extLst>
              <a:ext uri="{FF2B5EF4-FFF2-40B4-BE49-F238E27FC236}">
                <a16:creationId xmlns:a16="http://schemas.microsoft.com/office/drawing/2014/main" id="{86D68972-E75F-980F-FD8D-1A0D869BC586}"/>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19</a:t>
            </a:fld>
            <a:endParaRPr lang="en-US" dirty="0"/>
          </a:p>
        </p:txBody>
      </p:sp>
    </p:spTree>
    <p:extLst>
      <p:ext uri="{BB962C8B-B14F-4D97-AF65-F5344CB8AC3E}">
        <p14:creationId xmlns:p14="http://schemas.microsoft.com/office/powerpoint/2010/main" val="178593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366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5" grpId="0" animBg="1"/>
      <p:bldP spid="24" grpId="0" animBg="1"/>
      <p:bldP spid="25" grpId="0" animBg="1"/>
      <p:bldP spid="2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76C1A-1665-D073-E638-D0363FE6F508}"/>
            </a:ext>
          </a:extLst>
        </p:cNvPr>
        <p:cNvGrpSpPr/>
        <p:nvPr/>
      </p:nvGrpSpPr>
      <p:grpSpPr>
        <a:xfrm>
          <a:off x="0" y="0"/>
          <a:ext cx="0" cy="0"/>
          <a:chOff x="0" y="0"/>
          <a:chExt cx="0" cy="0"/>
        </a:xfrm>
      </p:grpSpPr>
      <p:sp>
        <p:nvSpPr>
          <p:cNvPr id="20481" name="Rectangle 2">
            <a:extLst>
              <a:ext uri="{FF2B5EF4-FFF2-40B4-BE49-F238E27FC236}">
                <a16:creationId xmlns:a16="http://schemas.microsoft.com/office/drawing/2014/main" id="{830E8FEB-C1A2-9B2C-E5BF-F3583AFFFC21}"/>
              </a:ext>
            </a:extLst>
          </p:cNvPr>
          <p:cNvSpPr>
            <a:spLocks noGrp="1" noChangeArrowheads="1"/>
          </p:cNvSpPr>
          <p:nvPr>
            <p:ph type="title"/>
          </p:nvPr>
        </p:nvSpPr>
        <p:spPr/>
        <p:txBody>
          <a:bodyPr/>
          <a:lstStyle/>
          <a:p>
            <a:pPr eaLnBrk="1" hangingPunct="1"/>
            <a:r>
              <a:rPr lang="en-US" altLang="x-none" dirty="0"/>
              <a:t>[Motivation] Local Features</a:t>
            </a:r>
          </a:p>
        </p:txBody>
      </p:sp>
      <p:sp>
        <p:nvSpPr>
          <p:cNvPr id="20482" name="Rectangle 3">
            <a:extLst>
              <a:ext uri="{FF2B5EF4-FFF2-40B4-BE49-F238E27FC236}">
                <a16:creationId xmlns:a16="http://schemas.microsoft.com/office/drawing/2014/main" id="{05B81137-32C0-53C5-BC68-3C1336EA9666}"/>
              </a:ext>
            </a:extLst>
          </p:cNvPr>
          <p:cNvSpPr>
            <a:spLocks noGrp="1" noChangeArrowheads="1"/>
          </p:cNvSpPr>
          <p:nvPr>
            <p:ph type="body" idx="1"/>
          </p:nvPr>
        </p:nvSpPr>
        <p:spPr>
          <a:xfrm>
            <a:off x="457200" y="1013254"/>
            <a:ext cx="8423189" cy="1182940"/>
          </a:xfrm>
          <a:ln>
            <a:noFill/>
          </a:ln>
        </p:spPr>
        <p:txBody>
          <a:bodyPr>
            <a:noAutofit/>
          </a:bodyPr>
          <a:lstStyle/>
          <a:p>
            <a:pPr marL="131445" indent="0" algn="just">
              <a:buNone/>
            </a:pPr>
            <a:r>
              <a:rPr lang="en-US" sz="1400" b="1" dirty="0">
                <a:solidFill>
                  <a:schemeClr val="bg2"/>
                </a:solidFill>
              </a:rPr>
              <a:t>The "Where's Waldo?" [</a:t>
            </a:r>
            <a:r>
              <a:rPr lang="en-US" sz="1400" b="1" dirty="0">
                <a:solidFill>
                  <a:schemeClr val="bg2"/>
                </a:solidFill>
                <a:hlinkClick r:id="rId3"/>
              </a:rPr>
              <a:t>Game</a:t>
            </a:r>
            <a:r>
              <a:rPr lang="en-US" sz="1400" b="1" dirty="0">
                <a:solidFill>
                  <a:schemeClr val="bg2"/>
                </a:solidFill>
              </a:rPr>
              <a:t>]</a:t>
            </a:r>
          </a:p>
          <a:p>
            <a:pPr marL="131445" indent="0" algn="just">
              <a:buNone/>
            </a:pPr>
            <a:r>
              <a:rPr lang="en-US" sz="1400" dirty="0"/>
              <a:t>The goal is to find Waldo in a crowded, complex scene.</a:t>
            </a:r>
          </a:p>
          <a:p>
            <a:pPr marL="131445" indent="0" algn="just">
              <a:buNone/>
            </a:pPr>
            <a:endParaRPr lang="en-US" sz="1400" dirty="0">
              <a:solidFill>
                <a:srgbClr val="FF0000"/>
              </a:solidFill>
            </a:endParaRPr>
          </a:p>
          <a:p>
            <a:pPr marL="131445" indent="0" algn="ctr">
              <a:buNone/>
            </a:pPr>
            <a:r>
              <a:rPr lang="en-US" sz="2000" dirty="0">
                <a:solidFill>
                  <a:srgbClr val="FF0000"/>
                </a:solidFill>
              </a:rPr>
              <a:t>How do you search for Waldo?</a:t>
            </a:r>
          </a:p>
        </p:txBody>
      </p:sp>
      <p:sp>
        <p:nvSpPr>
          <p:cNvPr id="3" name="3 Marcador de número de diapositiva">
            <a:extLst>
              <a:ext uri="{FF2B5EF4-FFF2-40B4-BE49-F238E27FC236}">
                <a16:creationId xmlns:a16="http://schemas.microsoft.com/office/drawing/2014/main" id="{AB349496-CC36-ACDD-DA20-741488ED8D9D}"/>
              </a:ext>
            </a:extLst>
          </p:cNvPr>
          <p:cNvSpPr>
            <a:spLocks noGrp="1"/>
          </p:cNvSpPr>
          <p:nvPr>
            <p:ph type="sldNum" sz="quarter" idx="12"/>
          </p:nvPr>
        </p:nvSpPr>
        <p:spPr>
          <a:xfrm>
            <a:off x="7620000" y="13716"/>
            <a:ext cx="1066800" cy="246888"/>
          </a:xfrm>
        </p:spPr>
        <p:txBody>
          <a:bodyPr>
            <a:noAutofit/>
          </a:bodyPr>
          <a:lstStyle/>
          <a:p>
            <a:fld id="{12A1D360-EE44-42AC-A6C7-CCF1DFA7C784}" type="slidenum">
              <a:rPr lang="pt-BR" smtClean="0"/>
              <a:pPr/>
              <a:t>2</a:t>
            </a:fld>
            <a:endParaRPr lang="pt-BR" dirty="0"/>
          </a:p>
        </p:txBody>
      </p:sp>
      <p:pic>
        <p:nvPicPr>
          <p:cNvPr id="2" name="Picture 2" descr="Where's Waldo? (TV Series 1991) - IMDb">
            <a:extLst>
              <a:ext uri="{FF2B5EF4-FFF2-40B4-BE49-F238E27FC236}">
                <a16:creationId xmlns:a16="http://schemas.microsoft.com/office/drawing/2014/main" id="{91758906-236C-2727-FF12-D8895BA6F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0193" y="628650"/>
            <a:ext cx="1246414" cy="18696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BAAF88-905D-4BB0-67F5-04A0C41479E6}"/>
              </a:ext>
            </a:extLst>
          </p:cNvPr>
          <p:cNvSpPr txBox="1"/>
          <p:nvPr/>
        </p:nvSpPr>
        <p:spPr>
          <a:xfrm>
            <a:off x="7385958" y="3396342"/>
            <a:ext cx="1567543" cy="1323439"/>
          </a:xfrm>
          <a:prstGeom prst="rect">
            <a:avLst/>
          </a:prstGeom>
          <a:noFill/>
        </p:spPr>
        <p:txBody>
          <a:bodyPr wrap="square" rtlCol="0">
            <a:spAutoFit/>
          </a:bodyPr>
          <a:lstStyle/>
          <a:p>
            <a:pPr algn="ctr"/>
            <a:r>
              <a:rPr lang="en-US" sz="2000" dirty="0">
                <a:solidFill>
                  <a:srgbClr val="FF0000"/>
                </a:solidFill>
              </a:rPr>
              <a:t>What are Waldo’s distinctive features?</a:t>
            </a:r>
          </a:p>
        </p:txBody>
      </p:sp>
      <p:sp>
        <p:nvSpPr>
          <p:cNvPr id="5" name="Rounded Rectangle 4">
            <a:extLst>
              <a:ext uri="{FF2B5EF4-FFF2-40B4-BE49-F238E27FC236}">
                <a16:creationId xmlns:a16="http://schemas.microsoft.com/office/drawing/2014/main" id="{6E54DF31-C107-6FFF-1FDD-80C89D16CDD0}"/>
              </a:ext>
            </a:extLst>
          </p:cNvPr>
          <p:cNvSpPr/>
          <p:nvPr/>
        </p:nvSpPr>
        <p:spPr>
          <a:xfrm>
            <a:off x="7968343" y="2041071"/>
            <a:ext cx="808264" cy="530679"/>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38A63EE0-2D88-12A9-9F84-249F07CF1F47}"/>
              </a:ext>
            </a:extLst>
          </p:cNvPr>
          <p:cNvSpPr/>
          <p:nvPr/>
        </p:nvSpPr>
        <p:spPr>
          <a:xfrm>
            <a:off x="7968343" y="1640138"/>
            <a:ext cx="449036" cy="204991"/>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611F6EC7-A03A-EAF4-85E8-E39473436228}"/>
              </a:ext>
            </a:extLst>
          </p:cNvPr>
          <p:cNvSpPr/>
          <p:nvPr/>
        </p:nvSpPr>
        <p:spPr>
          <a:xfrm>
            <a:off x="7720694" y="1376159"/>
            <a:ext cx="449036" cy="380045"/>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5D288B5-9174-8271-8204-03AA58DDE30D}"/>
              </a:ext>
            </a:extLst>
          </p:cNvPr>
          <p:cNvPicPr>
            <a:picLocks noChangeAspect="1"/>
          </p:cNvPicPr>
          <p:nvPr/>
        </p:nvPicPr>
        <p:blipFill>
          <a:blip r:embed="rId5"/>
          <a:stretch>
            <a:fillRect/>
          </a:stretch>
        </p:blipFill>
        <p:spPr>
          <a:xfrm>
            <a:off x="1510394" y="2269670"/>
            <a:ext cx="5657850" cy="2855223"/>
          </a:xfrm>
          <a:prstGeom prst="rect">
            <a:avLst/>
          </a:prstGeom>
        </p:spPr>
      </p:pic>
    </p:spTree>
    <p:extLst>
      <p:ext uri="{BB962C8B-B14F-4D97-AF65-F5344CB8AC3E}">
        <p14:creationId xmlns:p14="http://schemas.microsoft.com/office/powerpoint/2010/main" val="86455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uiExpand="1" build="p"/>
      <p:bldP spid="4" grpId="0"/>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1" name="Rectangle 3"/>
          <p:cNvSpPr>
            <a:spLocks noGrp="1" noChangeArrowheads="1"/>
          </p:cNvSpPr>
          <p:nvPr>
            <p:ph idx="1"/>
          </p:nvPr>
        </p:nvSpPr>
        <p:spPr>
          <a:xfrm>
            <a:off x="457199" y="971551"/>
            <a:ext cx="8229599" cy="3623072"/>
          </a:xfrm>
        </p:spPr>
        <p:txBody>
          <a:bodyPr>
            <a:normAutofit/>
          </a:bodyPr>
          <a:lstStyle/>
          <a:p>
            <a:pPr>
              <a:lnSpc>
                <a:spcPct val="90000"/>
              </a:lnSpc>
            </a:pPr>
            <a:r>
              <a:rPr lang="en-US" sz="2100" dirty="0"/>
              <a:t>We should easily recognize the </a:t>
            </a:r>
            <a:r>
              <a:rPr lang="en-US" sz="2100" dirty="0" err="1"/>
              <a:t>keypoint</a:t>
            </a:r>
            <a:r>
              <a:rPr lang="en-US" sz="2100" dirty="0"/>
              <a:t> by looking through a small window</a:t>
            </a:r>
          </a:p>
          <a:p>
            <a:pPr>
              <a:lnSpc>
                <a:spcPct val="90000"/>
              </a:lnSpc>
            </a:pPr>
            <a:r>
              <a:rPr lang="en-US" sz="2100" dirty="0"/>
              <a:t>Shifting a window in </a:t>
            </a:r>
            <a:r>
              <a:rPr lang="en-US" sz="2100" i="1" dirty="0"/>
              <a:t>any</a:t>
            </a:r>
            <a:r>
              <a:rPr lang="en-US" sz="2100" dirty="0"/>
              <a:t> </a:t>
            </a:r>
            <a:r>
              <a:rPr lang="en-US" sz="2100" i="1" dirty="0"/>
              <a:t>direction</a:t>
            </a:r>
            <a:r>
              <a:rPr lang="en-US" sz="2100" dirty="0"/>
              <a:t> should give </a:t>
            </a:r>
            <a:r>
              <a:rPr lang="en-US" sz="2100" i="1" dirty="0"/>
              <a:t>a large change</a:t>
            </a:r>
            <a:r>
              <a:rPr lang="en-US" sz="2100" dirty="0"/>
              <a:t> in intensity</a:t>
            </a:r>
            <a:endParaRPr lang="ru-RU" sz="2100" dirty="0"/>
          </a:p>
        </p:txBody>
      </p:sp>
      <p:pic>
        <p:nvPicPr>
          <p:cNvPr id="836613" name="Picture 5" descr="corner"/>
          <p:cNvPicPr>
            <a:picLocks noChangeAspect="1" noChangeArrowheads="1"/>
          </p:cNvPicPr>
          <p:nvPr/>
        </p:nvPicPr>
        <p:blipFill>
          <a:blip r:embed="rId3" cstate="print"/>
          <a:srcRect/>
          <a:stretch>
            <a:fillRect/>
          </a:stretch>
        </p:blipFill>
        <p:spPr bwMode="auto">
          <a:xfrm>
            <a:off x="3814355" y="2375264"/>
            <a:ext cx="1567544" cy="1567542"/>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3814356" y="3964577"/>
            <a:ext cx="2014946" cy="923330"/>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“edge”</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no change along the edge direction</a:t>
            </a:r>
            <a:endParaRPr lang="ru-RU" sz="1800" dirty="0">
              <a:latin typeface="Arial Unicode MS" pitchFamily="34" charset="-128"/>
              <a:cs typeface="Times New Roman" pitchFamily="18" charset="0"/>
            </a:endParaRPr>
          </a:p>
        </p:txBody>
      </p:sp>
      <p:sp>
        <p:nvSpPr>
          <p:cNvPr id="836615" name="Rectangle 7"/>
          <p:cNvSpPr>
            <a:spLocks noChangeArrowheads="1"/>
          </p:cNvSpPr>
          <p:nvPr/>
        </p:nvSpPr>
        <p:spPr bwMode="auto">
          <a:xfrm>
            <a:off x="4180116" y="3106784"/>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pic>
        <p:nvPicPr>
          <p:cNvPr id="836618" name="Picture 10" descr="corner"/>
          <p:cNvPicPr>
            <a:picLocks noChangeAspect="1" noChangeArrowheads="1"/>
          </p:cNvPicPr>
          <p:nvPr/>
        </p:nvPicPr>
        <p:blipFill>
          <a:blip r:embed="rId3" cstate="print"/>
          <a:srcRect/>
          <a:stretch>
            <a:fillRect/>
          </a:stretch>
        </p:blipFill>
        <p:spPr bwMode="auto">
          <a:xfrm>
            <a:off x="5829300" y="2375263"/>
            <a:ext cx="1567543" cy="1567543"/>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5986054" y="3964577"/>
            <a:ext cx="2014946" cy="923330"/>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“corner”</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significant change in all directions</a:t>
            </a:r>
            <a:endParaRPr lang="ru-RU" sz="1800" dirty="0">
              <a:latin typeface="Arial Unicode MS" pitchFamily="34" charset="-128"/>
              <a:cs typeface="Times New Roman" pitchFamily="18" charset="0"/>
            </a:endParaRPr>
          </a:p>
        </p:txBody>
      </p:sp>
      <p:grpSp>
        <p:nvGrpSpPr>
          <p:cNvPr id="4" name="Group 17"/>
          <p:cNvGrpSpPr>
            <a:grpSpLocks/>
          </p:cNvGrpSpPr>
          <p:nvPr/>
        </p:nvGrpSpPr>
        <p:grpSpPr bwMode="auto">
          <a:xfrm>
            <a:off x="1751512" y="2375263"/>
            <a:ext cx="1677488" cy="2512423"/>
            <a:chOff x="480" y="1824"/>
            <a:chExt cx="1541" cy="2308"/>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a:solidFill>
                    <a:srgbClr val="003399"/>
                  </a:solidFill>
                  <a:latin typeface="Arial Unicode MS" pitchFamily="34" charset="-128"/>
                  <a:cs typeface="Times New Roman" pitchFamily="18" charset="0"/>
                </a:rPr>
                <a:t>“flat”</a:t>
              </a:r>
              <a:r>
                <a:rPr lang="en-US" sz="1800">
                  <a:latin typeface="Arial Unicode MS" pitchFamily="34" charset="-128"/>
                  <a:cs typeface="Times New Roman" pitchFamily="18" charset="0"/>
                </a:rPr>
                <a:t> region:</a:t>
              </a:r>
              <a:br>
                <a:rPr lang="en-US" sz="1800">
                  <a:latin typeface="Arial Unicode MS" pitchFamily="34" charset="-128"/>
                  <a:cs typeface="Times New Roman" pitchFamily="18" charset="0"/>
                </a:rPr>
              </a:br>
              <a:r>
                <a:rPr lang="en-US" sz="1800">
                  <a:latin typeface="Arial Unicode MS" pitchFamily="34" charset="-128"/>
                  <a:cs typeface="Times New Roman" pitchFamily="18" charset="0"/>
                </a:rPr>
                <a:t>no change in all directions</a:t>
              </a:r>
              <a:endParaRPr lang="ru-RU" sz="1800">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grpSp>
      <p:sp>
        <p:nvSpPr>
          <p:cNvPr id="26" name="TextBox 25"/>
          <p:cNvSpPr txBox="1"/>
          <p:nvPr/>
        </p:nvSpPr>
        <p:spPr>
          <a:xfrm>
            <a:off x="1143000" y="4945324"/>
            <a:ext cx="2291012" cy="213585"/>
          </a:xfrm>
          <a:prstGeom prst="rect">
            <a:avLst/>
          </a:prstGeom>
          <a:noFill/>
        </p:spPr>
        <p:txBody>
          <a:bodyPr wrap="none" rtlCol="0">
            <a:spAutoFit/>
          </a:bodyPr>
          <a:lstStyle/>
          <a:p>
            <a:pPr defTabSz="685800">
              <a:buClrTx/>
              <a:defRPr/>
            </a:pPr>
            <a:r>
              <a:rPr lang="en-US" sz="788" dirty="0">
                <a:cs typeface="Arial" pitchFamily="34" charset="0"/>
              </a:rPr>
              <a:t>Adapted from A. </a:t>
            </a:r>
            <a:r>
              <a:rPr lang="en-US" sz="788" dirty="0" err="1">
                <a:cs typeface="Arial" pitchFamily="34" charset="0"/>
              </a:rPr>
              <a:t>Efros</a:t>
            </a:r>
            <a:r>
              <a:rPr lang="en-US" sz="788" dirty="0">
                <a:cs typeface="Arial" pitchFamily="34" charset="0"/>
              </a:rPr>
              <a:t>, </a:t>
            </a:r>
            <a:r>
              <a:rPr lang="en-US" sz="788" dirty="0"/>
              <a:t>D. </a:t>
            </a:r>
            <a:r>
              <a:rPr lang="en-US" sz="788" dirty="0" err="1"/>
              <a:t>Frolova</a:t>
            </a:r>
            <a:r>
              <a:rPr lang="en-US" sz="788" dirty="0"/>
              <a:t>, D. </a:t>
            </a:r>
            <a:r>
              <a:rPr lang="en-US" sz="788" dirty="0" err="1"/>
              <a:t>Simakov</a:t>
            </a:r>
            <a:endParaRPr lang="en-US" sz="788" dirty="0">
              <a:solidFill>
                <a:prstClr val="black"/>
              </a:solidFill>
            </a:endParaRPr>
          </a:p>
        </p:txBody>
      </p:sp>
      <p:sp>
        <p:nvSpPr>
          <p:cNvPr id="24" name="Rectangle 7"/>
          <p:cNvSpPr>
            <a:spLocks noChangeArrowheads="1"/>
          </p:cNvSpPr>
          <p:nvPr/>
        </p:nvSpPr>
        <p:spPr bwMode="auto">
          <a:xfrm>
            <a:off x="6662057" y="2491263"/>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5" name="Rectangle 7"/>
          <p:cNvSpPr>
            <a:spLocks noChangeArrowheads="1"/>
          </p:cNvSpPr>
          <p:nvPr/>
        </p:nvSpPr>
        <p:spPr bwMode="auto">
          <a:xfrm>
            <a:off x="6172200" y="2826352"/>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2" name="Rectangle 12">
            <a:extLst>
              <a:ext uri="{FF2B5EF4-FFF2-40B4-BE49-F238E27FC236}">
                <a16:creationId xmlns:a16="http://schemas.microsoft.com/office/drawing/2014/main" id="{A66B9479-E888-425A-B5B6-5ED597E3A41F}"/>
              </a:ext>
            </a:extLst>
          </p:cNvPr>
          <p:cNvSpPr>
            <a:spLocks noChangeArrowheads="1"/>
          </p:cNvSpPr>
          <p:nvPr/>
        </p:nvSpPr>
        <p:spPr bwMode="auto">
          <a:xfrm>
            <a:off x="6269746" y="2534574"/>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grpSp>
        <p:nvGrpSpPr>
          <p:cNvPr id="2" name="Group 1">
            <a:extLst>
              <a:ext uri="{FF2B5EF4-FFF2-40B4-BE49-F238E27FC236}">
                <a16:creationId xmlns:a16="http://schemas.microsoft.com/office/drawing/2014/main" id="{4C4BAF13-A113-448F-AFD0-BDE34656E0C6}"/>
              </a:ext>
            </a:extLst>
          </p:cNvPr>
          <p:cNvGrpSpPr/>
          <p:nvPr/>
        </p:nvGrpSpPr>
        <p:grpSpPr>
          <a:xfrm>
            <a:off x="6112992" y="2377820"/>
            <a:ext cx="783772" cy="783771"/>
            <a:chOff x="6626655" y="3170426"/>
            <a:chExt cx="1045029" cy="1045028"/>
          </a:xfrm>
        </p:grpSpPr>
        <p:sp>
          <p:nvSpPr>
            <p:cNvPr id="23" name="Line 13">
              <a:extLst>
                <a:ext uri="{FF2B5EF4-FFF2-40B4-BE49-F238E27FC236}">
                  <a16:creationId xmlns:a16="http://schemas.microsoft.com/office/drawing/2014/main" id="{88EF7F9C-28F1-405C-870C-149EF484FC25}"/>
                </a:ext>
              </a:extLst>
            </p:cNvPr>
            <p:cNvSpPr>
              <a:spLocks noChangeShapeType="1"/>
            </p:cNvSpPr>
            <p:nvPr/>
          </p:nvSpPr>
          <p:spPr bwMode="auto">
            <a:xfrm flipH="1">
              <a:off x="6626655" y="4006448"/>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7" name="Line 14">
              <a:extLst>
                <a:ext uri="{FF2B5EF4-FFF2-40B4-BE49-F238E27FC236}">
                  <a16:creationId xmlns:a16="http://schemas.microsoft.com/office/drawing/2014/main" id="{42AC7F9E-0691-48AE-B2F5-2DEED7490A61}"/>
                </a:ext>
              </a:extLst>
            </p:cNvPr>
            <p:cNvSpPr>
              <a:spLocks noChangeShapeType="1"/>
            </p:cNvSpPr>
            <p:nvPr/>
          </p:nvSpPr>
          <p:spPr bwMode="auto">
            <a:xfrm flipH="1" flipV="1">
              <a:off x="6626655" y="317042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8" name="Line 15">
              <a:extLst>
                <a:ext uri="{FF2B5EF4-FFF2-40B4-BE49-F238E27FC236}">
                  <a16:creationId xmlns:a16="http://schemas.microsoft.com/office/drawing/2014/main" id="{3DD49A77-DF4E-4BD2-945A-C74FC4B9EDFB}"/>
                </a:ext>
              </a:extLst>
            </p:cNvPr>
            <p:cNvSpPr>
              <a:spLocks noChangeShapeType="1"/>
            </p:cNvSpPr>
            <p:nvPr/>
          </p:nvSpPr>
          <p:spPr bwMode="auto">
            <a:xfrm>
              <a:off x="7462678" y="4006448"/>
              <a:ext cx="209006" cy="209006"/>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9" name="Line 16">
              <a:extLst>
                <a:ext uri="{FF2B5EF4-FFF2-40B4-BE49-F238E27FC236}">
                  <a16:creationId xmlns:a16="http://schemas.microsoft.com/office/drawing/2014/main" id="{9B3D4387-5336-4317-A78D-74722C2044C2}"/>
                </a:ext>
              </a:extLst>
            </p:cNvPr>
            <p:cNvSpPr>
              <a:spLocks noChangeShapeType="1"/>
            </p:cNvSpPr>
            <p:nvPr/>
          </p:nvSpPr>
          <p:spPr bwMode="auto">
            <a:xfrm flipV="1">
              <a:off x="7462678" y="317042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grpSp>
      <p:sp>
        <p:nvSpPr>
          <p:cNvPr id="6" name="Title 5">
            <a:extLst>
              <a:ext uri="{FF2B5EF4-FFF2-40B4-BE49-F238E27FC236}">
                <a16:creationId xmlns:a16="http://schemas.microsoft.com/office/drawing/2014/main" id="{407AD980-0F83-1ED7-B745-369789D3FD22}"/>
              </a:ext>
            </a:extLst>
          </p:cNvPr>
          <p:cNvSpPr>
            <a:spLocks noGrp="1"/>
          </p:cNvSpPr>
          <p:nvPr>
            <p:ph type="title"/>
          </p:nvPr>
        </p:nvSpPr>
        <p:spPr/>
        <p:txBody>
          <a:bodyPr/>
          <a:lstStyle/>
          <a:p>
            <a:r>
              <a:rPr lang="en-US" b="1" dirty="0"/>
              <a:t>Corners</a:t>
            </a:r>
            <a:r>
              <a:rPr lang="en-US" dirty="0"/>
              <a:t> are distinctive interest points</a:t>
            </a:r>
          </a:p>
        </p:txBody>
      </p:sp>
      <p:sp>
        <p:nvSpPr>
          <p:cNvPr id="7" name="Slide Number Placeholder 5">
            <a:extLst>
              <a:ext uri="{FF2B5EF4-FFF2-40B4-BE49-F238E27FC236}">
                <a16:creationId xmlns:a16="http://schemas.microsoft.com/office/drawing/2014/main" id="{725C7604-AC48-47FC-EF02-3D5AE6233019}"/>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20</a:t>
            </a:fld>
            <a:endParaRPr lang="en-US" dirty="0"/>
          </a:p>
        </p:txBody>
      </p:sp>
    </p:spTree>
    <p:extLst>
      <p:ext uri="{BB962C8B-B14F-4D97-AF65-F5344CB8AC3E}">
        <p14:creationId xmlns:p14="http://schemas.microsoft.com/office/powerpoint/2010/main" val="105272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5" grpId="1"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ln/>
        </p:spPr>
        <p:txBody>
          <a:bodyPr spcFirstLastPara="1" wrap="square" lIns="91425" tIns="45700" rIns="99060" bIns="45700" anchor="ctr" anchorCtr="0">
            <a:normAutofit/>
          </a:bodyPr>
          <a:lstStyle/>
          <a:p>
            <a:r>
              <a:rPr lang="en-US" dirty="0"/>
              <a:t>Harris Detector: Mathematics</a:t>
            </a:r>
          </a:p>
        </p:txBody>
      </p:sp>
      <p:sp>
        <p:nvSpPr>
          <p:cNvPr id="39938" name="Rectangle 2"/>
          <p:cNvSpPr>
            <a:spLocks/>
          </p:cNvSpPr>
          <p:nvPr/>
        </p:nvSpPr>
        <p:spPr bwMode="auto">
          <a:xfrm>
            <a:off x="2375287" y="2832428"/>
            <a:ext cx="4465319" cy="715566"/>
          </a:xfrm>
          <a:prstGeom prst="rect">
            <a:avLst/>
          </a:prstGeom>
          <a:solidFill>
            <a:srgbClr val="67D967"/>
          </a:solidFill>
          <a:ln>
            <a:noFill/>
          </a:ln>
          <a:extLs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85800">
              <a:buClrTx/>
              <a:defRPr/>
            </a:pPr>
            <a:endParaRPr lang="en-US" sz="1350">
              <a:solidFill>
                <a:prstClr val="black"/>
              </a:solidFill>
            </a:endParaRPr>
          </a:p>
        </p:txBody>
      </p:sp>
      <p:pic>
        <p:nvPicPr>
          <p:cNvPr id="39939" name="Picture 3"/>
          <p:cNvPicPr>
            <a:picLocks noChangeArrowheads="1"/>
          </p:cNvPicPr>
          <p:nvPr/>
        </p:nvPicPr>
        <p:blipFill rotWithShape="1">
          <a:blip r:embed="rId2" cstate="print">
            <a:extLst>
              <a:ext uri="{28A0092B-C50C-407E-A947-70E740481C1C}">
                <a14:useLocalDpi xmlns:a14="http://schemas.microsoft.com/office/drawing/2010/main" val="0"/>
              </a:ext>
            </a:extLst>
          </a:blip>
          <a:srcRect r="73053"/>
          <a:stretch/>
        </p:blipFill>
        <p:spPr bwMode="auto">
          <a:xfrm>
            <a:off x="2425149" y="2832428"/>
            <a:ext cx="1401416" cy="7155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sp>
        <p:nvSpPr>
          <p:cNvPr id="39941" name="Rectangle 5"/>
          <p:cNvSpPr>
            <a:spLocks/>
          </p:cNvSpPr>
          <p:nvPr/>
        </p:nvSpPr>
        <p:spPr bwMode="auto">
          <a:xfrm>
            <a:off x="393031" y="1488212"/>
            <a:ext cx="8229599" cy="6762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30479" bIns="0"/>
          <a:lstStyle/>
          <a:p>
            <a:pPr marL="29766" algn="ctr" defTabSz="685800">
              <a:buClrTx/>
              <a:defRPr/>
            </a:pPr>
            <a:r>
              <a:rPr lang="en-US" sz="2100" dirty="0">
                <a:solidFill>
                  <a:prstClr val="black"/>
                </a:solidFill>
                <a:ea typeface="ＭＳ Ｐゴシック" charset="0"/>
                <a:cs typeface="Times New Roman" charset="0"/>
              </a:rPr>
              <a:t>Window-averaged squared change of intensity induced by shifting the patch for a fixed candidate </a:t>
            </a:r>
            <a:r>
              <a:rPr lang="en-US" sz="2100" dirty="0" err="1">
                <a:solidFill>
                  <a:prstClr val="black"/>
                </a:solidFill>
                <a:ea typeface="ＭＳ Ｐゴシック" charset="0"/>
                <a:cs typeface="Times New Roman" charset="0"/>
              </a:rPr>
              <a:t>keypoint</a:t>
            </a:r>
            <a:r>
              <a:rPr lang="en-US" sz="2100" dirty="0">
                <a:solidFill>
                  <a:prstClr val="black"/>
                </a:solidFill>
                <a:ea typeface="ＭＳ Ｐゴシック" charset="0"/>
                <a:cs typeface="Times New Roman" charset="0"/>
              </a:rPr>
              <a:t> by [</a:t>
            </a:r>
            <a:r>
              <a:rPr lang="en-US" sz="2100" dirty="0" err="1">
                <a:solidFill>
                  <a:prstClr val="black"/>
                </a:solidFill>
                <a:latin typeface="Times New Roman Italic" charset="0"/>
                <a:ea typeface="ＭＳ Ｐゴシック" charset="0"/>
                <a:cs typeface="Times New Roman Italic" charset="0"/>
                <a:sym typeface="Times New Roman Italic" charset="0"/>
              </a:rPr>
              <a:t>u,v</a:t>
            </a:r>
            <a:r>
              <a:rPr lang="en-US" sz="2100" dirty="0">
                <a:solidFill>
                  <a:prstClr val="black"/>
                </a:solidFill>
                <a:ea typeface="ＭＳ Ｐゴシック" charset="0"/>
                <a:cs typeface="Times New Roman" charset="0"/>
              </a:rPr>
              <a:t>]:</a:t>
            </a:r>
          </a:p>
        </p:txBody>
      </p:sp>
      <p:sp>
        <p:nvSpPr>
          <p:cNvPr id="39943" name="AutoShape 7"/>
          <p:cNvSpPr>
            <a:spLocks/>
          </p:cNvSpPr>
          <p:nvPr/>
        </p:nvSpPr>
        <p:spPr bwMode="auto">
          <a:xfrm>
            <a:off x="5316606" y="3861128"/>
            <a:ext cx="1500188" cy="400050"/>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defTabSz="685800">
              <a:buClrTx/>
              <a:defRPr/>
            </a:pPr>
            <a:endParaRPr lang="en-US" sz="1350">
              <a:solidFill>
                <a:prstClr val="black"/>
              </a:solidFill>
            </a:endParaRPr>
          </a:p>
        </p:txBody>
      </p:sp>
      <p:sp>
        <p:nvSpPr>
          <p:cNvPr id="39944" name="Rectangle 8"/>
          <p:cNvSpPr>
            <a:spLocks/>
          </p:cNvSpPr>
          <p:nvPr/>
        </p:nvSpPr>
        <p:spPr bwMode="auto">
          <a:xfrm>
            <a:off x="5316606" y="3948044"/>
            <a:ext cx="1524000" cy="2631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30479" bIns="0"/>
          <a:lstStyle/>
          <a:p>
            <a:pPr marL="29766" algn="ctr" defTabSz="685800">
              <a:spcBef>
                <a:spcPts val="900"/>
              </a:spcBef>
              <a:buClrTx/>
              <a:defRPr/>
            </a:pPr>
            <a:r>
              <a:rPr lang="en-US" sz="1500" dirty="0">
                <a:solidFill>
                  <a:prstClr val="black"/>
                </a:solidFill>
                <a:latin typeface="Tahoma" charset="0"/>
                <a:ea typeface="ＭＳ Ｐゴシック" charset="0"/>
                <a:cs typeface="Tahoma" charset="0"/>
                <a:sym typeface="Tahoma" charset="0"/>
              </a:rPr>
              <a:t>Intensity</a:t>
            </a:r>
          </a:p>
        </p:txBody>
      </p:sp>
      <p:sp>
        <p:nvSpPr>
          <p:cNvPr id="39946" name="AutoShape 10"/>
          <p:cNvSpPr>
            <a:spLocks/>
          </p:cNvSpPr>
          <p:nvPr/>
        </p:nvSpPr>
        <p:spPr bwMode="auto">
          <a:xfrm>
            <a:off x="3546146" y="3867082"/>
            <a:ext cx="1676402" cy="410766"/>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defTabSz="685800">
              <a:buClrTx/>
              <a:defRPr/>
            </a:pPr>
            <a:endParaRPr lang="en-US" sz="1350">
              <a:solidFill>
                <a:prstClr val="black"/>
              </a:solidFill>
            </a:endParaRPr>
          </a:p>
        </p:txBody>
      </p:sp>
      <p:sp>
        <p:nvSpPr>
          <p:cNvPr id="39947" name="Rectangle 11"/>
          <p:cNvSpPr>
            <a:spLocks/>
          </p:cNvSpPr>
          <p:nvPr/>
        </p:nvSpPr>
        <p:spPr bwMode="auto">
          <a:xfrm>
            <a:off x="3529478" y="3948044"/>
            <a:ext cx="1672829" cy="3952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30479" bIns="0"/>
          <a:lstStyle/>
          <a:p>
            <a:pPr marL="29766" algn="ctr" defTabSz="685800">
              <a:spcBef>
                <a:spcPts val="900"/>
              </a:spcBef>
              <a:buClrTx/>
              <a:defRPr/>
            </a:pPr>
            <a:r>
              <a:rPr lang="en-US" sz="1500" dirty="0">
                <a:solidFill>
                  <a:prstClr val="black"/>
                </a:solidFill>
                <a:latin typeface="Tahoma" charset="0"/>
                <a:ea typeface="ＭＳ Ｐゴシック" charset="0"/>
                <a:cs typeface="Tahoma" charset="0"/>
                <a:sym typeface="Tahoma" charset="0"/>
              </a:rPr>
              <a:t>Shifted 	intensity</a:t>
            </a:r>
          </a:p>
        </p:txBody>
      </p:sp>
      <p:sp>
        <p:nvSpPr>
          <p:cNvPr id="39" name="TextBox 38"/>
          <p:cNvSpPr txBox="1"/>
          <p:nvPr/>
        </p:nvSpPr>
        <p:spPr>
          <a:xfrm>
            <a:off x="1143000" y="4950767"/>
            <a:ext cx="1871025" cy="213585"/>
          </a:xfrm>
          <a:prstGeom prst="rect">
            <a:avLst/>
          </a:prstGeom>
          <a:noFill/>
        </p:spPr>
        <p:txBody>
          <a:bodyPr wrap="none" rtlCol="0">
            <a:spAutoFit/>
          </a:bodyPr>
          <a:lstStyle/>
          <a:p>
            <a:pPr defTabSz="685800">
              <a:buClrTx/>
              <a:defRPr/>
            </a:pPr>
            <a:r>
              <a:rPr lang="en-US" sz="788" dirty="0" err="1"/>
              <a:t>Adapte</a:t>
            </a:r>
            <a:r>
              <a:rPr lang="en-US" sz="788" dirty="0"/>
              <a:t>d from D. </a:t>
            </a:r>
            <a:r>
              <a:rPr lang="en-US" sz="788" dirty="0" err="1"/>
              <a:t>Frolova</a:t>
            </a:r>
            <a:r>
              <a:rPr lang="en-US" sz="788" dirty="0"/>
              <a:t>, D. </a:t>
            </a:r>
            <a:r>
              <a:rPr lang="en-US" sz="788" dirty="0" err="1"/>
              <a:t>Simakov</a:t>
            </a:r>
            <a:endParaRPr lang="en-US" sz="788" dirty="0">
              <a:solidFill>
                <a:prstClr val="black"/>
              </a:solidFill>
            </a:endParaRPr>
          </a:p>
        </p:txBody>
      </p:sp>
      <p:pic>
        <p:nvPicPr>
          <p:cNvPr id="42" name="Picture 3">
            <a:extLst>
              <a:ext uri="{FF2B5EF4-FFF2-40B4-BE49-F238E27FC236}">
                <a16:creationId xmlns:a16="http://schemas.microsoft.com/office/drawing/2014/main" id="{AEE50D66-4BC3-4364-9BBA-5D14B8BFFD85}"/>
              </a:ext>
            </a:extLst>
          </p:cNvPr>
          <p:cNvPicPr>
            <a:picLocks noChangeArrowheads="1"/>
          </p:cNvPicPr>
          <p:nvPr/>
        </p:nvPicPr>
        <p:blipFill rotWithShape="1">
          <a:blip r:embed="rId2" cstate="print">
            <a:extLst>
              <a:ext uri="{28A0092B-C50C-407E-A947-70E740481C1C}">
                <a14:useLocalDpi xmlns:a14="http://schemas.microsoft.com/office/drawing/2010/main" val="0"/>
              </a:ext>
            </a:extLst>
          </a:blip>
          <a:srcRect l="44067"/>
          <a:stretch/>
        </p:blipFill>
        <p:spPr bwMode="auto">
          <a:xfrm>
            <a:off x="3926778" y="2837399"/>
            <a:ext cx="2908859" cy="715566"/>
          </a:xfrm>
          <a:prstGeom prst="rect">
            <a:avLst/>
          </a:prstGeom>
          <a:solidFill>
            <a:srgbClr val="67D967"/>
          </a:solid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sp>
        <p:nvSpPr>
          <p:cNvPr id="39942" name="Line 6"/>
          <p:cNvSpPr>
            <a:spLocks noChangeShapeType="1"/>
          </p:cNvSpPr>
          <p:nvPr/>
        </p:nvSpPr>
        <p:spPr bwMode="auto">
          <a:xfrm rot="10800000">
            <a:off x="5926206" y="3232478"/>
            <a:ext cx="114300" cy="628650"/>
          </a:xfrm>
          <a:prstGeom prst="line">
            <a:avLst/>
          </a:prstGeom>
          <a:noFill/>
          <a:ln w="12700" cap="flat">
            <a:solidFill>
              <a:schemeClr val="tx1"/>
            </a:solidFill>
            <a:prstDash val="solid"/>
            <a:round/>
            <a:headEnd type="none" w="med" len="me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defTabSz="685800">
              <a:buClrTx/>
              <a:defRPr/>
            </a:pPr>
            <a:endParaRPr lang="en-US" sz="1350">
              <a:solidFill>
                <a:prstClr val="black"/>
              </a:solidFill>
            </a:endParaRPr>
          </a:p>
        </p:txBody>
      </p:sp>
      <p:sp>
        <p:nvSpPr>
          <p:cNvPr id="39948" name="Line 12"/>
          <p:cNvSpPr>
            <a:spLocks noChangeShapeType="1"/>
          </p:cNvSpPr>
          <p:nvPr/>
        </p:nvSpPr>
        <p:spPr bwMode="auto">
          <a:xfrm rot="10800000">
            <a:off x="4211706" y="3346778"/>
            <a:ext cx="91940" cy="527447"/>
          </a:xfrm>
          <a:prstGeom prst="line">
            <a:avLst/>
          </a:prstGeom>
          <a:noFill/>
          <a:ln w="12700" cap="flat">
            <a:solidFill>
              <a:schemeClr val="tx1"/>
            </a:solidFill>
            <a:prstDash val="solid"/>
            <a:round/>
            <a:headEnd type="none" w="med" len="me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defTabSz="685800">
              <a:buClrTx/>
              <a:defRPr/>
            </a:pPr>
            <a:endParaRPr lang="en-US" sz="1350">
              <a:solidFill>
                <a:prstClr val="black"/>
              </a:solidFill>
            </a:endParaRPr>
          </a:p>
        </p:txBody>
      </p:sp>
      <p:sp>
        <p:nvSpPr>
          <p:cNvPr id="3" name="Slide Number Placeholder 5">
            <a:extLst>
              <a:ext uri="{FF2B5EF4-FFF2-40B4-BE49-F238E27FC236}">
                <a16:creationId xmlns:a16="http://schemas.microsoft.com/office/drawing/2014/main" id="{6517A254-68FD-ED01-CB18-40CC5BA1B7ED}"/>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21</a:t>
            </a:fld>
            <a:endParaRPr lang="en-US" dirty="0"/>
          </a:p>
        </p:txBody>
      </p:sp>
    </p:spTree>
    <p:extLst>
      <p:ext uri="{BB962C8B-B14F-4D97-AF65-F5344CB8AC3E}">
        <p14:creationId xmlns:p14="http://schemas.microsoft.com/office/powerpoint/2010/main" val="41090163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9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9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9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3" grpId="0" animBg="1"/>
      <p:bldP spid="39944" grpId="0"/>
      <p:bldP spid="39946" grpId="0" animBg="1"/>
      <p:bldP spid="39947" grpId="0"/>
      <p:bldP spid="39942" grpId="0" animBg="1"/>
      <p:bldP spid="399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ln/>
        </p:spPr>
        <p:txBody>
          <a:bodyPr spcFirstLastPara="1" wrap="square" lIns="91425" tIns="45700" rIns="99060" bIns="45700" anchor="ctr" anchorCtr="0">
            <a:normAutofit/>
          </a:bodyPr>
          <a:lstStyle/>
          <a:p>
            <a:r>
              <a:rPr lang="en-US" dirty="0"/>
              <a:t>Harris Detector: Mathematics</a:t>
            </a:r>
          </a:p>
        </p:txBody>
      </p:sp>
      <p:grpSp>
        <p:nvGrpSpPr>
          <p:cNvPr id="43" name="Group 42"/>
          <p:cNvGrpSpPr/>
          <p:nvPr/>
        </p:nvGrpSpPr>
        <p:grpSpPr>
          <a:xfrm>
            <a:off x="2171700" y="3655594"/>
            <a:ext cx="4972050" cy="1235869"/>
            <a:chOff x="457200" y="4876800"/>
            <a:chExt cx="6629400" cy="1647825"/>
          </a:xfrm>
        </p:grpSpPr>
        <p:pic>
          <p:nvPicPr>
            <p:cNvPr id="283652" name="Picture 4"/>
            <p:cNvPicPr>
              <a:picLocks noChangeAspect="1" noChangeArrowheads="1"/>
            </p:cNvPicPr>
            <p:nvPr/>
          </p:nvPicPr>
          <p:blipFill>
            <a:blip r:embed="rId2" cstate="print"/>
            <a:srcRect/>
            <a:stretch>
              <a:fillRect/>
            </a:stretch>
          </p:blipFill>
          <p:spPr bwMode="auto">
            <a:xfrm>
              <a:off x="457200" y="4876800"/>
              <a:ext cx="2200275" cy="1647825"/>
            </a:xfrm>
            <a:prstGeom prst="rect">
              <a:avLst/>
            </a:prstGeom>
            <a:noFill/>
            <a:ln w="9525">
              <a:noFill/>
              <a:miter lim="800000"/>
              <a:headEnd/>
              <a:tailEnd/>
            </a:ln>
          </p:spPr>
        </p:pic>
        <p:pic>
          <p:nvPicPr>
            <p:cNvPr id="283653" name="Picture 5"/>
            <p:cNvPicPr>
              <a:picLocks noChangeAspect="1" noChangeArrowheads="1"/>
            </p:cNvPicPr>
            <p:nvPr/>
          </p:nvPicPr>
          <p:blipFill>
            <a:blip r:embed="rId3" cstate="print"/>
            <a:srcRect/>
            <a:stretch>
              <a:fillRect/>
            </a:stretch>
          </p:blipFill>
          <p:spPr bwMode="auto">
            <a:xfrm>
              <a:off x="2667000" y="4876800"/>
              <a:ext cx="2200275" cy="1647825"/>
            </a:xfrm>
            <a:prstGeom prst="rect">
              <a:avLst/>
            </a:prstGeom>
            <a:noFill/>
            <a:ln w="9525">
              <a:noFill/>
              <a:miter lim="800000"/>
              <a:headEnd/>
              <a:tailEnd/>
            </a:ln>
          </p:spPr>
        </p:pic>
        <p:pic>
          <p:nvPicPr>
            <p:cNvPr id="283654" name="Picture 6"/>
            <p:cNvPicPr>
              <a:picLocks noChangeAspect="1" noChangeArrowheads="1"/>
            </p:cNvPicPr>
            <p:nvPr/>
          </p:nvPicPr>
          <p:blipFill>
            <a:blip r:embed="rId4" cstate="print"/>
            <a:srcRect/>
            <a:stretch>
              <a:fillRect/>
            </a:stretch>
          </p:blipFill>
          <p:spPr bwMode="auto">
            <a:xfrm>
              <a:off x="4886325" y="4876800"/>
              <a:ext cx="2200275" cy="1647825"/>
            </a:xfrm>
            <a:prstGeom prst="rect">
              <a:avLst/>
            </a:prstGeom>
            <a:noFill/>
            <a:ln w="9525">
              <a:noFill/>
              <a:miter lim="800000"/>
              <a:headEnd/>
              <a:tailEnd/>
            </a:ln>
          </p:spPr>
        </p:pic>
      </p:grpSp>
      <p:sp>
        <p:nvSpPr>
          <p:cNvPr id="24" name="TextBox 23"/>
          <p:cNvSpPr txBox="1"/>
          <p:nvPr/>
        </p:nvSpPr>
        <p:spPr>
          <a:xfrm>
            <a:off x="1371601" y="4098462"/>
            <a:ext cx="729687" cy="323165"/>
          </a:xfrm>
          <a:prstGeom prst="rect">
            <a:avLst/>
          </a:prstGeom>
          <a:noFill/>
        </p:spPr>
        <p:txBody>
          <a:bodyPr wrap="none" rtlCol="0">
            <a:spAutoFit/>
          </a:bodyPr>
          <a:lstStyle/>
          <a:p>
            <a:pPr defTabSz="685800">
              <a:buClrTx/>
              <a:defRPr/>
            </a:pPr>
            <a:r>
              <a:rPr lang="en-US" sz="1500" b="1" i="1" dirty="0">
                <a:solidFill>
                  <a:prstClr val="black"/>
                </a:solidFill>
                <a:latin typeface="Times New Roman" pitchFamily="18" charset="0"/>
                <a:cs typeface="Times New Roman" pitchFamily="18" charset="0"/>
              </a:rPr>
              <a:t>E(u, v)</a:t>
            </a:r>
          </a:p>
        </p:txBody>
      </p:sp>
      <p:sp>
        <p:nvSpPr>
          <p:cNvPr id="25" name="TextBox 24"/>
          <p:cNvSpPr txBox="1"/>
          <p:nvPr/>
        </p:nvSpPr>
        <p:spPr>
          <a:xfrm>
            <a:off x="1143000" y="4950767"/>
            <a:ext cx="1871025" cy="213585"/>
          </a:xfrm>
          <a:prstGeom prst="rect">
            <a:avLst/>
          </a:prstGeom>
          <a:noFill/>
        </p:spPr>
        <p:txBody>
          <a:bodyPr wrap="none" rtlCol="0">
            <a:spAutoFit/>
          </a:bodyPr>
          <a:lstStyle/>
          <a:p>
            <a:pPr defTabSz="685800">
              <a:buClrTx/>
              <a:defRPr/>
            </a:pPr>
            <a:r>
              <a:rPr lang="en-US" sz="788" dirty="0"/>
              <a:t>Adapted from D. </a:t>
            </a:r>
            <a:r>
              <a:rPr lang="en-US" sz="788" dirty="0" err="1"/>
              <a:t>Frolova</a:t>
            </a:r>
            <a:r>
              <a:rPr lang="en-US" sz="788" dirty="0"/>
              <a:t>, D. </a:t>
            </a:r>
            <a:r>
              <a:rPr lang="en-US" sz="788" dirty="0" err="1"/>
              <a:t>Simakov</a:t>
            </a:r>
            <a:endParaRPr lang="en-US" sz="788" dirty="0">
              <a:solidFill>
                <a:prstClr val="black"/>
              </a:solidFill>
            </a:endParaRPr>
          </a:p>
        </p:txBody>
      </p:sp>
      <p:grpSp>
        <p:nvGrpSpPr>
          <p:cNvPr id="8" name="Group 7"/>
          <p:cNvGrpSpPr/>
          <p:nvPr/>
        </p:nvGrpSpPr>
        <p:grpSpPr>
          <a:xfrm>
            <a:off x="2316306" y="4569073"/>
            <a:ext cx="1100637" cy="398236"/>
            <a:chOff x="1564408" y="5942366"/>
            <a:chExt cx="1467516" cy="530980"/>
          </a:xfrm>
        </p:grpSpPr>
        <p:sp>
          <p:nvSpPr>
            <p:cNvPr id="7" name="TextBox 6"/>
            <p:cNvSpPr txBox="1"/>
            <p:nvPr/>
          </p:nvSpPr>
          <p:spPr>
            <a:xfrm>
              <a:off x="2676697" y="6134792"/>
              <a:ext cx="355227" cy="338554"/>
            </a:xfrm>
            <a:prstGeom prst="rect">
              <a:avLst/>
            </a:prstGeom>
            <a:noFill/>
          </p:spPr>
          <p:txBody>
            <a:bodyPr wrap="none" rtlCol="0">
              <a:spAutoFit/>
            </a:bodyPr>
            <a:lstStyle/>
            <a:p>
              <a:r>
                <a:rPr lang="en-US" sz="1050" b="1" i="1" dirty="0"/>
                <a:t>u</a:t>
              </a:r>
            </a:p>
          </p:txBody>
        </p:sp>
        <p:sp>
          <p:nvSpPr>
            <p:cNvPr id="27" name="TextBox 26"/>
            <p:cNvSpPr txBox="1"/>
            <p:nvPr/>
          </p:nvSpPr>
          <p:spPr>
            <a:xfrm>
              <a:off x="1564408" y="5942366"/>
              <a:ext cx="346677" cy="338554"/>
            </a:xfrm>
            <a:prstGeom prst="rect">
              <a:avLst/>
            </a:prstGeom>
            <a:noFill/>
          </p:spPr>
          <p:txBody>
            <a:bodyPr wrap="none" rtlCol="0">
              <a:spAutoFit/>
            </a:bodyPr>
            <a:lstStyle/>
            <a:p>
              <a:r>
                <a:rPr lang="en-US" sz="1050" b="1" i="1" dirty="0"/>
                <a:t>v</a:t>
              </a:r>
            </a:p>
          </p:txBody>
        </p:sp>
      </p:grpSp>
      <p:grpSp>
        <p:nvGrpSpPr>
          <p:cNvPr id="29" name="Group 28"/>
          <p:cNvGrpSpPr/>
          <p:nvPr/>
        </p:nvGrpSpPr>
        <p:grpSpPr>
          <a:xfrm>
            <a:off x="4052426" y="4569073"/>
            <a:ext cx="1100637" cy="398236"/>
            <a:chOff x="1564408" y="5942366"/>
            <a:chExt cx="1467516" cy="530980"/>
          </a:xfrm>
        </p:grpSpPr>
        <p:sp>
          <p:nvSpPr>
            <p:cNvPr id="30" name="TextBox 29"/>
            <p:cNvSpPr txBox="1"/>
            <p:nvPr/>
          </p:nvSpPr>
          <p:spPr>
            <a:xfrm>
              <a:off x="2676697" y="6134792"/>
              <a:ext cx="355227" cy="338554"/>
            </a:xfrm>
            <a:prstGeom prst="rect">
              <a:avLst/>
            </a:prstGeom>
            <a:noFill/>
          </p:spPr>
          <p:txBody>
            <a:bodyPr wrap="none" rtlCol="0">
              <a:spAutoFit/>
            </a:bodyPr>
            <a:lstStyle/>
            <a:p>
              <a:r>
                <a:rPr lang="en-US" sz="1050" b="1" i="1" dirty="0"/>
                <a:t>u</a:t>
              </a:r>
            </a:p>
          </p:txBody>
        </p:sp>
        <p:sp>
          <p:nvSpPr>
            <p:cNvPr id="31" name="TextBox 30"/>
            <p:cNvSpPr txBox="1"/>
            <p:nvPr/>
          </p:nvSpPr>
          <p:spPr>
            <a:xfrm>
              <a:off x="1564408" y="5942366"/>
              <a:ext cx="346677" cy="338554"/>
            </a:xfrm>
            <a:prstGeom prst="rect">
              <a:avLst/>
            </a:prstGeom>
            <a:noFill/>
          </p:spPr>
          <p:txBody>
            <a:bodyPr wrap="none" rtlCol="0">
              <a:spAutoFit/>
            </a:bodyPr>
            <a:lstStyle/>
            <a:p>
              <a:r>
                <a:rPr lang="en-US" sz="1050" b="1" i="1" dirty="0"/>
                <a:t>v</a:t>
              </a:r>
            </a:p>
          </p:txBody>
        </p:sp>
      </p:grpSp>
      <p:grpSp>
        <p:nvGrpSpPr>
          <p:cNvPr id="32" name="Group 31"/>
          <p:cNvGrpSpPr/>
          <p:nvPr/>
        </p:nvGrpSpPr>
        <p:grpSpPr>
          <a:xfrm>
            <a:off x="5730477" y="4569073"/>
            <a:ext cx="1100637" cy="398236"/>
            <a:chOff x="1564408" y="5942366"/>
            <a:chExt cx="1467516" cy="530980"/>
          </a:xfrm>
        </p:grpSpPr>
        <p:sp>
          <p:nvSpPr>
            <p:cNvPr id="33" name="TextBox 32"/>
            <p:cNvSpPr txBox="1"/>
            <p:nvPr/>
          </p:nvSpPr>
          <p:spPr>
            <a:xfrm>
              <a:off x="2676697" y="6134792"/>
              <a:ext cx="355227" cy="338554"/>
            </a:xfrm>
            <a:prstGeom prst="rect">
              <a:avLst/>
            </a:prstGeom>
            <a:noFill/>
          </p:spPr>
          <p:txBody>
            <a:bodyPr wrap="none" rtlCol="0">
              <a:spAutoFit/>
            </a:bodyPr>
            <a:lstStyle/>
            <a:p>
              <a:r>
                <a:rPr lang="en-US" sz="1050" b="1" i="1" dirty="0"/>
                <a:t>u</a:t>
              </a:r>
            </a:p>
          </p:txBody>
        </p:sp>
        <p:sp>
          <p:nvSpPr>
            <p:cNvPr id="34" name="TextBox 33"/>
            <p:cNvSpPr txBox="1"/>
            <p:nvPr/>
          </p:nvSpPr>
          <p:spPr>
            <a:xfrm>
              <a:off x="1564408" y="5942366"/>
              <a:ext cx="346677" cy="338554"/>
            </a:xfrm>
            <a:prstGeom prst="rect">
              <a:avLst/>
            </a:prstGeom>
            <a:noFill/>
          </p:spPr>
          <p:txBody>
            <a:bodyPr wrap="none" rtlCol="0">
              <a:spAutoFit/>
            </a:bodyPr>
            <a:lstStyle/>
            <a:p>
              <a:r>
                <a:rPr lang="en-US" sz="1050" b="1" i="1" dirty="0"/>
                <a:t>v</a:t>
              </a:r>
            </a:p>
          </p:txBody>
        </p:sp>
      </p:grpSp>
      <p:sp>
        <p:nvSpPr>
          <p:cNvPr id="35" name="Rectangle 5">
            <a:extLst>
              <a:ext uri="{FF2B5EF4-FFF2-40B4-BE49-F238E27FC236}">
                <a16:creationId xmlns:a16="http://schemas.microsoft.com/office/drawing/2014/main" id="{B4F2ACD3-DE0E-4559-8FAD-8814747243F9}"/>
              </a:ext>
            </a:extLst>
          </p:cNvPr>
          <p:cNvSpPr>
            <a:spLocks/>
          </p:cNvSpPr>
          <p:nvPr/>
        </p:nvSpPr>
        <p:spPr bwMode="auto">
          <a:xfrm>
            <a:off x="457200" y="1052513"/>
            <a:ext cx="8229599" cy="6762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30479" bIns="0"/>
          <a:lstStyle/>
          <a:p>
            <a:pPr marL="29766" algn="ctr" defTabSz="685800">
              <a:buClrTx/>
              <a:defRPr/>
            </a:pPr>
            <a:r>
              <a:rPr lang="en-US" sz="2100" dirty="0">
                <a:solidFill>
                  <a:prstClr val="black"/>
                </a:solidFill>
                <a:ea typeface="ＭＳ Ｐゴシック" charset="0"/>
                <a:cs typeface="Times New Roman" charset="0"/>
              </a:rPr>
              <a:t>Window-averaged squared change of intensity induced by shifting the patch for a fixed candidate </a:t>
            </a:r>
            <a:r>
              <a:rPr lang="en-US" sz="2100" dirty="0" err="1">
                <a:solidFill>
                  <a:prstClr val="black"/>
                </a:solidFill>
                <a:ea typeface="ＭＳ Ｐゴシック" charset="0"/>
                <a:cs typeface="Times New Roman" charset="0"/>
              </a:rPr>
              <a:t>keypoint</a:t>
            </a:r>
            <a:r>
              <a:rPr lang="en-US" sz="2100" dirty="0">
                <a:solidFill>
                  <a:prstClr val="black"/>
                </a:solidFill>
                <a:ea typeface="ＭＳ Ｐゴシック" charset="0"/>
                <a:cs typeface="Times New Roman" charset="0"/>
              </a:rPr>
              <a:t> by [</a:t>
            </a:r>
            <a:r>
              <a:rPr lang="en-US" sz="2100" dirty="0" err="1">
                <a:solidFill>
                  <a:prstClr val="black"/>
                </a:solidFill>
                <a:latin typeface="Times New Roman Italic" charset="0"/>
                <a:ea typeface="ＭＳ Ｐゴシック" charset="0"/>
                <a:cs typeface="Times New Roman Italic" charset="0"/>
                <a:sym typeface="Times New Roman Italic" charset="0"/>
              </a:rPr>
              <a:t>u,v</a:t>
            </a:r>
            <a:r>
              <a:rPr lang="en-US" sz="2100" dirty="0">
                <a:solidFill>
                  <a:prstClr val="black"/>
                </a:solidFill>
                <a:ea typeface="ＭＳ Ｐゴシック" charset="0"/>
                <a:cs typeface="Times New Roman" charset="0"/>
              </a:rPr>
              <a:t>]:</a:t>
            </a:r>
          </a:p>
        </p:txBody>
      </p:sp>
      <p:sp>
        <p:nvSpPr>
          <p:cNvPr id="36" name="Rectangle 2">
            <a:extLst>
              <a:ext uri="{FF2B5EF4-FFF2-40B4-BE49-F238E27FC236}">
                <a16:creationId xmlns:a16="http://schemas.microsoft.com/office/drawing/2014/main" id="{23945F43-F638-43EF-B00E-30F9A59B8DB1}"/>
              </a:ext>
            </a:extLst>
          </p:cNvPr>
          <p:cNvSpPr>
            <a:spLocks/>
          </p:cNvSpPr>
          <p:nvPr/>
        </p:nvSpPr>
        <p:spPr bwMode="auto">
          <a:xfrm>
            <a:off x="2375287" y="1998244"/>
            <a:ext cx="4465319" cy="715566"/>
          </a:xfrm>
          <a:prstGeom prst="rect">
            <a:avLst/>
          </a:prstGeom>
          <a:solidFill>
            <a:srgbClr val="67D967"/>
          </a:solidFill>
          <a:ln>
            <a:noFill/>
          </a:ln>
          <a:extLs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85800">
              <a:buClrTx/>
              <a:defRPr/>
            </a:pPr>
            <a:endParaRPr lang="en-US" sz="1350">
              <a:solidFill>
                <a:prstClr val="black"/>
              </a:solidFill>
            </a:endParaRPr>
          </a:p>
        </p:txBody>
      </p:sp>
      <p:pic>
        <p:nvPicPr>
          <p:cNvPr id="37" name="Picture 3">
            <a:extLst>
              <a:ext uri="{FF2B5EF4-FFF2-40B4-BE49-F238E27FC236}">
                <a16:creationId xmlns:a16="http://schemas.microsoft.com/office/drawing/2014/main" id="{6AD4DC25-7FC2-4CDA-8471-E05FD9B4FA33}"/>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r="73053"/>
          <a:stretch/>
        </p:blipFill>
        <p:spPr bwMode="auto">
          <a:xfrm>
            <a:off x="2425149" y="1998244"/>
            <a:ext cx="1401416" cy="7155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sp>
        <p:nvSpPr>
          <p:cNvPr id="38" name="AutoShape 7">
            <a:extLst>
              <a:ext uri="{FF2B5EF4-FFF2-40B4-BE49-F238E27FC236}">
                <a16:creationId xmlns:a16="http://schemas.microsoft.com/office/drawing/2014/main" id="{E96B0A2B-E1C1-47F2-809C-4AEA2FAD404D}"/>
              </a:ext>
            </a:extLst>
          </p:cNvPr>
          <p:cNvSpPr>
            <a:spLocks/>
          </p:cNvSpPr>
          <p:nvPr/>
        </p:nvSpPr>
        <p:spPr bwMode="auto">
          <a:xfrm>
            <a:off x="5316606" y="3026944"/>
            <a:ext cx="1500188" cy="400050"/>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defTabSz="685800">
              <a:buClrTx/>
              <a:defRPr/>
            </a:pPr>
            <a:endParaRPr lang="en-US" sz="1350">
              <a:solidFill>
                <a:prstClr val="black"/>
              </a:solidFill>
            </a:endParaRPr>
          </a:p>
        </p:txBody>
      </p:sp>
      <p:sp>
        <p:nvSpPr>
          <p:cNvPr id="39" name="Rectangle 8">
            <a:extLst>
              <a:ext uri="{FF2B5EF4-FFF2-40B4-BE49-F238E27FC236}">
                <a16:creationId xmlns:a16="http://schemas.microsoft.com/office/drawing/2014/main" id="{7E729A2D-2F57-4EF2-9D4E-F2F7B21766F5}"/>
              </a:ext>
            </a:extLst>
          </p:cNvPr>
          <p:cNvSpPr>
            <a:spLocks/>
          </p:cNvSpPr>
          <p:nvPr/>
        </p:nvSpPr>
        <p:spPr bwMode="auto">
          <a:xfrm>
            <a:off x="5316606" y="3113860"/>
            <a:ext cx="1524000" cy="2631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30479" bIns="0"/>
          <a:lstStyle/>
          <a:p>
            <a:pPr marL="29766" algn="ctr" defTabSz="685800">
              <a:spcBef>
                <a:spcPts val="900"/>
              </a:spcBef>
              <a:buClrTx/>
              <a:defRPr/>
            </a:pPr>
            <a:r>
              <a:rPr lang="en-US" sz="1500" dirty="0">
                <a:solidFill>
                  <a:prstClr val="black"/>
                </a:solidFill>
                <a:latin typeface="Tahoma" charset="0"/>
                <a:ea typeface="ＭＳ Ｐゴシック" charset="0"/>
                <a:cs typeface="Tahoma" charset="0"/>
                <a:sym typeface="Tahoma" charset="0"/>
              </a:rPr>
              <a:t>Intensity</a:t>
            </a:r>
          </a:p>
        </p:txBody>
      </p:sp>
      <p:sp>
        <p:nvSpPr>
          <p:cNvPr id="40" name="AutoShape 10">
            <a:extLst>
              <a:ext uri="{FF2B5EF4-FFF2-40B4-BE49-F238E27FC236}">
                <a16:creationId xmlns:a16="http://schemas.microsoft.com/office/drawing/2014/main" id="{334E0320-2455-4CAA-92BB-C81142302A2B}"/>
              </a:ext>
            </a:extLst>
          </p:cNvPr>
          <p:cNvSpPr>
            <a:spLocks/>
          </p:cNvSpPr>
          <p:nvPr/>
        </p:nvSpPr>
        <p:spPr bwMode="auto">
          <a:xfrm>
            <a:off x="3546146" y="3032898"/>
            <a:ext cx="1676402" cy="410766"/>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defTabSz="685800">
              <a:buClrTx/>
              <a:defRPr/>
            </a:pPr>
            <a:endParaRPr lang="en-US" sz="1350">
              <a:solidFill>
                <a:prstClr val="black"/>
              </a:solidFill>
            </a:endParaRPr>
          </a:p>
        </p:txBody>
      </p:sp>
      <p:sp>
        <p:nvSpPr>
          <p:cNvPr id="41" name="Rectangle 11">
            <a:extLst>
              <a:ext uri="{FF2B5EF4-FFF2-40B4-BE49-F238E27FC236}">
                <a16:creationId xmlns:a16="http://schemas.microsoft.com/office/drawing/2014/main" id="{191702C4-D648-4504-A782-D4A34096DEB5}"/>
              </a:ext>
            </a:extLst>
          </p:cNvPr>
          <p:cNvSpPr>
            <a:spLocks/>
          </p:cNvSpPr>
          <p:nvPr/>
        </p:nvSpPr>
        <p:spPr bwMode="auto">
          <a:xfrm>
            <a:off x="3529478" y="3113860"/>
            <a:ext cx="1672829" cy="3952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30479" bIns="0"/>
          <a:lstStyle/>
          <a:p>
            <a:pPr marL="29766" algn="ctr" defTabSz="685800">
              <a:spcBef>
                <a:spcPts val="900"/>
              </a:spcBef>
              <a:buClrTx/>
              <a:defRPr/>
            </a:pPr>
            <a:r>
              <a:rPr lang="en-US" sz="1500" dirty="0">
                <a:solidFill>
                  <a:prstClr val="black"/>
                </a:solidFill>
                <a:latin typeface="Tahoma" charset="0"/>
                <a:ea typeface="ＭＳ Ｐゴシック" charset="0"/>
                <a:cs typeface="Tahoma" charset="0"/>
                <a:sym typeface="Tahoma" charset="0"/>
              </a:rPr>
              <a:t>Shifted 	intensity</a:t>
            </a:r>
          </a:p>
        </p:txBody>
      </p:sp>
      <p:pic>
        <p:nvPicPr>
          <p:cNvPr id="42" name="Picture 3">
            <a:extLst>
              <a:ext uri="{FF2B5EF4-FFF2-40B4-BE49-F238E27FC236}">
                <a16:creationId xmlns:a16="http://schemas.microsoft.com/office/drawing/2014/main" id="{99915459-653C-4BBD-9191-15BC256352BA}"/>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44067"/>
          <a:stretch/>
        </p:blipFill>
        <p:spPr bwMode="auto">
          <a:xfrm>
            <a:off x="3926778" y="2003215"/>
            <a:ext cx="2908859" cy="715566"/>
          </a:xfrm>
          <a:prstGeom prst="rect">
            <a:avLst/>
          </a:prstGeom>
          <a:solidFill>
            <a:srgbClr val="67D967"/>
          </a:solid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sp>
        <p:nvSpPr>
          <p:cNvPr id="44" name="Line 6">
            <a:extLst>
              <a:ext uri="{FF2B5EF4-FFF2-40B4-BE49-F238E27FC236}">
                <a16:creationId xmlns:a16="http://schemas.microsoft.com/office/drawing/2014/main" id="{F11D59E6-C579-42E1-99F0-437102978695}"/>
              </a:ext>
            </a:extLst>
          </p:cNvPr>
          <p:cNvSpPr>
            <a:spLocks noChangeShapeType="1"/>
          </p:cNvSpPr>
          <p:nvPr/>
        </p:nvSpPr>
        <p:spPr bwMode="auto">
          <a:xfrm rot="10800000">
            <a:off x="5926206" y="2398294"/>
            <a:ext cx="114300" cy="628650"/>
          </a:xfrm>
          <a:prstGeom prst="line">
            <a:avLst/>
          </a:prstGeom>
          <a:noFill/>
          <a:ln w="12700" cap="flat">
            <a:solidFill>
              <a:schemeClr val="tx1"/>
            </a:solidFill>
            <a:prstDash val="solid"/>
            <a:round/>
            <a:headEnd type="none" w="med" len="me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defTabSz="685800">
              <a:buClrTx/>
              <a:defRPr/>
            </a:pPr>
            <a:endParaRPr lang="en-US" sz="1350">
              <a:solidFill>
                <a:prstClr val="black"/>
              </a:solidFill>
            </a:endParaRPr>
          </a:p>
        </p:txBody>
      </p:sp>
      <p:sp>
        <p:nvSpPr>
          <p:cNvPr id="55" name="Line 12">
            <a:extLst>
              <a:ext uri="{FF2B5EF4-FFF2-40B4-BE49-F238E27FC236}">
                <a16:creationId xmlns:a16="http://schemas.microsoft.com/office/drawing/2014/main" id="{FF3FA3E8-6D59-4B79-967A-998C8A0D7A11}"/>
              </a:ext>
            </a:extLst>
          </p:cNvPr>
          <p:cNvSpPr>
            <a:spLocks noChangeShapeType="1"/>
          </p:cNvSpPr>
          <p:nvPr/>
        </p:nvSpPr>
        <p:spPr bwMode="auto">
          <a:xfrm rot="10800000">
            <a:off x="4211706" y="2512594"/>
            <a:ext cx="91940" cy="527447"/>
          </a:xfrm>
          <a:prstGeom prst="line">
            <a:avLst/>
          </a:prstGeom>
          <a:noFill/>
          <a:ln w="12700" cap="flat">
            <a:solidFill>
              <a:schemeClr val="tx1"/>
            </a:solidFill>
            <a:prstDash val="solid"/>
            <a:round/>
            <a:headEnd type="none" w="med" len="me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defTabSz="685800">
              <a:buClrTx/>
              <a:defRPr/>
            </a:pPr>
            <a:endParaRPr lang="en-US" sz="1350">
              <a:solidFill>
                <a:prstClr val="black"/>
              </a:solidFill>
            </a:endParaRPr>
          </a:p>
        </p:txBody>
      </p:sp>
      <p:pic>
        <p:nvPicPr>
          <p:cNvPr id="6" name="Picture 5"/>
          <p:cNvPicPr>
            <a:picLocks noChangeAspect="1"/>
          </p:cNvPicPr>
          <p:nvPr/>
        </p:nvPicPr>
        <p:blipFill>
          <a:blip r:embed="rId6"/>
          <a:stretch>
            <a:fillRect/>
          </a:stretch>
        </p:blipFill>
        <p:spPr>
          <a:xfrm>
            <a:off x="2451083" y="2739877"/>
            <a:ext cx="4595813" cy="1042029"/>
          </a:xfrm>
          <a:prstGeom prst="rect">
            <a:avLst/>
          </a:prstGeom>
        </p:spPr>
      </p:pic>
      <p:sp>
        <p:nvSpPr>
          <p:cNvPr id="2" name="TextBox 1"/>
          <p:cNvSpPr txBox="1"/>
          <p:nvPr/>
        </p:nvSpPr>
        <p:spPr>
          <a:xfrm>
            <a:off x="2494316" y="4511361"/>
            <a:ext cx="113060" cy="219291"/>
          </a:xfrm>
          <a:prstGeom prst="rect">
            <a:avLst/>
          </a:prstGeom>
          <a:solidFill>
            <a:schemeClr val="bg1"/>
          </a:solidFill>
        </p:spPr>
        <p:txBody>
          <a:bodyPr wrap="square" rtlCol="0">
            <a:spAutoFit/>
          </a:bodyPr>
          <a:lstStyle/>
          <a:p>
            <a:pPr algn="ctr"/>
            <a:r>
              <a:rPr lang="en-US" sz="825" dirty="0"/>
              <a:t>0</a:t>
            </a:r>
          </a:p>
        </p:txBody>
      </p:sp>
      <p:sp>
        <p:nvSpPr>
          <p:cNvPr id="45" name="TextBox 44"/>
          <p:cNvSpPr txBox="1"/>
          <p:nvPr/>
        </p:nvSpPr>
        <p:spPr>
          <a:xfrm>
            <a:off x="3200221" y="4599520"/>
            <a:ext cx="113060" cy="219291"/>
          </a:xfrm>
          <a:prstGeom prst="rect">
            <a:avLst/>
          </a:prstGeom>
          <a:solidFill>
            <a:schemeClr val="bg1"/>
          </a:solidFill>
        </p:spPr>
        <p:txBody>
          <a:bodyPr wrap="square" rtlCol="0">
            <a:spAutoFit/>
          </a:bodyPr>
          <a:lstStyle/>
          <a:p>
            <a:pPr algn="ctr"/>
            <a:r>
              <a:rPr lang="en-US" sz="825" dirty="0"/>
              <a:t>0</a:t>
            </a:r>
          </a:p>
        </p:txBody>
      </p:sp>
      <p:sp>
        <p:nvSpPr>
          <p:cNvPr id="46" name="TextBox 45"/>
          <p:cNvSpPr txBox="1"/>
          <p:nvPr/>
        </p:nvSpPr>
        <p:spPr>
          <a:xfrm>
            <a:off x="4238008" y="4525553"/>
            <a:ext cx="113060" cy="219291"/>
          </a:xfrm>
          <a:prstGeom prst="rect">
            <a:avLst/>
          </a:prstGeom>
          <a:solidFill>
            <a:schemeClr val="bg1"/>
          </a:solidFill>
        </p:spPr>
        <p:txBody>
          <a:bodyPr wrap="square" rtlCol="0">
            <a:spAutoFit/>
          </a:bodyPr>
          <a:lstStyle/>
          <a:p>
            <a:pPr algn="ctr"/>
            <a:r>
              <a:rPr lang="en-US" sz="825" dirty="0"/>
              <a:t>0</a:t>
            </a:r>
          </a:p>
        </p:txBody>
      </p:sp>
      <p:sp>
        <p:nvSpPr>
          <p:cNvPr id="47" name="TextBox 46"/>
          <p:cNvSpPr txBox="1"/>
          <p:nvPr/>
        </p:nvSpPr>
        <p:spPr>
          <a:xfrm>
            <a:off x="4908736" y="4573746"/>
            <a:ext cx="113060" cy="219291"/>
          </a:xfrm>
          <a:prstGeom prst="rect">
            <a:avLst/>
          </a:prstGeom>
          <a:solidFill>
            <a:schemeClr val="bg1"/>
          </a:solidFill>
        </p:spPr>
        <p:txBody>
          <a:bodyPr wrap="square" rtlCol="0">
            <a:spAutoFit/>
          </a:bodyPr>
          <a:lstStyle/>
          <a:p>
            <a:pPr algn="ctr"/>
            <a:r>
              <a:rPr lang="en-US" sz="825" dirty="0"/>
              <a:t>0</a:t>
            </a:r>
          </a:p>
        </p:txBody>
      </p:sp>
      <p:sp>
        <p:nvSpPr>
          <p:cNvPr id="48" name="TextBox 47"/>
          <p:cNvSpPr txBox="1"/>
          <p:nvPr/>
        </p:nvSpPr>
        <p:spPr>
          <a:xfrm>
            <a:off x="5888566" y="4531560"/>
            <a:ext cx="113060" cy="219291"/>
          </a:xfrm>
          <a:prstGeom prst="rect">
            <a:avLst/>
          </a:prstGeom>
          <a:solidFill>
            <a:schemeClr val="bg1"/>
          </a:solidFill>
        </p:spPr>
        <p:txBody>
          <a:bodyPr wrap="square" rtlCol="0">
            <a:spAutoFit/>
          </a:bodyPr>
          <a:lstStyle/>
          <a:p>
            <a:pPr algn="ctr"/>
            <a:r>
              <a:rPr lang="en-US" sz="825" dirty="0"/>
              <a:t>0</a:t>
            </a:r>
          </a:p>
        </p:txBody>
      </p:sp>
      <p:sp>
        <p:nvSpPr>
          <p:cNvPr id="49" name="TextBox 48"/>
          <p:cNvSpPr txBox="1"/>
          <p:nvPr/>
        </p:nvSpPr>
        <p:spPr>
          <a:xfrm>
            <a:off x="6615589" y="4573746"/>
            <a:ext cx="113060" cy="219291"/>
          </a:xfrm>
          <a:prstGeom prst="rect">
            <a:avLst/>
          </a:prstGeom>
          <a:solidFill>
            <a:schemeClr val="bg1"/>
          </a:solidFill>
        </p:spPr>
        <p:txBody>
          <a:bodyPr wrap="square" rtlCol="0">
            <a:spAutoFit/>
          </a:bodyPr>
          <a:lstStyle/>
          <a:p>
            <a:pPr algn="ctr"/>
            <a:r>
              <a:rPr lang="en-US" sz="825" dirty="0"/>
              <a:t>0</a:t>
            </a:r>
          </a:p>
        </p:txBody>
      </p:sp>
      <p:sp>
        <p:nvSpPr>
          <p:cNvPr id="3" name="TextBox 2">
            <a:extLst>
              <a:ext uri="{FF2B5EF4-FFF2-40B4-BE49-F238E27FC236}">
                <a16:creationId xmlns:a16="http://schemas.microsoft.com/office/drawing/2014/main" id="{AF9B493C-8F13-4D13-9891-E903748FE0BD}"/>
              </a:ext>
            </a:extLst>
          </p:cNvPr>
          <p:cNvSpPr txBox="1"/>
          <p:nvPr/>
        </p:nvSpPr>
        <p:spPr>
          <a:xfrm>
            <a:off x="2044641" y="3683803"/>
            <a:ext cx="465574" cy="219291"/>
          </a:xfrm>
          <a:prstGeom prst="rect">
            <a:avLst/>
          </a:prstGeom>
          <a:solidFill>
            <a:schemeClr val="bg1"/>
          </a:solidFill>
        </p:spPr>
        <p:txBody>
          <a:bodyPr wrap="square" rtlCol="0">
            <a:spAutoFit/>
          </a:bodyPr>
          <a:lstStyle/>
          <a:p>
            <a:pPr algn="ctr"/>
            <a:r>
              <a:rPr lang="en-US" sz="825" dirty="0"/>
              <a:t>large</a:t>
            </a:r>
          </a:p>
        </p:txBody>
      </p:sp>
      <p:sp>
        <p:nvSpPr>
          <p:cNvPr id="4" name="TextBox 3">
            <a:extLst>
              <a:ext uri="{FF2B5EF4-FFF2-40B4-BE49-F238E27FC236}">
                <a16:creationId xmlns:a16="http://schemas.microsoft.com/office/drawing/2014/main" id="{A5812DAF-1512-4D03-B559-53B69D36A4E4}"/>
              </a:ext>
            </a:extLst>
          </p:cNvPr>
          <p:cNvSpPr txBox="1"/>
          <p:nvPr/>
        </p:nvSpPr>
        <p:spPr>
          <a:xfrm>
            <a:off x="3677003" y="3682879"/>
            <a:ext cx="465574" cy="219291"/>
          </a:xfrm>
          <a:prstGeom prst="rect">
            <a:avLst/>
          </a:prstGeom>
          <a:solidFill>
            <a:schemeClr val="bg1"/>
          </a:solidFill>
        </p:spPr>
        <p:txBody>
          <a:bodyPr wrap="square" rtlCol="0">
            <a:spAutoFit/>
          </a:bodyPr>
          <a:lstStyle/>
          <a:p>
            <a:pPr algn="ctr"/>
            <a:r>
              <a:rPr lang="en-US" sz="825" dirty="0"/>
              <a:t>large</a:t>
            </a:r>
          </a:p>
        </p:txBody>
      </p:sp>
      <p:sp>
        <p:nvSpPr>
          <p:cNvPr id="5" name="TextBox 4">
            <a:extLst>
              <a:ext uri="{FF2B5EF4-FFF2-40B4-BE49-F238E27FC236}">
                <a16:creationId xmlns:a16="http://schemas.microsoft.com/office/drawing/2014/main" id="{2E56FA10-6127-4FD6-999C-5CBD0105DF5B}"/>
              </a:ext>
            </a:extLst>
          </p:cNvPr>
          <p:cNvSpPr txBox="1"/>
          <p:nvPr/>
        </p:nvSpPr>
        <p:spPr>
          <a:xfrm>
            <a:off x="5355180" y="3682879"/>
            <a:ext cx="465574" cy="219291"/>
          </a:xfrm>
          <a:prstGeom prst="rect">
            <a:avLst/>
          </a:prstGeom>
          <a:solidFill>
            <a:schemeClr val="bg1"/>
          </a:solidFill>
        </p:spPr>
        <p:txBody>
          <a:bodyPr wrap="square" rtlCol="0">
            <a:spAutoFit/>
          </a:bodyPr>
          <a:lstStyle/>
          <a:p>
            <a:pPr algn="ctr"/>
            <a:r>
              <a:rPr lang="en-US" sz="825" dirty="0"/>
              <a:t>small</a:t>
            </a:r>
          </a:p>
        </p:txBody>
      </p:sp>
      <p:sp>
        <p:nvSpPr>
          <p:cNvPr id="10" name="Slide Number Placeholder 5">
            <a:extLst>
              <a:ext uri="{FF2B5EF4-FFF2-40B4-BE49-F238E27FC236}">
                <a16:creationId xmlns:a16="http://schemas.microsoft.com/office/drawing/2014/main" id="{0C54E1AD-3FB4-07ED-C910-2B60C2981408}"/>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22</a:t>
            </a:fld>
            <a:endParaRPr lang="en-US" dirty="0"/>
          </a:p>
        </p:txBody>
      </p:sp>
    </p:spTree>
    <p:extLst>
      <p:ext uri="{BB962C8B-B14F-4D97-AF65-F5344CB8AC3E}">
        <p14:creationId xmlns:p14="http://schemas.microsoft.com/office/powerpoint/2010/main" val="1791031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4" descr="thresholded_v_score.jpg"/>
          <p:cNvPicPr>
            <a:picLocks noChangeAspect="1"/>
          </p:cNvPicPr>
          <p:nvPr/>
        </p:nvPicPr>
        <p:blipFill rotWithShape="1">
          <a:blip r:embed="rId3" cstate="print"/>
          <a:srcRect l="56960" t="4256" r="256" b="808"/>
          <a:stretch/>
        </p:blipFill>
        <p:spPr bwMode="auto">
          <a:xfrm>
            <a:off x="1657350" y="1028700"/>
            <a:ext cx="5861403" cy="3888486"/>
          </a:xfrm>
          <a:prstGeom prst="rect">
            <a:avLst/>
          </a:prstGeom>
          <a:noFill/>
          <a:ln w="9525">
            <a:noFill/>
            <a:miter lim="800000"/>
            <a:headEnd/>
            <a:tailEnd/>
          </a:ln>
        </p:spPr>
      </p:pic>
      <p:sp>
        <p:nvSpPr>
          <p:cNvPr id="5" name="TextBox 4"/>
          <p:cNvSpPr txBox="1"/>
          <p:nvPr/>
        </p:nvSpPr>
        <p:spPr>
          <a:xfrm>
            <a:off x="1143000" y="4947293"/>
            <a:ext cx="1657350" cy="213585"/>
          </a:xfrm>
          <a:prstGeom prst="rect">
            <a:avLst/>
          </a:prstGeom>
          <a:noFill/>
        </p:spPr>
        <p:txBody>
          <a:bodyPr wrap="square" rtlCol="0">
            <a:spAutoFit/>
          </a:bodyPr>
          <a:lstStyle/>
          <a:p>
            <a:pPr defTabSz="685800">
              <a:buClrTx/>
              <a:defRPr/>
            </a:pPr>
            <a:r>
              <a:rPr lang="en-US" sz="788" dirty="0">
                <a:solidFill>
                  <a:prstClr val="black"/>
                </a:solidFill>
              </a:rPr>
              <a:t>K. </a:t>
            </a:r>
            <a:r>
              <a:rPr lang="en-US" sz="788" dirty="0" err="1">
                <a:solidFill>
                  <a:prstClr val="black"/>
                </a:solidFill>
              </a:rPr>
              <a:t>Grauman</a:t>
            </a:r>
            <a:endParaRPr lang="en-US" sz="788" dirty="0">
              <a:solidFill>
                <a:prstClr val="black"/>
              </a:solidFill>
            </a:endParaRPr>
          </a:p>
        </p:txBody>
      </p:sp>
      <p:sp>
        <p:nvSpPr>
          <p:cNvPr id="4" name="Title 3">
            <a:extLst>
              <a:ext uri="{FF2B5EF4-FFF2-40B4-BE49-F238E27FC236}">
                <a16:creationId xmlns:a16="http://schemas.microsoft.com/office/drawing/2014/main" id="{04DB631C-1C14-3C43-43B4-7BE60B4ED75C}"/>
              </a:ext>
            </a:extLst>
          </p:cNvPr>
          <p:cNvSpPr>
            <a:spLocks noGrp="1"/>
          </p:cNvSpPr>
          <p:nvPr>
            <p:ph type="title"/>
          </p:nvPr>
        </p:nvSpPr>
        <p:spPr/>
        <p:txBody>
          <a:bodyPr/>
          <a:lstStyle/>
          <a:p>
            <a:r>
              <a:rPr lang="en-US" dirty="0"/>
              <a:t>Example of Harris Application</a:t>
            </a:r>
          </a:p>
        </p:txBody>
      </p:sp>
      <p:sp>
        <p:nvSpPr>
          <p:cNvPr id="7" name="Slide Number Placeholder 5">
            <a:extLst>
              <a:ext uri="{FF2B5EF4-FFF2-40B4-BE49-F238E27FC236}">
                <a16:creationId xmlns:a16="http://schemas.microsoft.com/office/drawing/2014/main" id="{AF7C43B7-1F76-EC6F-D5F4-107CA77C461D}"/>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23</a:t>
            </a:fld>
            <a:endParaRPr lang="en-US" dirty="0"/>
          </a:p>
        </p:txBody>
      </p:sp>
    </p:spTree>
    <p:extLst>
      <p:ext uri="{BB962C8B-B14F-4D97-AF65-F5344CB8AC3E}">
        <p14:creationId xmlns:p14="http://schemas.microsoft.com/office/powerpoint/2010/main" val="4074577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7"/>
          <p:cNvPicPr>
            <a:picLocks noChangeAspect="1" noChangeArrowheads="1"/>
          </p:cNvPicPr>
          <p:nvPr/>
        </p:nvPicPr>
        <p:blipFill>
          <a:blip r:embed="rId3" cstate="print"/>
          <a:srcRect l="12729" t="7024" r="9061" b="10834"/>
          <a:stretch>
            <a:fillRect/>
          </a:stretch>
        </p:blipFill>
        <p:spPr bwMode="auto">
          <a:xfrm>
            <a:off x="1679446" y="1131510"/>
            <a:ext cx="2665715" cy="2104252"/>
          </a:xfrm>
          <a:prstGeom prst="rect">
            <a:avLst/>
          </a:prstGeom>
          <a:noFill/>
          <a:ln w="9525">
            <a:noFill/>
            <a:miter lim="800000"/>
            <a:headEnd/>
            <a:tailEnd/>
          </a:ln>
        </p:spPr>
      </p:pic>
      <p:pic>
        <p:nvPicPr>
          <p:cNvPr id="36868" name="Picture 8"/>
          <p:cNvPicPr>
            <a:picLocks noChangeArrowheads="1"/>
          </p:cNvPicPr>
          <p:nvPr/>
        </p:nvPicPr>
        <p:blipFill>
          <a:blip r:embed="rId4" cstate="print"/>
          <a:srcRect l="13136" t="6996" r="9131" b="10835"/>
          <a:stretch>
            <a:fillRect/>
          </a:stretch>
        </p:blipFill>
        <p:spPr bwMode="auto">
          <a:xfrm>
            <a:off x="4800556" y="3387776"/>
            <a:ext cx="2644480" cy="1755002"/>
          </a:xfrm>
          <a:prstGeom prst="rect">
            <a:avLst/>
          </a:prstGeom>
          <a:noFill/>
          <a:ln w="9525">
            <a:noFill/>
            <a:miter lim="800000"/>
            <a:headEnd/>
            <a:tailEnd/>
          </a:ln>
        </p:spPr>
      </p:pic>
      <p:sp>
        <p:nvSpPr>
          <p:cNvPr id="36869" name="Text Box 26"/>
          <p:cNvSpPr txBox="1">
            <a:spLocks noChangeArrowheads="1"/>
          </p:cNvSpPr>
          <p:nvPr/>
        </p:nvSpPr>
        <p:spPr bwMode="auto">
          <a:xfrm>
            <a:off x="1679445" y="3387775"/>
            <a:ext cx="2808685" cy="555634"/>
          </a:xfrm>
          <a:prstGeom prst="rect">
            <a:avLst/>
          </a:prstGeom>
          <a:noFill/>
          <a:ln w="12700" cap="sq">
            <a:noFill/>
            <a:miter lim="800000"/>
            <a:headEnd type="none" w="sm" len="sm"/>
            <a:tailEnd type="none" w="sm" len="sm"/>
          </a:ln>
        </p:spPr>
        <p:txBody>
          <a:bodyPr lIns="67500" tIns="35100" rIns="67500" bIns="35100">
            <a:spAutoFit/>
          </a:bodyPr>
          <a:lstStyle/>
          <a:p>
            <a:pPr defTabSz="685800" eaLnBrk="0" fontAlgn="base" hangingPunct="0">
              <a:spcBef>
                <a:spcPct val="50000"/>
              </a:spcBef>
              <a:spcAft>
                <a:spcPct val="0"/>
              </a:spcAft>
              <a:buClrTx/>
              <a:defRPr/>
            </a:pPr>
            <a:r>
              <a:rPr lang="en-US" sz="1575" b="1" i="1" dirty="0">
                <a:solidFill>
                  <a:prstClr val="black"/>
                </a:solidFill>
                <a:latin typeface="Arial" charset="0"/>
              </a:rPr>
              <a:t>Effect:</a:t>
            </a:r>
            <a:r>
              <a:rPr lang="en-US" sz="1575" b="1" dirty="0">
                <a:solidFill>
                  <a:prstClr val="black"/>
                </a:solidFill>
                <a:latin typeface="Arial" charset="0"/>
              </a:rPr>
              <a:t> A very precise corner detector.</a:t>
            </a:r>
            <a:endParaRPr lang="en-US" sz="1350" b="1" dirty="0">
              <a:solidFill>
                <a:prstClr val="black"/>
              </a:solidFill>
              <a:latin typeface="Arial" charset="0"/>
            </a:endParaRPr>
          </a:p>
        </p:txBody>
      </p:sp>
      <p:sp>
        <p:nvSpPr>
          <p:cNvPr id="6" name="TextBox 5"/>
          <p:cNvSpPr txBox="1"/>
          <p:nvPr/>
        </p:nvSpPr>
        <p:spPr>
          <a:xfrm>
            <a:off x="1143000" y="4947293"/>
            <a:ext cx="609462" cy="213585"/>
          </a:xfrm>
          <a:prstGeom prst="rect">
            <a:avLst/>
          </a:prstGeom>
          <a:noFill/>
        </p:spPr>
        <p:txBody>
          <a:bodyPr wrap="none" rtlCol="0">
            <a:spAutoFit/>
          </a:bodyPr>
          <a:lstStyle/>
          <a:p>
            <a:pPr defTabSz="685800">
              <a:buClrTx/>
              <a:defRPr/>
            </a:pPr>
            <a:r>
              <a:rPr lang="en-US" sz="788" dirty="0">
                <a:solidFill>
                  <a:prstClr val="black"/>
                </a:solidFill>
              </a:rPr>
              <a:t>D. </a:t>
            </a:r>
            <a:r>
              <a:rPr lang="en-US" sz="788" dirty="0" err="1">
                <a:solidFill>
                  <a:prstClr val="black"/>
                </a:solidFill>
              </a:rPr>
              <a:t>Hoiem</a:t>
            </a:r>
            <a:endParaRPr lang="en-US" sz="788" dirty="0">
              <a:solidFill>
                <a:prstClr val="black"/>
              </a:solidFill>
            </a:endParaRPr>
          </a:p>
        </p:txBody>
      </p:sp>
      <p:pic>
        <p:nvPicPr>
          <p:cNvPr id="2" name="Picture 4">
            <a:extLst>
              <a:ext uri="{FF2B5EF4-FFF2-40B4-BE49-F238E27FC236}">
                <a16:creationId xmlns:a16="http://schemas.microsoft.com/office/drawing/2014/main" id="{7A0FD0DC-73F4-4ED9-8A73-1298A80F7EAC}"/>
              </a:ext>
            </a:extLst>
          </p:cNvPr>
          <p:cNvPicPr>
            <a:picLocks noChangeAspect="1" noChangeArrowheads="1"/>
          </p:cNvPicPr>
          <p:nvPr/>
        </p:nvPicPr>
        <p:blipFill>
          <a:blip r:embed="rId5" cstate="print"/>
          <a:srcRect l="13028" t="6926" r="9505" b="10374"/>
          <a:stretch>
            <a:fillRect/>
          </a:stretch>
        </p:blipFill>
        <p:spPr bwMode="auto">
          <a:xfrm>
            <a:off x="4779321" y="1131510"/>
            <a:ext cx="2665715" cy="2139417"/>
          </a:xfrm>
          <a:prstGeom prst="rect">
            <a:avLst/>
          </a:prstGeom>
          <a:noFill/>
          <a:ln w="9525">
            <a:noFill/>
            <a:miter lim="800000"/>
            <a:headEnd/>
            <a:tailEnd/>
          </a:ln>
        </p:spPr>
      </p:pic>
      <p:sp>
        <p:nvSpPr>
          <p:cNvPr id="5" name="Title 4">
            <a:extLst>
              <a:ext uri="{FF2B5EF4-FFF2-40B4-BE49-F238E27FC236}">
                <a16:creationId xmlns:a16="http://schemas.microsoft.com/office/drawing/2014/main" id="{20B998A4-7788-47A5-BF42-00AD89E61B7C}"/>
              </a:ext>
            </a:extLst>
          </p:cNvPr>
          <p:cNvSpPr>
            <a:spLocks noGrp="1"/>
          </p:cNvSpPr>
          <p:nvPr>
            <p:ph type="title"/>
          </p:nvPr>
        </p:nvSpPr>
        <p:spPr/>
        <p:txBody>
          <a:bodyPr/>
          <a:lstStyle/>
          <a:p>
            <a:r>
              <a:rPr lang="en-US" dirty="0"/>
              <a:t>More Harris Responses</a:t>
            </a:r>
          </a:p>
        </p:txBody>
      </p:sp>
      <p:sp>
        <p:nvSpPr>
          <p:cNvPr id="7" name="Slide Number Placeholder 5">
            <a:extLst>
              <a:ext uri="{FF2B5EF4-FFF2-40B4-BE49-F238E27FC236}">
                <a16:creationId xmlns:a16="http://schemas.microsoft.com/office/drawing/2014/main" id="{26D198F3-E94F-991B-34B2-A26EA1496A0F}"/>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24</a:t>
            </a:fld>
            <a:endParaRPr lang="en-US" dirty="0"/>
          </a:p>
        </p:txBody>
      </p:sp>
    </p:spTree>
    <p:extLst>
      <p:ext uri="{BB962C8B-B14F-4D97-AF65-F5344CB8AC3E}">
        <p14:creationId xmlns:p14="http://schemas.microsoft.com/office/powerpoint/2010/main" val="885045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this lecture</a:t>
            </a:r>
          </a:p>
        </p:txBody>
      </p:sp>
      <p:sp>
        <p:nvSpPr>
          <p:cNvPr id="3" name="Content Placeholder 2"/>
          <p:cNvSpPr>
            <a:spLocks noGrp="1"/>
          </p:cNvSpPr>
          <p:nvPr>
            <p:ph idx="1"/>
          </p:nvPr>
        </p:nvSpPr>
        <p:spPr/>
        <p:txBody>
          <a:bodyPr>
            <a:normAutofit/>
          </a:bodyPr>
          <a:lstStyle/>
          <a:p>
            <a:r>
              <a:rPr lang="en-US" sz="2400" dirty="0"/>
              <a:t>Feature detection / </a:t>
            </a:r>
            <a:r>
              <a:rPr lang="en-US" sz="2400" dirty="0" err="1"/>
              <a:t>keypoint</a:t>
            </a:r>
            <a:r>
              <a:rPr lang="en-US" sz="2400" dirty="0"/>
              <a:t> extraction</a:t>
            </a:r>
          </a:p>
          <a:p>
            <a:pPr lvl="1"/>
            <a:r>
              <a:rPr lang="en-US" sz="2400" dirty="0"/>
              <a:t>Corner detection</a:t>
            </a:r>
          </a:p>
          <a:p>
            <a:r>
              <a:rPr lang="en-US" sz="2400" dirty="0"/>
              <a:t>Feature description (of detected features)</a:t>
            </a:r>
          </a:p>
          <a:p>
            <a:r>
              <a:rPr lang="en-US" sz="2400" dirty="0"/>
              <a:t>Matching features across images</a:t>
            </a:r>
          </a:p>
          <a:p>
            <a:pPr marL="0" indent="0">
              <a:buNone/>
            </a:pPr>
            <a:endParaRPr lang="en-US" sz="2400" dirty="0"/>
          </a:p>
        </p:txBody>
      </p:sp>
      <p:sp>
        <p:nvSpPr>
          <p:cNvPr id="4" name="Rectangle 3"/>
          <p:cNvSpPr/>
          <p:nvPr/>
        </p:nvSpPr>
        <p:spPr>
          <a:xfrm>
            <a:off x="553802" y="2082339"/>
            <a:ext cx="6450496" cy="44974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6" name="Slide Number Placeholder 5">
            <a:extLst>
              <a:ext uri="{FF2B5EF4-FFF2-40B4-BE49-F238E27FC236}">
                <a16:creationId xmlns:a16="http://schemas.microsoft.com/office/drawing/2014/main" id="{F6A1C7D0-4DBC-3A88-5719-B66EFDD58EDE}"/>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25</a:t>
            </a:fld>
            <a:endParaRPr lang="en-US" dirty="0"/>
          </a:p>
        </p:txBody>
      </p:sp>
    </p:spTree>
    <p:extLst>
      <p:ext uri="{BB962C8B-B14F-4D97-AF65-F5344CB8AC3E}">
        <p14:creationId xmlns:p14="http://schemas.microsoft.com/office/powerpoint/2010/main" val="1460283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p:cNvSpPr>
          <p:nvPr>
            <p:ph type="title" idx="4294967295"/>
          </p:nvPr>
        </p:nvSpPr>
        <p:spPr>
          <a:xfrm>
            <a:off x="392906" y="335316"/>
            <a:ext cx="6172200" cy="857250"/>
          </a:xfrm>
        </p:spPr>
        <p:txBody>
          <a:bodyPr/>
          <a:lstStyle/>
          <a:p>
            <a:r>
              <a:rPr lang="en-US" dirty="0"/>
              <a:t>Geometric transformations</a:t>
            </a:r>
          </a:p>
        </p:txBody>
      </p:sp>
      <p:pic>
        <p:nvPicPr>
          <p:cNvPr id="8" name="Picture 5" descr="featExtract1"/>
          <p:cNvPicPr>
            <a:picLocks noChangeAspect="1" noChangeArrowheads="1"/>
          </p:cNvPicPr>
          <p:nvPr/>
        </p:nvPicPr>
        <p:blipFill>
          <a:blip r:embed="rId3" cstate="print"/>
          <a:srcRect/>
          <a:stretch>
            <a:fillRect/>
          </a:stretch>
        </p:blipFill>
        <p:spPr bwMode="auto">
          <a:xfrm>
            <a:off x="1657350" y="1009210"/>
            <a:ext cx="2134791" cy="2863454"/>
          </a:xfrm>
          <a:prstGeom prst="rect">
            <a:avLst/>
          </a:prstGeom>
          <a:noFill/>
          <a:ln w="9525">
            <a:noFill/>
            <a:miter lim="800000"/>
            <a:headEnd/>
            <a:tailEnd/>
          </a:ln>
        </p:spPr>
      </p:pic>
      <p:pic>
        <p:nvPicPr>
          <p:cNvPr id="9" name="Picture 6" descr="featExtract2"/>
          <p:cNvPicPr>
            <a:picLocks noChangeAspect="1" noChangeArrowheads="1"/>
          </p:cNvPicPr>
          <p:nvPr/>
        </p:nvPicPr>
        <p:blipFill>
          <a:blip r:embed="rId4" cstate="print"/>
          <a:srcRect/>
          <a:stretch>
            <a:fillRect/>
          </a:stretch>
        </p:blipFill>
        <p:spPr bwMode="auto">
          <a:xfrm>
            <a:off x="4343400" y="1099698"/>
            <a:ext cx="3314700" cy="2652713"/>
          </a:xfrm>
          <a:prstGeom prst="rect">
            <a:avLst/>
          </a:prstGeom>
          <a:noFill/>
          <a:ln w="9525">
            <a:noFill/>
            <a:miter lim="800000"/>
            <a:headEnd/>
            <a:tailEnd/>
          </a:ln>
        </p:spPr>
      </p:pic>
      <p:pic>
        <p:nvPicPr>
          <p:cNvPr id="10" name="Picture 8" descr="featData2"/>
          <p:cNvPicPr>
            <a:picLocks noChangeAspect="1" noChangeArrowheads="1"/>
          </p:cNvPicPr>
          <p:nvPr/>
        </p:nvPicPr>
        <p:blipFill>
          <a:blip r:embed="rId5" cstate="print"/>
          <a:srcRect/>
          <a:stretch>
            <a:fillRect/>
          </a:stretch>
        </p:blipFill>
        <p:spPr bwMode="auto">
          <a:xfrm>
            <a:off x="3207544" y="3816705"/>
            <a:ext cx="1193006" cy="1193006"/>
          </a:xfrm>
          <a:prstGeom prst="rect">
            <a:avLst/>
          </a:prstGeom>
          <a:noFill/>
          <a:ln w="9525">
            <a:noFill/>
            <a:miter lim="800000"/>
            <a:headEnd/>
            <a:tailEnd/>
          </a:ln>
        </p:spPr>
      </p:pic>
      <p:pic>
        <p:nvPicPr>
          <p:cNvPr id="11" name="Picture 7" descr="featData1"/>
          <p:cNvPicPr>
            <a:picLocks noChangeAspect="1" noChangeArrowheads="1"/>
          </p:cNvPicPr>
          <p:nvPr/>
        </p:nvPicPr>
        <p:blipFill>
          <a:blip r:embed="rId6" cstate="print"/>
          <a:srcRect/>
          <a:stretch>
            <a:fillRect/>
          </a:stretch>
        </p:blipFill>
        <p:spPr bwMode="auto">
          <a:xfrm>
            <a:off x="5036344" y="3810752"/>
            <a:ext cx="1193006" cy="1198959"/>
          </a:xfrm>
          <a:prstGeom prst="rect">
            <a:avLst/>
          </a:prstGeom>
          <a:noFill/>
          <a:ln w="9525">
            <a:noFill/>
            <a:miter lim="800000"/>
            <a:headEnd/>
            <a:tailEnd/>
          </a:ln>
        </p:spPr>
      </p:pic>
      <p:sp>
        <p:nvSpPr>
          <p:cNvPr id="12" name="Right Arrow 13"/>
          <p:cNvSpPr>
            <a:spLocks noChangeArrowheads="1"/>
          </p:cNvSpPr>
          <p:nvPr/>
        </p:nvSpPr>
        <p:spPr bwMode="auto">
          <a:xfrm rot="3375002">
            <a:off x="3053953" y="3113045"/>
            <a:ext cx="850106" cy="514350"/>
          </a:xfrm>
          <a:prstGeom prst="rightArrow">
            <a:avLst>
              <a:gd name="adj1" fmla="val 50000"/>
              <a:gd name="adj2" fmla="val 49997"/>
            </a:avLst>
          </a:prstGeom>
          <a:solidFill>
            <a:srgbClr val="FFFF00"/>
          </a:solidFill>
          <a:ln w="9525" algn="ctr">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mn-ea"/>
              <a:cs typeface="+mn-cs"/>
            </a:endParaRPr>
          </a:p>
        </p:txBody>
      </p:sp>
      <p:sp>
        <p:nvSpPr>
          <p:cNvPr id="13" name="Right Arrow 14"/>
          <p:cNvSpPr>
            <a:spLocks noChangeArrowheads="1"/>
          </p:cNvSpPr>
          <p:nvPr/>
        </p:nvSpPr>
        <p:spPr bwMode="auto">
          <a:xfrm rot="7715876">
            <a:off x="5356622" y="3134477"/>
            <a:ext cx="850106" cy="514350"/>
          </a:xfrm>
          <a:prstGeom prst="rightArrow">
            <a:avLst>
              <a:gd name="adj1" fmla="val 50000"/>
              <a:gd name="adj2" fmla="val 49997"/>
            </a:avLst>
          </a:prstGeom>
          <a:solidFill>
            <a:srgbClr val="FFFF00"/>
          </a:solidFill>
          <a:ln w="9525" algn="ctr">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mn-ea"/>
              <a:cs typeface="+mn-cs"/>
            </a:endParaRPr>
          </a:p>
        </p:txBody>
      </p:sp>
      <p:sp>
        <p:nvSpPr>
          <p:cNvPr id="14" name="TextBox 13"/>
          <p:cNvSpPr txBox="1"/>
          <p:nvPr/>
        </p:nvSpPr>
        <p:spPr>
          <a:xfrm>
            <a:off x="6457950" y="4072689"/>
            <a:ext cx="1257300" cy="923330"/>
          </a:xfrm>
          <a:prstGeom prst="rect">
            <a:avLst/>
          </a:prstGeom>
          <a:noFill/>
        </p:spPr>
        <p:txBody>
          <a:bodyPr wrap="square" rtlCol="0">
            <a:spAutoFit/>
          </a:bodyPr>
          <a:lstStyle/>
          <a:p>
            <a:pPr defTabSz="685800" eaLnBrk="0" fontAlgn="base" hangingPunct="0">
              <a:spcBef>
                <a:spcPct val="0"/>
              </a:spcBef>
              <a:spcAft>
                <a:spcPct val="0"/>
              </a:spcAft>
              <a:buClrTx/>
              <a:defRPr/>
            </a:pPr>
            <a:r>
              <a:rPr lang="en-US" sz="1800" kern="1200" dirty="0">
                <a:latin typeface="Arial" pitchFamily="34" charset="0"/>
                <a:ea typeface="+mn-ea"/>
                <a:cs typeface="+mn-cs"/>
              </a:rPr>
              <a:t>e.g. scale, translation, rotation</a:t>
            </a:r>
          </a:p>
        </p:txBody>
      </p:sp>
      <p:sp>
        <p:nvSpPr>
          <p:cNvPr id="15" name="TextBox 14"/>
          <p:cNvSpPr txBox="1"/>
          <p:nvPr/>
        </p:nvSpPr>
        <p:spPr>
          <a:xfrm>
            <a:off x="1143000" y="4945324"/>
            <a:ext cx="667170" cy="213585"/>
          </a:xfrm>
          <a:prstGeom prst="rect">
            <a:avLst/>
          </a:prstGeom>
          <a:noFill/>
        </p:spPr>
        <p:txBody>
          <a:bodyPr wrap="none" rtlCol="0">
            <a:spAutoFit/>
          </a:bodyPr>
          <a:lstStyle/>
          <a:p>
            <a:pPr defTabSz="685800">
              <a:buClrTx/>
              <a:defRPr/>
            </a:pPr>
            <a:r>
              <a:rPr lang="en-US" sz="788" dirty="0">
                <a:latin typeface="Calibri"/>
                <a:ea typeface="+mn-ea"/>
                <a:cs typeface="+mn-cs"/>
              </a:rPr>
              <a:t>K. </a:t>
            </a:r>
            <a:r>
              <a:rPr lang="en-US" sz="788" dirty="0" err="1">
                <a:latin typeface="Calibri"/>
                <a:ea typeface="+mn-ea"/>
                <a:cs typeface="+mn-cs"/>
              </a:rPr>
              <a:t>Grauman</a:t>
            </a:r>
            <a:endParaRPr lang="en-US" sz="788" kern="1200" dirty="0">
              <a:solidFill>
                <a:prstClr val="black"/>
              </a:solidFill>
              <a:latin typeface="Calibri"/>
              <a:ea typeface="+mn-ea"/>
              <a:cs typeface="+mn-cs"/>
            </a:endParaRPr>
          </a:p>
        </p:txBody>
      </p:sp>
      <p:sp>
        <p:nvSpPr>
          <p:cNvPr id="3" name="Slide Number Placeholder 5">
            <a:extLst>
              <a:ext uri="{FF2B5EF4-FFF2-40B4-BE49-F238E27FC236}">
                <a16:creationId xmlns:a16="http://schemas.microsoft.com/office/drawing/2014/main" id="{2E008254-42A3-6FC8-7B8B-D47D488F64D5}"/>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26</a:t>
            </a:fld>
            <a:endParaRPr lang="en-US" dirty="0"/>
          </a:p>
        </p:txBody>
      </p:sp>
    </p:spTree>
    <p:extLst>
      <p:ext uri="{BB962C8B-B14F-4D97-AF65-F5344CB8AC3E}">
        <p14:creationId xmlns:p14="http://schemas.microsoft.com/office/powerpoint/2010/main" val="7506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3540E-B9C8-8473-C5A9-5B8AA95A284F}"/>
              </a:ext>
            </a:extLst>
          </p:cNvPr>
          <p:cNvSpPr>
            <a:spLocks noGrp="1"/>
          </p:cNvSpPr>
          <p:nvPr>
            <p:ph type="title"/>
          </p:nvPr>
        </p:nvSpPr>
        <p:spPr/>
        <p:txBody>
          <a:bodyPr/>
          <a:lstStyle/>
          <a:p>
            <a:r>
              <a:rPr lang="en-US" dirty="0"/>
              <a:t>Short Video SIFT Descriptor</a:t>
            </a:r>
          </a:p>
        </p:txBody>
      </p:sp>
      <p:sp>
        <p:nvSpPr>
          <p:cNvPr id="4" name="Slide Number Placeholder 3">
            <a:extLst>
              <a:ext uri="{FF2B5EF4-FFF2-40B4-BE49-F238E27FC236}">
                <a16:creationId xmlns:a16="http://schemas.microsoft.com/office/drawing/2014/main" id="{01E53218-20DA-31BD-5988-DC08F637E32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27</a:t>
            </a:fld>
            <a:endParaRPr lang="en-US"/>
          </a:p>
        </p:txBody>
      </p:sp>
      <p:pic>
        <p:nvPicPr>
          <p:cNvPr id="5" name="Online Media 4" descr="SIFT">
            <a:hlinkClick r:id="" action="ppaction://media"/>
            <a:extLst>
              <a:ext uri="{FF2B5EF4-FFF2-40B4-BE49-F238E27FC236}">
                <a16:creationId xmlns:a16="http://schemas.microsoft.com/office/drawing/2014/main" id="{39FB4190-6293-A294-DD7C-8B41EE413EE1}"/>
              </a:ext>
            </a:extLst>
          </p:cNvPr>
          <p:cNvPicPr>
            <a:picLocks noRot="1" noChangeAspect="1"/>
          </p:cNvPicPr>
          <p:nvPr>
            <a:videoFile r:link="rId1"/>
          </p:nvPr>
        </p:nvPicPr>
        <p:blipFill>
          <a:blip r:embed="rId4"/>
          <a:stretch>
            <a:fillRect/>
          </a:stretch>
        </p:blipFill>
        <p:spPr>
          <a:xfrm>
            <a:off x="1424215" y="1069082"/>
            <a:ext cx="6503307" cy="3674368"/>
          </a:xfrm>
          <a:prstGeom prst="rect">
            <a:avLst/>
          </a:prstGeom>
        </p:spPr>
      </p:pic>
      <p:sp>
        <p:nvSpPr>
          <p:cNvPr id="6" name="TextBox 5">
            <a:extLst>
              <a:ext uri="{FF2B5EF4-FFF2-40B4-BE49-F238E27FC236}">
                <a16:creationId xmlns:a16="http://schemas.microsoft.com/office/drawing/2014/main" id="{2D6092B2-F53C-EE7C-EF47-175E9AE2F596}"/>
              </a:ext>
            </a:extLst>
          </p:cNvPr>
          <p:cNvSpPr txBox="1"/>
          <p:nvPr/>
        </p:nvSpPr>
        <p:spPr>
          <a:xfrm>
            <a:off x="4024992" y="4852785"/>
            <a:ext cx="5081840" cy="276999"/>
          </a:xfrm>
          <a:prstGeom prst="rect">
            <a:avLst/>
          </a:prstGeom>
          <a:noFill/>
        </p:spPr>
        <p:txBody>
          <a:bodyPr wrap="none" rtlCol="0">
            <a:spAutoFit/>
          </a:bodyPr>
          <a:lstStyle/>
          <a:p>
            <a:r>
              <a:rPr lang="en-US" sz="1200" dirty="0">
                <a:hlinkClick r:id="rId5"/>
              </a:rPr>
              <a:t>https://www.youtube.com/watch?v=oKAnOzIu66c&amp;ab_channel=Udacity</a:t>
            </a:r>
            <a:r>
              <a:rPr lang="en-US" sz="1200" dirty="0"/>
              <a:t> </a:t>
            </a:r>
          </a:p>
        </p:txBody>
      </p:sp>
    </p:spTree>
    <p:extLst>
      <p:ext uri="{BB962C8B-B14F-4D97-AF65-F5344CB8AC3E}">
        <p14:creationId xmlns:p14="http://schemas.microsoft.com/office/powerpoint/2010/main" val="57574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5"/>
          <p:cNvPicPr>
            <a:picLocks noChangeAspect="1" noChangeArrowheads="1"/>
          </p:cNvPicPr>
          <p:nvPr/>
        </p:nvPicPr>
        <p:blipFill>
          <a:blip r:embed="rId3" cstate="print"/>
          <a:srcRect l="55711" t="31006" r="13577" b="31004"/>
          <a:stretch>
            <a:fillRect/>
          </a:stretch>
        </p:blipFill>
        <p:spPr bwMode="auto">
          <a:xfrm>
            <a:off x="1656160" y="1275160"/>
            <a:ext cx="2808684" cy="2124075"/>
          </a:xfrm>
          <a:prstGeom prst="rect">
            <a:avLst/>
          </a:prstGeom>
          <a:noFill/>
          <a:ln w="12700" cap="sq">
            <a:noFill/>
            <a:miter lim="800000"/>
            <a:headEnd type="none" w="sm" len="sm"/>
            <a:tailEnd type="none" w="sm" len="sm"/>
          </a:ln>
        </p:spPr>
      </p:pic>
      <p:pic>
        <p:nvPicPr>
          <p:cNvPr id="61444" name="Picture 6"/>
          <p:cNvPicPr>
            <a:picLocks noChangeAspect="1" noChangeArrowheads="1"/>
          </p:cNvPicPr>
          <p:nvPr/>
        </p:nvPicPr>
        <p:blipFill>
          <a:blip r:embed="rId4" cstate="print"/>
          <a:srcRect/>
          <a:stretch>
            <a:fillRect/>
          </a:stretch>
        </p:blipFill>
        <p:spPr bwMode="auto">
          <a:xfrm>
            <a:off x="4733925" y="1734741"/>
            <a:ext cx="3028950" cy="1322784"/>
          </a:xfrm>
          <a:prstGeom prst="rect">
            <a:avLst/>
          </a:prstGeom>
          <a:noFill/>
          <a:ln w="9525">
            <a:noFill/>
            <a:miter lim="800000"/>
            <a:headEnd/>
            <a:tailEnd/>
          </a:ln>
        </p:spPr>
      </p:pic>
      <p:sp>
        <p:nvSpPr>
          <p:cNvPr id="61445" name="Text Box 7"/>
          <p:cNvSpPr txBox="1">
            <a:spLocks noChangeArrowheads="1"/>
          </p:cNvSpPr>
          <p:nvPr/>
        </p:nvSpPr>
        <p:spPr bwMode="auto">
          <a:xfrm>
            <a:off x="1601391" y="4758928"/>
            <a:ext cx="2400300" cy="300082"/>
          </a:xfrm>
          <a:prstGeom prst="rect">
            <a:avLst/>
          </a:prstGeom>
          <a:noFill/>
          <a:ln w="9525">
            <a:noFill/>
            <a:miter lim="800000"/>
            <a:headEnd/>
            <a:tailEnd/>
          </a:ln>
        </p:spPr>
        <p:txBody>
          <a:bodyPr>
            <a:spAutoFit/>
          </a:bodyPr>
          <a:lstStyle/>
          <a:p>
            <a:pPr defTabSz="685800" eaLnBrk="0" fontAlgn="base" hangingPunct="0">
              <a:spcBef>
                <a:spcPct val="50000"/>
              </a:spcBef>
              <a:spcAft>
                <a:spcPct val="0"/>
              </a:spcAft>
              <a:buClrTx/>
              <a:defRPr/>
            </a:pPr>
            <a:r>
              <a:rPr lang="en-US" sz="1350" kern="1200">
                <a:solidFill>
                  <a:prstClr val="black"/>
                </a:solidFill>
                <a:latin typeface="Arial" charset="0"/>
                <a:ea typeface="+mn-ea"/>
                <a:cs typeface="+mn-cs"/>
              </a:rPr>
              <a:t>[Lowe, ICCV 1999]</a:t>
            </a:r>
          </a:p>
        </p:txBody>
      </p:sp>
      <p:sp>
        <p:nvSpPr>
          <p:cNvPr id="61446" name="Rectangle 8"/>
          <p:cNvSpPr>
            <a:spLocks noChangeArrowheads="1"/>
          </p:cNvSpPr>
          <p:nvPr/>
        </p:nvSpPr>
        <p:spPr bwMode="auto">
          <a:xfrm rot="-730108">
            <a:off x="3383757" y="2375234"/>
            <a:ext cx="136922" cy="313260"/>
          </a:xfrm>
          <a:prstGeom prst="rect">
            <a:avLst/>
          </a:prstGeom>
          <a:noFill/>
          <a:ln w="28575" cap="sq">
            <a:solidFill>
              <a:srgbClr val="00FF00"/>
            </a:solidFill>
            <a:miter lim="800000"/>
            <a:headEnd type="none" w="sm" len="sm"/>
            <a:tailEnd type="none" w="sm" len="sm"/>
          </a:ln>
        </p:spPr>
        <p:txBody>
          <a:bodyPr lIns="67500" tIns="35100" rIns="67500" bIns="35100" anchor="ctr">
            <a:spAutoFit/>
          </a:bodyPr>
          <a:lstStyle/>
          <a:p>
            <a:pPr defTabSz="685800" eaLnBrk="0" fontAlgn="base" hangingPunct="0">
              <a:spcBef>
                <a:spcPct val="0"/>
              </a:spcBef>
              <a:spcAft>
                <a:spcPct val="0"/>
              </a:spcAft>
              <a:buClrTx/>
              <a:defRPr/>
            </a:pPr>
            <a:endParaRPr lang="de-DE" sz="1575" b="1" kern="1200">
              <a:solidFill>
                <a:srgbClr val="EEECE1"/>
              </a:solidFill>
              <a:latin typeface="Arial" charset="0"/>
              <a:ea typeface="+mn-ea"/>
              <a:cs typeface="+mn-cs"/>
            </a:endParaRPr>
          </a:p>
        </p:txBody>
      </p:sp>
      <p:sp>
        <p:nvSpPr>
          <p:cNvPr id="61447" name="Line 9"/>
          <p:cNvSpPr>
            <a:spLocks noChangeShapeType="1"/>
          </p:cNvSpPr>
          <p:nvPr/>
        </p:nvSpPr>
        <p:spPr bwMode="auto">
          <a:xfrm>
            <a:off x="3411141" y="2625329"/>
            <a:ext cx="1376363" cy="216694"/>
          </a:xfrm>
          <a:prstGeom prst="line">
            <a:avLst/>
          </a:prstGeom>
          <a:noFill/>
          <a:ln w="38100" cap="sq">
            <a:solidFill>
              <a:srgbClr val="00FF00"/>
            </a:solidFill>
            <a:round/>
            <a:headEnd type="none" w="sm" len="sm"/>
            <a:tailEnd type="none" w="sm" len="sm"/>
          </a:ln>
        </p:spPr>
        <p:txBody>
          <a:bodyPr wrap="none" lIns="67500" tIns="35100" rIns="67500" bIns="35100">
            <a:spAutoFit/>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61448" name="Line 10"/>
          <p:cNvSpPr>
            <a:spLocks noChangeShapeType="1"/>
          </p:cNvSpPr>
          <p:nvPr/>
        </p:nvSpPr>
        <p:spPr bwMode="auto">
          <a:xfrm flipV="1">
            <a:off x="3356373" y="1843088"/>
            <a:ext cx="1458515" cy="620316"/>
          </a:xfrm>
          <a:prstGeom prst="line">
            <a:avLst/>
          </a:prstGeom>
          <a:noFill/>
          <a:ln w="38100" cap="sq">
            <a:solidFill>
              <a:srgbClr val="00FF00"/>
            </a:solidFill>
            <a:round/>
            <a:headEnd type="none" w="sm" len="sm"/>
            <a:tailEnd type="none" w="sm" len="sm"/>
          </a:ln>
        </p:spPr>
        <p:txBody>
          <a:bodyPr lIns="67500" tIns="35100" rIns="67500" bIns="35100">
            <a:spAutoFit/>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316425" name="Text Box 11"/>
          <p:cNvSpPr txBox="1">
            <a:spLocks noChangeArrowheads="1"/>
          </p:cNvSpPr>
          <p:nvPr/>
        </p:nvSpPr>
        <p:spPr bwMode="auto">
          <a:xfrm>
            <a:off x="4626769" y="3311129"/>
            <a:ext cx="3149204" cy="1653370"/>
          </a:xfrm>
          <a:prstGeom prst="rect">
            <a:avLst/>
          </a:prstGeom>
          <a:noFill/>
          <a:ln w="12700" cap="sq">
            <a:noFill/>
            <a:miter lim="800000"/>
            <a:headEnd type="none" w="sm" len="sm"/>
            <a:tailEnd type="none" w="sm" len="sm"/>
          </a:ln>
        </p:spPr>
        <p:txBody>
          <a:bodyPr lIns="67500" tIns="35100" rIns="67500" bIns="35100">
            <a:spAutoFit/>
          </a:bodyPr>
          <a:lstStyle/>
          <a:p>
            <a:pPr defTabSz="685800" eaLnBrk="0" fontAlgn="base" hangingPunct="0">
              <a:spcBef>
                <a:spcPts val="450"/>
              </a:spcBef>
              <a:spcAft>
                <a:spcPct val="0"/>
              </a:spcAft>
              <a:buClrTx/>
              <a:defRPr/>
            </a:pPr>
            <a:r>
              <a:rPr lang="en-US" sz="1575" b="1" dirty="0">
                <a:solidFill>
                  <a:prstClr val="black"/>
                </a:solidFill>
                <a:latin typeface="Arial" pitchFamily="34" charset="0"/>
                <a:ea typeface="+mn-ea"/>
                <a:cs typeface="+mn-cs"/>
              </a:rPr>
              <a:t>Histogram of oriented gradients</a:t>
            </a:r>
          </a:p>
          <a:p>
            <a:pPr defTabSz="685800" eaLnBrk="0" fontAlgn="base" hangingPunct="0">
              <a:spcBef>
                <a:spcPts val="450"/>
              </a:spcBef>
              <a:spcAft>
                <a:spcPct val="0"/>
              </a:spcAft>
              <a:buClrTx/>
              <a:buFont typeface="Arial" pitchFamily="34" charset="0"/>
              <a:buChar char="•"/>
              <a:defRPr/>
            </a:pPr>
            <a:r>
              <a:rPr lang="en-US" sz="1575" b="1" kern="1200" dirty="0">
                <a:solidFill>
                  <a:prstClr val="black"/>
                </a:solidFill>
                <a:latin typeface="Arial" pitchFamily="34" charset="0"/>
                <a:ea typeface="+mn-ea"/>
                <a:cs typeface="+mn-cs"/>
              </a:rPr>
              <a:t>  Captures important texture </a:t>
            </a:r>
            <a:br>
              <a:rPr lang="en-US" sz="1575" b="1" kern="1200" dirty="0">
                <a:solidFill>
                  <a:prstClr val="black"/>
                </a:solidFill>
                <a:latin typeface="Arial" pitchFamily="34" charset="0"/>
                <a:ea typeface="+mn-ea"/>
                <a:cs typeface="+mn-cs"/>
              </a:rPr>
            </a:br>
            <a:r>
              <a:rPr lang="en-US" sz="1575" b="1" kern="1200" dirty="0">
                <a:solidFill>
                  <a:prstClr val="black"/>
                </a:solidFill>
                <a:latin typeface="Arial" pitchFamily="34" charset="0"/>
                <a:ea typeface="+mn-ea"/>
                <a:cs typeface="+mn-cs"/>
              </a:rPr>
              <a:t>   information</a:t>
            </a:r>
          </a:p>
          <a:p>
            <a:pPr defTabSz="685800" eaLnBrk="0" fontAlgn="base" hangingPunct="0">
              <a:spcBef>
                <a:spcPts val="450"/>
              </a:spcBef>
              <a:spcAft>
                <a:spcPct val="0"/>
              </a:spcAft>
              <a:buClrTx/>
              <a:buFont typeface="Arial" pitchFamily="34" charset="0"/>
              <a:buChar char="•"/>
              <a:defRPr/>
            </a:pPr>
            <a:r>
              <a:rPr lang="en-US" sz="1575" b="1" dirty="0">
                <a:solidFill>
                  <a:prstClr val="black"/>
                </a:solidFill>
                <a:latin typeface="Arial" pitchFamily="34" charset="0"/>
                <a:ea typeface="+mn-ea"/>
                <a:cs typeface="+mn-cs"/>
              </a:rPr>
              <a:t>  Robust to small translations /</a:t>
            </a:r>
            <a:br>
              <a:rPr lang="en-US" sz="1575" b="1" dirty="0">
                <a:solidFill>
                  <a:prstClr val="black"/>
                </a:solidFill>
                <a:latin typeface="Arial" pitchFamily="34" charset="0"/>
                <a:ea typeface="+mn-ea"/>
                <a:cs typeface="+mn-cs"/>
              </a:rPr>
            </a:br>
            <a:r>
              <a:rPr lang="en-US" sz="1575" b="1" dirty="0">
                <a:solidFill>
                  <a:prstClr val="black"/>
                </a:solidFill>
                <a:latin typeface="Arial" pitchFamily="34" charset="0"/>
                <a:ea typeface="+mn-ea"/>
                <a:cs typeface="+mn-cs"/>
              </a:rPr>
              <a:t>   affine deformations</a:t>
            </a:r>
          </a:p>
        </p:txBody>
      </p:sp>
      <p:sp>
        <p:nvSpPr>
          <p:cNvPr id="61450" name="Footer Placeholder 4"/>
          <p:cNvSpPr txBox="1">
            <a:spLocks noGrp="1"/>
          </p:cNvSpPr>
          <p:nvPr/>
        </p:nvSpPr>
        <p:spPr bwMode="auto">
          <a:xfrm>
            <a:off x="2925366" y="4914900"/>
            <a:ext cx="3429000" cy="228600"/>
          </a:xfrm>
          <a:prstGeom prst="rect">
            <a:avLst/>
          </a:prstGeom>
          <a:noFill/>
          <a:ln w="9525">
            <a:noFill/>
            <a:miter lim="800000"/>
            <a:headEnd/>
            <a:tailEnd/>
          </a:ln>
        </p:spPr>
        <p:txBody>
          <a:bodyPr/>
          <a:lstStyle/>
          <a:p>
            <a:pPr algn="ctr" defTabSz="685800" eaLnBrk="0" fontAlgn="base" hangingPunct="0">
              <a:spcBef>
                <a:spcPct val="0"/>
              </a:spcBef>
              <a:spcAft>
                <a:spcPct val="0"/>
              </a:spcAft>
              <a:buClrTx/>
              <a:defRPr/>
            </a:pPr>
            <a:r>
              <a:rPr lang="de-DE" sz="900" kern="1200">
                <a:solidFill>
                  <a:srgbClr val="EEECE1"/>
                </a:solidFill>
                <a:latin typeface="Arial" charset="0"/>
                <a:ea typeface="+mn-ea"/>
                <a:cs typeface="+mn-cs"/>
              </a:rPr>
              <a:t>K. Grauman, B. Leibe</a:t>
            </a:r>
          </a:p>
        </p:txBody>
      </p:sp>
      <p:sp>
        <p:nvSpPr>
          <p:cNvPr id="2" name="TextBox 1"/>
          <p:cNvSpPr txBox="1"/>
          <p:nvPr/>
        </p:nvSpPr>
        <p:spPr>
          <a:xfrm>
            <a:off x="2801541" y="1040629"/>
            <a:ext cx="6411392" cy="300082"/>
          </a:xfrm>
          <a:prstGeom prst="rect">
            <a:avLst/>
          </a:prstGeom>
          <a:noFill/>
        </p:spPr>
        <p:txBody>
          <a:bodyPr wrap="square" rtlCol="0">
            <a:spAutoFit/>
          </a:bodyPr>
          <a:lstStyle/>
          <a:p>
            <a:pPr lvl="0" algn="ctr">
              <a:defRPr/>
            </a:pPr>
            <a:r>
              <a:rPr lang="en-US" sz="1350" kern="1200" dirty="0">
                <a:solidFill>
                  <a:prstClr val="black"/>
                </a:solidFill>
                <a:latin typeface="Calibri"/>
                <a:ea typeface="+mn-ea"/>
                <a:cs typeface="+mn-cs"/>
              </a:rPr>
              <a:t>Journal + conference versions: </a:t>
            </a:r>
            <a:r>
              <a:rPr lang="en-US" sz="1050" dirty="0"/>
              <a:t>87,527</a:t>
            </a:r>
            <a:r>
              <a:rPr lang="en-US" sz="1050" dirty="0">
                <a:solidFill>
                  <a:prstClr val="black"/>
                </a:solidFill>
              </a:rPr>
              <a:t> </a:t>
            </a:r>
            <a:r>
              <a:rPr lang="en-US" sz="1350" kern="1200" dirty="0">
                <a:solidFill>
                  <a:prstClr val="black"/>
                </a:solidFill>
                <a:latin typeface="Calibri"/>
                <a:ea typeface="+mn-ea"/>
                <a:cs typeface="+mn-cs"/>
              </a:rPr>
              <a:t>citations </a:t>
            </a:r>
            <a:r>
              <a:rPr lang="en-US" sz="1050" dirty="0">
                <a:solidFill>
                  <a:prstClr val="black"/>
                </a:solidFill>
                <a:latin typeface="Calibri"/>
              </a:rPr>
              <a:t>(</a:t>
            </a:r>
            <a:r>
              <a:rPr lang="en-US" sz="1350" kern="1200" dirty="0" err="1">
                <a:solidFill>
                  <a:prstClr val="black"/>
                </a:solidFill>
                <a:latin typeface="Calibri"/>
                <a:ea typeface="+mn-ea"/>
                <a:cs typeface="+mn-cs"/>
              </a:rPr>
              <a:t>AlexNet</a:t>
            </a:r>
            <a:r>
              <a:rPr lang="en-US" sz="1350" kern="1200" dirty="0">
                <a:solidFill>
                  <a:prstClr val="black"/>
                </a:solidFill>
                <a:latin typeface="Calibri"/>
                <a:ea typeface="+mn-ea"/>
                <a:cs typeface="+mn-cs"/>
              </a:rPr>
              <a:t> paper has </a:t>
            </a:r>
            <a:r>
              <a:rPr lang="en-US" sz="1050" dirty="0"/>
              <a:t>93,821)</a:t>
            </a:r>
            <a:endParaRPr lang="en-US" sz="1350" kern="1200" dirty="0">
              <a:solidFill>
                <a:prstClr val="black"/>
              </a:solidFill>
              <a:latin typeface="Calibri"/>
              <a:ea typeface="+mn-ea"/>
              <a:cs typeface="+mn-cs"/>
            </a:endParaRPr>
          </a:p>
        </p:txBody>
      </p:sp>
      <p:sp>
        <p:nvSpPr>
          <p:cNvPr id="10" name="Title 6">
            <a:extLst>
              <a:ext uri="{FF2B5EF4-FFF2-40B4-BE49-F238E27FC236}">
                <a16:creationId xmlns:a16="http://schemas.microsoft.com/office/drawing/2014/main" id="{26930257-43EF-CED6-8AB5-B7127D8610D4}"/>
              </a:ext>
            </a:extLst>
          </p:cNvPr>
          <p:cNvSpPr>
            <a:spLocks noGrp="1"/>
          </p:cNvSpPr>
          <p:nvPr>
            <p:ph type="title"/>
          </p:nvPr>
        </p:nvSpPr>
        <p:spPr>
          <a:xfrm>
            <a:off x="457200" y="400050"/>
            <a:ext cx="8229600" cy="742950"/>
          </a:xfrm>
        </p:spPr>
        <p:txBody>
          <a:bodyPr>
            <a:normAutofit fontScale="90000"/>
          </a:bodyPr>
          <a:lstStyle/>
          <a:p>
            <a:r>
              <a:rPr kumimoji="1" lang="en-US" sz="3200" dirty="0"/>
              <a:t>Scale-Invariant Feature Transform (SIFT) descriptor</a:t>
            </a:r>
            <a:endParaRPr lang="en-US" dirty="0"/>
          </a:p>
        </p:txBody>
      </p:sp>
      <p:sp>
        <p:nvSpPr>
          <p:cNvPr id="11" name="Slide Number Placeholder 5">
            <a:extLst>
              <a:ext uri="{FF2B5EF4-FFF2-40B4-BE49-F238E27FC236}">
                <a16:creationId xmlns:a16="http://schemas.microsoft.com/office/drawing/2014/main" id="{E90A3E06-4F60-1DC1-DAD5-66AF7342BA7C}"/>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28</a:t>
            </a:fld>
            <a:endParaRPr lang="en-US" dirty="0"/>
          </a:p>
        </p:txBody>
      </p:sp>
    </p:spTree>
    <p:extLst>
      <p:ext uri="{BB962C8B-B14F-4D97-AF65-F5344CB8AC3E}">
        <p14:creationId xmlns:p14="http://schemas.microsoft.com/office/powerpoint/2010/main" val="2028395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535777" y="3781748"/>
                <a:ext cx="2500053" cy="461119"/>
              </a:xfrm>
            </p:spPr>
            <p:txBody>
              <a:bodyPr>
                <a:normAutofit fontScale="85000" lnSpcReduction="20000"/>
              </a:bodyPr>
              <a:lstStyle/>
              <a:p>
                <a:r>
                  <a:rPr lang="en-US" dirty="0"/>
                  <a:t>tan(</a:t>
                </a:r>
                <a:r>
                  <a:rPr lang="en-US" i="1" dirty="0"/>
                  <a:t>α</a:t>
                </a:r>
                <a:r>
                  <a:rPr lang="en-US" dirty="0"/>
                  <a:t>)=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𝑜𝑝𝑝𝑜𝑠𝑖𝑡𝑒</m:t>
                        </m:r>
                        <m:r>
                          <a:rPr lang="en-US" b="0" i="1" smtClean="0">
                            <a:latin typeface="Cambria Math" panose="02040503050406030204" pitchFamily="18" charset="0"/>
                          </a:rPr>
                          <m:t> </m:t>
                        </m:r>
                        <m:r>
                          <a:rPr lang="en-US" b="0" i="1" smtClean="0">
                            <a:latin typeface="Cambria Math" panose="02040503050406030204" pitchFamily="18" charset="0"/>
                          </a:rPr>
                          <m:t>𝑠𝑖𝑑𝑒</m:t>
                        </m:r>
                      </m:num>
                      <m:den>
                        <m:r>
                          <a:rPr lang="en-US" b="0" i="1" smtClean="0">
                            <a:latin typeface="Cambria Math" panose="02040503050406030204" pitchFamily="18" charset="0"/>
                          </a:rPr>
                          <m:t>𝑎𝑑𝑗𝑎𝑐𝑒𝑛𝑡</m:t>
                        </m:r>
                        <m:r>
                          <a:rPr lang="en-US" b="0" i="1" smtClean="0">
                            <a:latin typeface="Cambria Math" panose="02040503050406030204" pitchFamily="18" charset="0"/>
                          </a:rPr>
                          <m:t> </m:t>
                        </m:r>
                        <m:r>
                          <a:rPr lang="en-US" b="0" i="1" smtClean="0">
                            <a:latin typeface="Cambria Math" panose="02040503050406030204" pitchFamily="18" charset="0"/>
                          </a:rPr>
                          <m:t>𝑠𝑖𝑑𝑒</m:t>
                        </m:r>
                      </m:den>
                    </m:f>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535777" y="3781748"/>
                <a:ext cx="2500053" cy="461119"/>
              </a:xfrm>
              <a:blipFill>
                <a:blip r:embed="rId2"/>
                <a:stretch>
                  <a:fillRect b="-2632"/>
                </a:stretch>
              </a:blipFill>
            </p:spPr>
            <p:txBody>
              <a:bodyPr/>
              <a:lstStyle/>
              <a:p>
                <a:r>
                  <a:rPr lang="en-US">
                    <a:noFill/>
                  </a:rPr>
                  <a:t> </a:t>
                </a:r>
              </a:p>
            </p:txBody>
          </p:sp>
        </mc:Fallback>
      </mc:AlternateContent>
      <p:pic>
        <p:nvPicPr>
          <p:cNvPr id="27650" name="Picture 2" descr="http://www.mathworks.com/help/releases/R2015b/matlab/ref/definition_s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7609" y="2267020"/>
            <a:ext cx="2714625" cy="30003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52774"/>
          <a:stretch/>
        </p:blipFill>
        <p:spPr>
          <a:xfrm>
            <a:off x="1535778" y="1399320"/>
            <a:ext cx="5074919" cy="390761"/>
          </a:xfrm>
          <a:prstGeom prst="rect">
            <a:avLst/>
          </a:prstGeom>
        </p:spPr>
      </p:pic>
      <p:sp>
        <p:nvSpPr>
          <p:cNvPr id="4" name="TextBox 3"/>
          <p:cNvSpPr txBox="1"/>
          <p:nvPr/>
        </p:nvSpPr>
        <p:spPr>
          <a:xfrm>
            <a:off x="1505961" y="1098881"/>
            <a:ext cx="1768369" cy="300082"/>
          </a:xfrm>
          <a:prstGeom prst="rect">
            <a:avLst/>
          </a:prstGeom>
          <a:noFill/>
        </p:spPr>
        <p:txBody>
          <a:bodyPr wrap="none" rtlCol="0">
            <a:spAutoFit/>
          </a:bodyPr>
          <a:lstStyle/>
          <a:p>
            <a:pPr defTabSz="685800">
              <a:buClrTx/>
              <a:defRPr/>
            </a:pPr>
            <a:r>
              <a:rPr lang="en-US" sz="1350" kern="1200" dirty="0">
                <a:solidFill>
                  <a:prstClr val="black"/>
                </a:solidFill>
                <a:latin typeface="Calibri"/>
                <a:ea typeface="+mn-ea"/>
                <a:cs typeface="+mn-cs"/>
              </a:rPr>
              <a:t>L = the image intensity</a:t>
            </a:r>
          </a:p>
        </p:txBody>
      </p:sp>
      <p:sp>
        <p:nvSpPr>
          <p:cNvPr id="5" name="Left Brace 4"/>
          <p:cNvSpPr/>
          <p:nvPr/>
        </p:nvSpPr>
        <p:spPr>
          <a:xfrm rot="16200000">
            <a:off x="3310826" y="958881"/>
            <a:ext cx="201374" cy="178426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Calibri"/>
            </a:endParaRPr>
          </a:p>
        </p:txBody>
      </p:sp>
      <p:sp>
        <p:nvSpPr>
          <p:cNvPr id="9" name="Left Brace 8"/>
          <p:cNvSpPr/>
          <p:nvPr/>
        </p:nvSpPr>
        <p:spPr>
          <a:xfrm rot="16200000">
            <a:off x="5411860" y="956931"/>
            <a:ext cx="201374" cy="178426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Calibri"/>
            </a:endParaRPr>
          </a:p>
        </p:txBody>
      </p:sp>
      <p:sp>
        <p:nvSpPr>
          <p:cNvPr id="8" name="TextBox 7"/>
          <p:cNvSpPr txBox="1"/>
          <p:nvPr/>
        </p:nvSpPr>
        <p:spPr>
          <a:xfrm>
            <a:off x="2558151" y="1904629"/>
            <a:ext cx="1764201" cy="300082"/>
          </a:xfrm>
          <a:prstGeom prst="rect">
            <a:avLst/>
          </a:prstGeom>
          <a:noFill/>
        </p:spPr>
        <p:txBody>
          <a:bodyPr wrap="none" rtlCol="0">
            <a:spAutoFit/>
          </a:bodyPr>
          <a:lstStyle/>
          <a:p>
            <a:pPr defTabSz="685800">
              <a:buClrTx/>
              <a:defRPr/>
            </a:pPr>
            <a:r>
              <a:rPr lang="en-US" sz="1350" kern="1200" dirty="0">
                <a:solidFill>
                  <a:prstClr val="black"/>
                </a:solidFill>
                <a:latin typeface="Calibri"/>
                <a:ea typeface="+mn-ea"/>
                <a:cs typeface="+mn-cs"/>
              </a:rPr>
              <a:t>gradient in x direction </a:t>
            </a:r>
          </a:p>
        </p:txBody>
      </p:sp>
      <p:sp>
        <p:nvSpPr>
          <p:cNvPr id="11" name="TextBox 10"/>
          <p:cNvSpPr txBox="1"/>
          <p:nvPr/>
        </p:nvSpPr>
        <p:spPr>
          <a:xfrm>
            <a:off x="4660414" y="1904629"/>
            <a:ext cx="1767407" cy="300082"/>
          </a:xfrm>
          <a:prstGeom prst="rect">
            <a:avLst/>
          </a:prstGeom>
          <a:noFill/>
        </p:spPr>
        <p:txBody>
          <a:bodyPr wrap="none" rtlCol="0">
            <a:spAutoFit/>
          </a:bodyPr>
          <a:lstStyle/>
          <a:p>
            <a:pPr defTabSz="685800">
              <a:buClrTx/>
              <a:defRPr/>
            </a:pPr>
            <a:r>
              <a:rPr lang="en-US" sz="1350" kern="1200" dirty="0">
                <a:solidFill>
                  <a:prstClr val="black"/>
                </a:solidFill>
                <a:latin typeface="Calibri"/>
                <a:ea typeface="+mn-ea"/>
                <a:cs typeface="+mn-cs"/>
              </a:rPr>
              <a:t>gradient in y direction </a:t>
            </a:r>
          </a:p>
        </p:txBody>
      </p:sp>
      <p:grpSp>
        <p:nvGrpSpPr>
          <p:cNvPr id="10" name="Group 9"/>
          <p:cNvGrpSpPr/>
          <p:nvPr/>
        </p:nvGrpSpPr>
        <p:grpSpPr>
          <a:xfrm>
            <a:off x="1535777" y="2692474"/>
            <a:ext cx="5074919" cy="658792"/>
            <a:chOff x="523702" y="2855545"/>
            <a:chExt cx="6766559" cy="878388"/>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62701"/>
            <a:stretch/>
          </p:blipFill>
          <p:spPr>
            <a:xfrm>
              <a:off x="523702" y="2855545"/>
              <a:ext cx="6766559" cy="411500"/>
            </a:xfrm>
            <a:prstGeom prst="rect">
              <a:avLst/>
            </a:prstGeom>
          </p:spPr>
        </p:pic>
        <p:sp>
          <p:nvSpPr>
            <p:cNvPr id="12" name="Left Brace 11"/>
            <p:cNvSpPr/>
            <p:nvPr/>
          </p:nvSpPr>
          <p:spPr>
            <a:xfrm rot="16200000">
              <a:off x="3135601" y="2072826"/>
              <a:ext cx="268499" cy="237901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Calibri"/>
              </a:endParaRPr>
            </a:p>
          </p:txBody>
        </p:sp>
        <p:sp>
          <p:nvSpPr>
            <p:cNvPr id="13" name="Left Brace 12"/>
            <p:cNvSpPr/>
            <p:nvPr/>
          </p:nvSpPr>
          <p:spPr>
            <a:xfrm rot="16200000">
              <a:off x="5804460" y="2070226"/>
              <a:ext cx="268499" cy="237901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Calibri"/>
              </a:endParaRPr>
            </a:p>
          </p:txBody>
        </p:sp>
        <p:sp>
          <p:nvSpPr>
            <p:cNvPr id="14" name="TextBox 13"/>
            <p:cNvSpPr txBox="1"/>
            <p:nvPr/>
          </p:nvSpPr>
          <p:spPr>
            <a:xfrm>
              <a:off x="2132035" y="3333823"/>
              <a:ext cx="2356543" cy="400109"/>
            </a:xfrm>
            <a:prstGeom prst="rect">
              <a:avLst/>
            </a:prstGeom>
            <a:noFill/>
          </p:spPr>
          <p:txBody>
            <a:bodyPr wrap="none" rtlCol="0">
              <a:spAutoFit/>
            </a:bodyPr>
            <a:lstStyle/>
            <a:p>
              <a:pPr defTabSz="685800">
                <a:buClrTx/>
                <a:defRPr/>
              </a:pPr>
              <a:r>
                <a:rPr lang="en-US" sz="1350" kern="1200" dirty="0">
                  <a:solidFill>
                    <a:prstClr val="black"/>
                  </a:solidFill>
                  <a:latin typeface="Calibri"/>
                  <a:ea typeface="+mn-ea"/>
                  <a:cs typeface="+mn-cs"/>
                </a:rPr>
                <a:t>gradient in y direction </a:t>
              </a:r>
            </a:p>
          </p:txBody>
        </p:sp>
        <p:sp>
          <p:nvSpPr>
            <p:cNvPr id="15" name="TextBox 14"/>
            <p:cNvSpPr txBox="1"/>
            <p:nvPr/>
          </p:nvSpPr>
          <p:spPr>
            <a:xfrm>
              <a:off x="4802532" y="3333824"/>
              <a:ext cx="2352268" cy="400109"/>
            </a:xfrm>
            <a:prstGeom prst="rect">
              <a:avLst/>
            </a:prstGeom>
            <a:noFill/>
          </p:spPr>
          <p:txBody>
            <a:bodyPr wrap="none" rtlCol="0">
              <a:spAutoFit/>
            </a:bodyPr>
            <a:lstStyle/>
            <a:p>
              <a:pPr defTabSz="685800">
                <a:buClrTx/>
                <a:defRPr/>
              </a:pPr>
              <a:r>
                <a:rPr lang="en-US" sz="1350" kern="1200" dirty="0">
                  <a:solidFill>
                    <a:prstClr val="black"/>
                  </a:solidFill>
                  <a:latin typeface="Calibri"/>
                  <a:ea typeface="+mn-ea"/>
                  <a:cs typeface="+mn-cs"/>
                </a:rPr>
                <a:t>gradient in x direction </a:t>
              </a:r>
            </a:p>
          </p:txBody>
        </p:sp>
      </p:grpSp>
      <p:sp>
        <p:nvSpPr>
          <p:cNvPr id="18" name="Title 17">
            <a:extLst>
              <a:ext uri="{FF2B5EF4-FFF2-40B4-BE49-F238E27FC236}">
                <a16:creationId xmlns:a16="http://schemas.microsoft.com/office/drawing/2014/main" id="{DCF792E5-658A-BDB1-C8EC-AED11CD8AB0B}"/>
              </a:ext>
            </a:extLst>
          </p:cNvPr>
          <p:cNvSpPr>
            <a:spLocks noGrp="1"/>
          </p:cNvSpPr>
          <p:nvPr>
            <p:ph type="title"/>
          </p:nvPr>
        </p:nvSpPr>
        <p:spPr/>
        <p:txBody>
          <a:bodyPr/>
          <a:lstStyle/>
          <a:p>
            <a:r>
              <a:rPr lang="en-US" dirty="0"/>
              <a:t>Computing gradients</a:t>
            </a:r>
          </a:p>
        </p:txBody>
      </p:sp>
      <p:sp>
        <p:nvSpPr>
          <p:cNvPr id="19" name="Slide Number Placeholder 5">
            <a:extLst>
              <a:ext uri="{FF2B5EF4-FFF2-40B4-BE49-F238E27FC236}">
                <a16:creationId xmlns:a16="http://schemas.microsoft.com/office/drawing/2014/main" id="{ECB93CCF-0428-0191-66F5-ACB797E44D93}"/>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29</a:t>
            </a:fld>
            <a:endParaRPr lang="en-US" dirty="0"/>
          </a:p>
        </p:txBody>
      </p:sp>
      <p:sp>
        <p:nvSpPr>
          <p:cNvPr id="2" name="TextBox 1">
            <a:extLst>
              <a:ext uri="{FF2B5EF4-FFF2-40B4-BE49-F238E27FC236}">
                <a16:creationId xmlns:a16="http://schemas.microsoft.com/office/drawing/2014/main" id="{453542A6-FA4C-BD10-0F4C-339923A271DB}"/>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
        <p:nvSpPr>
          <p:cNvPr id="16" name="TextBox 15">
            <a:extLst>
              <a:ext uri="{FF2B5EF4-FFF2-40B4-BE49-F238E27FC236}">
                <a16:creationId xmlns:a16="http://schemas.microsoft.com/office/drawing/2014/main" id="{625BF5DF-43D7-37ED-F546-65B193E9BF22}"/>
              </a:ext>
            </a:extLst>
          </p:cNvPr>
          <p:cNvSpPr txBox="1"/>
          <p:nvPr/>
        </p:nvSpPr>
        <p:spPr>
          <a:xfrm>
            <a:off x="2824653" y="2192168"/>
            <a:ext cx="1173719" cy="276999"/>
          </a:xfrm>
          <a:prstGeom prst="rect">
            <a:avLst/>
          </a:prstGeom>
          <a:noFill/>
        </p:spPr>
        <p:txBody>
          <a:bodyPr wrap="none" rtlCol="0">
            <a:spAutoFit/>
          </a:bodyPr>
          <a:lstStyle/>
          <a:p>
            <a:r>
              <a:rPr lang="en-US" sz="1200" dirty="0">
                <a:solidFill>
                  <a:schemeClr val="bg2"/>
                </a:solidFill>
              </a:rPr>
              <a:t>Vertical Edges</a:t>
            </a:r>
          </a:p>
        </p:txBody>
      </p:sp>
      <p:sp>
        <p:nvSpPr>
          <p:cNvPr id="17" name="TextBox 16">
            <a:extLst>
              <a:ext uri="{FF2B5EF4-FFF2-40B4-BE49-F238E27FC236}">
                <a16:creationId xmlns:a16="http://schemas.microsoft.com/office/drawing/2014/main" id="{F43C058D-B7A4-CF3D-FBC4-530DC381DD96}"/>
              </a:ext>
            </a:extLst>
          </p:cNvPr>
          <p:cNvSpPr txBox="1"/>
          <p:nvPr/>
        </p:nvSpPr>
        <p:spPr>
          <a:xfrm>
            <a:off x="4841234" y="2190354"/>
            <a:ext cx="1351652" cy="276999"/>
          </a:xfrm>
          <a:prstGeom prst="rect">
            <a:avLst/>
          </a:prstGeom>
          <a:noFill/>
        </p:spPr>
        <p:txBody>
          <a:bodyPr wrap="none" rtlCol="0">
            <a:spAutoFit/>
          </a:bodyPr>
          <a:lstStyle/>
          <a:p>
            <a:r>
              <a:rPr lang="en-US" sz="1200" dirty="0">
                <a:solidFill>
                  <a:schemeClr val="bg2"/>
                </a:solidFill>
              </a:rPr>
              <a:t>Horizontal Edges</a:t>
            </a:r>
          </a:p>
        </p:txBody>
      </p:sp>
    </p:spTree>
    <p:extLst>
      <p:ext uri="{BB962C8B-B14F-4D97-AF65-F5344CB8AC3E}">
        <p14:creationId xmlns:p14="http://schemas.microsoft.com/office/powerpoint/2010/main" val="138219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9" grpId="0" animBg="1"/>
      <p:bldP spid="8" grpId="0"/>
      <p:bldP spid="11"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this lecture</a:t>
            </a:r>
          </a:p>
        </p:txBody>
      </p:sp>
      <p:sp>
        <p:nvSpPr>
          <p:cNvPr id="3" name="Content Placeholder 2"/>
          <p:cNvSpPr>
            <a:spLocks noGrp="1"/>
          </p:cNvSpPr>
          <p:nvPr>
            <p:ph idx="1"/>
          </p:nvPr>
        </p:nvSpPr>
        <p:spPr/>
        <p:txBody>
          <a:bodyPr>
            <a:normAutofit/>
          </a:bodyPr>
          <a:lstStyle/>
          <a:p>
            <a:r>
              <a:rPr lang="en-US" sz="2400" dirty="0"/>
              <a:t>Feature detection / </a:t>
            </a:r>
            <a:r>
              <a:rPr lang="en-US" sz="2400" dirty="0" err="1"/>
              <a:t>keypoint</a:t>
            </a:r>
            <a:r>
              <a:rPr lang="en-US" sz="2400" dirty="0"/>
              <a:t> extraction</a:t>
            </a:r>
          </a:p>
          <a:p>
            <a:pPr lvl="1"/>
            <a:r>
              <a:rPr lang="en-US" sz="2400" dirty="0"/>
              <a:t>Corner detection</a:t>
            </a:r>
          </a:p>
          <a:p>
            <a:r>
              <a:rPr lang="en-US" sz="2400" dirty="0"/>
              <a:t>Feature description (of detected features)</a:t>
            </a:r>
          </a:p>
          <a:p>
            <a:r>
              <a:rPr lang="en-US" sz="2400" dirty="0"/>
              <a:t>Matching features across images</a:t>
            </a:r>
          </a:p>
        </p:txBody>
      </p:sp>
      <p:sp>
        <p:nvSpPr>
          <p:cNvPr id="4" name="Rectangle 3"/>
          <p:cNvSpPr/>
          <p:nvPr/>
        </p:nvSpPr>
        <p:spPr>
          <a:xfrm>
            <a:off x="529740" y="1274133"/>
            <a:ext cx="6450496" cy="89548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Slide Number Placeholder 5">
            <a:extLst>
              <a:ext uri="{FF2B5EF4-FFF2-40B4-BE49-F238E27FC236}">
                <a16:creationId xmlns:a16="http://schemas.microsoft.com/office/drawing/2014/main" id="{962720ED-F154-16A2-FCE5-B346EB11D063}"/>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a:t>
            </a:fld>
            <a:endParaRPr lang="en-US" dirty="0"/>
          </a:p>
        </p:txBody>
      </p:sp>
    </p:spTree>
    <p:extLst>
      <p:ext uri="{BB962C8B-B14F-4D97-AF65-F5344CB8AC3E}">
        <p14:creationId xmlns:p14="http://schemas.microsoft.com/office/powerpoint/2010/main" val="97851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99397526"/>
              </p:ext>
            </p:extLst>
          </p:nvPr>
        </p:nvGraphicFramePr>
        <p:xfrm>
          <a:off x="1324333" y="1063790"/>
          <a:ext cx="5486400" cy="3543300"/>
        </p:xfrm>
        <a:graphic>
          <a:graphicData uri="http://schemas.openxmlformats.org/drawingml/2006/table">
            <a:tbl>
              <a:tblPr firstRow="1" bandRow="1">
                <a:tableStyleId>{5940675A-B579-460E-94D1-54222C63F5DA}</a:tableStyleId>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gridCol w="274320">
                  <a:extLst>
                    <a:ext uri="{9D8B030D-6E8A-4147-A177-3AD203B41FA5}">
                      <a16:colId xmlns:a16="http://schemas.microsoft.com/office/drawing/2014/main" val="20013"/>
                    </a:ext>
                  </a:extLst>
                </a:gridCol>
                <a:gridCol w="274320">
                  <a:extLst>
                    <a:ext uri="{9D8B030D-6E8A-4147-A177-3AD203B41FA5}">
                      <a16:colId xmlns:a16="http://schemas.microsoft.com/office/drawing/2014/main" val="20014"/>
                    </a:ext>
                  </a:extLst>
                </a:gridCol>
                <a:gridCol w="274320">
                  <a:extLst>
                    <a:ext uri="{9D8B030D-6E8A-4147-A177-3AD203B41FA5}">
                      <a16:colId xmlns:a16="http://schemas.microsoft.com/office/drawing/2014/main" val="20015"/>
                    </a:ext>
                  </a:extLst>
                </a:gridCol>
                <a:gridCol w="274320">
                  <a:extLst>
                    <a:ext uri="{9D8B030D-6E8A-4147-A177-3AD203B41FA5}">
                      <a16:colId xmlns:a16="http://schemas.microsoft.com/office/drawing/2014/main" val="20016"/>
                    </a:ext>
                  </a:extLst>
                </a:gridCol>
                <a:gridCol w="274320">
                  <a:extLst>
                    <a:ext uri="{9D8B030D-6E8A-4147-A177-3AD203B41FA5}">
                      <a16:colId xmlns:a16="http://schemas.microsoft.com/office/drawing/2014/main" val="20017"/>
                    </a:ext>
                  </a:extLst>
                </a:gridCol>
                <a:gridCol w="274320">
                  <a:extLst>
                    <a:ext uri="{9D8B030D-6E8A-4147-A177-3AD203B41FA5}">
                      <a16:colId xmlns:a16="http://schemas.microsoft.com/office/drawing/2014/main" val="20018"/>
                    </a:ext>
                  </a:extLst>
                </a:gridCol>
                <a:gridCol w="274320">
                  <a:extLst>
                    <a:ext uri="{9D8B030D-6E8A-4147-A177-3AD203B41FA5}">
                      <a16:colId xmlns:a16="http://schemas.microsoft.com/office/drawing/2014/main" val="20019"/>
                    </a:ext>
                  </a:extLst>
                </a:gridCol>
              </a:tblGrid>
              <a:tr h="228600">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0"/>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1"/>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2"/>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rgbClr val="FF0000"/>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3"/>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4"/>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5"/>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6"/>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7"/>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8"/>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9"/>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10"/>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1"/>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2"/>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extLst>
                  <a:ext uri="{0D108BD9-81ED-4DB2-BD59-A6C34878D82A}">
                    <a16:rowId xmlns:a16="http://schemas.microsoft.com/office/drawing/2014/main" val="10013"/>
                  </a:ext>
                </a:extLst>
              </a:tr>
              <a:tr h="228600">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4"/>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9316" y="1034080"/>
            <a:ext cx="4556755" cy="742949"/>
          </a:xfrm>
          <a:prstGeom prst="rect">
            <a:avLst/>
          </a:prstGeom>
        </p:spPr>
      </p:pic>
      <p:sp>
        <p:nvSpPr>
          <p:cNvPr id="3" name="TextBox 2"/>
          <p:cNvSpPr txBox="1"/>
          <p:nvPr/>
        </p:nvSpPr>
        <p:spPr>
          <a:xfrm>
            <a:off x="2265948" y="1795855"/>
            <a:ext cx="1809598" cy="507831"/>
          </a:xfrm>
          <a:prstGeom prst="rect">
            <a:avLst/>
          </a:prstGeom>
          <a:solidFill>
            <a:schemeClr val="bg1"/>
          </a:solidFill>
        </p:spPr>
        <p:txBody>
          <a:bodyPr wrap="none" rtlCol="0">
            <a:spAutoFit/>
          </a:bodyPr>
          <a:lstStyle/>
          <a:p>
            <a:pPr defTabSz="685800">
              <a:buClrTx/>
              <a:defRPr/>
            </a:pPr>
            <a:r>
              <a:rPr lang="en-US" sz="1350" kern="1200" dirty="0">
                <a:solidFill>
                  <a:srgbClr val="FF0000"/>
                </a:solidFill>
                <a:latin typeface="Calibri"/>
                <a:ea typeface="+mn-ea"/>
                <a:cs typeface="+mn-cs"/>
              </a:rPr>
              <a:t>m(x, y) = </a:t>
            </a:r>
            <a:r>
              <a:rPr lang="en-US" sz="1350" kern="1200" dirty="0" err="1">
                <a:solidFill>
                  <a:srgbClr val="FF0000"/>
                </a:solidFill>
                <a:latin typeface="Calibri"/>
                <a:ea typeface="+mn-ea"/>
                <a:cs typeface="+mn-cs"/>
              </a:rPr>
              <a:t>sqrt</a:t>
            </a:r>
            <a:r>
              <a:rPr lang="en-US" sz="1350" kern="1200" dirty="0">
                <a:solidFill>
                  <a:srgbClr val="FF0000"/>
                </a:solidFill>
                <a:latin typeface="Calibri"/>
                <a:ea typeface="+mn-ea"/>
                <a:cs typeface="+mn-cs"/>
              </a:rPr>
              <a:t>(1 + 0) = 1</a:t>
            </a:r>
          </a:p>
          <a:p>
            <a:pPr defTabSz="685800">
              <a:buClrTx/>
              <a:defRPr/>
            </a:pPr>
            <a:r>
              <a:rPr lang="el-GR" sz="1350" kern="1200" dirty="0">
                <a:solidFill>
                  <a:srgbClr val="FF0000"/>
                </a:solidFill>
                <a:latin typeface="Calibri"/>
                <a:ea typeface="+mn-ea"/>
                <a:cs typeface="+mn-cs"/>
              </a:rPr>
              <a:t>Θ</a:t>
            </a:r>
            <a:r>
              <a:rPr lang="en-US" sz="1350" kern="1200" dirty="0">
                <a:solidFill>
                  <a:srgbClr val="FF0000"/>
                </a:solidFill>
                <a:latin typeface="Calibri"/>
                <a:ea typeface="+mn-ea"/>
                <a:cs typeface="+mn-cs"/>
              </a:rPr>
              <a:t>(x, y) = </a:t>
            </a:r>
            <a:r>
              <a:rPr lang="en-US" sz="1350" kern="1200" dirty="0" err="1">
                <a:solidFill>
                  <a:srgbClr val="FF0000"/>
                </a:solidFill>
                <a:latin typeface="Calibri"/>
                <a:ea typeface="+mn-ea"/>
                <a:cs typeface="+mn-cs"/>
              </a:rPr>
              <a:t>atan</a:t>
            </a:r>
            <a:r>
              <a:rPr lang="en-US" sz="1350" kern="1200" dirty="0">
                <a:solidFill>
                  <a:srgbClr val="FF0000"/>
                </a:solidFill>
                <a:latin typeface="Calibri"/>
                <a:ea typeface="+mn-ea"/>
                <a:cs typeface="+mn-cs"/>
              </a:rPr>
              <a:t>(0/-1) = 0 </a:t>
            </a:r>
          </a:p>
        </p:txBody>
      </p:sp>
      <p:cxnSp>
        <p:nvCxnSpPr>
          <p:cNvPr id="7" name="Straight Arrow Connector 6"/>
          <p:cNvCxnSpPr/>
          <p:nvPr/>
        </p:nvCxnSpPr>
        <p:spPr>
          <a:xfrm>
            <a:off x="1313449" y="2019011"/>
            <a:ext cx="8382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AC4726A-8E20-4033-B44D-72BB9BDF8B73}"/>
              </a:ext>
            </a:extLst>
          </p:cNvPr>
          <p:cNvSpPr txBox="1"/>
          <p:nvPr/>
        </p:nvSpPr>
        <p:spPr>
          <a:xfrm>
            <a:off x="1080780" y="4618752"/>
            <a:ext cx="498855" cy="253916"/>
          </a:xfrm>
          <a:prstGeom prst="rect">
            <a:avLst/>
          </a:prstGeom>
          <a:noFill/>
        </p:spPr>
        <p:txBody>
          <a:bodyPr wrap="none" rtlCol="0">
            <a:spAutoFit/>
          </a:bodyPr>
          <a:lstStyle/>
          <a:p>
            <a:r>
              <a:rPr lang="en-US" sz="1050" dirty="0"/>
              <a:t>(0, 0)</a:t>
            </a:r>
          </a:p>
        </p:txBody>
      </p:sp>
      <p:sp>
        <p:nvSpPr>
          <p:cNvPr id="8" name="TextBox 7">
            <a:extLst>
              <a:ext uri="{FF2B5EF4-FFF2-40B4-BE49-F238E27FC236}">
                <a16:creationId xmlns:a16="http://schemas.microsoft.com/office/drawing/2014/main" id="{3EC41D1A-5FF6-4B6B-A226-BBD8E0BC937F}"/>
              </a:ext>
            </a:extLst>
          </p:cNvPr>
          <p:cNvSpPr txBox="1"/>
          <p:nvPr/>
        </p:nvSpPr>
        <p:spPr>
          <a:xfrm>
            <a:off x="6597694" y="4618752"/>
            <a:ext cx="251992" cy="253916"/>
          </a:xfrm>
          <a:prstGeom prst="rect">
            <a:avLst/>
          </a:prstGeom>
          <a:noFill/>
        </p:spPr>
        <p:txBody>
          <a:bodyPr wrap="none" rtlCol="0">
            <a:spAutoFit/>
          </a:bodyPr>
          <a:lstStyle/>
          <a:p>
            <a:r>
              <a:rPr lang="en-US" sz="1050" dirty="0"/>
              <a:t>x</a:t>
            </a:r>
          </a:p>
        </p:txBody>
      </p:sp>
      <p:sp>
        <p:nvSpPr>
          <p:cNvPr id="10" name="TextBox 9">
            <a:extLst>
              <a:ext uri="{FF2B5EF4-FFF2-40B4-BE49-F238E27FC236}">
                <a16:creationId xmlns:a16="http://schemas.microsoft.com/office/drawing/2014/main" id="{A5EAA19B-CC7D-472C-841E-61F9F3DF5C70}"/>
              </a:ext>
            </a:extLst>
          </p:cNvPr>
          <p:cNvSpPr txBox="1"/>
          <p:nvPr/>
        </p:nvSpPr>
        <p:spPr>
          <a:xfrm>
            <a:off x="1080780" y="1006640"/>
            <a:ext cx="251992" cy="253916"/>
          </a:xfrm>
          <a:prstGeom prst="rect">
            <a:avLst/>
          </a:prstGeom>
          <a:noFill/>
        </p:spPr>
        <p:txBody>
          <a:bodyPr wrap="none" rtlCol="0">
            <a:spAutoFit/>
          </a:bodyPr>
          <a:lstStyle/>
          <a:p>
            <a:r>
              <a:rPr lang="en-US" sz="1050" dirty="0"/>
              <a:t>y</a:t>
            </a:r>
          </a:p>
        </p:txBody>
      </p:sp>
      <p:sp>
        <p:nvSpPr>
          <p:cNvPr id="11" name="Slide Number Placeholder 5">
            <a:extLst>
              <a:ext uri="{FF2B5EF4-FFF2-40B4-BE49-F238E27FC236}">
                <a16:creationId xmlns:a16="http://schemas.microsoft.com/office/drawing/2014/main" id="{37DF4FCF-A510-169D-28CC-B73A6FFC5EE8}"/>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30</a:t>
            </a:fld>
            <a:endParaRPr lang="en-US" dirty="0"/>
          </a:p>
        </p:txBody>
      </p:sp>
      <p:sp>
        <p:nvSpPr>
          <p:cNvPr id="9" name="TextBox 8">
            <a:extLst>
              <a:ext uri="{FF2B5EF4-FFF2-40B4-BE49-F238E27FC236}">
                <a16:creationId xmlns:a16="http://schemas.microsoft.com/office/drawing/2014/main" id="{F1554CDD-A13A-61A1-D4D9-2D53B7DBF1BD}"/>
              </a:ext>
            </a:extLst>
          </p:cNvPr>
          <p:cNvSpPr txBox="1"/>
          <p:nvPr/>
        </p:nvSpPr>
        <p:spPr>
          <a:xfrm>
            <a:off x="8034174" y="4083870"/>
            <a:ext cx="841897" cy="523220"/>
          </a:xfrm>
          <a:prstGeom prst="rect">
            <a:avLst/>
          </a:prstGeom>
          <a:noFill/>
        </p:spPr>
        <p:txBody>
          <a:bodyPr wrap="none" rtlCol="0">
            <a:spAutoFit/>
          </a:bodyPr>
          <a:lstStyle/>
          <a:p>
            <a:r>
              <a:rPr lang="en-US" dirty="0"/>
              <a:t>0: Black</a:t>
            </a:r>
          </a:p>
          <a:p>
            <a:r>
              <a:rPr lang="en-US" dirty="0"/>
              <a:t>1: White</a:t>
            </a:r>
          </a:p>
        </p:txBody>
      </p:sp>
      <p:sp>
        <p:nvSpPr>
          <p:cNvPr id="12" name="TextBox 11">
            <a:extLst>
              <a:ext uri="{FF2B5EF4-FFF2-40B4-BE49-F238E27FC236}">
                <a16:creationId xmlns:a16="http://schemas.microsoft.com/office/drawing/2014/main" id="{0E70C8C0-6A69-E16D-C436-BEF69D4E7BB9}"/>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3610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80296100"/>
              </p:ext>
            </p:extLst>
          </p:nvPr>
        </p:nvGraphicFramePr>
        <p:xfrm>
          <a:off x="1572984" y="1240252"/>
          <a:ext cx="5486400" cy="3543300"/>
        </p:xfrm>
        <a:graphic>
          <a:graphicData uri="http://schemas.openxmlformats.org/drawingml/2006/table">
            <a:tbl>
              <a:tblPr firstRow="1" bandRow="1">
                <a:tableStyleId>{5940675A-B579-460E-94D1-54222C63F5DA}</a:tableStyleId>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gridCol w="274320">
                  <a:extLst>
                    <a:ext uri="{9D8B030D-6E8A-4147-A177-3AD203B41FA5}">
                      <a16:colId xmlns:a16="http://schemas.microsoft.com/office/drawing/2014/main" val="20013"/>
                    </a:ext>
                  </a:extLst>
                </a:gridCol>
                <a:gridCol w="274320">
                  <a:extLst>
                    <a:ext uri="{9D8B030D-6E8A-4147-A177-3AD203B41FA5}">
                      <a16:colId xmlns:a16="http://schemas.microsoft.com/office/drawing/2014/main" val="20014"/>
                    </a:ext>
                  </a:extLst>
                </a:gridCol>
                <a:gridCol w="274320">
                  <a:extLst>
                    <a:ext uri="{9D8B030D-6E8A-4147-A177-3AD203B41FA5}">
                      <a16:colId xmlns:a16="http://schemas.microsoft.com/office/drawing/2014/main" val="20015"/>
                    </a:ext>
                  </a:extLst>
                </a:gridCol>
                <a:gridCol w="274320">
                  <a:extLst>
                    <a:ext uri="{9D8B030D-6E8A-4147-A177-3AD203B41FA5}">
                      <a16:colId xmlns:a16="http://schemas.microsoft.com/office/drawing/2014/main" val="20016"/>
                    </a:ext>
                  </a:extLst>
                </a:gridCol>
                <a:gridCol w="274320">
                  <a:extLst>
                    <a:ext uri="{9D8B030D-6E8A-4147-A177-3AD203B41FA5}">
                      <a16:colId xmlns:a16="http://schemas.microsoft.com/office/drawing/2014/main" val="20017"/>
                    </a:ext>
                  </a:extLst>
                </a:gridCol>
                <a:gridCol w="274320">
                  <a:extLst>
                    <a:ext uri="{9D8B030D-6E8A-4147-A177-3AD203B41FA5}">
                      <a16:colId xmlns:a16="http://schemas.microsoft.com/office/drawing/2014/main" val="20018"/>
                    </a:ext>
                  </a:extLst>
                </a:gridCol>
                <a:gridCol w="274320">
                  <a:extLst>
                    <a:ext uri="{9D8B030D-6E8A-4147-A177-3AD203B41FA5}">
                      <a16:colId xmlns:a16="http://schemas.microsoft.com/office/drawing/2014/main" val="20019"/>
                    </a:ext>
                  </a:extLst>
                </a:gridCol>
              </a:tblGrid>
              <a:tr h="228600">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0"/>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1"/>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2"/>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3"/>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4"/>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5"/>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6"/>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7"/>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8"/>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9"/>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10"/>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1"/>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dirty="0"/>
                    </a:p>
                  </a:txBody>
                  <a:tcPr marL="68580" marR="68580" marT="34290" marB="34290">
                    <a:solidFill>
                      <a:srgbClr val="FF0000"/>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2"/>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extLst>
                  <a:ext uri="{0D108BD9-81ED-4DB2-BD59-A6C34878D82A}">
                    <a16:rowId xmlns:a16="http://schemas.microsoft.com/office/drawing/2014/main" val="10013"/>
                  </a:ext>
                </a:extLst>
              </a:tr>
              <a:tr h="228600">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4"/>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183102"/>
            <a:ext cx="4556760" cy="742950"/>
          </a:xfrm>
          <a:prstGeom prst="rect">
            <a:avLst/>
          </a:prstGeom>
        </p:spPr>
      </p:pic>
      <p:sp>
        <p:nvSpPr>
          <p:cNvPr id="3" name="TextBox 2"/>
          <p:cNvSpPr txBox="1"/>
          <p:nvPr/>
        </p:nvSpPr>
        <p:spPr>
          <a:xfrm>
            <a:off x="2715984" y="3621503"/>
            <a:ext cx="1844864" cy="507831"/>
          </a:xfrm>
          <a:prstGeom prst="rect">
            <a:avLst/>
          </a:prstGeom>
          <a:solidFill>
            <a:schemeClr val="bg1"/>
          </a:solidFill>
        </p:spPr>
        <p:txBody>
          <a:bodyPr wrap="none" rtlCol="0">
            <a:spAutoFit/>
          </a:bodyPr>
          <a:lstStyle/>
          <a:p>
            <a:pPr defTabSz="685800">
              <a:buClrTx/>
              <a:defRPr/>
            </a:pPr>
            <a:r>
              <a:rPr lang="en-US" sz="1350" kern="1200" dirty="0">
                <a:solidFill>
                  <a:srgbClr val="FF0000"/>
                </a:solidFill>
                <a:latin typeface="Calibri"/>
                <a:ea typeface="+mn-ea"/>
                <a:cs typeface="+mn-cs"/>
              </a:rPr>
              <a:t>m(x, y) = </a:t>
            </a:r>
            <a:r>
              <a:rPr lang="en-US" sz="1350" kern="1200" dirty="0" err="1">
                <a:solidFill>
                  <a:srgbClr val="FF0000"/>
                </a:solidFill>
                <a:latin typeface="Calibri"/>
                <a:ea typeface="+mn-ea"/>
                <a:cs typeface="+mn-cs"/>
              </a:rPr>
              <a:t>sqrt</a:t>
            </a:r>
            <a:r>
              <a:rPr lang="en-US" sz="1350" kern="1200" dirty="0">
                <a:solidFill>
                  <a:srgbClr val="FF0000"/>
                </a:solidFill>
                <a:latin typeface="Calibri"/>
                <a:ea typeface="+mn-ea"/>
                <a:cs typeface="+mn-cs"/>
              </a:rPr>
              <a:t>(0 + 1) = 1</a:t>
            </a:r>
          </a:p>
          <a:p>
            <a:pPr defTabSz="685800">
              <a:buClrTx/>
              <a:defRPr/>
            </a:pPr>
            <a:r>
              <a:rPr lang="el-GR" sz="1350" kern="1200" dirty="0">
                <a:solidFill>
                  <a:srgbClr val="FF0000"/>
                </a:solidFill>
                <a:latin typeface="Calibri"/>
                <a:ea typeface="+mn-ea"/>
                <a:cs typeface="+mn-cs"/>
              </a:rPr>
              <a:t>Θ</a:t>
            </a:r>
            <a:r>
              <a:rPr lang="en-US" sz="1350" kern="1200" dirty="0">
                <a:solidFill>
                  <a:srgbClr val="FF0000"/>
                </a:solidFill>
                <a:latin typeface="Calibri"/>
                <a:ea typeface="+mn-ea"/>
                <a:cs typeface="+mn-cs"/>
              </a:rPr>
              <a:t>(x, y) = </a:t>
            </a:r>
            <a:r>
              <a:rPr lang="en-US" sz="1350" kern="1200" dirty="0" err="1">
                <a:solidFill>
                  <a:srgbClr val="FF0000"/>
                </a:solidFill>
                <a:latin typeface="Calibri"/>
                <a:ea typeface="+mn-ea"/>
                <a:cs typeface="+mn-cs"/>
              </a:rPr>
              <a:t>atan</a:t>
            </a:r>
            <a:r>
              <a:rPr lang="en-US" sz="1350" kern="1200" dirty="0">
                <a:solidFill>
                  <a:srgbClr val="FF0000"/>
                </a:solidFill>
                <a:latin typeface="Calibri"/>
                <a:ea typeface="+mn-ea"/>
                <a:cs typeface="+mn-cs"/>
              </a:rPr>
              <a:t>(1/0) = 90 </a:t>
            </a:r>
          </a:p>
        </p:txBody>
      </p:sp>
      <p:cxnSp>
        <p:nvCxnSpPr>
          <p:cNvPr id="8" name="Straight Arrow Connector 7"/>
          <p:cNvCxnSpPr/>
          <p:nvPr/>
        </p:nvCxnSpPr>
        <p:spPr>
          <a:xfrm rot="16200000">
            <a:off x="3477986" y="4650201"/>
            <a:ext cx="8382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AD08FDF-1971-4CD1-9644-B696E84E3714}"/>
              </a:ext>
            </a:extLst>
          </p:cNvPr>
          <p:cNvSpPr txBox="1"/>
          <p:nvPr/>
        </p:nvSpPr>
        <p:spPr>
          <a:xfrm>
            <a:off x="1329431" y="4857750"/>
            <a:ext cx="498855" cy="253916"/>
          </a:xfrm>
          <a:prstGeom prst="rect">
            <a:avLst/>
          </a:prstGeom>
          <a:noFill/>
        </p:spPr>
        <p:txBody>
          <a:bodyPr wrap="none" rtlCol="0">
            <a:spAutoFit/>
          </a:bodyPr>
          <a:lstStyle/>
          <a:p>
            <a:r>
              <a:rPr lang="en-US" sz="1050" dirty="0"/>
              <a:t>(0, 0)</a:t>
            </a:r>
          </a:p>
        </p:txBody>
      </p:sp>
      <p:sp>
        <p:nvSpPr>
          <p:cNvPr id="10" name="TextBox 9">
            <a:extLst>
              <a:ext uri="{FF2B5EF4-FFF2-40B4-BE49-F238E27FC236}">
                <a16:creationId xmlns:a16="http://schemas.microsoft.com/office/drawing/2014/main" id="{927C4D7D-0050-45BE-927C-2002F50667FA}"/>
              </a:ext>
            </a:extLst>
          </p:cNvPr>
          <p:cNvSpPr txBox="1"/>
          <p:nvPr/>
        </p:nvSpPr>
        <p:spPr>
          <a:xfrm>
            <a:off x="6846345" y="4857750"/>
            <a:ext cx="251992" cy="253916"/>
          </a:xfrm>
          <a:prstGeom prst="rect">
            <a:avLst/>
          </a:prstGeom>
          <a:noFill/>
        </p:spPr>
        <p:txBody>
          <a:bodyPr wrap="none" rtlCol="0">
            <a:spAutoFit/>
          </a:bodyPr>
          <a:lstStyle/>
          <a:p>
            <a:r>
              <a:rPr lang="en-US" sz="1050" dirty="0"/>
              <a:t>x</a:t>
            </a:r>
          </a:p>
        </p:txBody>
      </p:sp>
      <p:sp>
        <p:nvSpPr>
          <p:cNvPr id="12" name="TextBox 11">
            <a:extLst>
              <a:ext uri="{FF2B5EF4-FFF2-40B4-BE49-F238E27FC236}">
                <a16:creationId xmlns:a16="http://schemas.microsoft.com/office/drawing/2014/main" id="{77BA68ED-0DD9-45BB-ABDD-E70968E16B43}"/>
              </a:ext>
            </a:extLst>
          </p:cNvPr>
          <p:cNvSpPr txBox="1"/>
          <p:nvPr/>
        </p:nvSpPr>
        <p:spPr>
          <a:xfrm>
            <a:off x="1329431" y="1183102"/>
            <a:ext cx="251992" cy="253916"/>
          </a:xfrm>
          <a:prstGeom prst="rect">
            <a:avLst/>
          </a:prstGeom>
          <a:noFill/>
        </p:spPr>
        <p:txBody>
          <a:bodyPr wrap="none" rtlCol="0">
            <a:spAutoFit/>
          </a:bodyPr>
          <a:lstStyle/>
          <a:p>
            <a:r>
              <a:rPr lang="en-US" sz="1050" dirty="0"/>
              <a:t>y</a:t>
            </a:r>
          </a:p>
        </p:txBody>
      </p:sp>
      <p:sp>
        <p:nvSpPr>
          <p:cNvPr id="9" name="Slide Number Placeholder 5">
            <a:extLst>
              <a:ext uri="{FF2B5EF4-FFF2-40B4-BE49-F238E27FC236}">
                <a16:creationId xmlns:a16="http://schemas.microsoft.com/office/drawing/2014/main" id="{0D52F430-71E9-7351-CC23-1BCD7EDB13E6}"/>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31</a:t>
            </a:fld>
            <a:endParaRPr lang="en-US" dirty="0"/>
          </a:p>
        </p:txBody>
      </p:sp>
      <p:sp>
        <p:nvSpPr>
          <p:cNvPr id="7" name="TextBox 6">
            <a:extLst>
              <a:ext uri="{FF2B5EF4-FFF2-40B4-BE49-F238E27FC236}">
                <a16:creationId xmlns:a16="http://schemas.microsoft.com/office/drawing/2014/main" id="{1EC7C193-78C4-DBD7-0599-1995BBEF0AA3}"/>
              </a:ext>
            </a:extLst>
          </p:cNvPr>
          <p:cNvSpPr txBox="1"/>
          <p:nvPr/>
        </p:nvSpPr>
        <p:spPr>
          <a:xfrm>
            <a:off x="8034174" y="4083870"/>
            <a:ext cx="841897" cy="523220"/>
          </a:xfrm>
          <a:prstGeom prst="rect">
            <a:avLst/>
          </a:prstGeom>
          <a:noFill/>
        </p:spPr>
        <p:txBody>
          <a:bodyPr wrap="none" rtlCol="0">
            <a:spAutoFit/>
          </a:bodyPr>
          <a:lstStyle/>
          <a:p>
            <a:r>
              <a:rPr lang="en-US" dirty="0"/>
              <a:t>0: Black</a:t>
            </a:r>
          </a:p>
          <a:p>
            <a:r>
              <a:rPr lang="en-US" dirty="0"/>
              <a:t>1: White</a:t>
            </a:r>
          </a:p>
        </p:txBody>
      </p:sp>
      <p:sp>
        <p:nvSpPr>
          <p:cNvPr id="11" name="TextBox 10">
            <a:extLst>
              <a:ext uri="{FF2B5EF4-FFF2-40B4-BE49-F238E27FC236}">
                <a16:creationId xmlns:a16="http://schemas.microsoft.com/office/drawing/2014/main" id="{F640E260-60A9-703A-D13F-EDFFA0FF875E}"/>
              </a:ext>
            </a:extLst>
          </p:cNvPr>
          <p:cNvSpPr txBox="1"/>
          <p:nvPr/>
        </p:nvSpPr>
        <p:spPr>
          <a:xfrm>
            <a:off x="369917"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61851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72255910"/>
              </p:ext>
            </p:extLst>
          </p:nvPr>
        </p:nvGraphicFramePr>
        <p:xfrm>
          <a:off x="1572984" y="1232231"/>
          <a:ext cx="5486400" cy="3543300"/>
        </p:xfrm>
        <a:graphic>
          <a:graphicData uri="http://schemas.openxmlformats.org/drawingml/2006/table">
            <a:tbl>
              <a:tblPr firstRow="1" bandRow="1">
                <a:tableStyleId>{5940675A-B579-460E-94D1-54222C63F5DA}</a:tableStyleId>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gridCol w="274320">
                  <a:extLst>
                    <a:ext uri="{9D8B030D-6E8A-4147-A177-3AD203B41FA5}">
                      <a16:colId xmlns:a16="http://schemas.microsoft.com/office/drawing/2014/main" val="20013"/>
                    </a:ext>
                  </a:extLst>
                </a:gridCol>
                <a:gridCol w="274320">
                  <a:extLst>
                    <a:ext uri="{9D8B030D-6E8A-4147-A177-3AD203B41FA5}">
                      <a16:colId xmlns:a16="http://schemas.microsoft.com/office/drawing/2014/main" val="20014"/>
                    </a:ext>
                  </a:extLst>
                </a:gridCol>
                <a:gridCol w="274320">
                  <a:extLst>
                    <a:ext uri="{9D8B030D-6E8A-4147-A177-3AD203B41FA5}">
                      <a16:colId xmlns:a16="http://schemas.microsoft.com/office/drawing/2014/main" val="20015"/>
                    </a:ext>
                  </a:extLst>
                </a:gridCol>
                <a:gridCol w="274320">
                  <a:extLst>
                    <a:ext uri="{9D8B030D-6E8A-4147-A177-3AD203B41FA5}">
                      <a16:colId xmlns:a16="http://schemas.microsoft.com/office/drawing/2014/main" val="20016"/>
                    </a:ext>
                  </a:extLst>
                </a:gridCol>
                <a:gridCol w="274320">
                  <a:extLst>
                    <a:ext uri="{9D8B030D-6E8A-4147-A177-3AD203B41FA5}">
                      <a16:colId xmlns:a16="http://schemas.microsoft.com/office/drawing/2014/main" val="20017"/>
                    </a:ext>
                  </a:extLst>
                </a:gridCol>
                <a:gridCol w="274320">
                  <a:extLst>
                    <a:ext uri="{9D8B030D-6E8A-4147-A177-3AD203B41FA5}">
                      <a16:colId xmlns:a16="http://schemas.microsoft.com/office/drawing/2014/main" val="20018"/>
                    </a:ext>
                  </a:extLst>
                </a:gridCol>
                <a:gridCol w="274320">
                  <a:extLst>
                    <a:ext uri="{9D8B030D-6E8A-4147-A177-3AD203B41FA5}">
                      <a16:colId xmlns:a16="http://schemas.microsoft.com/office/drawing/2014/main" val="20019"/>
                    </a:ext>
                  </a:extLst>
                </a:gridCol>
              </a:tblGrid>
              <a:tr h="228600">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0"/>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1"/>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2"/>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3"/>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4"/>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5"/>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6"/>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solidFill>
                          <a:srgbClr val="FF0000"/>
                        </a:solidFill>
                      </a:endParaRPr>
                    </a:p>
                  </a:txBody>
                  <a:tcPr marL="68580" marR="68580" marT="34290" marB="34290">
                    <a:solidFill>
                      <a:srgbClr val="FF0000"/>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7"/>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8"/>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9"/>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10"/>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1"/>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2"/>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extLst>
                  <a:ext uri="{0D108BD9-81ED-4DB2-BD59-A6C34878D82A}">
                    <a16:rowId xmlns:a16="http://schemas.microsoft.com/office/drawing/2014/main" val="10013"/>
                  </a:ext>
                </a:extLst>
              </a:tr>
              <a:tr h="228600">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4"/>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984" y="1009631"/>
            <a:ext cx="4556761" cy="742950"/>
          </a:xfrm>
          <a:prstGeom prst="rect">
            <a:avLst/>
          </a:prstGeom>
        </p:spPr>
      </p:pic>
      <p:sp>
        <p:nvSpPr>
          <p:cNvPr id="3" name="TextBox 2"/>
          <p:cNvSpPr txBox="1"/>
          <p:nvPr/>
        </p:nvSpPr>
        <p:spPr>
          <a:xfrm>
            <a:off x="2481334" y="3192463"/>
            <a:ext cx="2021707" cy="507831"/>
          </a:xfrm>
          <a:prstGeom prst="rect">
            <a:avLst/>
          </a:prstGeom>
          <a:solidFill>
            <a:schemeClr val="bg1"/>
          </a:solidFill>
        </p:spPr>
        <p:txBody>
          <a:bodyPr wrap="none" rtlCol="0">
            <a:spAutoFit/>
          </a:bodyPr>
          <a:lstStyle/>
          <a:p>
            <a:pPr defTabSz="685800">
              <a:buClrTx/>
              <a:defRPr/>
            </a:pPr>
            <a:r>
              <a:rPr lang="en-US" sz="1350" kern="1200" dirty="0">
                <a:solidFill>
                  <a:srgbClr val="FF0000"/>
                </a:solidFill>
                <a:latin typeface="Calibri"/>
                <a:ea typeface="+mn-ea"/>
                <a:cs typeface="+mn-cs"/>
              </a:rPr>
              <a:t>m(x, y) = </a:t>
            </a:r>
            <a:r>
              <a:rPr lang="en-US" sz="1350" kern="1200" dirty="0" err="1">
                <a:solidFill>
                  <a:srgbClr val="FF0000"/>
                </a:solidFill>
                <a:latin typeface="Calibri"/>
                <a:ea typeface="+mn-ea"/>
                <a:cs typeface="+mn-cs"/>
              </a:rPr>
              <a:t>sqrt</a:t>
            </a:r>
            <a:r>
              <a:rPr lang="en-US" sz="1350" kern="1200" dirty="0">
                <a:solidFill>
                  <a:srgbClr val="FF0000"/>
                </a:solidFill>
                <a:latin typeface="Calibri"/>
                <a:ea typeface="+mn-ea"/>
                <a:cs typeface="+mn-cs"/>
              </a:rPr>
              <a:t>(1 + 1) = 1.41</a:t>
            </a:r>
          </a:p>
          <a:p>
            <a:pPr defTabSz="685800">
              <a:buClrTx/>
              <a:defRPr/>
            </a:pPr>
            <a:r>
              <a:rPr lang="el-GR" sz="1350" kern="1200" dirty="0">
                <a:solidFill>
                  <a:srgbClr val="FF0000"/>
                </a:solidFill>
                <a:latin typeface="Calibri"/>
                <a:ea typeface="+mn-ea"/>
                <a:cs typeface="+mn-cs"/>
              </a:rPr>
              <a:t>Θ</a:t>
            </a:r>
            <a:r>
              <a:rPr lang="en-US" sz="1350" kern="1200" dirty="0">
                <a:solidFill>
                  <a:srgbClr val="FF0000"/>
                </a:solidFill>
                <a:latin typeface="Calibri"/>
                <a:ea typeface="+mn-ea"/>
                <a:cs typeface="+mn-cs"/>
              </a:rPr>
              <a:t>(x, y) = </a:t>
            </a:r>
            <a:r>
              <a:rPr lang="en-US" sz="1350" kern="1200" dirty="0" err="1">
                <a:solidFill>
                  <a:srgbClr val="FF0000"/>
                </a:solidFill>
                <a:latin typeface="Calibri"/>
                <a:ea typeface="+mn-ea"/>
                <a:cs typeface="+mn-cs"/>
              </a:rPr>
              <a:t>atan</a:t>
            </a:r>
            <a:r>
              <a:rPr lang="en-US" sz="1350" kern="1200" dirty="0">
                <a:solidFill>
                  <a:srgbClr val="FF0000"/>
                </a:solidFill>
                <a:latin typeface="Calibri"/>
                <a:ea typeface="+mn-ea"/>
                <a:cs typeface="+mn-cs"/>
              </a:rPr>
              <a:t>(-1/-1) = 45 </a:t>
            </a:r>
          </a:p>
        </p:txBody>
      </p:sp>
      <p:cxnSp>
        <p:nvCxnSpPr>
          <p:cNvPr id="8" name="Straight Arrow Connector 7"/>
          <p:cNvCxnSpPr>
            <a:cxnSpLocks/>
          </p:cNvCxnSpPr>
          <p:nvPr/>
        </p:nvCxnSpPr>
        <p:spPr>
          <a:xfrm rot="18900000" flipV="1">
            <a:off x="4250952" y="3162355"/>
            <a:ext cx="117957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439B14B-692E-44C5-ACE4-2FCD2AD25D3E}"/>
              </a:ext>
            </a:extLst>
          </p:cNvPr>
          <p:cNvSpPr txBox="1"/>
          <p:nvPr/>
        </p:nvSpPr>
        <p:spPr>
          <a:xfrm>
            <a:off x="5257783" y="2370501"/>
            <a:ext cx="2005998" cy="300082"/>
          </a:xfrm>
          <a:prstGeom prst="rect">
            <a:avLst/>
          </a:prstGeom>
          <a:solidFill>
            <a:schemeClr val="bg1"/>
          </a:solidFill>
        </p:spPr>
        <p:txBody>
          <a:bodyPr wrap="none" rtlCol="0">
            <a:spAutoFit/>
          </a:bodyPr>
          <a:lstStyle/>
          <a:p>
            <a:pPr defTabSz="685800">
              <a:buClrTx/>
              <a:defRPr/>
            </a:pPr>
            <a:r>
              <a:rPr lang="en-US" sz="1350" kern="1200" dirty="0">
                <a:solidFill>
                  <a:srgbClr val="FF0000"/>
                </a:solidFill>
                <a:latin typeface="Calibri"/>
                <a:ea typeface="+mn-ea"/>
                <a:cs typeface="+mn-cs"/>
              </a:rPr>
              <a:t>(note length / magnitude)</a:t>
            </a:r>
          </a:p>
        </p:txBody>
      </p:sp>
      <p:sp>
        <p:nvSpPr>
          <p:cNvPr id="6" name="TextBox 5">
            <a:extLst>
              <a:ext uri="{FF2B5EF4-FFF2-40B4-BE49-F238E27FC236}">
                <a16:creationId xmlns:a16="http://schemas.microsoft.com/office/drawing/2014/main" id="{49CE0F8D-AAFC-41F7-B53C-CDF4078DD02B}"/>
              </a:ext>
            </a:extLst>
          </p:cNvPr>
          <p:cNvSpPr txBox="1"/>
          <p:nvPr/>
        </p:nvSpPr>
        <p:spPr>
          <a:xfrm>
            <a:off x="1329431" y="4857750"/>
            <a:ext cx="498855" cy="253916"/>
          </a:xfrm>
          <a:prstGeom prst="rect">
            <a:avLst/>
          </a:prstGeom>
          <a:noFill/>
        </p:spPr>
        <p:txBody>
          <a:bodyPr wrap="none" rtlCol="0">
            <a:spAutoFit/>
          </a:bodyPr>
          <a:lstStyle/>
          <a:p>
            <a:r>
              <a:rPr lang="en-US" sz="1050" dirty="0"/>
              <a:t>(0, 0)</a:t>
            </a:r>
          </a:p>
        </p:txBody>
      </p:sp>
      <p:sp>
        <p:nvSpPr>
          <p:cNvPr id="7" name="TextBox 6">
            <a:extLst>
              <a:ext uri="{FF2B5EF4-FFF2-40B4-BE49-F238E27FC236}">
                <a16:creationId xmlns:a16="http://schemas.microsoft.com/office/drawing/2014/main" id="{A9D0BC6D-2458-4E36-A71A-1B51B36F6C05}"/>
              </a:ext>
            </a:extLst>
          </p:cNvPr>
          <p:cNvSpPr txBox="1"/>
          <p:nvPr/>
        </p:nvSpPr>
        <p:spPr>
          <a:xfrm>
            <a:off x="6846345" y="4857750"/>
            <a:ext cx="251992" cy="253916"/>
          </a:xfrm>
          <a:prstGeom prst="rect">
            <a:avLst/>
          </a:prstGeom>
          <a:noFill/>
        </p:spPr>
        <p:txBody>
          <a:bodyPr wrap="none" rtlCol="0">
            <a:spAutoFit/>
          </a:bodyPr>
          <a:lstStyle/>
          <a:p>
            <a:r>
              <a:rPr lang="en-US" sz="1050" dirty="0"/>
              <a:t>x</a:t>
            </a:r>
          </a:p>
        </p:txBody>
      </p:sp>
      <p:sp>
        <p:nvSpPr>
          <p:cNvPr id="13" name="TextBox 12">
            <a:extLst>
              <a:ext uri="{FF2B5EF4-FFF2-40B4-BE49-F238E27FC236}">
                <a16:creationId xmlns:a16="http://schemas.microsoft.com/office/drawing/2014/main" id="{BEEE1353-DE36-4D29-BD6C-67717554478E}"/>
              </a:ext>
            </a:extLst>
          </p:cNvPr>
          <p:cNvSpPr txBox="1"/>
          <p:nvPr/>
        </p:nvSpPr>
        <p:spPr>
          <a:xfrm>
            <a:off x="1329431" y="1175081"/>
            <a:ext cx="251992" cy="253916"/>
          </a:xfrm>
          <a:prstGeom prst="rect">
            <a:avLst/>
          </a:prstGeom>
          <a:noFill/>
        </p:spPr>
        <p:txBody>
          <a:bodyPr wrap="none" rtlCol="0">
            <a:spAutoFit/>
          </a:bodyPr>
          <a:lstStyle/>
          <a:p>
            <a:r>
              <a:rPr lang="en-US" sz="1050" dirty="0"/>
              <a:t>y</a:t>
            </a:r>
          </a:p>
        </p:txBody>
      </p:sp>
      <p:sp>
        <p:nvSpPr>
          <p:cNvPr id="11" name="Slide Number Placeholder 5">
            <a:extLst>
              <a:ext uri="{FF2B5EF4-FFF2-40B4-BE49-F238E27FC236}">
                <a16:creationId xmlns:a16="http://schemas.microsoft.com/office/drawing/2014/main" id="{97756C05-FA16-173D-5B4B-638DBCCCA67A}"/>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32</a:t>
            </a:fld>
            <a:endParaRPr lang="en-US" dirty="0"/>
          </a:p>
        </p:txBody>
      </p:sp>
      <p:sp>
        <p:nvSpPr>
          <p:cNvPr id="10" name="TextBox 9">
            <a:extLst>
              <a:ext uri="{FF2B5EF4-FFF2-40B4-BE49-F238E27FC236}">
                <a16:creationId xmlns:a16="http://schemas.microsoft.com/office/drawing/2014/main" id="{AE0BF7CF-8E78-B32C-F72D-E3496B959C2D}"/>
              </a:ext>
            </a:extLst>
          </p:cNvPr>
          <p:cNvSpPr txBox="1"/>
          <p:nvPr/>
        </p:nvSpPr>
        <p:spPr>
          <a:xfrm>
            <a:off x="8034174" y="4083870"/>
            <a:ext cx="841897" cy="523220"/>
          </a:xfrm>
          <a:prstGeom prst="rect">
            <a:avLst/>
          </a:prstGeom>
          <a:noFill/>
        </p:spPr>
        <p:txBody>
          <a:bodyPr wrap="none" rtlCol="0">
            <a:spAutoFit/>
          </a:bodyPr>
          <a:lstStyle/>
          <a:p>
            <a:r>
              <a:rPr lang="en-US" dirty="0"/>
              <a:t>0: Black</a:t>
            </a:r>
          </a:p>
          <a:p>
            <a:r>
              <a:rPr lang="en-US" dirty="0"/>
              <a:t>1: White</a:t>
            </a:r>
          </a:p>
        </p:txBody>
      </p:sp>
      <p:sp>
        <p:nvSpPr>
          <p:cNvPr id="12" name="TextBox 11">
            <a:extLst>
              <a:ext uri="{FF2B5EF4-FFF2-40B4-BE49-F238E27FC236}">
                <a16:creationId xmlns:a16="http://schemas.microsoft.com/office/drawing/2014/main" id="{37AE5F1D-EB9C-8F63-6048-F1ADA27F5A15}"/>
              </a:ext>
            </a:extLst>
          </p:cNvPr>
          <p:cNvSpPr txBox="1"/>
          <p:nvPr/>
        </p:nvSpPr>
        <p:spPr>
          <a:xfrm>
            <a:off x="32004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113195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txBox="1">
            <a:spLocks noChangeArrowheads="1"/>
          </p:cNvSpPr>
          <p:nvPr>
            <p:custDataLst>
              <p:tags r:id="rId1"/>
            </p:custDataLst>
          </p:nvPr>
        </p:nvSpPr>
        <p:spPr bwMode="auto">
          <a:xfrm>
            <a:off x="457199" y="1054766"/>
            <a:ext cx="8229599"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New Roman" pitchFamily="18" charset="0"/>
                <a:ea typeface="ＭＳ Ｐゴシック" charset="-128"/>
              </a:defRPr>
            </a:lvl1pPr>
            <a:lvl2pPr marL="742950" indent="-285750">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257175" indent="-257175" defTabSz="685800" eaLnBrk="0" fontAlgn="base" hangingPunct="0">
              <a:spcBef>
                <a:spcPct val="20000"/>
              </a:spcBef>
              <a:spcAft>
                <a:spcPct val="0"/>
              </a:spcAft>
              <a:buClrTx/>
              <a:defRPr/>
            </a:pPr>
            <a:r>
              <a:rPr lang="en-US" sz="1800" b="0" kern="1200" dirty="0">
                <a:solidFill>
                  <a:srgbClr val="000000"/>
                </a:solidFill>
                <a:latin typeface="Arial" charset="0"/>
                <a:cs typeface="+mn-cs"/>
              </a:rPr>
              <a:t>Basic idea:</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Take 16x16 square window around detected feature</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Compute gradient orientation for each pixel</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Create histogram over edge orientations weighted by magnitude</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That’s your feature descriptor! </a:t>
            </a:r>
          </a:p>
        </p:txBody>
      </p:sp>
      <p:sp>
        <p:nvSpPr>
          <p:cNvPr id="67587" name="Rectangle 2"/>
          <p:cNvSpPr>
            <a:spLocks noGrp="1" noChangeArrowheads="1"/>
          </p:cNvSpPr>
          <p:nvPr>
            <p:ph type="title"/>
            <p:custDataLst>
              <p:tags r:id="rId2"/>
            </p:custDataLst>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p>
        </p:txBody>
      </p:sp>
      <p:sp>
        <p:nvSpPr>
          <p:cNvPr id="67588" name="Rectangle 14"/>
          <p:cNvSpPr>
            <a:spLocks noChangeArrowheads="1"/>
          </p:cNvSpPr>
          <p:nvPr>
            <p:custDataLst>
              <p:tags r:id="rId3"/>
            </p:custDataLst>
          </p:nvPr>
        </p:nvSpPr>
        <p:spPr bwMode="auto">
          <a:xfrm>
            <a:off x="1143000" y="4955892"/>
            <a:ext cx="1513556" cy="21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800" eaLnBrk="0" fontAlgn="base" hangingPunct="0">
              <a:spcBef>
                <a:spcPct val="0"/>
              </a:spcBef>
              <a:spcAft>
                <a:spcPct val="0"/>
              </a:spcAft>
              <a:buClrTx/>
              <a:defRPr/>
            </a:pPr>
            <a:r>
              <a:rPr lang="en-US" sz="788" kern="1200" dirty="0">
                <a:latin typeface="Calibri" panose="020F0502020204030204" pitchFamily="34" charset="0"/>
                <a:ea typeface="ＭＳ Ｐゴシック" charset="-128"/>
                <a:cs typeface="+mn-cs"/>
              </a:rPr>
              <a:t>Adapted from L. </a:t>
            </a:r>
            <a:r>
              <a:rPr lang="en-US" sz="788" kern="1200" dirty="0" err="1">
                <a:latin typeface="Calibri" panose="020F0502020204030204" pitchFamily="34" charset="0"/>
                <a:ea typeface="ＭＳ Ｐゴシック" charset="-128"/>
                <a:cs typeface="+mn-cs"/>
              </a:rPr>
              <a:t>Zitnick</a:t>
            </a:r>
            <a:r>
              <a:rPr lang="en-US" sz="788" kern="1200" dirty="0">
                <a:latin typeface="Calibri" panose="020F0502020204030204" pitchFamily="34" charset="0"/>
                <a:ea typeface="ＭＳ Ｐゴシック" charset="-128"/>
                <a:cs typeface="+mn-cs"/>
              </a:rPr>
              <a:t>, D. Lowe</a:t>
            </a:r>
          </a:p>
        </p:txBody>
      </p:sp>
      <p:pic>
        <p:nvPicPr>
          <p:cNvPr id="67589" name="Picture 4" descr="descrip"/>
          <p:cNvPicPr>
            <a:picLocks noChangeAspect="1" noChangeArrowheads="1"/>
          </p:cNvPicPr>
          <p:nvPr>
            <p:custDataLst>
              <p:tags r:id="rId4"/>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2322910" y="2324099"/>
            <a:ext cx="4935140" cy="234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11"/>
          <p:cNvSpPr>
            <a:spLocks noChangeArrowheads="1"/>
          </p:cNvSpPr>
          <p:nvPr>
            <p:custDataLst>
              <p:tags r:id="rId5"/>
            </p:custDataLst>
          </p:nvPr>
        </p:nvSpPr>
        <p:spPr bwMode="auto">
          <a:xfrm>
            <a:off x="5314950" y="2324099"/>
            <a:ext cx="1943100" cy="234910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grpSp>
        <p:nvGrpSpPr>
          <p:cNvPr id="67591" name="Group 26"/>
          <p:cNvGrpSpPr>
            <a:grpSpLocks/>
          </p:cNvGrpSpPr>
          <p:nvPr>
            <p:custDataLst>
              <p:tags r:id="rId6"/>
            </p:custDataLst>
          </p:nvPr>
        </p:nvGrpSpPr>
        <p:grpSpPr bwMode="auto">
          <a:xfrm>
            <a:off x="5429250" y="2438399"/>
            <a:ext cx="1771650" cy="997982"/>
            <a:chOff x="5715000" y="4343400"/>
            <a:chExt cx="2362200" cy="1330338"/>
          </a:xfrm>
        </p:grpSpPr>
        <p:cxnSp>
          <p:nvCxnSpPr>
            <p:cNvPr id="67603" name="Straight Arrow Connector 13"/>
            <p:cNvCxnSpPr>
              <a:cxnSpLocks noChangeShapeType="1"/>
            </p:cNvCxnSpPr>
            <p:nvPr>
              <p:custDataLst>
                <p:tags r:id="rId18"/>
              </p:custDataLst>
            </p:nvPr>
          </p:nvCxnSpPr>
          <p:spPr bwMode="auto">
            <a:xfrm>
              <a:off x="5791200" y="5256212"/>
              <a:ext cx="2133600"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67604" name="Rectangle 20"/>
            <p:cNvSpPr>
              <a:spLocks noChangeArrowheads="1"/>
            </p:cNvSpPr>
            <p:nvPr>
              <p:custDataLst>
                <p:tags r:id="rId19"/>
              </p:custDataLst>
            </p:nvPr>
          </p:nvSpPr>
          <p:spPr bwMode="auto">
            <a:xfrm>
              <a:off x="5791200" y="4343400"/>
              <a:ext cx="228600" cy="91281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7605" name="Rectangle 15"/>
            <p:cNvSpPr>
              <a:spLocks noChangeArrowheads="1"/>
            </p:cNvSpPr>
            <p:nvPr>
              <p:custDataLst>
                <p:tags r:id="rId20"/>
              </p:custDataLst>
            </p:nvPr>
          </p:nvSpPr>
          <p:spPr bwMode="auto">
            <a:xfrm>
              <a:off x="6019800" y="4800600"/>
              <a:ext cx="228600" cy="45561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7606" name="Rectangle 16"/>
            <p:cNvSpPr>
              <a:spLocks noChangeArrowheads="1"/>
            </p:cNvSpPr>
            <p:nvPr>
              <p:custDataLst>
                <p:tags r:id="rId21"/>
              </p:custDataLst>
            </p:nvPr>
          </p:nvSpPr>
          <p:spPr bwMode="auto">
            <a:xfrm>
              <a:off x="6248400" y="4953000"/>
              <a:ext cx="228600" cy="30321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7607" name="Rectangle 17"/>
            <p:cNvSpPr>
              <a:spLocks noChangeArrowheads="1"/>
            </p:cNvSpPr>
            <p:nvPr>
              <p:custDataLst>
                <p:tags r:id="rId22"/>
              </p:custDataLst>
            </p:nvPr>
          </p:nvSpPr>
          <p:spPr bwMode="auto">
            <a:xfrm>
              <a:off x="6477000" y="5177134"/>
              <a:ext cx="228600" cy="79077"/>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7608" name="Rectangle 18"/>
            <p:cNvSpPr>
              <a:spLocks noChangeArrowheads="1"/>
            </p:cNvSpPr>
            <p:nvPr>
              <p:custDataLst>
                <p:tags r:id="rId23"/>
              </p:custDataLst>
            </p:nvPr>
          </p:nvSpPr>
          <p:spPr bwMode="auto">
            <a:xfrm>
              <a:off x="6705600" y="4953000"/>
              <a:ext cx="228600" cy="30321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7609" name="Rectangle 19"/>
            <p:cNvSpPr>
              <a:spLocks noChangeArrowheads="1"/>
            </p:cNvSpPr>
            <p:nvPr>
              <p:custDataLst>
                <p:tags r:id="rId24"/>
              </p:custDataLst>
            </p:nvPr>
          </p:nvSpPr>
          <p:spPr bwMode="auto">
            <a:xfrm>
              <a:off x="6934200" y="5177134"/>
              <a:ext cx="228600" cy="79078"/>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7610" name="Rectangle 20"/>
            <p:cNvSpPr>
              <a:spLocks noChangeArrowheads="1"/>
            </p:cNvSpPr>
            <p:nvPr>
              <p:custDataLst>
                <p:tags r:id="rId25"/>
              </p:custDataLst>
            </p:nvPr>
          </p:nvSpPr>
          <p:spPr bwMode="auto">
            <a:xfrm>
              <a:off x="7162800" y="4953000"/>
              <a:ext cx="228600" cy="30321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7611" name="Rectangle 21"/>
            <p:cNvSpPr>
              <a:spLocks noChangeArrowheads="1"/>
            </p:cNvSpPr>
            <p:nvPr>
              <p:custDataLst>
                <p:tags r:id="rId26"/>
              </p:custDataLst>
            </p:nvPr>
          </p:nvSpPr>
          <p:spPr bwMode="auto">
            <a:xfrm>
              <a:off x="7391400" y="4953000"/>
              <a:ext cx="228600" cy="304800"/>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7612" name="TextBox 23"/>
            <p:cNvSpPr txBox="1">
              <a:spLocks noChangeArrowheads="1"/>
            </p:cNvSpPr>
            <p:nvPr>
              <p:custDataLst>
                <p:tags r:id="rId27"/>
              </p:custDataLst>
            </p:nvPr>
          </p:nvSpPr>
          <p:spPr bwMode="auto">
            <a:xfrm>
              <a:off x="5715000" y="5181408"/>
              <a:ext cx="457200" cy="49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ea typeface="ＭＳ Ｐゴシック" charset="-128"/>
                </a:defRPr>
              </a:lvl1pPr>
              <a:lvl2pPr marL="37931725" indent="-37474525">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defTabSz="685800" eaLnBrk="0" fontAlgn="base" hangingPunct="0">
                <a:spcBef>
                  <a:spcPct val="0"/>
                </a:spcBef>
                <a:spcAft>
                  <a:spcPct val="0"/>
                </a:spcAft>
                <a:buClrTx/>
                <a:defRPr/>
              </a:pPr>
              <a:r>
                <a:rPr lang="en-US" sz="1800" kern="1200">
                  <a:solidFill>
                    <a:srgbClr val="000000"/>
                  </a:solidFill>
                  <a:latin typeface="Arial" charset="0"/>
                  <a:cs typeface="+mn-cs"/>
                </a:rPr>
                <a:t>0</a:t>
              </a:r>
            </a:p>
          </p:txBody>
        </p:sp>
        <p:sp>
          <p:nvSpPr>
            <p:cNvPr id="67613" name="TextBox 24"/>
            <p:cNvSpPr txBox="1">
              <a:spLocks noChangeArrowheads="1"/>
            </p:cNvSpPr>
            <p:nvPr>
              <p:custDataLst>
                <p:tags r:id="rId28"/>
              </p:custDataLst>
            </p:nvPr>
          </p:nvSpPr>
          <p:spPr bwMode="auto">
            <a:xfrm>
              <a:off x="7239000" y="5176647"/>
              <a:ext cx="838200" cy="49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ea typeface="ＭＳ Ｐゴシック" charset="-128"/>
                </a:defRPr>
              </a:lvl1pPr>
              <a:lvl2pPr marL="37931725" indent="-37474525">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defTabSz="685800" eaLnBrk="0" fontAlgn="base" hangingPunct="0">
                <a:spcBef>
                  <a:spcPct val="0"/>
                </a:spcBef>
                <a:spcAft>
                  <a:spcPct val="0"/>
                </a:spcAft>
                <a:buClrTx/>
                <a:defRPr/>
              </a:pPr>
              <a:r>
                <a:rPr lang="en-US" sz="1800" kern="1200">
                  <a:solidFill>
                    <a:srgbClr val="000000"/>
                  </a:solidFill>
                  <a:latin typeface="Arial" charset="0"/>
                  <a:cs typeface="+mn-cs"/>
                  <a:sym typeface="Symbol" pitchFamily="18" charset="2"/>
                </a:rPr>
                <a:t>2</a:t>
              </a:r>
              <a:r>
                <a:rPr lang="el-GR" sz="1800" kern="1200">
                  <a:solidFill>
                    <a:srgbClr val="000000"/>
                  </a:solidFill>
                  <a:latin typeface="Arial" charset="0"/>
                  <a:cs typeface="+mn-cs"/>
                  <a:sym typeface="Symbol" pitchFamily="18" charset="2"/>
                </a:rPr>
                <a:t></a:t>
              </a:r>
              <a:endParaRPr lang="en-US" sz="1800" kern="1200">
                <a:solidFill>
                  <a:srgbClr val="000000"/>
                </a:solidFill>
                <a:latin typeface="Arial" charset="0"/>
                <a:cs typeface="+mn-cs"/>
              </a:endParaRPr>
            </a:p>
          </p:txBody>
        </p:sp>
      </p:grpSp>
      <p:sp>
        <p:nvSpPr>
          <p:cNvPr id="67592" name="Rectangle 8"/>
          <p:cNvSpPr>
            <a:spLocks noChangeArrowheads="1"/>
          </p:cNvSpPr>
          <p:nvPr>
            <p:custDataLst>
              <p:tags r:id="rId7"/>
            </p:custDataLst>
          </p:nvPr>
        </p:nvSpPr>
        <p:spPr bwMode="auto">
          <a:xfrm>
            <a:off x="5584031" y="3361134"/>
            <a:ext cx="141577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800" eaLnBrk="0" fontAlgn="base" hangingPunct="0">
              <a:spcBef>
                <a:spcPct val="0"/>
              </a:spcBef>
              <a:spcAft>
                <a:spcPct val="0"/>
              </a:spcAft>
              <a:buClrTx/>
              <a:defRPr/>
            </a:pPr>
            <a:r>
              <a:rPr lang="en-US" sz="1350" kern="1200">
                <a:ea typeface="ＭＳ Ｐゴシック" charset="-128"/>
                <a:cs typeface="+mn-cs"/>
              </a:rPr>
              <a:t>angle histogram</a:t>
            </a:r>
          </a:p>
        </p:txBody>
      </p:sp>
      <p:grpSp>
        <p:nvGrpSpPr>
          <p:cNvPr id="67593" name="Group 46"/>
          <p:cNvGrpSpPr>
            <a:grpSpLocks/>
          </p:cNvGrpSpPr>
          <p:nvPr>
            <p:custDataLst>
              <p:tags r:id="rId8"/>
            </p:custDataLst>
          </p:nvPr>
        </p:nvGrpSpPr>
        <p:grpSpPr bwMode="auto">
          <a:xfrm>
            <a:off x="5886450" y="3867149"/>
            <a:ext cx="914400" cy="571500"/>
            <a:chOff x="6324600" y="4953000"/>
            <a:chExt cx="1219200" cy="762000"/>
          </a:xfrm>
        </p:grpSpPr>
        <p:cxnSp>
          <p:nvCxnSpPr>
            <p:cNvPr id="67594" name="Straight Arrow Connector 31"/>
            <p:cNvCxnSpPr>
              <a:cxnSpLocks noChangeShapeType="1"/>
            </p:cNvCxnSpPr>
            <p:nvPr>
              <p:custDataLst>
                <p:tags r:id="rId9"/>
              </p:custDataLst>
            </p:nvPr>
          </p:nvCxnSpPr>
          <p:spPr bwMode="auto">
            <a:xfrm>
              <a:off x="6705600" y="5334000"/>
              <a:ext cx="838200"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5" name="Straight Arrow Connector 33"/>
            <p:cNvCxnSpPr>
              <a:cxnSpLocks noChangeShapeType="1"/>
            </p:cNvCxnSpPr>
            <p:nvPr>
              <p:custDataLst>
                <p:tags r:id="rId10"/>
              </p:custDataLst>
            </p:nvPr>
          </p:nvCxnSpPr>
          <p:spPr bwMode="auto">
            <a:xfrm rot="5400000" flipH="1" flipV="1">
              <a:off x="6705600" y="4953000"/>
              <a:ext cx="381000" cy="381000"/>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6" name="Straight Arrow Connector 35"/>
            <p:cNvCxnSpPr>
              <a:cxnSpLocks noChangeShapeType="1"/>
            </p:cNvCxnSpPr>
            <p:nvPr>
              <p:custDataLst>
                <p:tags r:id="rId11"/>
              </p:custDataLst>
            </p:nvPr>
          </p:nvCxnSpPr>
          <p:spPr bwMode="auto">
            <a:xfrm rot="5400000" flipH="1" flipV="1">
              <a:off x="6514306" y="5144294"/>
              <a:ext cx="382588"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7" name="Straight Arrow Connector 37"/>
            <p:cNvCxnSpPr>
              <a:cxnSpLocks noChangeShapeType="1"/>
            </p:cNvCxnSpPr>
            <p:nvPr>
              <p:custDataLst>
                <p:tags r:id="rId12"/>
              </p:custDataLst>
            </p:nvPr>
          </p:nvCxnSpPr>
          <p:spPr bwMode="auto">
            <a:xfrm rot="16200000" flipV="1">
              <a:off x="6550024" y="5181600"/>
              <a:ext cx="154782" cy="154782"/>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8" name="Straight Arrow Connector 39"/>
            <p:cNvCxnSpPr>
              <a:cxnSpLocks noChangeShapeType="1"/>
            </p:cNvCxnSpPr>
            <p:nvPr>
              <p:custDataLst>
                <p:tags r:id="rId13"/>
              </p:custDataLst>
            </p:nvPr>
          </p:nvCxnSpPr>
          <p:spPr bwMode="auto">
            <a:xfrm rot="10800000">
              <a:off x="6324600" y="5336382"/>
              <a:ext cx="380206"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9" name="Straight Arrow Connector 42"/>
            <p:cNvCxnSpPr>
              <a:cxnSpLocks noChangeShapeType="1"/>
            </p:cNvCxnSpPr>
            <p:nvPr>
              <p:custDataLst>
                <p:tags r:id="rId14"/>
              </p:custDataLst>
            </p:nvPr>
          </p:nvCxnSpPr>
          <p:spPr bwMode="auto">
            <a:xfrm rot="5400000">
              <a:off x="6553200" y="5331618"/>
              <a:ext cx="154782" cy="154782"/>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600" name="Straight Arrow Connector 43"/>
            <p:cNvCxnSpPr>
              <a:cxnSpLocks noChangeShapeType="1"/>
            </p:cNvCxnSpPr>
            <p:nvPr>
              <p:custDataLst>
                <p:tags r:id="rId15"/>
              </p:custDataLst>
            </p:nvPr>
          </p:nvCxnSpPr>
          <p:spPr bwMode="auto">
            <a:xfrm rot="16200000" flipH="1">
              <a:off x="6515100" y="5522912"/>
              <a:ext cx="382588"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601" name="Straight Arrow Connector 44"/>
            <p:cNvCxnSpPr>
              <a:cxnSpLocks noChangeShapeType="1"/>
            </p:cNvCxnSpPr>
            <p:nvPr>
              <p:custDataLst>
                <p:tags r:id="rId16"/>
              </p:custDataLst>
            </p:nvPr>
          </p:nvCxnSpPr>
          <p:spPr bwMode="auto">
            <a:xfrm rot="16200000" flipH="1">
              <a:off x="6701632" y="5337969"/>
              <a:ext cx="312737" cy="304800"/>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sp>
          <p:nvSpPr>
            <p:cNvPr id="67602" name="Oval 27"/>
            <p:cNvSpPr>
              <a:spLocks noChangeArrowheads="1"/>
            </p:cNvSpPr>
            <p:nvPr>
              <p:custDataLst>
                <p:tags r:id="rId17"/>
              </p:custDataLst>
            </p:nvPr>
          </p:nvSpPr>
          <p:spPr bwMode="auto">
            <a:xfrm>
              <a:off x="6657976" y="5286376"/>
              <a:ext cx="76200" cy="76200"/>
            </a:xfrm>
            <a:prstGeom prst="ellipse">
              <a:avLst/>
            </a:prstGeom>
            <a:solidFill>
              <a:schemeClr val="tx1"/>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grpSp>
      <p:sp>
        <p:nvSpPr>
          <p:cNvPr id="3" name="Slide Number Placeholder 5">
            <a:extLst>
              <a:ext uri="{FF2B5EF4-FFF2-40B4-BE49-F238E27FC236}">
                <a16:creationId xmlns:a16="http://schemas.microsoft.com/office/drawing/2014/main" id="{3386C091-8265-064F-0B89-83580D0F61A6}"/>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33</a:t>
            </a:fld>
            <a:endParaRPr lang="en-US" dirty="0"/>
          </a:p>
        </p:txBody>
      </p:sp>
    </p:spTree>
    <p:extLst>
      <p:ext uri="{BB962C8B-B14F-4D97-AF65-F5344CB8AC3E}">
        <p14:creationId xmlns:p14="http://schemas.microsoft.com/office/powerpoint/2010/main" val="375936918"/>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txBox="1">
            <a:spLocks noChangeArrowheads="1"/>
          </p:cNvSpPr>
          <p:nvPr>
            <p:custDataLst>
              <p:tags r:id="rId1"/>
            </p:custDataLst>
          </p:nvPr>
        </p:nvSpPr>
        <p:spPr bwMode="auto">
          <a:xfrm>
            <a:off x="457200" y="974556"/>
            <a:ext cx="82296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New Roman" pitchFamily="18" charset="0"/>
                <a:ea typeface="ＭＳ Ｐゴシック" charset="-128"/>
              </a:defRPr>
            </a:lvl1pPr>
            <a:lvl2pPr marL="742950" indent="-285750">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257175" indent="-257175" defTabSz="685800" eaLnBrk="0" fontAlgn="base" hangingPunct="0">
              <a:spcBef>
                <a:spcPct val="20000"/>
              </a:spcBef>
              <a:spcAft>
                <a:spcPct val="0"/>
              </a:spcAft>
              <a:buClrTx/>
              <a:defRPr/>
            </a:pPr>
            <a:r>
              <a:rPr lang="en-US" sz="1800" b="0" kern="1200" dirty="0">
                <a:solidFill>
                  <a:srgbClr val="000000"/>
                </a:solidFill>
                <a:latin typeface="Arial" charset="0"/>
                <a:cs typeface="+mn-cs"/>
              </a:rPr>
              <a:t>Full version</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Divide the 16x16 window into a 4x4 grid of cells (2x2 case shown below)</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Quantize the gradient orientations i.e. snap each gradient to one of 8 angles</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Each gradient contributes not just 1, but magnitude(gradient) to the histogram, i.e. stronger gradients contribute more </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16 cells * 8 orientations = 128 dimensional descriptor for each detected feature</a:t>
            </a:r>
          </a:p>
          <a:p>
            <a:pPr marL="557213" lvl="1" indent="-214313" defTabSz="685800" eaLnBrk="0" fontAlgn="base" hangingPunct="0">
              <a:spcBef>
                <a:spcPct val="20000"/>
              </a:spcBef>
              <a:spcAft>
                <a:spcPct val="0"/>
              </a:spcAft>
              <a:buClrTx/>
              <a:defRPr/>
            </a:pPr>
            <a:endParaRPr lang="en-US" sz="1350" b="0" kern="1200" dirty="0">
              <a:solidFill>
                <a:srgbClr val="000000"/>
              </a:solidFill>
              <a:latin typeface="Arial" charset="0"/>
              <a:cs typeface="+mn-cs"/>
            </a:endParaRPr>
          </a:p>
          <a:p>
            <a:pPr marL="557213" lvl="1" indent="-214313" defTabSz="685800" eaLnBrk="0" fontAlgn="base" hangingPunct="0">
              <a:spcBef>
                <a:spcPct val="20000"/>
              </a:spcBef>
              <a:spcAft>
                <a:spcPct val="0"/>
              </a:spcAft>
              <a:buClrTx/>
              <a:buFontTx/>
              <a:buChar char="•"/>
              <a:defRPr/>
            </a:pPr>
            <a:endParaRPr lang="en-US" sz="1350" b="0" kern="1200" dirty="0">
              <a:solidFill>
                <a:srgbClr val="000000"/>
              </a:solidFill>
              <a:latin typeface="Arial" charset="0"/>
              <a:cs typeface="+mn-cs"/>
            </a:endParaRPr>
          </a:p>
        </p:txBody>
      </p:sp>
      <p:sp>
        <p:nvSpPr>
          <p:cNvPr id="68610" name="Rectangle 2"/>
          <p:cNvSpPr>
            <a:spLocks noGrp="1" noChangeArrowheads="1"/>
          </p:cNvSpPr>
          <p:nvPr>
            <p:ph type="title"/>
            <p:custDataLst>
              <p:tags r:id="rId2"/>
            </p:custDataLst>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endParaRPr lang="en-US" b="1" dirty="0"/>
          </a:p>
        </p:txBody>
      </p:sp>
      <p:pic>
        <p:nvPicPr>
          <p:cNvPr id="68611" name="Picture 4" descr="descrip"/>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171700" y="2408318"/>
            <a:ext cx="4935141" cy="234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4"/>
          <p:cNvSpPr>
            <a:spLocks noChangeArrowheads="1"/>
          </p:cNvSpPr>
          <p:nvPr>
            <p:custDataLst>
              <p:tags r:id="rId4"/>
            </p:custDataLst>
          </p:nvPr>
        </p:nvSpPr>
        <p:spPr bwMode="auto">
          <a:xfrm>
            <a:off x="1143000" y="4955892"/>
            <a:ext cx="1513556" cy="21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800" eaLnBrk="0" fontAlgn="base" hangingPunct="0">
              <a:spcBef>
                <a:spcPct val="0"/>
              </a:spcBef>
              <a:spcAft>
                <a:spcPct val="0"/>
              </a:spcAft>
              <a:buClrTx/>
              <a:defRPr/>
            </a:pPr>
            <a:r>
              <a:rPr lang="en-US" sz="788" kern="1200" dirty="0">
                <a:latin typeface="Calibri" panose="020F0502020204030204" pitchFamily="34" charset="0"/>
                <a:ea typeface="ＭＳ Ｐゴシック" charset="-128"/>
                <a:cs typeface="+mn-cs"/>
              </a:rPr>
              <a:t>Adapted from L. </a:t>
            </a:r>
            <a:r>
              <a:rPr lang="en-US" sz="788" kern="1200" dirty="0" err="1">
                <a:latin typeface="Calibri" panose="020F0502020204030204" pitchFamily="34" charset="0"/>
                <a:ea typeface="ＭＳ Ｐゴシック" charset="-128"/>
                <a:cs typeface="+mn-cs"/>
              </a:rPr>
              <a:t>Zitnick</a:t>
            </a:r>
            <a:r>
              <a:rPr lang="en-US" sz="788" kern="1200" dirty="0">
                <a:latin typeface="Calibri" panose="020F0502020204030204" pitchFamily="34" charset="0"/>
                <a:ea typeface="ＭＳ Ｐゴシック" charset="-128"/>
                <a:cs typeface="+mn-cs"/>
              </a:rPr>
              <a:t>, D. Lowe</a:t>
            </a:r>
          </a:p>
        </p:txBody>
      </p:sp>
      <p:sp>
        <p:nvSpPr>
          <p:cNvPr id="3" name="Slide Number Placeholder 5">
            <a:extLst>
              <a:ext uri="{FF2B5EF4-FFF2-40B4-BE49-F238E27FC236}">
                <a16:creationId xmlns:a16="http://schemas.microsoft.com/office/drawing/2014/main" id="{20CC19E8-8C91-4132-5526-01FE788601F3}"/>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34</a:t>
            </a:fld>
            <a:endParaRPr lang="en-US" dirty="0"/>
          </a:p>
        </p:txBody>
      </p:sp>
    </p:spTree>
    <p:extLst>
      <p:ext uri="{BB962C8B-B14F-4D97-AF65-F5344CB8AC3E}">
        <p14:creationId xmlns:p14="http://schemas.microsoft.com/office/powerpoint/2010/main" val="69059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6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9562-0E6B-4B04-AE99-18001AEE4D84}"/>
              </a:ext>
            </a:extLst>
          </p:cNvPr>
          <p:cNvSpPr>
            <a:spLocks noGrp="1"/>
          </p:cNvSpPr>
          <p:nvPr>
            <p:ph type="title"/>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p>
        </p:txBody>
      </p:sp>
      <p:graphicFrame>
        <p:nvGraphicFramePr>
          <p:cNvPr id="4" name="Table 3">
            <a:extLst>
              <a:ext uri="{FF2B5EF4-FFF2-40B4-BE49-F238E27FC236}">
                <a16:creationId xmlns:a16="http://schemas.microsoft.com/office/drawing/2014/main" id="{0DD00D8E-C7D3-4FCC-8F40-551A1573C4F9}"/>
              </a:ext>
            </a:extLst>
          </p:cNvPr>
          <p:cNvGraphicFramePr>
            <a:graphicFrameLocks noGrp="1"/>
          </p:cNvGraphicFramePr>
          <p:nvPr/>
        </p:nvGraphicFramePr>
        <p:xfrm>
          <a:off x="1898374" y="1047750"/>
          <a:ext cx="2057400" cy="2057400"/>
        </p:xfrm>
        <a:graphic>
          <a:graphicData uri="http://schemas.openxmlformats.org/drawingml/2006/table">
            <a:tbl>
              <a:tblPr firstRow="1" bandRow="1">
                <a:tableStyleId>{F5AB1C69-6EDB-4FF4-983F-18BD219EF322}</a:tableStyleId>
              </a:tblPr>
              <a:tblGrid>
                <a:gridCol w="685800">
                  <a:extLst>
                    <a:ext uri="{9D8B030D-6E8A-4147-A177-3AD203B41FA5}">
                      <a16:colId xmlns:a16="http://schemas.microsoft.com/office/drawing/2014/main" val="3899254540"/>
                    </a:ext>
                  </a:extLst>
                </a:gridCol>
                <a:gridCol w="685800">
                  <a:extLst>
                    <a:ext uri="{9D8B030D-6E8A-4147-A177-3AD203B41FA5}">
                      <a16:colId xmlns:a16="http://schemas.microsoft.com/office/drawing/2014/main" val="1739776547"/>
                    </a:ext>
                  </a:extLst>
                </a:gridCol>
                <a:gridCol w="685800">
                  <a:extLst>
                    <a:ext uri="{9D8B030D-6E8A-4147-A177-3AD203B41FA5}">
                      <a16:colId xmlns:a16="http://schemas.microsoft.com/office/drawing/2014/main" val="3834793742"/>
                    </a:ext>
                  </a:extLst>
                </a:gridCol>
              </a:tblGrid>
              <a:tr h="685800">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2111005"/>
                  </a:ext>
                </a:extLst>
              </a:tr>
              <a:tr h="685800">
                <a:tc>
                  <a:txBody>
                    <a:bodyPr/>
                    <a:lstStyle/>
                    <a:p>
                      <a:endParaRPr lang="en-US"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6010624"/>
                  </a:ext>
                </a:extLst>
              </a:tr>
              <a:tr h="685800">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208732"/>
                  </a:ext>
                </a:extLst>
              </a:tr>
            </a:tbl>
          </a:graphicData>
        </a:graphic>
      </p:graphicFrame>
      <p:cxnSp>
        <p:nvCxnSpPr>
          <p:cNvPr id="6" name="Straight Arrow Connector 5">
            <a:extLst>
              <a:ext uri="{FF2B5EF4-FFF2-40B4-BE49-F238E27FC236}">
                <a16:creationId xmlns:a16="http://schemas.microsoft.com/office/drawing/2014/main" id="{ED6C5777-BAA7-423A-93E0-E4CCF5091F3F}"/>
              </a:ext>
            </a:extLst>
          </p:cNvPr>
          <p:cNvCxnSpPr/>
          <p:nvPr/>
        </p:nvCxnSpPr>
        <p:spPr bwMode="auto">
          <a:xfrm flipV="1">
            <a:off x="2206488" y="1172818"/>
            <a:ext cx="99391" cy="3975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D888F5B8-C822-4C56-846F-D3B242BE2F06}"/>
              </a:ext>
            </a:extLst>
          </p:cNvPr>
          <p:cNvCxnSpPr/>
          <p:nvPr/>
        </p:nvCxnSpPr>
        <p:spPr bwMode="auto">
          <a:xfrm>
            <a:off x="2820228" y="1381540"/>
            <a:ext cx="2136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204A5EEE-323F-4BE3-8CFC-99C04E261953}"/>
              </a:ext>
            </a:extLst>
          </p:cNvPr>
          <p:cNvCxnSpPr>
            <a:cxnSpLocks/>
          </p:cNvCxnSpPr>
          <p:nvPr/>
        </p:nvCxnSpPr>
        <p:spPr bwMode="auto">
          <a:xfrm flipV="1">
            <a:off x="3597965" y="1172819"/>
            <a:ext cx="0" cy="39756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F0F4FF95-21F9-44D5-9B9F-57803BD34344}"/>
              </a:ext>
            </a:extLst>
          </p:cNvPr>
          <p:cNvCxnSpPr/>
          <p:nvPr/>
        </p:nvCxnSpPr>
        <p:spPr bwMode="auto">
          <a:xfrm>
            <a:off x="2176669" y="1892576"/>
            <a:ext cx="129209" cy="3677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90D1276C-2344-4707-9184-BC4E4BD808EE}"/>
              </a:ext>
            </a:extLst>
          </p:cNvPr>
          <p:cNvCxnSpPr/>
          <p:nvPr/>
        </p:nvCxnSpPr>
        <p:spPr bwMode="auto">
          <a:xfrm>
            <a:off x="2683566" y="2076450"/>
            <a:ext cx="42738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6F7979C8-4755-429A-A764-17CE09011B15}"/>
              </a:ext>
            </a:extLst>
          </p:cNvPr>
          <p:cNvCxnSpPr>
            <a:cxnSpLocks/>
          </p:cNvCxnSpPr>
          <p:nvPr/>
        </p:nvCxnSpPr>
        <p:spPr bwMode="auto">
          <a:xfrm>
            <a:off x="3597965" y="2076450"/>
            <a:ext cx="0" cy="14908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028E2E1A-6F75-43A2-8C50-9FC4EB6D9C1B}"/>
              </a:ext>
            </a:extLst>
          </p:cNvPr>
          <p:cNvCxnSpPr/>
          <p:nvPr/>
        </p:nvCxnSpPr>
        <p:spPr bwMode="auto">
          <a:xfrm flipH="1">
            <a:off x="2117034" y="2743200"/>
            <a:ext cx="21866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7D9F4262-BE4D-4B28-A236-31B6DD409B09}"/>
              </a:ext>
            </a:extLst>
          </p:cNvPr>
          <p:cNvCxnSpPr/>
          <p:nvPr/>
        </p:nvCxnSpPr>
        <p:spPr bwMode="auto">
          <a:xfrm>
            <a:off x="2927074" y="2571750"/>
            <a:ext cx="0" cy="4000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B5FA9711-563A-40D0-BA3C-EF05AAFC183F}"/>
              </a:ext>
            </a:extLst>
          </p:cNvPr>
          <p:cNvCxnSpPr/>
          <p:nvPr/>
        </p:nvCxnSpPr>
        <p:spPr bwMode="auto">
          <a:xfrm flipH="1">
            <a:off x="3508513" y="2743200"/>
            <a:ext cx="18884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 name="Straight Connector 25">
            <a:extLst>
              <a:ext uri="{FF2B5EF4-FFF2-40B4-BE49-F238E27FC236}">
                <a16:creationId xmlns:a16="http://schemas.microsoft.com/office/drawing/2014/main" id="{6A32D24D-A257-420C-BC74-57BA989DDA8B}"/>
              </a:ext>
            </a:extLst>
          </p:cNvPr>
          <p:cNvCxnSpPr/>
          <p:nvPr/>
        </p:nvCxnSpPr>
        <p:spPr bwMode="auto">
          <a:xfrm>
            <a:off x="4671391" y="3105150"/>
            <a:ext cx="266368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Arrow Connector 27">
            <a:extLst>
              <a:ext uri="{FF2B5EF4-FFF2-40B4-BE49-F238E27FC236}">
                <a16:creationId xmlns:a16="http://schemas.microsoft.com/office/drawing/2014/main" id="{AEB5E318-0178-4419-9A6E-6C0A0677D6F7}"/>
              </a:ext>
            </a:extLst>
          </p:cNvPr>
          <p:cNvCxnSpPr/>
          <p:nvPr/>
        </p:nvCxnSpPr>
        <p:spPr bwMode="auto">
          <a:xfrm flipV="1">
            <a:off x="5009322" y="3309731"/>
            <a:ext cx="0" cy="28823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325C2DCE-69EA-4510-8C19-6C7C474B3AD6}"/>
              </a:ext>
            </a:extLst>
          </p:cNvPr>
          <p:cNvCxnSpPr/>
          <p:nvPr/>
        </p:nvCxnSpPr>
        <p:spPr bwMode="auto">
          <a:xfrm flipV="1">
            <a:off x="5577135" y="3309731"/>
            <a:ext cx="0" cy="288235"/>
          </a:xfrm>
          <a:prstGeom prst="straightConnector1">
            <a:avLst/>
          </a:prstGeom>
          <a:solidFill>
            <a:schemeClr val="accent1"/>
          </a:solidFill>
          <a:ln w="9525" cap="flat" cmpd="sng" algn="ctr">
            <a:solidFill>
              <a:schemeClr val="tx1"/>
            </a:solidFill>
            <a:prstDash val="solid"/>
            <a:round/>
            <a:headEnd type="triangle" w="med" len="med"/>
            <a:tailEnd type="none"/>
          </a:ln>
          <a:effectLst/>
        </p:spPr>
      </p:cxnSp>
      <p:cxnSp>
        <p:nvCxnSpPr>
          <p:cNvPr id="33" name="Straight Arrow Connector 32">
            <a:extLst>
              <a:ext uri="{FF2B5EF4-FFF2-40B4-BE49-F238E27FC236}">
                <a16:creationId xmlns:a16="http://schemas.microsoft.com/office/drawing/2014/main" id="{F55AE01C-DBAF-4EDE-BF5A-39B501F8C43A}"/>
              </a:ext>
            </a:extLst>
          </p:cNvPr>
          <p:cNvCxnSpPr/>
          <p:nvPr/>
        </p:nvCxnSpPr>
        <p:spPr bwMode="auto">
          <a:xfrm>
            <a:off x="6032091" y="3417939"/>
            <a:ext cx="28803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C2430F48-21B3-4FA9-9F9C-DB70177432D6}"/>
              </a:ext>
            </a:extLst>
          </p:cNvPr>
          <p:cNvCxnSpPr/>
          <p:nvPr/>
        </p:nvCxnSpPr>
        <p:spPr bwMode="auto">
          <a:xfrm flipH="1">
            <a:off x="6640464" y="3417939"/>
            <a:ext cx="28803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 name="TextBox 35">
            <a:extLst>
              <a:ext uri="{FF2B5EF4-FFF2-40B4-BE49-F238E27FC236}">
                <a16:creationId xmlns:a16="http://schemas.microsoft.com/office/drawing/2014/main" id="{2E8D80AE-1BD9-4DFE-B68E-C75B32BA72B7}"/>
              </a:ext>
            </a:extLst>
          </p:cNvPr>
          <p:cNvSpPr txBox="1"/>
          <p:nvPr/>
        </p:nvSpPr>
        <p:spPr>
          <a:xfrm>
            <a:off x="2452904" y="4421822"/>
            <a:ext cx="934871" cy="300082"/>
          </a:xfrm>
          <a:prstGeom prst="rect">
            <a:avLst/>
          </a:prstGeom>
          <a:noFill/>
        </p:spPr>
        <p:txBody>
          <a:bodyPr wrap="none" rtlCol="0">
            <a:spAutoFit/>
          </a:bodyPr>
          <a:lstStyle/>
          <a:p>
            <a:pPr defTabSz="685800">
              <a:buClrTx/>
              <a:defRPr/>
            </a:pPr>
            <a:r>
              <a:rPr lang="en-US" sz="1350" kern="1200" dirty="0">
                <a:ea typeface="+mn-ea"/>
                <a:cs typeface="+mn-cs"/>
              </a:rPr>
              <a:t>Gradients</a:t>
            </a:r>
          </a:p>
        </p:txBody>
      </p:sp>
      <p:sp>
        <p:nvSpPr>
          <p:cNvPr id="37" name="TextBox 36">
            <a:extLst>
              <a:ext uri="{FF2B5EF4-FFF2-40B4-BE49-F238E27FC236}">
                <a16:creationId xmlns:a16="http://schemas.microsoft.com/office/drawing/2014/main" id="{14261D5B-923C-4737-A780-5AD228FC8F0D}"/>
              </a:ext>
            </a:extLst>
          </p:cNvPr>
          <p:cNvSpPr txBox="1"/>
          <p:nvPr/>
        </p:nvSpPr>
        <p:spPr>
          <a:xfrm>
            <a:off x="5121487" y="4421822"/>
            <a:ext cx="1925527" cy="300082"/>
          </a:xfrm>
          <a:prstGeom prst="rect">
            <a:avLst/>
          </a:prstGeom>
          <a:noFill/>
        </p:spPr>
        <p:txBody>
          <a:bodyPr wrap="none" rtlCol="0">
            <a:spAutoFit/>
          </a:bodyPr>
          <a:lstStyle/>
          <a:p>
            <a:pPr defTabSz="685800">
              <a:buClrTx/>
              <a:defRPr/>
            </a:pPr>
            <a:r>
              <a:rPr lang="en-US" sz="1350" kern="1200" dirty="0">
                <a:ea typeface="+mn-ea"/>
                <a:cs typeface="+mn-cs"/>
              </a:rPr>
              <a:t>Histogram of gradients</a:t>
            </a:r>
          </a:p>
        </p:txBody>
      </p:sp>
      <p:sp>
        <p:nvSpPr>
          <p:cNvPr id="38" name="TextBox 37">
            <a:extLst>
              <a:ext uri="{FF2B5EF4-FFF2-40B4-BE49-F238E27FC236}">
                <a16:creationId xmlns:a16="http://schemas.microsoft.com/office/drawing/2014/main" id="{94D6ECC7-ED34-4CBA-A97C-F9119C1AF27B}"/>
              </a:ext>
            </a:extLst>
          </p:cNvPr>
          <p:cNvSpPr txBox="1"/>
          <p:nvPr/>
        </p:nvSpPr>
        <p:spPr>
          <a:xfrm>
            <a:off x="4905350" y="3864889"/>
            <a:ext cx="280846" cy="300082"/>
          </a:xfrm>
          <a:prstGeom prst="rect">
            <a:avLst/>
          </a:prstGeom>
          <a:noFill/>
        </p:spPr>
        <p:txBody>
          <a:bodyPr wrap="none" rtlCol="0">
            <a:spAutoFit/>
          </a:bodyPr>
          <a:lstStyle/>
          <a:p>
            <a:pPr defTabSz="685800">
              <a:buClrTx/>
              <a:defRPr/>
            </a:pPr>
            <a:r>
              <a:rPr lang="en-US" sz="1350" kern="1200" dirty="0">
                <a:solidFill>
                  <a:srgbClr val="FF0000"/>
                </a:solidFill>
                <a:ea typeface="+mn-ea"/>
                <a:cs typeface="+mn-cs"/>
              </a:rPr>
              <a:t>1</a:t>
            </a:r>
          </a:p>
        </p:txBody>
      </p:sp>
      <p:sp>
        <p:nvSpPr>
          <p:cNvPr id="39" name="TextBox 38">
            <a:extLst>
              <a:ext uri="{FF2B5EF4-FFF2-40B4-BE49-F238E27FC236}">
                <a16:creationId xmlns:a16="http://schemas.microsoft.com/office/drawing/2014/main" id="{CED5F5C6-B0AD-442F-A35B-C66EA4353D21}"/>
              </a:ext>
            </a:extLst>
          </p:cNvPr>
          <p:cNvSpPr txBox="1"/>
          <p:nvPr/>
        </p:nvSpPr>
        <p:spPr>
          <a:xfrm>
            <a:off x="5459795" y="3864889"/>
            <a:ext cx="280846" cy="300082"/>
          </a:xfrm>
          <a:prstGeom prst="rect">
            <a:avLst/>
          </a:prstGeom>
          <a:noFill/>
        </p:spPr>
        <p:txBody>
          <a:bodyPr wrap="none" rtlCol="0">
            <a:spAutoFit/>
          </a:bodyPr>
          <a:lstStyle/>
          <a:p>
            <a:pPr defTabSz="685800">
              <a:buClrTx/>
              <a:defRPr/>
            </a:pPr>
            <a:r>
              <a:rPr lang="en-US" sz="1350" kern="1200" dirty="0">
                <a:solidFill>
                  <a:srgbClr val="0070C0"/>
                </a:solidFill>
                <a:ea typeface="+mn-ea"/>
                <a:cs typeface="+mn-cs"/>
              </a:rPr>
              <a:t>2</a:t>
            </a:r>
          </a:p>
        </p:txBody>
      </p:sp>
      <p:sp>
        <p:nvSpPr>
          <p:cNvPr id="40" name="TextBox 39">
            <a:extLst>
              <a:ext uri="{FF2B5EF4-FFF2-40B4-BE49-F238E27FC236}">
                <a16:creationId xmlns:a16="http://schemas.microsoft.com/office/drawing/2014/main" id="{88C354B5-1615-466F-8F69-D1968E7DA2FA}"/>
              </a:ext>
            </a:extLst>
          </p:cNvPr>
          <p:cNvSpPr txBox="1"/>
          <p:nvPr/>
        </p:nvSpPr>
        <p:spPr>
          <a:xfrm>
            <a:off x="6061166" y="3864889"/>
            <a:ext cx="280846" cy="300082"/>
          </a:xfrm>
          <a:prstGeom prst="rect">
            <a:avLst/>
          </a:prstGeom>
          <a:noFill/>
        </p:spPr>
        <p:txBody>
          <a:bodyPr wrap="none" rtlCol="0">
            <a:spAutoFit/>
          </a:bodyPr>
          <a:lstStyle/>
          <a:p>
            <a:pPr defTabSz="685800">
              <a:buClrTx/>
              <a:defRPr/>
            </a:pPr>
            <a:r>
              <a:rPr lang="en-US" sz="1350" kern="1200" dirty="0">
                <a:solidFill>
                  <a:srgbClr val="00B050"/>
                </a:solidFill>
                <a:ea typeface="+mn-ea"/>
                <a:cs typeface="+mn-cs"/>
              </a:rPr>
              <a:t>3</a:t>
            </a:r>
          </a:p>
        </p:txBody>
      </p:sp>
      <p:sp>
        <p:nvSpPr>
          <p:cNvPr id="41" name="TextBox 40">
            <a:extLst>
              <a:ext uri="{FF2B5EF4-FFF2-40B4-BE49-F238E27FC236}">
                <a16:creationId xmlns:a16="http://schemas.microsoft.com/office/drawing/2014/main" id="{001FE41F-B72A-4305-86B9-9C484F4551D8}"/>
              </a:ext>
            </a:extLst>
          </p:cNvPr>
          <p:cNvSpPr txBox="1"/>
          <p:nvPr/>
        </p:nvSpPr>
        <p:spPr>
          <a:xfrm>
            <a:off x="6693820" y="3864889"/>
            <a:ext cx="280846" cy="300082"/>
          </a:xfrm>
          <a:prstGeom prst="rect">
            <a:avLst/>
          </a:prstGeom>
          <a:noFill/>
        </p:spPr>
        <p:txBody>
          <a:bodyPr wrap="none" rtlCol="0">
            <a:spAutoFit/>
          </a:bodyPr>
          <a:lstStyle/>
          <a:p>
            <a:pPr defTabSz="685800">
              <a:buClrTx/>
              <a:defRPr/>
            </a:pPr>
            <a:r>
              <a:rPr lang="en-US" sz="1350" kern="1200" dirty="0">
                <a:solidFill>
                  <a:srgbClr val="FFC000"/>
                </a:solidFill>
                <a:ea typeface="+mn-ea"/>
                <a:cs typeface="+mn-cs"/>
              </a:rPr>
              <a:t>4</a:t>
            </a:r>
          </a:p>
        </p:txBody>
      </p:sp>
      <p:sp>
        <p:nvSpPr>
          <p:cNvPr id="42" name="TextBox 41">
            <a:extLst>
              <a:ext uri="{FF2B5EF4-FFF2-40B4-BE49-F238E27FC236}">
                <a16:creationId xmlns:a16="http://schemas.microsoft.com/office/drawing/2014/main" id="{6511BE3C-E445-4C2C-9774-9F08FF4374EB}"/>
              </a:ext>
            </a:extLst>
          </p:cNvPr>
          <p:cNvSpPr txBox="1"/>
          <p:nvPr/>
        </p:nvSpPr>
        <p:spPr>
          <a:xfrm>
            <a:off x="4523724" y="1055739"/>
            <a:ext cx="2839239" cy="300082"/>
          </a:xfrm>
          <a:prstGeom prst="rect">
            <a:avLst/>
          </a:prstGeom>
          <a:noFill/>
        </p:spPr>
        <p:txBody>
          <a:bodyPr wrap="none" rtlCol="0">
            <a:spAutoFit/>
          </a:bodyPr>
          <a:lstStyle/>
          <a:p>
            <a:pPr defTabSz="685800">
              <a:buClrTx/>
              <a:defRPr/>
            </a:pPr>
            <a:r>
              <a:rPr lang="en-US" sz="1350" kern="1200" dirty="0">
                <a:ea typeface="+mn-ea"/>
                <a:cs typeface="+mn-cs"/>
              </a:rPr>
              <a:t>Uniform weight (ignore magnitude)</a:t>
            </a:r>
          </a:p>
        </p:txBody>
      </p:sp>
      <p:sp>
        <p:nvSpPr>
          <p:cNvPr id="43" name="TextBox 42">
            <a:extLst>
              <a:ext uri="{FF2B5EF4-FFF2-40B4-BE49-F238E27FC236}">
                <a16:creationId xmlns:a16="http://schemas.microsoft.com/office/drawing/2014/main" id="{BFFEC6BE-FD9C-4137-B4E9-282C1027A46A}"/>
              </a:ext>
            </a:extLst>
          </p:cNvPr>
          <p:cNvSpPr txBox="1"/>
          <p:nvPr/>
        </p:nvSpPr>
        <p:spPr>
          <a:xfrm rot="16200000">
            <a:off x="4110336" y="2421708"/>
            <a:ext cx="646331" cy="300082"/>
          </a:xfrm>
          <a:prstGeom prst="rect">
            <a:avLst/>
          </a:prstGeom>
          <a:noFill/>
        </p:spPr>
        <p:txBody>
          <a:bodyPr wrap="none" rtlCol="0">
            <a:spAutoFit/>
          </a:bodyPr>
          <a:lstStyle/>
          <a:p>
            <a:pPr defTabSz="685800">
              <a:buClrTx/>
              <a:defRPr/>
            </a:pPr>
            <a:r>
              <a:rPr lang="en-US" sz="1350" kern="1200" dirty="0">
                <a:ea typeface="+mn-ea"/>
                <a:cs typeface="+mn-cs"/>
              </a:rPr>
              <a:t>Count</a:t>
            </a:r>
          </a:p>
        </p:txBody>
      </p:sp>
      <p:sp>
        <p:nvSpPr>
          <p:cNvPr id="44" name="TextBox 43">
            <a:extLst>
              <a:ext uri="{FF2B5EF4-FFF2-40B4-BE49-F238E27FC236}">
                <a16:creationId xmlns:a16="http://schemas.microsoft.com/office/drawing/2014/main" id="{6C9B7FE0-311B-4B88-8196-412A1A1DE9A2}"/>
              </a:ext>
            </a:extLst>
          </p:cNvPr>
          <p:cNvSpPr txBox="1"/>
          <p:nvPr/>
        </p:nvSpPr>
        <p:spPr>
          <a:xfrm>
            <a:off x="4867134" y="2444311"/>
            <a:ext cx="280846" cy="300082"/>
          </a:xfrm>
          <a:prstGeom prst="rect">
            <a:avLst/>
          </a:prstGeom>
          <a:noFill/>
        </p:spPr>
        <p:txBody>
          <a:bodyPr wrap="none" rtlCol="0">
            <a:spAutoFit/>
          </a:bodyPr>
          <a:lstStyle/>
          <a:p>
            <a:pPr defTabSz="685800">
              <a:buClrTx/>
              <a:defRPr/>
            </a:pPr>
            <a:r>
              <a:rPr lang="en-US" sz="1350" kern="1200" dirty="0">
                <a:ea typeface="+mn-ea"/>
                <a:cs typeface="+mn-cs"/>
              </a:rPr>
              <a:t>2</a:t>
            </a:r>
          </a:p>
        </p:txBody>
      </p:sp>
      <p:sp>
        <p:nvSpPr>
          <p:cNvPr id="45" name="TextBox 44">
            <a:extLst>
              <a:ext uri="{FF2B5EF4-FFF2-40B4-BE49-F238E27FC236}">
                <a16:creationId xmlns:a16="http://schemas.microsoft.com/office/drawing/2014/main" id="{6E64DF1D-F542-44DD-B66D-C892111E11E2}"/>
              </a:ext>
            </a:extLst>
          </p:cNvPr>
          <p:cNvSpPr txBox="1"/>
          <p:nvPr/>
        </p:nvSpPr>
        <p:spPr>
          <a:xfrm>
            <a:off x="4151965" y="3864336"/>
            <a:ext cx="757002" cy="300082"/>
          </a:xfrm>
          <a:prstGeom prst="rect">
            <a:avLst/>
          </a:prstGeom>
          <a:noFill/>
        </p:spPr>
        <p:txBody>
          <a:bodyPr wrap="none" rtlCol="0">
            <a:spAutoFit/>
          </a:bodyPr>
          <a:lstStyle/>
          <a:p>
            <a:pPr defTabSz="685800">
              <a:buClrTx/>
              <a:defRPr/>
            </a:pPr>
            <a:r>
              <a:rPr lang="en-US" sz="1350" kern="1200" dirty="0">
                <a:ea typeface="+mn-ea"/>
                <a:cs typeface="+mn-cs"/>
              </a:rPr>
              <a:t>Type = </a:t>
            </a:r>
          </a:p>
        </p:txBody>
      </p:sp>
      <p:sp>
        <p:nvSpPr>
          <p:cNvPr id="46" name="TextBox 45">
            <a:extLst>
              <a:ext uri="{FF2B5EF4-FFF2-40B4-BE49-F238E27FC236}">
                <a16:creationId xmlns:a16="http://schemas.microsoft.com/office/drawing/2014/main" id="{B6DA46FE-08A2-4EDE-B221-F28ED8FFF067}"/>
              </a:ext>
            </a:extLst>
          </p:cNvPr>
          <p:cNvSpPr txBox="1"/>
          <p:nvPr/>
        </p:nvSpPr>
        <p:spPr>
          <a:xfrm>
            <a:off x="2346408" y="1061374"/>
            <a:ext cx="280846" cy="300082"/>
          </a:xfrm>
          <a:prstGeom prst="rect">
            <a:avLst/>
          </a:prstGeom>
          <a:noFill/>
        </p:spPr>
        <p:txBody>
          <a:bodyPr wrap="none" rtlCol="0">
            <a:spAutoFit/>
          </a:bodyPr>
          <a:lstStyle/>
          <a:p>
            <a:pPr defTabSz="685800">
              <a:buClrTx/>
              <a:defRPr/>
            </a:pPr>
            <a:r>
              <a:rPr lang="en-US" sz="1350" kern="1200" dirty="0">
                <a:solidFill>
                  <a:srgbClr val="FF0000"/>
                </a:solidFill>
                <a:ea typeface="+mn-ea"/>
                <a:cs typeface="+mn-cs"/>
              </a:rPr>
              <a:t>1</a:t>
            </a:r>
          </a:p>
        </p:txBody>
      </p:sp>
      <p:sp>
        <p:nvSpPr>
          <p:cNvPr id="47" name="TextBox 46">
            <a:extLst>
              <a:ext uri="{FF2B5EF4-FFF2-40B4-BE49-F238E27FC236}">
                <a16:creationId xmlns:a16="http://schemas.microsoft.com/office/drawing/2014/main" id="{4720B0A5-E2F0-4BA7-B510-79BDD271A4F0}"/>
              </a:ext>
            </a:extLst>
          </p:cNvPr>
          <p:cNvSpPr txBox="1"/>
          <p:nvPr/>
        </p:nvSpPr>
        <p:spPr>
          <a:xfrm>
            <a:off x="3709861" y="1061374"/>
            <a:ext cx="280846" cy="300082"/>
          </a:xfrm>
          <a:prstGeom prst="rect">
            <a:avLst/>
          </a:prstGeom>
          <a:noFill/>
        </p:spPr>
        <p:txBody>
          <a:bodyPr wrap="none" rtlCol="0">
            <a:spAutoFit/>
          </a:bodyPr>
          <a:lstStyle/>
          <a:p>
            <a:pPr defTabSz="685800">
              <a:buClrTx/>
              <a:defRPr/>
            </a:pPr>
            <a:r>
              <a:rPr lang="en-US" sz="1350" kern="1200" dirty="0">
                <a:solidFill>
                  <a:srgbClr val="FF0000"/>
                </a:solidFill>
                <a:ea typeface="+mn-ea"/>
                <a:cs typeface="+mn-cs"/>
              </a:rPr>
              <a:t>1</a:t>
            </a:r>
          </a:p>
        </p:txBody>
      </p:sp>
      <p:sp>
        <p:nvSpPr>
          <p:cNvPr id="48" name="TextBox 47">
            <a:extLst>
              <a:ext uri="{FF2B5EF4-FFF2-40B4-BE49-F238E27FC236}">
                <a16:creationId xmlns:a16="http://schemas.microsoft.com/office/drawing/2014/main" id="{18C898FA-7B5F-4FE8-956A-004EAD7A178D}"/>
              </a:ext>
            </a:extLst>
          </p:cNvPr>
          <p:cNvSpPr txBox="1"/>
          <p:nvPr/>
        </p:nvSpPr>
        <p:spPr>
          <a:xfrm>
            <a:off x="2346408" y="1749400"/>
            <a:ext cx="280846" cy="300082"/>
          </a:xfrm>
          <a:prstGeom prst="rect">
            <a:avLst/>
          </a:prstGeom>
          <a:noFill/>
        </p:spPr>
        <p:txBody>
          <a:bodyPr wrap="none" rtlCol="0">
            <a:spAutoFit/>
          </a:bodyPr>
          <a:lstStyle/>
          <a:p>
            <a:pPr defTabSz="685800">
              <a:buClrTx/>
              <a:defRPr/>
            </a:pPr>
            <a:r>
              <a:rPr lang="en-US" sz="1350" kern="1200" dirty="0">
                <a:solidFill>
                  <a:srgbClr val="0070C0"/>
                </a:solidFill>
                <a:ea typeface="+mn-ea"/>
                <a:cs typeface="+mn-cs"/>
              </a:rPr>
              <a:t>2</a:t>
            </a:r>
          </a:p>
        </p:txBody>
      </p:sp>
      <p:sp>
        <p:nvSpPr>
          <p:cNvPr id="49" name="TextBox 48">
            <a:extLst>
              <a:ext uri="{FF2B5EF4-FFF2-40B4-BE49-F238E27FC236}">
                <a16:creationId xmlns:a16="http://schemas.microsoft.com/office/drawing/2014/main" id="{9570ADA3-DF7B-4E21-AAF4-84BB7C8769A3}"/>
              </a:ext>
            </a:extLst>
          </p:cNvPr>
          <p:cNvSpPr txBox="1"/>
          <p:nvPr/>
        </p:nvSpPr>
        <p:spPr>
          <a:xfrm>
            <a:off x="3709861" y="1749400"/>
            <a:ext cx="280846" cy="300082"/>
          </a:xfrm>
          <a:prstGeom prst="rect">
            <a:avLst/>
          </a:prstGeom>
          <a:noFill/>
        </p:spPr>
        <p:txBody>
          <a:bodyPr wrap="none" rtlCol="0">
            <a:spAutoFit/>
          </a:bodyPr>
          <a:lstStyle/>
          <a:p>
            <a:pPr defTabSz="685800">
              <a:buClrTx/>
              <a:defRPr/>
            </a:pPr>
            <a:r>
              <a:rPr lang="en-US" sz="1350" kern="1200" dirty="0">
                <a:solidFill>
                  <a:srgbClr val="0070C0"/>
                </a:solidFill>
                <a:ea typeface="+mn-ea"/>
                <a:cs typeface="+mn-cs"/>
              </a:rPr>
              <a:t>2</a:t>
            </a:r>
          </a:p>
        </p:txBody>
      </p:sp>
      <p:sp>
        <p:nvSpPr>
          <p:cNvPr id="50" name="TextBox 49">
            <a:extLst>
              <a:ext uri="{FF2B5EF4-FFF2-40B4-BE49-F238E27FC236}">
                <a16:creationId xmlns:a16="http://schemas.microsoft.com/office/drawing/2014/main" id="{210B838A-0716-40C3-8C0F-4D273826D367}"/>
              </a:ext>
            </a:extLst>
          </p:cNvPr>
          <p:cNvSpPr txBox="1"/>
          <p:nvPr/>
        </p:nvSpPr>
        <p:spPr>
          <a:xfrm>
            <a:off x="3014966" y="2404765"/>
            <a:ext cx="280846" cy="300082"/>
          </a:xfrm>
          <a:prstGeom prst="rect">
            <a:avLst/>
          </a:prstGeom>
          <a:noFill/>
        </p:spPr>
        <p:txBody>
          <a:bodyPr wrap="none" rtlCol="0">
            <a:spAutoFit/>
          </a:bodyPr>
          <a:lstStyle/>
          <a:p>
            <a:pPr defTabSz="685800">
              <a:buClrTx/>
              <a:defRPr/>
            </a:pPr>
            <a:r>
              <a:rPr lang="en-US" sz="1350" kern="1200" dirty="0">
                <a:solidFill>
                  <a:srgbClr val="0070C0"/>
                </a:solidFill>
                <a:ea typeface="+mn-ea"/>
                <a:cs typeface="+mn-cs"/>
              </a:rPr>
              <a:t>2</a:t>
            </a:r>
          </a:p>
        </p:txBody>
      </p:sp>
      <p:sp>
        <p:nvSpPr>
          <p:cNvPr id="51" name="TextBox 50">
            <a:extLst>
              <a:ext uri="{FF2B5EF4-FFF2-40B4-BE49-F238E27FC236}">
                <a16:creationId xmlns:a16="http://schemas.microsoft.com/office/drawing/2014/main" id="{1EAB3543-6ADE-41F4-B010-4BA629B13967}"/>
              </a:ext>
            </a:extLst>
          </p:cNvPr>
          <p:cNvSpPr txBox="1"/>
          <p:nvPr/>
        </p:nvSpPr>
        <p:spPr>
          <a:xfrm>
            <a:off x="5459795" y="2444311"/>
            <a:ext cx="280846" cy="300082"/>
          </a:xfrm>
          <a:prstGeom prst="rect">
            <a:avLst/>
          </a:prstGeom>
          <a:noFill/>
        </p:spPr>
        <p:txBody>
          <a:bodyPr wrap="none" rtlCol="0">
            <a:spAutoFit/>
          </a:bodyPr>
          <a:lstStyle/>
          <a:p>
            <a:pPr defTabSz="685800">
              <a:buClrTx/>
              <a:defRPr/>
            </a:pPr>
            <a:r>
              <a:rPr lang="en-US" sz="1350" kern="1200" dirty="0">
                <a:ea typeface="+mn-ea"/>
                <a:cs typeface="+mn-cs"/>
              </a:rPr>
              <a:t>3</a:t>
            </a:r>
          </a:p>
        </p:txBody>
      </p:sp>
      <p:sp>
        <p:nvSpPr>
          <p:cNvPr id="52" name="TextBox 51">
            <a:extLst>
              <a:ext uri="{FF2B5EF4-FFF2-40B4-BE49-F238E27FC236}">
                <a16:creationId xmlns:a16="http://schemas.microsoft.com/office/drawing/2014/main" id="{E94A7F7F-B403-4861-B625-D1885117213F}"/>
              </a:ext>
            </a:extLst>
          </p:cNvPr>
          <p:cNvSpPr txBox="1"/>
          <p:nvPr/>
        </p:nvSpPr>
        <p:spPr>
          <a:xfrm>
            <a:off x="3014966" y="1061374"/>
            <a:ext cx="280846" cy="300082"/>
          </a:xfrm>
          <a:prstGeom prst="rect">
            <a:avLst/>
          </a:prstGeom>
          <a:noFill/>
        </p:spPr>
        <p:txBody>
          <a:bodyPr wrap="none" rtlCol="0">
            <a:spAutoFit/>
          </a:bodyPr>
          <a:lstStyle/>
          <a:p>
            <a:pPr defTabSz="685800">
              <a:buClrTx/>
              <a:defRPr/>
            </a:pPr>
            <a:r>
              <a:rPr lang="en-US" sz="1350" kern="1200" dirty="0">
                <a:solidFill>
                  <a:srgbClr val="00B050"/>
                </a:solidFill>
                <a:ea typeface="+mn-ea"/>
                <a:cs typeface="+mn-cs"/>
              </a:rPr>
              <a:t>3</a:t>
            </a:r>
          </a:p>
        </p:txBody>
      </p:sp>
      <p:sp>
        <p:nvSpPr>
          <p:cNvPr id="53" name="TextBox 52">
            <a:extLst>
              <a:ext uri="{FF2B5EF4-FFF2-40B4-BE49-F238E27FC236}">
                <a16:creationId xmlns:a16="http://schemas.microsoft.com/office/drawing/2014/main" id="{08158F3E-BF3F-450E-A8AE-25D17C8094DF}"/>
              </a:ext>
            </a:extLst>
          </p:cNvPr>
          <p:cNvSpPr txBox="1"/>
          <p:nvPr/>
        </p:nvSpPr>
        <p:spPr>
          <a:xfrm>
            <a:off x="3014966" y="1749400"/>
            <a:ext cx="280846" cy="300082"/>
          </a:xfrm>
          <a:prstGeom prst="rect">
            <a:avLst/>
          </a:prstGeom>
          <a:noFill/>
        </p:spPr>
        <p:txBody>
          <a:bodyPr wrap="none" rtlCol="0">
            <a:spAutoFit/>
          </a:bodyPr>
          <a:lstStyle/>
          <a:p>
            <a:pPr defTabSz="685800">
              <a:buClrTx/>
              <a:defRPr/>
            </a:pPr>
            <a:r>
              <a:rPr lang="en-US" sz="1350" kern="1200" dirty="0">
                <a:solidFill>
                  <a:srgbClr val="00B050"/>
                </a:solidFill>
                <a:ea typeface="+mn-ea"/>
                <a:cs typeface="+mn-cs"/>
              </a:rPr>
              <a:t>3</a:t>
            </a:r>
          </a:p>
        </p:txBody>
      </p:sp>
      <p:sp>
        <p:nvSpPr>
          <p:cNvPr id="55" name="TextBox 54">
            <a:extLst>
              <a:ext uri="{FF2B5EF4-FFF2-40B4-BE49-F238E27FC236}">
                <a16:creationId xmlns:a16="http://schemas.microsoft.com/office/drawing/2014/main" id="{03D8021F-26E8-44D1-82B4-13901C767F2D}"/>
              </a:ext>
            </a:extLst>
          </p:cNvPr>
          <p:cNvSpPr txBox="1"/>
          <p:nvPr/>
        </p:nvSpPr>
        <p:spPr>
          <a:xfrm>
            <a:off x="6065070" y="2444311"/>
            <a:ext cx="280846" cy="300082"/>
          </a:xfrm>
          <a:prstGeom prst="rect">
            <a:avLst/>
          </a:prstGeom>
          <a:noFill/>
        </p:spPr>
        <p:txBody>
          <a:bodyPr wrap="none" rtlCol="0">
            <a:spAutoFit/>
          </a:bodyPr>
          <a:lstStyle/>
          <a:p>
            <a:pPr defTabSz="685800">
              <a:buClrTx/>
              <a:defRPr/>
            </a:pPr>
            <a:r>
              <a:rPr lang="en-US" sz="1350" kern="1200" dirty="0">
                <a:ea typeface="+mn-ea"/>
                <a:cs typeface="+mn-cs"/>
              </a:rPr>
              <a:t>2</a:t>
            </a:r>
          </a:p>
        </p:txBody>
      </p:sp>
      <p:sp>
        <p:nvSpPr>
          <p:cNvPr id="56" name="TextBox 55">
            <a:extLst>
              <a:ext uri="{FF2B5EF4-FFF2-40B4-BE49-F238E27FC236}">
                <a16:creationId xmlns:a16="http://schemas.microsoft.com/office/drawing/2014/main" id="{96A67ACE-C925-4507-93A0-D874518A2FE9}"/>
              </a:ext>
            </a:extLst>
          </p:cNvPr>
          <p:cNvSpPr txBox="1"/>
          <p:nvPr/>
        </p:nvSpPr>
        <p:spPr>
          <a:xfrm>
            <a:off x="2346408" y="2404765"/>
            <a:ext cx="280846" cy="300082"/>
          </a:xfrm>
          <a:prstGeom prst="rect">
            <a:avLst/>
          </a:prstGeom>
          <a:noFill/>
        </p:spPr>
        <p:txBody>
          <a:bodyPr wrap="none" rtlCol="0">
            <a:spAutoFit/>
          </a:bodyPr>
          <a:lstStyle/>
          <a:p>
            <a:pPr defTabSz="685800">
              <a:buClrTx/>
              <a:defRPr/>
            </a:pPr>
            <a:r>
              <a:rPr lang="en-US" sz="1350" kern="1200" dirty="0">
                <a:solidFill>
                  <a:srgbClr val="FFC000"/>
                </a:solidFill>
                <a:ea typeface="+mn-ea"/>
                <a:cs typeface="+mn-cs"/>
              </a:rPr>
              <a:t>4</a:t>
            </a:r>
          </a:p>
        </p:txBody>
      </p:sp>
      <p:sp>
        <p:nvSpPr>
          <p:cNvPr id="57" name="TextBox 56">
            <a:extLst>
              <a:ext uri="{FF2B5EF4-FFF2-40B4-BE49-F238E27FC236}">
                <a16:creationId xmlns:a16="http://schemas.microsoft.com/office/drawing/2014/main" id="{DEDA6D6C-2AE3-423A-8CAE-8EB2127D5255}"/>
              </a:ext>
            </a:extLst>
          </p:cNvPr>
          <p:cNvSpPr txBox="1"/>
          <p:nvPr/>
        </p:nvSpPr>
        <p:spPr>
          <a:xfrm>
            <a:off x="3709861" y="2404765"/>
            <a:ext cx="280846" cy="300082"/>
          </a:xfrm>
          <a:prstGeom prst="rect">
            <a:avLst/>
          </a:prstGeom>
          <a:noFill/>
        </p:spPr>
        <p:txBody>
          <a:bodyPr wrap="none" rtlCol="0">
            <a:spAutoFit/>
          </a:bodyPr>
          <a:lstStyle/>
          <a:p>
            <a:pPr defTabSz="685800">
              <a:buClrTx/>
              <a:defRPr/>
            </a:pPr>
            <a:r>
              <a:rPr lang="en-US" sz="1350" kern="1200" dirty="0">
                <a:solidFill>
                  <a:srgbClr val="FFC000"/>
                </a:solidFill>
                <a:ea typeface="+mn-ea"/>
                <a:cs typeface="+mn-cs"/>
              </a:rPr>
              <a:t>4</a:t>
            </a:r>
          </a:p>
        </p:txBody>
      </p:sp>
      <p:sp>
        <p:nvSpPr>
          <p:cNvPr id="58" name="TextBox 57">
            <a:extLst>
              <a:ext uri="{FF2B5EF4-FFF2-40B4-BE49-F238E27FC236}">
                <a16:creationId xmlns:a16="http://schemas.microsoft.com/office/drawing/2014/main" id="{DE8494B0-BEB7-4F16-B1A8-BDFD59701B92}"/>
              </a:ext>
            </a:extLst>
          </p:cNvPr>
          <p:cNvSpPr txBox="1"/>
          <p:nvPr/>
        </p:nvSpPr>
        <p:spPr>
          <a:xfrm>
            <a:off x="6667142" y="2444311"/>
            <a:ext cx="280846" cy="300082"/>
          </a:xfrm>
          <a:prstGeom prst="rect">
            <a:avLst/>
          </a:prstGeom>
          <a:noFill/>
        </p:spPr>
        <p:txBody>
          <a:bodyPr wrap="none" rtlCol="0">
            <a:spAutoFit/>
          </a:bodyPr>
          <a:lstStyle/>
          <a:p>
            <a:pPr defTabSz="685800">
              <a:buClrTx/>
              <a:defRPr/>
            </a:pPr>
            <a:r>
              <a:rPr lang="en-US" sz="1350" kern="1200" dirty="0">
                <a:ea typeface="+mn-ea"/>
                <a:cs typeface="+mn-cs"/>
              </a:rPr>
              <a:t>2</a:t>
            </a:r>
          </a:p>
        </p:txBody>
      </p:sp>
      <p:sp>
        <p:nvSpPr>
          <p:cNvPr id="5" name="Slide Number Placeholder 5">
            <a:extLst>
              <a:ext uri="{FF2B5EF4-FFF2-40B4-BE49-F238E27FC236}">
                <a16:creationId xmlns:a16="http://schemas.microsoft.com/office/drawing/2014/main" id="{ECF37881-1B8A-74A3-68A1-3B71CD40E59D}"/>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35</a:t>
            </a:fld>
            <a:endParaRPr lang="en-US" dirty="0"/>
          </a:p>
        </p:txBody>
      </p:sp>
      <p:sp>
        <p:nvSpPr>
          <p:cNvPr id="3" name="TextBox 2">
            <a:extLst>
              <a:ext uri="{FF2B5EF4-FFF2-40B4-BE49-F238E27FC236}">
                <a16:creationId xmlns:a16="http://schemas.microsoft.com/office/drawing/2014/main" id="{5F365429-BCD8-780E-38DC-A96AFA2ABC24}"/>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9379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5" grpId="0"/>
      <p:bldP spid="56" grpId="0"/>
      <p:bldP spid="57" grpId="0"/>
      <p:bldP spid="5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9562-0E6B-4B04-AE99-18001AEE4D84}"/>
              </a:ext>
            </a:extLst>
          </p:cNvPr>
          <p:cNvSpPr>
            <a:spLocks noGrp="1"/>
          </p:cNvSpPr>
          <p:nvPr>
            <p:ph type="title"/>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p>
        </p:txBody>
      </p:sp>
      <p:graphicFrame>
        <p:nvGraphicFramePr>
          <p:cNvPr id="4" name="Table 3">
            <a:extLst>
              <a:ext uri="{FF2B5EF4-FFF2-40B4-BE49-F238E27FC236}">
                <a16:creationId xmlns:a16="http://schemas.microsoft.com/office/drawing/2014/main" id="{0DD00D8E-C7D3-4FCC-8F40-551A1573C4F9}"/>
              </a:ext>
            </a:extLst>
          </p:cNvPr>
          <p:cNvGraphicFramePr>
            <a:graphicFrameLocks noGrp="1"/>
          </p:cNvGraphicFramePr>
          <p:nvPr/>
        </p:nvGraphicFramePr>
        <p:xfrm>
          <a:off x="1898374" y="1047750"/>
          <a:ext cx="2057400" cy="2057400"/>
        </p:xfrm>
        <a:graphic>
          <a:graphicData uri="http://schemas.openxmlformats.org/drawingml/2006/table">
            <a:tbl>
              <a:tblPr firstRow="1" bandRow="1">
                <a:tableStyleId>{F5AB1C69-6EDB-4FF4-983F-18BD219EF322}</a:tableStyleId>
              </a:tblPr>
              <a:tblGrid>
                <a:gridCol w="685800">
                  <a:extLst>
                    <a:ext uri="{9D8B030D-6E8A-4147-A177-3AD203B41FA5}">
                      <a16:colId xmlns:a16="http://schemas.microsoft.com/office/drawing/2014/main" val="3899254540"/>
                    </a:ext>
                  </a:extLst>
                </a:gridCol>
                <a:gridCol w="685800">
                  <a:extLst>
                    <a:ext uri="{9D8B030D-6E8A-4147-A177-3AD203B41FA5}">
                      <a16:colId xmlns:a16="http://schemas.microsoft.com/office/drawing/2014/main" val="1739776547"/>
                    </a:ext>
                  </a:extLst>
                </a:gridCol>
                <a:gridCol w="685800">
                  <a:extLst>
                    <a:ext uri="{9D8B030D-6E8A-4147-A177-3AD203B41FA5}">
                      <a16:colId xmlns:a16="http://schemas.microsoft.com/office/drawing/2014/main" val="3834793742"/>
                    </a:ext>
                  </a:extLst>
                </a:gridCol>
              </a:tblGrid>
              <a:tr h="685800">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2111005"/>
                  </a:ext>
                </a:extLst>
              </a:tr>
              <a:tr h="685800">
                <a:tc>
                  <a:txBody>
                    <a:bodyPr/>
                    <a:lstStyle/>
                    <a:p>
                      <a:endParaRPr lang="en-US"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6010624"/>
                  </a:ext>
                </a:extLst>
              </a:tr>
              <a:tr h="685800">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208732"/>
                  </a:ext>
                </a:extLst>
              </a:tr>
            </a:tbl>
          </a:graphicData>
        </a:graphic>
      </p:graphicFrame>
      <p:cxnSp>
        <p:nvCxnSpPr>
          <p:cNvPr id="6" name="Straight Arrow Connector 5">
            <a:extLst>
              <a:ext uri="{FF2B5EF4-FFF2-40B4-BE49-F238E27FC236}">
                <a16:creationId xmlns:a16="http://schemas.microsoft.com/office/drawing/2014/main" id="{ED6C5777-BAA7-423A-93E0-E4CCF5091F3F}"/>
              </a:ext>
            </a:extLst>
          </p:cNvPr>
          <p:cNvCxnSpPr/>
          <p:nvPr/>
        </p:nvCxnSpPr>
        <p:spPr bwMode="auto">
          <a:xfrm flipV="1">
            <a:off x="2206488" y="1172818"/>
            <a:ext cx="99391" cy="3975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D888F5B8-C822-4C56-846F-D3B242BE2F06}"/>
              </a:ext>
            </a:extLst>
          </p:cNvPr>
          <p:cNvCxnSpPr/>
          <p:nvPr/>
        </p:nvCxnSpPr>
        <p:spPr bwMode="auto">
          <a:xfrm>
            <a:off x="2820228" y="1381540"/>
            <a:ext cx="2136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204A5EEE-323F-4BE3-8CFC-99C04E261953}"/>
              </a:ext>
            </a:extLst>
          </p:cNvPr>
          <p:cNvCxnSpPr>
            <a:cxnSpLocks/>
          </p:cNvCxnSpPr>
          <p:nvPr/>
        </p:nvCxnSpPr>
        <p:spPr bwMode="auto">
          <a:xfrm flipV="1">
            <a:off x="3597965" y="1172819"/>
            <a:ext cx="0" cy="39756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F0F4FF95-21F9-44D5-9B9F-57803BD34344}"/>
              </a:ext>
            </a:extLst>
          </p:cNvPr>
          <p:cNvCxnSpPr/>
          <p:nvPr/>
        </p:nvCxnSpPr>
        <p:spPr bwMode="auto">
          <a:xfrm>
            <a:off x="2176669" y="1892576"/>
            <a:ext cx="129209" cy="3677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90D1276C-2344-4707-9184-BC4E4BD808EE}"/>
              </a:ext>
            </a:extLst>
          </p:cNvPr>
          <p:cNvCxnSpPr/>
          <p:nvPr/>
        </p:nvCxnSpPr>
        <p:spPr bwMode="auto">
          <a:xfrm>
            <a:off x="2683566" y="2076450"/>
            <a:ext cx="42738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6F7979C8-4755-429A-A764-17CE09011B15}"/>
              </a:ext>
            </a:extLst>
          </p:cNvPr>
          <p:cNvCxnSpPr>
            <a:cxnSpLocks/>
          </p:cNvCxnSpPr>
          <p:nvPr/>
        </p:nvCxnSpPr>
        <p:spPr bwMode="auto">
          <a:xfrm>
            <a:off x="3597965" y="2076450"/>
            <a:ext cx="0" cy="14908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028E2E1A-6F75-43A2-8C50-9FC4EB6D9C1B}"/>
              </a:ext>
            </a:extLst>
          </p:cNvPr>
          <p:cNvCxnSpPr/>
          <p:nvPr/>
        </p:nvCxnSpPr>
        <p:spPr bwMode="auto">
          <a:xfrm flipH="1">
            <a:off x="2117034" y="2743200"/>
            <a:ext cx="21866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7D9F4262-BE4D-4B28-A236-31B6DD409B09}"/>
              </a:ext>
            </a:extLst>
          </p:cNvPr>
          <p:cNvCxnSpPr/>
          <p:nvPr/>
        </p:nvCxnSpPr>
        <p:spPr bwMode="auto">
          <a:xfrm>
            <a:off x="2927074" y="2571750"/>
            <a:ext cx="0" cy="4000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B5FA9711-563A-40D0-BA3C-EF05AAFC183F}"/>
              </a:ext>
            </a:extLst>
          </p:cNvPr>
          <p:cNvCxnSpPr/>
          <p:nvPr/>
        </p:nvCxnSpPr>
        <p:spPr bwMode="auto">
          <a:xfrm flipH="1">
            <a:off x="3508513" y="2743200"/>
            <a:ext cx="18884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 name="Straight Connector 25">
            <a:extLst>
              <a:ext uri="{FF2B5EF4-FFF2-40B4-BE49-F238E27FC236}">
                <a16:creationId xmlns:a16="http://schemas.microsoft.com/office/drawing/2014/main" id="{6A32D24D-A257-420C-BC74-57BA989DDA8B}"/>
              </a:ext>
            </a:extLst>
          </p:cNvPr>
          <p:cNvCxnSpPr/>
          <p:nvPr/>
        </p:nvCxnSpPr>
        <p:spPr bwMode="auto">
          <a:xfrm>
            <a:off x="4671391" y="3105150"/>
            <a:ext cx="266368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Arrow Connector 27">
            <a:extLst>
              <a:ext uri="{FF2B5EF4-FFF2-40B4-BE49-F238E27FC236}">
                <a16:creationId xmlns:a16="http://schemas.microsoft.com/office/drawing/2014/main" id="{AEB5E318-0178-4419-9A6E-6C0A0677D6F7}"/>
              </a:ext>
            </a:extLst>
          </p:cNvPr>
          <p:cNvCxnSpPr/>
          <p:nvPr/>
        </p:nvCxnSpPr>
        <p:spPr bwMode="auto">
          <a:xfrm flipV="1">
            <a:off x="5009322" y="3309731"/>
            <a:ext cx="0" cy="28823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325C2DCE-69EA-4510-8C19-6C7C474B3AD6}"/>
              </a:ext>
            </a:extLst>
          </p:cNvPr>
          <p:cNvCxnSpPr/>
          <p:nvPr/>
        </p:nvCxnSpPr>
        <p:spPr bwMode="auto">
          <a:xfrm flipV="1">
            <a:off x="5577135" y="3309731"/>
            <a:ext cx="0" cy="288235"/>
          </a:xfrm>
          <a:prstGeom prst="straightConnector1">
            <a:avLst/>
          </a:prstGeom>
          <a:solidFill>
            <a:schemeClr val="accent1"/>
          </a:solidFill>
          <a:ln w="9525" cap="flat" cmpd="sng" algn="ctr">
            <a:solidFill>
              <a:schemeClr val="tx1"/>
            </a:solidFill>
            <a:prstDash val="solid"/>
            <a:round/>
            <a:headEnd type="triangle" w="med" len="med"/>
            <a:tailEnd type="none"/>
          </a:ln>
          <a:effectLst/>
        </p:spPr>
      </p:cxnSp>
      <p:cxnSp>
        <p:nvCxnSpPr>
          <p:cNvPr id="33" name="Straight Arrow Connector 32">
            <a:extLst>
              <a:ext uri="{FF2B5EF4-FFF2-40B4-BE49-F238E27FC236}">
                <a16:creationId xmlns:a16="http://schemas.microsoft.com/office/drawing/2014/main" id="{F55AE01C-DBAF-4EDE-BF5A-39B501F8C43A}"/>
              </a:ext>
            </a:extLst>
          </p:cNvPr>
          <p:cNvCxnSpPr/>
          <p:nvPr/>
        </p:nvCxnSpPr>
        <p:spPr bwMode="auto">
          <a:xfrm>
            <a:off x="6032091" y="3417939"/>
            <a:ext cx="28803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C2430F48-21B3-4FA9-9F9C-DB70177432D6}"/>
              </a:ext>
            </a:extLst>
          </p:cNvPr>
          <p:cNvCxnSpPr/>
          <p:nvPr/>
        </p:nvCxnSpPr>
        <p:spPr bwMode="auto">
          <a:xfrm flipH="1">
            <a:off x="6640464" y="3417939"/>
            <a:ext cx="28803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 name="TextBox 35">
            <a:extLst>
              <a:ext uri="{FF2B5EF4-FFF2-40B4-BE49-F238E27FC236}">
                <a16:creationId xmlns:a16="http://schemas.microsoft.com/office/drawing/2014/main" id="{2E8D80AE-1BD9-4DFE-B68E-C75B32BA72B7}"/>
              </a:ext>
            </a:extLst>
          </p:cNvPr>
          <p:cNvSpPr txBox="1"/>
          <p:nvPr/>
        </p:nvSpPr>
        <p:spPr>
          <a:xfrm>
            <a:off x="2452904" y="4421822"/>
            <a:ext cx="934871" cy="300082"/>
          </a:xfrm>
          <a:prstGeom prst="rect">
            <a:avLst/>
          </a:prstGeom>
          <a:noFill/>
        </p:spPr>
        <p:txBody>
          <a:bodyPr wrap="none" rtlCol="0">
            <a:spAutoFit/>
          </a:bodyPr>
          <a:lstStyle/>
          <a:p>
            <a:pPr defTabSz="685800">
              <a:buClrTx/>
              <a:defRPr/>
            </a:pPr>
            <a:r>
              <a:rPr lang="en-US" sz="1350" kern="1200" dirty="0">
                <a:ea typeface="+mn-ea"/>
                <a:cs typeface="+mn-cs"/>
              </a:rPr>
              <a:t>Gradients</a:t>
            </a:r>
          </a:p>
        </p:txBody>
      </p:sp>
      <p:sp>
        <p:nvSpPr>
          <p:cNvPr id="37" name="TextBox 36">
            <a:extLst>
              <a:ext uri="{FF2B5EF4-FFF2-40B4-BE49-F238E27FC236}">
                <a16:creationId xmlns:a16="http://schemas.microsoft.com/office/drawing/2014/main" id="{14261D5B-923C-4737-A780-5AD228FC8F0D}"/>
              </a:ext>
            </a:extLst>
          </p:cNvPr>
          <p:cNvSpPr txBox="1"/>
          <p:nvPr/>
        </p:nvSpPr>
        <p:spPr>
          <a:xfrm>
            <a:off x="5121487" y="4421822"/>
            <a:ext cx="1925527" cy="300082"/>
          </a:xfrm>
          <a:prstGeom prst="rect">
            <a:avLst/>
          </a:prstGeom>
          <a:noFill/>
        </p:spPr>
        <p:txBody>
          <a:bodyPr wrap="none" rtlCol="0">
            <a:spAutoFit/>
          </a:bodyPr>
          <a:lstStyle/>
          <a:p>
            <a:pPr defTabSz="685800">
              <a:buClrTx/>
              <a:defRPr/>
            </a:pPr>
            <a:r>
              <a:rPr lang="en-US" sz="1350" kern="1200" dirty="0">
                <a:ea typeface="+mn-ea"/>
                <a:cs typeface="+mn-cs"/>
              </a:rPr>
              <a:t>Histogram of gradients</a:t>
            </a:r>
          </a:p>
        </p:txBody>
      </p:sp>
      <p:sp>
        <p:nvSpPr>
          <p:cNvPr id="38" name="TextBox 37">
            <a:extLst>
              <a:ext uri="{FF2B5EF4-FFF2-40B4-BE49-F238E27FC236}">
                <a16:creationId xmlns:a16="http://schemas.microsoft.com/office/drawing/2014/main" id="{94D6ECC7-ED34-4CBA-A97C-F9119C1AF27B}"/>
              </a:ext>
            </a:extLst>
          </p:cNvPr>
          <p:cNvSpPr txBox="1"/>
          <p:nvPr/>
        </p:nvSpPr>
        <p:spPr>
          <a:xfrm>
            <a:off x="4905350" y="3864889"/>
            <a:ext cx="280846" cy="300082"/>
          </a:xfrm>
          <a:prstGeom prst="rect">
            <a:avLst/>
          </a:prstGeom>
          <a:noFill/>
        </p:spPr>
        <p:txBody>
          <a:bodyPr wrap="none" rtlCol="0">
            <a:spAutoFit/>
          </a:bodyPr>
          <a:lstStyle/>
          <a:p>
            <a:pPr defTabSz="685800">
              <a:buClrTx/>
              <a:defRPr/>
            </a:pPr>
            <a:r>
              <a:rPr lang="en-US" sz="1350" kern="1200" dirty="0">
                <a:solidFill>
                  <a:srgbClr val="FF0000"/>
                </a:solidFill>
                <a:ea typeface="+mn-ea"/>
                <a:cs typeface="+mn-cs"/>
              </a:rPr>
              <a:t>1</a:t>
            </a:r>
          </a:p>
        </p:txBody>
      </p:sp>
      <p:sp>
        <p:nvSpPr>
          <p:cNvPr id="39" name="TextBox 38">
            <a:extLst>
              <a:ext uri="{FF2B5EF4-FFF2-40B4-BE49-F238E27FC236}">
                <a16:creationId xmlns:a16="http://schemas.microsoft.com/office/drawing/2014/main" id="{CED5F5C6-B0AD-442F-A35B-C66EA4353D21}"/>
              </a:ext>
            </a:extLst>
          </p:cNvPr>
          <p:cNvSpPr txBox="1"/>
          <p:nvPr/>
        </p:nvSpPr>
        <p:spPr>
          <a:xfrm>
            <a:off x="5459795" y="3864889"/>
            <a:ext cx="280846" cy="300082"/>
          </a:xfrm>
          <a:prstGeom prst="rect">
            <a:avLst/>
          </a:prstGeom>
          <a:noFill/>
        </p:spPr>
        <p:txBody>
          <a:bodyPr wrap="none" rtlCol="0">
            <a:spAutoFit/>
          </a:bodyPr>
          <a:lstStyle/>
          <a:p>
            <a:pPr defTabSz="685800">
              <a:buClrTx/>
              <a:defRPr/>
            </a:pPr>
            <a:r>
              <a:rPr lang="en-US" sz="1350" kern="1200" dirty="0">
                <a:solidFill>
                  <a:srgbClr val="0070C0"/>
                </a:solidFill>
                <a:ea typeface="+mn-ea"/>
                <a:cs typeface="+mn-cs"/>
              </a:rPr>
              <a:t>2</a:t>
            </a:r>
          </a:p>
        </p:txBody>
      </p:sp>
      <p:sp>
        <p:nvSpPr>
          <p:cNvPr id="40" name="TextBox 39">
            <a:extLst>
              <a:ext uri="{FF2B5EF4-FFF2-40B4-BE49-F238E27FC236}">
                <a16:creationId xmlns:a16="http://schemas.microsoft.com/office/drawing/2014/main" id="{88C354B5-1615-466F-8F69-D1968E7DA2FA}"/>
              </a:ext>
            </a:extLst>
          </p:cNvPr>
          <p:cNvSpPr txBox="1"/>
          <p:nvPr/>
        </p:nvSpPr>
        <p:spPr>
          <a:xfrm>
            <a:off x="6061166" y="3864889"/>
            <a:ext cx="280846" cy="300082"/>
          </a:xfrm>
          <a:prstGeom prst="rect">
            <a:avLst/>
          </a:prstGeom>
          <a:noFill/>
        </p:spPr>
        <p:txBody>
          <a:bodyPr wrap="none" rtlCol="0">
            <a:spAutoFit/>
          </a:bodyPr>
          <a:lstStyle/>
          <a:p>
            <a:pPr defTabSz="685800">
              <a:buClrTx/>
              <a:defRPr/>
            </a:pPr>
            <a:r>
              <a:rPr lang="en-US" sz="1350" kern="1200" dirty="0">
                <a:solidFill>
                  <a:srgbClr val="00B050"/>
                </a:solidFill>
                <a:ea typeface="+mn-ea"/>
                <a:cs typeface="+mn-cs"/>
              </a:rPr>
              <a:t>3</a:t>
            </a:r>
          </a:p>
        </p:txBody>
      </p:sp>
      <p:sp>
        <p:nvSpPr>
          <p:cNvPr id="41" name="TextBox 40">
            <a:extLst>
              <a:ext uri="{FF2B5EF4-FFF2-40B4-BE49-F238E27FC236}">
                <a16:creationId xmlns:a16="http://schemas.microsoft.com/office/drawing/2014/main" id="{001FE41F-B72A-4305-86B9-9C484F4551D8}"/>
              </a:ext>
            </a:extLst>
          </p:cNvPr>
          <p:cNvSpPr txBox="1"/>
          <p:nvPr/>
        </p:nvSpPr>
        <p:spPr>
          <a:xfrm>
            <a:off x="6693820" y="3864889"/>
            <a:ext cx="280846" cy="300082"/>
          </a:xfrm>
          <a:prstGeom prst="rect">
            <a:avLst/>
          </a:prstGeom>
          <a:noFill/>
        </p:spPr>
        <p:txBody>
          <a:bodyPr wrap="none" rtlCol="0">
            <a:spAutoFit/>
          </a:bodyPr>
          <a:lstStyle/>
          <a:p>
            <a:pPr defTabSz="685800">
              <a:buClrTx/>
              <a:defRPr/>
            </a:pPr>
            <a:r>
              <a:rPr lang="en-US" sz="1350" kern="1200" dirty="0">
                <a:solidFill>
                  <a:srgbClr val="FFC000"/>
                </a:solidFill>
                <a:ea typeface="+mn-ea"/>
                <a:cs typeface="+mn-cs"/>
              </a:rPr>
              <a:t>4</a:t>
            </a:r>
          </a:p>
        </p:txBody>
      </p:sp>
      <p:sp>
        <p:nvSpPr>
          <p:cNvPr id="42" name="TextBox 41">
            <a:extLst>
              <a:ext uri="{FF2B5EF4-FFF2-40B4-BE49-F238E27FC236}">
                <a16:creationId xmlns:a16="http://schemas.microsoft.com/office/drawing/2014/main" id="{6511BE3C-E445-4C2C-9774-9F08FF4374EB}"/>
              </a:ext>
            </a:extLst>
          </p:cNvPr>
          <p:cNvSpPr txBox="1"/>
          <p:nvPr/>
        </p:nvSpPr>
        <p:spPr>
          <a:xfrm>
            <a:off x="4523723" y="1055740"/>
            <a:ext cx="2989986" cy="507831"/>
          </a:xfrm>
          <a:prstGeom prst="rect">
            <a:avLst/>
          </a:prstGeom>
          <a:noFill/>
        </p:spPr>
        <p:txBody>
          <a:bodyPr wrap="none" rtlCol="0">
            <a:spAutoFit/>
          </a:bodyPr>
          <a:lstStyle/>
          <a:p>
            <a:pPr defTabSz="685800">
              <a:buClrTx/>
              <a:defRPr/>
            </a:pPr>
            <a:r>
              <a:rPr lang="en-US" sz="1350" b="1" kern="1200" dirty="0">
                <a:ea typeface="+mn-ea"/>
                <a:cs typeface="+mn-cs"/>
              </a:rPr>
              <a:t>Weight contribution by magnitude</a:t>
            </a:r>
          </a:p>
          <a:p>
            <a:pPr defTabSz="685800">
              <a:buClrTx/>
              <a:defRPr/>
            </a:pPr>
            <a:r>
              <a:rPr lang="en-US" sz="1350" b="1" kern="1200" dirty="0">
                <a:ea typeface="+mn-ea"/>
                <a:cs typeface="+mn-cs"/>
              </a:rPr>
              <a:t>(e.g. long = 1, short = 0.5)</a:t>
            </a:r>
          </a:p>
        </p:txBody>
      </p:sp>
      <p:sp>
        <p:nvSpPr>
          <p:cNvPr id="43" name="TextBox 42">
            <a:extLst>
              <a:ext uri="{FF2B5EF4-FFF2-40B4-BE49-F238E27FC236}">
                <a16:creationId xmlns:a16="http://schemas.microsoft.com/office/drawing/2014/main" id="{BFFEC6BE-FD9C-4137-B4E9-282C1027A46A}"/>
              </a:ext>
            </a:extLst>
          </p:cNvPr>
          <p:cNvSpPr txBox="1"/>
          <p:nvPr/>
        </p:nvSpPr>
        <p:spPr>
          <a:xfrm rot="16200000">
            <a:off x="4110336" y="2421708"/>
            <a:ext cx="646331" cy="300082"/>
          </a:xfrm>
          <a:prstGeom prst="rect">
            <a:avLst/>
          </a:prstGeom>
          <a:noFill/>
        </p:spPr>
        <p:txBody>
          <a:bodyPr wrap="none" rtlCol="0">
            <a:spAutoFit/>
          </a:bodyPr>
          <a:lstStyle/>
          <a:p>
            <a:pPr defTabSz="685800">
              <a:buClrTx/>
              <a:defRPr/>
            </a:pPr>
            <a:r>
              <a:rPr lang="en-US" sz="1350" kern="1200" dirty="0">
                <a:ea typeface="+mn-ea"/>
                <a:cs typeface="+mn-cs"/>
              </a:rPr>
              <a:t>Count</a:t>
            </a:r>
          </a:p>
        </p:txBody>
      </p:sp>
      <p:sp>
        <p:nvSpPr>
          <p:cNvPr id="44" name="TextBox 43">
            <a:extLst>
              <a:ext uri="{FF2B5EF4-FFF2-40B4-BE49-F238E27FC236}">
                <a16:creationId xmlns:a16="http://schemas.microsoft.com/office/drawing/2014/main" id="{6C9B7FE0-311B-4B88-8196-412A1A1DE9A2}"/>
              </a:ext>
            </a:extLst>
          </p:cNvPr>
          <p:cNvSpPr txBox="1"/>
          <p:nvPr/>
        </p:nvSpPr>
        <p:spPr>
          <a:xfrm>
            <a:off x="4867134" y="2444311"/>
            <a:ext cx="280846" cy="300082"/>
          </a:xfrm>
          <a:prstGeom prst="rect">
            <a:avLst/>
          </a:prstGeom>
          <a:noFill/>
        </p:spPr>
        <p:txBody>
          <a:bodyPr wrap="none" rtlCol="0">
            <a:spAutoFit/>
          </a:bodyPr>
          <a:lstStyle/>
          <a:p>
            <a:pPr defTabSz="685800">
              <a:buClrTx/>
              <a:defRPr/>
            </a:pPr>
            <a:r>
              <a:rPr lang="en-US" sz="1350" kern="1200" dirty="0">
                <a:ea typeface="+mn-ea"/>
                <a:cs typeface="+mn-cs"/>
              </a:rPr>
              <a:t>2</a:t>
            </a:r>
          </a:p>
        </p:txBody>
      </p:sp>
      <p:sp>
        <p:nvSpPr>
          <p:cNvPr id="45" name="TextBox 44">
            <a:extLst>
              <a:ext uri="{FF2B5EF4-FFF2-40B4-BE49-F238E27FC236}">
                <a16:creationId xmlns:a16="http://schemas.microsoft.com/office/drawing/2014/main" id="{6E64DF1D-F542-44DD-B66D-C892111E11E2}"/>
              </a:ext>
            </a:extLst>
          </p:cNvPr>
          <p:cNvSpPr txBox="1"/>
          <p:nvPr/>
        </p:nvSpPr>
        <p:spPr>
          <a:xfrm>
            <a:off x="4151965" y="3864336"/>
            <a:ext cx="757002" cy="300082"/>
          </a:xfrm>
          <a:prstGeom prst="rect">
            <a:avLst/>
          </a:prstGeom>
          <a:noFill/>
        </p:spPr>
        <p:txBody>
          <a:bodyPr wrap="none" rtlCol="0">
            <a:spAutoFit/>
          </a:bodyPr>
          <a:lstStyle/>
          <a:p>
            <a:pPr defTabSz="685800">
              <a:buClrTx/>
              <a:defRPr/>
            </a:pPr>
            <a:r>
              <a:rPr lang="en-US" sz="1350" kern="1200" dirty="0">
                <a:ea typeface="+mn-ea"/>
                <a:cs typeface="+mn-cs"/>
              </a:rPr>
              <a:t>Type = </a:t>
            </a:r>
          </a:p>
        </p:txBody>
      </p:sp>
      <p:sp>
        <p:nvSpPr>
          <p:cNvPr id="46" name="TextBox 45">
            <a:extLst>
              <a:ext uri="{FF2B5EF4-FFF2-40B4-BE49-F238E27FC236}">
                <a16:creationId xmlns:a16="http://schemas.microsoft.com/office/drawing/2014/main" id="{B6DA46FE-08A2-4EDE-B221-F28ED8FFF067}"/>
              </a:ext>
            </a:extLst>
          </p:cNvPr>
          <p:cNvSpPr txBox="1"/>
          <p:nvPr/>
        </p:nvSpPr>
        <p:spPr>
          <a:xfrm>
            <a:off x="2346408" y="1061374"/>
            <a:ext cx="280846" cy="300082"/>
          </a:xfrm>
          <a:prstGeom prst="rect">
            <a:avLst/>
          </a:prstGeom>
          <a:noFill/>
        </p:spPr>
        <p:txBody>
          <a:bodyPr wrap="none" rtlCol="0">
            <a:spAutoFit/>
          </a:bodyPr>
          <a:lstStyle/>
          <a:p>
            <a:pPr defTabSz="685800">
              <a:buClrTx/>
              <a:defRPr/>
            </a:pPr>
            <a:r>
              <a:rPr lang="en-US" sz="1350" kern="1200" dirty="0">
                <a:solidFill>
                  <a:srgbClr val="FF0000"/>
                </a:solidFill>
                <a:ea typeface="+mn-ea"/>
                <a:cs typeface="+mn-cs"/>
              </a:rPr>
              <a:t>1</a:t>
            </a:r>
          </a:p>
        </p:txBody>
      </p:sp>
      <p:sp>
        <p:nvSpPr>
          <p:cNvPr id="47" name="TextBox 46">
            <a:extLst>
              <a:ext uri="{FF2B5EF4-FFF2-40B4-BE49-F238E27FC236}">
                <a16:creationId xmlns:a16="http://schemas.microsoft.com/office/drawing/2014/main" id="{4720B0A5-E2F0-4BA7-B510-79BDD271A4F0}"/>
              </a:ext>
            </a:extLst>
          </p:cNvPr>
          <p:cNvSpPr txBox="1"/>
          <p:nvPr/>
        </p:nvSpPr>
        <p:spPr>
          <a:xfrm>
            <a:off x="3709861" y="1061374"/>
            <a:ext cx="280846" cy="300082"/>
          </a:xfrm>
          <a:prstGeom prst="rect">
            <a:avLst/>
          </a:prstGeom>
          <a:noFill/>
        </p:spPr>
        <p:txBody>
          <a:bodyPr wrap="none" rtlCol="0">
            <a:spAutoFit/>
          </a:bodyPr>
          <a:lstStyle/>
          <a:p>
            <a:pPr defTabSz="685800">
              <a:buClrTx/>
              <a:defRPr/>
            </a:pPr>
            <a:r>
              <a:rPr lang="en-US" sz="1350" kern="1200" dirty="0">
                <a:solidFill>
                  <a:srgbClr val="FF0000"/>
                </a:solidFill>
                <a:ea typeface="+mn-ea"/>
                <a:cs typeface="+mn-cs"/>
              </a:rPr>
              <a:t>1</a:t>
            </a:r>
          </a:p>
        </p:txBody>
      </p:sp>
      <p:sp>
        <p:nvSpPr>
          <p:cNvPr id="48" name="TextBox 47">
            <a:extLst>
              <a:ext uri="{FF2B5EF4-FFF2-40B4-BE49-F238E27FC236}">
                <a16:creationId xmlns:a16="http://schemas.microsoft.com/office/drawing/2014/main" id="{18C898FA-7B5F-4FE8-956A-004EAD7A178D}"/>
              </a:ext>
            </a:extLst>
          </p:cNvPr>
          <p:cNvSpPr txBox="1"/>
          <p:nvPr/>
        </p:nvSpPr>
        <p:spPr>
          <a:xfrm>
            <a:off x="2346408" y="1749400"/>
            <a:ext cx="280846" cy="300082"/>
          </a:xfrm>
          <a:prstGeom prst="rect">
            <a:avLst/>
          </a:prstGeom>
          <a:noFill/>
        </p:spPr>
        <p:txBody>
          <a:bodyPr wrap="none" rtlCol="0">
            <a:spAutoFit/>
          </a:bodyPr>
          <a:lstStyle/>
          <a:p>
            <a:pPr defTabSz="685800">
              <a:buClrTx/>
              <a:defRPr/>
            </a:pPr>
            <a:r>
              <a:rPr lang="en-US" sz="1350" kern="1200" dirty="0">
                <a:solidFill>
                  <a:srgbClr val="0070C0"/>
                </a:solidFill>
                <a:ea typeface="+mn-ea"/>
                <a:cs typeface="+mn-cs"/>
              </a:rPr>
              <a:t>2</a:t>
            </a:r>
          </a:p>
        </p:txBody>
      </p:sp>
      <p:sp>
        <p:nvSpPr>
          <p:cNvPr id="49" name="TextBox 48">
            <a:extLst>
              <a:ext uri="{FF2B5EF4-FFF2-40B4-BE49-F238E27FC236}">
                <a16:creationId xmlns:a16="http://schemas.microsoft.com/office/drawing/2014/main" id="{9570ADA3-DF7B-4E21-AAF4-84BB7C8769A3}"/>
              </a:ext>
            </a:extLst>
          </p:cNvPr>
          <p:cNvSpPr txBox="1"/>
          <p:nvPr/>
        </p:nvSpPr>
        <p:spPr>
          <a:xfrm>
            <a:off x="3709861" y="1749400"/>
            <a:ext cx="280846" cy="300082"/>
          </a:xfrm>
          <a:prstGeom prst="rect">
            <a:avLst/>
          </a:prstGeom>
          <a:noFill/>
        </p:spPr>
        <p:txBody>
          <a:bodyPr wrap="none" rtlCol="0">
            <a:spAutoFit/>
          </a:bodyPr>
          <a:lstStyle/>
          <a:p>
            <a:pPr defTabSz="685800">
              <a:buClrTx/>
              <a:defRPr/>
            </a:pPr>
            <a:r>
              <a:rPr lang="en-US" sz="1350" kern="1200" dirty="0">
                <a:solidFill>
                  <a:srgbClr val="0070C0"/>
                </a:solidFill>
                <a:ea typeface="+mn-ea"/>
                <a:cs typeface="+mn-cs"/>
              </a:rPr>
              <a:t>2</a:t>
            </a:r>
          </a:p>
        </p:txBody>
      </p:sp>
      <p:sp>
        <p:nvSpPr>
          <p:cNvPr id="50" name="TextBox 49">
            <a:extLst>
              <a:ext uri="{FF2B5EF4-FFF2-40B4-BE49-F238E27FC236}">
                <a16:creationId xmlns:a16="http://schemas.microsoft.com/office/drawing/2014/main" id="{210B838A-0716-40C3-8C0F-4D273826D367}"/>
              </a:ext>
            </a:extLst>
          </p:cNvPr>
          <p:cNvSpPr txBox="1"/>
          <p:nvPr/>
        </p:nvSpPr>
        <p:spPr>
          <a:xfrm>
            <a:off x="3014966" y="2404765"/>
            <a:ext cx="280846" cy="300082"/>
          </a:xfrm>
          <a:prstGeom prst="rect">
            <a:avLst/>
          </a:prstGeom>
          <a:noFill/>
        </p:spPr>
        <p:txBody>
          <a:bodyPr wrap="none" rtlCol="0">
            <a:spAutoFit/>
          </a:bodyPr>
          <a:lstStyle/>
          <a:p>
            <a:pPr defTabSz="685800">
              <a:buClrTx/>
              <a:defRPr/>
            </a:pPr>
            <a:r>
              <a:rPr lang="en-US" sz="1350" kern="1200" dirty="0">
                <a:solidFill>
                  <a:srgbClr val="0070C0"/>
                </a:solidFill>
                <a:ea typeface="+mn-ea"/>
                <a:cs typeface="+mn-cs"/>
              </a:rPr>
              <a:t>2</a:t>
            </a:r>
          </a:p>
        </p:txBody>
      </p:sp>
      <p:sp>
        <p:nvSpPr>
          <p:cNvPr id="51" name="TextBox 50">
            <a:extLst>
              <a:ext uri="{FF2B5EF4-FFF2-40B4-BE49-F238E27FC236}">
                <a16:creationId xmlns:a16="http://schemas.microsoft.com/office/drawing/2014/main" id="{1EAB3543-6ADE-41F4-B010-4BA629B13967}"/>
              </a:ext>
            </a:extLst>
          </p:cNvPr>
          <p:cNvSpPr txBox="1"/>
          <p:nvPr/>
        </p:nvSpPr>
        <p:spPr>
          <a:xfrm>
            <a:off x="5459795" y="2444311"/>
            <a:ext cx="425116" cy="300082"/>
          </a:xfrm>
          <a:prstGeom prst="rect">
            <a:avLst/>
          </a:prstGeom>
          <a:noFill/>
        </p:spPr>
        <p:txBody>
          <a:bodyPr wrap="none" rtlCol="0">
            <a:spAutoFit/>
          </a:bodyPr>
          <a:lstStyle/>
          <a:p>
            <a:pPr defTabSz="685800">
              <a:buClrTx/>
              <a:defRPr/>
            </a:pPr>
            <a:r>
              <a:rPr lang="en-US" sz="1350" kern="1200" dirty="0">
                <a:ea typeface="+mn-ea"/>
                <a:cs typeface="+mn-cs"/>
              </a:rPr>
              <a:t>2.5</a:t>
            </a:r>
          </a:p>
        </p:txBody>
      </p:sp>
      <p:sp>
        <p:nvSpPr>
          <p:cNvPr id="52" name="TextBox 51">
            <a:extLst>
              <a:ext uri="{FF2B5EF4-FFF2-40B4-BE49-F238E27FC236}">
                <a16:creationId xmlns:a16="http://schemas.microsoft.com/office/drawing/2014/main" id="{E94A7F7F-B403-4861-B625-D1885117213F}"/>
              </a:ext>
            </a:extLst>
          </p:cNvPr>
          <p:cNvSpPr txBox="1"/>
          <p:nvPr/>
        </p:nvSpPr>
        <p:spPr>
          <a:xfrm>
            <a:off x="3014966" y="1061374"/>
            <a:ext cx="280846" cy="300082"/>
          </a:xfrm>
          <a:prstGeom prst="rect">
            <a:avLst/>
          </a:prstGeom>
          <a:noFill/>
        </p:spPr>
        <p:txBody>
          <a:bodyPr wrap="none" rtlCol="0">
            <a:spAutoFit/>
          </a:bodyPr>
          <a:lstStyle/>
          <a:p>
            <a:pPr defTabSz="685800">
              <a:buClrTx/>
              <a:defRPr/>
            </a:pPr>
            <a:r>
              <a:rPr lang="en-US" sz="1350" kern="1200" dirty="0">
                <a:solidFill>
                  <a:srgbClr val="00B050"/>
                </a:solidFill>
                <a:ea typeface="+mn-ea"/>
                <a:cs typeface="+mn-cs"/>
              </a:rPr>
              <a:t>3</a:t>
            </a:r>
          </a:p>
        </p:txBody>
      </p:sp>
      <p:sp>
        <p:nvSpPr>
          <p:cNvPr id="53" name="TextBox 52">
            <a:extLst>
              <a:ext uri="{FF2B5EF4-FFF2-40B4-BE49-F238E27FC236}">
                <a16:creationId xmlns:a16="http://schemas.microsoft.com/office/drawing/2014/main" id="{08158F3E-BF3F-450E-A8AE-25D17C8094DF}"/>
              </a:ext>
            </a:extLst>
          </p:cNvPr>
          <p:cNvSpPr txBox="1"/>
          <p:nvPr/>
        </p:nvSpPr>
        <p:spPr>
          <a:xfrm>
            <a:off x="3014966" y="1749400"/>
            <a:ext cx="280846" cy="300082"/>
          </a:xfrm>
          <a:prstGeom prst="rect">
            <a:avLst/>
          </a:prstGeom>
          <a:noFill/>
        </p:spPr>
        <p:txBody>
          <a:bodyPr wrap="none" rtlCol="0">
            <a:spAutoFit/>
          </a:bodyPr>
          <a:lstStyle/>
          <a:p>
            <a:pPr defTabSz="685800">
              <a:buClrTx/>
              <a:defRPr/>
            </a:pPr>
            <a:r>
              <a:rPr lang="en-US" sz="1350" kern="1200" dirty="0">
                <a:solidFill>
                  <a:srgbClr val="00B050"/>
                </a:solidFill>
                <a:ea typeface="+mn-ea"/>
                <a:cs typeface="+mn-cs"/>
              </a:rPr>
              <a:t>3</a:t>
            </a:r>
          </a:p>
        </p:txBody>
      </p:sp>
      <p:sp>
        <p:nvSpPr>
          <p:cNvPr id="55" name="TextBox 54">
            <a:extLst>
              <a:ext uri="{FF2B5EF4-FFF2-40B4-BE49-F238E27FC236}">
                <a16:creationId xmlns:a16="http://schemas.microsoft.com/office/drawing/2014/main" id="{03D8021F-26E8-44D1-82B4-13901C767F2D}"/>
              </a:ext>
            </a:extLst>
          </p:cNvPr>
          <p:cNvSpPr txBox="1"/>
          <p:nvPr/>
        </p:nvSpPr>
        <p:spPr>
          <a:xfrm>
            <a:off x="6065070" y="2444311"/>
            <a:ext cx="425116" cy="300082"/>
          </a:xfrm>
          <a:prstGeom prst="rect">
            <a:avLst/>
          </a:prstGeom>
          <a:noFill/>
        </p:spPr>
        <p:txBody>
          <a:bodyPr wrap="none" rtlCol="0">
            <a:spAutoFit/>
          </a:bodyPr>
          <a:lstStyle/>
          <a:p>
            <a:pPr defTabSz="685800">
              <a:buClrTx/>
              <a:defRPr/>
            </a:pPr>
            <a:r>
              <a:rPr lang="en-US" sz="1350" kern="1200" dirty="0">
                <a:ea typeface="+mn-ea"/>
                <a:cs typeface="+mn-cs"/>
              </a:rPr>
              <a:t>1.5</a:t>
            </a:r>
          </a:p>
        </p:txBody>
      </p:sp>
      <p:sp>
        <p:nvSpPr>
          <p:cNvPr id="56" name="TextBox 55">
            <a:extLst>
              <a:ext uri="{FF2B5EF4-FFF2-40B4-BE49-F238E27FC236}">
                <a16:creationId xmlns:a16="http://schemas.microsoft.com/office/drawing/2014/main" id="{96A67ACE-C925-4507-93A0-D874518A2FE9}"/>
              </a:ext>
            </a:extLst>
          </p:cNvPr>
          <p:cNvSpPr txBox="1"/>
          <p:nvPr/>
        </p:nvSpPr>
        <p:spPr>
          <a:xfrm>
            <a:off x="2346408" y="2404765"/>
            <a:ext cx="280846" cy="300082"/>
          </a:xfrm>
          <a:prstGeom prst="rect">
            <a:avLst/>
          </a:prstGeom>
          <a:noFill/>
        </p:spPr>
        <p:txBody>
          <a:bodyPr wrap="none" rtlCol="0">
            <a:spAutoFit/>
          </a:bodyPr>
          <a:lstStyle/>
          <a:p>
            <a:pPr defTabSz="685800">
              <a:buClrTx/>
              <a:defRPr/>
            </a:pPr>
            <a:r>
              <a:rPr lang="en-US" sz="1350" kern="1200" dirty="0">
                <a:solidFill>
                  <a:srgbClr val="FFC000"/>
                </a:solidFill>
                <a:ea typeface="+mn-ea"/>
                <a:cs typeface="+mn-cs"/>
              </a:rPr>
              <a:t>4</a:t>
            </a:r>
          </a:p>
        </p:txBody>
      </p:sp>
      <p:sp>
        <p:nvSpPr>
          <p:cNvPr id="57" name="TextBox 56">
            <a:extLst>
              <a:ext uri="{FF2B5EF4-FFF2-40B4-BE49-F238E27FC236}">
                <a16:creationId xmlns:a16="http://schemas.microsoft.com/office/drawing/2014/main" id="{DEDA6D6C-2AE3-423A-8CAE-8EB2127D5255}"/>
              </a:ext>
            </a:extLst>
          </p:cNvPr>
          <p:cNvSpPr txBox="1"/>
          <p:nvPr/>
        </p:nvSpPr>
        <p:spPr>
          <a:xfrm>
            <a:off x="3709861" y="2404765"/>
            <a:ext cx="280846" cy="300082"/>
          </a:xfrm>
          <a:prstGeom prst="rect">
            <a:avLst/>
          </a:prstGeom>
          <a:noFill/>
        </p:spPr>
        <p:txBody>
          <a:bodyPr wrap="none" rtlCol="0">
            <a:spAutoFit/>
          </a:bodyPr>
          <a:lstStyle/>
          <a:p>
            <a:pPr defTabSz="685800">
              <a:buClrTx/>
              <a:defRPr/>
            </a:pPr>
            <a:r>
              <a:rPr lang="en-US" sz="1350" kern="1200" dirty="0">
                <a:solidFill>
                  <a:srgbClr val="FFC000"/>
                </a:solidFill>
                <a:ea typeface="+mn-ea"/>
                <a:cs typeface="+mn-cs"/>
              </a:rPr>
              <a:t>4</a:t>
            </a:r>
          </a:p>
        </p:txBody>
      </p:sp>
      <p:sp>
        <p:nvSpPr>
          <p:cNvPr id="58" name="TextBox 57">
            <a:extLst>
              <a:ext uri="{FF2B5EF4-FFF2-40B4-BE49-F238E27FC236}">
                <a16:creationId xmlns:a16="http://schemas.microsoft.com/office/drawing/2014/main" id="{DE8494B0-BEB7-4F16-B1A8-BDFD59701B92}"/>
              </a:ext>
            </a:extLst>
          </p:cNvPr>
          <p:cNvSpPr txBox="1"/>
          <p:nvPr/>
        </p:nvSpPr>
        <p:spPr>
          <a:xfrm>
            <a:off x="6667142" y="2444311"/>
            <a:ext cx="280846" cy="300082"/>
          </a:xfrm>
          <a:prstGeom prst="rect">
            <a:avLst/>
          </a:prstGeom>
          <a:noFill/>
        </p:spPr>
        <p:txBody>
          <a:bodyPr wrap="none" rtlCol="0">
            <a:spAutoFit/>
          </a:bodyPr>
          <a:lstStyle/>
          <a:p>
            <a:pPr defTabSz="685800">
              <a:buClrTx/>
              <a:defRPr/>
            </a:pPr>
            <a:r>
              <a:rPr lang="en-US" sz="1350" kern="1200" dirty="0">
                <a:ea typeface="+mn-ea"/>
                <a:cs typeface="+mn-cs"/>
              </a:rPr>
              <a:t>1</a:t>
            </a:r>
          </a:p>
        </p:txBody>
      </p:sp>
      <p:sp>
        <p:nvSpPr>
          <p:cNvPr id="5" name="Slide Number Placeholder 5">
            <a:extLst>
              <a:ext uri="{FF2B5EF4-FFF2-40B4-BE49-F238E27FC236}">
                <a16:creationId xmlns:a16="http://schemas.microsoft.com/office/drawing/2014/main" id="{B549932F-C3F2-C645-0184-D17F967BBEB8}"/>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36</a:t>
            </a:fld>
            <a:endParaRPr lang="en-US" dirty="0"/>
          </a:p>
        </p:txBody>
      </p:sp>
      <p:sp>
        <p:nvSpPr>
          <p:cNvPr id="3" name="TextBox 2">
            <a:extLst>
              <a:ext uri="{FF2B5EF4-FFF2-40B4-BE49-F238E27FC236}">
                <a16:creationId xmlns:a16="http://schemas.microsoft.com/office/drawing/2014/main" id="{634E1536-C363-5E04-B846-CC3E6A399BB2}"/>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210488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5" grpId="0"/>
      <p:bldP spid="5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txBox="1">
            <a:spLocks noChangeArrowheads="1"/>
          </p:cNvSpPr>
          <p:nvPr>
            <p:custDataLst>
              <p:tags r:id="rId1"/>
            </p:custDataLst>
          </p:nvPr>
        </p:nvSpPr>
        <p:spPr bwMode="auto">
          <a:xfrm>
            <a:off x="457199" y="1014661"/>
            <a:ext cx="8229599" cy="3943350"/>
          </a:xfrm>
          <a:prstGeom prst="rect">
            <a:avLst/>
          </a:prstGeom>
          <a:solidFill>
            <a:schemeClr val="bg1"/>
          </a:solidFill>
          <a:ln>
            <a:noFill/>
          </a:ln>
        </p:spPr>
        <p:txBody>
          <a:bodyPr/>
          <a:lstStyle>
            <a:lvl1pPr marL="342900" indent="-342900">
              <a:defRPr sz="2400" b="1">
                <a:solidFill>
                  <a:schemeClr val="tx1"/>
                </a:solidFill>
                <a:latin typeface="Times New Roman" pitchFamily="18" charset="0"/>
                <a:ea typeface="ＭＳ Ｐゴシック" charset="-128"/>
              </a:defRPr>
            </a:lvl1pPr>
            <a:lvl2pPr marL="742950" indent="-285750">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257175" indent="-257175" defTabSz="685800" eaLnBrk="0" fontAlgn="base" hangingPunct="0">
              <a:spcBef>
                <a:spcPct val="20000"/>
              </a:spcBef>
              <a:spcAft>
                <a:spcPct val="0"/>
              </a:spcAft>
              <a:buClrTx/>
              <a:defRPr/>
            </a:pPr>
            <a:r>
              <a:rPr lang="en-US" sz="1800" b="0" kern="1200" dirty="0">
                <a:solidFill>
                  <a:srgbClr val="000000"/>
                </a:solidFill>
                <a:latin typeface="Arial" charset="0"/>
                <a:cs typeface="+mn-cs"/>
              </a:rPr>
              <a:t>Full version</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Divide the 16x16 window into a 4x4 grid of cells (2x2 case shown below)</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Quantize the gradient orientations i.e. snap each gradient to one of 8 angles</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Each gradient contributes not just 1, but magnitude(gradient) to the histogram, i.e. stronger gradients contribute more </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16 cells * 8 orientations = 128 dimensional descriptor for each detected feature</a:t>
            </a:r>
          </a:p>
          <a:p>
            <a:pPr marL="557213" lvl="1" indent="-214313" defTabSz="685800" eaLnBrk="0" fontAlgn="base" hangingPunct="0">
              <a:spcBef>
                <a:spcPct val="20000"/>
              </a:spcBef>
              <a:spcAft>
                <a:spcPct val="0"/>
              </a:spcAft>
              <a:buClrTx/>
              <a:buFontTx/>
              <a:buChar char="•"/>
              <a:defRPr/>
            </a:pPr>
            <a:r>
              <a:rPr lang="en-US" sz="1200" b="0" kern="1200" dirty="0">
                <a:solidFill>
                  <a:schemeClr val="bg2"/>
                </a:solidFill>
                <a:latin typeface="Arial" charset="0"/>
                <a:cs typeface="+mn-cs"/>
              </a:rPr>
              <a:t>Normalize + clip (threshold normalize to 0.2) + normalize the descriptor</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We want:</a:t>
            </a:r>
          </a:p>
          <a:p>
            <a:pPr marL="557213" lvl="1" indent="-214313" defTabSz="685800" eaLnBrk="0" fontAlgn="base" hangingPunct="0">
              <a:spcBef>
                <a:spcPct val="20000"/>
              </a:spcBef>
              <a:spcAft>
                <a:spcPct val="0"/>
              </a:spcAft>
              <a:buClrTx/>
              <a:buFontTx/>
              <a:buChar char="•"/>
              <a:defRPr/>
            </a:pPr>
            <a:endParaRPr lang="en-US" sz="1350" b="0" kern="1200" dirty="0">
              <a:solidFill>
                <a:srgbClr val="000000"/>
              </a:solidFill>
              <a:latin typeface="Arial" charset="0"/>
              <a:cs typeface="+mn-cs"/>
            </a:endParaRPr>
          </a:p>
          <a:p>
            <a:pPr marL="557213" lvl="1" indent="-214313" defTabSz="685800" eaLnBrk="0" fontAlgn="base" hangingPunct="0">
              <a:spcBef>
                <a:spcPct val="20000"/>
              </a:spcBef>
              <a:spcAft>
                <a:spcPct val="0"/>
              </a:spcAft>
              <a:buClrTx/>
              <a:defRPr/>
            </a:pPr>
            <a:endParaRPr lang="en-US" sz="1350" b="0" kern="1200" dirty="0">
              <a:solidFill>
                <a:srgbClr val="000000"/>
              </a:solidFill>
              <a:latin typeface="Arial" charset="0"/>
              <a:cs typeface="+mn-cs"/>
            </a:endParaRPr>
          </a:p>
          <a:p>
            <a:pPr marL="557213" lvl="1" indent="-214313" defTabSz="685800" eaLnBrk="0" fontAlgn="base" hangingPunct="0">
              <a:spcBef>
                <a:spcPct val="20000"/>
              </a:spcBef>
              <a:spcAft>
                <a:spcPct val="0"/>
              </a:spcAft>
              <a:buClrTx/>
              <a:buFontTx/>
              <a:buChar char="•"/>
              <a:defRPr/>
            </a:pPr>
            <a:endParaRPr lang="en-US" sz="1350" b="0" kern="1200" dirty="0">
              <a:solidFill>
                <a:srgbClr val="000000"/>
              </a:solidFill>
              <a:latin typeface="Arial" charset="0"/>
              <a:cs typeface="+mn-cs"/>
            </a:endParaRPr>
          </a:p>
        </p:txBody>
      </p:sp>
      <p:sp>
        <p:nvSpPr>
          <p:cNvPr id="68610" name="Rectangle 2"/>
          <p:cNvSpPr>
            <a:spLocks noGrp="1" noChangeArrowheads="1"/>
          </p:cNvSpPr>
          <p:nvPr>
            <p:ph type="title"/>
            <p:custDataLst>
              <p:tags r:id="rId2"/>
            </p:custDataLst>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endParaRPr lang="en-US" b="1" dirty="0"/>
          </a:p>
        </p:txBody>
      </p:sp>
      <p:grpSp>
        <p:nvGrpSpPr>
          <p:cNvPr id="4" name="Group 3"/>
          <p:cNvGrpSpPr/>
          <p:nvPr/>
        </p:nvGrpSpPr>
        <p:grpSpPr>
          <a:xfrm>
            <a:off x="2171700" y="3889206"/>
            <a:ext cx="4343400" cy="685958"/>
            <a:chOff x="1371600" y="3733164"/>
            <a:chExt cx="5791200" cy="914610"/>
          </a:xfrm>
        </p:grpSpPr>
        <p:cxnSp>
          <p:nvCxnSpPr>
            <p:cNvPr id="7" name="Straight Arrow Connector 13"/>
            <p:cNvCxnSpPr>
              <a:cxnSpLocks noChangeShapeType="1"/>
            </p:cNvCxnSpPr>
            <p:nvPr>
              <p:custDataLst>
                <p:tags r:id="rId4"/>
              </p:custDataLst>
            </p:nvPr>
          </p:nvCxnSpPr>
          <p:spPr bwMode="auto">
            <a:xfrm flipV="1">
              <a:off x="1371600" y="4642259"/>
              <a:ext cx="5791200" cy="392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8" name="Rectangle 20"/>
            <p:cNvSpPr>
              <a:spLocks noChangeArrowheads="1"/>
            </p:cNvSpPr>
            <p:nvPr>
              <p:custDataLst>
                <p:tags r:id="rId5"/>
              </p:custDataLst>
            </p:nvPr>
          </p:nvSpPr>
          <p:spPr bwMode="auto">
            <a:xfrm>
              <a:off x="1371600" y="3733164"/>
              <a:ext cx="228600" cy="91302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9" name="Rectangle 15"/>
            <p:cNvSpPr>
              <a:spLocks noChangeArrowheads="1"/>
            </p:cNvSpPr>
            <p:nvPr>
              <p:custDataLst>
                <p:tags r:id="rId6"/>
              </p:custDataLst>
            </p:nvPr>
          </p:nvSpPr>
          <p:spPr bwMode="auto">
            <a:xfrm>
              <a:off x="1600200" y="4190469"/>
              <a:ext cx="228600" cy="455717"/>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0" name="Rectangle 16"/>
            <p:cNvSpPr>
              <a:spLocks noChangeArrowheads="1"/>
            </p:cNvSpPr>
            <p:nvPr>
              <p:custDataLst>
                <p:tags r:id="rId7"/>
              </p:custDataLst>
            </p:nvPr>
          </p:nvSpPr>
          <p:spPr bwMode="auto">
            <a:xfrm>
              <a:off x="1828800" y="4038600"/>
              <a:ext cx="228600" cy="607586"/>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1" name="Rectangle 17"/>
            <p:cNvSpPr>
              <a:spLocks noChangeArrowheads="1"/>
            </p:cNvSpPr>
            <p:nvPr>
              <p:custDataLst>
                <p:tags r:id="rId8"/>
              </p:custDataLst>
            </p:nvPr>
          </p:nvSpPr>
          <p:spPr bwMode="auto">
            <a:xfrm>
              <a:off x="2057400" y="4567089"/>
              <a:ext cx="228600" cy="79095"/>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2" name="Rectangle 18"/>
            <p:cNvSpPr>
              <a:spLocks noChangeArrowheads="1"/>
            </p:cNvSpPr>
            <p:nvPr>
              <p:custDataLst>
                <p:tags r:id="rId9"/>
              </p:custDataLst>
            </p:nvPr>
          </p:nvSpPr>
          <p:spPr bwMode="auto">
            <a:xfrm>
              <a:off x="2286000" y="4414402"/>
              <a:ext cx="228600" cy="231784"/>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3" name="Rectangle 19"/>
            <p:cNvSpPr>
              <a:spLocks noChangeArrowheads="1"/>
            </p:cNvSpPr>
            <p:nvPr>
              <p:custDataLst>
                <p:tags r:id="rId10"/>
              </p:custDataLst>
            </p:nvPr>
          </p:nvSpPr>
          <p:spPr bwMode="auto">
            <a:xfrm>
              <a:off x="2514600" y="4567089"/>
              <a:ext cx="228600" cy="79096"/>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4" name="Rectangle 20"/>
            <p:cNvSpPr>
              <a:spLocks noChangeArrowheads="1"/>
            </p:cNvSpPr>
            <p:nvPr>
              <p:custDataLst>
                <p:tags r:id="rId11"/>
              </p:custDataLst>
            </p:nvPr>
          </p:nvSpPr>
          <p:spPr bwMode="auto">
            <a:xfrm>
              <a:off x="2743200" y="4342904"/>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5" name="Rectangle 21"/>
            <p:cNvSpPr>
              <a:spLocks noChangeArrowheads="1"/>
            </p:cNvSpPr>
            <p:nvPr>
              <p:custDataLst>
                <p:tags r:id="rId12"/>
              </p:custDataLst>
            </p:nvPr>
          </p:nvSpPr>
          <p:spPr bwMode="auto">
            <a:xfrm>
              <a:off x="2971800" y="4342904"/>
              <a:ext cx="228600" cy="304870"/>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9" name="Rectangle 20"/>
            <p:cNvSpPr>
              <a:spLocks noChangeArrowheads="1"/>
            </p:cNvSpPr>
            <p:nvPr>
              <p:custDataLst>
                <p:tags r:id="rId13"/>
              </p:custDataLst>
            </p:nvPr>
          </p:nvSpPr>
          <p:spPr bwMode="auto">
            <a:xfrm>
              <a:off x="3199906" y="4038599"/>
              <a:ext cx="228600" cy="605007"/>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0" name="Rectangle 15"/>
            <p:cNvSpPr>
              <a:spLocks noChangeArrowheads="1"/>
            </p:cNvSpPr>
            <p:nvPr>
              <p:custDataLst>
                <p:tags r:id="rId14"/>
              </p:custDataLst>
            </p:nvPr>
          </p:nvSpPr>
          <p:spPr bwMode="auto">
            <a:xfrm>
              <a:off x="3428506" y="4187890"/>
              <a:ext cx="228600" cy="455717"/>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1" name="Rectangle 16"/>
            <p:cNvSpPr>
              <a:spLocks noChangeArrowheads="1"/>
            </p:cNvSpPr>
            <p:nvPr>
              <p:custDataLst>
                <p:tags r:id="rId15"/>
              </p:custDataLst>
            </p:nvPr>
          </p:nvSpPr>
          <p:spPr bwMode="auto">
            <a:xfrm>
              <a:off x="3657106" y="3733164"/>
              <a:ext cx="228600" cy="910443"/>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2" name="Rectangle 17"/>
            <p:cNvSpPr>
              <a:spLocks noChangeArrowheads="1"/>
            </p:cNvSpPr>
            <p:nvPr>
              <p:custDataLst>
                <p:tags r:id="rId16"/>
              </p:custDataLst>
            </p:nvPr>
          </p:nvSpPr>
          <p:spPr bwMode="auto">
            <a:xfrm>
              <a:off x="3885706" y="4564510"/>
              <a:ext cx="228600" cy="79095"/>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3" name="Rectangle 18"/>
            <p:cNvSpPr>
              <a:spLocks noChangeArrowheads="1"/>
            </p:cNvSpPr>
            <p:nvPr>
              <p:custDataLst>
                <p:tags r:id="rId17"/>
              </p:custDataLst>
            </p:nvPr>
          </p:nvSpPr>
          <p:spPr bwMode="auto">
            <a:xfrm>
              <a:off x="4114306" y="4340325"/>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4" name="Rectangle 19"/>
            <p:cNvSpPr>
              <a:spLocks noChangeArrowheads="1"/>
            </p:cNvSpPr>
            <p:nvPr>
              <p:custDataLst>
                <p:tags r:id="rId18"/>
              </p:custDataLst>
            </p:nvPr>
          </p:nvSpPr>
          <p:spPr bwMode="auto">
            <a:xfrm>
              <a:off x="4342906" y="4564510"/>
              <a:ext cx="228600" cy="79096"/>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5" name="Rectangle 20"/>
            <p:cNvSpPr>
              <a:spLocks noChangeArrowheads="1"/>
            </p:cNvSpPr>
            <p:nvPr>
              <p:custDataLst>
                <p:tags r:id="rId19"/>
              </p:custDataLst>
            </p:nvPr>
          </p:nvSpPr>
          <p:spPr bwMode="auto">
            <a:xfrm>
              <a:off x="4571506" y="4190469"/>
              <a:ext cx="228600" cy="453138"/>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6" name="Rectangle 21"/>
            <p:cNvSpPr>
              <a:spLocks noChangeArrowheads="1"/>
            </p:cNvSpPr>
            <p:nvPr>
              <p:custDataLst>
                <p:tags r:id="rId20"/>
              </p:custDataLst>
            </p:nvPr>
          </p:nvSpPr>
          <p:spPr bwMode="auto">
            <a:xfrm>
              <a:off x="4800106" y="4340325"/>
              <a:ext cx="228600" cy="304870"/>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7" name="Rectangle 20"/>
            <p:cNvSpPr>
              <a:spLocks noChangeArrowheads="1"/>
            </p:cNvSpPr>
            <p:nvPr>
              <p:custDataLst>
                <p:tags r:id="rId21"/>
              </p:custDataLst>
            </p:nvPr>
          </p:nvSpPr>
          <p:spPr bwMode="auto">
            <a:xfrm>
              <a:off x="5027718" y="3962399"/>
              <a:ext cx="228600" cy="679861"/>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8" name="Rectangle 15"/>
            <p:cNvSpPr>
              <a:spLocks noChangeArrowheads="1"/>
            </p:cNvSpPr>
            <p:nvPr>
              <p:custDataLst>
                <p:tags r:id="rId22"/>
              </p:custDataLst>
            </p:nvPr>
          </p:nvSpPr>
          <p:spPr bwMode="auto">
            <a:xfrm>
              <a:off x="5256318" y="4186544"/>
              <a:ext cx="228600" cy="455717"/>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9" name="Rectangle 16"/>
            <p:cNvSpPr>
              <a:spLocks noChangeArrowheads="1"/>
            </p:cNvSpPr>
            <p:nvPr>
              <p:custDataLst>
                <p:tags r:id="rId23"/>
              </p:custDataLst>
            </p:nvPr>
          </p:nvSpPr>
          <p:spPr bwMode="auto">
            <a:xfrm>
              <a:off x="5484918" y="4338979"/>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0" name="Rectangle 17"/>
            <p:cNvSpPr>
              <a:spLocks noChangeArrowheads="1"/>
            </p:cNvSpPr>
            <p:nvPr>
              <p:custDataLst>
                <p:tags r:id="rId24"/>
              </p:custDataLst>
            </p:nvPr>
          </p:nvSpPr>
          <p:spPr bwMode="auto">
            <a:xfrm>
              <a:off x="5713518" y="4563164"/>
              <a:ext cx="228600" cy="79095"/>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1" name="Rectangle 18"/>
            <p:cNvSpPr>
              <a:spLocks noChangeArrowheads="1"/>
            </p:cNvSpPr>
            <p:nvPr>
              <p:custDataLst>
                <p:tags r:id="rId25"/>
              </p:custDataLst>
            </p:nvPr>
          </p:nvSpPr>
          <p:spPr bwMode="auto">
            <a:xfrm>
              <a:off x="5942118" y="4338979"/>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2" name="Rectangle 19"/>
            <p:cNvSpPr>
              <a:spLocks noChangeArrowheads="1"/>
            </p:cNvSpPr>
            <p:nvPr>
              <p:custDataLst>
                <p:tags r:id="rId26"/>
              </p:custDataLst>
            </p:nvPr>
          </p:nvSpPr>
          <p:spPr bwMode="auto">
            <a:xfrm>
              <a:off x="6170718" y="4563164"/>
              <a:ext cx="228600" cy="79096"/>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3" name="Rectangle 20"/>
            <p:cNvSpPr>
              <a:spLocks noChangeArrowheads="1"/>
            </p:cNvSpPr>
            <p:nvPr>
              <p:custDataLst>
                <p:tags r:id="rId27"/>
              </p:custDataLst>
            </p:nvPr>
          </p:nvSpPr>
          <p:spPr bwMode="auto">
            <a:xfrm>
              <a:off x="6399318" y="3962399"/>
              <a:ext cx="228600" cy="67986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4" name="Rectangle 21"/>
            <p:cNvSpPr>
              <a:spLocks noChangeArrowheads="1"/>
            </p:cNvSpPr>
            <p:nvPr>
              <p:custDataLst>
                <p:tags r:id="rId28"/>
              </p:custDataLst>
            </p:nvPr>
          </p:nvSpPr>
          <p:spPr bwMode="auto">
            <a:xfrm>
              <a:off x="6627918" y="4338979"/>
              <a:ext cx="228600" cy="304870"/>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grpSp>
      <p:cxnSp>
        <p:nvCxnSpPr>
          <p:cNvPr id="35" name="Straight Connector 34"/>
          <p:cNvCxnSpPr/>
          <p:nvPr/>
        </p:nvCxnSpPr>
        <p:spPr bwMode="auto">
          <a:xfrm>
            <a:off x="2171700" y="3889206"/>
            <a:ext cx="434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TextBox 35"/>
          <p:cNvSpPr txBox="1"/>
          <p:nvPr/>
        </p:nvSpPr>
        <p:spPr>
          <a:xfrm>
            <a:off x="1828800" y="3746331"/>
            <a:ext cx="514350" cy="300082"/>
          </a:xfrm>
          <a:prstGeom prst="rect">
            <a:avLst/>
          </a:prstGeom>
          <a:noFill/>
        </p:spPr>
        <p:txBody>
          <a:bodyPr wrap="square" rtlCol="0">
            <a:spAutoFit/>
          </a:bodyPr>
          <a:lstStyle/>
          <a:p>
            <a:pPr defTabSz="685800">
              <a:buClrTx/>
              <a:defRPr/>
            </a:pPr>
            <a:r>
              <a:rPr lang="en-US" sz="1350" kern="1200" dirty="0">
                <a:ea typeface="+mn-ea"/>
                <a:cs typeface="+mn-cs"/>
              </a:rPr>
              <a:t>0.2</a:t>
            </a:r>
          </a:p>
        </p:txBody>
      </p:sp>
      <p:sp>
        <p:nvSpPr>
          <p:cNvPr id="37" name="Rectangle 14"/>
          <p:cNvSpPr>
            <a:spLocks noChangeArrowheads="1"/>
          </p:cNvSpPr>
          <p:nvPr>
            <p:custDataLst>
              <p:tags r:id="rId3"/>
            </p:custDataLst>
          </p:nvPr>
        </p:nvSpPr>
        <p:spPr bwMode="auto">
          <a:xfrm>
            <a:off x="1143000" y="4955892"/>
            <a:ext cx="1513556" cy="21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800" eaLnBrk="0" fontAlgn="base" hangingPunct="0">
              <a:spcBef>
                <a:spcPct val="0"/>
              </a:spcBef>
              <a:spcAft>
                <a:spcPct val="0"/>
              </a:spcAft>
              <a:buClrTx/>
              <a:defRPr/>
            </a:pPr>
            <a:r>
              <a:rPr lang="en-US" sz="788" kern="1200" dirty="0">
                <a:latin typeface="Calibri" panose="020F0502020204030204" pitchFamily="34" charset="0"/>
                <a:ea typeface="ＭＳ Ｐゴシック" charset="-128"/>
                <a:cs typeface="+mn-cs"/>
              </a:rPr>
              <a:t>Adapted from L. </a:t>
            </a:r>
            <a:r>
              <a:rPr lang="en-US" sz="788" kern="1200" dirty="0" err="1">
                <a:latin typeface="Calibri" panose="020F0502020204030204" pitchFamily="34" charset="0"/>
                <a:ea typeface="ＭＳ Ｐゴシック" charset="-128"/>
                <a:cs typeface="+mn-cs"/>
              </a:rPr>
              <a:t>Zitnick</a:t>
            </a:r>
            <a:r>
              <a:rPr lang="en-US" sz="788" kern="1200" dirty="0">
                <a:latin typeface="Calibri" panose="020F0502020204030204" pitchFamily="34" charset="0"/>
                <a:ea typeface="ＭＳ Ｐゴシック" charset="-128"/>
                <a:cs typeface="+mn-cs"/>
              </a:rPr>
              <a:t>, D. Lowe</a:t>
            </a:r>
          </a:p>
        </p:txBody>
      </p:sp>
      <p:grpSp>
        <p:nvGrpSpPr>
          <p:cNvPr id="6" name="Group 5"/>
          <p:cNvGrpSpPr/>
          <p:nvPr/>
        </p:nvGrpSpPr>
        <p:grpSpPr>
          <a:xfrm>
            <a:off x="2600325" y="2861751"/>
            <a:ext cx="3589042" cy="765147"/>
            <a:chOff x="2393903" y="3432066"/>
            <a:chExt cx="4785389" cy="1020196"/>
          </a:xfrm>
        </p:grpSpPr>
        <p:grpSp>
          <p:nvGrpSpPr>
            <p:cNvPr id="3" name="Group 2"/>
            <p:cNvGrpSpPr/>
            <p:nvPr/>
          </p:nvGrpSpPr>
          <p:grpSpPr>
            <a:xfrm>
              <a:off x="2393903" y="3432066"/>
              <a:ext cx="4785389" cy="1020196"/>
              <a:chOff x="2393903" y="3432066"/>
              <a:chExt cx="4785389" cy="1020196"/>
            </a:xfrm>
          </p:grpSpPr>
          <p:pic>
            <p:nvPicPr>
              <p:cNvPr id="1026" name="Picture 2"/>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393903" y="3439884"/>
                <a:ext cx="1873297" cy="101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611504" y="3432066"/>
                <a:ext cx="1567788" cy="59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72968" y="3557029"/>
                <a:ext cx="1674919" cy="430887"/>
              </a:xfrm>
              <a:prstGeom prst="rect">
                <a:avLst/>
              </a:prstGeom>
              <a:noFill/>
            </p:spPr>
            <p:txBody>
              <a:bodyPr wrap="square" rtlCol="0">
                <a:spAutoFit/>
              </a:bodyPr>
              <a:lstStyle/>
              <a:p>
                <a:pPr defTabSz="685800">
                  <a:buClrTx/>
                  <a:defRPr/>
                </a:pPr>
                <a:r>
                  <a:rPr lang="en-US" sz="1500" kern="1200" dirty="0">
                    <a:ea typeface="+mn-ea"/>
                    <a:cs typeface="+mn-cs"/>
                  </a:rPr>
                  <a:t>such that:</a:t>
                </a:r>
              </a:p>
            </p:txBody>
          </p:sp>
        </p:grpSp>
        <p:sp>
          <p:nvSpPr>
            <p:cNvPr id="5" name="Rectangle 4"/>
            <p:cNvSpPr/>
            <p:nvPr/>
          </p:nvSpPr>
          <p:spPr bwMode="auto">
            <a:xfrm>
              <a:off x="3320969" y="3517698"/>
              <a:ext cx="195943" cy="20942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800" b="1" kern="1200">
                <a:latin typeface="Times New Roman" pitchFamily="18" charset="0"/>
                <a:ea typeface="+mn-ea"/>
                <a:cs typeface="+mn-cs"/>
              </a:endParaRPr>
            </a:p>
          </p:txBody>
        </p:sp>
      </p:grpSp>
      <p:sp>
        <p:nvSpPr>
          <p:cNvPr id="17" name="Slide Number Placeholder 5">
            <a:extLst>
              <a:ext uri="{FF2B5EF4-FFF2-40B4-BE49-F238E27FC236}">
                <a16:creationId xmlns:a16="http://schemas.microsoft.com/office/drawing/2014/main" id="{4854469C-BEE0-5125-E870-0F28B4D0ABAE}"/>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37</a:t>
            </a:fld>
            <a:endParaRPr lang="en-US" dirty="0"/>
          </a:p>
        </p:txBody>
      </p:sp>
      <p:sp>
        <p:nvSpPr>
          <p:cNvPr id="16" name="Rectangle 15">
            <a:extLst>
              <a:ext uri="{FF2B5EF4-FFF2-40B4-BE49-F238E27FC236}">
                <a16:creationId xmlns:a16="http://schemas.microsoft.com/office/drawing/2014/main" id="{E67C7CAA-D867-DFD4-43FA-CDDA0DE8A962}"/>
              </a:ext>
            </a:extLst>
          </p:cNvPr>
          <p:cNvSpPr/>
          <p:nvPr/>
        </p:nvSpPr>
        <p:spPr>
          <a:xfrm>
            <a:off x="2600325" y="2801389"/>
            <a:ext cx="3589042" cy="74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79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6436" name="Picture 2" descr="matierb1"/>
          <p:cNvPicPr>
            <a:picLocks noChangeAspect="1" noChangeArrowheads="1"/>
          </p:cNvPicPr>
          <p:nvPr/>
        </p:nvPicPr>
        <p:blipFill>
          <a:blip r:embed="rId53" cstate="print"/>
          <a:srcRect/>
          <a:stretch>
            <a:fillRect/>
          </a:stretch>
        </p:blipFill>
        <p:spPr bwMode="auto">
          <a:xfrm>
            <a:off x="2357001" y="1053344"/>
            <a:ext cx="2729188" cy="1922480"/>
          </a:xfrm>
          <a:prstGeom prst="rect">
            <a:avLst/>
          </a:prstGeom>
          <a:noFill/>
          <a:ln w="9525">
            <a:noFill/>
            <a:miter lim="800000"/>
            <a:headEnd/>
            <a:tailEnd/>
          </a:ln>
        </p:spPr>
      </p:pic>
      <p:pic>
        <p:nvPicPr>
          <p:cNvPr id="786438" name="Picture 5" descr="matierbf1"/>
          <p:cNvPicPr>
            <a:picLocks noChangeAspect="1" noChangeArrowheads="1"/>
          </p:cNvPicPr>
          <p:nvPr/>
        </p:nvPicPr>
        <p:blipFill>
          <a:blip r:embed="rId54" cstate="print"/>
          <a:srcRect/>
          <a:stretch>
            <a:fillRect/>
          </a:stretch>
        </p:blipFill>
        <p:spPr bwMode="auto">
          <a:xfrm>
            <a:off x="5525849" y="1557141"/>
            <a:ext cx="1090453" cy="1093072"/>
          </a:xfrm>
          <a:prstGeom prst="rect">
            <a:avLst/>
          </a:prstGeom>
          <a:noFill/>
          <a:ln w="9525">
            <a:noFill/>
            <a:miter lim="800000"/>
            <a:headEnd/>
            <a:tailEnd/>
          </a:ln>
        </p:spPr>
      </p:pic>
      <p:sp>
        <p:nvSpPr>
          <p:cNvPr id="786439" name="Line 6"/>
          <p:cNvSpPr>
            <a:spLocks noChangeShapeType="1"/>
          </p:cNvSpPr>
          <p:nvPr/>
        </p:nvSpPr>
        <p:spPr bwMode="auto">
          <a:xfrm>
            <a:off x="5516324" y="1336874"/>
            <a:ext cx="1094397" cy="873"/>
          </a:xfrm>
          <a:prstGeom prst="line">
            <a:avLst/>
          </a:prstGeom>
          <a:noFill/>
          <a:ln w="50800">
            <a:solidFill>
              <a:srgbClr val="0000FF"/>
            </a:solidFill>
            <a:round/>
            <a:headEnd type="triangle" w="lg" len="med"/>
            <a:tailEnd type="triangle" w="lg" len="med"/>
          </a:ln>
        </p:spPr>
        <p:txBody>
          <a:bodyPr/>
          <a:lstStyle/>
          <a:p>
            <a:pPr defTabSz="685800" eaLnBrk="0" fontAlgn="base" hangingPunct="0">
              <a:spcBef>
                <a:spcPct val="0"/>
              </a:spcBef>
              <a:spcAft>
                <a:spcPct val="0"/>
              </a:spcAft>
              <a:buClrTx/>
              <a:defRPr/>
            </a:pPr>
            <a:endParaRPr lang="en-US" sz="1350" kern="1200">
              <a:latin typeface="Calibri"/>
              <a:ea typeface="+mn-ea"/>
              <a:cs typeface="+mn-cs"/>
            </a:endParaRPr>
          </a:p>
        </p:txBody>
      </p:sp>
      <p:sp>
        <p:nvSpPr>
          <p:cNvPr id="786440" name="Line 7"/>
          <p:cNvSpPr>
            <a:spLocks noChangeShapeType="1"/>
          </p:cNvSpPr>
          <p:nvPr/>
        </p:nvSpPr>
        <p:spPr bwMode="auto">
          <a:xfrm>
            <a:off x="3618738" y="1450420"/>
            <a:ext cx="328270" cy="68099"/>
          </a:xfrm>
          <a:prstGeom prst="line">
            <a:avLst/>
          </a:prstGeom>
          <a:noFill/>
          <a:ln w="31750">
            <a:solidFill>
              <a:srgbClr val="0000FF"/>
            </a:solidFill>
            <a:round/>
            <a:headEnd type="triangle" w="lg" len="med"/>
            <a:tailEnd type="triangle" w="lg" len="med"/>
          </a:ln>
        </p:spPr>
        <p:txBody>
          <a:bodyPr/>
          <a:lstStyle/>
          <a:p>
            <a:pPr defTabSz="685800" eaLnBrk="0" fontAlgn="base" hangingPunct="0">
              <a:spcBef>
                <a:spcPct val="0"/>
              </a:spcBef>
              <a:spcAft>
                <a:spcPct val="0"/>
              </a:spcAft>
              <a:buClrTx/>
              <a:defRPr/>
            </a:pPr>
            <a:endParaRPr lang="en-US" sz="1350" kern="1200">
              <a:latin typeface="Calibri"/>
              <a:ea typeface="+mn-ea"/>
              <a:cs typeface="+mn-cs"/>
            </a:endParaRPr>
          </a:p>
        </p:txBody>
      </p:sp>
      <p:sp>
        <p:nvSpPr>
          <p:cNvPr id="9" name="Rectangle 8"/>
          <p:cNvSpPr/>
          <p:nvPr/>
        </p:nvSpPr>
        <p:spPr>
          <a:xfrm>
            <a:off x="1564096" y="4212679"/>
            <a:ext cx="6550862" cy="646331"/>
          </a:xfrm>
          <a:prstGeom prst="rect">
            <a:avLst/>
          </a:prstGeom>
        </p:spPr>
        <p:txBody>
          <a:bodyPr wrap="square">
            <a:spAutoFit/>
          </a:bodyPr>
          <a:lstStyle/>
          <a:p>
            <a:pPr marL="257175" indent="-257175" defTabSz="685800" eaLnBrk="0" fontAlgn="base" hangingPunct="0">
              <a:spcBef>
                <a:spcPct val="0"/>
              </a:spcBef>
              <a:spcAft>
                <a:spcPct val="0"/>
              </a:spcAft>
              <a:buClrTx/>
              <a:buFontTx/>
              <a:buChar char="•"/>
              <a:defRPr/>
            </a:pPr>
            <a:r>
              <a:rPr lang="en-US" sz="1800" kern="1200" dirty="0">
                <a:latin typeface="Calibri"/>
                <a:ea typeface="+mn-ea"/>
                <a:cs typeface="Times New Roman" pitchFamily="18" charset="0"/>
              </a:rPr>
              <a:t>Rotate patch according to its dominant gradient orientation</a:t>
            </a:r>
          </a:p>
          <a:p>
            <a:pPr marL="257175" indent="-257175" defTabSz="685800" eaLnBrk="0" fontAlgn="base" hangingPunct="0">
              <a:spcBef>
                <a:spcPct val="0"/>
              </a:spcBef>
              <a:spcAft>
                <a:spcPct val="0"/>
              </a:spcAft>
              <a:buClrTx/>
              <a:buFontTx/>
              <a:buChar char="•"/>
              <a:defRPr/>
            </a:pPr>
            <a:r>
              <a:rPr lang="en-US" sz="1800" kern="1200" dirty="0">
                <a:latin typeface="Calibri"/>
                <a:ea typeface="+mn-ea"/>
                <a:cs typeface="Times New Roman" pitchFamily="18" charset="0"/>
              </a:rPr>
              <a:t>This puts the patches into a </a:t>
            </a:r>
            <a:r>
              <a:rPr lang="en-US" sz="1800" kern="1200">
                <a:latin typeface="Calibri"/>
                <a:ea typeface="+mn-ea"/>
                <a:cs typeface="Times New Roman" pitchFamily="18" charset="0"/>
              </a:rPr>
              <a:t>canonical orientation</a:t>
            </a:r>
            <a:endParaRPr lang="ru-RU" sz="1800" kern="1200" dirty="0">
              <a:latin typeface="Calibri"/>
              <a:ea typeface="+mn-ea"/>
              <a:cs typeface="Times New Roman" pitchFamily="18" charset="0"/>
            </a:endParaRPr>
          </a:p>
        </p:txBody>
      </p:sp>
      <p:sp>
        <p:nvSpPr>
          <p:cNvPr id="10" name="TextBox 9"/>
          <p:cNvSpPr txBox="1"/>
          <p:nvPr/>
        </p:nvSpPr>
        <p:spPr>
          <a:xfrm>
            <a:off x="1143000" y="4945324"/>
            <a:ext cx="2465740" cy="213585"/>
          </a:xfrm>
          <a:prstGeom prst="rect">
            <a:avLst/>
          </a:prstGeom>
          <a:noFill/>
        </p:spPr>
        <p:txBody>
          <a:bodyPr wrap="none" rtlCol="0">
            <a:spAutoFit/>
          </a:bodyPr>
          <a:lstStyle/>
          <a:p>
            <a:pPr>
              <a:defRPr/>
            </a:pPr>
            <a:r>
              <a:rPr lang="en-US" sz="788" dirty="0">
                <a:latin typeface="Calibri"/>
                <a:ea typeface="+mn-ea"/>
                <a:cs typeface="+mn-cs"/>
              </a:rPr>
              <a:t>Adapted from K. </a:t>
            </a:r>
            <a:r>
              <a:rPr lang="en-US" sz="788" dirty="0" err="1">
                <a:latin typeface="Calibri"/>
                <a:ea typeface="+mn-ea"/>
                <a:cs typeface="+mn-cs"/>
              </a:rPr>
              <a:t>Grauman</a:t>
            </a:r>
            <a:r>
              <a:rPr lang="en-US" sz="788" dirty="0">
                <a:latin typeface="Calibri"/>
                <a:ea typeface="+mn-ea"/>
                <a:cs typeface="+mn-cs"/>
              </a:rPr>
              <a:t>, </a:t>
            </a:r>
            <a:r>
              <a:rPr lang="en-US" sz="788" dirty="0" err="1">
                <a:latin typeface="Calibri"/>
              </a:rPr>
              <a:t>i</a:t>
            </a:r>
            <a:r>
              <a:rPr lang="en-US" sz="788" kern="1200" dirty="0">
                <a:latin typeface="Calibri"/>
                <a:ea typeface="+mn-ea"/>
                <a:cs typeface="+mn-cs"/>
              </a:rPr>
              <a:t>mage from Matthew Brown</a:t>
            </a:r>
          </a:p>
        </p:txBody>
      </p:sp>
      <p:grpSp>
        <p:nvGrpSpPr>
          <p:cNvPr id="38" name="Group 37">
            <a:extLst>
              <a:ext uri="{FF2B5EF4-FFF2-40B4-BE49-F238E27FC236}">
                <a16:creationId xmlns:a16="http://schemas.microsoft.com/office/drawing/2014/main" id="{FA41D3D7-0969-411B-A67F-931EA0DA2AB1}"/>
              </a:ext>
            </a:extLst>
          </p:cNvPr>
          <p:cNvGrpSpPr/>
          <p:nvPr/>
        </p:nvGrpSpPr>
        <p:grpSpPr>
          <a:xfrm>
            <a:off x="1924114" y="3391094"/>
            <a:ext cx="2261711" cy="637616"/>
            <a:chOff x="1041485" y="4361039"/>
            <a:chExt cx="3015614" cy="850154"/>
          </a:xfrm>
        </p:grpSpPr>
        <p:grpSp>
          <p:nvGrpSpPr>
            <p:cNvPr id="11" name="Group 10">
              <a:extLst>
                <a:ext uri="{FF2B5EF4-FFF2-40B4-BE49-F238E27FC236}">
                  <a16:creationId xmlns:a16="http://schemas.microsoft.com/office/drawing/2014/main" id="{35C74887-3C49-4C4B-9B13-AFDC40644F04}"/>
                </a:ext>
              </a:extLst>
            </p:cNvPr>
            <p:cNvGrpSpPr/>
            <p:nvPr/>
          </p:nvGrpSpPr>
          <p:grpSpPr>
            <a:xfrm>
              <a:off x="1041485" y="4361039"/>
              <a:ext cx="3015614" cy="476259"/>
              <a:chOff x="1371600" y="3733164"/>
              <a:chExt cx="5791200" cy="914610"/>
            </a:xfrm>
          </p:grpSpPr>
          <p:cxnSp>
            <p:nvCxnSpPr>
              <p:cNvPr id="12" name="Straight Arrow Connector 13">
                <a:extLst>
                  <a:ext uri="{FF2B5EF4-FFF2-40B4-BE49-F238E27FC236}">
                    <a16:creationId xmlns:a16="http://schemas.microsoft.com/office/drawing/2014/main" id="{0937628F-9C95-4B6E-B6EB-844554C3288E}"/>
                  </a:ext>
                </a:extLst>
              </p:cNvPr>
              <p:cNvCxnSpPr>
                <a:cxnSpLocks noChangeShapeType="1"/>
              </p:cNvCxnSpPr>
              <p:nvPr>
                <p:custDataLst>
                  <p:tags r:id="rId26"/>
                </p:custDataLst>
              </p:nvPr>
            </p:nvCxnSpPr>
            <p:spPr bwMode="auto">
              <a:xfrm flipV="1">
                <a:off x="1371600" y="4642259"/>
                <a:ext cx="5791200" cy="392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3" name="Rectangle 20">
                <a:extLst>
                  <a:ext uri="{FF2B5EF4-FFF2-40B4-BE49-F238E27FC236}">
                    <a16:creationId xmlns:a16="http://schemas.microsoft.com/office/drawing/2014/main" id="{821810F0-8003-44B3-B803-0900C427ADE4}"/>
                  </a:ext>
                </a:extLst>
              </p:cNvPr>
              <p:cNvSpPr>
                <a:spLocks noChangeArrowheads="1"/>
              </p:cNvSpPr>
              <p:nvPr>
                <p:custDataLst>
                  <p:tags r:id="rId27"/>
                </p:custDataLst>
              </p:nvPr>
            </p:nvSpPr>
            <p:spPr bwMode="auto">
              <a:xfrm>
                <a:off x="1371602" y="3962399"/>
                <a:ext cx="216264" cy="683787"/>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5" name="Rectangle 15">
                <a:extLst>
                  <a:ext uri="{FF2B5EF4-FFF2-40B4-BE49-F238E27FC236}">
                    <a16:creationId xmlns:a16="http://schemas.microsoft.com/office/drawing/2014/main" id="{154E98B7-34D0-4071-A0C1-1ED7C26B539B}"/>
                  </a:ext>
                </a:extLst>
              </p:cNvPr>
              <p:cNvSpPr>
                <a:spLocks noChangeArrowheads="1"/>
              </p:cNvSpPr>
              <p:nvPr>
                <p:custDataLst>
                  <p:tags r:id="rId28"/>
                </p:custDataLst>
              </p:nvPr>
            </p:nvSpPr>
            <p:spPr bwMode="auto">
              <a:xfrm>
                <a:off x="1600200" y="4190469"/>
                <a:ext cx="228600" cy="455717"/>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6" name="Rectangle 16">
                <a:extLst>
                  <a:ext uri="{FF2B5EF4-FFF2-40B4-BE49-F238E27FC236}">
                    <a16:creationId xmlns:a16="http://schemas.microsoft.com/office/drawing/2014/main" id="{560C7D52-902F-4D53-993A-A7C65CF24F91}"/>
                  </a:ext>
                </a:extLst>
              </p:cNvPr>
              <p:cNvSpPr>
                <a:spLocks noChangeArrowheads="1"/>
              </p:cNvSpPr>
              <p:nvPr>
                <p:custDataLst>
                  <p:tags r:id="rId29"/>
                </p:custDataLst>
              </p:nvPr>
            </p:nvSpPr>
            <p:spPr bwMode="auto">
              <a:xfrm>
                <a:off x="1828800" y="4038600"/>
                <a:ext cx="228600" cy="607586"/>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7" name="Rectangle 17">
                <a:extLst>
                  <a:ext uri="{FF2B5EF4-FFF2-40B4-BE49-F238E27FC236}">
                    <a16:creationId xmlns:a16="http://schemas.microsoft.com/office/drawing/2014/main" id="{4016FB1C-05E2-4C2C-87A0-E473DA705957}"/>
                  </a:ext>
                </a:extLst>
              </p:cNvPr>
              <p:cNvSpPr>
                <a:spLocks noChangeArrowheads="1"/>
              </p:cNvSpPr>
              <p:nvPr>
                <p:custDataLst>
                  <p:tags r:id="rId30"/>
                </p:custDataLst>
              </p:nvPr>
            </p:nvSpPr>
            <p:spPr bwMode="auto">
              <a:xfrm>
                <a:off x="2057400" y="4567089"/>
                <a:ext cx="228600" cy="79095"/>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8" name="Rectangle 18">
                <a:extLst>
                  <a:ext uri="{FF2B5EF4-FFF2-40B4-BE49-F238E27FC236}">
                    <a16:creationId xmlns:a16="http://schemas.microsoft.com/office/drawing/2014/main" id="{7E7CB35A-2B7A-434D-84F2-F4066F77D6E0}"/>
                  </a:ext>
                </a:extLst>
              </p:cNvPr>
              <p:cNvSpPr>
                <a:spLocks noChangeArrowheads="1"/>
              </p:cNvSpPr>
              <p:nvPr>
                <p:custDataLst>
                  <p:tags r:id="rId31"/>
                </p:custDataLst>
              </p:nvPr>
            </p:nvSpPr>
            <p:spPr bwMode="auto">
              <a:xfrm>
                <a:off x="2286000" y="4414402"/>
                <a:ext cx="228600" cy="231784"/>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9" name="Rectangle 19">
                <a:extLst>
                  <a:ext uri="{FF2B5EF4-FFF2-40B4-BE49-F238E27FC236}">
                    <a16:creationId xmlns:a16="http://schemas.microsoft.com/office/drawing/2014/main" id="{E83728A3-2329-43B9-AB20-40D2D83B0683}"/>
                  </a:ext>
                </a:extLst>
              </p:cNvPr>
              <p:cNvSpPr>
                <a:spLocks noChangeArrowheads="1"/>
              </p:cNvSpPr>
              <p:nvPr>
                <p:custDataLst>
                  <p:tags r:id="rId32"/>
                </p:custDataLst>
              </p:nvPr>
            </p:nvSpPr>
            <p:spPr bwMode="auto">
              <a:xfrm>
                <a:off x="2514600" y="4567089"/>
                <a:ext cx="228600" cy="79096"/>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0" name="Rectangle 20">
                <a:extLst>
                  <a:ext uri="{FF2B5EF4-FFF2-40B4-BE49-F238E27FC236}">
                    <a16:creationId xmlns:a16="http://schemas.microsoft.com/office/drawing/2014/main" id="{BB68E7F0-BEC3-43D1-99F7-B41C4F8F134D}"/>
                  </a:ext>
                </a:extLst>
              </p:cNvPr>
              <p:cNvSpPr>
                <a:spLocks noChangeArrowheads="1"/>
              </p:cNvSpPr>
              <p:nvPr>
                <p:custDataLst>
                  <p:tags r:id="rId33"/>
                </p:custDataLst>
              </p:nvPr>
            </p:nvSpPr>
            <p:spPr bwMode="auto">
              <a:xfrm>
                <a:off x="2743200" y="4342904"/>
                <a:ext cx="228600" cy="303282"/>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1" name="Rectangle 21">
                <a:extLst>
                  <a:ext uri="{FF2B5EF4-FFF2-40B4-BE49-F238E27FC236}">
                    <a16:creationId xmlns:a16="http://schemas.microsoft.com/office/drawing/2014/main" id="{6B13C015-469D-485B-AFF8-5B48E133C373}"/>
                  </a:ext>
                </a:extLst>
              </p:cNvPr>
              <p:cNvSpPr>
                <a:spLocks noChangeArrowheads="1"/>
              </p:cNvSpPr>
              <p:nvPr>
                <p:custDataLst>
                  <p:tags r:id="rId34"/>
                </p:custDataLst>
              </p:nvPr>
            </p:nvSpPr>
            <p:spPr bwMode="auto">
              <a:xfrm>
                <a:off x="2971800" y="4342904"/>
                <a:ext cx="228600" cy="304870"/>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2" name="Rectangle 20">
                <a:extLst>
                  <a:ext uri="{FF2B5EF4-FFF2-40B4-BE49-F238E27FC236}">
                    <a16:creationId xmlns:a16="http://schemas.microsoft.com/office/drawing/2014/main" id="{8EBDD069-72BC-4617-9098-87EEC82EC486}"/>
                  </a:ext>
                </a:extLst>
              </p:cNvPr>
              <p:cNvSpPr>
                <a:spLocks noChangeArrowheads="1"/>
              </p:cNvSpPr>
              <p:nvPr>
                <p:custDataLst>
                  <p:tags r:id="rId35"/>
                </p:custDataLst>
              </p:nvPr>
            </p:nvSpPr>
            <p:spPr bwMode="auto">
              <a:xfrm>
                <a:off x="3199906" y="4038599"/>
                <a:ext cx="228600" cy="605007"/>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3" name="Rectangle 15">
                <a:extLst>
                  <a:ext uri="{FF2B5EF4-FFF2-40B4-BE49-F238E27FC236}">
                    <a16:creationId xmlns:a16="http://schemas.microsoft.com/office/drawing/2014/main" id="{1FEE8031-4A52-4011-BE4E-E73EA81E225A}"/>
                  </a:ext>
                </a:extLst>
              </p:cNvPr>
              <p:cNvSpPr>
                <a:spLocks noChangeArrowheads="1"/>
              </p:cNvSpPr>
              <p:nvPr>
                <p:custDataLst>
                  <p:tags r:id="rId36"/>
                </p:custDataLst>
              </p:nvPr>
            </p:nvSpPr>
            <p:spPr bwMode="auto">
              <a:xfrm>
                <a:off x="3428506" y="4187890"/>
                <a:ext cx="228600" cy="455717"/>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4" name="Rectangle 16">
                <a:extLst>
                  <a:ext uri="{FF2B5EF4-FFF2-40B4-BE49-F238E27FC236}">
                    <a16:creationId xmlns:a16="http://schemas.microsoft.com/office/drawing/2014/main" id="{AA52D394-58D7-4015-87FD-D50365BDE590}"/>
                  </a:ext>
                </a:extLst>
              </p:cNvPr>
              <p:cNvSpPr>
                <a:spLocks noChangeArrowheads="1"/>
              </p:cNvSpPr>
              <p:nvPr>
                <p:custDataLst>
                  <p:tags r:id="rId37"/>
                </p:custDataLst>
              </p:nvPr>
            </p:nvSpPr>
            <p:spPr bwMode="auto">
              <a:xfrm>
                <a:off x="3657106" y="3733164"/>
                <a:ext cx="228600" cy="910443"/>
              </a:xfrm>
              <a:prstGeom prst="rect">
                <a:avLst/>
              </a:prstGeom>
              <a:solidFill>
                <a:srgbClr val="FF0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5" name="Rectangle 17">
                <a:extLst>
                  <a:ext uri="{FF2B5EF4-FFF2-40B4-BE49-F238E27FC236}">
                    <a16:creationId xmlns:a16="http://schemas.microsoft.com/office/drawing/2014/main" id="{0D3231BA-051C-4F87-BFC1-FC52232F99E4}"/>
                  </a:ext>
                </a:extLst>
              </p:cNvPr>
              <p:cNvSpPr>
                <a:spLocks noChangeArrowheads="1"/>
              </p:cNvSpPr>
              <p:nvPr>
                <p:custDataLst>
                  <p:tags r:id="rId38"/>
                </p:custDataLst>
              </p:nvPr>
            </p:nvSpPr>
            <p:spPr bwMode="auto">
              <a:xfrm>
                <a:off x="3885706" y="4564510"/>
                <a:ext cx="228600" cy="79095"/>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6" name="Rectangle 18">
                <a:extLst>
                  <a:ext uri="{FF2B5EF4-FFF2-40B4-BE49-F238E27FC236}">
                    <a16:creationId xmlns:a16="http://schemas.microsoft.com/office/drawing/2014/main" id="{A8BA64BA-ABEB-459E-B5A0-822E9BE796BB}"/>
                  </a:ext>
                </a:extLst>
              </p:cNvPr>
              <p:cNvSpPr>
                <a:spLocks noChangeArrowheads="1"/>
              </p:cNvSpPr>
              <p:nvPr>
                <p:custDataLst>
                  <p:tags r:id="rId39"/>
                </p:custDataLst>
              </p:nvPr>
            </p:nvSpPr>
            <p:spPr bwMode="auto">
              <a:xfrm>
                <a:off x="4114306" y="4340325"/>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7" name="Rectangle 19">
                <a:extLst>
                  <a:ext uri="{FF2B5EF4-FFF2-40B4-BE49-F238E27FC236}">
                    <a16:creationId xmlns:a16="http://schemas.microsoft.com/office/drawing/2014/main" id="{CD7AC9EB-2354-4D2D-9324-5036807527EE}"/>
                  </a:ext>
                </a:extLst>
              </p:cNvPr>
              <p:cNvSpPr>
                <a:spLocks noChangeArrowheads="1"/>
              </p:cNvSpPr>
              <p:nvPr>
                <p:custDataLst>
                  <p:tags r:id="rId40"/>
                </p:custDataLst>
              </p:nvPr>
            </p:nvSpPr>
            <p:spPr bwMode="auto">
              <a:xfrm>
                <a:off x="4342906" y="4564510"/>
                <a:ext cx="228600" cy="79096"/>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8" name="Rectangle 20">
                <a:extLst>
                  <a:ext uri="{FF2B5EF4-FFF2-40B4-BE49-F238E27FC236}">
                    <a16:creationId xmlns:a16="http://schemas.microsoft.com/office/drawing/2014/main" id="{8297AEF0-9CF7-46BF-92D6-93AA41D21394}"/>
                  </a:ext>
                </a:extLst>
              </p:cNvPr>
              <p:cNvSpPr>
                <a:spLocks noChangeArrowheads="1"/>
              </p:cNvSpPr>
              <p:nvPr>
                <p:custDataLst>
                  <p:tags r:id="rId41"/>
                </p:custDataLst>
              </p:nvPr>
            </p:nvSpPr>
            <p:spPr bwMode="auto">
              <a:xfrm>
                <a:off x="4571506" y="4190469"/>
                <a:ext cx="228600" cy="453138"/>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9" name="Rectangle 21">
                <a:extLst>
                  <a:ext uri="{FF2B5EF4-FFF2-40B4-BE49-F238E27FC236}">
                    <a16:creationId xmlns:a16="http://schemas.microsoft.com/office/drawing/2014/main" id="{265CB19E-65B3-45A0-A37F-A3E45171A31F}"/>
                  </a:ext>
                </a:extLst>
              </p:cNvPr>
              <p:cNvSpPr>
                <a:spLocks noChangeArrowheads="1"/>
              </p:cNvSpPr>
              <p:nvPr>
                <p:custDataLst>
                  <p:tags r:id="rId42"/>
                </p:custDataLst>
              </p:nvPr>
            </p:nvSpPr>
            <p:spPr bwMode="auto">
              <a:xfrm>
                <a:off x="4800106" y="4340325"/>
                <a:ext cx="228600" cy="304870"/>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0" name="Rectangle 20">
                <a:extLst>
                  <a:ext uri="{FF2B5EF4-FFF2-40B4-BE49-F238E27FC236}">
                    <a16:creationId xmlns:a16="http://schemas.microsoft.com/office/drawing/2014/main" id="{2DC62D46-25B1-4A65-A231-6B2B4465138E}"/>
                  </a:ext>
                </a:extLst>
              </p:cNvPr>
              <p:cNvSpPr>
                <a:spLocks noChangeArrowheads="1"/>
              </p:cNvSpPr>
              <p:nvPr>
                <p:custDataLst>
                  <p:tags r:id="rId43"/>
                </p:custDataLst>
              </p:nvPr>
            </p:nvSpPr>
            <p:spPr bwMode="auto">
              <a:xfrm>
                <a:off x="5027718" y="3962399"/>
                <a:ext cx="228600" cy="679861"/>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1" name="Rectangle 15">
                <a:extLst>
                  <a:ext uri="{FF2B5EF4-FFF2-40B4-BE49-F238E27FC236}">
                    <a16:creationId xmlns:a16="http://schemas.microsoft.com/office/drawing/2014/main" id="{52026508-D021-4272-9E08-BCC4019A13DB}"/>
                  </a:ext>
                </a:extLst>
              </p:cNvPr>
              <p:cNvSpPr>
                <a:spLocks noChangeArrowheads="1"/>
              </p:cNvSpPr>
              <p:nvPr>
                <p:custDataLst>
                  <p:tags r:id="rId44"/>
                </p:custDataLst>
              </p:nvPr>
            </p:nvSpPr>
            <p:spPr bwMode="auto">
              <a:xfrm>
                <a:off x="5256318" y="4186544"/>
                <a:ext cx="228600" cy="455717"/>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2" name="Rectangle 16">
                <a:extLst>
                  <a:ext uri="{FF2B5EF4-FFF2-40B4-BE49-F238E27FC236}">
                    <a16:creationId xmlns:a16="http://schemas.microsoft.com/office/drawing/2014/main" id="{877F8BF0-0F9B-4031-B466-2E795F7CA5D0}"/>
                  </a:ext>
                </a:extLst>
              </p:cNvPr>
              <p:cNvSpPr>
                <a:spLocks noChangeArrowheads="1"/>
              </p:cNvSpPr>
              <p:nvPr>
                <p:custDataLst>
                  <p:tags r:id="rId45"/>
                </p:custDataLst>
              </p:nvPr>
            </p:nvSpPr>
            <p:spPr bwMode="auto">
              <a:xfrm>
                <a:off x="5484918" y="4338979"/>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3" name="Rectangle 17">
                <a:extLst>
                  <a:ext uri="{FF2B5EF4-FFF2-40B4-BE49-F238E27FC236}">
                    <a16:creationId xmlns:a16="http://schemas.microsoft.com/office/drawing/2014/main" id="{7E3419DE-1917-4098-AEAD-1D9C0C3CA29B}"/>
                  </a:ext>
                </a:extLst>
              </p:cNvPr>
              <p:cNvSpPr>
                <a:spLocks noChangeArrowheads="1"/>
              </p:cNvSpPr>
              <p:nvPr>
                <p:custDataLst>
                  <p:tags r:id="rId46"/>
                </p:custDataLst>
              </p:nvPr>
            </p:nvSpPr>
            <p:spPr bwMode="auto">
              <a:xfrm>
                <a:off x="5713518" y="4563164"/>
                <a:ext cx="228600" cy="79095"/>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4" name="Rectangle 18">
                <a:extLst>
                  <a:ext uri="{FF2B5EF4-FFF2-40B4-BE49-F238E27FC236}">
                    <a16:creationId xmlns:a16="http://schemas.microsoft.com/office/drawing/2014/main" id="{7A635687-EF20-468E-83F4-44427C6B2B5D}"/>
                  </a:ext>
                </a:extLst>
              </p:cNvPr>
              <p:cNvSpPr>
                <a:spLocks noChangeArrowheads="1"/>
              </p:cNvSpPr>
              <p:nvPr>
                <p:custDataLst>
                  <p:tags r:id="rId47"/>
                </p:custDataLst>
              </p:nvPr>
            </p:nvSpPr>
            <p:spPr bwMode="auto">
              <a:xfrm>
                <a:off x="5942118" y="4338979"/>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5" name="Rectangle 19">
                <a:extLst>
                  <a:ext uri="{FF2B5EF4-FFF2-40B4-BE49-F238E27FC236}">
                    <a16:creationId xmlns:a16="http://schemas.microsoft.com/office/drawing/2014/main" id="{F56373B9-3A24-4B50-A722-15A75A0F36A0}"/>
                  </a:ext>
                </a:extLst>
              </p:cNvPr>
              <p:cNvSpPr>
                <a:spLocks noChangeArrowheads="1"/>
              </p:cNvSpPr>
              <p:nvPr>
                <p:custDataLst>
                  <p:tags r:id="rId48"/>
                </p:custDataLst>
              </p:nvPr>
            </p:nvSpPr>
            <p:spPr bwMode="auto">
              <a:xfrm>
                <a:off x="6170718" y="4563164"/>
                <a:ext cx="228600" cy="79096"/>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6" name="Rectangle 20">
                <a:extLst>
                  <a:ext uri="{FF2B5EF4-FFF2-40B4-BE49-F238E27FC236}">
                    <a16:creationId xmlns:a16="http://schemas.microsoft.com/office/drawing/2014/main" id="{BA77BD11-5DDB-4443-9E4C-4EFF3F6DCAD7}"/>
                  </a:ext>
                </a:extLst>
              </p:cNvPr>
              <p:cNvSpPr>
                <a:spLocks noChangeArrowheads="1"/>
              </p:cNvSpPr>
              <p:nvPr>
                <p:custDataLst>
                  <p:tags r:id="rId49"/>
                </p:custDataLst>
              </p:nvPr>
            </p:nvSpPr>
            <p:spPr bwMode="auto">
              <a:xfrm>
                <a:off x="6399318" y="3962399"/>
                <a:ext cx="228600" cy="67986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7" name="Rectangle 21">
                <a:extLst>
                  <a:ext uri="{FF2B5EF4-FFF2-40B4-BE49-F238E27FC236}">
                    <a16:creationId xmlns:a16="http://schemas.microsoft.com/office/drawing/2014/main" id="{15E36DC1-76E6-4124-8CB4-AF316A23F7C2}"/>
                  </a:ext>
                </a:extLst>
              </p:cNvPr>
              <p:cNvSpPr>
                <a:spLocks noChangeArrowheads="1"/>
              </p:cNvSpPr>
              <p:nvPr>
                <p:custDataLst>
                  <p:tags r:id="rId50"/>
                </p:custDataLst>
              </p:nvPr>
            </p:nvSpPr>
            <p:spPr bwMode="auto">
              <a:xfrm>
                <a:off x="6627918" y="4338979"/>
                <a:ext cx="228600" cy="304870"/>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grpSp>
        <p:cxnSp>
          <p:nvCxnSpPr>
            <p:cNvPr id="8" name="Straight Arrow Connector 7">
              <a:extLst>
                <a:ext uri="{FF2B5EF4-FFF2-40B4-BE49-F238E27FC236}">
                  <a16:creationId xmlns:a16="http://schemas.microsoft.com/office/drawing/2014/main" id="{70B49762-E41C-487F-BE42-C37D073B16F4}"/>
                </a:ext>
              </a:extLst>
            </p:cNvPr>
            <p:cNvCxnSpPr/>
            <p:nvPr/>
          </p:nvCxnSpPr>
          <p:spPr>
            <a:xfrm flipV="1">
              <a:off x="1094752" y="4944862"/>
              <a:ext cx="0" cy="266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944E7AA-2926-49F7-876C-4A1195F8AFA7}"/>
                </a:ext>
              </a:extLst>
            </p:cNvPr>
            <p:cNvCxnSpPr>
              <a:cxnSpLocks/>
            </p:cNvCxnSpPr>
            <p:nvPr/>
          </p:nvCxnSpPr>
          <p:spPr>
            <a:xfrm rot="16200000" flipV="1">
              <a:off x="2270398" y="4856082"/>
              <a:ext cx="0" cy="266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96329FCC-AC1A-4007-8889-2F16A7AA6B47}"/>
              </a:ext>
            </a:extLst>
          </p:cNvPr>
          <p:cNvGrpSpPr/>
          <p:nvPr/>
        </p:nvGrpSpPr>
        <p:grpSpPr>
          <a:xfrm>
            <a:off x="5004350" y="3392039"/>
            <a:ext cx="2332456" cy="630012"/>
            <a:chOff x="5148466" y="4362299"/>
            <a:chExt cx="3109941" cy="840016"/>
          </a:xfrm>
        </p:grpSpPr>
        <p:grpSp>
          <p:nvGrpSpPr>
            <p:cNvPr id="39" name="Group 38">
              <a:extLst>
                <a:ext uri="{FF2B5EF4-FFF2-40B4-BE49-F238E27FC236}">
                  <a16:creationId xmlns:a16="http://schemas.microsoft.com/office/drawing/2014/main" id="{0D3AFC3D-7E5B-464B-8340-729FFB8F651F}"/>
                </a:ext>
              </a:extLst>
            </p:cNvPr>
            <p:cNvGrpSpPr/>
            <p:nvPr/>
          </p:nvGrpSpPr>
          <p:grpSpPr>
            <a:xfrm>
              <a:off x="5234424" y="4362299"/>
              <a:ext cx="3023983" cy="475432"/>
              <a:chOff x="3657106" y="3733164"/>
              <a:chExt cx="5807271" cy="913022"/>
            </a:xfrm>
          </p:grpSpPr>
          <p:cxnSp>
            <p:nvCxnSpPr>
              <p:cNvPr id="40" name="Straight Arrow Connector 13">
                <a:extLst>
                  <a:ext uri="{FF2B5EF4-FFF2-40B4-BE49-F238E27FC236}">
                    <a16:creationId xmlns:a16="http://schemas.microsoft.com/office/drawing/2014/main" id="{848A76B1-A96A-450A-B0B8-00E022303FC6}"/>
                  </a:ext>
                </a:extLst>
              </p:cNvPr>
              <p:cNvCxnSpPr>
                <a:cxnSpLocks noChangeShapeType="1"/>
              </p:cNvCxnSpPr>
              <p:nvPr>
                <p:custDataLst>
                  <p:tags r:id="rId1"/>
                </p:custDataLst>
              </p:nvPr>
            </p:nvCxnSpPr>
            <p:spPr bwMode="auto">
              <a:xfrm flipV="1">
                <a:off x="3673175" y="4642259"/>
                <a:ext cx="5791202" cy="392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41" name="Rectangle 20">
                <a:extLst>
                  <a:ext uri="{FF2B5EF4-FFF2-40B4-BE49-F238E27FC236}">
                    <a16:creationId xmlns:a16="http://schemas.microsoft.com/office/drawing/2014/main" id="{AC89790F-AFDF-4EC0-9382-61A29108E708}"/>
                  </a:ext>
                </a:extLst>
              </p:cNvPr>
              <p:cNvSpPr>
                <a:spLocks noChangeArrowheads="1"/>
              </p:cNvSpPr>
              <p:nvPr>
                <p:custDataLst>
                  <p:tags r:id="rId2"/>
                </p:custDataLst>
              </p:nvPr>
            </p:nvSpPr>
            <p:spPr bwMode="auto">
              <a:xfrm>
                <a:off x="6861275" y="3958633"/>
                <a:ext cx="216264" cy="683787"/>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42" name="Rectangle 15">
                <a:extLst>
                  <a:ext uri="{FF2B5EF4-FFF2-40B4-BE49-F238E27FC236}">
                    <a16:creationId xmlns:a16="http://schemas.microsoft.com/office/drawing/2014/main" id="{9278AF9E-C1F8-417D-8398-7A69BA7048FF}"/>
                  </a:ext>
                </a:extLst>
              </p:cNvPr>
              <p:cNvSpPr>
                <a:spLocks noChangeArrowheads="1"/>
              </p:cNvSpPr>
              <p:nvPr>
                <p:custDataLst>
                  <p:tags r:id="rId3"/>
                </p:custDataLst>
              </p:nvPr>
            </p:nvSpPr>
            <p:spPr bwMode="auto">
              <a:xfrm>
                <a:off x="7089873" y="4186704"/>
                <a:ext cx="228599" cy="455718"/>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43" name="Rectangle 16">
                <a:extLst>
                  <a:ext uri="{FF2B5EF4-FFF2-40B4-BE49-F238E27FC236}">
                    <a16:creationId xmlns:a16="http://schemas.microsoft.com/office/drawing/2014/main" id="{F511C214-F2AE-47BF-81FE-86D4DB91C408}"/>
                  </a:ext>
                </a:extLst>
              </p:cNvPr>
              <p:cNvSpPr>
                <a:spLocks noChangeArrowheads="1"/>
              </p:cNvSpPr>
              <p:nvPr>
                <p:custDataLst>
                  <p:tags r:id="rId4"/>
                </p:custDataLst>
              </p:nvPr>
            </p:nvSpPr>
            <p:spPr bwMode="auto">
              <a:xfrm>
                <a:off x="7318474" y="4034835"/>
                <a:ext cx="228599" cy="607585"/>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44" name="Rectangle 17">
                <a:extLst>
                  <a:ext uri="{FF2B5EF4-FFF2-40B4-BE49-F238E27FC236}">
                    <a16:creationId xmlns:a16="http://schemas.microsoft.com/office/drawing/2014/main" id="{70B0F8E7-4E4C-4B3B-AB1D-4DB1399E71DC}"/>
                  </a:ext>
                </a:extLst>
              </p:cNvPr>
              <p:cNvSpPr>
                <a:spLocks noChangeArrowheads="1"/>
              </p:cNvSpPr>
              <p:nvPr>
                <p:custDataLst>
                  <p:tags r:id="rId5"/>
                </p:custDataLst>
              </p:nvPr>
            </p:nvSpPr>
            <p:spPr bwMode="auto">
              <a:xfrm>
                <a:off x="7547073" y="4563322"/>
                <a:ext cx="228599" cy="79096"/>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45" name="Rectangle 18">
                <a:extLst>
                  <a:ext uri="{FF2B5EF4-FFF2-40B4-BE49-F238E27FC236}">
                    <a16:creationId xmlns:a16="http://schemas.microsoft.com/office/drawing/2014/main" id="{20E2CBD1-23C1-4605-9813-4BA8A91A1FD3}"/>
                  </a:ext>
                </a:extLst>
              </p:cNvPr>
              <p:cNvSpPr>
                <a:spLocks noChangeArrowheads="1"/>
              </p:cNvSpPr>
              <p:nvPr>
                <p:custDataLst>
                  <p:tags r:id="rId6"/>
                </p:custDataLst>
              </p:nvPr>
            </p:nvSpPr>
            <p:spPr bwMode="auto">
              <a:xfrm>
                <a:off x="7775674" y="4410637"/>
                <a:ext cx="228599" cy="231783"/>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46" name="Rectangle 19">
                <a:extLst>
                  <a:ext uri="{FF2B5EF4-FFF2-40B4-BE49-F238E27FC236}">
                    <a16:creationId xmlns:a16="http://schemas.microsoft.com/office/drawing/2014/main" id="{9E1DEE5B-6505-4F95-A3C3-4B906AEB874A}"/>
                  </a:ext>
                </a:extLst>
              </p:cNvPr>
              <p:cNvSpPr>
                <a:spLocks noChangeArrowheads="1"/>
              </p:cNvSpPr>
              <p:nvPr>
                <p:custDataLst>
                  <p:tags r:id="rId7"/>
                </p:custDataLst>
              </p:nvPr>
            </p:nvSpPr>
            <p:spPr bwMode="auto">
              <a:xfrm>
                <a:off x="8004273" y="4563322"/>
                <a:ext cx="228599" cy="79096"/>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47" name="Rectangle 20">
                <a:extLst>
                  <a:ext uri="{FF2B5EF4-FFF2-40B4-BE49-F238E27FC236}">
                    <a16:creationId xmlns:a16="http://schemas.microsoft.com/office/drawing/2014/main" id="{DA2D0CBF-79A2-45AA-85B3-624C231853E4}"/>
                  </a:ext>
                </a:extLst>
              </p:cNvPr>
              <p:cNvSpPr>
                <a:spLocks noChangeArrowheads="1"/>
              </p:cNvSpPr>
              <p:nvPr>
                <p:custDataLst>
                  <p:tags r:id="rId8"/>
                </p:custDataLst>
              </p:nvPr>
            </p:nvSpPr>
            <p:spPr bwMode="auto">
              <a:xfrm>
                <a:off x="8232872" y="4339138"/>
                <a:ext cx="228599" cy="303282"/>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48" name="Rectangle 21">
                <a:extLst>
                  <a:ext uri="{FF2B5EF4-FFF2-40B4-BE49-F238E27FC236}">
                    <a16:creationId xmlns:a16="http://schemas.microsoft.com/office/drawing/2014/main" id="{4CD33F62-E1FA-4671-A4E7-DD7CFD71AA9B}"/>
                  </a:ext>
                </a:extLst>
              </p:cNvPr>
              <p:cNvSpPr>
                <a:spLocks noChangeArrowheads="1"/>
              </p:cNvSpPr>
              <p:nvPr>
                <p:custDataLst>
                  <p:tags r:id="rId9"/>
                </p:custDataLst>
              </p:nvPr>
            </p:nvSpPr>
            <p:spPr bwMode="auto">
              <a:xfrm>
                <a:off x="8461473" y="4339138"/>
                <a:ext cx="228599" cy="304870"/>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49" name="Rectangle 20">
                <a:extLst>
                  <a:ext uri="{FF2B5EF4-FFF2-40B4-BE49-F238E27FC236}">
                    <a16:creationId xmlns:a16="http://schemas.microsoft.com/office/drawing/2014/main" id="{A477251E-CD9E-42EA-9C96-048C516291AF}"/>
                  </a:ext>
                </a:extLst>
              </p:cNvPr>
              <p:cNvSpPr>
                <a:spLocks noChangeArrowheads="1"/>
              </p:cNvSpPr>
              <p:nvPr>
                <p:custDataLst>
                  <p:tags r:id="rId10"/>
                </p:custDataLst>
              </p:nvPr>
            </p:nvSpPr>
            <p:spPr bwMode="auto">
              <a:xfrm>
                <a:off x="8689578" y="4034833"/>
                <a:ext cx="228599" cy="605006"/>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0" name="Rectangle 15">
                <a:extLst>
                  <a:ext uri="{FF2B5EF4-FFF2-40B4-BE49-F238E27FC236}">
                    <a16:creationId xmlns:a16="http://schemas.microsoft.com/office/drawing/2014/main" id="{3394509B-6151-43D1-A648-2FD82B50F58D}"/>
                  </a:ext>
                </a:extLst>
              </p:cNvPr>
              <p:cNvSpPr>
                <a:spLocks noChangeArrowheads="1"/>
              </p:cNvSpPr>
              <p:nvPr>
                <p:custDataLst>
                  <p:tags r:id="rId11"/>
                </p:custDataLst>
              </p:nvPr>
            </p:nvSpPr>
            <p:spPr bwMode="auto">
              <a:xfrm>
                <a:off x="8918177" y="4184125"/>
                <a:ext cx="228599" cy="455718"/>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1" name="Rectangle 16">
                <a:extLst>
                  <a:ext uri="{FF2B5EF4-FFF2-40B4-BE49-F238E27FC236}">
                    <a16:creationId xmlns:a16="http://schemas.microsoft.com/office/drawing/2014/main" id="{3056DDE3-EB53-4006-B0CE-0FB235AB8D1B}"/>
                  </a:ext>
                </a:extLst>
              </p:cNvPr>
              <p:cNvSpPr>
                <a:spLocks noChangeArrowheads="1"/>
              </p:cNvSpPr>
              <p:nvPr>
                <p:custDataLst>
                  <p:tags r:id="rId12"/>
                </p:custDataLst>
              </p:nvPr>
            </p:nvSpPr>
            <p:spPr bwMode="auto">
              <a:xfrm>
                <a:off x="3657106" y="3733164"/>
                <a:ext cx="228600" cy="910443"/>
              </a:xfrm>
              <a:prstGeom prst="rect">
                <a:avLst/>
              </a:prstGeom>
              <a:solidFill>
                <a:srgbClr val="FF0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2" name="Rectangle 17">
                <a:extLst>
                  <a:ext uri="{FF2B5EF4-FFF2-40B4-BE49-F238E27FC236}">
                    <a16:creationId xmlns:a16="http://schemas.microsoft.com/office/drawing/2014/main" id="{C0F6903A-ECE8-47A1-A6D9-8B9BFC6816B9}"/>
                  </a:ext>
                </a:extLst>
              </p:cNvPr>
              <p:cNvSpPr>
                <a:spLocks noChangeArrowheads="1"/>
              </p:cNvSpPr>
              <p:nvPr>
                <p:custDataLst>
                  <p:tags r:id="rId13"/>
                </p:custDataLst>
              </p:nvPr>
            </p:nvSpPr>
            <p:spPr bwMode="auto">
              <a:xfrm>
                <a:off x="3885706" y="4564510"/>
                <a:ext cx="228600" cy="79095"/>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3" name="Rectangle 18">
                <a:extLst>
                  <a:ext uri="{FF2B5EF4-FFF2-40B4-BE49-F238E27FC236}">
                    <a16:creationId xmlns:a16="http://schemas.microsoft.com/office/drawing/2014/main" id="{B0A06016-5FEC-4ECA-BAF3-FAD36885CAE2}"/>
                  </a:ext>
                </a:extLst>
              </p:cNvPr>
              <p:cNvSpPr>
                <a:spLocks noChangeArrowheads="1"/>
              </p:cNvSpPr>
              <p:nvPr>
                <p:custDataLst>
                  <p:tags r:id="rId14"/>
                </p:custDataLst>
              </p:nvPr>
            </p:nvSpPr>
            <p:spPr bwMode="auto">
              <a:xfrm>
                <a:off x="4114306" y="4340325"/>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4" name="Rectangle 19">
                <a:extLst>
                  <a:ext uri="{FF2B5EF4-FFF2-40B4-BE49-F238E27FC236}">
                    <a16:creationId xmlns:a16="http://schemas.microsoft.com/office/drawing/2014/main" id="{2B85DA68-3328-4CAA-8C3F-64CF42E20144}"/>
                  </a:ext>
                </a:extLst>
              </p:cNvPr>
              <p:cNvSpPr>
                <a:spLocks noChangeArrowheads="1"/>
              </p:cNvSpPr>
              <p:nvPr>
                <p:custDataLst>
                  <p:tags r:id="rId15"/>
                </p:custDataLst>
              </p:nvPr>
            </p:nvSpPr>
            <p:spPr bwMode="auto">
              <a:xfrm>
                <a:off x="4342906" y="4564510"/>
                <a:ext cx="228600" cy="79096"/>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5" name="Rectangle 20">
                <a:extLst>
                  <a:ext uri="{FF2B5EF4-FFF2-40B4-BE49-F238E27FC236}">
                    <a16:creationId xmlns:a16="http://schemas.microsoft.com/office/drawing/2014/main" id="{37CDDCCC-6AEC-49EB-ADD3-9980ED5DEB6E}"/>
                  </a:ext>
                </a:extLst>
              </p:cNvPr>
              <p:cNvSpPr>
                <a:spLocks noChangeArrowheads="1"/>
              </p:cNvSpPr>
              <p:nvPr>
                <p:custDataLst>
                  <p:tags r:id="rId16"/>
                </p:custDataLst>
              </p:nvPr>
            </p:nvSpPr>
            <p:spPr bwMode="auto">
              <a:xfrm>
                <a:off x="4571506" y="4190469"/>
                <a:ext cx="228600" cy="453138"/>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6" name="Rectangle 21">
                <a:extLst>
                  <a:ext uri="{FF2B5EF4-FFF2-40B4-BE49-F238E27FC236}">
                    <a16:creationId xmlns:a16="http://schemas.microsoft.com/office/drawing/2014/main" id="{CC064BAC-927B-48C1-9C62-87793B6F9989}"/>
                  </a:ext>
                </a:extLst>
              </p:cNvPr>
              <p:cNvSpPr>
                <a:spLocks noChangeArrowheads="1"/>
              </p:cNvSpPr>
              <p:nvPr>
                <p:custDataLst>
                  <p:tags r:id="rId17"/>
                </p:custDataLst>
              </p:nvPr>
            </p:nvSpPr>
            <p:spPr bwMode="auto">
              <a:xfrm>
                <a:off x="4800106" y="4340325"/>
                <a:ext cx="228600" cy="304870"/>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7" name="Rectangle 20">
                <a:extLst>
                  <a:ext uri="{FF2B5EF4-FFF2-40B4-BE49-F238E27FC236}">
                    <a16:creationId xmlns:a16="http://schemas.microsoft.com/office/drawing/2014/main" id="{51F4E879-B213-48CC-9134-8D98C02AC6A4}"/>
                  </a:ext>
                </a:extLst>
              </p:cNvPr>
              <p:cNvSpPr>
                <a:spLocks noChangeArrowheads="1"/>
              </p:cNvSpPr>
              <p:nvPr>
                <p:custDataLst>
                  <p:tags r:id="rId18"/>
                </p:custDataLst>
              </p:nvPr>
            </p:nvSpPr>
            <p:spPr bwMode="auto">
              <a:xfrm>
                <a:off x="5027718" y="3962399"/>
                <a:ext cx="228600" cy="679861"/>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8" name="Rectangle 15">
                <a:extLst>
                  <a:ext uri="{FF2B5EF4-FFF2-40B4-BE49-F238E27FC236}">
                    <a16:creationId xmlns:a16="http://schemas.microsoft.com/office/drawing/2014/main" id="{26C20109-914B-44BC-8CBF-73B782C75B8D}"/>
                  </a:ext>
                </a:extLst>
              </p:cNvPr>
              <p:cNvSpPr>
                <a:spLocks noChangeArrowheads="1"/>
              </p:cNvSpPr>
              <p:nvPr>
                <p:custDataLst>
                  <p:tags r:id="rId19"/>
                </p:custDataLst>
              </p:nvPr>
            </p:nvSpPr>
            <p:spPr bwMode="auto">
              <a:xfrm>
                <a:off x="5256318" y="4186544"/>
                <a:ext cx="228600" cy="455717"/>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9" name="Rectangle 16">
                <a:extLst>
                  <a:ext uri="{FF2B5EF4-FFF2-40B4-BE49-F238E27FC236}">
                    <a16:creationId xmlns:a16="http://schemas.microsoft.com/office/drawing/2014/main" id="{05604061-A3FA-4C9E-AB43-085F23824AC3}"/>
                  </a:ext>
                </a:extLst>
              </p:cNvPr>
              <p:cNvSpPr>
                <a:spLocks noChangeArrowheads="1"/>
              </p:cNvSpPr>
              <p:nvPr>
                <p:custDataLst>
                  <p:tags r:id="rId20"/>
                </p:custDataLst>
              </p:nvPr>
            </p:nvSpPr>
            <p:spPr bwMode="auto">
              <a:xfrm>
                <a:off x="5484918" y="4338979"/>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0" name="Rectangle 17">
                <a:extLst>
                  <a:ext uri="{FF2B5EF4-FFF2-40B4-BE49-F238E27FC236}">
                    <a16:creationId xmlns:a16="http://schemas.microsoft.com/office/drawing/2014/main" id="{788C201B-8A80-4090-82DA-B726135ABFCD}"/>
                  </a:ext>
                </a:extLst>
              </p:cNvPr>
              <p:cNvSpPr>
                <a:spLocks noChangeArrowheads="1"/>
              </p:cNvSpPr>
              <p:nvPr>
                <p:custDataLst>
                  <p:tags r:id="rId21"/>
                </p:custDataLst>
              </p:nvPr>
            </p:nvSpPr>
            <p:spPr bwMode="auto">
              <a:xfrm>
                <a:off x="5713518" y="4563164"/>
                <a:ext cx="228600" cy="79095"/>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1" name="Rectangle 18">
                <a:extLst>
                  <a:ext uri="{FF2B5EF4-FFF2-40B4-BE49-F238E27FC236}">
                    <a16:creationId xmlns:a16="http://schemas.microsoft.com/office/drawing/2014/main" id="{808D9B39-B990-4095-BADB-7BEAF5D5390E}"/>
                  </a:ext>
                </a:extLst>
              </p:cNvPr>
              <p:cNvSpPr>
                <a:spLocks noChangeArrowheads="1"/>
              </p:cNvSpPr>
              <p:nvPr>
                <p:custDataLst>
                  <p:tags r:id="rId22"/>
                </p:custDataLst>
              </p:nvPr>
            </p:nvSpPr>
            <p:spPr bwMode="auto">
              <a:xfrm>
                <a:off x="5942118" y="4338979"/>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2" name="Rectangle 19">
                <a:extLst>
                  <a:ext uri="{FF2B5EF4-FFF2-40B4-BE49-F238E27FC236}">
                    <a16:creationId xmlns:a16="http://schemas.microsoft.com/office/drawing/2014/main" id="{1C3E15E2-7AC8-4633-80D4-061F947DF4CA}"/>
                  </a:ext>
                </a:extLst>
              </p:cNvPr>
              <p:cNvSpPr>
                <a:spLocks noChangeArrowheads="1"/>
              </p:cNvSpPr>
              <p:nvPr>
                <p:custDataLst>
                  <p:tags r:id="rId23"/>
                </p:custDataLst>
              </p:nvPr>
            </p:nvSpPr>
            <p:spPr bwMode="auto">
              <a:xfrm>
                <a:off x="6170718" y="4563164"/>
                <a:ext cx="228600" cy="79096"/>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3" name="Rectangle 20">
                <a:extLst>
                  <a:ext uri="{FF2B5EF4-FFF2-40B4-BE49-F238E27FC236}">
                    <a16:creationId xmlns:a16="http://schemas.microsoft.com/office/drawing/2014/main" id="{C08B0680-0F20-45C7-8233-397E9E6C39F1}"/>
                  </a:ext>
                </a:extLst>
              </p:cNvPr>
              <p:cNvSpPr>
                <a:spLocks noChangeArrowheads="1"/>
              </p:cNvSpPr>
              <p:nvPr>
                <p:custDataLst>
                  <p:tags r:id="rId24"/>
                </p:custDataLst>
              </p:nvPr>
            </p:nvSpPr>
            <p:spPr bwMode="auto">
              <a:xfrm>
                <a:off x="6399318" y="3962399"/>
                <a:ext cx="228600" cy="67986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4" name="Rectangle 21">
                <a:extLst>
                  <a:ext uri="{FF2B5EF4-FFF2-40B4-BE49-F238E27FC236}">
                    <a16:creationId xmlns:a16="http://schemas.microsoft.com/office/drawing/2014/main" id="{5743C9DD-47B8-488B-9FF7-C8572D6EF14D}"/>
                  </a:ext>
                </a:extLst>
              </p:cNvPr>
              <p:cNvSpPr>
                <a:spLocks noChangeArrowheads="1"/>
              </p:cNvSpPr>
              <p:nvPr>
                <p:custDataLst>
                  <p:tags r:id="rId25"/>
                </p:custDataLst>
              </p:nvPr>
            </p:nvSpPr>
            <p:spPr bwMode="auto">
              <a:xfrm>
                <a:off x="6627918" y="4338979"/>
                <a:ext cx="228600" cy="304870"/>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grpSp>
        <p:cxnSp>
          <p:nvCxnSpPr>
            <p:cNvPr id="69" name="Straight Arrow Connector 68">
              <a:extLst>
                <a:ext uri="{FF2B5EF4-FFF2-40B4-BE49-F238E27FC236}">
                  <a16:creationId xmlns:a16="http://schemas.microsoft.com/office/drawing/2014/main" id="{1F03498A-06BF-4C8B-AFD1-CA8E39D1BE1E}"/>
                </a:ext>
              </a:extLst>
            </p:cNvPr>
            <p:cNvCxnSpPr/>
            <p:nvPr/>
          </p:nvCxnSpPr>
          <p:spPr>
            <a:xfrm flipV="1">
              <a:off x="6953021" y="4935984"/>
              <a:ext cx="0" cy="266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E951483-CBC9-4A23-954C-4386829990DF}"/>
                </a:ext>
              </a:extLst>
            </p:cNvPr>
            <p:cNvCxnSpPr>
              <a:cxnSpLocks/>
            </p:cNvCxnSpPr>
            <p:nvPr/>
          </p:nvCxnSpPr>
          <p:spPr>
            <a:xfrm rot="16200000" flipV="1">
              <a:off x="5281632" y="4845859"/>
              <a:ext cx="0" cy="266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388BB5B0-2E8C-4F0F-FA78-09FBFA4D3290}"/>
              </a:ext>
            </a:extLst>
          </p:cNvPr>
          <p:cNvSpPr>
            <a:spLocks noGrp="1"/>
          </p:cNvSpPr>
          <p:nvPr>
            <p:ph type="title"/>
          </p:nvPr>
        </p:nvSpPr>
        <p:spPr/>
        <p:txBody>
          <a:bodyPr/>
          <a:lstStyle/>
          <a:p>
            <a:r>
              <a:rPr lang="en-US" dirty="0"/>
              <a:t>Making descriptor rotation invariant</a:t>
            </a:r>
          </a:p>
        </p:txBody>
      </p:sp>
      <p:sp>
        <p:nvSpPr>
          <p:cNvPr id="6" name="Slide Number Placeholder 5">
            <a:extLst>
              <a:ext uri="{FF2B5EF4-FFF2-40B4-BE49-F238E27FC236}">
                <a16:creationId xmlns:a16="http://schemas.microsoft.com/office/drawing/2014/main" id="{1AEE1150-E9F8-B3C7-9D80-1D8F7CBC1C94}"/>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38</a:t>
            </a:fld>
            <a:endParaRPr lang="en-US" dirty="0"/>
          </a:p>
        </p:txBody>
      </p:sp>
    </p:spTree>
    <p:extLst>
      <p:ext uri="{BB962C8B-B14F-4D97-AF65-F5344CB8AC3E}">
        <p14:creationId xmlns:p14="http://schemas.microsoft.com/office/powerpoint/2010/main" val="1685450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eaLnBrk="1" hangingPunct="1">
              <a:buFont typeface="Arial" pitchFamily="34" charset="0"/>
              <a:buChar char="•"/>
            </a:pPr>
            <a:r>
              <a:rPr lang="en-US" dirty="0"/>
              <a:t>Can handle </a:t>
            </a:r>
            <a:r>
              <a:rPr lang="en-US" dirty="0">
                <a:solidFill>
                  <a:schemeClr val="bg2"/>
                </a:solidFill>
              </a:rPr>
              <a:t>changes in viewpoint</a:t>
            </a:r>
          </a:p>
          <a:p>
            <a:pPr lvl="1" eaLnBrk="1" hangingPunct="1">
              <a:buFont typeface="Arial" pitchFamily="34" charset="0"/>
              <a:buChar char="•"/>
            </a:pPr>
            <a:r>
              <a:rPr lang="en-US" dirty="0"/>
              <a:t>Up to about 60 degree out of plane rotation</a:t>
            </a:r>
          </a:p>
          <a:p>
            <a:pPr eaLnBrk="1" hangingPunct="1">
              <a:buFont typeface="Arial" pitchFamily="34" charset="0"/>
              <a:buChar char="•"/>
            </a:pPr>
            <a:r>
              <a:rPr lang="en-US" dirty="0"/>
              <a:t>Can handle significant </a:t>
            </a:r>
            <a:r>
              <a:rPr lang="en-US" dirty="0">
                <a:solidFill>
                  <a:schemeClr val="bg2"/>
                </a:solidFill>
              </a:rPr>
              <a:t>changes in illumination</a:t>
            </a:r>
          </a:p>
          <a:p>
            <a:pPr lvl="1" eaLnBrk="1" hangingPunct="1">
              <a:buFont typeface="Arial" pitchFamily="34" charset="0"/>
              <a:buChar char="•"/>
            </a:pPr>
            <a:r>
              <a:rPr lang="en-US" dirty="0"/>
              <a:t>Sometimes even day vs. night</a:t>
            </a:r>
          </a:p>
          <a:p>
            <a:pPr eaLnBrk="1" hangingPunct="1">
              <a:buFont typeface="Arial" pitchFamily="34" charset="0"/>
              <a:buChar char="•"/>
            </a:pPr>
            <a:r>
              <a:rPr lang="en-US" dirty="0">
                <a:solidFill>
                  <a:schemeClr val="bg2"/>
                </a:solidFill>
              </a:rPr>
              <a:t>Fast and efficient</a:t>
            </a:r>
            <a:r>
              <a:rPr lang="en-US" dirty="0"/>
              <a:t>—can run in real time</a:t>
            </a:r>
          </a:p>
          <a:p>
            <a:pPr eaLnBrk="1" hangingPunct="1">
              <a:buFont typeface="Arial" pitchFamily="34" charset="0"/>
              <a:buChar char="•"/>
            </a:pPr>
            <a:endParaRPr lang="en-US" dirty="0"/>
          </a:p>
          <a:p>
            <a:pPr eaLnBrk="1" hangingPunct="1">
              <a:buFont typeface="Arial" pitchFamily="34" charset="0"/>
              <a:buChar char="•"/>
            </a:pPr>
            <a:r>
              <a:rPr lang="en-US" dirty="0"/>
              <a:t>Can be made to work without feature detection, resulting in “</a:t>
            </a:r>
            <a:r>
              <a:rPr lang="en-US" dirty="0">
                <a:solidFill>
                  <a:srgbClr val="00B050"/>
                </a:solidFill>
              </a:rPr>
              <a:t>dense SIFT</a:t>
            </a:r>
            <a:r>
              <a:rPr lang="en-US" dirty="0"/>
              <a:t>” (more points means robustness to occlusion)</a:t>
            </a:r>
          </a:p>
          <a:p>
            <a:pPr eaLnBrk="1" hangingPunct="1">
              <a:buFont typeface="Arial" pitchFamily="34" charset="0"/>
              <a:buChar char="•"/>
            </a:pPr>
            <a:endParaRPr lang="en-US" dirty="0"/>
          </a:p>
          <a:p>
            <a:pPr eaLnBrk="1" hangingPunct="1">
              <a:buFont typeface="Arial" pitchFamily="34" charset="0"/>
              <a:buChar char="•"/>
            </a:pPr>
            <a:r>
              <a:rPr lang="en-US" dirty="0"/>
              <a:t>One commonly used implementation</a:t>
            </a:r>
          </a:p>
          <a:p>
            <a:pPr lvl="1" eaLnBrk="1" hangingPunct="1">
              <a:buFont typeface="Arial" pitchFamily="34" charset="0"/>
              <a:buChar char="•"/>
            </a:pPr>
            <a:r>
              <a:rPr lang="en-US" dirty="0">
                <a:hlinkClick r:id="rId2"/>
              </a:rPr>
              <a:t>http://www.vlfeat.org/overview/sift.html</a:t>
            </a:r>
            <a:r>
              <a:rPr lang="en-US" dirty="0"/>
              <a:t> </a:t>
            </a:r>
          </a:p>
        </p:txBody>
      </p:sp>
      <p:sp>
        <p:nvSpPr>
          <p:cNvPr id="4" name="TextBox 3"/>
          <p:cNvSpPr txBox="1"/>
          <p:nvPr/>
        </p:nvSpPr>
        <p:spPr>
          <a:xfrm>
            <a:off x="1143000" y="4945324"/>
            <a:ext cx="1063112" cy="213585"/>
          </a:xfrm>
          <a:prstGeom prst="rect">
            <a:avLst/>
          </a:prstGeom>
          <a:noFill/>
        </p:spPr>
        <p:txBody>
          <a:bodyPr wrap="none" rtlCol="0">
            <a:spAutoFit/>
          </a:bodyPr>
          <a:lstStyle/>
          <a:p>
            <a:pPr defTabSz="685800">
              <a:buClrTx/>
              <a:defRPr/>
            </a:pPr>
            <a:r>
              <a:rPr lang="en-US" sz="788" dirty="0">
                <a:latin typeface="Calibri"/>
                <a:ea typeface="+mn-ea"/>
                <a:cs typeface="+mn-cs"/>
              </a:rPr>
              <a:t>Adapted from S. Seitz</a:t>
            </a:r>
            <a:endParaRPr lang="en-US" sz="788" kern="1200" dirty="0">
              <a:solidFill>
                <a:prstClr val="black"/>
              </a:solidFill>
              <a:latin typeface="Calibri"/>
              <a:ea typeface="+mn-ea"/>
              <a:cs typeface="+mn-cs"/>
            </a:endParaRPr>
          </a:p>
        </p:txBody>
      </p:sp>
      <p:sp>
        <p:nvSpPr>
          <p:cNvPr id="7" name="Title 6">
            <a:extLst>
              <a:ext uri="{FF2B5EF4-FFF2-40B4-BE49-F238E27FC236}">
                <a16:creationId xmlns:a16="http://schemas.microsoft.com/office/drawing/2014/main" id="{B9A2D739-A752-C24C-8DF2-8BC8DFFEEEAA}"/>
              </a:ext>
            </a:extLst>
          </p:cNvPr>
          <p:cNvSpPr>
            <a:spLocks noGrp="1"/>
          </p:cNvSpPr>
          <p:nvPr>
            <p:ph type="title"/>
          </p:nvPr>
        </p:nvSpPr>
        <p:spPr/>
        <p:txBody>
          <a:bodyPr/>
          <a:lstStyle/>
          <a:p>
            <a:r>
              <a:rPr lang="en-US" dirty="0"/>
              <a:t>SIFT is robust</a:t>
            </a:r>
          </a:p>
        </p:txBody>
      </p:sp>
      <p:sp>
        <p:nvSpPr>
          <p:cNvPr id="8" name="Slide Number Placeholder 5">
            <a:extLst>
              <a:ext uri="{FF2B5EF4-FFF2-40B4-BE49-F238E27FC236}">
                <a16:creationId xmlns:a16="http://schemas.microsoft.com/office/drawing/2014/main" id="{8586BC58-B3EE-BB0F-9347-D2024BE0BFCC}"/>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39</a:t>
            </a:fld>
            <a:endParaRPr lang="en-US" dirty="0"/>
          </a:p>
        </p:txBody>
      </p:sp>
    </p:spTree>
    <p:extLst>
      <p:ext uri="{BB962C8B-B14F-4D97-AF65-F5344CB8AC3E}">
        <p14:creationId xmlns:p14="http://schemas.microsoft.com/office/powerpoint/2010/main" val="1330572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0550" y="1144191"/>
            <a:ext cx="3233738" cy="325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Text Box 5"/>
          <p:cNvSpPr txBox="1">
            <a:spLocks noChangeArrowheads="1"/>
          </p:cNvSpPr>
          <p:nvPr/>
        </p:nvSpPr>
        <p:spPr bwMode="auto">
          <a:xfrm>
            <a:off x="1984772" y="4457700"/>
            <a:ext cx="15183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0"/>
                <a:cs typeface="ＭＳ Ｐゴシック" charset="0"/>
              </a:defRPr>
            </a:lvl1pPr>
            <a:lvl2pPr marL="742950" indent="-285750" eaLnBrk="0" hangingPunct="0">
              <a:defRPr sz="1200" b="1">
                <a:solidFill>
                  <a:srgbClr val="FFFF00"/>
                </a:solidFill>
                <a:latin typeface="Arial" charset="0"/>
                <a:ea typeface="ＭＳ Ｐゴシック" charset="0"/>
              </a:defRPr>
            </a:lvl2pPr>
            <a:lvl3pPr marL="1143000" indent="-228600" eaLnBrk="0" hangingPunct="0">
              <a:defRPr sz="1200" b="1">
                <a:solidFill>
                  <a:srgbClr val="FFFF00"/>
                </a:solidFill>
                <a:latin typeface="Arial" charset="0"/>
                <a:ea typeface="ＭＳ Ｐゴシック" charset="0"/>
              </a:defRPr>
            </a:lvl3pPr>
            <a:lvl4pPr marL="1600200" indent="-228600" eaLnBrk="0" hangingPunct="0">
              <a:defRPr sz="1200" b="1">
                <a:solidFill>
                  <a:srgbClr val="FFFF00"/>
                </a:solidFill>
                <a:latin typeface="Arial" charset="0"/>
                <a:ea typeface="ＭＳ Ｐゴシック" charset="0"/>
              </a:defRPr>
            </a:lvl4pPr>
            <a:lvl5pPr marL="2057400" indent="-228600" eaLnBrk="0" hangingPunct="0">
              <a:defRPr sz="1200" b="1">
                <a:solidFill>
                  <a:srgbClr val="FFFF00"/>
                </a:solidFill>
                <a:latin typeface="Arial" charset="0"/>
                <a:ea typeface="ＭＳ Ｐゴシック" charset="0"/>
              </a:defRPr>
            </a:lvl5pPr>
            <a:lvl6pPr marL="2514600" indent="-228600" algn="ctr" eaLnBrk="0" fontAlgn="base" hangingPunct="0">
              <a:spcBef>
                <a:spcPct val="50000"/>
              </a:spcBef>
              <a:spcAft>
                <a:spcPct val="0"/>
              </a:spcAft>
              <a:defRPr sz="1200" b="1">
                <a:solidFill>
                  <a:srgbClr val="FFFF00"/>
                </a:solidFill>
                <a:latin typeface="Arial" charset="0"/>
                <a:ea typeface="ＭＳ Ｐゴシック" charset="0"/>
              </a:defRPr>
            </a:lvl6pPr>
            <a:lvl7pPr marL="2971800" indent="-228600" algn="ctr" eaLnBrk="0" fontAlgn="base" hangingPunct="0">
              <a:spcBef>
                <a:spcPct val="50000"/>
              </a:spcBef>
              <a:spcAft>
                <a:spcPct val="0"/>
              </a:spcAft>
              <a:defRPr sz="1200" b="1">
                <a:solidFill>
                  <a:srgbClr val="FFFF00"/>
                </a:solidFill>
                <a:latin typeface="Arial" charset="0"/>
                <a:ea typeface="ＭＳ Ｐゴシック" charset="0"/>
              </a:defRPr>
            </a:lvl7pPr>
            <a:lvl8pPr marL="3429000" indent="-228600" algn="ctr" eaLnBrk="0" fontAlgn="base" hangingPunct="0">
              <a:spcBef>
                <a:spcPct val="50000"/>
              </a:spcBef>
              <a:spcAft>
                <a:spcPct val="0"/>
              </a:spcAft>
              <a:defRPr sz="1200" b="1">
                <a:solidFill>
                  <a:srgbClr val="FFFF00"/>
                </a:solidFill>
                <a:latin typeface="Arial" charset="0"/>
                <a:ea typeface="ＭＳ Ｐゴシック" charset="0"/>
              </a:defRPr>
            </a:lvl8pPr>
            <a:lvl9pPr marL="3886200" indent="-228600" algn="ctr" eaLnBrk="0" fontAlgn="base" hangingPunct="0">
              <a:spcBef>
                <a:spcPct val="50000"/>
              </a:spcBef>
              <a:spcAft>
                <a:spcPct val="0"/>
              </a:spcAft>
              <a:defRPr sz="1200" b="1">
                <a:solidFill>
                  <a:srgbClr val="FFFF00"/>
                </a:solidFill>
                <a:latin typeface="Arial" charset="0"/>
                <a:ea typeface="ＭＳ Ｐゴシック" charset="0"/>
              </a:defRPr>
            </a:lvl9pPr>
          </a:lstStyle>
          <a:p>
            <a:pPr defTabSz="685800" eaLnBrk="1" hangingPunct="1">
              <a:spcBef>
                <a:spcPct val="0"/>
              </a:spcBef>
              <a:buClrTx/>
              <a:defRPr/>
            </a:pPr>
            <a:r>
              <a:rPr lang="en-US" sz="1800" b="0" kern="1200" dirty="0">
                <a:solidFill>
                  <a:prstClr val="white"/>
                </a:solidFill>
              </a:rPr>
              <a:t>What we see</a:t>
            </a:r>
          </a:p>
        </p:txBody>
      </p:sp>
      <p:sp>
        <p:nvSpPr>
          <p:cNvPr id="45061" name="Text Box 6"/>
          <p:cNvSpPr txBox="1">
            <a:spLocks noChangeArrowheads="1"/>
          </p:cNvSpPr>
          <p:nvPr/>
        </p:nvSpPr>
        <p:spPr bwMode="auto">
          <a:xfrm>
            <a:off x="4818460" y="4457700"/>
            <a:ext cx="24929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0"/>
                <a:cs typeface="ＭＳ Ｐゴシック" charset="0"/>
              </a:defRPr>
            </a:lvl1pPr>
            <a:lvl2pPr marL="742950" indent="-285750" eaLnBrk="0" hangingPunct="0">
              <a:defRPr sz="1200" b="1">
                <a:solidFill>
                  <a:srgbClr val="FFFF00"/>
                </a:solidFill>
                <a:latin typeface="Arial" charset="0"/>
                <a:ea typeface="ＭＳ Ｐゴシック" charset="0"/>
              </a:defRPr>
            </a:lvl2pPr>
            <a:lvl3pPr marL="1143000" indent="-228600" eaLnBrk="0" hangingPunct="0">
              <a:defRPr sz="1200" b="1">
                <a:solidFill>
                  <a:srgbClr val="FFFF00"/>
                </a:solidFill>
                <a:latin typeface="Arial" charset="0"/>
                <a:ea typeface="ＭＳ Ｐゴシック" charset="0"/>
              </a:defRPr>
            </a:lvl3pPr>
            <a:lvl4pPr marL="1600200" indent="-228600" eaLnBrk="0" hangingPunct="0">
              <a:defRPr sz="1200" b="1">
                <a:solidFill>
                  <a:srgbClr val="FFFF00"/>
                </a:solidFill>
                <a:latin typeface="Arial" charset="0"/>
                <a:ea typeface="ＭＳ Ｐゴシック" charset="0"/>
              </a:defRPr>
            </a:lvl4pPr>
            <a:lvl5pPr marL="2057400" indent="-228600" eaLnBrk="0" hangingPunct="0">
              <a:defRPr sz="1200" b="1">
                <a:solidFill>
                  <a:srgbClr val="FFFF00"/>
                </a:solidFill>
                <a:latin typeface="Arial" charset="0"/>
                <a:ea typeface="ＭＳ Ｐゴシック" charset="0"/>
              </a:defRPr>
            </a:lvl5pPr>
            <a:lvl6pPr marL="2514600" indent="-228600" algn="ctr" eaLnBrk="0" fontAlgn="base" hangingPunct="0">
              <a:spcBef>
                <a:spcPct val="50000"/>
              </a:spcBef>
              <a:spcAft>
                <a:spcPct val="0"/>
              </a:spcAft>
              <a:defRPr sz="1200" b="1">
                <a:solidFill>
                  <a:srgbClr val="FFFF00"/>
                </a:solidFill>
                <a:latin typeface="Arial" charset="0"/>
                <a:ea typeface="ＭＳ Ｐゴシック" charset="0"/>
              </a:defRPr>
            </a:lvl6pPr>
            <a:lvl7pPr marL="2971800" indent="-228600" algn="ctr" eaLnBrk="0" fontAlgn="base" hangingPunct="0">
              <a:spcBef>
                <a:spcPct val="50000"/>
              </a:spcBef>
              <a:spcAft>
                <a:spcPct val="0"/>
              </a:spcAft>
              <a:defRPr sz="1200" b="1">
                <a:solidFill>
                  <a:srgbClr val="FFFF00"/>
                </a:solidFill>
                <a:latin typeface="Arial" charset="0"/>
                <a:ea typeface="ＭＳ Ｐゴシック" charset="0"/>
              </a:defRPr>
            </a:lvl7pPr>
            <a:lvl8pPr marL="3429000" indent="-228600" algn="ctr" eaLnBrk="0" fontAlgn="base" hangingPunct="0">
              <a:spcBef>
                <a:spcPct val="50000"/>
              </a:spcBef>
              <a:spcAft>
                <a:spcPct val="0"/>
              </a:spcAft>
              <a:defRPr sz="1200" b="1">
                <a:solidFill>
                  <a:srgbClr val="FFFF00"/>
                </a:solidFill>
                <a:latin typeface="Arial" charset="0"/>
                <a:ea typeface="ＭＳ Ｐゴシック" charset="0"/>
              </a:defRPr>
            </a:lvl8pPr>
            <a:lvl9pPr marL="3886200" indent="-228600" algn="ctr" eaLnBrk="0" fontAlgn="base" hangingPunct="0">
              <a:spcBef>
                <a:spcPct val="50000"/>
              </a:spcBef>
              <a:spcAft>
                <a:spcPct val="0"/>
              </a:spcAft>
              <a:defRPr sz="1200" b="1">
                <a:solidFill>
                  <a:srgbClr val="FFFF00"/>
                </a:solidFill>
                <a:latin typeface="Arial" charset="0"/>
                <a:ea typeface="ＭＳ Ｐゴシック" charset="0"/>
              </a:defRPr>
            </a:lvl9pPr>
          </a:lstStyle>
          <a:p>
            <a:pPr defTabSz="685800" eaLnBrk="1" hangingPunct="1">
              <a:spcBef>
                <a:spcPct val="0"/>
              </a:spcBef>
              <a:buClrTx/>
              <a:defRPr/>
            </a:pPr>
            <a:r>
              <a:rPr lang="en-US" sz="1800" b="0" kern="1200">
                <a:solidFill>
                  <a:prstClr val="white"/>
                </a:solidFill>
              </a:rPr>
              <a:t>What a computer sees</a:t>
            </a:r>
          </a:p>
        </p:txBody>
      </p:sp>
      <p:pic>
        <p:nvPicPr>
          <p:cNvPr id="45062" name="Picture 7" descr="U1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5900" y="1154907"/>
            <a:ext cx="2426494" cy="325159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3" name="Text Box 8"/>
          <p:cNvSpPr txBox="1">
            <a:spLocks noChangeArrowheads="1"/>
          </p:cNvSpPr>
          <p:nvPr/>
        </p:nvSpPr>
        <p:spPr bwMode="auto">
          <a:xfrm>
            <a:off x="6629400" y="4857750"/>
            <a:ext cx="13773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0"/>
                <a:cs typeface="ＭＳ Ｐゴシック" charset="0"/>
              </a:defRPr>
            </a:lvl1pPr>
            <a:lvl2pPr marL="742950" indent="-285750" eaLnBrk="0" hangingPunct="0">
              <a:defRPr sz="1200" b="1">
                <a:solidFill>
                  <a:srgbClr val="FFFF00"/>
                </a:solidFill>
                <a:latin typeface="Arial" charset="0"/>
                <a:ea typeface="ＭＳ Ｐゴシック" charset="0"/>
              </a:defRPr>
            </a:lvl2pPr>
            <a:lvl3pPr marL="1143000" indent="-228600" eaLnBrk="0" hangingPunct="0">
              <a:defRPr sz="1200" b="1">
                <a:solidFill>
                  <a:srgbClr val="FFFF00"/>
                </a:solidFill>
                <a:latin typeface="Arial" charset="0"/>
                <a:ea typeface="ＭＳ Ｐゴシック" charset="0"/>
              </a:defRPr>
            </a:lvl3pPr>
            <a:lvl4pPr marL="1600200" indent="-228600" eaLnBrk="0" hangingPunct="0">
              <a:defRPr sz="1200" b="1">
                <a:solidFill>
                  <a:srgbClr val="FFFF00"/>
                </a:solidFill>
                <a:latin typeface="Arial" charset="0"/>
                <a:ea typeface="ＭＳ Ｐゴシック" charset="0"/>
              </a:defRPr>
            </a:lvl4pPr>
            <a:lvl5pPr marL="2057400" indent="-228600" eaLnBrk="0" hangingPunct="0">
              <a:defRPr sz="1200" b="1">
                <a:solidFill>
                  <a:srgbClr val="FFFF00"/>
                </a:solidFill>
                <a:latin typeface="Arial" charset="0"/>
                <a:ea typeface="ＭＳ Ｐゴシック" charset="0"/>
              </a:defRPr>
            </a:lvl5pPr>
            <a:lvl6pPr marL="2514600" indent="-228600" algn="ctr" eaLnBrk="0" fontAlgn="base" hangingPunct="0">
              <a:spcBef>
                <a:spcPct val="50000"/>
              </a:spcBef>
              <a:spcAft>
                <a:spcPct val="0"/>
              </a:spcAft>
              <a:defRPr sz="1200" b="1">
                <a:solidFill>
                  <a:srgbClr val="FFFF00"/>
                </a:solidFill>
                <a:latin typeface="Arial" charset="0"/>
                <a:ea typeface="ＭＳ Ｐゴシック" charset="0"/>
              </a:defRPr>
            </a:lvl6pPr>
            <a:lvl7pPr marL="2971800" indent="-228600" algn="ctr" eaLnBrk="0" fontAlgn="base" hangingPunct="0">
              <a:spcBef>
                <a:spcPct val="50000"/>
              </a:spcBef>
              <a:spcAft>
                <a:spcPct val="0"/>
              </a:spcAft>
              <a:defRPr sz="1200" b="1">
                <a:solidFill>
                  <a:srgbClr val="FFFF00"/>
                </a:solidFill>
                <a:latin typeface="Arial" charset="0"/>
                <a:ea typeface="ＭＳ Ｐゴシック" charset="0"/>
              </a:defRPr>
            </a:lvl7pPr>
            <a:lvl8pPr marL="3429000" indent="-228600" algn="ctr" eaLnBrk="0" fontAlgn="base" hangingPunct="0">
              <a:spcBef>
                <a:spcPct val="50000"/>
              </a:spcBef>
              <a:spcAft>
                <a:spcPct val="0"/>
              </a:spcAft>
              <a:defRPr sz="1200" b="1">
                <a:solidFill>
                  <a:srgbClr val="FFFF00"/>
                </a:solidFill>
                <a:latin typeface="Arial" charset="0"/>
                <a:ea typeface="ＭＳ Ｐゴシック" charset="0"/>
              </a:defRPr>
            </a:lvl8pPr>
            <a:lvl9pPr marL="3886200" indent="-228600" algn="ctr" eaLnBrk="0" fontAlgn="base" hangingPunct="0">
              <a:spcBef>
                <a:spcPct val="50000"/>
              </a:spcBef>
              <a:spcAft>
                <a:spcPct val="0"/>
              </a:spcAft>
              <a:defRPr sz="1200" b="1">
                <a:solidFill>
                  <a:srgbClr val="FFFF00"/>
                </a:solidFill>
                <a:latin typeface="Arial" charset="0"/>
                <a:ea typeface="ＭＳ Ｐゴシック" charset="0"/>
              </a:defRPr>
            </a:lvl9pPr>
          </a:lstStyle>
          <a:p>
            <a:pPr defTabSz="685800" eaLnBrk="1" hangingPunct="1">
              <a:spcBef>
                <a:spcPct val="0"/>
              </a:spcBef>
              <a:buClrTx/>
              <a:defRPr/>
            </a:pPr>
            <a:r>
              <a:rPr lang="en-US" sz="900" b="0" kern="1200">
                <a:solidFill>
                  <a:prstClr val="white"/>
                </a:solidFill>
              </a:rPr>
              <a:t>Source: S. Narasimhan</a:t>
            </a:r>
          </a:p>
        </p:txBody>
      </p:sp>
      <p:sp>
        <p:nvSpPr>
          <p:cNvPr id="9" name="TextBox 8"/>
          <p:cNvSpPr txBox="1"/>
          <p:nvPr/>
        </p:nvSpPr>
        <p:spPr>
          <a:xfrm>
            <a:off x="1143000" y="4939881"/>
            <a:ext cx="1364476" cy="213585"/>
          </a:xfrm>
          <a:prstGeom prst="rect">
            <a:avLst/>
          </a:prstGeom>
          <a:noFill/>
        </p:spPr>
        <p:txBody>
          <a:bodyPr wrap="none" rtlCol="0">
            <a:spAutoFit/>
          </a:bodyPr>
          <a:lstStyle/>
          <a:p>
            <a:pPr defTabSz="685800">
              <a:buClrTx/>
              <a:defRPr/>
            </a:pPr>
            <a:r>
              <a:rPr lang="en-US" sz="788" kern="1200" dirty="0">
                <a:solidFill>
                  <a:prstClr val="black"/>
                </a:solidFill>
                <a:latin typeface="Calibri"/>
                <a:ea typeface="+mn-ea"/>
                <a:cs typeface="+mn-cs"/>
              </a:rPr>
              <a:t>Adapted from S. </a:t>
            </a:r>
            <a:r>
              <a:rPr lang="en-US" sz="788" kern="1200" dirty="0" err="1">
                <a:solidFill>
                  <a:prstClr val="black"/>
                </a:solidFill>
                <a:latin typeface="Calibri"/>
                <a:ea typeface="+mn-ea"/>
                <a:cs typeface="+mn-cs"/>
              </a:rPr>
              <a:t>Narasimhan</a:t>
            </a:r>
            <a:endParaRPr lang="en-US" sz="788" kern="1200" dirty="0">
              <a:solidFill>
                <a:prstClr val="black"/>
              </a:solidFill>
              <a:latin typeface="Calibri"/>
              <a:ea typeface="+mn-ea"/>
              <a:cs typeface="+mn-cs"/>
            </a:endParaRPr>
          </a:p>
        </p:txBody>
      </p:sp>
      <p:pic>
        <p:nvPicPr>
          <p:cNvPr id="11" name="Picture 7" descr="U12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70" r="-8970"/>
          <a:stretch/>
        </p:blipFill>
        <p:spPr bwMode="auto">
          <a:xfrm>
            <a:off x="4057032" y="1154906"/>
            <a:ext cx="2426494" cy="3251597"/>
          </a:xfrm>
          <a:prstGeom prst="rect">
            <a:avLst/>
          </a:prstGeom>
          <a:solidFill>
            <a:schemeClr val="bg1"/>
          </a:solid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18" name="Picture 2" descr="http://i3.mirror.co.uk/incoming/article5749557.ece/ALTERNATES/s1023/A-passenger-train-hangs-from-a-bridge-after-it-derailed-at-Kokrajhar-distric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3629" y="3201559"/>
            <a:ext cx="2917372" cy="194194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F437C3C-308D-B703-EDF9-73F3D24B4DED}"/>
              </a:ext>
            </a:extLst>
          </p:cNvPr>
          <p:cNvSpPr>
            <a:spLocks noGrp="1"/>
          </p:cNvSpPr>
          <p:nvPr>
            <p:ph type="title"/>
          </p:nvPr>
        </p:nvSpPr>
        <p:spPr/>
        <p:txBody>
          <a:bodyPr/>
          <a:lstStyle/>
          <a:p>
            <a:r>
              <a:rPr lang="en-US" dirty="0"/>
              <a:t>An image is a set of pixels</a:t>
            </a:r>
          </a:p>
        </p:txBody>
      </p:sp>
      <p:sp>
        <p:nvSpPr>
          <p:cNvPr id="5" name="Slide Number Placeholder 5">
            <a:extLst>
              <a:ext uri="{FF2B5EF4-FFF2-40B4-BE49-F238E27FC236}">
                <a16:creationId xmlns:a16="http://schemas.microsoft.com/office/drawing/2014/main" id="{E2E12945-EA40-811B-A685-79FF5DF4373D}"/>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a:t>
            </a:fld>
            <a:endParaRPr lang="en-US" dirty="0"/>
          </a:p>
        </p:txBody>
      </p:sp>
    </p:spTree>
    <p:extLst>
      <p:ext uri="{BB962C8B-B14F-4D97-AF65-F5344CB8AC3E}">
        <p14:creationId xmlns:p14="http://schemas.microsoft.com/office/powerpoint/2010/main" val="293290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400329" y="837098"/>
            <a:ext cx="3026089" cy="4277138"/>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5" name="Content Placeholder 4"/>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4778480" y="767025"/>
            <a:ext cx="3118247" cy="4341019"/>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
        <p:nvSpPr>
          <p:cNvPr id="7" name="Title 6">
            <a:extLst>
              <a:ext uri="{FF2B5EF4-FFF2-40B4-BE49-F238E27FC236}">
                <a16:creationId xmlns:a16="http://schemas.microsoft.com/office/drawing/2014/main" id="{B37C5160-8E63-10A7-5036-E3478F12DD77}"/>
              </a:ext>
            </a:extLst>
          </p:cNvPr>
          <p:cNvSpPr>
            <a:spLocks noGrp="1"/>
          </p:cNvSpPr>
          <p:nvPr>
            <p:ph type="title"/>
          </p:nvPr>
        </p:nvSpPr>
        <p:spPr/>
        <p:txBody>
          <a:bodyPr/>
          <a:lstStyle/>
          <a:p>
            <a:r>
              <a:rPr lang="en-US" dirty="0"/>
              <a:t>Examples of using SIFT</a:t>
            </a:r>
          </a:p>
        </p:txBody>
      </p:sp>
      <p:sp>
        <p:nvSpPr>
          <p:cNvPr id="8" name="Slide Number Placeholder 5">
            <a:extLst>
              <a:ext uri="{FF2B5EF4-FFF2-40B4-BE49-F238E27FC236}">
                <a16:creationId xmlns:a16="http://schemas.microsoft.com/office/drawing/2014/main" id="{820C0889-D546-DAC2-2DC7-7D7B3BCED040}"/>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40</a:t>
            </a:fld>
            <a:endParaRPr lang="en-US" dirty="0"/>
          </a:p>
        </p:txBody>
      </p:sp>
      <p:sp>
        <p:nvSpPr>
          <p:cNvPr id="2" name="TextBox 1">
            <a:extLst>
              <a:ext uri="{FF2B5EF4-FFF2-40B4-BE49-F238E27FC236}">
                <a16:creationId xmlns:a16="http://schemas.microsoft.com/office/drawing/2014/main" id="{87BBDB6F-B3BE-EA16-B71C-BE42175BDD80}"/>
              </a:ext>
            </a:extLst>
          </p:cNvPr>
          <p:cNvSpPr txBox="1"/>
          <p:nvPr/>
        </p:nvSpPr>
        <p:spPr>
          <a:xfrm>
            <a:off x="710738"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2618995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3" name="Rectangle 3"/>
          <p:cNvSpPr>
            <a:spLocks noGrp="1" noChangeArrowheads="1"/>
          </p:cNvSpPr>
          <p:nvPr>
            <p:ph idx="1"/>
          </p:nvPr>
        </p:nvSpPr>
        <p:spPr/>
        <p:txBody>
          <a:bodyPr>
            <a:normAutofit/>
          </a:bodyPr>
          <a:lstStyle/>
          <a:p>
            <a:pPr>
              <a:lnSpc>
                <a:spcPct val="90000"/>
              </a:lnSpc>
            </a:pPr>
            <a:r>
              <a:rPr lang="en-US" sz="2100" dirty="0"/>
              <a:t>Object recognition</a:t>
            </a:r>
          </a:p>
          <a:p>
            <a:pPr>
              <a:lnSpc>
                <a:spcPct val="90000"/>
              </a:lnSpc>
            </a:pPr>
            <a:r>
              <a:rPr lang="en-US" sz="2100" dirty="0"/>
              <a:t>Indexing and retrieval</a:t>
            </a:r>
          </a:p>
          <a:p>
            <a:pPr>
              <a:lnSpc>
                <a:spcPct val="90000"/>
              </a:lnSpc>
            </a:pPr>
            <a:r>
              <a:rPr lang="en-US" sz="2100" dirty="0"/>
              <a:t>Robot navigation</a:t>
            </a:r>
          </a:p>
          <a:p>
            <a:pPr>
              <a:lnSpc>
                <a:spcPct val="90000"/>
              </a:lnSpc>
            </a:pPr>
            <a:r>
              <a:rPr lang="en-US" sz="2100" dirty="0"/>
              <a:t>3D reconstruction </a:t>
            </a:r>
          </a:p>
          <a:p>
            <a:pPr>
              <a:lnSpc>
                <a:spcPct val="90000"/>
              </a:lnSpc>
            </a:pPr>
            <a:r>
              <a:rPr lang="en-US" sz="2100" dirty="0"/>
              <a:t>Motion tracking</a:t>
            </a:r>
          </a:p>
          <a:p>
            <a:pPr>
              <a:lnSpc>
                <a:spcPct val="90000"/>
              </a:lnSpc>
            </a:pPr>
            <a:r>
              <a:rPr lang="en-US" sz="2100" dirty="0"/>
              <a:t>Image alignment</a:t>
            </a:r>
          </a:p>
          <a:p>
            <a:pPr>
              <a:lnSpc>
                <a:spcPct val="90000"/>
              </a:lnSpc>
            </a:pPr>
            <a:r>
              <a:rPr lang="en-US" sz="2100" dirty="0"/>
              <a:t>Panoramas and mosaics</a:t>
            </a:r>
          </a:p>
          <a:p>
            <a:pPr>
              <a:lnSpc>
                <a:spcPct val="90000"/>
              </a:lnSpc>
            </a:pPr>
            <a:r>
              <a:rPr lang="en-US" sz="2100" dirty="0"/>
              <a:t>…</a:t>
            </a:r>
          </a:p>
          <a:p>
            <a:pPr>
              <a:lnSpc>
                <a:spcPct val="90000"/>
              </a:lnSpc>
            </a:pPr>
            <a:endParaRPr lang="en-US" sz="2100" dirty="0"/>
          </a:p>
        </p:txBody>
      </p:sp>
      <p:sp>
        <p:nvSpPr>
          <p:cNvPr id="5" name="TextBox 4"/>
          <p:cNvSpPr txBox="1"/>
          <p:nvPr/>
        </p:nvSpPr>
        <p:spPr>
          <a:xfrm>
            <a:off x="1143000" y="4947557"/>
            <a:ext cx="2324100" cy="213585"/>
          </a:xfrm>
          <a:prstGeom prst="rect">
            <a:avLst/>
          </a:prstGeom>
          <a:noFill/>
        </p:spPr>
        <p:txBody>
          <a:bodyPr wrap="square" rtlCol="0">
            <a:spAutoFit/>
          </a:bodyPr>
          <a:lstStyle/>
          <a:p>
            <a:pPr defTabSz="685800" fontAlgn="base">
              <a:spcBef>
                <a:spcPct val="0"/>
              </a:spcBef>
              <a:spcAft>
                <a:spcPct val="0"/>
              </a:spcAft>
              <a:buClrTx/>
              <a:defRPr/>
            </a:pPr>
            <a:r>
              <a:rPr lang="en-US" sz="788" kern="1200" dirty="0">
                <a:latin typeface="Calibri" panose="020F0502020204030204" pitchFamily="34" charset="0"/>
                <a:ea typeface="+mn-ea"/>
                <a:cs typeface="+mn-cs"/>
              </a:rPr>
              <a:t>Adapted from K. </a:t>
            </a:r>
            <a:r>
              <a:rPr lang="en-US" sz="788" kern="1200" dirty="0" err="1">
                <a:latin typeface="Calibri" panose="020F0502020204030204" pitchFamily="34" charset="0"/>
                <a:ea typeface="+mn-ea"/>
                <a:cs typeface="+mn-cs"/>
              </a:rPr>
              <a:t>Grauman</a:t>
            </a:r>
            <a:r>
              <a:rPr lang="en-US" sz="788" kern="1200" dirty="0">
                <a:latin typeface="Calibri" panose="020F0502020204030204" pitchFamily="34" charset="0"/>
                <a:ea typeface="+mn-ea"/>
                <a:cs typeface="+mn-cs"/>
              </a:rPr>
              <a:t> and L. </a:t>
            </a:r>
            <a:r>
              <a:rPr lang="en-US" sz="788" kern="1200" dirty="0" err="1">
                <a:latin typeface="Calibri" panose="020F0502020204030204" pitchFamily="34" charset="0"/>
                <a:ea typeface="+mn-ea"/>
                <a:cs typeface="+mn-cs"/>
              </a:rPr>
              <a:t>Lazebnik</a:t>
            </a:r>
            <a:endParaRPr lang="en-US" sz="788" kern="1200" dirty="0">
              <a:latin typeface="Calibri" panose="020F0502020204030204" pitchFamily="34" charset="0"/>
              <a:ea typeface="+mn-ea"/>
              <a:cs typeface="+mn-cs"/>
            </a:endParaRPr>
          </a:p>
        </p:txBody>
      </p:sp>
      <p:grpSp>
        <p:nvGrpSpPr>
          <p:cNvPr id="6" name="Group 5"/>
          <p:cNvGrpSpPr/>
          <p:nvPr/>
        </p:nvGrpSpPr>
        <p:grpSpPr>
          <a:xfrm>
            <a:off x="4788678" y="2163531"/>
            <a:ext cx="2985113" cy="2843509"/>
            <a:chOff x="1836414" y="1173162"/>
            <a:chExt cx="5484921" cy="5224737"/>
          </a:xfrm>
        </p:grpSpPr>
        <p:grpSp>
          <p:nvGrpSpPr>
            <p:cNvPr id="7" name="Group 11"/>
            <p:cNvGrpSpPr>
              <a:grpSpLocks/>
            </p:cNvGrpSpPr>
            <p:nvPr/>
          </p:nvGrpSpPr>
          <p:grpSpPr bwMode="auto">
            <a:xfrm>
              <a:off x="1905000" y="1173162"/>
              <a:ext cx="5257800" cy="4724400"/>
              <a:chOff x="1104" y="528"/>
              <a:chExt cx="3552" cy="3264"/>
            </a:xfrm>
          </p:grpSpPr>
          <p:graphicFrame>
            <p:nvGraphicFramePr>
              <p:cNvPr id="9" name="Object 4"/>
              <p:cNvGraphicFramePr>
                <a:graphicFrameLocks noChangeAspect="1"/>
              </p:cNvGraphicFramePr>
              <p:nvPr/>
            </p:nvGraphicFramePr>
            <p:xfrm>
              <a:off x="1104" y="528"/>
              <a:ext cx="3552" cy="1281"/>
            </p:xfrm>
            <a:graphic>
              <a:graphicData uri="http://schemas.openxmlformats.org/presentationml/2006/ole">
                <mc:AlternateContent xmlns:mc="http://schemas.openxmlformats.org/markup-compatibility/2006">
                  <mc:Choice xmlns:v="urn:schemas-microsoft-com:vml" Requires="v">
                    <p:oleObj name="Bitmap Image" r:id="rId3" imgW="11447619" imgH="4123810" progId="PBrush">
                      <p:embed/>
                    </p:oleObj>
                  </mc:Choice>
                  <mc:Fallback>
                    <p:oleObj name="Bitmap Image" r:id="rId3" imgW="11447619" imgH="4123810" progId="PBrush">
                      <p:embed/>
                      <p:pic>
                        <p:nvPicPr>
                          <p:cNvPr id="9"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 y="528"/>
                            <a:ext cx="3552" cy="1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9"/>
              <p:cNvPicPr>
                <a:picLocks noChangeAspect="1" noChangeArrowheads="1"/>
              </p:cNvPicPr>
              <p:nvPr/>
            </p:nvPicPr>
            <p:blipFill>
              <a:blip r:embed="rId5" cstate="print"/>
              <a:srcRect/>
              <a:stretch>
                <a:fillRect/>
              </a:stretch>
            </p:blipFill>
            <p:spPr bwMode="auto">
              <a:xfrm>
                <a:off x="1104" y="1824"/>
                <a:ext cx="3552" cy="951"/>
              </a:xfrm>
              <a:prstGeom prst="rect">
                <a:avLst/>
              </a:prstGeom>
              <a:noFill/>
              <a:ln w="9525" algn="ctr">
                <a:noFill/>
                <a:miter lim="800000"/>
                <a:headEnd/>
                <a:tailEnd/>
              </a:ln>
            </p:spPr>
          </p:pic>
          <p:pic>
            <p:nvPicPr>
              <p:cNvPr id="11" name="Picture 10"/>
              <p:cNvPicPr>
                <a:picLocks noChangeAspect="1" noChangeArrowheads="1"/>
              </p:cNvPicPr>
              <p:nvPr/>
            </p:nvPicPr>
            <p:blipFill>
              <a:blip r:embed="rId6" cstate="print"/>
              <a:srcRect/>
              <a:stretch>
                <a:fillRect/>
              </a:stretch>
            </p:blipFill>
            <p:spPr bwMode="auto">
              <a:xfrm>
                <a:off x="1104" y="2805"/>
                <a:ext cx="3552" cy="987"/>
              </a:xfrm>
              <a:prstGeom prst="rect">
                <a:avLst/>
              </a:prstGeom>
              <a:noFill/>
              <a:ln w="9525" algn="ctr">
                <a:noFill/>
                <a:miter lim="800000"/>
                <a:headEnd/>
                <a:tailEnd/>
              </a:ln>
            </p:spPr>
          </p:pic>
        </p:grpSp>
        <p:sp>
          <p:nvSpPr>
            <p:cNvPr id="8" name="Rectangle 8"/>
            <p:cNvSpPr>
              <a:spLocks noChangeArrowheads="1"/>
            </p:cNvSpPr>
            <p:nvPr/>
          </p:nvSpPr>
          <p:spPr bwMode="auto">
            <a:xfrm>
              <a:off x="1836414" y="5973762"/>
              <a:ext cx="5484921" cy="424137"/>
            </a:xfrm>
            <a:prstGeom prst="rect">
              <a:avLst/>
            </a:prstGeom>
            <a:noFill/>
            <a:ln w="9525">
              <a:noFill/>
              <a:miter lim="800000"/>
              <a:headEnd/>
              <a:tailEnd/>
            </a:ln>
          </p:spPr>
          <p:txBody>
            <a:bodyPr wrap="none">
              <a:spAutoFit/>
            </a:bodyPr>
            <a:lstStyle/>
            <a:p>
              <a:pPr defTabSz="685800" fontAlgn="base">
                <a:spcBef>
                  <a:spcPct val="20000"/>
                </a:spcBef>
                <a:spcAft>
                  <a:spcPct val="0"/>
                </a:spcAft>
                <a:buClr>
                  <a:srgbClr val="BBE0E3"/>
                </a:buClr>
                <a:buSzPct val="65000"/>
                <a:defRPr/>
              </a:pPr>
              <a:r>
                <a:rPr lang="en-US" altLang="ko-KR" sz="900" kern="1200" dirty="0">
                  <a:latin typeface="Calibri"/>
                  <a:ea typeface="Gulim"/>
                  <a:cs typeface="Gulim"/>
                  <a:hlinkClick r:id="rId7"/>
                </a:rPr>
                <a:t>http://www.cs.ubc.ca/~mbrown/autostitch/autostitch.html</a:t>
              </a:r>
              <a:endParaRPr lang="en-US" altLang="ko-KR" sz="900" kern="1200" dirty="0">
                <a:latin typeface="Calibri"/>
                <a:ea typeface="Gulim"/>
                <a:cs typeface="Gulim"/>
              </a:endParaRPr>
            </a:p>
          </p:txBody>
        </p:sp>
      </p:grpSp>
      <p:sp>
        <p:nvSpPr>
          <p:cNvPr id="4" name="Title 3">
            <a:extLst>
              <a:ext uri="{FF2B5EF4-FFF2-40B4-BE49-F238E27FC236}">
                <a16:creationId xmlns:a16="http://schemas.microsoft.com/office/drawing/2014/main" id="{8CB5A770-FB87-48F9-A8B4-6A4FA5A7D9B2}"/>
              </a:ext>
            </a:extLst>
          </p:cNvPr>
          <p:cNvSpPr>
            <a:spLocks noGrp="1"/>
          </p:cNvSpPr>
          <p:nvPr>
            <p:ph type="title"/>
          </p:nvPr>
        </p:nvSpPr>
        <p:spPr/>
        <p:txBody>
          <a:bodyPr/>
          <a:lstStyle/>
          <a:p>
            <a:r>
              <a:rPr lang="en-US" dirty="0"/>
              <a:t>Applications of local invariant features</a:t>
            </a:r>
          </a:p>
        </p:txBody>
      </p:sp>
      <p:sp>
        <p:nvSpPr>
          <p:cNvPr id="13" name="Slide Number Placeholder 5">
            <a:extLst>
              <a:ext uri="{FF2B5EF4-FFF2-40B4-BE49-F238E27FC236}">
                <a16:creationId xmlns:a16="http://schemas.microsoft.com/office/drawing/2014/main" id="{224CD71D-7D11-40D1-78C4-F2D43E587C0C}"/>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41</a:t>
            </a:fld>
            <a:endParaRPr lang="en-US" dirty="0"/>
          </a:p>
        </p:txBody>
      </p:sp>
    </p:spTree>
    <p:extLst>
      <p:ext uri="{BB962C8B-B14F-4D97-AF65-F5344CB8AC3E}">
        <p14:creationId xmlns:p14="http://schemas.microsoft.com/office/powerpoint/2010/main" val="1522632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870" y="759348"/>
            <a:ext cx="8460260" cy="2495716"/>
          </a:xfrm>
        </p:spPr>
        <p:txBody>
          <a:bodyPr>
            <a:normAutofit/>
          </a:bodyPr>
          <a:lstStyle/>
          <a:p>
            <a:pPr algn="ctr"/>
            <a:r>
              <a:rPr lang="en-US" dirty="0"/>
              <a:t>Lab 3: SIFT</a:t>
            </a:r>
            <a:br>
              <a:rPr lang="en-US" dirty="0"/>
            </a:br>
            <a:r>
              <a:rPr lang="en-US" sz="2000" dirty="0"/>
              <a:t>Duration: 10 min</a:t>
            </a:r>
            <a:br>
              <a:rPr lang="en-US" dirty="0"/>
            </a:br>
            <a:endParaRPr lang="en-US" sz="2100" dirty="0"/>
          </a:p>
        </p:txBody>
      </p:sp>
      <p:sp>
        <p:nvSpPr>
          <p:cNvPr id="3" name="3 Marcador de número de diapositiva">
            <a:extLst>
              <a:ext uri="{FF2B5EF4-FFF2-40B4-BE49-F238E27FC236}">
                <a16:creationId xmlns:a16="http://schemas.microsoft.com/office/drawing/2014/main" id="{9C738252-A22F-1894-2822-610938147763}"/>
              </a:ext>
            </a:extLst>
          </p:cNvPr>
          <p:cNvSpPr>
            <a:spLocks noGrp="1"/>
          </p:cNvSpPr>
          <p:nvPr>
            <p:ph type="sldNum" sz="quarter" idx="12"/>
          </p:nvPr>
        </p:nvSpPr>
        <p:spPr>
          <a:xfrm>
            <a:off x="7620000" y="13716"/>
            <a:ext cx="1066800" cy="246888"/>
          </a:xfrm>
        </p:spPr>
        <p:txBody>
          <a:bodyPr/>
          <a:lstStyle/>
          <a:p>
            <a:fld id="{12A1D360-EE44-42AC-A6C7-CCF1DFA7C784}" type="slidenum">
              <a:rPr lang="pt-BR" smtClean="0"/>
              <a:pPr/>
              <a:t>42</a:t>
            </a:fld>
            <a:endParaRPr lang="pt-BR"/>
          </a:p>
        </p:txBody>
      </p:sp>
      <p:pic>
        <p:nvPicPr>
          <p:cNvPr id="4" name="Picture 2" descr="Jupyter Notebooks: A Beginner's Guide! | by Pavan Belagatti | ITNEXT">
            <a:extLst>
              <a:ext uri="{FF2B5EF4-FFF2-40B4-BE49-F238E27FC236}">
                <a16:creationId xmlns:a16="http://schemas.microsoft.com/office/drawing/2014/main" id="{E5C504CA-E56C-44C6-70C5-11211D4EB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921545"/>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687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5CE426-D9A0-70AB-FA08-91049F5F821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43</a:t>
            </a:fld>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Add-in 4" title="AhaSlides - Live Polls and Quizzes">
                <a:extLst>
                  <a:ext uri="{FF2B5EF4-FFF2-40B4-BE49-F238E27FC236}">
                    <a16:creationId xmlns:a16="http://schemas.microsoft.com/office/drawing/2014/main" id="{C65DE76B-CC44-D1A9-2330-DAEA4BF37122}"/>
                  </a:ext>
                </a:extLst>
              </p:cNvPr>
              <p:cNvGraphicFramePr>
                <a:graphicFrameLocks noGrp="1"/>
              </p:cNvGraphicFramePr>
              <p:nvPr>
                <p:extLst>
                  <p:ext uri="{D42A27DB-BD31-4B8C-83A1-F6EECF244321}">
                    <p14:modId xmlns:p14="http://schemas.microsoft.com/office/powerpoint/2010/main" val="2724669789"/>
                  </p:ext>
                </p:extLst>
              </p:nvPr>
            </p:nvGraphicFramePr>
            <p:xfrm>
              <a:off x="223158" y="522514"/>
              <a:ext cx="8635092" cy="4392385"/>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5" name="Add-in 4" title="AhaSlides - Live Polls and Quizzes">
                <a:extLst>
                  <a:ext uri="{FF2B5EF4-FFF2-40B4-BE49-F238E27FC236}">
                    <a16:creationId xmlns:a16="http://schemas.microsoft.com/office/drawing/2014/main" id="{C65DE76B-CC44-D1A9-2330-DAEA4BF37122}"/>
                  </a:ext>
                </a:extLst>
              </p:cNvPr>
              <p:cNvPicPr>
                <a:picLocks noGrp="1" noRot="1" noChangeAspect="1" noMove="1" noResize="1" noEditPoints="1" noAdjustHandles="1" noChangeArrowheads="1" noChangeShapeType="1"/>
              </p:cNvPicPr>
              <p:nvPr/>
            </p:nvPicPr>
            <p:blipFill>
              <a:blip r:embed="rId3"/>
              <a:stretch>
                <a:fillRect/>
              </a:stretch>
            </p:blipFill>
            <p:spPr>
              <a:xfrm>
                <a:off x="223158" y="522514"/>
                <a:ext cx="8635092" cy="4392385"/>
              </a:xfrm>
              <a:prstGeom prst="rect">
                <a:avLst/>
              </a:prstGeom>
            </p:spPr>
          </p:pic>
        </mc:Fallback>
      </mc:AlternateContent>
    </p:spTree>
    <p:extLst>
      <p:ext uri="{BB962C8B-B14F-4D97-AF65-F5344CB8AC3E}">
        <p14:creationId xmlns:p14="http://schemas.microsoft.com/office/powerpoint/2010/main" val="1931718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this lecture</a:t>
            </a:r>
          </a:p>
        </p:txBody>
      </p:sp>
      <p:sp>
        <p:nvSpPr>
          <p:cNvPr id="3" name="Content Placeholder 2"/>
          <p:cNvSpPr>
            <a:spLocks noGrp="1"/>
          </p:cNvSpPr>
          <p:nvPr>
            <p:ph idx="1"/>
          </p:nvPr>
        </p:nvSpPr>
        <p:spPr/>
        <p:txBody>
          <a:bodyPr>
            <a:normAutofit/>
          </a:bodyPr>
          <a:lstStyle/>
          <a:p>
            <a:r>
              <a:rPr lang="en-US" sz="2400" dirty="0"/>
              <a:t>Feature detection / </a:t>
            </a:r>
            <a:r>
              <a:rPr lang="en-US" sz="2400" dirty="0" err="1"/>
              <a:t>keypoint</a:t>
            </a:r>
            <a:r>
              <a:rPr lang="en-US" sz="2400" dirty="0"/>
              <a:t> extraction</a:t>
            </a:r>
          </a:p>
          <a:p>
            <a:pPr lvl="1"/>
            <a:r>
              <a:rPr lang="en-US" sz="2400" dirty="0"/>
              <a:t>Corner detection</a:t>
            </a:r>
          </a:p>
          <a:p>
            <a:pPr lvl="1"/>
            <a:r>
              <a:rPr lang="en-US" sz="2400" dirty="0"/>
              <a:t>Blob detection</a:t>
            </a:r>
          </a:p>
          <a:p>
            <a:r>
              <a:rPr lang="en-US" sz="2400" dirty="0"/>
              <a:t>Feature description (of detected features)</a:t>
            </a:r>
          </a:p>
          <a:p>
            <a:r>
              <a:rPr lang="en-US" sz="2400" dirty="0"/>
              <a:t>Matching features across images</a:t>
            </a:r>
          </a:p>
          <a:p>
            <a:pPr marL="0" indent="0">
              <a:buNone/>
            </a:pPr>
            <a:endParaRPr lang="en-US" sz="2400" dirty="0"/>
          </a:p>
        </p:txBody>
      </p:sp>
      <p:sp>
        <p:nvSpPr>
          <p:cNvPr id="4" name="Rectangle 3"/>
          <p:cNvSpPr/>
          <p:nvPr/>
        </p:nvSpPr>
        <p:spPr>
          <a:xfrm>
            <a:off x="457200" y="2956233"/>
            <a:ext cx="6450496" cy="44974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6" name="Slide Number Placeholder 5">
            <a:extLst>
              <a:ext uri="{FF2B5EF4-FFF2-40B4-BE49-F238E27FC236}">
                <a16:creationId xmlns:a16="http://schemas.microsoft.com/office/drawing/2014/main" id="{39551BC2-A3D5-F0F6-E215-0717320FF82E}"/>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44</a:t>
            </a:fld>
            <a:endParaRPr lang="en-US" dirty="0"/>
          </a:p>
        </p:txBody>
      </p:sp>
    </p:spTree>
    <p:extLst>
      <p:ext uri="{BB962C8B-B14F-4D97-AF65-F5344CB8AC3E}">
        <p14:creationId xmlns:p14="http://schemas.microsoft.com/office/powerpoint/2010/main" val="2965879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Content Placeholder 4"/>
          <p:cNvSpPr>
            <a:spLocks noGrp="1"/>
          </p:cNvSpPr>
          <p:nvPr>
            <p:ph idx="4294967295"/>
          </p:nvPr>
        </p:nvSpPr>
        <p:spPr>
          <a:xfrm>
            <a:off x="457199" y="1128561"/>
            <a:ext cx="8229581" cy="984647"/>
          </a:xfrm>
        </p:spPr>
        <p:txBody>
          <a:bodyPr>
            <a:normAutofit/>
          </a:bodyPr>
          <a:lstStyle/>
          <a:p>
            <a:pPr eaLnBrk="1" hangingPunct="1"/>
            <a:r>
              <a:rPr lang="en-US" sz="2100" dirty="0">
                <a:latin typeface="Arial" pitchFamily="34" charset="0"/>
                <a:cs typeface="Arial" pitchFamily="34" charset="0"/>
              </a:rPr>
              <a:t>Each patch / region has a descriptor, which is a point in some high-dimensional feature space (e.g., SIFT)</a:t>
            </a:r>
          </a:p>
          <a:p>
            <a:pPr eaLnBrk="1" hangingPunct="1"/>
            <a:endParaRPr lang="en-US" sz="2100" dirty="0">
              <a:latin typeface="Arial" pitchFamily="34" charset="0"/>
              <a:cs typeface="Arial" pitchFamily="34" charset="0"/>
            </a:endParaRPr>
          </a:p>
        </p:txBody>
      </p:sp>
      <p:sp>
        <p:nvSpPr>
          <p:cNvPr id="60419" name="Rectangle 30"/>
          <p:cNvSpPr>
            <a:spLocks noChangeArrowheads="1"/>
          </p:cNvSpPr>
          <p:nvPr/>
        </p:nvSpPr>
        <p:spPr bwMode="auto">
          <a:xfrm>
            <a:off x="2578130" y="2703784"/>
            <a:ext cx="540779" cy="27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67500" tIns="35100" rIns="67500" bIns="35100" anchor="ctr">
            <a:spAutoFit/>
          </a:bodyPr>
          <a:lstStyle/>
          <a:p>
            <a:pPr defTabSz="685800" eaLnBrk="0" fontAlgn="base" hangingPunct="0">
              <a:spcBef>
                <a:spcPct val="0"/>
              </a:spcBef>
              <a:spcAft>
                <a:spcPct val="0"/>
              </a:spcAft>
              <a:buClrTx/>
              <a:defRPr/>
            </a:pPr>
            <a:endParaRPr lang="en-US" sz="1350" kern="1200">
              <a:solidFill>
                <a:srgbClr val="FFFFFF"/>
              </a:solidFill>
              <a:ea typeface="+mn-ea"/>
              <a:cs typeface="+mn-cs"/>
            </a:endParaRPr>
          </a:p>
        </p:txBody>
      </p:sp>
      <p:sp>
        <p:nvSpPr>
          <p:cNvPr id="2" name="Rectangle 1"/>
          <p:cNvSpPr/>
          <p:nvPr/>
        </p:nvSpPr>
        <p:spPr bwMode="auto">
          <a:xfrm>
            <a:off x="1788568" y="2286001"/>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1" name="Rectangle 30"/>
          <p:cNvSpPr/>
          <p:nvPr/>
        </p:nvSpPr>
        <p:spPr bwMode="auto">
          <a:xfrm>
            <a:off x="1788568" y="3456067"/>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3" name="Rectangle 32"/>
          <p:cNvSpPr/>
          <p:nvPr/>
        </p:nvSpPr>
        <p:spPr bwMode="auto">
          <a:xfrm>
            <a:off x="2637367" y="2933868"/>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4" name="Rectangle 33"/>
          <p:cNvSpPr/>
          <p:nvPr/>
        </p:nvSpPr>
        <p:spPr bwMode="auto">
          <a:xfrm rot="4425073">
            <a:off x="2106105" y="2455815"/>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5" name="Rectangle 34"/>
          <p:cNvSpPr/>
          <p:nvPr/>
        </p:nvSpPr>
        <p:spPr bwMode="auto">
          <a:xfrm rot="1660106">
            <a:off x="2216055" y="2507926"/>
            <a:ext cx="365498" cy="33040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6" name="Rectangle 35"/>
          <p:cNvSpPr/>
          <p:nvPr/>
        </p:nvSpPr>
        <p:spPr bwMode="auto">
          <a:xfrm rot="2887875">
            <a:off x="1877659" y="3992721"/>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7" name="Rectangle 36"/>
          <p:cNvSpPr/>
          <p:nvPr/>
        </p:nvSpPr>
        <p:spPr bwMode="auto">
          <a:xfrm rot="5038897">
            <a:off x="1923328" y="2731212"/>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8" name="Rectangle 37"/>
          <p:cNvSpPr/>
          <p:nvPr/>
        </p:nvSpPr>
        <p:spPr bwMode="auto">
          <a:xfrm rot="4100336">
            <a:off x="2513758" y="2988970"/>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9" name="Rectangle 38"/>
          <p:cNvSpPr/>
          <p:nvPr/>
        </p:nvSpPr>
        <p:spPr bwMode="auto">
          <a:xfrm rot="5038897">
            <a:off x="1976577" y="3700073"/>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40" name="Rectangle 39"/>
          <p:cNvSpPr/>
          <p:nvPr/>
        </p:nvSpPr>
        <p:spPr bwMode="auto">
          <a:xfrm rot="4100336">
            <a:off x="3384249" y="3642486"/>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41" name="Rectangle 40"/>
          <p:cNvSpPr/>
          <p:nvPr/>
        </p:nvSpPr>
        <p:spPr bwMode="auto">
          <a:xfrm rot="823157">
            <a:off x="2084992" y="4036029"/>
            <a:ext cx="219094" cy="21869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42" name="Rectangle 41"/>
          <p:cNvSpPr/>
          <p:nvPr/>
        </p:nvSpPr>
        <p:spPr bwMode="auto">
          <a:xfrm rot="823157">
            <a:off x="2811788" y="3340184"/>
            <a:ext cx="219094" cy="21869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 name="TextBox 2"/>
          <p:cNvSpPr txBox="1"/>
          <p:nvPr/>
        </p:nvSpPr>
        <p:spPr>
          <a:xfrm>
            <a:off x="3886200" y="3834453"/>
            <a:ext cx="1771650" cy="646331"/>
          </a:xfrm>
          <a:prstGeom prst="rect">
            <a:avLst/>
          </a:prstGeom>
          <a:noFill/>
        </p:spPr>
        <p:txBody>
          <a:bodyPr wrap="square" rtlCol="0">
            <a:spAutoFit/>
          </a:bodyPr>
          <a:lstStyle/>
          <a:p>
            <a:pPr algn="ctr" defTabSz="685800">
              <a:buClrTx/>
              <a:defRPr/>
            </a:pPr>
            <a:r>
              <a:rPr lang="en-US" sz="1800" kern="1200" dirty="0">
                <a:ea typeface="+mn-ea"/>
                <a:cs typeface="+mn-cs"/>
              </a:rPr>
              <a:t>Descriptor’s feature space</a:t>
            </a:r>
          </a:p>
        </p:txBody>
      </p:sp>
      <p:cxnSp>
        <p:nvCxnSpPr>
          <p:cNvPr id="5" name="Straight Arrow Connector 4"/>
          <p:cNvCxnSpPr/>
          <p:nvPr/>
        </p:nvCxnSpPr>
        <p:spPr bwMode="auto">
          <a:xfrm flipV="1">
            <a:off x="4095131" y="3175323"/>
            <a:ext cx="1085850" cy="143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flipV="1">
            <a:off x="4095131" y="2132594"/>
            <a:ext cx="0" cy="10788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8" name="Straight Arrow Connector 47"/>
          <p:cNvCxnSpPr/>
          <p:nvPr/>
        </p:nvCxnSpPr>
        <p:spPr bwMode="auto">
          <a:xfrm>
            <a:off x="4095131" y="3218444"/>
            <a:ext cx="1085850" cy="42971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Oval 14"/>
          <p:cNvSpPr/>
          <p:nvPr/>
        </p:nvSpPr>
        <p:spPr bwMode="auto">
          <a:xfrm>
            <a:off x="4171950" y="251460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57" name="Oval 56"/>
          <p:cNvSpPr/>
          <p:nvPr/>
        </p:nvSpPr>
        <p:spPr bwMode="auto">
          <a:xfrm>
            <a:off x="4286250" y="262890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58" name="Oval 57"/>
          <p:cNvSpPr/>
          <p:nvPr/>
        </p:nvSpPr>
        <p:spPr bwMode="auto">
          <a:xfrm>
            <a:off x="4343400" y="245745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59" name="Oval 58"/>
          <p:cNvSpPr/>
          <p:nvPr/>
        </p:nvSpPr>
        <p:spPr bwMode="auto">
          <a:xfrm>
            <a:off x="4572000" y="2817666"/>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60" name="Oval 59"/>
          <p:cNvSpPr/>
          <p:nvPr/>
        </p:nvSpPr>
        <p:spPr bwMode="auto">
          <a:xfrm>
            <a:off x="4743450" y="291465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61" name="Oval 60"/>
          <p:cNvSpPr/>
          <p:nvPr/>
        </p:nvSpPr>
        <p:spPr bwMode="auto">
          <a:xfrm>
            <a:off x="4857750" y="274320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62" name="Oval 61"/>
          <p:cNvSpPr/>
          <p:nvPr/>
        </p:nvSpPr>
        <p:spPr bwMode="auto">
          <a:xfrm>
            <a:off x="4972050" y="240030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63" name="Oval 62"/>
          <p:cNvSpPr/>
          <p:nvPr/>
        </p:nvSpPr>
        <p:spPr bwMode="auto">
          <a:xfrm>
            <a:off x="5086350" y="2589066"/>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64" name="Oval 63"/>
          <p:cNvSpPr/>
          <p:nvPr/>
        </p:nvSpPr>
        <p:spPr bwMode="auto">
          <a:xfrm>
            <a:off x="5200650" y="2931966"/>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65" name="Oval 64"/>
          <p:cNvSpPr/>
          <p:nvPr/>
        </p:nvSpPr>
        <p:spPr bwMode="auto">
          <a:xfrm>
            <a:off x="4548992" y="3226585"/>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cxnSp>
        <p:nvCxnSpPr>
          <p:cNvPr id="17" name="Curved Connector 16"/>
          <p:cNvCxnSpPr>
            <a:endCxn id="59" idx="2"/>
          </p:cNvCxnSpPr>
          <p:nvPr/>
        </p:nvCxnSpPr>
        <p:spPr bwMode="auto">
          <a:xfrm>
            <a:off x="2398804" y="2554435"/>
            <a:ext cx="2173196" cy="311723"/>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19" name="Curved Connector 18"/>
          <p:cNvCxnSpPr>
            <a:endCxn id="60" idx="3"/>
          </p:cNvCxnSpPr>
          <p:nvPr/>
        </p:nvCxnSpPr>
        <p:spPr bwMode="auto">
          <a:xfrm flipV="1">
            <a:off x="2921334" y="2997432"/>
            <a:ext cx="1838855" cy="435869"/>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44" name="TextBox 43"/>
          <p:cNvSpPr txBox="1"/>
          <p:nvPr/>
        </p:nvSpPr>
        <p:spPr>
          <a:xfrm>
            <a:off x="1143000" y="4957485"/>
            <a:ext cx="2318056" cy="207749"/>
          </a:xfrm>
          <a:prstGeom prst="rect">
            <a:avLst/>
          </a:prstGeom>
          <a:noFill/>
        </p:spPr>
        <p:txBody>
          <a:bodyPr wrap="square" rtlCol="0">
            <a:spAutoFit/>
          </a:bodyPr>
          <a:lstStyle/>
          <a:p>
            <a:pPr defTabSz="685800">
              <a:buClrTx/>
              <a:defRPr/>
            </a:pPr>
            <a:r>
              <a:rPr lang="en-US" sz="750" kern="1200" dirty="0">
                <a:ea typeface="+mn-ea"/>
                <a:cs typeface="+mn-cs"/>
              </a:rPr>
              <a:t>K. </a:t>
            </a:r>
            <a:r>
              <a:rPr lang="en-US" sz="750" kern="1200" dirty="0" err="1">
                <a:ea typeface="+mn-ea"/>
                <a:cs typeface="+mn-cs"/>
              </a:rPr>
              <a:t>Grauman</a:t>
            </a:r>
            <a:endParaRPr lang="en-US" sz="750" kern="1200" dirty="0">
              <a:ea typeface="+mn-ea"/>
              <a:cs typeface="+mn-cs"/>
            </a:endParaRPr>
          </a:p>
        </p:txBody>
      </p:sp>
      <p:sp>
        <p:nvSpPr>
          <p:cNvPr id="43" name="TextBox 42"/>
          <p:cNvSpPr txBox="1"/>
          <p:nvPr/>
        </p:nvSpPr>
        <p:spPr>
          <a:xfrm>
            <a:off x="1865825" y="4520252"/>
            <a:ext cx="1771650" cy="646331"/>
          </a:xfrm>
          <a:prstGeom prst="rect">
            <a:avLst/>
          </a:prstGeom>
          <a:noFill/>
        </p:spPr>
        <p:txBody>
          <a:bodyPr wrap="square" rtlCol="0">
            <a:spAutoFit/>
          </a:bodyPr>
          <a:lstStyle/>
          <a:p>
            <a:pPr algn="ctr" defTabSz="685800">
              <a:buClrTx/>
              <a:defRPr/>
            </a:pPr>
            <a:r>
              <a:rPr lang="en-US" sz="1800" kern="1200" dirty="0">
                <a:ea typeface="+mn-ea"/>
                <a:cs typeface="+mn-cs"/>
              </a:rPr>
              <a:t>Database images</a:t>
            </a:r>
          </a:p>
        </p:txBody>
      </p:sp>
      <p:sp>
        <p:nvSpPr>
          <p:cNvPr id="6" name="Title 3">
            <a:extLst>
              <a:ext uri="{FF2B5EF4-FFF2-40B4-BE49-F238E27FC236}">
                <a16:creationId xmlns:a16="http://schemas.microsoft.com/office/drawing/2014/main" id="{A57EB8C5-53F1-3198-EF98-8E79C334C93B}"/>
              </a:ext>
            </a:extLst>
          </p:cNvPr>
          <p:cNvSpPr>
            <a:spLocks noGrp="1"/>
          </p:cNvSpPr>
          <p:nvPr>
            <p:ph type="title"/>
          </p:nvPr>
        </p:nvSpPr>
        <p:spPr>
          <a:xfrm>
            <a:off x="457200" y="400050"/>
            <a:ext cx="8229600" cy="742950"/>
          </a:xfrm>
        </p:spPr>
        <p:txBody>
          <a:bodyPr/>
          <a:lstStyle/>
          <a:p>
            <a:r>
              <a:rPr lang="en-US" dirty="0"/>
              <a:t>Matching Local </a:t>
            </a:r>
            <a:r>
              <a:rPr lang="en-US"/>
              <a:t>Features Setup</a:t>
            </a:r>
            <a:endParaRPr lang="en-US" dirty="0"/>
          </a:p>
        </p:txBody>
      </p:sp>
      <p:sp>
        <p:nvSpPr>
          <p:cNvPr id="7" name="Slide Number Placeholder 5">
            <a:extLst>
              <a:ext uri="{FF2B5EF4-FFF2-40B4-BE49-F238E27FC236}">
                <a16:creationId xmlns:a16="http://schemas.microsoft.com/office/drawing/2014/main" id="{731F4CF3-6F2C-F2B7-74B4-DC75C5CEC1E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45</a:t>
            </a:fld>
            <a:endParaRPr lang="en-US" dirty="0"/>
          </a:p>
        </p:txBody>
      </p:sp>
    </p:spTree>
    <p:extLst>
      <p:ext uri="{BB962C8B-B14F-4D97-AF65-F5344CB8AC3E}">
        <p14:creationId xmlns:p14="http://schemas.microsoft.com/office/powerpoint/2010/main" val="81139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604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build="p"/>
      <p:bldP spid="60419" grpId="0"/>
      <p:bldP spid="2"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3" grpId="0"/>
      <p:bldP spid="15" grpId="0" animBg="1"/>
      <p:bldP spid="57" grpId="0" animBg="1"/>
      <p:bldP spid="58" grpId="0" animBg="1"/>
      <p:bldP spid="59" grpId="0" animBg="1"/>
      <p:bldP spid="60" grpId="0" animBg="1"/>
      <p:bldP spid="61" grpId="0" animBg="1"/>
      <p:bldP spid="62" grpId="0" animBg="1"/>
      <p:bldP spid="63" grpId="0" animBg="1"/>
      <p:bldP spid="64" grpId="0" animBg="1"/>
      <p:bldP spid="65" grpId="0" animBg="1"/>
      <p:bldP spid="4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3"/>
          <p:cNvSpPr>
            <a:spLocks noChangeArrowheads="1"/>
          </p:cNvSpPr>
          <p:nvPr/>
        </p:nvSpPr>
        <p:spPr bwMode="auto">
          <a:xfrm>
            <a:off x="1485900" y="806053"/>
            <a:ext cx="61722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57175" indent="-257175" defTabSz="685800" eaLnBrk="0" fontAlgn="base" hangingPunct="0">
              <a:spcBef>
                <a:spcPct val="20000"/>
              </a:spcBef>
              <a:spcAft>
                <a:spcPct val="0"/>
              </a:spcAft>
              <a:buClrTx/>
              <a:defRPr/>
            </a:pPr>
            <a:endParaRPr lang="en-US" sz="1800" kern="1200">
              <a:solidFill>
                <a:srgbClr val="FFFFFF"/>
              </a:solidFill>
              <a:latin typeface="Trebuchet MS" pitchFamily="34" charset="0"/>
              <a:ea typeface="+mn-ea"/>
              <a:cs typeface="+mn-cs"/>
            </a:endParaRPr>
          </a:p>
        </p:txBody>
      </p:sp>
      <p:sp>
        <p:nvSpPr>
          <p:cNvPr id="761859" name="Content Placeholder 8"/>
          <p:cNvSpPr>
            <a:spLocks noGrp="1"/>
          </p:cNvSpPr>
          <p:nvPr>
            <p:ph idx="4294967295"/>
          </p:nvPr>
        </p:nvSpPr>
        <p:spPr>
          <a:xfrm>
            <a:off x="457199" y="960120"/>
            <a:ext cx="8229599" cy="2800350"/>
          </a:xfrm>
        </p:spPr>
        <p:txBody>
          <a:bodyPr/>
          <a:lstStyle/>
          <a:p>
            <a:pPr eaLnBrk="1" hangingPunct="1"/>
            <a:r>
              <a:rPr lang="en-US" sz="2100" dirty="0"/>
              <a:t>When we see close points in feature space, we have similar descriptors, which indicates similar local content</a:t>
            </a:r>
          </a:p>
          <a:p>
            <a:pPr eaLnBrk="1" hangingPunct="1"/>
            <a:endParaRPr lang="en-US" sz="2100" dirty="0"/>
          </a:p>
          <a:p>
            <a:pPr eaLnBrk="1" hangingPunct="1"/>
            <a:endParaRPr lang="en-US" sz="2100" dirty="0"/>
          </a:p>
          <a:p>
            <a:pPr eaLnBrk="1" hangingPunct="1"/>
            <a:endParaRPr lang="en-US" sz="2100" dirty="0"/>
          </a:p>
          <a:p>
            <a:pPr eaLnBrk="1" hangingPunct="1">
              <a:buFontTx/>
              <a:buNone/>
            </a:pPr>
            <a:endParaRPr lang="en-US" sz="2100" dirty="0"/>
          </a:p>
          <a:p>
            <a:pPr eaLnBrk="1" hangingPunct="1">
              <a:buFontTx/>
              <a:buNone/>
            </a:pPr>
            <a:endParaRPr lang="en-US" sz="2100" dirty="0"/>
          </a:p>
        </p:txBody>
      </p:sp>
      <p:sp>
        <p:nvSpPr>
          <p:cNvPr id="7" name="Rectangle 30"/>
          <p:cNvSpPr>
            <a:spLocks noChangeArrowheads="1"/>
          </p:cNvSpPr>
          <p:nvPr/>
        </p:nvSpPr>
        <p:spPr bwMode="auto">
          <a:xfrm>
            <a:off x="2578130" y="2703784"/>
            <a:ext cx="540779" cy="27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67500" tIns="35100" rIns="67500" bIns="35100" anchor="ctr">
            <a:spAutoFit/>
          </a:bodyPr>
          <a:lstStyle/>
          <a:p>
            <a:pPr defTabSz="685800" eaLnBrk="0" fontAlgn="base" hangingPunct="0">
              <a:spcBef>
                <a:spcPct val="0"/>
              </a:spcBef>
              <a:spcAft>
                <a:spcPct val="0"/>
              </a:spcAft>
              <a:buClrTx/>
              <a:defRPr/>
            </a:pPr>
            <a:endParaRPr lang="en-US" sz="1350" kern="1200">
              <a:solidFill>
                <a:srgbClr val="FFFFFF"/>
              </a:solidFill>
              <a:ea typeface="+mn-ea"/>
              <a:cs typeface="+mn-cs"/>
            </a:endParaRPr>
          </a:p>
        </p:txBody>
      </p:sp>
      <p:sp>
        <p:nvSpPr>
          <p:cNvPr id="8" name="Rectangle 7"/>
          <p:cNvSpPr/>
          <p:nvPr/>
        </p:nvSpPr>
        <p:spPr bwMode="auto">
          <a:xfrm>
            <a:off x="1788568" y="2286001"/>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9" name="Rectangle 8"/>
          <p:cNvSpPr/>
          <p:nvPr/>
        </p:nvSpPr>
        <p:spPr bwMode="auto">
          <a:xfrm>
            <a:off x="1788568" y="3456067"/>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0" name="Rectangle 9"/>
          <p:cNvSpPr/>
          <p:nvPr/>
        </p:nvSpPr>
        <p:spPr bwMode="auto">
          <a:xfrm>
            <a:off x="2637367" y="2933868"/>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1" name="Rectangle 10"/>
          <p:cNvSpPr/>
          <p:nvPr/>
        </p:nvSpPr>
        <p:spPr bwMode="auto">
          <a:xfrm rot="4425073">
            <a:off x="2106105" y="2455815"/>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2" name="Rectangle 11"/>
          <p:cNvSpPr/>
          <p:nvPr/>
        </p:nvSpPr>
        <p:spPr bwMode="auto">
          <a:xfrm rot="1660106">
            <a:off x="2216055" y="2507926"/>
            <a:ext cx="365498" cy="33040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3" name="Rectangle 12"/>
          <p:cNvSpPr/>
          <p:nvPr/>
        </p:nvSpPr>
        <p:spPr bwMode="auto">
          <a:xfrm rot="2887875">
            <a:off x="1877659" y="3992721"/>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4" name="Rectangle 13"/>
          <p:cNvSpPr/>
          <p:nvPr/>
        </p:nvSpPr>
        <p:spPr bwMode="auto">
          <a:xfrm rot="5038897">
            <a:off x="1923328" y="2731212"/>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5" name="Rectangle 14"/>
          <p:cNvSpPr/>
          <p:nvPr/>
        </p:nvSpPr>
        <p:spPr bwMode="auto">
          <a:xfrm rot="4100336">
            <a:off x="2513758" y="2988970"/>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6" name="Rectangle 15"/>
          <p:cNvSpPr/>
          <p:nvPr/>
        </p:nvSpPr>
        <p:spPr bwMode="auto">
          <a:xfrm rot="5038897">
            <a:off x="1976577" y="3700073"/>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7" name="Rectangle 16"/>
          <p:cNvSpPr/>
          <p:nvPr/>
        </p:nvSpPr>
        <p:spPr bwMode="auto">
          <a:xfrm rot="4100336">
            <a:off x="3384249" y="3642486"/>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8" name="Rectangle 17"/>
          <p:cNvSpPr/>
          <p:nvPr/>
        </p:nvSpPr>
        <p:spPr bwMode="auto">
          <a:xfrm rot="823157">
            <a:off x="2084992" y="4036029"/>
            <a:ext cx="219094" cy="21869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9" name="Rectangle 18"/>
          <p:cNvSpPr/>
          <p:nvPr/>
        </p:nvSpPr>
        <p:spPr bwMode="auto">
          <a:xfrm rot="823157">
            <a:off x="2811788" y="3340184"/>
            <a:ext cx="219094" cy="21869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20" name="TextBox 19"/>
          <p:cNvSpPr txBox="1"/>
          <p:nvPr/>
        </p:nvSpPr>
        <p:spPr>
          <a:xfrm>
            <a:off x="3886200" y="3834453"/>
            <a:ext cx="1771650" cy="646331"/>
          </a:xfrm>
          <a:prstGeom prst="rect">
            <a:avLst/>
          </a:prstGeom>
          <a:noFill/>
        </p:spPr>
        <p:txBody>
          <a:bodyPr wrap="square" rtlCol="0">
            <a:spAutoFit/>
          </a:bodyPr>
          <a:lstStyle/>
          <a:p>
            <a:pPr algn="ctr" defTabSz="685800">
              <a:buClrTx/>
              <a:defRPr/>
            </a:pPr>
            <a:r>
              <a:rPr lang="en-US" sz="1800" kern="1200" dirty="0">
                <a:ea typeface="+mn-ea"/>
                <a:cs typeface="+mn-cs"/>
              </a:rPr>
              <a:t>Descriptor’s feature space</a:t>
            </a:r>
          </a:p>
        </p:txBody>
      </p:sp>
      <p:cxnSp>
        <p:nvCxnSpPr>
          <p:cNvPr id="21" name="Straight Arrow Connector 20"/>
          <p:cNvCxnSpPr/>
          <p:nvPr/>
        </p:nvCxnSpPr>
        <p:spPr bwMode="auto">
          <a:xfrm flipV="1">
            <a:off x="4095131" y="3175323"/>
            <a:ext cx="1085850" cy="143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4095131" y="2132594"/>
            <a:ext cx="0" cy="10788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4095131" y="3218444"/>
            <a:ext cx="1085850" cy="42971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Oval 23"/>
          <p:cNvSpPr/>
          <p:nvPr/>
        </p:nvSpPr>
        <p:spPr bwMode="auto">
          <a:xfrm>
            <a:off x="4171950" y="251460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25" name="Oval 24"/>
          <p:cNvSpPr/>
          <p:nvPr/>
        </p:nvSpPr>
        <p:spPr bwMode="auto">
          <a:xfrm>
            <a:off x="4286250" y="262890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26" name="Oval 25"/>
          <p:cNvSpPr/>
          <p:nvPr/>
        </p:nvSpPr>
        <p:spPr bwMode="auto">
          <a:xfrm>
            <a:off x="4343400" y="245745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27" name="Oval 26"/>
          <p:cNvSpPr/>
          <p:nvPr/>
        </p:nvSpPr>
        <p:spPr bwMode="auto">
          <a:xfrm>
            <a:off x="4572000" y="2817666"/>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28" name="Oval 27"/>
          <p:cNvSpPr/>
          <p:nvPr/>
        </p:nvSpPr>
        <p:spPr bwMode="auto">
          <a:xfrm>
            <a:off x="4743450" y="291465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29" name="Oval 28"/>
          <p:cNvSpPr/>
          <p:nvPr/>
        </p:nvSpPr>
        <p:spPr bwMode="auto">
          <a:xfrm>
            <a:off x="4857750" y="274320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0" name="Oval 29"/>
          <p:cNvSpPr/>
          <p:nvPr/>
        </p:nvSpPr>
        <p:spPr bwMode="auto">
          <a:xfrm>
            <a:off x="4972050" y="240030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1" name="Oval 30"/>
          <p:cNvSpPr/>
          <p:nvPr/>
        </p:nvSpPr>
        <p:spPr bwMode="auto">
          <a:xfrm>
            <a:off x="5086350" y="2589066"/>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2" name="Oval 31"/>
          <p:cNvSpPr/>
          <p:nvPr/>
        </p:nvSpPr>
        <p:spPr bwMode="auto">
          <a:xfrm>
            <a:off x="5200650" y="2931966"/>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3" name="Oval 32"/>
          <p:cNvSpPr/>
          <p:nvPr/>
        </p:nvSpPr>
        <p:spPr bwMode="auto">
          <a:xfrm>
            <a:off x="4548992" y="3226585"/>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cxnSp>
        <p:nvCxnSpPr>
          <p:cNvPr id="34" name="Curved Connector 33"/>
          <p:cNvCxnSpPr>
            <a:endCxn id="27" idx="2"/>
          </p:cNvCxnSpPr>
          <p:nvPr/>
        </p:nvCxnSpPr>
        <p:spPr bwMode="auto">
          <a:xfrm>
            <a:off x="2398804" y="2554435"/>
            <a:ext cx="2173196" cy="311723"/>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a:endCxn id="28" idx="3"/>
          </p:cNvCxnSpPr>
          <p:nvPr/>
        </p:nvCxnSpPr>
        <p:spPr bwMode="auto">
          <a:xfrm flipV="1">
            <a:off x="2921334" y="2997432"/>
            <a:ext cx="1838855" cy="435869"/>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1865825" y="4520252"/>
            <a:ext cx="1771650" cy="646331"/>
          </a:xfrm>
          <a:prstGeom prst="rect">
            <a:avLst/>
          </a:prstGeom>
          <a:noFill/>
        </p:spPr>
        <p:txBody>
          <a:bodyPr wrap="square" rtlCol="0">
            <a:spAutoFit/>
          </a:bodyPr>
          <a:lstStyle/>
          <a:p>
            <a:pPr algn="ctr" defTabSz="685800">
              <a:buClrTx/>
              <a:defRPr/>
            </a:pPr>
            <a:r>
              <a:rPr lang="en-US" sz="1800" kern="1200" dirty="0">
                <a:ea typeface="+mn-ea"/>
                <a:cs typeface="+mn-cs"/>
              </a:rPr>
              <a:t>Database images</a:t>
            </a:r>
          </a:p>
        </p:txBody>
      </p:sp>
      <p:sp>
        <p:nvSpPr>
          <p:cNvPr id="37" name="Rectangle 36"/>
          <p:cNvSpPr/>
          <p:nvPr/>
        </p:nvSpPr>
        <p:spPr bwMode="auto">
          <a:xfrm>
            <a:off x="6229350" y="2611585"/>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8" name="TextBox 37"/>
          <p:cNvSpPr txBox="1"/>
          <p:nvPr/>
        </p:nvSpPr>
        <p:spPr>
          <a:xfrm>
            <a:off x="6057900" y="3717611"/>
            <a:ext cx="1428750" cy="646331"/>
          </a:xfrm>
          <a:prstGeom prst="rect">
            <a:avLst/>
          </a:prstGeom>
          <a:noFill/>
        </p:spPr>
        <p:txBody>
          <a:bodyPr wrap="square" rtlCol="0">
            <a:spAutoFit/>
          </a:bodyPr>
          <a:lstStyle/>
          <a:p>
            <a:pPr algn="ctr" defTabSz="685800">
              <a:buClrTx/>
              <a:defRPr/>
            </a:pPr>
            <a:r>
              <a:rPr lang="en-US" sz="1800" kern="1200" dirty="0">
                <a:ea typeface="+mn-ea"/>
                <a:cs typeface="+mn-cs"/>
              </a:rPr>
              <a:t>Query image</a:t>
            </a:r>
          </a:p>
        </p:txBody>
      </p:sp>
      <p:sp>
        <p:nvSpPr>
          <p:cNvPr id="39" name="Rectangle 38"/>
          <p:cNvSpPr/>
          <p:nvPr/>
        </p:nvSpPr>
        <p:spPr bwMode="auto">
          <a:xfrm rot="2887875">
            <a:off x="6660523" y="3043414"/>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40" name="Rectangle 39"/>
          <p:cNvSpPr/>
          <p:nvPr/>
        </p:nvSpPr>
        <p:spPr bwMode="auto">
          <a:xfrm rot="5038897">
            <a:off x="6759441" y="2750766"/>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41" name="Rectangle 40"/>
          <p:cNvSpPr/>
          <p:nvPr/>
        </p:nvSpPr>
        <p:spPr bwMode="auto">
          <a:xfrm rot="823157">
            <a:off x="6867856" y="3086722"/>
            <a:ext cx="219094" cy="21869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42" name="Rectangle 41"/>
          <p:cNvSpPr/>
          <p:nvPr/>
        </p:nvSpPr>
        <p:spPr bwMode="auto">
          <a:xfrm rot="823157">
            <a:off x="6491416" y="3189296"/>
            <a:ext cx="305905" cy="31900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cxnSp>
        <p:nvCxnSpPr>
          <p:cNvPr id="43" name="Curved Connector 42"/>
          <p:cNvCxnSpPr>
            <a:endCxn id="47" idx="6"/>
          </p:cNvCxnSpPr>
          <p:nvPr/>
        </p:nvCxnSpPr>
        <p:spPr bwMode="auto">
          <a:xfrm rot="10800000" flipV="1">
            <a:off x="4972051" y="2866157"/>
            <a:ext cx="1902347" cy="211286"/>
          </a:xfrm>
          <a:prstGeom prst="curvedConnector3">
            <a:avLst/>
          </a:prstGeom>
          <a:solidFill>
            <a:schemeClr val="accent1"/>
          </a:solidFill>
          <a:ln w="9525" cap="flat" cmpd="sng" algn="ctr">
            <a:solidFill>
              <a:schemeClr val="tx1"/>
            </a:solidFill>
            <a:prstDash val="solid"/>
            <a:round/>
            <a:headEnd type="none" w="med" len="med"/>
            <a:tailEnd type="arrow"/>
          </a:ln>
          <a:effectLst/>
        </p:spPr>
      </p:cxnSp>
      <p:sp>
        <p:nvSpPr>
          <p:cNvPr id="47" name="Oval 46"/>
          <p:cNvSpPr/>
          <p:nvPr/>
        </p:nvSpPr>
        <p:spPr bwMode="auto">
          <a:xfrm>
            <a:off x="4857750" y="302895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6" name="Oval 5"/>
          <p:cNvSpPr/>
          <p:nvPr/>
        </p:nvSpPr>
        <p:spPr bwMode="auto">
          <a:xfrm>
            <a:off x="4663291" y="2791692"/>
            <a:ext cx="423059" cy="457497"/>
          </a:xfrm>
          <a:prstGeom prst="ellipse">
            <a:avLst/>
          </a:prstGeom>
          <a:no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50" name="Oval 49"/>
          <p:cNvSpPr/>
          <p:nvPr/>
        </p:nvSpPr>
        <p:spPr bwMode="auto">
          <a:xfrm>
            <a:off x="2715628" y="3206876"/>
            <a:ext cx="423059" cy="457497"/>
          </a:xfrm>
          <a:prstGeom prst="ellipse">
            <a:avLst/>
          </a:prstGeom>
          <a:no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46" name="TextBox 45"/>
          <p:cNvSpPr txBox="1"/>
          <p:nvPr/>
        </p:nvSpPr>
        <p:spPr>
          <a:xfrm>
            <a:off x="1143000" y="4957485"/>
            <a:ext cx="2318056" cy="207749"/>
          </a:xfrm>
          <a:prstGeom prst="rect">
            <a:avLst/>
          </a:prstGeom>
          <a:noFill/>
        </p:spPr>
        <p:txBody>
          <a:bodyPr wrap="square" rtlCol="0">
            <a:spAutoFit/>
          </a:bodyPr>
          <a:lstStyle/>
          <a:p>
            <a:pPr defTabSz="685800">
              <a:buClrTx/>
              <a:defRPr/>
            </a:pPr>
            <a:r>
              <a:rPr lang="en-US" sz="750" kern="1200" dirty="0">
                <a:ea typeface="+mn-ea"/>
                <a:cs typeface="+mn-cs"/>
              </a:rPr>
              <a:t>K. </a:t>
            </a:r>
            <a:r>
              <a:rPr lang="en-US" sz="750" kern="1200" dirty="0" err="1">
                <a:ea typeface="+mn-ea"/>
                <a:cs typeface="+mn-cs"/>
              </a:rPr>
              <a:t>Grauman</a:t>
            </a:r>
            <a:endParaRPr lang="en-US" sz="750" kern="1200" dirty="0">
              <a:ea typeface="+mn-ea"/>
              <a:cs typeface="+mn-cs"/>
            </a:endParaRPr>
          </a:p>
        </p:txBody>
      </p:sp>
      <p:sp>
        <p:nvSpPr>
          <p:cNvPr id="5" name="Title 3">
            <a:extLst>
              <a:ext uri="{FF2B5EF4-FFF2-40B4-BE49-F238E27FC236}">
                <a16:creationId xmlns:a16="http://schemas.microsoft.com/office/drawing/2014/main" id="{9686ED4B-9CDC-1E50-F980-503C6EC9A1D1}"/>
              </a:ext>
            </a:extLst>
          </p:cNvPr>
          <p:cNvSpPr>
            <a:spLocks noGrp="1"/>
          </p:cNvSpPr>
          <p:nvPr>
            <p:ph type="title"/>
          </p:nvPr>
        </p:nvSpPr>
        <p:spPr>
          <a:xfrm>
            <a:off x="457200" y="400050"/>
            <a:ext cx="8229600" cy="742950"/>
          </a:xfrm>
        </p:spPr>
        <p:txBody>
          <a:bodyPr/>
          <a:lstStyle/>
          <a:p>
            <a:r>
              <a:rPr lang="en-US" dirty="0"/>
              <a:t>Matching Local </a:t>
            </a:r>
            <a:r>
              <a:rPr lang="en-US"/>
              <a:t>Features Setup</a:t>
            </a:r>
            <a:endParaRPr lang="en-US" dirty="0"/>
          </a:p>
        </p:txBody>
      </p:sp>
      <p:sp>
        <p:nvSpPr>
          <p:cNvPr id="44" name="Slide Number Placeholder 5">
            <a:extLst>
              <a:ext uri="{FF2B5EF4-FFF2-40B4-BE49-F238E27FC236}">
                <a16:creationId xmlns:a16="http://schemas.microsoft.com/office/drawing/2014/main" id="{F78704B1-6B5C-746C-7714-8F21DE587F66}"/>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46</a:t>
            </a:fld>
            <a:endParaRPr lang="en-US" dirty="0"/>
          </a:p>
        </p:txBody>
      </p:sp>
    </p:spTree>
    <p:extLst>
      <p:ext uri="{BB962C8B-B14F-4D97-AF65-F5344CB8AC3E}">
        <p14:creationId xmlns:p14="http://schemas.microsoft.com/office/powerpoint/2010/main" val="373159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animBg="1"/>
      <p:bldP spid="41" grpId="0" animBg="1"/>
      <p:bldP spid="42" grpId="0" animBg="1"/>
      <p:bldP spid="47" grpId="0" animBg="1"/>
      <p:bldP spid="6" grpId="0" animBg="1"/>
      <p:bldP spid="5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485900" y="79772"/>
            <a:ext cx="6172200" cy="857250"/>
          </a:xfrm>
        </p:spPr>
        <p:txBody>
          <a:bodyPr/>
          <a:lstStyle/>
          <a:p>
            <a:r>
              <a:rPr lang="en-US" dirty="0"/>
              <a:t>Indexing local features</a:t>
            </a:r>
          </a:p>
        </p:txBody>
      </p:sp>
      <p:sp>
        <p:nvSpPr>
          <p:cNvPr id="64515" name="Content Placeholder 2"/>
          <p:cNvSpPr>
            <a:spLocks noGrp="1"/>
          </p:cNvSpPr>
          <p:nvPr>
            <p:ph idx="1"/>
          </p:nvPr>
        </p:nvSpPr>
        <p:spPr>
          <a:xfrm>
            <a:off x="4507832" y="1065610"/>
            <a:ext cx="4059091" cy="3394472"/>
          </a:xfrm>
        </p:spPr>
        <p:txBody>
          <a:bodyPr>
            <a:normAutofit lnSpcReduction="10000"/>
          </a:bodyPr>
          <a:lstStyle/>
          <a:p>
            <a:pPr>
              <a:spcAft>
                <a:spcPts val="450"/>
              </a:spcAft>
            </a:pPr>
            <a:r>
              <a:rPr lang="en-US" dirty="0"/>
              <a:t>For text documents, an efficient way to find all </a:t>
            </a:r>
            <a:r>
              <a:rPr lang="en-US" i="1" dirty="0">
                <a:solidFill>
                  <a:srgbClr val="004DBF"/>
                </a:solidFill>
              </a:rPr>
              <a:t>pages</a:t>
            </a:r>
            <a:r>
              <a:rPr lang="en-US" dirty="0"/>
              <a:t> on which a </a:t>
            </a:r>
            <a:r>
              <a:rPr lang="en-US" i="1" dirty="0">
                <a:solidFill>
                  <a:srgbClr val="7030A0"/>
                </a:solidFill>
              </a:rPr>
              <a:t>word</a:t>
            </a:r>
            <a:r>
              <a:rPr lang="en-US" dirty="0"/>
              <a:t> occurs is to use an index…</a:t>
            </a:r>
          </a:p>
          <a:p>
            <a:pPr>
              <a:spcAft>
                <a:spcPts val="450"/>
              </a:spcAft>
            </a:pPr>
            <a:endParaRPr lang="en-US" dirty="0"/>
          </a:p>
          <a:p>
            <a:pPr>
              <a:spcAft>
                <a:spcPts val="450"/>
              </a:spcAft>
            </a:pPr>
            <a:r>
              <a:rPr lang="en-US" dirty="0"/>
              <a:t>We want to find all </a:t>
            </a:r>
            <a:r>
              <a:rPr lang="en-US" i="1" dirty="0">
                <a:solidFill>
                  <a:srgbClr val="004DBF"/>
                </a:solidFill>
              </a:rPr>
              <a:t>images</a:t>
            </a:r>
            <a:r>
              <a:rPr lang="en-US" dirty="0"/>
              <a:t> in which a </a:t>
            </a:r>
            <a:r>
              <a:rPr lang="en-US" i="1" dirty="0">
                <a:solidFill>
                  <a:srgbClr val="7030A0"/>
                </a:solidFill>
              </a:rPr>
              <a:t>feature</a:t>
            </a:r>
            <a:r>
              <a:rPr lang="en-US" dirty="0"/>
              <a:t> occurs.</a:t>
            </a:r>
          </a:p>
          <a:p>
            <a:pPr>
              <a:spcAft>
                <a:spcPts val="450"/>
              </a:spcAft>
            </a:pPr>
            <a:endParaRPr lang="en-US" dirty="0"/>
          </a:p>
          <a:p>
            <a:pPr>
              <a:spcAft>
                <a:spcPts val="450"/>
              </a:spcAft>
            </a:pPr>
            <a:r>
              <a:rPr lang="en-US" dirty="0"/>
              <a:t>To use this idea, we’ll need to map our features to “visual words”.</a:t>
            </a:r>
          </a:p>
          <a:p>
            <a:endParaRPr lang="en-US" dirty="0"/>
          </a:p>
        </p:txBody>
      </p:sp>
      <p:pic>
        <p:nvPicPr>
          <p:cNvPr id="64516" name="Picture 4" descr="BookIndex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418"/>
          <a:stretch/>
        </p:blipFill>
        <p:spPr bwMode="auto">
          <a:xfrm>
            <a:off x="577077" y="791703"/>
            <a:ext cx="3714750" cy="42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282016" y="4956210"/>
            <a:ext cx="1208840" cy="213585"/>
          </a:xfrm>
          <a:prstGeom prst="rect">
            <a:avLst/>
          </a:prstGeom>
          <a:noFill/>
        </p:spPr>
        <p:txBody>
          <a:bodyPr wrap="square" rtlCol="0">
            <a:spAutoFit/>
          </a:bodyPr>
          <a:lstStyle/>
          <a:p>
            <a:pPr defTabSz="685800">
              <a:buClrTx/>
              <a:defRPr/>
            </a:pPr>
            <a:r>
              <a:rPr lang="en-US" sz="788" kern="1200" dirty="0">
                <a:ea typeface="+mn-ea"/>
                <a:cs typeface="+mn-cs"/>
              </a:rPr>
              <a:t>K. </a:t>
            </a:r>
            <a:r>
              <a:rPr lang="en-US" sz="788" kern="1200" dirty="0" err="1">
                <a:ea typeface="+mn-ea"/>
                <a:cs typeface="+mn-cs"/>
              </a:rPr>
              <a:t>Grauman</a:t>
            </a:r>
            <a:endParaRPr lang="en-US" sz="788" kern="1200" dirty="0">
              <a:ea typeface="+mn-ea"/>
              <a:cs typeface="+mn-cs"/>
            </a:endParaRPr>
          </a:p>
        </p:txBody>
      </p:sp>
      <p:sp>
        <p:nvSpPr>
          <p:cNvPr id="3" name="Slide Number Placeholder 5">
            <a:extLst>
              <a:ext uri="{FF2B5EF4-FFF2-40B4-BE49-F238E27FC236}">
                <a16:creationId xmlns:a16="http://schemas.microsoft.com/office/drawing/2014/main" id="{DF677488-ADD5-BEC8-69AA-479C9E5C7F6E}"/>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47</a:t>
            </a:fld>
            <a:endParaRPr lang="en-US" dirty="0"/>
          </a:p>
        </p:txBody>
      </p:sp>
    </p:spTree>
    <p:extLst>
      <p:ext uri="{BB962C8B-B14F-4D97-AF65-F5344CB8AC3E}">
        <p14:creationId xmlns:p14="http://schemas.microsoft.com/office/powerpoint/2010/main" val="21149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ontent Placeholder 6"/>
          <p:cNvSpPr txBox="1">
            <a:spLocks/>
          </p:cNvSpPr>
          <p:nvPr/>
        </p:nvSpPr>
        <p:spPr bwMode="auto">
          <a:xfrm>
            <a:off x="1485900" y="1044114"/>
            <a:ext cx="6515100" cy="3371850"/>
          </a:xfrm>
          <a:prstGeom prst="rect">
            <a:avLst/>
          </a:prstGeom>
          <a:noFill/>
          <a:ln w="9525">
            <a:noFill/>
            <a:miter lim="800000"/>
            <a:headEnd/>
            <a:tailEnd/>
          </a:ln>
        </p:spPr>
        <p:txBody>
          <a:bodyPr/>
          <a:lstStyle/>
          <a:p>
            <a:pPr marL="257175" indent="-257175" defTabSz="685800" fontAlgn="base">
              <a:spcBef>
                <a:spcPct val="20000"/>
              </a:spcBef>
              <a:spcAft>
                <a:spcPct val="0"/>
              </a:spcAft>
              <a:buClr>
                <a:srgbClr val="000099"/>
              </a:buClr>
              <a:buSzPct val="115000"/>
              <a:buFontTx/>
              <a:buChar char="•"/>
              <a:defRPr/>
            </a:pPr>
            <a:r>
              <a:rPr kumimoji="1" lang="en-US" sz="1800" dirty="0">
                <a:latin typeface="Arial" pitchFamily="34" charset="0"/>
                <a:ea typeface="+mn-ea"/>
                <a:cs typeface="Arial" pitchFamily="34" charset="0"/>
              </a:rPr>
              <a:t>Extract some local features from a number of images …</a:t>
            </a:r>
          </a:p>
          <a:p>
            <a:pPr marL="257175" indent="-257175" defTabSz="685800" fontAlgn="base">
              <a:spcBef>
                <a:spcPct val="20000"/>
              </a:spcBef>
              <a:spcAft>
                <a:spcPct val="0"/>
              </a:spcAft>
              <a:buClr>
                <a:srgbClr val="000099"/>
              </a:buClr>
              <a:buSzPct val="115000"/>
              <a:buFontTx/>
              <a:buChar char="•"/>
              <a:defRPr/>
            </a:pPr>
            <a:endParaRPr kumimoji="1" lang="en-US" sz="1800" dirty="0">
              <a:latin typeface="Arial" pitchFamily="34" charset="0"/>
              <a:ea typeface="+mn-ea"/>
              <a:cs typeface="Arial" pitchFamily="34" charset="0"/>
            </a:endParaRPr>
          </a:p>
        </p:txBody>
      </p:sp>
      <p:sp>
        <p:nvSpPr>
          <p:cNvPr id="66565" name="Rectangle 2"/>
          <p:cNvSpPr>
            <a:spLocks noChangeArrowheads="1"/>
          </p:cNvSpPr>
          <p:nvPr/>
        </p:nvSpPr>
        <p:spPr bwMode="auto">
          <a:xfrm>
            <a:off x="4914900" y="1785056"/>
            <a:ext cx="2800350" cy="234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pic>
        <p:nvPicPr>
          <p:cNvPr id="96" name="Picture 3" descr="115_15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1785057"/>
            <a:ext cx="3143250" cy="235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a:grpSpLocks/>
          </p:cNvGrpSpPr>
          <p:nvPr/>
        </p:nvGrpSpPr>
        <p:grpSpPr bwMode="auto">
          <a:xfrm>
            <a:off x="1985962" y="2036278"/>
            <a:ext cx="2357438" cy="1909763"/>
            <a:chOff x="708" y="499"/>
            <a:chExt cx="1980" cy="1604"/>
          </a:xfrm>
        </p:grpSpPr>
        <p:sp>
          <p:nvSpPr>
            <p:cNvPr id="66628" name="Oval 5"/>
            <p:cNvSpPr>
              <a:spLocks noChangeArrowheads="1"/>
            </p:cNvSpPr>
            <p:nvPr/>
          </p:nvSpPr>
          <p:spPr bwMode="auto">
            <a:xfrm rot="613854">
              <a:off x="1265" y="1805"/>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9" name="Oval 6"/>
            <p:cNvSpPr>
              <a:spLocks noChangeArrowheads="1"/>
            </p:cNvSpPr>
            <p:nvPr/>
          </p:nvSpPr>
          <p:spPr bwMode="auto">
            <a:xfrm>
              <a:off x="864" y="1037"/>
              <a:ext cx="768" cy="52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0" name="Oval 7"/>
            <p:cNvSpPr>
              <a:spLocks noChangeArrowheads="1"/>
            </p:cNvSpPr>
            <p:nvPr/>
          </p:nvSpPr>
          <p:spPr bwMode="auto">
            <a:xfrm rot="-1606730">
              <a:off x="2016" y="1701"/>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1" name="Oval 8"/>
            <p:cNvSpPr>
              <a:spLocks noChangeArrowheads="1"/>
            </p:cNvSpPr>
            <p:nvPr/>
          </p:nvSpPr>
          <p:spPr bwMode="auto">
            <a:xfrm>
              <a:off x="1668" y="500"/>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2" name="Oval 9"/>
            <p:cNvSpPr>
              <a:spLocks noChangeArrowheads="1"/>
            </p:cNvSpPr>
            <p:nvPr/>
          </p:nvSpPr>
          <p:spPr bwMode="auto">
            <a:xfrm rot="613854">
              <a:off x="1448" y="1867"/>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3" name="Oval 10"/>
            <p:cNvSpPr>
              <a:spLocks noChangeArrowheads="1"/>
            </p:cNvSpPr>
            <p:nvPr/>
          </p:nvSpPr>
          <p:spPr bwMode="auto">
            <a:xfrm rot="2358062">
              <a:off x="917" y="1644"/>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4" name="Oval 11"/>
            <p:cNvSpPr>
              <a:spLocks noChangeArrowheads="1"/>
            </p:cNvSpPr>
            <p:nvPr/>
          </p:nvSpPr>
          <p:spPr bwMode="auto">
            <a:xfrm flipH="1">
              <a:off x="2385" y="1229"/>
              <a:ext cx="288" cy="14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5" name="Oval 12"/>
            <p:cNvSpPr>
              <a:spLocks noChangeArrowheads="1"/>
            </p:cNvSpPr>
            <p:nvPr/>
          </p:nvSpPr>
          <p:spPr bwMode="auto">
            <a:xfrm rot="1176257">
              <a:off x="1152" y="1776"/>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6" name="Oval 13"/>
            <p:cNvSpPr>
              <a:spLocks noChangeArrowheads="1"/>
            </p:cNvSpPr>
            <p:nvPr/>
          </p:nvSpPr>
          <p:spPr bwMode="auto">
            <a:xfrm rot="613854">
              <a:off x="1839" y="499"/>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7" name="Oval 14"/>
            <p:cNvSpPr>
              <a:spLocks noChangeArrowheads="1"/>
            </p:cNvSpPr>
            <p:nvPr/>
          </p:nvSpPr>
          <p:spPr bwMode="auto">
            <a:xfrm>
              <a:off x="1577" y="686"/>
              <a:ext cx="336" cy="110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8" name="Oval 15"/>
            <p:cNvSpPr>
              <a:spLocks noChangeArrowheads="1"/>
            </p:cNvSpPr>
            <p:nvPr/>
          </p:nvSpPr>
          <p:spPr bwMode="auto">
            <a:xfrm rot="-1855333">
              <a:off x="974" y="816"/>
              <a:ext cx="121" cy="23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9" name="Oval 16"/>
            <p:cNvSpPr>
              <a:spLocks noChangeArrowheads="1"/>
            </p:cNvSpPr>
            <p:nvPr/>
          </p:nvSpPr>
          <p:spPr bwMode="auto">
            <a:xfrm rot="2771294">
              <a:off x="2309" y="681"/>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0" name="Oval 17"/>
            <p:cNvSpPr>
              <a:spLocks noChangeArrowheads="1"/>
            </p:cNvSpPr>
            <p:nvPr/>
          </p:nvSpPr>
          <p:spPr bwMode="auto">
            <a:xfrm rot="2771294">
              <a:off x="799" y="1504"/>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1" name="Oval 18"/>
            <p:cNvSpPr>
              <a:spLocks noChangeArrowheads="1"/>
            </p:cNvSpPr>
            <p:nvPr/>
          </p:nvSpPr>
          <p:spPr bwMode="auto">
            <a:xfrm rot="18828706" flipH="1">
              <a:off x="2198" y="1536"/>
              <a:ext cx="226"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2" name="Oval 19"/>
            <p:cNvSpPr>
              <a:spLocks noChangeArrowheads="1"/>
            </p:cNvSpPr>
            <p:nvPr/>
          </p:nvSpPr>
          <p:spPr bwMode="auto">
            <a:xfrm rot="3765951">
              <a:off x="2405" y="777"/>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3" name="Oval 20"/>
            <p:cNvSpPr>
              <a:spLocks noChangeArrowheads="1"/>
            </p:cNvSpPr>
            <p:nvPr/>
          </p:nvSpPr>
          <p:spPr bwMode="auto">
            <a:xfrm rot="18828706" flipH="1">
              <a:off x="900" y="907"/>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4" name="Oval 21"/>
            <p:cNvSpPr>
              <a:spLocks noChangeArrowheads="1"/>
            </p:cNvSpPr>
            <p:nvPr/>
          </p:nvSpPr>
          <p:spPr bwMode="auto">
            <a:xfrm rot="1635042">
              <a:off x="1010" y="1715"/>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5" name="Oval 22"/>
            <p:cNvSpPr>
              <a:spLocks noChangeArrowheads="1"/>
            </p:cNvSpPr>
            <p:nvPr/>
          </p:nvSpPr>
          <p:spPr bwMode="auto">
            <a:xfrm rot="-215175">
              <a:off x="1968" y="886"/>
              <a:ext cx="192" cy="65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6" name="Oval 23"/>
            <p:cNvSpPr>
              <a:spLocks noChangeArrowheads="1"/>
            </p:cNvSpPr>
            <p:nvPr/>
          </p:nvSpPr>
          <p:spPr bwMode="auto">
            <a:xfrm rot="-1140700">
              <a:off x="1783" y="1777"/>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7" name="Oval 24"/>
            <p:cNvSpPr>
              <a:spLocks noChangeArrowheads="1"/>
            </p:cNvSpPr>
            <p:nvPr/>
          </p:nvSpPr>
          <p:spPr bwMode="auto">
            <a:xfrm rot="-1140700">
              <a:off x="1670" y="1815"/>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8" name="Oval 25"/>
            <p:cNvSpPr>
              <a:spLocks noChangeArrowheads="1"/>
            </p:cNvSpPr>
            <p:nvPr/>
          </p:nvSpPr>
          <p:spPr bwMode="auto">
            <a:xfrm rot="-1140700">
              <a:off x="1246" y="665"/>
              <a:ext cx="138"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9" name="Oval 26"/>
            <p:cNvSpPr>
              <a:spLocks noChangeArrowheads="1"/>
            </p:cNvSpPr>
            <p:nvPr/>
          </p:nvSpPr>
          <p:spPr bwMode="auto">
            <a:xfrm rot="-1140700">
              <a:off x="2031" y="586"/>
              <a:ext cx="192"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50" name="Oval 27"/>
            <p:cNvSpPr>
              <a:spLocks noChangeArrowheads="1"/>
            </p:cNvSpPr>
            <p:nvPr/>
          </p:nvSpPr>
          <p:spPr bwMode="auto">
            <a:xfrm rot="-3299226">
              <a:off x="2352" y="1421"/>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51" name="Oval 28"/>
            <p:cNvSpPr>
              <a:spLocks noChangeArrowheads="1"/>
            </p:cNvSpPr>
            <p:nvPr/>
          </p:nvSpPr>
          <p:spPr bwMode="auto">
            <a:xfrm rot="-3299226">
              <a:off x="2398" y="1315"/>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52" name="Oval 29"/>
            <p:cNvSpPr>
              <a:spLocks noChangeArrowheads="1"/>
            </p:cNvSpPr>
            <p:nvPr/>
          </p:nvSpPr>
          <p:spPr bwMode="auto">
            <a:xfrm flipH="1">
              <a:off x="2400" y="1028"/>
              <a:ext cx="288" cy="18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53" name="Oval 30"/>
            <p:cNvSpPr>
              <a:spLocks noChangeArrowheads="1"/>
            </p:cNvSpPr>
            <p:nvPr/>
          </p:nvSpPr>
          <p:spPr bwMode="auto">
            <a:xfrm flipH="1">
              <a:off x="708" y="1348"/>
              <a:ext cx="187" cy="1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54" name="Oval 31"/>
            <p:cNvSpPr>
              <a:spLocks noChangeArrowheads="1"/>
            </p:cNvSpPr>
            <p:nvPr/>
          </p:nvSpPr>
          <p:spPr bwMode="auto">
            <a:xfrm rot="613854">
              <a:off x="1465" y="581"/>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5" name="Group 32"/>
          <p:cNvGrpSpPr>
            <a:grpSpLocks/>
          </p:cNvGrpSpPr>
          <p:nvPr/>
        </p:nvGrpSpPr>
        <p:grpSpPr bwMode="auto">
          <a:xfrm>
            <a:off x="5314950" y="2070807"/>
            <a:ext cx="2258616" cy="2003822"/>
            <a:chOff x="3504" y="525"/>
            <a:chExt cx="1897" cy="1683"/>
          </a:xfrm>
        </p:grpSpPr>
        <p:sp>
          <p:nvSpPr>
            <p:cNvPr id="66599" name="Oval 3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0" name="Oval 3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1" name="Oval 3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2" name="Oval 3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3" name="Oval 3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4" name="Oval 3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5" name="Oval 3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6" name="Oval 4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7" name="Oval 4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8" name="Oval 4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9" name="Oval 4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0" name="Oval 4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1" name="Oval 4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2" name="Oval 4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3" name="Oval 4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4" name="Oval 4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5" name="Oval 4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6" name="Oval 5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7" name="Oval 5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8" name="Oval 5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9" name="Oval 5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0" name="Oval 5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1" name="Oval 5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2" name="Oval 5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3" name="Oval 5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4" name="Oval 5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5" name="Oval 5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6" name="Oval 6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7" name="Oval 6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6" name="Group 62"/>
          <p:cNvGrpSpPr>
            <a:grpSpLocks/>
          </p:cNvGrpSpPr>
          <p:nvPr/>
        </p:nvGrpSpPr>
        <p:grpSpPr bwMode="auto">
          <a:xfrm>
            <a:off x="2057400" y="2079142"/>
            <a:ext cx="5478066" cy="1991915"/>
            <a:chOff x="768" y="535"/>
            <a:chExt cx="4601" cy="1673"/>
          </a:xfrm>
        </p:grpSpPr>
        <p:sp>
          <p:nvSpPr>
            <p:cNvPr id="156" name="Line 63"/>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7" name="Line 64"/>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8" name="Line 65"/>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9" name="Line 66"/>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0" name="Line 67"/>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1" name="Line 68"/>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2" name="Line 69"/>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3" name="Line 70"/>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4" name="Line 71"/>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5" name="Line 72"/>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6" name="Line 73"/>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7" name="Line 74"/>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8" name="Line 75"/>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9" name="Line 76"/>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0" name="Line 77"/>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1" name="Line 78"/>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2" name="Line 79"/>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3" name="Line 80"/>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4" name="Line 81"/>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5" name="Line 82"/>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6" name="Line 83"/>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7" name="Line 84"/>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8" name="Line 85"/>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9" name="Line 86"/>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80" name="Line 87"/>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81" name="Line 88"/>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82" name="Line 89"/>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grpSp>
      <p:sp>
        <p:nvSpPr>
          <p:cNvPr id="66570" name="Text Box 92"/>
          <p:cNvSpPr txBox="1">
            <a:spLocks noChangeArrowheads="1"/>
          </p:cNvSpPr>
          <p:nvPr/>
        </p:nvSpPr>
        <p:spPr bwMode="auto">
          <a:xfrm>
            <a:off x="4920854" y="4199644"/>
            <a:ext cx="280749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0" fontAlgn="base" hangingPunct="0">
              <a:spcBef>
                <a:spcPct val="50000"/>
              </a:spcBef>
              <a:spcAft>
                <a:spcPct val="0"/>
              </a:spcAft>
              <a:buClrTx/>
              <a:defRPr/>
            </a:pPr>
            <a:r>
              <a:rPr lang="en-US" sz="1350" kern="1200">
                <a:solidFill>
                  <a:srgbClr val="000000"/>
                </a:solidFill>
                <a:latin typeface="Trebuchet MS" pitchFamily="34" charset="0"/>
                <a:ea typeface="+mn-ea"/>
                <a:cs typeface="+mn-cs"/>
              </a:rPr>
              <a:t>e.g., SIFT descriptor space: each point is 128-dimensional</a:t>
            </a:r>
          </a:p>
        </p:txBody>
      </p:sp>
      <p:sp>
        <p:nvSpPr>
          <p:cNvPr id="185" name="Text Box 90"/>
          <p:cNvSpPr txBox="1">
            <a:spLocks noChangeArrowheads="1"/>
          </p:cNvSpPr>
          <p:nvPr/>
        </p:nvSpPr>
        <p:spPr bwMode="auto">
          <a:xfrm>
            <a:off x="1147253" y="4957448"/>
            <a:ext cx="118705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latin typeface="Arial" panose="020B0604020202020204" pitchFamily="34" charset="0"/>
                <a:ea typeface="+mn-ea"/>
                <a:cs typeface="Arial" panose="020B0604020202020204" pitchFamily="34" charset="0"/>
              </a:rPr>
              <a:t>D. </a:t>
            </a:r>
            <a:r>
              <a:rPr lang="en-US" sz="750" dirty="0" err="1">
                <a:latin typeface="Arial" panose="020B0604020202020204" pitchFamily="34" charset="0"/>
                <a:ea typeface="+mn-ea"/>
                <a:cs typeface="Arial" panose="020B0604020202020204" pitchFamily="34" charset="0"/>
              </a:rPr>
              <a:t>Nister</a:t>
            </a:r>
            <a:r>
              <a:rPr lang="en-US" sz="750" dirty="0">
                <a:latin typeface="Arial" panose="020B0604020202020204" pitchFamily="34" charset="0"/>
                <a:ea typeface="+mn-ea"/>
                <a:cs typeface="Arial" panose="020B0604020202020204" pitchFamily="34" charset="0"/>
              </a:rPr>
              <a:t>, CVPR 2006</a:t>
            </a:r>
          </a:p>
        </p:txBody>
      </p:sp>
      <p:sp>
        <p:nvSpPr>
          <p:cNvPr id="7" name="Title 6">
            <a:extLst>
              <a:ext uri="{FF2B5EF4-FFF2-40B4-BE49-F238E27FC236}">
                <a16:creationId xmlns:a16="http://schemas.microsoft.com/office/drawing/2014/main" id="{A115C1DA-B0E8-F544-3F6D-4684C348B98D}"/>
              </a:ext>
            </a:extLst>
          </p:cNvPr>
          <p:cNvSpPr>
            <a:spLocks noGrp="1"/>
          </p:cNvSpPr>
          <p:nvPr>
            <p:ph type="title"/>
          </p:nvPr>
        </p:nvSpPr>
        <p:spPr/>
        <p:txBody>
          <a:bodyPr/>
          <a:lstStyle/>
          <a:p>
            <a:r>
              <a:rPr lang="en-US" dirty="0"/>
              <a:t>Visual Words: main idea</a:t>
            </a:r>
          </a:p>
        </p:txBody>
      </p:sp>
      <p:sp>
        <p:nvSpPr>
          <p:cNvPr id="8" name="Slide Number Placeholder 5">
            <a:extLst>
              <a:ext uri="{FF2B5EF4-FFF2-40B4-BE49-F238E27FC236}">
                <a16:creationId xmlns:a16="http://schemas.microsoft.com/office/drawing/2014/main" id="{9F835EB2-C0B8-6456-71C8-F0CB2EE7F29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48</a:t>
            </a:fld>
            <a:endParaRPr lang="en-US" dirty="0"/>
          </a:p>
        </p:txBody>
      </p:sp>
    </p:spTree>
    <p:extLst>
      <p:ext uri="{BB962C8B-B14F-4D97-AF65-F5344CB8AC3E}">
        <p14:creationId xmlns:p14="http://schemas.microsoft.com/office/powerpoint/2010/main" val="2252137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subTnLst>
                                    <p:set>
                                      <p:cBhvr override="childStyle">
                                        <p:cTn dur="1" fill="hold" display="0" masterRel="sameClick" afterEffect="1">
                                          <p:stCondLst>
                                            <p:cond evt="end" delay="0">
                                              <p:tn val="16"/>
                                            </p:cond>
                                          </p:stCondLst>
                                        </p:cTn>
                                        <p:tgtEl>
                                          <p:spTgt spid="6"/>
                                        </p:tgtEl>
                                        <p:attrNameLst>
                                          <p:attrName>style.visibility</p:attrName>
                                        </p:attrNameLst>
                                      </p:cBhvr>
                                      <p:to>
                                        <p:strVal val="hidden"/>
                                      </p:to>
                                    </p:set>
                                  </p:sub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54" presetClass="exit" presetSubtype="0" decel="100000" fill="hold" nodeType="afterEffect">
                                  <p:stCondLst>
                                    <p:cond delay="0"/>
                                  </p:stCondLst>
                                  <p:childTnLst>
                                    <p:anim calcmode="lin" valueType="num">
                                      <p:cBhvr>
                                        <p:cTn id="24" dur="500"/>
                                        <p:tgtEl>
                                          <p:spTgt spid="96"/>
                                        </p:tgtEl>
                                        <p:attrNameLst>
                                          <p:attrName>ppt_w</p:attrName>
                                        </p:attrNameLst>
                                      </p:cBhvr>
                                      <p:tavLst>
                                        <p:tav tm="0">
                                          <p:val>
                                            <p:strVal val="ppt_w"/>
                                          </p:val>
                                        </p:tav>
                                        <p:tav tm="100000">
                                          <p:val>
                                            <p:strVal val="ppt_w*0.05"/>
                                          </p:val>
                                        </p:tav>
                                      </p:tavLst>
                                    </p:anim>
                                    <p:anim calcmode="lin" valueType="num">
                                      <p:cBhvr>
                                        <p:cTn id="25" dur="500"/>
                                        <p:tgtEl>
                                          <p:spTgt spid="96"/>
                                        </p:tgtEl>
                                        <p:attrNameLst>
                                          <p:attrName>ppt_h</p:attrName>
                                        </p:attrNameLst>
                                      </p:cBhvr>
                                      <p:tavLst>
                                        <p:tav tm="0">
                                          <p:val>
                                            <p:strVal val="ppt_h"/>
                                          </p:val>
                                        </p:tav>
                                        <p:tav tm="100000">
                                          <p:val>
                                            <p:strVal val="ppt_h"/>
                                          </p:val>
                                        </p:tav>
                                      </p:tavLst>
                                    </p:anim>
                                    <p:anim calcmode="lin" valueType="num">
                                      <p:cBhvr>
                                        <p:cTn id="26" dur="500"/>
                                        <p:tgtEl>
                                          <p:spTgt spid="96"/>
                                        </p:tgtEl>
                                        <p:attrNameLst>
                                          <p:attrName>ppt_x</p:attrName>
                                        </p:attrNameLst>
                                      </p:cBhvr>
                                      <p:tavLst>
                                        <p:tav tm="0">
                                          <p:val>
                                            <p:strVal val="ppt_x"/>
                                          </p:val>
                                        </p:tav>
                                        <p:tav tm="100000">
                                          <p:val>
                                            <p:strVal val="ppt_x-.2"/>
                                          </p:val>
                                        </p:tav>
                                      </p:tavLst>
                                    </p:anim>
                                    <p:anim calcmode="lin" valueType="num">
                                      <p:cBhvr>
                                        <p:cTn id="27" dur="500"/>
                                        <p:tgtEl>
                                          <p:spTgt spid="96"/>
                                        </p:tgtEl>
                                        <p:attrNameLst>
                                          <p:attrName>ppt_y</p:attrName>
                                        </p:attrNameLst>
                                      </p:cBhvr>
                                      <p:tavLst>
                                        <p:tav tm="0">
                                          <p:val>
                                            <p:strVal val="ppt_y"/>
                                          </p:val>
                                        </p:tav>
                                        <p:tav tm="100000">
                                          <p:val>
                                            <p:strVal val="ppt_y"/>
                                          </p:val>
                                        </p:tav>
                                      </p:tavLst>
                                    </p:anim>
                                    <p:animEffect transition="out" filter="fade">
                                      <p:cBhvr>
                                        <p:cTn id="28" dur="500"/>
                                        <p:tgtEl>
                                          <p:spTgt spid="96"/>
                                        </p:tgtEl>
                                      </p:cBhvr>
                                    </p:animEffect>
                                    <p:set>
                                      <p:cBhvr>
                                        <p:cTn id="29" dur="1" fill="hold">
                                          <p:stCondLst>
                                            <p:cond delay="499"/>
                                          </p:stCondLst>
                                        </p:cTn>
                                        <p:tgtEl>
                                          <p:spTgt spid="96"/>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4"/>
                                        </p:tgtEl>
                                        <p:attrNameLst>
                                          <p:attrName>ppt_w</p:attrName>
                                        </p:attrNameLst>
                                      </p:cBhvr>
                                      <p:tavLst>
                                        <p:tav tm="0">
                                          <p:val>
                                            <p:strVal val="ppt_w"/>
                                          </p:val>
                                        </p:tav>
                                        <p:tav tm="100000">
                                          <p:val>
                                            <p:strVal val="ppt_w*0.05"/>
                                          </p:val>
                                        </p:tav>
                                      </p:tavLst>
                                    </p:anim>
                                    <p:anim calcmode="lin" valueType="num">
                                      <p:cBhvr>
                                        <p:cTn id="32" dur="500"/>
                                        <p:tgtEl>
                                          <p:spTgt spid="4"/>
                                        </p:tgtEl>
                                        <p:attrNameLst>
                                          <p:attrName>ppt_h</p:attrName>
                                        </p:attrNameLst>
                                      </p:cBhvr>
                                      <p:tavLst>
                                        <p:tav tm="0">
                                          <p:val>
                                            <p:strVal val="ppt_h"/>
                                          </p:val>
                                        </p:tav>
                                        <p:tav tm="100000">
                                          <p:val>
                                            <p:strVal val="ppt_h"/>
                                          </p:val>
                                        </p:tav>
                                      </p:tavLst>
                                    </p:anim>
                                    <p:anim calcmode="lin" valueType="num">
                                      <p:cBhvr>
                                        <p:cTn id="33" dur="500"/>
                                        <p:tgtEl>
                                          <p:spTgt spid="4"/>
                                        </p:tgtEl>
                                        <p:attrNameLst>
                                          <p:attrName>ppt_x</p:attrName>
                                        </p:attrNameLst>
                                      </p:cBhvr>
                                      <p:tavLst>
                                        <p:tav tm="0">
                                          <p:val>
                                            <p:strVal val="ppt_x"/>
                                          </p:val>
                                        </p:tav>
                                        <p:tav tm="100000">
                                          <p:val>
                                            <p:strVal val="ppt_x-.2"/>
                                          </p:val>
                                        </p:tav>
                                      </p:tavLst>
                                    </p:anim>
                                    <p:anim calcmode="lin" valueType="num">
                                      <p:cBhvr>
                                        <p:cTn id="34" dur="500"/>
                                        <p:tgtEl>
                                          <p:spTgt spid="4"/>
                                        </p:tgtEl>
                                        <p:attrNameLst>
                                          <p:attrName>ppt_y</p:attrName>
                                        </p:attrNameLst>
                                      </p:cBhvr>
                                      <p:tavLst>
                                        <p:tav tm="0">
                                          <p:val>
                                            <p:strVal val="ppt_y"/>
                                          </p:val>
                                        </p:tav>
                                        <p:tav tm="100000">
                                          <p:val>
                                            <p:strVal val="ppt_y"/>
                                          </p:val>
                                        </p:tav>
                                      </p:tavLst>
                                    </p:anim>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2" descr="115_15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1183482"/>
            <a:ext cx="3143250" cy="235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3"/>
          <p:cNvSpPr>
            <a:spLocks noChangeArrowheads="1"/>
          </p:cNvSpPr>
          <p:nvPr/>
        </p:nvSpPr>
        <p:spPr bwMode="auto">
          <a:xfrm>
            <a:off x="4914900" y="1183481"/>
            <a:ext cx="2800350" cy="234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2" name="Group 4"/>
          <p:cNvGrpSpPr>
            <a:grpSpLocks/>
          </p:cNvGrpSpPr>
          <p:nvPr/>
        </p:nvGrpSpPr>
        <p:grpSpPr bwMode="auto">
          <a:xfrm>
            <a:off x="5369719" y="1438275"/>
            <a:ext cx="1741885" cy="1920479"/>
            <a:chOff x="3550" y="502"/>
            <a:chExt cx="1463" cy="1613"/>
          </a:xfrm>
        </p:grpSpPr>
        <p:sp>
          <p:nvSpPr>
            <p:cNvPr id="67647" name="Oval 5"/>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8" name="Oval 6"/>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9" name="Oval 7"/>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0" name="Oval 8"/>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1" name="Oval 9"/>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2" name="Oval 10"/>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3" name="Oval 11"/>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4" name="Oval 12"/>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5" name="Oval 13"/>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6" name="Oval 14"/>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7" name="Oval 15"/>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8" name="Oval 16"/>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9" name="Oval 17"/>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60" name="Oval 18"/>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61" name="Oval 19"/>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4" name="Group 20"/>
          <p:cNvGrpSpPr>
            <a:grpSpLocks/>
          </p:cNvGrpSpPr>
          <p:nvPr/>
        </p:nvGrpSpPr>
        <p:grpSpPr bwMode="auto">
          <a:xfrm>
            <a:off x="1838325" y="1067991"/>
            <a:ext cx="2464594" cy="2461022"/>
            <a:chOff x="584" y="191"/>
            <a:chExt cx="2070" cy="2067"/>
          </a:xfrm>
        </p:grpSpPr>
        <p:sp>
          <p:nvSpPr>
            <p:cNvPr id="67635" name="Oval 21"/>
            <p:cNvSpPr>
              <a:spLocks noChangeArrowheads="1"/>
            </p:cNvSpPr>
            <p:nvPr/>
          </p:nvSpPr>
          <p:spPr bwMode="auto">
            <a:xfrm>
              <a:off x="1503" y="314"/>
              <a:ext cx="348" cy="55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36" name="Oval 22"/>
            <p:cNvSpPr>
              <a:spLocks noChangeArrowheads="1"/>
            </p:cNvSpPr>
            <p:nvPr/>
          </p:nvSpPr>
          <p:spPr bwMode="auto">
            <a:xfrm rot="1683787" flipH="1">
              <a:off x="1934" y="1337"/>
              <a:ext cx="720" cy="40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37" name="Oval 23"/>
            <p:cNvSpPr>
              <a:spLocks noChangeArrowheads="1"/>
            </p:cNvSpPr>
            <p:nvPr/>
          </p:nvSpPr>
          <p:spPr bwMode="auto">
            <a:xfrm rot="613854">
              <a:off x="1952" y="868"/>
              <a:ext cx="281" cy="46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38" name="Oval 24"/>
            <p:cNvSpPr>
              <a:spLocks noChangeArrowheads="1"/>
            </p:cNvSpPr>
            <p:nvPr/>
          </p:nvSpPr>
          <p:spPr bwMode="auto">
            <a:xfrm rot="613854">
              <a:off x="1536" y="1440"/>
              <a:ext cx="336" cy="81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39" name="Oval 25"/>
            <p:cNvSpPr>
              <a:spLocks noChangeArrowheads="1"/>
            </p:cNvSpPr>
            <p:nvPr/>
          </p:nvSpPr>
          <p:spPr bwMode="auto">
            <a:xfrm>
              <a:off x="1056" y="912"/>
              <a:ext cx="528" cy="96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0" name="Oval 26"/>
            <p:cNvSpPr>
              <a:spLocks noChangeArrowheads="1"/>
            </p:cNvSpPr>
            <p:nvPr/>
          </p:nvSpPr>
          <p:spPr bwMode="auto">
            <a:xfrm rot="613854">
              <a:off x="1584" y="720"/>
              <a:ext cx="52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1" name="Oval 27"/>
            <p:cNvSpPr>
              <a:spLocks noChangeArrowheads="1"/>
            </p:cNvSpPr>
            <p:nvPr/>
          </p:nvSpPr>
          <p:spPr bwMode="auto">
            <a:xfrm rot="-1205321">
              <a:off x="584" y="958"/>
              <a:ext cx="816" cy="48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2" name="Oval 28"/>
            <p:cNvSpPr>
              <a:spLocks noChangeArrowheads="1"/>
            </p:cNvSpPr>
            <p:nvPr/>
          </p:nvSpPr>
          <p:spPr bwMode="auto">
            <a:xfrm rot="737102">
              <a:off x="713" y="826"/>
              <a:ext cx="672"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3" name="Oval 29"/>
            <p:cNvSpPr>
              <a:spLocks noChangeArrowheads="1"/>
            </p:cNvSpPr>
            <p:nvPr/>
          </p:nvSpPr>
          <p:spPr bwMode="auto">
            <a:xfrm rot="737102">
              <a:off x="912" y="413"/>
              <a:ext cx="672"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4" name="Oval 30"/>
            <p:cNvSpPr>
              <a:spLocks noChangeArrowheads="1"/>
            </p:cNvSpPr>
            <p:nvPr/>
          </p:nvSpPr>
          <p:spPr bwMode="auto">
            <a:xfrm rot="20862898" flipH="1">
              <a:off x="1829" y="623"/>
              <a:ext cx="672" cy="38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5" name="Oval 31"/>
            <p:cNvSpPr>
              <a:spLocks noChangeArrowheads="1"/>
            </p:cNvSpPr>
            <p:nvPr/>
          </p:nvSpPr>
          <p:spPr bwMode="auto">
            <a:xfrm rot="737102">
              <a:off x="1525" y="1102"/>
              <a:ext cx="384" cy="43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6" name="Oval 32"/>
            <p:cNvSpPr>
              <a:spLocks noChangeArrowheads="1"/>
            </p:cNvSpPr>
            <p:nvPr/>
          </p:nvSpPr>
          <p:spPr bwMode="auto">
            <a:xfrm rot="737102">
              <a:off x="1727" y="191"/>
              <a:ext cx="432" cy="62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5" name="Group 33"/>
          <p:cNvGrpSpPr>
            <a:grpSpLocks/>
          </p:cNvGrpSpPr>
          <p:nvPr/>
        </p:nvGrpSpPr>
        <p:grpSpPr bwMode="auto">
          <a:xfrm>
            <a:off x="2343150" y="1463279"/>
            <a:ext cx="4738688" cy="1874044"/>
            <a:chOff x="1008" y="523"/>
            <a:chExt cx="3980" cy="1574"/>
          </a:xfrm>
        </p:grpSpPr>
        <p:sp>
          <p:nvSpPr>
            <p:cNvPr id="110" name="Line 34"/>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1" name="Line 35"/>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2" name="Line 36"/>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3" name="Line 37"/>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4" name="Line 38"/>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5" name="Line 39"/>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6" name="Line 40"/>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7" name="Line 41"/>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8" name="Line 42"/>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9" name="Line 43"/>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20" name="Line 44"/>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21" name="Line 45"/>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grpSp>
      <p:grpSp>
        <p:nvGrpSpPr>
          <p:cNvPr id="67592" name="Group 46"/>
          <p:cNvGrpSpPr>
            <a:grpSpLocks/>
          </p:cNvGrpSpPr>
          <p:nvPr/>
        </p:nvGrpSpPr>
        <p:grpSpPr bwMode="auto">
          <a:xfrm>
            <a:off x="5314950" y="1469232"/>
            <a:ext cx="2258616" cy="2003822"/>
            <a:chOff x="3504" y="525"/>
            <a:chExt cx="1897" cy="1683"/>
          </a:xfrm>
        </p:grpSpPr>
        <p:sp>
          <p:nvSpPr>
            <p:cNvPr id="67594" name="Oval 47"/>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595" name="Oval 48"/>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596" name="Oval 49"/>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597" name="Oval 50"/>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598" name="Oval 51"/>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599" name="Oval 52"/>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0" name="Oval 53"/>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1" name="Oval 54"/>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2" name="Oval 55"/>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3" name="Oval 56"/>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4" name="Oval 57"/>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5" name="Oval 58"/>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6" name="Oval 59"/>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7" name="Oval 60"/>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8" name="Oval 61"/>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9" name="Oval 62"/>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0" name="Oval 63"/>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1" name="Oval 64"/>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2" name="Oval 65"/>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3" name="Oval 66"/>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4" name="Oval 67"/>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5" name="Oval 68"/>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6" name="Oval 69"/>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7" name="Oval 70"/>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8" name="Oval 71"/>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9" name="Oval 72"/>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20" name="Oval 73"/>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21" name="Oval 74"/>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22" name="Oval 75"/>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sp>
        <p:nvSpPr>
          <p:cNvPr id="79" name="Text Box 90"/>
          <p:cNvSpPr txBox="1">
            <a:spLocks noChangeArrowheads="1"/>
          </p:cNvSpPr>
          <p:nvPr/>
        </p:nvSpPr>
        <p:spPr bwMode="auto">
          <a:xfrm>
            <a:off x="1147253" y="4957448"/>
            <a:ext cx="118705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latin typeface="Arial" panose="020B0604020202020204" pitchFamily="34" charset="0"/>
                <a:ea typeface="+mn-ea"/>
                <a:cs typeface="Arial" panose="020B0604020202020204" pitchFamily="34" charset="0"/>
              </a:rPr>
              <a:t>D. </a:t>
            </a:r>
            <a:r>
              <a:rPr lang="en-US" sz="750" dirty="0" err="1">
                <a:latin typeface="Arial" panose="020B0604020202020204" pitchFamily="34" charset="0"/>
                <a:ea typeface="+mn-ea"/>
                <a:cs typeface="Arial" panose="020B0604020202020204" pitchFamily="34" charset="0"/>
              </a:rPr>
              <a:t>Nister</a:t>
            </a:r>
            <a:r>
              <a:rPr lang="en-US" sz="750" dirty="0">
                <a:latin typeface="Arial" panose="020B0604020202020204" pitchFamily="34" charset="0"/>
                <a:ea typeface="+mn-ea"/>
                <a:cs typeface="Arial" panose="020B0604020202020204" pitchFamily="34" charset="0"/>
              </a:rPr>
              <a:t>, CVPR 2006</a:t>
            </a:r>
          </a:p>
        </p:txBody>
      </p:sp>
      <p:sp>
        <p:nvSpPr>
          <p:cNvPr id="6" name="Title 6">
            <a:extLst>
              <a:ext uri="{FF2B5EF4-FFF2-40B4-BE49-F238E27FC236}">
                <a16:creationId xmlns:a16="http://schemas.microsoft.com/office/drawing/2014/main" id="{6CCAA557-5BE9-E7E8-6327-5FF355C2A544}"/>
              </a:ext>
            </a:extLst>
          </p:cNvPr>
          <p:cNvSpPr>
            <a:spLocks noGrp="1"/>
          </p:cNvSpPr>
          <p:nvPr>
            <p:ph type="title"/>
          </p:nvPr>
        </p:nvSpPr>
        <p:spPr>
          <a:xfrm>
            <a:off x="457200" y="400050"/>
            <a:ext cx="8229600" cy="742950"/>
          </a:xfrm>
        </p:spPr>
        <p:txBody>
          <a:bodyPr/>
          <a:lstStyle/>
          <a:p>
            <a:r>
              <a:rPr lang="en-US" dirty="0"/>
              <a:t>Visual Words: main idea</a:t>
            </a:r>
          </a:p>
        </p:txBody>
      </p:sp>
      <p:sp>
        <p:nvSpPr>
          <p:cNvPr id="7" name="Slide Number Placeholder 5">
            <a:extLst>
              <a:ext uri="{FF2B5EF4-FFF2-40B4-BE49-F238E27FC236}">
                <a16:creationId xmlns:a16="http://schemas.microsoft.com/office/drawing/2014/main" id="{34B03E85-A67C-FEB2-3150-A372B69A66FF}"/>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49</a:t>
            </a:fld>
            <a:endParaRPr lang="en-US" dirty="0"/>
          </a:p>
        </p:txBody>
      </p:sp>
    </p:spTree>
    <p:extLst>
      <p:ext uri="{BB962C8B-B14F-4D97-AF65-F5344CB8AC3E}">
        <p14:creationId xmlns:p14="http://schemas.microsoft.com/office/powerpoint/2010/main" val="4077106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anim calcmode="lin" valueType="num">
                                      <p:cBhvr>
                                        <p:cTn id="8" dur="500" fill="hold"/>
                                        <p:tgtEl>
                                          <p:spTgt spid="78"/>
                                        </p:tgtEl>
                                        <p:attrNameLst>
                                          <p:attrName>ppt_x</p:attrName>
                                        </p:attrNameLst>
                                      </p:cBhvr>
                                      <p:tavLst>
                                        <p:tav tm="0">
                                          <p:val>
                                            <p:strVal val="#ppt_x"/>
                                          </p:val>
                                        </p:tav>
                                        <p:tav tm="100000">
                                          <p:val>
                                            <p:strVal val="#ppt_x"/>
                                          </p:val>
                                        </p:tav>
                                      </p:tavLst>
                                    </p:anim>
                                    <p:anim calcmode="lin" valueType="num">
                                      <p:cBhvr>
                                        <p:cTn id="9" dur="500" fill="hold"/>
                                        <p:tgtEl>
                                          <p:spTgt spid="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subTnLst>
                                    <p:set>
                                      <p:cBhvr override="childStyle">
                                        <p:cTn dur="1" fill="hold" display="0" masterRel="sameClick" afterEffect="1">
                                          <p:stCondLst>
                                            <p:cond evt="end" delay="0">
                                              <p:tn val="15"/>
                                            </p:cond>
                                          </p:stCondLst>
                                        </p:cTn>
                                        <p:tgtEl>
                                          <p:spTgt spid="5"/>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78"/>
                                        </p:tgtEl>
                                        <p:attrNameLst>
                                          <p:attrName>ppt_w</p:attrName>
                                        </p:attrNameLst>
                                      </p:cBhvr>
                                      <p:tavLst>
                                        <p:tav tm="0">
                                          <p:val>
                                            <p:strVal val="ppt_w"/>
                                          </p:val>
                                        </p:tav>
                                        <p:tav tm="100000">
                                          <p:val>
                                            <p:strVal val="ppt_w*0.05"/>
                                          </p:val>
                                        </p:tav>
                                      </p:tavLst>
                                    </p:anim>
                                    <p:anim calcmode="lin" valueType="num">
                                      <p:cBhvr>
                                        <p:cTn id="24" dur="500"/>
                                        <p:tgtEl>
                                          <p:spTgt spid="78"/>
                                        </p:tgtEl>
                                        <p:attrNameLst>
                                          <p:attrName>ppt_h</p:attrName>
                                        </p:attrNameLst>
                                      </p:cBhvr>
                                      <p:tavLst>
                                        <p:tav tm="0">
                                          <p:val>
                                            <p:strVal val="ppt_h"/>
                                          </p:val>
                                        </p:tav>
                                        <p:tav tm="100000">
                                          <p:val>
                                            <p:strVal val="ppt_h"/>
                                          </p:val>
                                        </p:tav>
                                      </p:tavLst>
                                    </p:anim>
                                    <p:anim calcmode="lin" valueType="num">
                                      <p:cBhvr>
                                        <p:cTn id="25" dur="500"/>
                                        <p:tgtEl>
                                          <p:spTgt spid="78"/>
                                        </p:tgtEl>
                                        <p:attrNameLst>
                                          <p:attrName>ppt_x</p:attrName>
                                        </p:attrNameLst>
                                      </p:cBhvr>
                                      <p:tavLst>
                                        <p:tav tm="0">
                                          <p:val>
                                            <p:strVal val="ppt_x"/>
                                          </p:val>
                                        </p:tav>
                                        <p:tav tm="100000">
                                          <p:val>
                                            <p:strVal val="ppt_x-.2"/>
                                          </p:val>
                                        </p:tav>
                                      </p:tavLst>
                                    </p:anim>
                                    <p:anim calcmode="lin" valueType="num">
                                      <p:cBhvr>
                                        <p:cTn id="26" dur="500"/>
                                        <p:tgtEl>
                                          <p:spTgt spid="78"/>
                                        </p:tgtEl>
                                        <p:attrNameLst>
                                          <p:attrName>ppt_y</p:attrName>
                                        </p:attrNameLst>
                                      </p:cBhvr>
                                      <p:tavLst>
                                        <p:tav tm="0">
                                          <p:val>
                                            <p:strVal val="ppt_y"/>
                                          </p:val>
                                        </p:tav>
                                        <p:tav tm="100000">
                                          <p:val>
                                            <p:strVal val="ppt_y"/>
                                          </p:val>
                                        </p:tav>
                                      </p:tavLst>
                                    </p:anim>
                                    <p:animEffect transition="out" filter="fade">
                                      <p:cBhvr>
                                        <p:cTn id="27" dur="500"/>
                                        <p:tgtEl>
                                          <p:spTgt spid="78"/>
                                        </p:tgtEl>
                                      </p:cBhvr>
                                    </p:animEffect>
                                    <p:set>
                                      <p:cBhvr>
                                        <p:cTn id="28" dur="1" fill="hold">
                                          <p:stCondLst>
                                            <p:cond delay="499"/>
                                          </p:stCondLst>
                                        </p:cTn>
                                        <p:tgtEl>
                                          <p:spTgt spid="7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
                                        </p:tgtEl>
                                        <p:attrNameLst>
                                          <p:attrName>ppt_w</p:attrName>
                                        </p:attrNameLst>
                                      </p:cBhvr>
                                      <p:tavLst>
                                        <p:tav tm="0">
                                          <p:val>
                                            <p:strVal val="ppt_w"/>
                                          </p:val>
                                        </p:tav>
                                        <p:tav tm="100000">
                                          <p:val>
                                            <p:strVal val="ppt_w*0.05"/>
                                          </p:val>
                                        </p:tav>
                                      </p:tavLst>
                                    </p:anim>
                                    <p:anim calcmode="lin" valueType="num">
                                      <p:cBhvr>
                                        <p:cTn id="31" dur="500"/>
                                        <p:tgtEl>
                                          <p:spTgt spid="4"/>
                                        </p:tgtEl>
                                        <p:attrNameLst>
                                          <p:attrName>ppt_h</p:attrName>
                                        </p:attrNameLst>
                                      </p:cBhvr>
                                      <p:tavLst>
                                        <p:tav tm="0">
                                          <p:val>
                                            <p:strVal val="ppt_h"/>
                                          </p:val>
                                        </p:tav>
                                        <p:tav tm="100000">
                                          <p:val>
                                            <p:strVal val="ppt_h"/>
                                          </p:val>
                                        </p:tav>
                                      </p:tavLst>
                                    </p:anim>
                                    <p:anim calcmode="lin" valueType="num">
                                      <p:cBhvr>
                                        <p:cTn id="32" dur="500"/>
                                        <p:tgtEl>
                                          <p:spTgt spid="4"/>
                                        </p:tgtEl>
                                        <p:attrNameLst>
                                          <p:attrName>ppt_x</p:attrName>
                                        </p:attrNameLst>
                                      </p:cBhvr>
                                      <p:tavLst>
                                        <p:tav tm="0">
                                          <p:val>
                                            <p:strVal val="ppt_x"/>
                                          </p:val>
                                        </p:tav>
                                        <p:tav tm="100000">
                                          <p:val>
                                            <p:strVal val="ppt_x-.2"/>
                                          </p:val>
                                        </p:tav>
                                      </p:tavLst>
                                    </p:anim>
                                    <p:anim calcmode="lin" valueType="num">
                                      <p:cBhvr>
                                        <p:cTn id="33" dur="500"/>
                                        <p:tgtEl>
                                          <p:spTgt spid="4"/>
                                        </p:tgtEl>
                                        <p:attrNameLst>
                                          <p:attrName>ppt_y</p:attrName>
                                        </p:attrNameLst>
                                      </p:cBhvr>
                                      <p:tavLst>
                                        <p:tav tm="0">
                                          <p:val>
                                            <p:strVal val="ppt_y"/>
                                          </p:val>
                                        </p:tav>
                                        <p:tav tm="100000">
                                          <p:val>
                                            <p:strVal val="ppt_y"/>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Not invariant to small changes</a:t>
            </a:r>
          </a:p>
          <a:p>
            <a:pPr lvl="1"/>
            <a:r>
              <a:rPr lang="en-US" dirty="0"/>
              <a:t>Translation</a:t>
            </a:r>
          </a:p>
          <a:p>
            <a:pPr lvl="1"/>
            <a:r>
              <a:rPr lang="en-US" dirty="0"/>
              <a:t>Illumination </a:t>
            </a:r>
          </a:p>
          <a:p>
            <a:pPr lvl="1"/>
            <a:r>
              <a:rPr lang="en-US" dirty="0"/>
              <a:t>etc.</a:t>
            </a:r>
          </a:p>
          <a:p>
            <a:r>
              <a:rPr lang="en-US" dirty="0"/>
              <a:t>Some parts of an image are more important than others</a:t>
            </a:r>
          </a:p>
          <a:p>
            <a:r>
              <a:rPr lang="en-US" dirty="0"/>
              <a:t>What do we want to represent? </a:t>
            </a:r>
          </a:p>
        </p:txBody>
      </p:sp>
      <p:sp>
        <p:nvSpPr>
          <p:cNvPr id="5" name="Title 4">
            <a:extLst>
              <a:ext uri="{FF2B5EF4-FFF2-40B4-BE49-F238E27FC236}">
                <a16:creationId xmlns:a16="http://schemas.microsoft.com/office/drawing/2014/main" id="{539F39A9-4610-94FC-5652-5F50BAD86637}"/>
              </a:ext>
            </a:extLst>
          </p:cNvPr>
          <p:cNvSpPr>
            <a:spLocks noGrp="1"/>
          </p:cNvSpPr>
          <p:nvPr>
            <p:ph type="title"/>
          </p:nvPr>
        </p:nvSpPr>
        <p:spPr/>
        <p:txBody>
          <a:bodyPr/>
          <a:lstStyle/>
          <a:p>
            <a:r>
              <a:rPr lang="en-US" dirty="0"/>
              <a:t>Problems with pixel representation</a:t>
            </a:r>
          </a:p>
        </p:txBody>
      </p:sp>
      <p:sp>
        <p:nvSpPr>
          <p:cNvPr id="7" name="Slide Number Placeholder 5">
            <a:extLst>
              <a:ext uri="{FF2B5EF4-FFF2-40B4-BE49-F238E27FC236}">
                <a16:creationId xmlns:a16="http://schemas.microsoft.com/office/drawing/2014/main" id="{BCB4409E-FBB9-F26B-C90F-CDD454B6018A}"/>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a:t>
            </a:fld>
            <a:endParaRPr lang="en-US" dirty="0"/>
          </a:p>
        </p:txBody>
      </p:sp>
      <p:sp>
        <p:nvSpPr>
          <p:cNvPr id="2" name="TextBox 1">
            <a:extLst>
              <a:ext uri="{FF2B5EF4-FFF2-40B4-BE49-F238E27FC236}">
                <a16:creationId xmlns:a16="http://schemas.microsoft.com/office/drawing/2014/main" id="{2DFD00BC-6D83-44BF-3F26-58D601563188}"/>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349642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2" descr="115_15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1183482"/>
            <a:ext cx="3143250" cy="235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3"/>
          <p:cNvSpPr>
            <a:spLocks noChangeArrowheads="1"/>
          </p:cNvSpPr>
          <p:nvPr/>
        </p:nvSpPr>
        <p:spPr bwMode="auto">
          <a:xfrm>
            <a:off x="4914900" y="1183481"/>
            <a:ext cx="2800350" cy="234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4" name="Group 4"/>
          <p:cNvGrpSpPr>
            <a:grpSpLocks/>
          </p:cNvGrpSpPr>
          <p:nvPr/>
        </p:nvGrpSpPr>
        <p:grpSpPr bwMode="auto">
          <a:xfrm>
            <a:off x="1714501" y="1402557"/>
            <a:ext cx="2897981" cy="2002631"/>
            <a:chOff x="480" y="472"/>
            <a:chExt cx="2434" cy="1682"/>
          </a:xfrm>
        </p:grpSpPr>
        <p:sp>
          <p:nvSpPr>
            <p:cNvPr id="68714" name="Oval 5"/>
            <p:cNvSpPr>
              <a:spLocks noChangeArrowheads="1"/>
            </p:cNvSpPr>
            <p:nvPr/>
          </p:nvSpPr>
          <p:spPr bwMode="auto">
            <a:xfrm rot="613854">
              <a:off x="959" y="1444"/>
              <a:ext cx="384" cy="43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15" name="Oval 6"/>
            <p:cNvSpPr>
              <a:spLocks noChangeArrowheads="1"/>
            </p:cNvSpPr>
            <p:nvPr/>
          </p:nvSpPr>
          <p:spPr bwMode="auto">
            <a:xfrm rot="613854">
              <a:off x="814" y="575"/>
              <a:ext cx="384" cy="33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16" name="Oval 7"/>
            <p:cNvSpPr>
              <a:spLocks noChangeArrowheads="1"/>
            </p:cNvSpPr>
            <p:nvPr/>
          </p:nvSpPr>
          <p:spPr bwMode="auto">
            <a:xfrm>
              <a:off x="480" y="864"/>
              <a:ext cx="463" cy="81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17" name="Oval 8"/>
            <p:cNvSpPr>
              <a:spLocks noChangeArrowheads="1"/>
            </p:cNvSpPr>
            <p:nvPr/>
          </p:nvSpPr>
          <p:spPr bwMode="auto">
            <a:xfrm rot="-659712">
              <a:off x="714" y="1546"/>
              <a:ext cx="288" cy="24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18" name="Oval 9"/>
            <p:cNvSpPr>
              <a:spLocks noChangeArrowheads="1"/>
            </p:cNvSpPr>
            <p:nvPr/>
          </p:nvSpPr>
          <p:spPr bwMode="auto">
            <a:xfrm rot="-659712">
              <a:off x="964" y="815"/>
              <a:ext cx="384" cy="38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19" name="Oval 10"/>
            <p:cNvSpPr>
              <a:spLocks noChangeArrowheads="1"/>
            </p:cNvSpPr>
            <p:nvPr/>
          </p:nvSpPr>
          <p:spPr bwMode="auto">
            <a:xfrm rot="-659712">
              <a:off x="1160" y="662"/>
              <a:ext cx="472" cy="48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0" name="Oval 11"/>
            <p:cNvSpPr>
              <a:spLocks noChangeArrowheads="1"/>
            </p:cNvSpPr>
            <p:nvPr/>
          </p:nvSpPr>
          <p:spPr bwMode="auto">
            <a:xfrm rot="-659712">
              <a:off x="1571" y="992"/>
              <a:ext cx="384" cy="14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1" name="Oval 12"/>
            <p:cNvSpPr>
              <a:spLocks noChangeArrowheads="1"/>
            </p:cNvSpPr>
            <p:nvPr/>
          </p:nvSpPr>
          <p:spPr bwMode="auto">
            <a:xfrm rot="-323525">
              <a:off x="1932" y="1240"/>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2" name="Oval 13"/>
            <p:cNvSpPr>
              <a:spLocks noChangeArrowheads="1"/>
            </p:cNvSpPr>
            <p:nvPr/>
          </p:nvSpPr>
          <p:spPr bwMode="auto">
            <a:xfrm rot="-323525">
              <a:off x="1891" y="1465"/>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3" name="Oval 14"/>
            <p:cNvSpPr>
              <a:spLocks noChangeArrowheads="1"/>
            </p:cNvSpPr>
            <p:nvPr/>
          </p:nvSpPr>
          <p:spPr bwMode="auto">
            <a:xfrm rot="-323525">
              <a:off x="1942" y="1134"/>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4" name="Oval 15"/>
            <p:cNvSpPr>
              <a:spLocks noChangeArrowheads="1"/>
            </p:cNvSpPr>
            <p:nvPr/>
          </p:nvSpPr>
          <p:spPr bwMode="auto">
            <a:xfrm rot="613854">
              <a:off x="1001" y="1057"/>
              <a:ext cx="410" cy="4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5" name="Oval 16"/>
            <p:cNvSpPr>
              <a:spLocks noChangeArrowheads="1"/>
            </p:cNvSpPr>
            <p:nvPr/>
          </p:nvSpPr>
          <p:spPr bwMode="auto">
            <a:xfrm rot="-323525">
              <a:off x="1824" y="1677"/>
              <a:ext cx="236" cy="16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6" name="Oval 17"/>
            <p:cNvSpPr>
              <a:spLocks noChangeArrowheads="1"/>
            </p:cNvSpPr>
            <p:nvPr/>
          </p:nvSpPr>
          <p:spPr bwMode="auto">
            <a:xfrm rot="-323525">
              <a:off x="1879" y="813"/>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7" name="Oval 18"/>
            <p:cNvSpPr>
              <a:spLocks noChangeArrowheads="1"/>
            </p:cNvSpPr>
            <p:nvPr/>
          </p:nvSpPr>
          <p:spPr bwMode="auto">
            <a:xfrm rot="608847">
              <a:off x="1779" y="612"/>
              <a:ext cx="25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8" name="Oval 19"/>
            <p:cNvSpPr>
              <a:spLocks noChangeArrowheads="1"/>
            </p:cNvSpPr>
            <p:nvPr/>
          </p:nvSpPr>
          <p:spPr bwMode="auto">
            <a:xfrm rot="608847">
              <a:off x="1680" y="480"/>
              <a:ext cx="189" cy="15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9" name="Oval 20"/>
            <p:cNvSpPr>
              <a:spLocks noChangeArrowheads="1"/>
            </p:cNvSpPr>
            <p:nvPr/>
          </p:nvSpPr>
          <p:spPr bwMode="auto">
            <a:xfrm rot="608847">
              <a:off x="971" y="472"/>
              <a:ext cx="432"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30" name="Oval 21"/>
            <p:cNvSpPr>
              <a:spLocks noChangeArrowheads="1"/>
            </p:cNvSpPr>
            <p:nvPr/>
          </p:nvSpPr>
          <p:spPr bwMode="auto">
            <a:xfrm rot="608847">
              <a:off x="1531" y="1007"/>
              <a:ext cx="449" cy="62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31" name="Oval 22"/>
            <p:cNvSpPr>
              <a:spLocks noChangeArrowheads="1"/>
            </p:cNvSpPr>
            <p:nvPr/>
          </p:nvSpPr>
          <p:spPr bwMode="auto">
            <a:xfrm rot="608847">
              <a:off x="1854" y="643"/>
              <a:ext cx="1060" cy="115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32" name="Oval 23"/>
            <p:cNvSpPr>
              <a:spLocks noChangeArrowheads="1"/>
            </p:cNvSpPr>
            <p:nvPr/>
          </p:nvSpPr>
          <p:spPr bwMode="auto">
            <a:xfrm rot="1501949">
              <a:off x="1346" y="1452"/>
              <a:ext cx="528" cy="70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5" name="Group 24"/>
          <p:cNvGrpSpPr>
            <a:grpSpLocks/>
          </p:cNvGrpSpPr>
          <p:nvPr/>
        </p:nvGrpSpPr>
        <p:grpSpPr bwMode="auto">
          <a:xfrm>
            <a:off x="1943100" y="1418035"/>
            <a:ext cx="5600700" cy="1670447"/>
            <a:chOff x="672" y="485"/>
            <a:chExt cx="4704" cy="1403"/>
          </a:xfrm>
        </p:grpSpPr>
        <p:sp>
          <p:nvSpPr>
            <p:cNvPr id="147" name="Line 25"/>
            <p:cNvSpPr>
              <a:spLocks noChangeShapeType="1"/>
            </p:cNvSpPr>
            <p:nvPr/>
          </p:nvSpPr>
          <p:spPr bwMode="auto">
            <a:xfrm flipV="1">
              <a:off x="2054" y="1152"/>
              <a:ext cx="3322" cy="76"/>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48" name="Line 26"/>
            <p:cNvSpPr>
              <a:spLocks noChangeShapeType="1"/>
            </p:cNvSpPr>
            <p:nvPr/>
          </p:nvSpPr>
          <p:spPr bwMode="auto">
            <a:xfrm flipV="1">
              <a:off x="1776" y="978"/>
              <a:ext cx="3279" cy="366"/>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49" name="Line 27"/>
            <p:cNvSpPr>
              <a:spLocks noChangeShapeType="1"/>
            </p:cNvSpPr>
            <p:nvPr/>
          </p:nvSpPr>
          <p:spPr bwMode="auto">
            <a:xfrm>
              <a:off x="2385" y="1209"/>
              <a:ext cx="2079" cy="26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0" name="Line 28"/>
            <p:cNvSpPr>
              <a:spLocks noChangeShapeType="1"/>
            </p:cNvSpPr>
            <p:nvPr/>
          </p:nvSpPr>
          <p:spPr bwMode="auto">
            <a:xfrm>
              <a:off x="1602" y="1809"/>
              <a:ext cx="2726" cy="79"/>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1" name="Line 29"/>
            <p:cNvSpPr>
              <a:spLocks noChangeShapeType="1"/>
            </p:cNvSpPr>
            <p:nvPr/>
          </p:nvSpPr>
          <p:spPr bwMode="auto">
            <a:xfrm>
              <a:off x="1152" y="1680"/>
              <a:ext cx="3062" cy="18"/>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2" name="Line 30"/>
            <p:cNvSpPr>
              <a:spLocks noChangeShapeType="1"/>
            </p:cNvSpPr>
            <p:nvPr/>
          </p:nvSpPr>
          <p:spPr bwMode="auto">
            <a:xfrm>
              <a:off x="1948" y="1754"/>
              <a:ext cx="2973" cy="6"/>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3" name="Line 31"/>
            <p:cNvSpPr>
              <a:spLocks noChangeShapeType="1"/>
            </p:cNvSpPr>
            <p:nvPr/>
          </p:nvSpPr>
          <p:spPr bwMode="auto">
            <a:xfrm>
              <a:off x="1993" y="1571"/>
              <a:ext cx="2289" cy="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4" name="Line 32"/>
            <p:cNvSpPr>
              <a:spLocks noChangeShapeType="1"/>
            </p:cNvSpPr>
            <p:nvPr/>
          </p:nvSpPr>
          <p:spPr bwMode="auto">
            <a:xfrm flipV="1">
              <a:off x="2064" y="841"/>
              <a:ext cx="1744" cy="50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5" name="Line 33"/>
            <p:cNvSpPr>
              <a:spLocks noChangeShapeType="1"/>
            </p:cNvSpPr>
            <p:nvPr/>
          </p:nvSpPr>
          <p:spPr bwMode="auto">
            <a:xfrm>
              <a:off x="1968" y="912"/>
              <a:ext cx="2253" cy="2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6" name="Line 34"/>
            <p:cNvSpPr>
              <a:spLocks noChangeShapeType="1"/>
            </p:cNvSpPr>
            <p:nvPr/>
          </p:nvSpPr>
          <p:spPr bwMode="auto">
            <a:xfrm flipV="1">
              <a:off x="1776" y="731"/>
              <a:ext cx="1945" cy="325"/>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7" name="Line 35"/>
            <p:cNvSpPr>
              <a:spLocks noChangeShapeType="1"/>
            </p:cNvSpPr>
            <p:nvPr/>
          </p:nvSpPr>
          <p:spPr bwMode="auto">
            <a:xfrm>
              <a:off x="1920" y="720"/>
              <a:ext cx="2392" cy="27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8" name="Line 36"/>
            <p:cNvSpPr>
              <a:spLocks noChangeShapeType="1"/>
            </p:cNvSpPr>
            <p:nvPr/>
          </p:nvSpPr>
          <p:spPr bwMode="auto">
            <a:xfrm>
              <a:off x="1776" y="576"/>
              <a:ext cx="2931" cy="546"/>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9" name="Line 37"/>
            <p:cNvSpPr>
              <a:spLocks noChangeShapeType="1"/>
            </p:cNvSpPr>
            <p:nvPr/>
          </p:nvSpPr>
          <p:spPr bwMode="auto">
            <a:xfrm flipV="1">
              <a:off x="1392" y="632"/>
              <a:ext cx="3400" cy="28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0" name="Line 38"/>
            <p:cNvSpPr>
              <a:spLocks noChangeShapeType="1"/>
            </p:cNvSpPr>
            <p:nvPr/>
          </p:nvSpPr>
          <p:spPr bwMode="auto">
            <a:xfrm>
              <a:off x="1200" y="624"/>
              <a:ext cx="3643" cy="242"/>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1" name="Line 39"/>
            <p:cNvSpPr>
              <a:spLocks noChangeShapeType="1"/>
            </p:cNvSpPr>
            <p:nvPr/>
          </p:nvSpPr>
          <p:spPr bwMode="auto">
            <a:xfrm>
              <a:off x="1000" y="742"/>
              <a:ext cx="3885" cy="197"/>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2" name="Line 40"/>
            <p:cNvSpPr>
              <a:spLocks noChangeShapeType="1"/>
            </p:cNvSpPr>
            <p:nvPr/>
          </p:nvSpPr>
          <p:spPr bwMode="auto">
            <a:xfrm flipV="1">
              <a:off x="1152" y="515"/>
              <a:ext cx="3575" cy="49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3" name="Line 41"/>
            <p:cNvSpPr>
              <a:spLocks noChangeShapeType="1"/>
            </p:cNvSpPr>
            <p:nvPr/>
          </p:nvSpPr>
          <p:spPr bwMode="auto">
            <a:xfrm flipV="1">
              <a:off x="1200" y="742"/>
              <a:ext cx="3568" cy="55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4" name="Line 42"/>
            <p:cNvSpPr>
              <a:spLocks noChangeShapeType="1"/>
            </p:cNvSpPr>
            <p:nvPr/>
          </p:nvSpPr>
          <p:spPr bwMode="auto">
            <a:xfrm flipV="1">
              <a:off x="864" y="1316"/>
              <a:ext cx="2885" cy="36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5" name="Line 43"/>
            <p:cNvSpPr>
              <a:spLocks noChangeShapeType="1"/>
            </p:cNvSpPr>
            <p:nvPr/>
          </p:nvSpPr>
          <p:spPr bwMode="auto">
            <a:xfrm flipV="1">
              <a:off x="672" y="485"/>
              <a:ext cx="3878" cy="811"/>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grpSp>
      <p:grpSp>
        <p:nvGrpSpPr>
          <p:cNvPr id="6" name="Group 44"/>
          <p:cNvGrpSpPr>
            <a:grpSpLocks/>
          </p:cNvGrpSpPr>
          <p:nvPr/>
        </p:nvGrpSpPr>
        <p:grpSpPr bwMode="auto">
          <a:xfrm>
            <a:off x="5560219" y="1410892"/>
            <a:ext cx="1985963" cy="1696640"/>
            <a:chOff x="3710" y="479"/>
            <a:chExt cx="1668" cy="1425"/>
          </a:xfrm>
        </p:grpSpPr>
        <p:sp>
          <p:nvSpPr>
            <p:cNvPr id="68675" name="Oval 45"/>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6" name="Oval 46"/>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7" name="Oval 47"/>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8" name="Oval 48"/>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9" name="Oval 4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0" name="Oval 50"/>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1" name="Oval 51"/>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2" name="Oval 52"/>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3" name="Oval 53"/>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4" name="Oval 54"/>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5" name="Oval 55"/>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6" name="Oval 56"/>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7" name="Oval 57"/>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8" name="Oval 58"/>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9" name="Oval 59"/>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90" name="Oval 60"/>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91" name="Oval 61"/>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92" name="Oval 62"/>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93" name="Oval 63"/>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94" name="Oval 64"/>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68617" name="Group 65"/>
          <p:cNvGrpSpPr>
            <a:grpSpLocks/>
          </p:cNvGrpSpPr>
          <p:nvPr/>
        </p:nvGrpSpPr>
        <p:grpSpPr bwMode="auto">
          <a:xfrm>
            <a:off x="5314950" y="1354932"/>
            <a:ext cx="2258616" cy="2118122"/>
            <a:chOff x="3504" y="432"/>
            <a:chExt cx="1897" cy="1779"/>
          </a:xfrm>
        </p:grpSpPr>
        <p:grpSp>
          <p:nvGrpSpPr>
            <p:cNvPr id="68619" name="Group 66"/>
            <p:cNvGrpSpPr>
              <a:grpSpLocks/>
            </p:cNvGrpSpPr>
            <p:nvPr/>
          </p:nvGrpSpPr>
          <p:grpSpPr bwMode="auto">
            <a:xfrm>
              <a:off x="4075" y="432"/>
              <a:ext cx="1075" cy="1355"/>
              <a:chOff x="4075" y="432"/>
              <a:chExt cx="1075" cy="1355"/>
            </a:xfrm>
          </p:grpSpPr>
          <p:sp>
            <p:nvSpPr>
              <p:cNvPr id="68666" name="Oval 67"/>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7" name="Oval 68"/>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8" name="Oval 69"/>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9" name="Oval 70"/>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0" name="Oval 71"/>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1" name="Oval 72"/>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2" name="Oval 73"/>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3" name="Oval 74"/>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4" name="Oval 75"/>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68620" name="Group 76"/>
            <p:cNvGrpSpPr>
              <a:grpSpLocks/>
            </p:cNvGrpSpPr>
            <p:nvPr/>
          </p:nvGrpSpPr>
          <p:grpSpPr bwMode="auto">
            <a:xfrm>
              <a:off x="3550" y="502"/>
              <a:ext cx="1463" cy="1613"/>
              <a:chOff x="3550" y="502"/>
              <a:chExt cx="1463" cy="1613"/>
            </a:xfrm>
          </p:grpSpPr>
          <p:sp>
            <p:nvSpPr>
              <p:cNvPr id="68651" name="Oval 77"/>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2" name="Oval 78"/>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3" name="Oval 79"/>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4" name="Oval 80"/>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5" name="Oval 81"/>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6" name="Oval 82"/>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7" name="Oval 83"/>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8" name="Oval 84"/>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9" name="Oval 85"/>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0" name="Oval 86"/>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1" name="Oval 87"/>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2" name="Oval 88"/>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3" name="Oval 89"/>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4" name="Oval 90"/>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5" name="Oval 91"/>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68621" name="Group 92"/>
            <p:cNvGrpSpPr>
              <a:grpSpLocks/>
            </p:cNvGrpSpPr>
            <p:nvPr/>
          </p:nvGrpSpPr>
          <p:grpSpPr bwMode="auto">
            <a:xfrm>
              <a:off x="3504" y="528"/>
              <a:ext cx="1897" cy="1683"/>
              <a:chOff x="3504" y="525"/>
              <a:chExt cx="1897" cy="1683"/>
            </a:xfrm>
          </p:grpSpPr>
          <p:sp>
            <p:nvSpPr>
              <p:cNvPr id="68622" name="Oval 9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23" name="Oval 9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24" name="Oval 9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25" name="Oval 9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26" name="Oval 9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27" name="Oval 9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28" name="Oval 9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29" name="Oval 10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0" name="Oval 10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1" name="Oval 10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2" name="Oval 10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3" name="Oval 10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4" name="Oval 10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5" name="Oval 10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6" name="Oval 10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7" name="Oval 10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8" name="Oval 10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9" name="Oval 11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0" name="Oval 11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1" name="Oval 11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2" name="Oval 11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3" name="Oval 11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4" name="Oval 11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5" name="Oval 11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6" name="Oval 11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7" name="Oval 11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8" name="Oval 11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9" name="Oval 12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0" name="Oval 12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sp>
        <p:nvSpPr>
          <p:cNvPr id="125" name="Text Box 90"/>
          <p:cNvSpPr txBox="1">
            <a:spLocks noChangeArrowheads="1"/>
          </p:cNvSpPr>
          <p:nvPr/>
        </p:nvSpPr>
        <p:spPr bwMode="auto">
          <a:xfrm>
            <a:off x="1147253" y="4957448"/>
            <a:ext cx="118705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latin typeface="Arial" panose="020B0604020202020204" pitchFamily="34" charset="0"/>
                <a:ea typeface="+mn-ea"/>
                <a:cs typeface="Arial" panose="020B0604020202020204" pitchFamily="34" charset="0"/>
              </a:rPr>
              <a:t>D. </a:t>
            </a:r>
            <a:r>
              <a:rPr lang="en-US" sz="750" dirty="0" err="1">
                <a:latin typeface="Arial" panose="020B0604020202020204" pitchFamily="34" charset="0"/>
                <a:ea typeface="+mn-ea"/>
                <a:cs typeface="Arial" panose="020B0604020202020204" pitchFamily="34" charset="0"/>
              </a:rPr>
              <a:t>Nister</a:t>
            </a:r>
            <a:r>
              <a:rPr lang="en-US" sz="750" dirty="0">
                <a:latin typeface="Arial" panose="020B0604020202020204" pitchFamily="34" charset="0"/>
                <a:ea typeface="+mn-ea"/>
                <a:cs typeface="Arial" panose="020B0604020202020204" pitchFamily="34" charset="0"/>
              </a:rPr>
              <a:t>, CVPR 2006</a:t>
            </a:r>
          </a:p>
        </p:txBody>
      </p:sp>
      <p:sp>
        <p:nvSpPr>
          <p:cNvPr id="3" name="Title 6">
            <a:extLst>
              <a:ext uri="{FF2B5EF4-FFF2-40B4-BE49-F238E27FC236}">
                <a16:creationId xmlns:a16="http://schemas.microsoft.com/office/drawing/2014/main" id="{A6B086F7-A075-D1D0-DE01-274B4BB44CEA}"/>
              </a:ext>
            </a:extLst>
          </p:cNvPr>
          <p:cNvSpPr>
            <a:spLocks noGrp="1"/>
          </p:cNvSpPr>
          <p:nvPr>
            <p:ph type="title"/>
          </p:nvPr>
        </p:nvSpPr>
        <p:spPr>
          <a:xfrm>
            <a:off x="457200" y="400050"/>
            <a:ext cx="8229600" cy="742950"/>
          </a:xfrm>
        </p:spPr>
        <p:txBody>
          <a:bodyPr/>
          <a:lstStyle/>
          <a:p>
            <a:r>
              <a:rPr lang="en-US" dirty="0"/>
              <a:t>Visual Words: main idea</a:t>
            </a:r>
          </a:p>
        </p:txBody>
      </p:sp>
      <p:sp>
        <p:nvSpPr>
          <p:cNvPr id="7" name="Slide Number Placeholder 5">
            <a:extLst>
              <a:ext uri="{FF2B5EF4-FFF2-40B4-BE49-F238E27FC236}">
                <a16:creationId xmlns:a16="http://schemas.microsoft.com/office/drawing/2014/main" id="{236C33D6-CE75-A72F-311A-5C751A654C64}"/>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50</a:t>
            </a:fld>
            <a:endParaRPr lang="en-US" dirty="0"/>
          </a:p>
        </p:txBody>
      </p:sp>
    </p:spTree>
    <p:extLst>
      <p:ext uri="{BB962C8B-B14F-4D97-AF65-F5344CB8AC3E}">
        <p14:creationId xmlns:p14="http://schemas.microsoft.com/office/powerpoint/2010/main" val="1377159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anim calcmode="lin" valueType="num">
                                      <p:cBhvr>
                                        <p:cTn id="8" dur="500" fill="hold"/>
                                        <p:tgtEl>
                                          <p:spTgt spid="124"/>
                                        </p:tgtEl>
                                        <p:attrNameLst>
                                          <p:attrName>ppt_x</p:attrName>
                                        </p:attrNameLst>
                                      </p:cBhvr>
                                      <p:tavLst>
                                        <p:tav tm="0">
                                          <p:val>
                                            <p:strVal val="#ppt_x"/>
                                          </p:val>
                                        </p:tav>
                                        <p:tav tm="100000">
                                          <p:val>
                                            <p:strVal val="#ppt_x"/>
                                          </p:val>
                                        </p:tav>
                                      </p:tavLst>
                                    </p:anim>
                                    <p:anim calcmode="lin" valueType="num">
                                      <p:cBhvr>
                                        <p:cTn id="9" dur="500" fill="hold"/>
                                        <p:tgtEl>
                                          <p:spTgt spid="12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subTnLst>
                                    <p:set>
                                      <p:cBhvr override="childStyle">
                                        <p:cTn dur="1" fill="hold" display="0" masterRel="sameClick" afterEffect="1">
                                          <p:stCondLst>
                                            <p:cond evt="end" delay="0">
                                              <p:tn val="15"/>
                                            </p:cond>
                                          </p:stCondLst>
                                        </p:cTn>
                                        <p:tgtEl>
                                          <p:spTgt spid="5"/>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4"/>
                                        </p:tgtEl>
                                        <p:attrNameLst>
                                          <p:attrName>ppt_w</p:attrName>
                                        </p:attrNameLst>
                                      </p:cBhvr>
                                      <p:tavLst>
                                        <p:tav tm="0">
                                          <p:val>
                                            <p:strVal val="ppt_w"/>
                                          </p:val>
                                        </p:tav>
                                        <p:tav tm="100000">
                                          <p:val>
                                            <p:strVal val="ppt_w*0.05"/>
                                          </p:val>
                                        </p:tav>
                                      </p:tavLst>
                                    </p:anim>
                                    <p:anim calcmode="lin" valueType="num">
                                      <p:cBhvr>
                                        <p:cTn id="24" dur="500"/>
                                        <p:tgtEl>
                                          <p:spTgt spid="124"/>
                                        </p:tgtEl>
                                        <p:attrNameLst>
                                          <p:attrName>ppt_h</p:attrName>
                                        </p:attrNameLst>
                                      </p:cBhvr>
                                      <p:tavLst>
                                        <p:tav tm="0">
                                          <p:val>
                                            <p:strVal val="ppt_h"/>
                                          </p:val>
                                        </p:tav>
                                        <p:tav tm="100000">
                                          <p:val>
                                            <p:strVal val="ppt_h"/>
                                          </p:val>
                                        </p:tav>
                                      </p:tavLst>
                                    </p:anim>
                                    <p:anim calcmode="lin" valueType="num">
                                      <p:cBhvr>
                                        <p:cTn id="25" dur="500"/>
                                        <p:tgtEl>
                                          <p:spTgt spid="124"/>
                                        </p:tgtEl>
                                        <p:attrNameLst>
                                          <p:attrName>ppt_x</p:attrName>
                                        </p:attrNameLst>
                                      </p:cBhvr>
                                      <p:tavLst>
                                        <p:tav tm="0">
                                          <p:val>
                                            <p:strVal val="ppt_x"/>
                                          </p:val>
                                        </p:tav>
                                        <p:tav tm="100000">
                                          <p:val>
                                            <p:strVal val="ppt_x-.2"/>
                                          </p:val>
                                        </p:tav>
                                      </p:tavLst>
                                    </p:anim>
                                    <p:anim calcmode="lin" valueType="num">
                                      <p:cBhvr>
                                        <p:cTn id="26" dur="500"/>
                                        <p:tgtEl>
                                          <p:spTgt spid="124"/>
                                        </p:tgtEl>
                                        <p:attrNameLst>
                                          <p:attrName>ppt_y</p:attrName>
                                        </p:attrNameLst>
                                      </p:cBhvr>
                                      <p:tavLst>
                                        <p:tav tm="0">
                                          <p:val>
                                            <p:strVal val="ppt_y"/>
                                          </p:val>
                                        </p:tav>
                                        <p:tav tm="100000">
                                          <p:val>
                                            <p:strVal val="ppt_y"/>
                                          </p:val>
                                        </p:tav>
                                      </p:tavLst>
                                    </p:anim>
                                    <p:animEffect transition="out" filter="fade">
                                      <p:cBhvr>
                                        <p:cTn id="27" dur="500"/>
                                        <p:tgtEl>
                                          <p:spTgt spid="124"/>
                                        </p:tgtEl>
                                      </p:cBhvr>
                                    </p:animEffect>
                                    <p:set>
                                      <p:cBhvr>
                                        <p:cTn id="28" dur="1" fill="hold">
                                          <p:stCondLst>
                                            <p:cond delay="499"/>
                                          </p:stCondLst>
                                        </p:cTn>
                                        <p:tgtEl>
                                          <p:spTgt spid="124"/>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
                                        </p:tgtEl>
                                        <p:attrNameLst>
                                          <p:attrName>ppt_w</p:attrName>
                                        </p:attrNameLst>
                                      </p:cBhvr>
                                      <p:tavLst>
                                        <p:tav tm="0">
                                          <p:val>
                                            <p:strVal val="ppt_w"/>
                                          </p:val>
                                        </p:tav>
                                        <p:tav tm="100000">
                                          <p:val>
                                            <p:strVal val="ppt_w*0.05"/>
                                          </p:val>
                                        </p:tav>
                                      </p:tavLst>
                                    </p:anim>
                                    <p:anim calcmode="lin" valueType="num">
                                      <p:cBhvr>
                                        <p:cTn id="31" dur="500"/>
                                        <p:tgtEl>
                                          <p:spTgt spid="4"/>
                                        </p:tgtEl>
                                        <p:attrNameLst>
                                          <p:attrName>ppt_h</p:attrName>
                                        </p:attrNameLst>
                                      </p:cBhvr>
                                      <p:tavLst>
                                        <p:tav tm="0">
                                          <p:val>
                                            <p:strVal val="ppt_h"/>
                                          </p:val>
                                        </p:tav>
                                        <p:tav tm="100000">
                                          <p:val>
                                            <p:strVal val="ppt_h"/>
                                          </p:val>
                                        </p:tav>
                                      </p:tavLst>
                                    </p:anim>
                                    <p:anim calcmode="lin" valueType="num">
                                      <p:cBhvr>
                                        <p:cTn id="32" dur="500"/>
                                        <p:tgtEl>
                                          <p:spTgt spid="4"/>
                                        </p:tgtEl>
                                        <p:attrNameLst>
                                          <p:attrName>ppt_x</p:attrName>
                                        </p:attrNameLst>
                                      </p:cBhvr>
                                      <p:tavLst>
                                        <p:tav tm="0">
                                          <p:val>
                                            <p:strVal val="ppt_x"/>
                                          </p:val>
                                        </p:tav>
                                        <p:tav tm="100000">
                                          <p:val>
                                            <p:strVal val="ppt_x-.2"/>
                                          </p:val>
                                        </p:tav>
                                      </p:tavLst>
                                    </p:anim>
                                    <p:anim calcmode="lin" valueType="num">
                                      <p:cBhvr>
                                        <p:cTn id="33" dur="500"/>
                                        <p:tgtEl>
                                          <p:spTgt spid="4"/>
                                        </p:tgtEl>
                                        <p:attrNameLst>
                                          <p:attrName>ppt_y</p:attrName>
                                        </p:attrNameLst>
                                      </p:cBhvr>
                                      <p:tavLst>
                                        <p:tav tm="0">
                                          <p:val>
                                            <p:strVal val="ppt_y"/>
                                          </p:val>
                                        </p:tav>
                                        <p:tav tm="100000">
                                          <p:val>
                                            <p:strVal val="ppt_y"/>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2" descr="115_15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1402429"/>
            <a:ext cx="314325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p:cNvGrpSpPr>
            <a:grpSpLocks/>
          </p:cNvGrpSpPr>
          <p:nvPr/>
        </p:nvGrpSpPr>
        <p:grpSpPr bwMode="auto">
          <a:xfrm>
            <a:off x="1822848" y="1355996"/>
            <a:ext cx="2688431" cy="1883569"/>
            <a:chOff x="571" y="249"/>
            <a:chExt cx="2258" cy="1582"/>
          </a:xfrm>
        </p:grpSpPr>
        <p:sp>
          <p:nvSpPr>
            <p:cNvPr id="69762" name="Oval 4"/>
            <p:cNvSpPr>
              <a:spLocks noChangeArrowheads="1"/>
            </p:cNvSpPr>
            <p:nvPr/>
          </p:nvSpPr>
          <p:spPr bwMode="auto">
            <a:xfrm rot="613854">
              <a:off x="2197" y="253"/>
              <a:ext cx="632" cy="32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63" name="Oval 5"/>
            <p:cNvSpPr>
              <a:spLocks noChangeArrowheads="1"/>
            </p:cNvSpPr>
            <p:nvPr/>
          </p:nvSpPr>
          <p:spPr bwMode="auto">
            <a:xfrm rot="613854">
              <a:off x="571" y="863"/>
              <a:ext cx="184" cy="14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64" name="Oval 6"/>
            <p:cNvSpPr>
              <a:spLocks noChangeArrowheads="1"/>
            </p:cNvSpPr>
            <p:nvPr/>
          </p:nvSpPr>
          <p:spPr bwMode="auto">
            <a:xfrm rot="613854">
              <a:off x="1945" y="973"/>
              <a:ext cx="298" cy="47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65" name="Oval 7"/>
            <p:cNvSpPr>
              <a:spLocks noChangeArrowheads="1"/>
            </p:cNvSpPr>
            <p:nvPr/>
          </p:nvSpPr>
          <p:spPr bwMode="auto">
            <a:xfrm rot="613854">
              <a:off x="1696" y="818"/>
              <a:ext cx="344" cy="90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66" name="Oval 8"/>
            <p:cNvSpPr>
              <a:spLocks noChangeArrowheads="1"/>
            </p:cNvSpPr>
            <p:nvPr/>
          </p:nvSpPr>
          <p:spPr bwMode="auto">
            <a:xfrm rot="1593798">
              <a:off x="607" y="249"/>
              <a:ext cx="462" cy="86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67" name="Oval 9"/>
            <p:cNvSpPr>
              <a:spLocks noChangeArrowheads="1"/>
            </p:cNvSpPr>
            <p:nvPr/>
          </p:nvSpPr>
          <p:spPr bwMode="auto">
            <a:xfrm rot="613854">
              <a:off x="2256" y="1152"/>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68" name="Oval 10"/>
            <p:cNvSpPr>
              <a:spLocks noChangeArrowheads="1"/>
            </p:cNvSpPr>
            <p:nvPr/>
          </p:nvSpPr>
          <p:spPr bwMode="auto">
            <a:xfrm rot="613854">
              <a:off x="1967" y="1615"/>
              <a:ext cx="320" cy="21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69" name="Oval 11"/>
            <p:cNvSpPr>
              <a:spLocks noChangeArrowheads="1"/>
            </p:cNvSpPr>
            <p:nvPr/>
          </p:nvSpPr>
          <p:spPr bwMode="auto">
            <a:xfrm rot="613854">
              <a:off x="2217" y="834"/>
              <a:ext cx="219" cy="15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0" name="Oval 12"/>
            <p:cNvSpPr>
              <a:spLocks noChangeArrowheads="1"/>
            </p:cNvSpPr>
            <p:nvPr/>
          </p:nvSpPr>
          <p:spPr bwMode="auto">
            <a:xfrm rot="613854">
              <a:off x="2125" y="1522"/>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1" name="Oval 13"/>
            <p:cNvSpPr>
              <a:spLocks noChangeArrowheads="1"/>
            </p:cNvSpPr>
            <p:nvPr/>
          </p:nvSpPr>
          <p:spPr bwMode="auto">
            <a:xfrm rot="613854">
              <a:off x="2214" y="1306"/>
              <a:ext cx="184" cy="22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2" name="Oval 14"/>
            <p:cNvSpPr>
              <a:spLocks noChangeArrowheads="1"/>
            </p:cNvSpPr>
            <p:nvPr/>
          </p:nvSpPr>
          <p:spPr bwMode="auto">
            <a:xfrm rot="613854">
              <a:off x="2447" y="1261"/>
              <a:ext cx="184"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3" name="Oval 15"/>
            <p:cNvSpPr>
              <a:spLocks noChangeArrowheads="1"/>
            </p:cNvSpPr>
            <p:nvPr/>
          </p:nvSpPr>
          <p:spPr bwMode="auto">
            <a:xfrm rot="613854">
              <a:off x="1226" y="395"/>
              <a:ext cx="275" cy="68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4" name="Oval 16"/>
            <p:cNvSpPr>
              <a:spLocks noChangeArrowheads="1"/>
            </p:cNvSpPr>
            <p:nvPr/>
          </p:nvSpPr>
          <p:spPr bwMode="auto">
            <a:xfrm rot="1985307">
              <a:off x="726" y="622"/>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5" name="Oval 17"/>
            <p:cNvSpPr>
              <a:spLocks noChangeArrowheads="1"/>
            </p:cNvSpPr>
            <p:nvPr/>
          </p:nvSpPr>
          <p:spPr bwMode="auto">
            <a:xfrm rot="1985307">
              <a:off x="860" y="308"/>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6" name="Oval 18"/>
            <p:cNvSpPr>
              <a:spLocks noChangeArrowheads="1"/>
            </p:cNvSpPr>
            <p:nvPr/>
          </p:nvSpPr>
          <p:spPr bwMode="auto">
            <a:xfrm rot="1985307">
              <a:off x="1807" y="135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7" name="Oval 19"/>
            <p:cNvSpPr>
              <a:spLocks noChangeArrowheads="1"/>
            </p:cNvSpPr>
            <p:nvPr/>
          </p:nvSpPr>
          <p:spPr bwMode="auto">
            <a:xfrm rot="1985307">
              <a:off x="1746" y="113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8" name="Oval 20"/>
            <p:cNvSpPr>
              <a:spLocks noChangeArrowheads="1"/>
            </p:cNvSpPr>
            <p:nvPr/>
          </p:nvSpPr>
          <p:spPr bwMode="auto">
            <a:xfrm rot="1985307">
              <a:off x="2250" y="1040"/>
              <a:ext cx="194" cy="11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9" name="Oval 21"/>
            <p:cNvSpPr>
              <a:spLocks noChangeArrowheads="1"/>
            </p:cNvSpPr>
            <p:nvPr/>
          </p:nvSpPr>
          <p:spPr bwMode="auto">
            <a:xfrm rot="1985307">
              <a:off x="913" y="47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80" name="Oval 22"/>
            <p:cNvSpPr>
              <a:spLocks noChangeArrowheads="1"/>
            </p:cNvSpPr>
            <p:nvPr/>
          </p:nvSpPr>
          <p:spPr bwMode="auto">
            <a:xfrm rot="1985307">
              <a:off x="761" y="771"/>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81" name="Oval 23"/>
            <p:cNvSpPr>
              <a:spLocks noChangeArrowheads="1"/>
            </p:cNvSpPr>
            <p:nvPr/>
          </p:nvSpPr>
          <p:spPr bwMode="auto">
            <a:xfrm rot="1985307">
              <a:off x="784" y="452"/>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82" name="Oval 24"/>
            <p:cNvSpPr>
              <a:spLocks noChangeArrowheads="1"/>
            </p:cNvSpPr>
            <p:nvPr/>
          </p:nvSpPr>
          <p:spPr bwMode="auto">
            <a:xfrm rot="1985307">
              <a:off x="1829" y="999"/>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sp>
        <p:nvSpPr>
          <p:cNvPr id="69637" name="Rectangle 25"/>
          <p:cNvSpPr>
            <a:spLocks noChangeArrowheads="1"/>
          </p:cNvSpPr>
          <p:nvPr/>
        </p:nvSpPr>
        <p:spPr bwMode="auto">
          <a:xfrm>
            <a:off x="4914900" y="1402430"/>
            <a:ext cx="2800350" cy="234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4" name="Group 26"/>
          <p:cNvGrpSpPr>
            <a:grpSpLocks/>
          </p:cNvGrpSpPr>
          <p:nvPr/>
        </p:nvGrpSpPr>
        <p:grpSpPr bwMode="auto">
          <a:xfrm>
            <a:off x="1931194" y="1502442"/>
            <a:ext cx="5669756" cy="1671638"/>
            <a:chOff x="662" y="372"/>
            <a:chExt cx="4762" cy="1404"/>
          </a:xfrm>
        </p:grpSpPr>
        <p:sp>
          <p:nvSpPr>
            <p:cNvPr id="69741" name="Line 27"/>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42" name="Line 28"/>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43" name="Line 29"/>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44" name="Line 30"/>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45" name="Line 31"/>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46" name="Line 32"/>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47" name="Line 33"/>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48" name="Line 34"/>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49" name="Line 35"/>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0" name="Line 36"/>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1" name="Line 37"/>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2" name="Line 38"/>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3" name="Line 39"/>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4" name="Line 40"/>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5" name="Line 41"/>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6" name="Line 42"/>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7" name="Line 43"/>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8" name="Line 44"/>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9" name="Line 45"/>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60" name="Line 46"/>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61" name="Line 47"/>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grpSp>
      <p:grpSp>
        <p:nvGrpSpPr>
          <p:cNvPr id="5" name="Group 48"/>
          <p:cNvGrpSpPr>
            <a:grpSpLocks/>
          </p:cNvGrpSpPr>
          <p:nvPr/>
        </p:nvGrpSpPr>
        <p:grpSpPr bwMode="auto">
          <a:xfrm>
            <a:off x="5587603" y="1684608"/>
            <a:ext cx="2013347" cy="1475184"/>
            <a:chOff x="3733" y="525"/>
            <a:chExt cx="1691" cy="1239"/>
          </a:xfrm>
        </p:grpSpPr>
        <p:sp>
          <p:nvSpPr>
            <p:cNvPr id="69720" name="Oval 49"/>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1" name="Oval 50"/>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2" name="Oval 51"/>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3" name="Oval 52"/>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4" name="Oval 53"/>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5" name="Oval 54"/>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6" name="Oval 55"/>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7" name="Oval 56"/>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8" name="Oval 57"/>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9" name="Oval 58"/>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0" name="Oval 59"/>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1" name="Oval 60"/>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2" name="Oval 61"/>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3" name="Oval 62"/>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4" name="Oval 63"/>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5" name="Oval 64"/>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6" name="Oval 65"/>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7" name="Oval 66"/>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8" name="Oval 67"/>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9" name="Oval 68"/>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40" name="Oval 69"/>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69640" name="Group 70"/>
          <p:cNvGrpSpPr>
            <a:grpSpLocks/>
          </p:cNvGrpSpPr>
          <p:nvPr/>
        </p:nvGrpSpPr>
        <p:grpSpPr bwMode="auto">
          <a:xfrm>
            <a:off x="5314950" y="1573880"/>
            <a:ext cx="2258616" cy="2118122"/>
            <a:chOff x="3504" y="432"/>
            <a:chExt cx="1897" cy="1779"/>
          </a:xfrm>
        </p:grpSpPr>
        <p:grpSp>
          <p:nvGrpSpPr>
            <p:cNvPr id="69642" name="Group 71"/>
            <p:cNvGrpSpPr>
              <a:grpSpLocks/>
            </p:cNvGrpSpPr>
            <p:nvPr/>
          </p:nvGrpSpPr>
          <p:grpSpPr bwMode="auto">
            <a:xfrm>
              <a:off x="3710" y="479"/>
              <a:ext cx="1668" cy="1425"/>
              <a:chOff x="3710" y="479"/>
              <a:chExt cx="1668" cy="1425"/>
            </a:xfrm>
          </p:grpSpPr>
          <p:sp>
            <p:nvSpPr>
              <p:cNvPr id="69700" name="Oval 72"/>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1" name="Oval 73"/>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2" name="Oval 74"/>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3" name="Oval 75"/>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4" name="Oval 7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5" name="Oval 77"/>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6" name="Oval 78"/>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7" name="Oval 79"/>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8" name="Oval 80"/>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9" name="Oval 81"/>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0" name="Oval 82"/>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1" name="Oval 83"/>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2" name="Oval 84"/>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3" name="Oval 85"/>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4" name="Oval 86"/>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5" name="Oval 87"/>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6" name="Oval 88"/>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7" name="Oval 89"/>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8" name="Oval 90"/>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9" name="Oval 91"/>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69643" name="Group 92"/>
            <p:cNvGrpSpPr>
              <a:grpSpLocks/>
            </p:cNvGrpSpPr>
            <p:nvPr/>
          </p:nvGrpSpPr>
          <p:grpSpPr bwMode="auto">
            <a:xfrm>
              <a:off x="3504" y="432"/>
              <a:ext cx="1897" cy="1779"/>
              <a:chOff x="3504" y="432"/>
              <a:chExt cx="1897" cy="1779"/>
            </a:xfrm>
          </p:grpSpPr>
          <p:grpSp>
            <p:nvGrpSpPr>
              <p:cNvPr id="69644" name="Group 93"/>
              <p:cNvGrpSpPr>
                <a:grpSpLocks/>
              </p:cNvGrpSpPr>
              <p:nvPr/>
            </p:nvGrpSpPr>
            <p:grpSpPr bwMode="auto">
              <a:xfrm>
                <a:off x="4075" y="432"/>
                <a:ext cx="1075" cy="1355"/>
                <a:chOff x="4075" y="432"/>
                <a:chExt cx="1075" cy="1355"/>
              </a:xfrm>
            </p:grpSpPr>
            <p:sp>
              <p:nvSpPr>
                <p:cNvPr id="69691" name="Oval 94"/>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2" name="Oval 95"/>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3" name="Oval 96"/>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4" name="Oval 97"/>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5" name="Oval 98"/>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6" name="Oval 99"/>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7" name="Oval 100"/>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8" name="Oval 101"/>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9" name="Oval 102"/>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69645" name="Group 103"/>
              <p:cNvGrpSpPr>
                <a:grpSpLocks/>
              </p:cNvGrpSpPr>
              <p:nvPr/>
            </p:nvGrpSpPr>
            <p:grpSpPr bwMode="auto">
              <a:xfrm>
                <a:off x="3550" y="502"/>
                <a:ext cx="1463" cy="1613"/>
                <a:chOff x="3550" y="502"/>
                <a:chExt cx="1463" cy="1613"/>
              </a:xfrm>
            </p:grpSpPr>
            <p:sp>
              <p:nvSpPr>
                <p:cNvPr id="69676" name="Oval 104"/>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7" name="Oval 105"/>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8" name="Oval 106"/>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9" name="Oval 107"/>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0" name="Oval 108"/>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1" name="Oval 109"/>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2" name="Oval 110"/>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3" name="Oval 111"/>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4" name="Oval 112"/>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5" name="Oval 113"/>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6" name="Oval 114"/>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7" name="Oval 115"/>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8" name="Oval 116"/>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9" name="Oval 117"/>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0" name="Oval 118"/>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69646" name="Group 119"/>
              <p:cNvGrpSpPr>
                <a:grpSpLocks/>
              </p:cNvGrpSpPr>
              <p:nvPr/>
            </p:nvGrpSpPr>
            <p:grpSpPr bwMode="auto">
              <a:xfrm>
                <a:off x="3504" y="528"/>
                <a:ext cx="1897" cy="1683"/>
                <a:chOff x="3504" y="525"/>
                <a:chExt cx="1897" cy="1683"/>
              </a:xfrm>
            </p:grpSpPr>
            <p:sp>
              <p:nvSpPr>
                <p:cNvPr id="69647" name="Oval 120"/>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48" name="Oval 121"/>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49" name="Oval 122"/>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0" name="Oval 123"/>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1" name="Oval 124"/>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2" name="Oval 125"/>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3" name="Oval 12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4" name="Oval 127"/>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5" name="Oval 128"/>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6" name="Oval 129"/>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7" name="Oval 130"/>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8" name="Oval 131"/>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9" name="Oval 132"/>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0" name="Oval 133"/>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1" name="Oval 134"/>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2" name="Oval 135"/>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3" name="Oval 136"/>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4" name="Oval 137"/>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5" name="Oval 138"/>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6" name="Oval 139"/>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7" name="Oval 140"/>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8" name="Oval 141"/>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9" name="Oval 142"/>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0" name="Oval 143"/>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1" name="Oval 144"/>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2" name="Oval 145"/>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3" name="Oval 146"/>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4" name="Oval 147"/>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5" name="Oval 148"/>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grpSp>
      <p:sp>
        <p:nvSpPr>
          <p:cNvPr id="151" name="Text Box 90"/>
          <p:cNvSpPr txBox="1">
            <a:spLocks noChangeArrowheads="1"/>
          </p:cNvSpPr>
          <p:nvPr/>
        </p:nvSpPr>
        <p:spPr bwMode="auto">
          <a:xfrm>
            <a:off x="1147253" y="4957448"/>
            <a:ext cx="118705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latin typeface="Arial" panose="020B0604020202020204" pitchFamily="34" charset="0"/>
                <a:ea typeface="+mn-ea"/>
                <a:cs typeface="Arial" panose="020B0604020202020204" pitchFamily="34" charset="0"/>
              </a:rPr>
              <a:t>D. </a:t>
            </a:r>
            <a:r>
              <a:rPr lang="en-US" sz="750" dirty="0" err="1">
                <a:latin typeface="Arial" panose="020B0604020202020204" pitchFamily="34" charset="0"/>
                <a:ea typeface="+mn-ea"/>
                <a:cs typeface="Arial" panose="020B0604020202020204" pitchFamily="34" charset="0"/>
              </a:rPr>
              <a:t>Nister</a:t>
            </a:r>
            <a:r>
              <a:rPr lang="en-US" sz="750" dirty="0">
                <a:latin typeface="Arial" panose="020B0604020202020204" pitchFamily="34" charset="0"/>
                <a:ea typeface="+mn-ea"/>
                <a:cs typeface="Arial" panose="020B0604020202020204" pitchFamily="34" charset="0"/>
              </a:rPr>
              <a:t>, CVPR 2006</a:t>
            </a:r>
          </a:p>
        </p:txBody>
      </p:sp>
      <p:sp>
        <p:nvSpPr>
          <p:cNvPr id="6" name="Title 6">
            <a:extLst>
              <a:ext uri="{FF2B5EF4-FFF2-40B4-BE49-F238E27FC236}">
                <a16:creationId xmlns:a16="http://schemas.microsoft.com/office/drawing/2014/main" id="{498BC77F-DB96-6595-A02A-F91448557109}"/>
              </a:ext>
            </a:extLst>
          </p:cNvPr>
          <p:cNvSpPr>
            <a:spLocks noGrp="1"/>
          </p:cNvSpPr>
          <p:nvPr>
            <p:ph type="title"/>
          </p:nvPr>
        </p:nvSpPr>
        <p:spPr>
          <a:xfrm>
            <a:off x="457200" y="400050"/>
            <a:ext cx="8229600" cy="742950"/>
          </a:xfrm>
        </p:spPr>
        <p:txBody>
          <a:bodyPr/>
          <a:lstStyle/>
          <a:p>
            <a:r>
              <a:rPr lang="en-US" dirty="0"/>
              <a:t>Visual Words: main idea</a:t>
            </a:r>
          </a:p>
        </p:txBody>
      </p:sp>
      <p:sp>
        <p:nvSpPr>
          <p:cNvPr id="7" name="Slide Number Placeholder 5">
            <a:extLst>
              <a:ext uri="{FF2B5EF4-FFF2-40B4-BE49-F238E27FC236}">
                <a16:creationId xmlns:a16="http://schemas.microsoft.com/office/drawing/2014/main" id="{7119E448-13D4-55BB-9811-859AD172BF76}"/>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51</a:t>
            </a:fld>
            <a:endParaRPr lang="en-US" dirty="0"/>
          </a:p>
        </p:txBody>
      </p:sp>
    </p:spTree>
    <p:extLst>
      <p:ext uri="{BB962C8B-B14F-4D97-AF65-F5344CB8AC3E}">
        <p14:creationId xmlns:p14="http://schemas.microsoft.com/office/powerpoint/2010/main" val="1031857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anim calcmode="lin" valueType="num">
                                      <p:cBhvr>
                                        <p:cTn id="8" dur="500" fill="hold"/>
                                        <p:tgtEl>
                                          <p:spTgt spid="126"/>
                                        </p:tgtEl>
                                        <p:attrNameLst>
                                          <p:attrName>ppt_x</p:attrName>
                                        </p:attrNameLst>
                                      </p:cBhvr>
                                      <p:tavLst>
                                        <p:tav tm="0">
                                          <p:val>
                                            <p:strVal val="#ppt_x"/>
                                          </p:val>
                                        </p:tav>
                                        <p:tav tm="100000">
                                          <p:val>
                                            <p:strVal val="#ppt_x"/>
                                          </p:val>
                                        </p:tav>
                                      </p:tavLst>
                                    </p:anim>
                                    <p:anim calcmode="lin" valueType="num">
                                      <p:cBhvr>
                                        <p:cTn id="9" dur="500" fill="hold"/>
                                        <p:tgtEl>
                                          <p:spTgt spid="1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6"/>
                                        </p:tgtEl>
                                        <p:attrNameLst>
                                          <p:attrName>ppt_w</p:attrName>
                                        </p:attrNameLst>
                                      </p:cBhvr>
                                      <p:tavLst>
                                        <p:tav tm="0">
                                          <p:val>
                                            <p:strVal val="ppt_w"/>
                                          </p:val>
                                        </p:tav>
                                        <p:tav tm="100000">
                                          <p:val>
                                            <p:strVal val="ppt_w*0.05"/>
                                          </p:val>
                                        </p:tav>
                                      </p:tavLst>
                                    </p:anim>
                                    <p:anim calcmode="lin" valueType="num">
                                      <p:cBhvr>
                                        <p:cTn id="24" dur="500"/>
                                        <p:tgtEl>
                                          <p:spTgt spid="126"/>
                                        </p:tgtEl>
                                        <p:attrNameLst>
                                          <p:attrName>ppt_h</p:attrName>
                                        </p:attrNameLst>
                                      </p:cBhvr>
                                      <p:tavLst>
                                        <p:tav tm="0">
                                          <p:val>
                                            <p:strVal val="ppt_h"/>
                                          </p:val>
                                        </p:tav>
                                        <p:tav tm="100000">
                                          <p:val>
                                            <p:strVal val="ppt_h"/>
                                          </p:val>
                                        </p:tav>
                                      </p:tavLst>
                                    </p:anim>
                                    <p:anim calcmode="lin" valueType="num">
                                      <p:cBhvr>
                                        <p:cTn id="25" dur="500"/>
                                        <p:tgtEl>
                                          <p:spTgt spid="126"/>
                                        </p:tgtEl>
                                        <p:attrNameLst>
                                          <p:attrName>ppt_x</p:attrName>
                                        </p:attrNameLst>
                                      </p:cBhvr>
                                      <p:tavLst>
                                        <p:tav tm="0">
                                          <p:val>
                                            <p:strVal val="ppt_x"/>
                                          </p:val>
                                        </p:tav>
                                        <p:tav tm="100000">
                                          <p:val>
                                            <p:strVal val="ppt_x-.2"/>
                                          </p:val>
                                        </p:tav>
                                      </p:tavLst>
                                    </p:anim>
                                    <p:anim calcmode="lin" valueType="num">
                                      <p:cBhvr>
                                        <p:cTn id="26" dur="500"/>
                                        <p:tgtEl>
                                          <p:spTgt spid="126"/>
                                        </p:tgtEl>
                                        <p:attrNameLst>
                                          <p:attrName>ppt_y</p:attrName>
                                        </p:attrNameLst>
                                      </p:cBhvr>
                                      <p:tavLst>
                                        <p:tav tm="0">
                                          <p:val>
                                            <p:strVal val="ppt_y"/>
                                          </p:val>
                                        </p:tav>
                                        <p:tav tm="100000">
                                          <p:val>
                                            <p:strVal val="ppt_y"/>
                                          </p:val>
                                        </p:tav>
                                      </p:tavLst>
                                    </p:anim>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4914900" y="1171575"/>
            <a:ext cx="2800350" cy="2343150"/>
            <a:chOff x="3168" y="288"/>
            <a:chExt cx="2352" cy="1968"/>
          </a:xfrm>
        </p:grpSpPr>
        <p:sp>
          <p:nvSpPr>
            <p:cNvPr id="71020" name="Rectangle 3"/>
            <p:cNvSpPr>
              <a:spLocks noChangeArrowheads="1"/>
            </p:cNvSpPr>
            <p:nvPr/>
          </p:nvSpPr>
          <p:spPr bwMode="auto">
            <a:xfrm>
              <a:off x="3168" y="288"/>
              <a:ext cx="2352" cy="19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71021" name="Group 4"/>
            <p:cNvGrpSpPr>
              <a:grpSpLocks/>
            </p:cNvGrpSpPr>
            <p:nvPr/>
          </p:nvGrpSpPr>
          <p:grpSpPr bwMode="auto">
            <a:xfrm>
              <a:off x="3618" y="783"/>
              <a:ext cx="1623" cy="911"/>
              <a:chOff x="3618" y="783"/>
              <a:chExt cx="1623" cy="911"/>
            </a:xfrm>
          </p:grpSpPr>
          <p:sp>
            <p:nvSpPr>
              <p:cNvPr id="71125" name="Oval 5"/>
              <p:cNvSpPr>
                <a:spLocks noChangeArrowheads="1"/>
              </p:cNvSpPr>
              <p:nvPr/>
            </p:nvSpPr>
            <p:spPr bwMode="auto">
              <a:xfrm>
                <a:off x="3915" y="129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6" name="Oval 6"/>
              <p:cNvSpPr>
                <a:spLocks noChangeArrowheads="1"/>
              </p:cNvSpPr>
              <p:nvPr/>
            </p:nvSpPr>
            <p:spPr bwMode="auto">
              <a:xfrm>
                <a:off x="3870" y="99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7" name="Oval 7"/>
              <p:cNvSpPr>
                <a:spLocks noChangeArrowheads="1"/>
              </p:cNvSpPr>
              <p:nvPr/>
            </p:nvSpPr>
            <p:spPr bwMode="auto">
              <a:xfrm>
                <a:off x="4487" y="167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8" name="Oval 8"/>
              <p:cNvSpPr>
                <a:spLocks noChangeArrowheads="1"/>
              </p:cNvSpPr>
              <p:nvPr/>
            </p:nvSpPr>
            <p:spPr bwMode="auto">
              <a:xfrm>
                <a:off x="4121"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9" name="Oval 9"/>
              <p:cNvSpPr>
                <a:spLocks noChangeArrowheads="1"/>
              </p:cNvSpPr>
              <p:nvPr/>
            </p:nvSpPr>
            <p:spPr bwMode="auto">
              <a:xfrm>
                <a:off x="4030" y="106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0" name="Oval 10"/>
              <p:cNvSpPr>
                <a:spLocks noChangeArrowheads="1"/>
              </p:cNvSpPr>
              <p:nvPr/>
            </p:nvSpPr>
            <p:spPr bwMode="auto">
              <a:xfrm>
                <a:off x="4807" y="104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1" name="Oval 11"/>
              <p:cNvSpPr>
                <a:spLocks noChangeArrowheads="1"/>
              </p:cNvSpPr>
              <p:nvPr/>
            </p:nvSpPr>
            <p:spPr bwMode="auto">
              <a:xfrm>
                <a:off x="4624" y="104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2" name="Oval 12"/>
              <p:cNvSpPr>
                <a:spLocks noChangeArrowheads="1"/>
              </p:cNvSpPr>
              <p:nvPr/>
            </p:nvSpPr>
            <p:spPr bwMode="auto">
              <a:xfrm>
                <a:off x="4967" y="104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3" name="Oval 13"/>
              <p:cNvSpPr>
                <a:spLocks noChangeArrowheads="1"/>
              </p:cNvSpPr>
              <p:nvPr/>
            </p:nvSpPr>
            <p:spPr bwMode="auto">
              <a:xfrm>
                <a:off x="5218" y="94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4" name="Oval 14"/>
              <p:cNvSpPr>
                <a:spLocks noChangeArrowheads="1"/>
              </p:cNvSpPr>
              <p:nvPr/>
            </p:nvSpPr>
            <p:spPr bwMode="auto">
              <a:xfrm>
                <a:off x="4144"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5" name="Oval 15"/>
              <p:cNvSpPr>
                <a:spLocks noChangeArrowheads="1"/>
              </p:cNvSpPr>
              <p:nvPr/>
            </p:nvSpPr>
            <p:spPr bwMode="auto">
              <a:xfrm>
                <a:off x="4967"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6" name="Oval 16"/>
              <p:cNvSpPr>
                <a:spLocks noChangeArrowheads="1"/>
              </p:cNvSpPr>
              <p:nvPr/>
            </p:nvSpPr>
            <p:spPr bwMode="auto">
              <a:xfrm>
                <a:off x="3618" y="118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7" name="Oval 17"/>
              <p:cNvSpPr>
                <a:spLocks noChangeArrowheads="1"/>
              </p:cNvSpPr>
              <p:nvPr/>
            </p:nvSpPr>
            <p:spPr bwMode="auto">
              <a:xfrm>
                <a:off x="3755" y="118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8" name="Oval 18"/>
              <p:cNvSpPr>
                <a:spLocks noChangeArrowheads="1"/>
              </p:cNvSpPr>
              <p:nvPr/>
            </p:nvSpPr>
            <p:spPr bwMode="auto">
              <a:xfrm>
                <a:off x="3733" y="1133"/>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9" name="Oval 19"/>
              <p:cNvSpPr>
                <a:spLocks noChangeArrowheads="1"/>
              </p:cNvSpPr>
              <p:nvPr/>
            </p:nvSpPr>
            <p:spPr bwMode="auto">
              <a:xfrm>
                <a:off x="4121" y="141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40" name="Oval 20"/>
              <p:cNvSpPr>
                <a:spLocks noChangeArrowheads="1"/>
              </p:cNvSpPr>
              <p:nvPr/>
            </p:nvSpPr>
            <p:spPr bwMode="auto">
              <a:xfrm>
                <a:off x="4213" y="139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41" name="Oval 21"/>
              <p:cNvSpPr>
                <a:spLocks noChangeArrowheads="1"/>
              </p:cNvSpPr>
              <p:nvPr/>
            </p:nvSpPr>
            <p:spPr bwMode="auto">
              <a:xfrm>
                <a:off x="3641" y="78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1022" name="Group 22"/>
            <p:cNvGrpSpPr>
              <a:grpSpLocks/>
            </p:cNvGrpSpPr>
            <p:nvPr/>
          </p:nvGrpSpPr>
          <p:grpSpPr bwMode="auto">
            <a:xfrm>
              <a:off x="3168" y="288"/>
              <a:ext cx="2352" cy="1968"/>
              <a:chOff x="3168" y="288"/>
              <a:chExt cx="2352" cy="1968"/>
            </a:xfrm>
          </p:grpSpPr>
          <p:sp>
            <p:nvSpPr>
              <p:cNvPr id="71023" name="Rectangle 23"/>
              <p:cNvSpPr>
                <a:spLocks noChangeArrowheads="1"/>
              </p:cNvSpPr>
              <p:nvPr/>
            </p:nvSpPr>
            <p:spPr bwMode="auto">
              <a:xfrm>
                <a:off x="3168" y="288"/>
                <a:ext cx="2352" cy="196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71024" name="Group 24"/>
              <p:cNvGrpSpPr>
                <a:grpSpLocks/>
              </p:cNvGrpSpPr>
              <p:nvPr/>
            </p:nvGrpSpPr>
            <p:grpSpPr bwMode="auto">
              <a:xfrm>
                <a:off x="3733" y="525"/>
                <a:ext cx="1691" cy="1239"/>
                <a:chOff x="3733" y="525"/>
                <a:chExt cx="1691" cy="1239"/>
              </a:xfrm>
            </p:grpSpPr>
            <p:sp>
              <p:nvSpPr>
                <p:cNvPr id="71104" name="Oval 25"/>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5" name="Oval 26"/>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6" name="Oval 27"/>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7" name="Oval 28"/>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8" name="Oval 29"/>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9" name="Oval 30"/>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0" name="Oval 31"/>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1" name="Oval 32"/>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2" name="Oval 33"/>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3" name="Oval 34"/>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4" name="Oval 35"/>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5" name="Oval 36"/>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6" name="Oval 37"/>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7" name="Oval 38"/>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8" name="Oval 39"/>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9" name="Oval 40"/>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0" name="Oval 41"/>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1" name="Oval 42"/>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2" name="Oval 43"/>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3" name="Oval 44"/>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4" name="Oval 45"/>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1025" name="Group 46"/>
              <p:cNvGrpSpPr>
                <a:grpSpLocks/>
              </p:cNvGrpSpPr>
              <p:nvPr/>
            </p:nvGrpSpPr>
            <p:grpSpPr bwMode="auto">
              <a:xfrm>
                <a:off x="3504" y="432"/>
                <a:ext cx="1897" cy="1779"/>
                <a:chOff x="3504" y="432"/>
                <a:chExt cx="1897" cy="1779"/>
              </a:xfrm>
            </p:grpSpPr>
            <p:grpSp>
              <p:nvGrpSpPr>
                <p:cNvPr id="71026" name="Group 47"/>
                <p:cNvGrpSpPr>
                  <a:grpSpLocks/>
                </p:cNvGrpSpPr>
                <p:nvPr/>
              </p:nvGrpSpPr>
              <p:grpSpPr bwMode="auto">
                <a:xfrm>
                  <a:off x="3710" y="479"/>
                  <a:ext cx="1668" cy="1425"/>
                  <a:chOff x="3710" y="479"/>
                  <a:chExt cx="1668" cy="1425"/>
                </a:xfrm>
              </p:grpSpPr>
              <p:sp>
                <p:nvSpPr>
                  <p:cNvPr id="71084" name="Oval 48"/>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5" name="Oval 49"/>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6" name="Oval 50"/>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7" name="Oval 51"/>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8" name="Oval 5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9" name="Oval 53"/>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0" name="Oval 54"/>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1" name="Oval 55"/>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2" name="Oval 56"/>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3" name="Oval 57"/>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4" name="Oval 58"/>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5" name="Oval 59"/>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6" name="Oval 60"/>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7" name="Oval 61"/>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8" name="Oval 62"/>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9" name="Oval 63"/>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0" name="Oval 64"/>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1" name="Oval 65"/>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2" name="Oval 66"/>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3" name="Oval 67"/>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1027" name="Group 68"/>
                <p:cNvGrpSpPr>
                  <a:grpSpLocks/>
                </p:cNvGrpSpPr>
                <p:nvPr/>
              </p:nvGrpSpPr>
              <p:grpSpPr bwMode="auto">
                <a:xfrm>
                  <a:off x="3504" y="432"/>
                  <a:ext cx="1897" cy="1779"/>
                  <a:chOff x="3504" y="432"/>
                  <a:chExt cx="1897" cy="1779"/>
                </a:xfrm>
              </p:grpSpPr>
              <p:grpSp>
                <p:nvGrpSpPr>
                  <p:cNvPr id="71028" name="Group 69"/>
                  <p:cNvGrpSpPr>
                    <a:grpSpLocks/>
                  </p:cNvGrpSpPr>
                  <p:nvPr/>
                </p:nvGrpSpPr>
                <p:grpSpPr bwMode="auto">
                  <a:xfrm>
                    <a:off x="4075" y="432"/>
                    <a:ext cx="1075" cy="1355"/>
                    <a:chOff x="4075" y="432"/>
                    <a:chExt cx="1075" cy="1355"/>
                  </a:xfrm>
                </p:grpSpPr>
                <p:sp>
                  <p:nvSpPr>
                    <p:cNvPr id="71075" name="Oval 70"/>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6" name="Oval 71"/>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7" name="Oval 72"/>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8" name="Oval 73"/>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9" name="Oval 74"/>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0" name="Oval 75"/>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1" name="Oval 76"/>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2" name="Oval 77"/>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3" name="Oval 78"/>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1029" name="Group 79"/>
                  <p:cNvGrpSpPr>
                    <a:grpSpLocks/>
                  </p:cNvGrpSpPr>
                  <p:nvPr/>
                </p:nvGrpSpPr>
                <p:grpSpPr bwMode="auto">
                  <a:xfrm>
                    <a:off x="3550" y="502"/>
                    <a:ext cx="1463" cy="1613"/>
                    <a:chOff x="3550" y="502"/>
                    <a:chExt cx="1463" cy="1613"/>
                  </a:xfrm>
                </p:grpSpPr>
                <p:sp>
                  <p:nvSpPr>
                    <p:cNvPr id="71060" name="Oval 80"/>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1" name="Oval 81"/>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2" name="Oval 82"/>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3" name="Oval 83"/>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4" name="Oval 84"/>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5" name="Oval 85"/>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6" name="Oval 86"/>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7" name="Oval 87"/>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8" name="Oval 88"/>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9" name="Oval 89"/>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0" name="Oval 90"/>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1" name="Oval 91"/>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2" name="Oval 92"/>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3" name="Oval 93"/>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4" name="Oval 94"/>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1030" name="Group 95"/>
                  <p:cNvGrpSpPr>
                    <a:grpSpLocks/>
                  </p:cNvGrpSpPr>
                  <p:nvPr/>
                </p:nvGrpSpPr>
                <p:grpSpPr bwMode="auto">
                  <a:xfrm>
                    <a:off x="3504" y="528"/>
                    <a:ext cx="1897" cy="1683"/>
                    <a:chOff x="3504" y="525"/>
                    <a:chExt cx="1897" cy="1683"/>
                  </a:xfrm>
                </p:grpSpPr>
                <p:sp>
                  <p:nvSpPr>
                    <p:cNvPr id="71031" name="Oval 96"/>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32" name="Oval 97"/>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33" name="Oval 98"/>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34" name="Oval 99"/>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35" name="Oval 100"/>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36" name="Oval 101"/>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37" name="Oval 10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38" name="Oval 103"/>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39" name="Oval 104"/>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0" name="Oval 105"/>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1" name="Oval 106"/>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2" name="Oval 107"/>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3" name="Oval 108"/>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4" name="Oval 109"/>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5" name="Oval 110"/>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6" name="Oval 111"/>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7" name="Oval 112"/>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8" name="Oval 113"/>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9" name="Oval 114"/>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0" name="Oval 115"/>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1" name="Oval 116"/>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2" name="Oval 117"/>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3" name="Oval 118"/>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4" name="Oval 119"/>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5" name="Oval 120"/>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6" name="Oval 121"/>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7" name="Oval 122"/>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8" name="Oval 123"/>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9" name="Oval 124"/>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grpSp>
        </p:grpSp>
      </p:grpSp>
      <p:grpSp>
        <p:nvGrpSpPr>
          <p:cNvPr id="14" name="Group 125"/>
          <p:cNvGrpSpPr>
            <a:grpSpLocks noChangeAspect="1"/>
          </p:cNvGrpSpPr>
          <p:nvPr/>
        </p:nvGrpSpPr>
        <p:grpSpPr bwMode="auto">
          <a:xfrm>
            <a:off x="3781425" y="1162050"/>
            <a:ext cx="3667125" cy="3068241"/>
            <a:chOff x="3168" y="288"/>
            <a:chExt cx="2352" cy="1968"/>
          </a:xfrm>
        </p:grpSpPr>
        <p:sp>
          <p:nvSpPr>
            <p:cNvPr id="70898" name="Rectangle 12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70899" name="Group 127"/>
            <p:cNvGrpSpPr>
              <a:grpSpLocks noChangeAspect="1"/>
            </p:cNvGrpSpPr>
            <p:nvPr/>
          </p:nvGrpSpPr>
          <p:grpSpPr bwMode="auto">
            <a:xfrm>
              <a:off x="3618" y="783"/>
              <a:ext cx="1623" cy="911"/>
              <a:chOff x="3618" y="783"/>
              <a:chExt cx="1623" cy="911"/>
            </a:xfrm>
          </p:grpSpPr>
          <p:sp>
            <p:nvSpPr>
              <p:cNvPr id="71003" name="Oval 128"/>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4" name="Oval 129"/>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5" name="Oval 130"/>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6" name="Oval 131"/>
              <p:cNvSpPr>
                <a:spLocks noChangeAspect="1" noChangeArrowheads="1"/>
              </p:cNvSpPr>
              <p:nvPr/>
            </p:nvSpPr>
            <p:spPr bwMode="auto">
              <a:xfrm>
                <a:off x="4121"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7" name="Oval 132"/>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8" name="Oval 133"/>
              <p:cNvSpPr>
                <a:spLocks noChangeAspect="1" noChangeArrowheads="1"/>
              </p:cNvSpPr>
              <p:nvPr/>
            </p:nvSpPr>
            <p:spPr bwMode="auto">
              <a:xfrm>
                <a:off x="4807" y="1040"/>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9" name="Oval 134"/>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0" name="Oval 135"/>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1" name="Oval 136"/>
              <p:cNvSpPr>
                <a:spLocks noChangeAspect="1" noChangeArrowheads="1"/>
              </p:cNvSpPr>
              <p:nvPr/>
            </p:nvSpPr>
            <p:spPr bwMode="auto">
              <a:xfrm>
                <a:off x="5218" y="94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2" name="Oval 137"/>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3" name="Oval 138"/>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4" name="Oval 139"/>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5" name="Oval 140"/>
              <p:cNvSpPr>
                <a:spLocks noChangeAspect="1" noChangeArrowheads="1"/>
              </p:cNvSpPr>
              <p:nvPr/>
            </p:nvSpPr>
            <p:spPr bwMode="auto">
              <a:xfrm>
                <a:off x="3754" y="1180"/>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6" name="Oval 141"/>
              <p:cNvSpPr>
                <a:spLocks noChangeAspect="1" noChangeArrowheads="1"/>
              </p:cNvSpPr>
              <p:nvPr/>
            </p:nvSpPr>
            <p:spPr bwMode="auto">
              <a:xfrm>
                <a:off x="3733" y="1133"/>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7" name="Oval 142"/>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8" name="Oval 143"/>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9" name="Oval 144"/>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900" name="Group 145"/>
            <p:cNvGrpSpPr>
              <a:grpSpLocks noChangeAspect="1"/>
            </p:cNvGrpSpPr>
            <p:nvPr/>
          </p:nvGrpSpPr>
          <p:grpSpPr bwMode="auto">
            <a:xfrm>
              <a:off x="3168" y="288"/>
              <a:ext cx="2352" cy="1968"/>
              <a:chOff x="3168" y="288"/>
              <a:chExt cx="2352" cy="1968"/>
            </a:xfrm>
          </p:grpSpPr>
          <p:sp>
            <p:nvSpPr>
              <p:cNvPr id="70901" name="Rectangle 14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70902" name="Group 147"/>
              <p:cNvGrpSpPr>
                <a:grpSpLocks noChangeAspect="1"/>
              </p:cNvGrpSpPr>
              <p:nvPr/>
            </p:nvGrpSpPr>
            <p:grpSpPr bwMode="auto">
              <a:xfrm>
                <a:off x="3733" y="525"/>
                <a:ext cx="1691" cy="1239"/>
                <a:chOff x="3733" y="525"/>
                <a:chExt cx="1691" cy="1239"/>
              </a:xfrm>
            </p:grpSpPr>
            <p:sp>
              <p:nvSpPr>
                <p:cNvPr id="70982" name="Oval 148"/>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3" name="Oval 149"/>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4" name="Oval 150"/>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5" name="Oval 151"/>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6" name="Oval 152"/>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7" name="Oval 153"/>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8" name="Oval 154"/>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9" name="Oval 155"/>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0" name="Oval 156"/>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1" name="Oval 157"/>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2" name="Oval 158"/>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3" name="Oval 159"/>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4" name="Oval 160"/>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5" name="Oval 161"/>
                <p:cNvSpPr>
                  <a:spLocks noChangeAspect="1" noChangeArrowheads="1"/>
                </p:cNvSpPr>
                <p:nvPr/>
              </p:nvSpPr>
              <p:spPr bwMode="auto">
                <a:xfrm>
                  <a:off x="446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6" name="Oval 162"/>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7" name="Oval 163"/>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8" name="Oval 164"/>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9" name="Oval 165"/>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0" name="Oval 166"/>
                <p:cNvSpPr>
                  <a:spLocks noChangeAspect="1" noChangeArrowheads="1"/>
                </p:cNvSpPr>
                <p:nvPr/>
              </p:nvSpPr>
              <p:spPr bwMode="auto">
                <a:xfrm>
                  <a:off x="4464" y="132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1" name="Oval 167"/>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2" name="Oval 168"/>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903" name="Group 169"/>
              <p:cNvGrpSpPr>
                <a:grpSpLocks noChangeAspect="1"/>
              </p:cNvGrpSpPr>
              <p:nvPr/>
            </p:nvGrpSpPr>
            <p:grpSpPr bwMode="auto">
              <a:xfrm>
                <a:off x="3504" y="432"/>
                <a:ext cx="1897" cy="1779"/>
                <a:chOff x="3504" y="432"/>
                <a:chExt cx="1897" cy="1779"/>
              </a:xfrm>
            </p:grpSpPr>
            <p:grpSp>
              <p:nvGrpSpPr>
                <p:cNvPr id="70904" name="Group 170"/>
                <p:cNvGrpSpPr>
                  <a:grpSpLocks noChangeAspect="1"/>
                </p:cNvGrpSpPr>
                <p:nvPr/>
              </p:nvGrpSpPr>
              <p:grpSpPr bwMode="auto">
                <a:xfrm>
                  <a:off x="3710" y="480"/>
                  <a:ext cx="1668" cy="1424"/>
                  <a:chOff x="3710" y="480"/>
                  <a:chExt cx="1668" cy="1424"/>
                </a:xfrm>
              </p:grpSpPr>
              <p:sp>
                <p:nvSpPr>
                  <p:cNvPr id="70962" name="Oval 171"/>
                  <p:cNvSpPr>
                    <a:spLocks noChangeAspect="1" noChangeArrowheads="1"/>
                  </p:cNvSpPr>
                  <p:nvPr/>
                </p:nvSpPr>
                <p:spPr bwMode="auto">
                  <a:xfrm>
                    <a:off x="3755" y="129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3" name="Oval 172"/>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4" name="Oval 173"/>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5" name="Oval 174"/>
                  <p:cNvSpPr>
                    <a:spLocks noChangeAspect="1" noChangeArrowheads="1"/>
                  </p:cNvSpPr>
                  <p:nvPr/>
                </p:nvSpPr>
                <p:spPr bwMode="auto">
                  <a:xfrm>
                    <a:off x="4213" y="1694"/>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6" name="Oval 175"/>
                  <p:cNvSpPr>
                    <a:spLocks noChangeAspect="1" noChangeArrowheads="1"/>
                  </p:cNvSpPr>
                  <p:nvPr/>
                </p:nvSpPr>
                <p:spPr bwMode="auto">
                  <a:xfrm>
                    <a:off x="4235" y="1554"/>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7" name="Oval 176"/>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8" name="Oval 177"/>
                  <p:cNvSpPr>
                    <a:spLocks noChangeAspect="1" noChangeArrowheads="1"/>
                  </p:cNvSpPr>
                  <p:nvPr/>
                </p:nvSpPr>
                <p:spPr bwMode="auto">
                  <a:xfrm>
                    <a:off x="3710" y="7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9" name="Oval 178"/>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0" name="Oval 179"/>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1" name="Oval 180"/>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2" name="Oval 181"/>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3" name="Oval 182"/>
                  <p:cNvSpPr>
                    <a:spLocks noChangeAspect="1" noChangeArrowheads="1"/>
                  </p:cNvSpPr>
                  <p:nvPr/>
                </p:nvSpPr>
                <p:spPr bwMode="auto">
                  <a:xfrm>
                    <a:off x="4875" y="923"/>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4" name="Oval 183"/>
                  <p:cNvSpPr>
                    <a:spLocks noChangeAspect="1" noChangeArrowheads="1"/>
                  </p:cNvSpPr>
                  <p:nvPr/>
                </p:nvSpPr>
                <p:spPr bwMode="auto">
                  <a:xfrm>
                    <a:off x="4830" y="853"/>
                    <a:ext cx="24"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5" name="Oval 184"/>
                  <p:cNvSpPr>
                    <a:spLocks noChangeAspect="1" noChangeArrowheads="1"/>
                  </p:cNvSpPr>
                  <p:nvPr/>
                </p:nvSpPr>
                <p:spPr bwMode="auto">
                  <a:xfrm>
                    <a:off x="4213" y="923"/>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6" name="Oval 185"/>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7" name="Oval 186"/>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8" name="Oval 187"/>
                  <p:cNvSpPr>
                    <a:spLocks noChangeAspect="1" noChangeArrowheads="1"/>
                  </p:cNvSpPr>
                  <p:nvPr/>
                </p:nvSpPr>
                <p:spPr bwMode="auto">
                  <a:xfrm>
                    <a:off x="4715" y="5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9" name="Oval 188"/>
                  <p:cNvSpPr>
                    <a:spLocks noChangeAspect="1" noChangeArrowheads="1"/>
                  </p:cNvSpPr>
                  <p:nvPr/>
                </p:nvSpPr>
                <p:spPr bwMode="auto">
                  <a:xfrm>
                    <a:off x="4533" y="480"/>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0" name="Oval 189"/>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1" name="Oval 190"/>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905" name="Group 191"/>
                <p:cNvGrpSpPr>
                  <a:grpSpLocks noChangeAspect="1"/>
                </p:cNvGrpSpPr>
                <p:nvPr/>
              </p:nvGrpSpPr>
              <p:grpSpPr bwMode="auto">
                <a:xfrm>
                  <a:off x="3504" y="432"/>
                  <a:ext cx="1897" cy="1779"/>
                  <a:chOff x="3504" y="432"/>
                  <a:chExt cx="1897" cy="1779"/>
                </a:xfrm>
              </p:grpSpPr>
              <p:grpSp>
                <p:nvGrpSpPr>
                  <p:cNvPr id="70906" name="Group 192"/>
                  <p:cNvGrpSpPr>
                    <a:grpSpLocks noChangeAspect="1"/>
                  </p:cNvGrpSpPr>
                  <p:nvPr/>
                </p:nvGrpSpPr>
                <p:grpSpPr bwMode="auto">
                  <a:xfrm>
                    <a:off x="4075" y="432"/>
                    <a:ext cx="1075" cy="1355"/>
                    <a:chOff x="4075" y="432"/>
                    <a:chExt cx="1075" cy="1355"/>
                  </a:xfrm>
                </p:grpSpPr>
                <p:sp>
                  <p:nvSpPr>
                    <p:cNvPr id="70953" name="Oval 193"/>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4" name="Oval 194"/>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5" name="Oval 195"/>
                    <p:cNvSpPr>
                      <a:spLocks noChangeAspect="1" noChangeArrowheads="1"/>
                    </p:cNvSpPr>
                    <p:nvPr/>
                  </p:nvSpPr>
                  <p:spPr bwMode="auto">
                    <a:xfrm>
                      <a:off x="4693" y="80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6" name="Oval 196"/>
                    <p:cNvSpPr>
                      <a:spLocks noChangeAspect="1" noChangeArrowheads="1"/>
                    </p:cNvSpPr>
                    <p:nvPr/>
                  </p:nvSpPr>
                  <p:spPr bwMode="auto">
                    <a:xfrm>
                      <a:off x="4555" y="68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7" name="Oval 197"/>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8" name="Oval 198"/>
                    <p:cNvSpPr>
                      <a:spLocks noChangeAspect="1" noChangeArrowheads="1"/>
                    </p:cNvSpPr>
                    <p:nvPr/>
                  </p:nvSpPr>
                  <p:spPr bwMode="auto">
                    <a:xfrm>
                      <a:off x="4304"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9" name="Oval 199"/>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0" name="Oval 200"/>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1" name="Oval 201"/>
                    <p:cNvSpPr>
                      <a:spLocks noChangeAspect="1" noChangeArrowheads="1"/>
                    </p:cNvSpPr>
                    <p:nvPr/>
                  </p:nvSpPr>
                  <p:spPr bwMode="auto">
                    <a:xfrm>
                      <a:off x="4464"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907" name="Group 202"/>
                  <p:cNvGrpSpPr>
                    <a:grpSpLocks noChangeAspect="1"/>
                  </p:cNvGrpSpPr>
                  <p:nvPr/>
                </p:nvGrpSpPr>
                <p:grpSpPr bwMode="auto">
                  <a:xfrm>
                    <a:off x="3550" y="503"/>
                    <a:ext cx="1463" cy="1612"/>
                    <a:chOff x="3550" y="503"/>
                    <a:chExt cx="1463" cy="1612"/>
                  </a:xfrm>
                </p:grpSpPr>
                <p:sp>
                  <p:nvSpPr>
                    <p:cNvPr id="70938" name="Oval 203"/>
                    <p:cNvSpPr>
                      <a:spLocks noChangeAspect="1" noChangeArrowheads="1"/>
                    </p:cNvSpPr>
                    <p:nvPr/>
                  </p:nvSpPr>
                  <p:spPr bwMode="auto">
                    <a:xfrm>
                      <a:off x="4235" y="190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9" name="Oval 204"/>
                    <p:cNvSpPr>
                      <a:spLocks noChangeAspect="1" noChangeArrowheads="1"/>
                    </p:cNvSpPr>
                    <p:nvPr/>
                  </p:nvSpPr>
                  <p:spPr bwMode="auto">
                    <a:xfrm>
                      <a:off x="4304" y="1928"/>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0" name="Oval 205"/>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1" name="Oval 206"/>
                    <p:cNvSpPr>
                      <a:spLocks noChangeAspect="1" noChangeArrowheads="1"/>
                    </p:cNvSpPr>
                    <p:nvPr/>
                  </p:nvSpPr>
                  <p:spPr bwMode="auto">
                    <a:xfrm>
                      <a:off x="4258"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2" name="Oval 207"/>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3" name="Oval 208"/>
                    <p:cNvSpPr>
                      <a:spLocks noChangeAspect="1" noChangeArrowheads="1"/>
                    </p:cNvSpPr>
                    <p:nvPr/>
                  </p:nvSpPr>
                  <p:spPr bwMode="auto">
                    <a:xfrm>
                      <a:off x="3573" y="713"/>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4" name="Oval 209"/>
                    <p:cNvSpPr>
                      <a:spLocks noChangeAspect="1" noChangeArrowheads="1"/>
                    </p:cNvSpPr>
                    <p:nvPr/>
                  </p:nvSpPr>
                  <p:spPr bwMode="auto">
                    <a:xfrm>
                      <a:off x="4738" y="90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5" name="Oval 210"/>
                    <p:cNvSpPr>
                      <a:spLocks noChangeAspect="1" noChangeArrowheads="1"/>
                    </p:cNvSpPr>
                    <p:nvPr/>
                  </p:nvSpPr>
                  <p:spPr bwMode="auto">
                    <a:xfrm>
                      <a:off x="4921" y="9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6" name="Oval 211"/>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7" name="Oval 212"/>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8" name="Oval 213"/>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9" name="Oval 214"/>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0" name="Oval 215"/>
                    <p:cNvSpPr>
                      <a:spLocks noChangeAspect="1" noChangeArrowheads="1"/>
                    </p:cNvSpPr>
                    <p:nvPr/>
                  </p:nvSpPr>
                  <p:spPr bwMode="auto">
                    <a:xfrm>
                      <a:off x="4327"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1" name="Oval 216"/>
                    <p:cNvSpPr>
                      <a:spLocks noChangeAspect="1" noChangeArrowheads="1"/>
                    </p:cNvSpPr>
                    <p:nvPr/>
                  </p:nvSpPr>
                  <p:spPr bwMode="auto">
                    <a:xfrm>
                      <a:off x="4007" y="139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2" name="Oval 217"/>
                    <p:cNvSpPr>
                      <a:spLocks noChangeAspect="1" noChangeArrowheads="1"/>
                    </p:cNvSpPr>
                    <p:nvPr/>
                  </p:nvSpPr>
                  <p:spPr bwMode="auto">
                    <a:xfrm>
                      <a:off x="3550" y="50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908" name="Group 218"/>
                  <p:cNvGrpSpPr>
                    <a:grpSpLocks noChangeAspect="1"/>
                  </p:cNvGrpSpPr>
                  <p:nvPr/>
                </p:nvGrpSpPr>
                <p:grpSpPr bwMode="auto">
                  <a:xfrm>
                    <a:off x="3504" y="529"/>
                    <a:ext cx="1897" cy="1682"/>
                    <a:chOff x="3504" y="526"/>
                    <a:chExt cx="1897" cy="1682"/>
                  </a:xfrm>
                </p:grpSpPr>
                <p:sp>
                  <p:nvSpPr>
                    <p:cNvPr id="70909" name="Oval 219"/>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0" name="Oval 220"/>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1" name="Oval 221"/>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2" name="Oval 222"/>
                    <p:cNvSpPr>
                      <a:spLocks noChangeAspect="1" noChangeArrowheads="1"/>
                    </p:cNvSpPr>
                    <p:nvPr/>
                  </p:nvSpPr>
                  <p:spPr bwMode="auto">
                    <a:xfrm>
                      <a:off x="4281" y="1787"/>
                      <a:ext cx="24"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3" name="Oval 223"/>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4" name="Oval 224"/>
                    <p:cNvSpPr>
                      <a:spLocks noChangeAspect="1" noChangeArrowheads="1"/>
                    </p:cNvSpPr>
                    <p:nvPr/>
                  </p:nvSpPr>
                  <p:spPr bwMode="auto">
                    <a:xfrm>
                      <a:off x="4075" y="204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5" name="Oval 225"/>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6" name="Oval 226"/>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7" name="Oval 227"/>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8" name="Oval 228"/>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9" name="Oval 229"/>
                    <p:cNvSpPr>
                      <a:spLocks noChangeAspect="1" noChangeArrowheads="1"/>
                    </p:cNvSpPr>
                    <p:nvPr/>
                  </p:nvSpPr>
                  <p:spPr bwMode="auto">
                    <a:xfrm>
                      <a:off x="3824" y="132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0" name="Oval 230"/>
                    <p:cNvSpPr>
                      <a:spLocks noChangeAspect="1" noChangeArrowheads="1"/>
                    </p:cNvSpPr>
                    <p:nvPr/>
                  </p:nvSpPr>
                  <p:spPr bwMode="auto">
                    <a:xfrm>
                      <a:off x="4007" y="111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1" name="Oval 231"/>
                    <p:cNvSpPr>
                      <a:spLocks noChangeAspect="1" noChangeArrowheads="1"/>
                    </p:cNvSpPr>
                    <p:nvPr/>
                  </p:nvSpPr>
                  <p:spPr bwMode="auto">
                    <a:xfrm>
                      <a:off x="4030" y="90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2" name="Oval 232"/>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3" name="Oval 233"/>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4" name="Oval 234"/>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5" name="Oval 235"/>
                    <p:cNvSpPr>
                      <a:spLocks noChangeAspect="1" noChangeArrowheads="1"/>
                    </p:cNvSpPr>
                    <p:nvPr/>
                  </p:nvSpPr>
                  <p:spPr bwMode="auto">
                    <a:xfrm>
                      <a:off x="3710" y="52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6" name="Oval 236"/>
                    <p:cNvSpPr>
                      <a:spLocks noChangeAspect="1" noChangeArrowheads="1"/>
                    </p:cNvSpPr>
                    <p:nvPr/>
                  </p:nvSpPr>
                  <p:spPr bwMode="auto">
                    <a:xfrm>
                      <a:off x="4670" y="6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7" name="Oval 237"/>
                    <p:cNvSpPr>
                      <a:spLocks noChangeAspect="1" noChangeArrowheads="1"/>
                    </p:cNvSpPr>
                    <p:nvPr/>
                  </p:nvSpPr>
                  <p:spPr bwMode="auto">
                    <a:xfrm>
                      <a:off x="4578" y="57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8" name="Oval 238"/>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9" name="Oval 239"/>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0" name="Oval 240"/>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1" name="Oval 241"/>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2" name="Oval 242"/>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3" name="Oval 243"/>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4" name="Oval 244"/>
                    <p:cNvSpPr>
                      <a:spLocks noChangeAspect="1" noChangeArrowheads="1"/>
                    </p:cNvSpPr>
                    <p:nvPr/>
                  </p:nvSpPr>
                  <p:spPr bwMode="auto">
                    <a:xfrm>
                      <a:off x="3504" y="5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5" name="Oval 245"/>
                    <p:cNvSpPr>
                      <a:spLocks noChangeAspect="1" noChangeArrowheads="1"/>
                    </p:cNvSpPr>
                    <p:nvPr/>
                  </p:nvSpPr>
                  <p:spPr bwMode="auto">
                    <a:xfrm>
                      <a:off x="4533" y="1321"/>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6" name="Oval 246"/>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7" name="Oval 247"/>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grpSp>
        </p:grpSp>
      </p:grpSp>
      <p:grpSp>
        <p:nvGrpSpPr>
          <p:cNvPr id="24" name="Group 248"/>
          <p:cNvGrpSpPr>
            <a:grpSpLocks noChangeAspect="1"/>
          </p:cNvGrpSpPr>
          <p:nvPr/>
        </p:nvGrpSpPr>
        <p:grpSpPr bwMode="auto">
          <a:xfrm>
            <a:off x="2646760" y="1058467"/>
            <a:ext cx="4772025" cy="3993356"/>
            <a:chOff x="3168" y="288"/>
            <a:chExt cx="2352" cy="1968"/>
          </a:xfrm>
        </p:grpSpPr>
        <p:sp>
          <p:nvSpPr>
            <p:cNvPr id="70776" name="Rectangle 24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70777" name="Group 250"/>
            <p:cNvGrpSpPr>
              <a:grpSpLocks noChangeAspect="1"/>
            </p:cNvGrpSpPr>
            <p:nvPr/>
          </p:nvGrpSpPr>
          <p:grpSpPr bwMode="auto">
            <a:xfrm>
              <a:off x="3618" y="783"/>
              <a:ext cx="1623" cy="911"/>
              <a:chOff x="3618" y="783"/>
              <a:chExt cx="1623" cy="911"/>
            </a:xfrm>
          </p:grpSpPr>
          <p:sp>
            <p:nvSpPr>
              <p:cNvPr id="70881" name="Oval 251"/>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2" name="Oval 252"/>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3" name="Oval 253"/>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4" name="Oval 254"/>
              <p:cNvSpPr>
                <a:spLocks noChangeAspect="1" noChangeArrowheads="1"/>
              </p:cNvSpPr>
              <p:nvPr/>
            </p:nvSpPr>
            <p:spPr bwMode="auto">
              <a:xfrm>
                <a:off x="4121" y="120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5" name="Oval 255"/>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6" name="Oval 256"/>
              <p:cNvSpPr>
                <a:spLocks noChangeAspect="1" noChangeArrowheads="1"/>
              </p:cNvSpPr>
              <p:nvPr/>
            </p:nvSpPr>
            <p:spPr bwMode="auto">
              <a:xfrm>
                <a:off x="480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7" name="Oval 257"/>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8" name="Oval 258"/>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9" name="Oval 259"/>
              <p:cNvSpPr>
                <a:spLocks noChangeAspect="1" noChangeArrowheads="1"/>
              </p:cNvSpPr>
              <p:nvPr/>
            </p:nvSpPr>
            <p:spPr bwMode="auto">
              <a:xfrm>
                <a:off x="5218" y="94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90" name="Oval 260"/>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91" name="Oval 261"/>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92" name="Oval 262"/>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93" name="Oval 263"/>
              <p:cNvSpPr>
                <a:spLocks noChangeAspect="1" noChangeArrowheads="1"/>
              </p:cNvSpPr>
              <p:nvPr/>
            </p:nvSpPr>
            <p:spPr bwMode="auto">
              <a:xfrm>
                <a:off x="3755"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94" name="Oval 264"/>
              <p:cNvSpPr>
                <a:spLocks noChangeAspect="1" noChangeArrowheads="1"/>
              </p:cNvSpPr>
              <p:nvPr/>
            </p:nvSpPr>
            <p:spPr bwMode="auto">
              <a:xfrm>
                <a:off x="3733" y="113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95" name="Oval 265"/>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96" name="Oval 266"/>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97" name="Oval 267"/>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778" name="Group 268"/>
            <p:cNvGrpSpPr>
              <a:grpSpLocks noChangeAspect="1"/>
            </p:cNvGrpSpPr>
            <p:nvPr/>
          </p:nvGrpSpPr>
          <p:grpSpPr bwMode="auto">
            <a:xfrm>
              <a:off x="3168" y="288"/>
              <a:ext cx="2352" cy="1968"/>
              <a:chOff x="3168" y="288"/>
              <a:chExt cx="2352" cy="1968"/>
            </a:xfrm>
          </p:grpSpPr>
          <p:sp>
            <p:nvSpPr>
              <p:cNvPr id="70779" name="Rectangle 26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70780" name="Group 270"/>
              <p:cNvGrpSpPr>
                <a:grpSpLocks noChangeAspect="1"/>
              </p:cNvGrpSpPr>
              <p:nvPr/>
            </p:nvGrpSpPr>
            <p:grpSpPr bwMode="auto">
              <a:xfrm>
                <a:off x="3733" y="525"/>
                <a:ext cx="1691" cy="1239"/>
                <a:chOff x="3733" y="525"/>
                <a:chExt cx="1691" cy="1239"/>
              </a:xfrm>
            </p:grpSpPr>
            <p:sp>
              <p:nvSpPr>
                <p:cNvPr id="70860" name="Oval 271"/>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1" name="Oval 272"/>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2" name="Oval 273"/>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3" name="Oval 274"/>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4" name="Oval 275"/>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5" name="Oval 276"/>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6" name="Oval 277"/>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7" name="Oval 278"/>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8" name="Oval 279"/>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9" name="Oval 280"/>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0" name="Oval 281"/>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1" name="Oval 282"/>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2" name="Oval 283"/>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3" name="Oval 284"/>
                <p:cNvSpPr>
                  <a:spLocks noChangeAspect="1" noChangeArrowheads="1"/>
                </p:cNvSpPr>
                <p:nvPr/>
              </p:nvSpPr>
              <p:spPr bwMode="auto">
                <a:xfrm>
                  <a:off x="4464" y="164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4" name="Oval 285"/>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5" name="Oval 286"/>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6" name="Oval 287"/>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7" name="Oval 288"/>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8" name="Oval 289"/>
                <p:cNvSpPr>
                  <a:spLocks noChangeAspect="1" noChangeArrowheads="1"/>
                </p:cNvSpPr>
                <p:nvPr/>
              </p:nvSpPr>
              <p:spPr bwMode="auto">
                <a:xfrm>
                  <a:off x="4464" y="132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9" name="Oval 290"/>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0" name="Oval 291"/>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781" name="Group 292"/>
              <p:cNvGrpSpPr>
                <a:grpSpLocks noChangeAspect="1"/>
              </p:cNvGrpSpPr>
              <p:nvPr/>
            </p:nvGrpSpPr>
            <p:grpSpPr bwMode="auto">
              <a:xfrm>
                <a:off x="3504" y="432"/>
                <a:ext cx="1897" cy="1779"/>
                <a:chOff x="3504" y="432"/>
                <a:chExt cx="1897" cy="1779"/>
              </a:xfrm>
            </p:grpSpPr>
            <p:grpSp>
              <p:nvGrpSpPr>
                <p:cNvPr id="70782" name="Group 293"/>
                <p:cNvGrpSpPr>
                  <a:grpSpLocks noChangeAspect="1"/>
                </p:cNvGrpSpPr>
                <p:nvPr/>
              </p:nvGrpSpPr>
              <p:grpSpPr bwMode="auto">
                <a:xfrm>
                  <a:off x="3710" y="479"/>
                  <a:ext cx="1668" cy="1425"/>
                  <a:chOff x="3710" y="479"/>
                  <a:chExt cx="1668" cy="1425"/>
                </a:xfrm>
              </p:grpSpPr>
              <p:sp>
                <p:nvSpPr>
                  <p:cNvPr id="70840" name="Oval 294"/>
                  <p:cNvSpPr>
                    <a:spLocks noChangeAspect="1" noChangeArrowheads="1"/>
                  </p:cNvSpPr>
                  <p:nvPr/>
                </p:nvSpPr>
                <p:spPr bwMode="auto">
                  <a:xfrm>
                    <a:off x="375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1" name="Oval 295"/>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2" name="Oval 296"/>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3" name="Oval 297"/>
                  <p:cNvSpPr>
                    <a:spLocks noChangeAspect="1" noChangeArrowheads="1"/>
                  </p:cNvSpPr>
                  <p:nvPr/>
                </p:nvSpPr>
                <p:spPr bwMode="auto">
                  <a:xfrm>
                    <a:off x="4213" y="1694"/>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4" name="Oval 29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5" name="Oval 299"/>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6" name="Oval 300"/>
                  <p:cNvSpPr>
                    <a:spLocks noChangeAspect="1" noChangeArrowheads="1"/>
                  </p:cNvSpPr>
                  <p:nvPr/>
                </p:nvSpPr>
                <p:spPr bwMode="auto">
                  <a:xfrm>
                    <a:off x="3710" y="71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7" name="Oval 301"/>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8" name="Oval 302"/>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9" name="Oval 303"/>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0" name="Oval 304"/>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1" name="Oval 305"/>
                  <p:cNvSpPr>
                    <a:spLocks noChangeAspect="1" noChangeArrowheads="1"/>
                  </p:cNvSpPr>
                  <p:nvPr/>
                </p:nvSpPr>
                <p:spPr bwMode="auto">
                  <a:xfrm>
                    <a:off x="4875"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2" name="Oval 306"/>
                  <p:cNvSpPr>
                    <a:spLocks noChangeAspect="1" noChangeArrowheads="1"/>
                  </p:cNvSpPr>
                  <p:nvPr/>
                </p:nvSpPr>
                <p:spPr bwMode="auto">
                  <a:xfrm>
                    <a:off x="4830"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3" name="Oval 307"/>
                  <p:cNvSpPr>
                    <a:spLocks noChangeAspect="1" noChangeArrowheads="1"/>
                  </p:cNvSpPr>
                  <p:nvPr/>
                </p:nvSpPr>
                <p:spPr bwMode="auto">
                  <a:xfrm>
                    <a:off x="4213" y="92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4" name="Oval 308"/>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5" name="Oval 309"/>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6" name="Oval 310"/>
                  <p:cNvSpPr>
                    <a:spLocks noChangeAspect="1" noChangeArrowheads="1"/>
                  </p:cNvSpPr>
                  <p:nvPr/>
                </p:nvSpPr>
                <p:spPr bwMode="auto">
                  <a:xfrm>
                    <a:off x="4715" y="50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7" name="Oval 311"/>
                  <p:cNvSpPr>
                    <a:spLocks noChangeAspect="1" noChangeArrowheads="1"/>
                  </p:cNvSpPr>
                  <p:nvPr/>
                </p:nvSpPr>
                <p:spPr bwMode="auto">
                  <a:xfrm>
                    <a:off x="4533" y="479"/>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8" name="Oval 312"/>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9" name="Oval 313"/>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783" name="Group 314"/>
                <p:cNvGrpSpPr>
                  <a:grpSpLocks noChangeAspect="1"/>
                </p:cNvGrpSpPr>
                <p:nvPr/>
              </p:nvGrpSpPr>
              <p:grpSpPr bwMode="auto">
                <a:xfrm>
                  <a:off x="3504" y="432"/>
                  <a:ext cx="1897" cy="1779"/>
                  <a:chOff x="3504" y="432"/>
                  <a:chExt cx="1897" cy="1779"/>
                </a:xfrm>
              </p:grpSpPr>
              <p:grpSp>
                <p:nvGrpSpPr>
                  <p:cNvPr id="70784" name="Group 315"/>
                  <p:cNvGrpSpPr>
                    <a:grpSpLocks noChangeAspect="1"/>
                  </p:cNvGrpSpPr>
                  <p:nvPr/>
                </p:nvGrpSpPr>
                <p:grpSpPr bwMode="auto">
                  <a:xfrm>
                    <a:off x="4075" y="432"/>
                    <a:ext cx="1075" cy="1355"/>
                    <a:chOff x="4075" y="432"/>
                    <a:chExt cx="1075" cy="1355"/>
                  </a:xfrm>
                </p:grpSpPr>
                <p:sp>
                  <p:nvSpPr>
                    <p:cNvPr id="70831" name="Oval 316"/>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2" name="Oval 317"/>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3" name="Oval 318"/>
                    <p:cNvSpPr>
                      <a:spLocks noChangeAspect="1" noChangeArrowheads="1"/>
                    </p:cNvSpPr>
                    <p:nvPr/>
                  </p:nvSpPr>
                  <p:spPr bwMode="auto">
                    <a:xfrm>
                      <a:off x="4693" y="80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4" name="Oval 319"/>
                    <p:cNvSpPr>
                      <a:spLocks noChangeAspect="1" noChangeArrowheads="1"/>
                    </p:cNvSpPr>
                    <p:nvPr/>
                  </p:nvSpPr>
                  <p:spPr bwMode="auto">
                    <a:xfrm>
                      <a:off x="4555" y="68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5" name="Oval 320"/>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6" name="Oval 321"/>
                    <p:cNvSpPr>
                      <a:spLocks noChangeAspect="1" noChangeArrowheads="1"/>
                    </p:cNvSpPr>
                    <p:nvPr/>
                  </p:nvSpPr>
                  <p:spPr bwMode="auto">
                    <a:xfrm>
                      <a:off x="4304" y="108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7" name="Oval 322"/>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8" name="Oval 323"/>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9" name="Oval 324"/>
                    <p:cNvSpPr>
                      <a:spLocks noChangeAspect="1" noChangeArrowheads="1"/>
                    </p:cNvSpPr>
                    <p:nvPr/>
                  </p:nvSpPr>
                  <p:spPr bwMode="auto">
                    <a:xfrm>
                      <a:off x="4464" y="57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785" name="Group 325"/>
                  <p:cNvGrpSpPr>
                    <a:grpSpLocks noChangeAspect="1"/>
                  </p:cNvGrpSpPr>
                  <p:nvPr/>
                </p:nvGrpSpPr>
                <p:grpSpPr bwMode="auto">
                  <a:xfrm>
                    <a:off x="3550" y="502"/>
                    <a:ext cx="1463" cy="1613"/>
                    <a:chOff x="3550" y="502"/>
                    <a:chExt cx="1463" cy="1613"/>
                  </a:xfrm>
                </p:grpSpPr>
                <p:sp>
                  <p:nvSpPr>
                    <p:cNvPr id="70816" name="Oval 326"/>
                    <p:cNvSpPr>
                      <a:spLocks noChangeAspect="1" noChangeArrowheads="1"/>
                    </p:cNvSpPr>
                    <p:nvPr/>
                  </p:nvSpPr>
                  <p:spPr bwMode="auto">
                    <a:xfrm>
                      <a:off x="4235" y="19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7" name="Oval 327"/>
                    <p:cNvSpPr>
                      <a:spLocks noChangeAspect="1" noChangeArrowheads="1"/>
                    </p:cNvSpPr>
                    <p:nvPr/>
                  </p:nvSpPr>
                  <p:spPr bwMode="auto">
                    <a:xfrm>
                      <a:off x="4304" y="19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8" name="Oval 328"/>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9" name="Oval 329"/>
                    <p:cNvSpPr>
                      <a:spLocks noChangeAspect="1" noChangeArrowheads="1"/>
                    </p:cNvSpPr>
                    <p:nvPr/>
                  </p:nvSpPr>
                  <p:spPr bwMode="auto">
                    <a:xfrm>
                      <a:off x="4258" y="136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0" name="Oval 330"/>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1" name="Oval 331"/>
                    <p:cNvSpPr>
                      <a:spLocks noChangeAspect="1" noChangeArrowheads="1"/>
                    </p:cNvSpPr>
                    <p:nvPr/>
                  </p:nvSpPr>
                  <p:spPr bwMode="auto">
                    <a:xfrm>
                      <a:off x="3573" y="712"/>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2" name="Oval 332"/>
                    <p:cNvSpPr>
                      <a:spLocks noChangeAspect="1" noChangeArrowheads="1"/>
                    </p:cNvSpPr>
                    <p:nvPr/>
                  </p:nvSpPr>
                  <p:spPr bwMode="auto">
                    <a:xfrm>
                      <a:off x="4738" y="89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3" name="Oval 333"/>
                    <p:cNvSpPr>
                      <a:spLocks noChangeAspect="1" noChangeArrowheads="1"/>
                    </p:cNvSpPr>
                    <p:nvPr/>
                  </p:nvSpPr>
                  <p:spPr bwMode="auto">
                    <a:xfrm>
                      <a:off x="4921"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4" name="Oval 334"/>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5" name="Oval 335"/>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6" name="Oval 336"/>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7" name="Oval 337"/>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8" name="Oval 338"/>
                    <p:cNvSpPr>
                      <a:spLocks noChangeAspect="1" noChangeArrowheads="1"/>
                    </p:cNvSpPr>
                    <p:nvPr/>
                  </p:nvSpPr>
                  <p:spPr bwMode="auto">
                    <a:xfrm>
                      <a:off x="4327" y="136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9" name="Oval 339"/>
                    <p:cNvSpPr>
                      <a:spLocks noChangeAspect="1" noChangeArrowheads="1"/>
                    </p:cNvSpPr>
                    <p:nvPr/>
                  </p:nvSpPr>
                  <p:spPr bwMode="auto">
                    <a:xfrm>
                      <a:off x="4007" y="138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0" name="Oval 340"/>
                    <p:cNvSpPr>
                      <a:spLocks noChangeAspect="1" noChangeArrowheads="1"/>
                    </p:cNvSpPr>
                    <p:nvPr/>
                  </p:nvSpPr>
                  <p:spPr bwMode="auto">
                    <a:xfrm>
                      <a:off x="3550" y="50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786" name="Group 341"/>
                  <p:cNvGrpSpPr>
                    <a:grpSpLocks noChangeAspect="1"/>
                  </p:cNvGrpSpPr>
                  <p:nvPr/>
                </p:nvGrpSpPr>
                <p:grpSpPr bwMode="auto">
                  <a:xfrm>
                    <a:off x="3504" y="528"/>
                    <a:ext cx="1897" cy="1683"/>
                    <a:chOff x="3504" y="525"/>
                    <a:chExt cx="1897" cy="1683"/>
                  </a:xfrm>
                </p:grpSpPr>
                <p:sp>
                  <p:nvSpPr>
                    <p:cNvPr id="70787" name="Oval 342"/>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88" name="Oval 343"/>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89" name="Oval 344"/>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0" name="Oval 345"/>
                    <p:cNvSpPr>
                      <a:spLocks noChangeAspect="1" noChangeArrowheads="1"/>
                    </p:cNvSpPr>
                    <p:nvPr/>
                  </p:nvSpPr>
                  <p:spPr bwMode="auto">
                    <a:xfrm>
                      <a:off x="4281" y="178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1" name="Oval 346"/>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2" name="Oval 347"/>
                    <p:cNvSpPr>
                      <a:spLocks noChangeAspect="1" noChangeArrowheads="1"/>
                    </p:cNvSpPr>
                    <p:nvPr/>
                  </p:nvSpPr>
                  <p:spPr bwMode="auto">
                    <a:xfrm>
                      <a:off x="4075" y="204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3" name="Oval 34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4" name="Oval 349"/>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5" name="Oval 350"/>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6" name="Oval 351"/>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7" name="Oval 352"/>
                    <p:cNvSpPr>
                      <a:spLocks noChangeAspect="1" noChangeArrowheads="1"/>
                    </p:cNvSpPr>
                    <p:nvPr/>
                  </p:nvSpPr>
                  <p:spPr bwMode="auto">
                    <a:xfrm>
                      <a:off x="3824" y="132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8" name="Oval 353"/>
                    <p:cNvSpPr>
                      <a:spLocks noChangeAspect="1" noChangeArrowheads="1"/>
                    </p:cNvSpPr>
                    <p:nvPr/>
                  </p:nvSpPr>
                  <p:spPr bwMode="auto">
                    <a:xfrm>
                      <a:off x="4007" y="111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9" name="Oval 354"/>
                    <p:cNvSpPr>
                      <a:spLocks noChangeAspect="1" noChangeArrowheads="1"/>
                    </p:cNvSpPr>
                    <p:nvPr/>
                  </p:nvSpPr>
                  <p:spPr bwMode="auto">
                    <a:xfrm>
                      <a:off x="4030" y="89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0" name="Oval 355"/>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1" name="Oval 356"/>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2" name="Oval 357"/>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3" name="Oval 358"/>
                    <p:cNvSpPr>
                      <a:spLocks noChangeAspect="1" noChangeArrowheads="1"/>
                    </p:cNvSpPr>
                    <p:nvPr/>
                  </p:nvSpPr>
                  <p:spPr bwMode="auto">
                    <a:xfrm>
                      <a:off x="3710"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4" name="Oval 359"/>
                    <p:cNvSpPr>
                      <a:spLocks noChangeAspect="1" noChangeArrowheads="1"/>
                    </p:cNvSpPr>
                    <p:nvPr/>
                  </p:nvSpPr>
                  <p:spPr bwMode="auto">
                    <a:xfrm>
                      <a:off x="4670" y="66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5" name="Oval 360"/>
                    <p:cNvSpPr>
                      <a:spLocks noChangeAspect="1" noChangeArrowheads="1"/>
                    </p:cNvSpPr>
                    <p:nvPr/>
                  </p:nvSpPr>
                  <p:spPr bwMode="auto">
                    <a:xfrm>
                      <a:off x="45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6" name="Oval 361"/>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7" name="Oval 362"/>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8" name="Oval 363"/>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9" name="Oval 364"/>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0" name="Oval 365"/>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1" name="Oval 366"/>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2" name="Oval 367"/>
                    <p:cNvSpPr>
                      <a:spLocks noChangeAspect="1" noChangeArrowheads="1"/>
                    </p:cNvSpPr>
                    <p:nvPr/>
                  </p:nvSpPr>
                  <p:spPr bwMode="auto">
                    <a:xfrm>
                      <a:off x="3504" y="59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3" name="Oval 368"/>
                    <p:cNvSpPr>
                      <a:spLocks noChangeAspect="1" noChangeArrowheads="1"/>
                    </p:cNvSpPr>
                    <p:nvPr/>
                  </p:nvSpPr>
                  <p:spPr bwMode="auto">
                    <a:xfrm>
                      <a:off x="4533" y="132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4" name="Oval 369"/>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5" name="Oval 370"/>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grpSp>
        </p:grpSp>
      </p:grpSp>
      <p:grpSp>
        <p:nvGrpSpPr>
          <p:cNvPr id="740" name="Group 371"/>
          <p:cNvGrpSpPr>
            <a:grpSpLocks noChangeAspect="1"/>
          </p:cNvGrpSpPr>
          <p:nvPr/>
        </p:nvGrpSpPr>
        <p:grpSpPr bwMode="auto">
          <a:xfrm>
            <a:off x="2076450" y="170260"/>
            <a:ext cx="5139929" cy="4650581"/>
            <a:chOff x="1056" y="288"/>
            <a:chExt cx="4032" cy="3648"/>
          </a:xfrm>
        </p:grpSpPr>
        <p:sp>
          <p:nvSpPr>
            <p:cNvPr id="70665" name="Oval 372"/>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66" name="Oval 373"/>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67" name="Oval 374"/>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68" name="Oval 375"/>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69" name="Oval 376"/>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0" name="Oval 377"/>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1" name="Oval 378"/>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2" name="Oval 379"/>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3" name="Oval 380"/>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4" name="Oval 381"/>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5" name="Oval 382"/>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6" name="Oval 383"/>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7" name="Oval 384"/>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8" name="Oval 385"/>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9" name="Oval 386"/>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0" name="Oval 387"/>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1" name="Oval 388"/>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2" name="Oval 389"/>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3" name="Oval 390"/>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4" name="Oval 391"/>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5" name="Oval 392"/>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6" name="Oval 393"/>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7" name="Oval 394"/>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8" name="Oval 395"/>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9" name="Oval 396"/>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0" name="Oval 397"/>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1" name="Oval 398"/>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2" name="Oval 399"/>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3" name="Oval 400"/>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4" name="Oval 401"/>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5" name="Oval 402"/>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6" name="Oval 403"/>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7" name="Oval 404"/>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8" name="Oval 405"/>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9" name="Oval 406"/>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0" name="Oval 407"/>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1" name="Oval 408"/>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2" name="Oval 409"/>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3" name="Oval 410"/>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4" name="Oval 411"/>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5" name="Oval 412"/>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6" name="Oval 413"/>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7" name="Oval 414"/>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8" name="Oval 415"/>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9" name="Oval 416"/>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0" name="Oval 417"/>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1" name="Oval 418"/>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2" name="Oval 419"/>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3" name="Oval 420"/>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4" name="Oval 421"/>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5" name="Oval 422"/>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6" name="Oval 423"/>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7" name="Oval 424"/>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8" name="Oval 425"/>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9" name="Oval 426"/>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0" name="Oval 427"/>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1" name="Oval 428"/>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2" name="Oval 429"/>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3" name="Oval 430"/>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4" name="Oval 431"/>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5" name="Oval 432"/>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6" name="Oval 433"/>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7" name="Oval 434"/>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8" name="Oval 435"/>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9" name="Oval 436"/>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0" name="Oval 437"/>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1" name="Oval 438"/>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2" name="Oval 439"/>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3" name="Oval 440"/>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4" name="Oval 441"/>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5" name="Oval 442"/>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6" name="Oval 443"/>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7" name="Oval 444"/>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8" name="Oval 445"/>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9" name="Oval 446"/>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0" name="Oval 447"/>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1" name="Oval 448"/>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2" name="Oval 449"/>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3" name="Oval 450"/>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4" name="Oval 451"/>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5" name="Oval 452"/>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6" name="Oval 453"/>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7" name="Oval 454"/>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8" name="Oval 455"/>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9" name="Oval 456"/>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0" name="Oval 457"/>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1" name="Oval 458"/>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2" name="Oval 459"/>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3" name="Oval 460"/>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4" name="Oval 461"/>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5" name="Oval 462"/>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6" name="Oval 463"/>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7" name="Oval 464"/>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8" name="Oval 465"/>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9" name="Oval 466"/>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0" name="Oval 467"/>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1" name="Oval 468"/>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2" name="Oval 469"/>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3" name="Oval 470"/>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4" name="Oval 471"/>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5" name="Oval 472"/>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6" name="Oval 473"/>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7" name="Oval 474"/>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8" name="Oval 475"/>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9" name="Oval 476"/>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70" name="Oval 477"/>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71" name="Oval 478"/>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72" name="Oval 479"/>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73" name="Oval 480"/>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74" name="Oval 481"/>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75" name="Oval 482"/>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sp>
        <p:nvSpPr>
          <p:cNvPr id="973" name="TextBox 972"/>
          <p:cNvSpPr txBox="1">
            <a:spLocks noChangeArrowheads="1"/>
          </p:cNvSpPr>
          <p:nvPr/>
        </p:nvSpPr>
        <p:spPr bwMode="auto">
          <a:xfrm>
            <a:off x="1543050" y="3486150"/>
            <a:ext cx="2114550" cy="784830"/>
          </a:xfrm>
          <a:prstGeom prst="rect">
            <a:avLst/>
          </a:prstGeom>
          <a:noFill/>
          <a:ln w="9525">
            <a:noFill/>
            <a:miter lim="800000"/>
            <a:headEnd/>
            <a:tailEnd/>
          </a:ln>
        </p:spPr>
        <p:txBody>
          <a:bodyPr>
            <a:spAutoFit/>
          </a:bodyPr>
          <a:lstStyle/>
          <a:p>
            <a:pPr defTabSz="685800">
              <a:buClrTx/>
              <a:defRPr/>
            </a:pPr>
            <a:r>
              <a:rPr lang="en-US" sz="1500" dirty="0">
                <a:latin typeface="Arial" pitchFamily="34" charset="0"/>
                <a:ea typeface="+mn-ea"/>
                <a:cs typeface="+mn-cs"/>
              </a:rPr>
              <a:t>Each point is a local descriptor, e.g. SIFT feature vector. </a:t>
            </a:r>
          </a:p>
        </p:txBody>
      </p:sp>
      <p:sp>
        <p:nvSpPr>
          <p:cNvPr id="486" name="Text Box 90"/>
          <p:cNvSpPr txBox="1">
            <a:spLocks noChangeArrowheads="1"/>
          </p:cNvSpPr>
          <p:nvPr/>
        </p:nvSpPr>
        <p:spPr bwMode="auto">
          <a:xfrm>
            <a:off x="1147253" y="4957448"/>
            <a:ext cx="118705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latin typeface="Arial" panose="020B0604020202020204" pitchFamily="34" charset="0"/>
                <a:ea typeface="+mn-ea"/>
                <a:cs typeface="Arial" panose="020B0604020202020204" pitchFamily="34" charset="0"/>
              </a:rPr>
              <a:t>D. </a:t>
            </a:r>
            <a:r>
              <a:rPr lang="en-US" sz="750" dirty="0" err="1">
                <a:latin typeface="Arial" panose="020B0604020202020204" pitchFamily="34" charset="0"/>
                <a:ea typeface="+mn-ea"/>
                <a:cs typeface="Arial" panose="020B0604020202020204" pitchFamily="34" charset="0"/>
              </a:rPr>
              <a:t>Nister</a:t>
            </a:r>
            <a:r>
              <a:rPr lang="en-US" sz="750" dirty="0">
                <a:latin typeface="Arial" panose="020B0604020202020204" pitchFamily="34" charset="0"/>
                <a:ea typeface="+mn-ea"/>
                <a:cs typeface="Arial" panose="020B0604020202020204" pitchFamily="34" charset="0"/>
              </a:rPr>
              <a:t>, CVPR 2006</a:t>
            </a:r>
          </a:p>
        </p:txBody>
      </p:sp>
      <p:sp>
        <p:nvSpPr>
          <p:cNvPr id="3" name="Slide Number Placeholder 5">
            <a:extLst>
              <a:ext uri="{FF2B5EF4-FFF2-40B4-BE49-F238E27FC236}">
                <a16:creationId xmlns:a16="http://schemas.microsoft.com/office/drawing/2014/main" id="{6099F4CC-FEF8-1031-232E-99CC1BE005FB}"/>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52</a:t>
            </a:fld>
            <a:endParaRPr lang="en-US" dirty="0"/>
          </a:p>
        </p:txBody>
      </p:sp>
    </p:spTree>
    <p:extLst>
      <p:ext uri="{BB962C8B-B14F-4D97-AF65-F5344CB8AC3E}">
        <p14:creationId xmlns:p14="http://schemas.microsoft.com/office/powerpoint/2010/main" val="3370431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xit" presetSubtype="272" fill="hold" nodeType="afterEffect">
                                  <p:stCondLst>
                                    <p:cond delay="0"/>
                                  </p:stCondLst>
                                  <p:childTnLst>
                                    <p:anim calcmode="lin" valueType="num">
                                      <p:cBhvr>
                                        <p:cTn id="6" dur="500"/>
                                        <p:tgtEl>
                                          <p:spTgt spid="4"/>
                                        </p:tgtEl>
                                        <p:attrNameLst>
                                          <p:attrName>ppt_w</p:attrName>
                                        </p:attrNameLst>
                                      </p:cBhvr>
                                      <p:tavLst>
                                        <p:tav tm="0">
                                          <p:val>
                                            <p:strVal val="ppt_w"/>
                                          </p:val>
                                        </p:tav>
                                        <p:tav tm="100000">
                                          <p:val>
                                            <p:strVal val="4/3*ppt_w"/>
                                          </p:val>
                                        </p:tav>
                                      </p:tavLst>
                                    </p:anim>
                                    <p:anim calcmode="lin" valueType="num">
                                      <p:cBhvr>
                                        <p:cTn id="7" dur="500"/>
                                        <p:tgtEl>
                                          <p:spTgt spid="4"/>
                                        </p:tgtEl>
                                        <p:attrNameLst>
                                          <p:attrName>ppt_h</p:attrName>
                                        </p:attrNameLst>
                                      </p:cBhvr>
                                      <p:tavLst>
                                        <p:tav tm="0">
                                          <p:val>
                                            <p:strVal val="ppt_h"/>
                                          </p:val>
                                        </p:tav>
                                        <p:tav tm="100000">
                                          <p:val>
                                            <p:strVal val="4/3*ppt_h"/>
                                          </p:val>
                                        </p:tav>
                                      </p:tavLst>
                                    </p:anim>
                                    <p:set>
                                      <p:cBhvr>
                                        <p:cTn id="8" dur="1" fill="hold">
                                          <p:stCondLst>
                                            <p:cond delay="499"/>
                                          </p:stCondLst>
                                        </p:cTn>
                                        <p:tgtEl>
                                          <p:spTgt spid="4"/>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500" fill="hold"/>
                                        <p:tgtEl>
                                          <p:spTgt spid="4"/>
                                        </p:tgtEl>
                                        <p:attrNameLst>
                                          <p:attrName>ppt_x</p:attrName>
                                          <p:attrName>ppt_y</p:attrName>
                                        </p:attrNameLst>
                                      </p:cBhvr>
                                      <p:rCtr x="-5208" y="0"/>
                                    </p:animMotion>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nodeType="afterGroup">
                            <p:stCondLst>
                              <p:cond delay="500"/>
                            </p:stCondLst>
                            <p:childTnLst>
                              <p:par>
                                <p:cTn id="15" presetID="23" presetClass="exit" presetSubtype="272" fill="hold" nodeType="afterEffect">
                                  <p:stCondLst>
                                    <p:cond delay="0"/>
                                  </p:stCondLst>
                                  <p:childTnLst>
                                    <p:anim calcmode="lin" valueType="num">
                                      <p:cBhvr>
                                        <p:cTn id="16" dur="500"/>
                                        <p:tgtEl>
                                          <p:spTgt spid="14"/>
                                        </p:tgtEl>
                                        <p:attrNameLst>
                                          <p:attrName>ppt_w</p:attrName>
                                        </p:attrNameLst>
                                      </p:cBhvr>
                                      <p:tavLst>
                                        <p:tav tm="0">
                                          <p:val>
                                            <p:strVal val="ppt_w"/>
                                          </p:val>
                                        </p:tav>
                                        <p:tav tm="100000">
                                          <p:val>
                                            <p:strVal val="4/3*ppt_w"/>
                                          </p:val>
                                        </p:tav>
                                      </p:tavLst>
                                    </p:anim>
                                    <p:anim calcmode="lin" valueType="num">
                                      <p:cBhvr>
                                        <p:cTn id="17" dur="500"/>
                                        <p:tgtEl>
                                          <p:spTgt spid="14"/>
                                        </p:tgtEl>
                                        <p:attrNameLst>
                                          <p:attrName>ppt_h</p:attrName>
                                        </p:attrNameLst>
                                      </p:cBhvr>
                                      <p:tavLst>
                                        <p:tav tm="0">
                                          <p:val>
                                            <p:strVal val="ppt_h"/>
                                          </p:val>
                                        </p:tav>
                                        <p:tav tm="100000">
                                          <p:val>
                                            <p:strVal val="4/3*ppt_h"/>
                                          </p:val>
                                        </p:tav>
                                      </p:tavLst>
                                    </p:anim>
                                    <p:set>
                                      <p:cBhvr>
                                        <p:cTn id="18" dur="1" fill="hold">
                                          <p:stCondLst>
                                            <p:cond delay="499"/>
                                          </p:stCondLst>
                                        </p:cTn>
                                        <p:tgtEl>
                                          <p:spTgt spid="14"/>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500" fill="hold"/>
                                        <p:tgtEl>
                                          <p:spTgt spid="14"/>
                                        </p:tgtEl>
                                        <p:attrNameLst>
                                          <p:attrName>ppt_x</p:attrName>
                                          <p:attrName>ppt_y</p:attrName>
                                        </p:attrNameLst>
                                      </p:cBhvr>
                                      <p:rCtr x="-3750" y="0"/>
                                    </p:animMotion>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par>
                          <p:cTn id="24" fill="hold" nodeType="afterGroup">
                            <p:stCondLst>
                              <p:cond delay="1000"/>
                            </p:stCondLst>
                            <p:childTnLst>
                              <p:par>
                                <p:cTn id="25" presetID="23" presetClass="exit" presetSubtype="272" fill="hold" nodeType="afterEffect">
                                  <p:stCondLst>
                                    <p:cond delay="0"/>
                                  </p:stCondLst>
                                  <p:childTnLst>
                                    <p:anim calcmode="lin" valueType="num">
                                      <p:cBhvr>
                                        <p:cTn id="26" dur="500"/>
                                        <p:tgtEl>
                                          <p:spTgt spid="24"/>
                                        </p:tgtEl>
                                        <p:attrNameLst>
                                          <p:attrName>ppt_w</p:attrName>
                                        </p:attrNameLst>
                                      </p:cBhvr>
                                      <p:tavLst>
                                        <p:tav tm="0">
                                          <p:val>
                                            <p:strVal val="ppt_w"/>
                                          </p:val>
                                        </p:tav>
                                        <p:tav tm="100000">
                                          <p:val>
                                            <p:strVal val="4/3*ppt_w"/>
                                          </p:val>
                                        </p:tav>
                                      </p:tavLst>
                                    </p:anim>
                                    <p:anim calcmode="lin" valueType="num">
                                      <p:cBhvr>
                                        <p:cTn id="27" dur="500"/>
                                        <p:tgtEl>
                                          <p:spTgt spid="24"/>
                                        </p:tgtEl>
                                        <p:attrNameLst>
                                          <p:attrName>ppt_h</p:attrName>
                                        </p:attrNameLst>
                                      </p:cBhvr>
                                      <p:tavLst>
                                        <p:tav tm="0">
                                          <p:val>
                                            <p:strVal val="ppt_h"/>
                                          </p:val>
                                        </p:tav>
                                        <p:tav tm="100000">
                                          <p:val>
                                            <p:strVal val="4/3*ppt_h"/>
                                          </p:val>
                                        </p:tav>
                                      </p:tavLst>
                                    </p:anim>
                                    <p:set>
                                      <p:cBhvr>
                                        <p:cTn id="28" dur="1" fill="hold">
                                          <p:stCondLst>
                                            <p:cond delay="499"/>
                                          </p:stCondLst>
                                        </p:cTn>
                                        <p:tgtEl>
                                          <p:spTgt spid="24"/>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500" fill="hold"/>
                                        <p:tgtEl>
                                          <p:spTgt spid="24"/>
                                        </p:tgtEl>
                                        <p:attrNameLst>
                                          <p:attrName>ppt_x</p:attrName>
                                          <p:attrName>ppt_y</p:attrName>
                                        </p:attrNameLst>
                                      </p:cBhvr>
                                      <p:rCtr x="-5833" y="0"/>
                                    </p:animMotion>
                                  </p:childTnLst>
                                </p:cTn>
                              </p:par>
                            </p:childTnLst>
                          </p:cTn>
                        </p:par>
                        <p:par>
                          <p:cTn id="31" fill="hold" nodeType="afterGroup">
                            <p:stCondLst>
                              <p:cond delay="1500"/>
                            </p:stCondLst>
                            <p:childTnLst>
                              <p:par>
                                <p:cTn id="32" presetID="1" presetClass="entr" presetSubtype="0" fill="hold" nodeType="afterEffect">
                                  <p:stCondLst>
                                    <p:cond delay="0"/>
                                  </p:stCondLst>
                                  <p:childTnLst>
                                    <p:set>
                                      <p:cBhvr>
                                        <p:cTn id="33" dur="1" fill="hold">
                                          <p:stCondLst>
                                            <p:cond delay="0"/>
                                          </p:stCondLst>
                                        </p:cTn>
                                        <p:tgtEl>
                                          <p:spTgt spid="74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4" name="Group 35"/>
          <p:cNvGrpSpPr>
            <a:grpSpLocks noChangeAspect="1"/>
          </p:cNvGrpSpPr>
          <p:nvPr/>
        </p:nvGrpSpPr>
        <p:grpSpPr bwMode="auto">
          <a:xfrm>
            <a:off x="2076450" y="170260"/>
            <a:ext cx="5139929" cy="4650581"/>
            <a:chOff x="1056" y="288"/>
            <a:chExt cx="4032" cy="3648"/>
          </a:xfrm>
        </p:grpSpPr>
        <p:sp>
          <p:nvSpPr>
            <p:cNvPr id="71692" name="Oval 36"/>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693" name="Oval 37"/>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694" name="Oval 38"/>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695" name="Oval 39"/>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696" name="Oval 40"/>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697" name="Oval 41"/>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698" name="Oval 42"/>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699" name="Oval 43"/>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0" name="Oval 44"/>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1" name="Oval 45"/>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2" name="Oval 46"/>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3" name="Oval 47"/>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4" name="Oval 48"/>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5" name="Oval 49"/>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6" name="Oval 50"/>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7" name="Oval 51"/>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8" name="Oval 52"/>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9" name="Oval 53"/>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0" name="Oval 54"/>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1" name="Oval 55"/>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2" name="Oval 56"/>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3" name="Oval 57"/>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4" name="Oval 58"/>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5" name="Oval 59"/>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6" name="Oval 60"/>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7" name="Oval 61"/>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8" name="Oval 62"/>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9" name="Oval 63"/>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0" name="Oval 64"/>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1" name="Oval 65"/>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2" name="Oval 66"/>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3" name="Oval 67"/>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4" name="Oval 68"/>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5" name="Oval 69"/>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6" name="Oval 70"/>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7" name="Oval 71"/>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8" name="Oval 72"/>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9" name="Oval 73"/>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0" name="Oval 74"/>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1" name="Oval 75"/>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2" name="Oval 76"/>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3" name="Oval 77"/>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4" name="Oval 78"/>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5" name="Oval 79"/>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6" name="Oval 80"/>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7" name="Oval 81"/>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8" name="Oval 82"/>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9" name="Oval 83"/>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0" name="Oval 84"/>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1" name="Oval 85"/>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2" name="Oval 86"/>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3" name="Oval 87"/>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4" name="Oval 88"/>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5" name="Oval 89"/>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6" name="Oval 90"/>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7" name="Oval 91"/>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8" name="Oval 92"/>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9" name="Oval 93"/>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0" name="Oval 94"/>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1" name="Oval 95"/>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2" name="Oval 96"/>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3" name="Oval 97"/>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4" name="Oval 98"/>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5" name="Oval 99"/>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6" name="Oval 100"/>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7" name="Oval 101"/>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8" name="Oval 102"/>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9" name="Oval 103"/>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0" name="Oval 104"/>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1" name="Oval 105"/>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2" name="Oval 106"/>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3" name="Oval 107"/>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4" name="Oval 108"/>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5" name="Oval 109"/>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6" name="Oval 110"/>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7" name="Oval 111"/>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8" name="Oval 112"/>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9" name="Oval 113"/>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0" name="Oval 114"/>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1" name="Oval 115"/>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2" name="Oval 116"/>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3" name="Oval 117"/>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4" name="Oval 118"/>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5" name="Oval 119"/>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6" name="Oval 120"/>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7" name="Oval 121"/>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8" name="Oval 122"/>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9" name="Oval 123"/>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0" name="Oval 124"/>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1" name="Oval 125"/>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2" name="Oval 126"/>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3" name="Oval 127"/>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4" name="Oval 128"/>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5" name="Oval 129"/>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6" name="Oval 130"/>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7" name="Oval 131"/>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8" name="Oval 132"/>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9" name="Oval 133"/>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0" name="Oval 134"/>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1" name="Oval 135"/>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2" name="Oval 136"/>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3" name="Oval 137"/>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4" name="Oval 138"/>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5" name="Oval 139"/>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6" name="Oval 140"/>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7" name="Oval 141"/>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8" name="Oval 142"/>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9" name="Oval 143"/>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800" name="Oval 144"/>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801" name="Oval 145"/>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802" name="Oval 146"/>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5" name="Group 147"/>
          <p:cNvGrpSpPr>
            <a:grpSpLocks noChangeAspect="1"/>
          </p:cNvGrpSpPr>
          <p:nvPr/>
        </p:nvGrpSpPr>
        <p:grpSpPr bwMode="auto">
          <a:xfrm>
            <a:off x="2382441" y="292894"/>
            <a:ext cx="4038600" cy="3364706"/>
            <a:chOff x="864" y="192"/>
            <a:chExt cx="3168" cy="2640"/>
          </a:xfrm>
        </p:grpSpPr>
        <p:sp>
          <p:nvSpPr>
            <p:cNvPr id="241" name="Line 148"/>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242" name="Line 149"/>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243" name="Line 150"/>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latin typeface="Arial" pitchFamily="34" charset="0"/>
                <a:ea typeface="+mn-ea"/>
                <a:cs typeface="+mn-cs"/>
              </a:endParaRPr>
            </a:p>
          </p:txBody>
        </p:sp>
      </p:grpSp>
      <p:sp>
        <p:nvSpPr>
          <p:cNvPr id="244" name="AutoShape 160"/>
          <p:cNvSpPr>
            <a:spLocks noChangeAspect="1" noChangeArrowheads="1"/>
          </p:cNvSpPr>
          <p:nvPr/>
        </p:nvSpPr>
        <p:spPr bwMode="auto">
          <a:xfrm>
            <a:off x="4139804" y="3193256"/>
            <a:ext cx="304800" cy="305991"/>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245" name="AutoShape 161"/>
          <p:cNvSpPr>
            <a:spLocks noChangeAspect="1" noChangeArrowheads="1"/>
          </p:cNvSpPr>
          <p:nvPr/>
        </p:nvSpPr>
        <p:spPr bwMode="auto">
          <a:xfrm>
            <a:off x="5436394" y="1356122"/>
            <a:ext cx="304800" cy="304800"/>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246" name="AutoShape 162"/>
          <p:cNvSpPr>
            <a:spLocks noChangeAspect="1" noChangeArrowheads="1"/>
          </p:cNvSpPr>
          <p:nvPr/>
        </p:nvSpPr>
        <p:spPr bwMode="auto">
          <a:xfrm>
            <a:off x="3221831" y="1329929"/>
            <a:ext cx="305991" cy="304800"/>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123" name="Text Box 90"/>
          <p:cNvSpPr txBox="1">
            <a:spLocks noChangeArrowheads="1"/>
          </p:cNvSpPr>
          <p:nvPr/>
        </p:nvSpPr>
        <p:spPr bwMode="auto">
          <a:xfrm>
            <a:off x="1147253" y="4957448"/>
            <a:ext cx="118705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latin typeface="Arial" panose="020B0604020202020204" pitchFamily="34" charset="0"/>
                <a:ea typeface="+mn-ea"/>
                <a:cs typeface="Arial" panose="020B0604020202020204" pitchFamily="34" charset="0"/>
              </a:rPr>
              <a:t>D. </a:t>
            </a:r>
            <a:r>
              <a:rPr lang="en-US" sz="750" dirty="0" err="1">
                <a:latin typeface="Arial" panose="020B0604020202020204" pitchFamily="34" charset="0"/>
                <a:ea typeface="+mn-ea"/>
                <a:cs typeface="Arial" panose="020B0604020202020204" pitchFamily="34" charset="0"/>
              </a:rPr>
              <a:t>Nister</a:t>
            </a:r>
            <a:r>
              <a:rPr lang="en-US" sz="750" dirty="0">
                <a:latin typeface="Arial" panose="020B0604020202020204" pitchFamily="34" charset="0"/>
                <a:ea typeface="+mn-ea"/>
                <a:cs typeface="Arial" panose="020B0604020202020204" pitchFamily="34" charset="0"/>
              </a:rPr>
              <a:t>, CVPR 2006</a:t>
            </a:r>
          </a:p>
        </p:txBody>
      </p:sp>
      <p:sp>
        <p:nvSpPr>
          <p:cNvPr id="2" name="TextBox 1"/>
          <p:cNvSpPr txBox="1"/>
          <p:nvPr/>
        </p:nvSpPr>
        <p:spPr>
          <a:xfrm>
            <a:off x="4738198" y="4079784"/>
            <a:ext cx="3165050" cy="1015663"/>
          </a:xfrm>
          <a:prstGeom prst="rect">
            <a:avLst/>
          </a:prstGeom>
          <a:noFill/>
        </p:spPr>
        <p:txBody>
          <a:bodyPr wrap="square" rtlCol="0">
            <a:spAutoFit/>
          </a:bodyPr>
          <a:lstStyle/>
          <a:p>
            <a:pPr defTabSz="685800">
              <a:buClrTx/>
              <a:defRPr/>
            </a:pPr>
            <a:r>
              <a:rPr lang="en-US" sz="1500" kern="1200" dirty="0">
                <a:latin typeface="Arial" panose="020B0604020202020204" pitchFamily="34" charset="0"/>
                <a:ea typeface="+mn-ea"/>
                <a:cs typeface="Arial" panose="020B0604020202020204" pitchFamily="34" charset="0"/>
              </a:rPr>
              <a:t>“</a:t>
            </a:r>
            <a:r>
              <a:rPr lang="en-US" sz="1500" kern="1200" dirty="0">
                <a:solidFill>
                  <a:schemeClr val="bg2"/>
                </a:solidFill>
                <a:latin typeface="Arial" panose="020B0604020202020204" pitchFamily="34" charset="0"/>
                <a:ea typeface="+mn-ea"/>
                <a:cs typeface="Arial" panose="020B0604020202020204" pitchFamily="34" charset="0"/>
              </a:rPr>
              <a:t>Quantize</a:t>
            </a:r>
            <a:r>
              <a:rPr lang="en-US" sz="1500" kern="1200" dirty="0">
                <a:latin typeface="Arial" panose="020B0604020202020204" pitchFamily="34" charset="0"/>
                <a:ea typeface="+mn-ea"/>
                <a:cs typeface="Arial" panose="020B0604020202020204" pitchFamily="34" charset="0"/>
              </a:rPr>
              <a:t>” the space by grouping (</a:t>
            </a:r>
            <a:r>
              <a:rPr lang="en-US" sz="1500" i="1" kern="1200" dirty="0">
                <a:latin typeface="Arial" panose="020B0604020202020204" pitchFamily="34" charset="0"/>
                <a:ea typeface="+mn-ea"/>
                <a:cs typeface="Arial" panose="020B0604020202020204" pitchFamily="34" charset="0"/>
              </a:rPr>
              <a:t>clustering</a:t>
            </a:r>
            <a:r>
              <a:rPr lang="en-US" sz="1500" kern="1200" dirty="0">
                <a:latin typeface="Arial" panose="020B0604020202020204" pitchFamily="34" charset="0"/>
                <a:ea typeface="+mn-ea"/>
                <a:cs typeface="Arial" panose="020B0604020202020204" pitchFamily="34" charset="0"/>
              </a:rPr>
              <a:t>) the features.</a:t>
            </a:r>
          </a:p>
          <a:p>
            <a:pPr defTabSz="685800">
              <a:buClrTx/>
              <a:defRPr/>
            </a:pPr>
            <a:r>
              <a:rPr lang="en-US" sz="1500" kern="1200" dirty="0">
                <a:solidFill>
                  <a:srgbClr val="FF0000"/>
                </a:solidFill>
                <a:latin typeface="Arial" panose="020B0604020202020204" pitchFamily="34" charset="0"/>
                <a:ea typeface="+mn-ea"/>
                <a:cs typeface="Arial" panose="020B0604020202020204" pitchFamily="34" charset="0"/>
              </a:rPr>
              <a:t>Note</a:t>
            </a:r>
            <a:r>
              <a:rPr lang="en-US" sz="1500" kern="1200" dirty="0">
                <a:latin typeface="Arial" panose="020B0604020202020204" pitchFamily="34" charset="0"/>
                <a:ea typeface="+mn-ea"/>
                <a:cs typeface="Arial" panose="020B0604020202020204" pitchFamily="34" charset="0"/>
              </a:rPr>
              <a:t>: For now, we’ll treat </a:t>
            </a:r>
            <a:r>
              <a:rPr lang="en-US" sz="1500" i="1" kern="1200" dirty="0">
                <a:latin typeface="Arial" panose="020B0604020202020204" pitchFamily="34" charset="0"/>
                <a:ea typeface="+mn-ea"/>
                <a:cs typeface="Arial" panose="020B0604020202020204" pitchFamily="34" charset="0"/>
              </a:rPr>
              <a:t>clustering</a:t>
            </a:r>
            <a:r>
              <a:rPr lang="en-US" sz="1500" kern="1200" dirty="0">
                <a:latin typeface="Arial" panose="020B0604020202020204" pitchFamily="34" charset="0"/>
                <a:ea typeface="+mn-ea"/>
                <a:cs typeface="Arial" panose="020B0604020202020204" pitchFamily="34" charset="0"/>
              </a:rPr>
              <a:t> as a black box.</a:t>
            </a:r>
          </a:p>
        </p:txBody>
      </p:sp>
      <p:sp>
        <p:nvSpPr>
          <p:cNvPr id="4" name="Slide Number Placeholder 5">
            <a:extLst>
              <a:ext uri="{FF2B5EF4-FFF2-40B4-BE49-F238E27FC236}">
                <a16:creationId xmlns:a16="http://schemas.microsoft.com/office/drawing/2014/main" id="{6C54838B-F309-C6BC-7C8F-94120FFACCEF}"/>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53</a:t>
            </a:fld>
            <a:endParaRPr lang="en-US" dirty="0"/>
          </a:p>
        </p:txBody>
      </p:sp>
    </p:spTree>
    <p:extLst>
      <p:ext uri="{BB962C8B-B14F-4D97-AF65-F5344CB8AC3E}">
        <p14:creationId xmlns:p14="http://schemas.microsoft.com/office/powerpoint/2010/main" val="3410614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dissolve">
                                      <p:cBhvr>
                                        <p:cTn id="7" dur="500"/>
                                        <p:tgtEl>
                                          <p:spTgt spid="2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dissolve">
                                      <p:cBhvr>
                                        <p:cTn id="10" dur="500"/>
                                        <p:tgtEl>
                                          <p:spTgt spid="24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6"/>
                                        </p:tgtEl>
                                        <p:attrNameLst>
                                          <p:attrName>style.visibility</p:attrName>
                                        </p:attrNameLst>
                                      </p:cBhvr>
                                      <p:to>
                                        <p:strVal val="visible"/>
                                      </p:to>
                                    </p:set>
                                    <p:animEffect transition="in" filter="dissolve">
                                      <p:cBhvr>
                                        <p:cTn id="13" dur="500"/>
                                        <p:tgtEl>
                                          <p:spTgt spid="246"/>
                                        </p:tgtEl>
                                      </p:cBhvr>
                                    </p:animEffect>
                                  </p:childTnLst>
                                </p:cTn>
                              </p:par>
                              <p:par>
                                <p:cTn id="14"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15" dur="500" fill="hold"/>
                                        <p:tgtEl>
                                          <p:spTgt spid="244"/>
                                        </p:tgtEl>
                                        <p:attrNameLst>
                                          <p:attrName>ppt_x</p:attrName>
                                          <p:attrName>ppt_y</p:attrName>
                                        </p:attrNameLst>
                                      </p:cBhvr>
                                    </p:animMotion>
                                  </p:childTnLst>
                                </p:cTn>
                              </p:par>
                              <p:par>
                                <p:cTn id="16" presetID="0" presetClass="path" presetSubtype="0" accel="50000" decel="50000" fill="hold" grpId="1" nodeType="withEffect">
                                  <p:stCondLst>
                                    <p:cond delay="0"/>
                                  </p:stCondLst>
                                  <p:childTnLst>
                                    <p:animMotion origin="layout" path="M -2.77778E-6 5.92593E-6 L -0.13003 -0.05231 " pathEditMode="relative" ptsTypes="AA">
                                      <p:cBhvr>
                                        <p:cTn id="17" dur="500" fill="hold"/>
                                        <p:tgtEl>
                                          <p:spTgt spid="246"/>
                                        </p:tgtEl>
                                        <p:attrNameLst>
                                          <p:attrName>ppt_x</p:attrName>
                                          <p:attrName>ppt_y</p:attrName>
                                        </p:attrNameLst>
                                      </p:cBhvr>
                                    </p:animMotion>
                                  </p:childTnLst>
                                </p:cTn>
                              </p:par>
                              <p:par>
                                <p:cTn id="18" presetID="0" presetClass="path" presetSubtype="0" accel="50000" decel="50000" fill="hold" grpId="1" nodeType="withEffect">
                                  <p:stCondLst>
                                    <p:cond delay="0"/>
                                  </p:stCondLst>
                                  <p:childTnLst>
                                    <p:animMotion origin="layout" path="M -1.73472E-18 -1.11111E-6 L 0.03941 0.15764 " pathEditMode="relative" ptsTypes="AA">
                                      <p:cBhvr>
                                        <p:cTn id="19" dur="500" fill="hold"/>
                                        <p:tgtEl>
                                          <p:spTgt spid="245"/>
                                        </p:tgtEl>
                                        <p:attrNameLst>
                                          <p:attrName>ppt_x</p:attrName>
                                          <p:attrName>ppt_y</p:attrName>
                                        </p:attrNameLst>
                                      </p:cBhvr>
                                    </p:animMotion>
                                  </p:childTnLst>
                                </p:cTn>
                              </p:par>
                            </p:childTnLst>
                          </p:cTn>
                        </p:par>
                        <p:par>
                          <p:cTn id="20" fill="hold" nodeType="afterGroup">
                            <p:stCondLst>
                              <p:cond delay="500"/>
                            </p:stCondLst>
                            <p:childTnLst>
                              <p:par>
                                <p:cTn id="21" presetID="16" presetClass="entr" presetSubtype="26" fill="hold" nodeType="afterEffect">
                                  <p:stCondLst>
                                    <p:cond delay="0"/>
                                  </p:stCondLst>
                                  <p:iterate type="lt">
                                    <p:tmPct val="0"/>
                                  </p:iterate>
                                  <p:childTnLst>
                                    <p:set>
                                      <p:cBhvr>
                                        <p:cTn id="22" dur="1" fill="hold">
                                          <p:stCondLst>
                                            <p:cond delay="0"/>
                                          </p:stCondLst>
                                        </p:cTn>
                                        <p:tgtEl>
                                          <p:spTgt spid="5"/>
                                        </p:tgtEl>
                                        <p:attrNameLst>
                                          <p:attrName>style.visibility</p:attrName>
                                        </p:attrNameLst>
                                      </p:cBhvr>
                                      <p:to>
                                        <p:strVal val="visible"/>
                                      </p:to>
                                    </p:set>
                                    <p:animEffect transition="in" filter="barn(in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4" grpId="1" animBg="1"/>
      <p:bldP spid="245" grpId="0" animBg="1"/>
      <p:bldP spid="245" grpId="1" animBg="1"/>
      <p:bldP spid="246" grpId="0" animBg="1"/>
      <p:bldP spid="246"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ontent Placeholder 6"/>
          <p:cNvSpPr txBox="1">
            <a:spLocks/>
          </p:cNvSpPr>
          <p:nvPr/>
        </p:nvSpPr>
        <p:spPr bwMode="auto">
          <a:xfrm>
            <a:off x="457201" y="1368903"/>
            <a:ext cx="3436376" cy="1456080"/>
          </a:xfrm>
          <a:prstGeom prst="rect">
            <a:avLst/>
          </a:prstGeom>
          <a:noFill/>
          <a:ln w="9525">
            <a:noFill/>
            <a:miter lim="800000"/>
            <a:headEnd/>
            <a:tailEnd/>
          </a:ln>
        </p:spPr>
        <p:txBody>
          <a:bodyPr/>
          <a:lstStyle/>
          <a:p>
            <a:pPr marL="257175" indent="-257175" defTabSz="685800" fontAlgn="base">
              <a:spcBef>
                <a:spcPct val="20000"/>
              </a:spcBef>
              <a:spcAft>
                <a:spcPct val="0"/>
              </a:spcAft>
              <a:buClr>
                <a:srgbClr val="000099"/>
              </a:buClr>
              <a:buSzPct val="115000"/>
              <a:buFontTx/>
              <a:buChar char="•"/>
              <a:defRPr/>
            </a:pPr>
            <a:r>
              <a:rPr kumimoji="1" lang="en-US" sz="1800" dirty="0">
                <a:latin typeface="Arial" pitchFamily="34" charset="0"/>
                <a:ea typeface="+mn-ea"/>
                <a:cs typeface="Arial" pitchFamily="34" charset="0"/>
              </a:rPr>
              <a:t>Patches on the right = regions used to compute SIFT</a:t>
            </a:r>
          </a:p>
          <a:p>
            <a:pPr marL="257175" indent="-257175" defTabSz="685800" fontAlgn="base">
              <a:spcBef>
                <a:spcPct val="20000"/>
              </a:spcBef>
              <a:spcAft>
                <a:spcPct val="0"/>
              </a:spcAft>
              <a:buClr>
                <a:srgbClr val="000099"/>
              </a:buClr>
              <a:buSzPct val="115000"/>
              <a:buFontTx/>
              <a:buChar char="•"/>
              <a:defRPr/>
            </a:pPr>
            <a:r>
              <a:rPr kumimoji="1" lang="en-US" sz="1800" dirty="0">
                <a:latin typeface="Arial" pitchFamily="34" charset="0"/>
                <a:ea typeface="+mn-ea"/>
                <a:cs typeface="Arial" pitchFamily="34" charset="0"/>
              </a:rPr>
              <a:t>Each group of patches belongs to the same “visual word”</a:t>
            </a:r>
          </a:p>
        </p:txBody>
      </p:sp>
      <p:pic>
        <p:nvPicPr>
          <p:cNvPr id="747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5952" t="26868" r="13412" b="46005"/>
          <a:stretch>
            <a:fillRect/>
          </a:stretch>
        </p:blipFill>
        <p:spPr bwMode="auto">
          <a:xfrm>
            <a:off x="4082653" y="925116"/>
            <a:ext cx="3700463" cy="200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747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952" t="70972" r="13412" b="15762"/>
          <a:stretch/>
        </p:blipFill>
        <p:spPr bwMode="auto">
          <a:xfrm>
            <a:off x="4080526" y="2927738"/>
            <a:ext cx="3701654" cy="980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74759" name="TextBox 9"/>
          <p:cNvSpPr txBox="1">
            <a:spLocks noChangeArrowheads="1"/>
          </p:cNvSpPr>
          <p:nvPr/>
        </p:nvSpPr>
        <p:spPr bwMode="auto">
          <a:xfrm>
            <a:off x="4641056" y="3950249"/>
            <a:ext cx="254793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5800" eaLnBrk="0" fontAlgn="base" hangingPunct="0">
              <a:spcBef>
                <a:spcPct val="0"/>
              </a:spcBef>
              <a:spcAft>
                <a:spcPct val="0"/>
              </a:spcAft>
              <a:buClrTx/>
              <a:defRPr/>
            </a:pPr>
            <a:r>
              <a:rPr lang="en-US" sz="900" kern="1200">
                <a:solidFill>
                  <a:srgbClr val="000000"/>
                </a:solidFill>
                <a:latin typeface="Trebuchet MS" pitchFamily="34" charset="0"/>
                <a:ea typeface="+mn-ea"/>
                <a:cs typeface="+mn-cs"/>
              </a:rPr>
              <a:t>Figure from  Sivic &amp; Zisserman, ICCV 2003</a:t>
            </a:r>
          </a:p>
        </p:txBody>
      </p:sp>
      <p:sp>
        <p:nvSpPr>
          <p:cNvPr id="135" name="Oval 69"/>
          <p:cNvSpPr>
            <a:spLocks noChangeArrowheads="1"/>
          </p:cNvSpPr>
          <p:nvPr/>
        </p:nvSpPr>
        <p:spPr bwMode="auto">
          <a:xfrm>
            <a:off x="2514600" y="3458495"/>
            <a:ext cx="169069" cy="424273"/>
          </a:xfrm>
          <a:prstGeom prst="ellipse">
            <a:avLst/>
          </a:prstGeom>
          <a:solidFill>
            <a:srgbClr val="FFFFFF"/>
          </a:solidFill>
          <a:ln w="12700" cap="sq" algn="ctr">
            <a:solidFill>
              <a:srgbClr val="FFFFFF"/>
            </a:solidFill>
            <a:round/>
            <a:headEnd type="none" w="sm" len="sm"/>
            <a:tailEnd type="none" w="sm" len="sm"/>
          </a:ln>
        </p:spPr>
        <p:txBody>
          <a:bodyPr lIns="67500" tIns="35100" rIns="67500" bIns="35100">
            <a:spAutoFit/>
          </a:bodyPr>
          <a:lstStyle/>
          <a:p>
            <a:pPr defTabSz="685800">
              <a:buClrTx/>
              <a:defRPr/>
            </a:pPr>
            <a:endParaRPr lang="en-US" sz="1500">
              <a:solidFill>
                <a:srgbClr val="FFFFFF"/>
              </a:solidFill>
              <a:latin typeface="Trebuchet MS" pitchFamily="34" charset="0"/>
              <a:ea typeface="+mn-ea"/>
              <a:cs typeface="+mn-cs"/>
            </a:endParaRPr>
          </a:p>
        </p:txBody>
      </p:sp>
      <p:grpSp>
        <p:nvGrpSpPr>
          <p:cNvPr id="2" name="Group 1"/>
          <p:cNvGrpSpPr/>
          <p:nvPr/>
        </p:nvGrpSpPr>
        <p:grpSpPr>
          <a:xfrm>
            <a:off x="1828804" y="3224833"/>
            <a:ext cx="1662122" cy="1505969"/>
            <a:chOff x="914405" y="4299778"/>
            <a:chExt cx="2216162" cy="2007958"/>
          </a:xfrm>
        </p:grpSpPr>
        <p:grpSp>
          <p:nvGrpSpPr>
            <p:cNvPr id="74764" name="Group 35"/>
            <p:cNvGrpSpPr>
              <a:grpSpLocks noChangeAspect="1"/>
            </p:cNvGrpSpPr>
            <p:nvPr/>
          </p:nvGrpSpPr>
          <p:grpSpPr bwMode="auto">
            <a:xfrm>
              <a:off x="914405" y="4299778"/>
              <a:ext cx="2216162" cy="2007958"/>
              <a:chOff x="1056" y="285"/>
              <a:chExt cx="4032" cy="3651"/>
            </a:xfrm>
          </p:grpSpPr>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grpSp>
        <p:grpSp>
          <p:nvGrpSpPr>
            <p:cNvPr id="74765" name="Group 147"/>
            <p:cNvGrpSpPr>
              <a:grpSpLocks noChangeAspect="1"/>
            </p:cNvGrpSpPr>
            <p:nvPr/>
          </p:nvGrpSpPr>
          <p:grpSpPr bwMode="auto">
            <a:xfrm>
              <a:off x="1046883" y="4353785"/>
              <a:ext cx="1740201" cy="1452679"/>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latin typeface="Arial" pitchFamily="34" charset="0"/>
                  <a:ea typeface="+mn-ea"/>
                  <a:cs typeface="+mn-cs"/>
                </a:endParaRPr>
              </a:p>
            </p:txBody>
          </p:sp>
        </p:grpSp>
        <p:sp>
          <p:nvSpPr>
            <p:cNvPr id="139" name="AutoShape 160"/>
            <p:cNvSpPr>
              <a:spLocks noChangeAspect="1" noChangeArrowheads="1"/>
            </p:cNvSpPr>
            <p:nvPr/>
          </p:nvSpPr>
          <p:spPr bwMode="auto">
            <a:xfrm>
              <a:off x="1803400" y="5604485"/>
              <a:ext cx="131763" cy="133350"/>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0" name="AutoShape 161"/>
            <p:cNvSpPr>
              <a:spLocks noChangeAspect="1" noChangeArrowheads="1"/>
            </p:cNvSpPr>
            <p:nvPr/>
          </p:nvSpPr>
          <p:spPr bwMode="auto">
            <a:xfrm>
              <a:off x="2363788" y="4813910"/>
              <a:ext cx="130175" cy="128588"/>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1" name="AutoShape 162"/>
            <p:cNvSpPr>
              <a:spLocks noChangeAspect="1" noChangeArrowheads="1"/>
            </p:cNvSpPr>
            <p:nvPr/>
          </p:nvSpPr>
          <p:spPr bwMode="auto">
            <a:xfrm>
              <a:off x="1409700" y="4801210"/>
              <a:ext cx="131763" cy="131763"/>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grpSp>
      <p:sp>
        <p:nvSpPr>
          <p:cNvPr id="256" name="Rectangle 255"/>
          <p:cNvSpPr/>
          <p:nvPr/>
        </p:nvSpPr>
        <p:spPr bwMode="auto">
          <a:xfrm>
            <a:off x="3943350" y="901304"/>
            <a:ext cx="3943350" cy="120015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257" name="Freeform 256"/>
          <p:cNvSpPr/>
          <p:nvPr/>
        </p:nvSpPr>
        <p:spPr bwMode="auto">
          <a:xfrm>
            <a:off x="2576513" y="3067508"/>
            <a:ext cx="1164431" cy="1108472"/>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32" name="Text Box 90"/>
          <p:cNvSpPr txBox="1">
            <a:spLocks noChangeArrowheads="1"/>
          </p:cNvSpPr>
          <p:nvPr/>
        </p:nvSpPr>
        <p:spPr bwMode="auto">
          <a:xfrm>
            <a:off x="1147252" y="4957448"/>
            <a:ext cx="1849406"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latin typeface="Arial" panose="020B0604020202020204" pitchFamily="34" charset="0"/>
                <a:ea typeface="+mn-ea"/>
                <a:cs typeface="Arial" panose="020B0604020202020204" pitchFamily="34" charset="0"/>
              </a:rPr>
              <a:t>Adapted from K. </a:t>
            </a:r>
            <a:r>
              <a:rPr lang="en-US" sz="750" dirty="0" err="1">
                <a:latin typeface="Arial" panose="020B0604020202020204" pitchFamily="34" charset="0"/>
                <a:ea typeface="+mn-ea"/>
                <a:cs typeface="Arial" panose="020B0604020202020204" pitchFamily="34" charset="0"/>
              </a:rPr>
              <a:t>Grauman</a:t>
            </a:r>
            <a:endParaRPr lang="en-US" sz="750" dirty="0">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2C81E5C7-10A6-502F-4C7E-0BEC93D275BB}"/>
              </a:ext>
            </a:extLst>
          </p:cNvPr>
          <p:cNvSpPr>
            <a:spLocks noGrp="1"/>
          </p:cNvSpPr>
          <p:nvPr>
            <p:ph type="title"/>
          </p:nvPr>
        </p:nvSpPr>
        <p:spPr/>
        <p:txBody>
          <a:bodyPr/>
          <a:lstStyle/>
          <a:p>
            <a:r>
              <a:rPr lang="en-US" dirty="0"/>
              <a:t>Visual Words</a:t>
            </a:r>
          </a:p>
        </p:txBody>
      </p:sp>
      <p:sp>
        <p:nvSpPr>
          <p:cNvPr id="6" name="Slide Number Placeholder 5">
            <a:extLst>
              <a:ext uri="{FF2B5EF4-FFF2-40B4-BE49-F238E27FC236}">
                <a16:creationId xmlns:a16="http://schemas.microsoft.com/office/drawing/2014/main" id="{25C83FD4-F616-93CA-20E2-188A5F76F7EC}"/>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54</a:t>
            </a:fld>
            <a:endParaRPr lang="en-US" dirty="0"/>
          </a:p>
        </p:txBody>
      </p:sp>
    </p:spTree>
    <p:extLst>
      <p:ext uri="{BB962C8B-B14F-4D97-AF65-F5344CB8AC3E}">
        <p14:creationId xmlns:p14="http://schemas.microsoft.com/office/powerpoint/2010/main" val="154599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3"/>
          <p:cNvSpPr>
            <a:spLocks noChangeArrowheads="1"/>
          </p:cNvSpPr>
          <p:nvPr/>
        </p:nvSpPr>
        <p:spPr bwMode="auto">
          <a:xfrm>
            <a:off x="1485900" y="806053"/>
            <a:ext cx="61722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57175" indent="-257175" defTabSz="685800" eaLnBrk="0" fontAlgn="base" hangingPunct="0">
              <a:spcBef>
                <a:spcPct val="20000"/>
              </a:spcBef>
              <a:spcAft>
                <a:spcPct val="0"/>
              </a:spcAft>
              <a:buClrTx/>
              <a:defRPr/>
            </a:pPr>
            <a:endParaRPr lang="en-US" sz="1800" kern="1200">
              <a:solidFill>
                <a:srgbClr val="FFFFFF"/>
              </a:solidFill>
              <a:latin typeface="Trebuchet MS" pitchFamily="34" charset="0"/>
              <a:ea typeface="+mn-ea"/>
              <a:cs typeface="+mn-cs"/>
            </a:endParaRPr>
          </a:p>
        </p:txBody>
      </p:sp>
      <p:sp>
        <p:nvSpPr>
          <p:cNvPr id="761859" name="Content Placeholder 8"/>
          <p:cNvSpPr>
            <a:spLocks noGrp="1"/>
          </p:cNvSpPr>
          <p:nvPr>
            <p:ph idx="4294967295"/>
          </p:nvPr>
        </p:nvSpPr>
        <p:spPr>
          <a:xfrm>
            <a:off x="457199" y="1203156"/>
            <a:ext cx="8229599" cy="2800350"/>
          </a:xfrm>
        </p:spPr>
        <p:txBody>
          <a:bodyPr/>
          <a:lstStyle/>
          <a:p>
            <a:pPr>
              <a:spcBef>
                <a:spcPct val="0"/>
              </a:spcBef>
            </a:pPr>
            <a:r>
              <a:rPr lang="en-US" sz="2100" dirty="0">
                <a:solidFill>
                  <a:srgbClr val="000000"/>
                </a:solidFill>
              </a:rPr>
              <a:t>Map high-dimensional descriptors to tokens/words by quantizing the feature space</a:t>
            </a:r>
          </a:p>
          <a:p>
            <a:pPr>
              <a:spcBef>
                <a:spcPct val="0"/>
              </a:spcBef>
            </a:pPr>
            <a:endParaRPr lang="en-US" sz="2100" dirty="0">
              <a:solidFill>
                <a:srgbClr val="000000"/>
              </a:solidFill>
            </a:endParaRPr>
          </a:p>
          <a:p>
            <a:pPr eaLnBrk="1" hangingPunct="1"/>
            <a:endParaRPr lang="en-US" sz="2100" dirty="0"/>
          </a:p>
          <a:p>
            <a:pPr eaLnBrk="1" hangingPunct="1"/>
            <a:endParaRPr lang="en-US" sz="2100" dirty="0"/>
          </a:p>
          <a:p>
            <a:pPr eaLnBrk="1" hangingPunct="1"/>
            <a:endParaRPr lang="en-US" sz="2100" dirty="0"/>
          </a:p>
          <a:p>
            <a:pPr eaLnBrk="1" hangingPunct="1">
              <a:buFontTx/>
              <a:buNone/>
            </a:pPr>
            <a:endParaRPr lang="en-US" sz="2100" dirty="0"/>
          </a:p>
          <a:p>
            <a:pPr eaLnBrk="1" hangingPunct="1">
              <a:buFontTx/>
              <a:buNone/>
            </a:pPr>
            <a:endParaRPr lang="en-US" sz="2100" dirty="0"/>
          </a:p>
        </p:txBody>
      </p:sp>
      <p:sp>
        <p:nvSpPr>
          <p:cNvPr id="7" name="Rectangle 30"/>
          <p:cNvSpPr>
            <a:spLocks noChangeArrowheads="1"/>
          </p:cNvSpPr>
          <p:nvPr/>
        </p:nvSpPr>
        <p:spPr bwMode="auto">
          <a:xfrm>
            <a:off x="2329654" y="2703784"/>
            <a:ext cx="540779" cy="27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67500" tIns="35100" rIns="67500" bIns="35100" anchor="ctr">
            <a:spAutoFit/>
          </a:bodyPr>
          <a:lstStyle/>
          <a:p>
            <a:pPr defTabSz="685800" eaLnBrk="0" fontAlgn="base" hangingPunct="0">
              <a:spcBef>
                <a:spcPct val="0"/>
              </a:spcBef>
              <a:spcAft>
                <a:spcPct val="0"/>
              </a:spcAft>
              <a:buClrTx/>
              <a:defRPr/>
            </a:pPr>
            <a:endParaRPr lang="en-US" sz="1350" kern="1200">
              <a:solidFill>
                <a:srgbClr val="FFFFFF"/>
              </a:solidFill>
              <a:ea typeface="+mn-ea"/>
              <a:cs typeface="+mn-cs"/>
            </a:endParaRPr>
          </a:p>
        </p:txBody>
      </p:sp>
      <p:sp>
        <p:nvSpPr>
          <p:cNvPr id="8" name="Rectangle 7"/>
          <p:cNvSpPr/>
          <p:nvPr/>
        </p:nvSpPr>
        <p:spPr bwMode="auto">
          <a:xfrm>
            <a:off x="1540092" y="2286001"/>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9" name="Rectangle 8"/>
          <p:cNvSpPr/>
          <p:nvPr/>
        </p:nvSpPr>
        <p:spPr bwMode="auto">
          <a:xfrm>
            <a:off x="1540092" y="3456067"/>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0" name="Rectangle 9"/>
          <p:cNvSpPr/>
          <p:nvPr/>
        </p:nvSpPr>
        <p:spPr bwMode="auto">
          <a:xfrm>
            <a:off x="2388892" y="2933868"/>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1" name="Rectangle 10"/>
          <p:cNvSpPr/>
          <p:nvPr/>
        </p:nvSpPr>
        <p:spPr bwMode="auto">
          <a:xfrm rot="4425073">
            <a:off x="1857630" y="2455815"/>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2" name="Rectangle 11"/>
          <p:cNvSpPr/>
          <p:nvPr/>
        </p:nvSpPr>
        <p:spPr bwMode="auto">
          <a:xfrm rot="1660106">
            <a:off x="1967579" y="2507926"/>
            <a:ext cx="365498" cy="33040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3" name="Rectangle 12"/>
          <p:cNvSpPr/>
          <p:nvPr/>
        </p:nvSpPr>
        <p:spPr bwMode="auto">
          <a:xfrm rot="2887875">
            <a:off x="1629183" y="3992721"/>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4" name="Rectangle 13"/>
          <p:cNvSpPr/>
          <p:nvPr/>
        </p:nvSpPr>
        <p:spPr bwMode="auto">
          <a:xfrm rot="5038897">
            <a:off x="1674852" y="2731212"/>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5" name="Rectangle 14"/>
          <p:cNvSpPr/>
          <p:nvPr/>
        </p:nvSpPr>
        <p:spPr bwMode="auto">
          <a:xfrm rot="4100336">
            <a:off x="2113796" y="2988970"/>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6" name="Rectangle 15"/>
          <p:cNvSpPr/>
          <p:nvPr/>
        </p:nvSpPr>
        <p:spPr bwMode="auto">
          <a:xfrm rot="5038897">
            <a:off x="1728101" y="3700073"/>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7" name="Rectangle 16"/>
          <p:cNvSpPr/>
          <p:nvPr/>
        </p:nvSpPr>
        <p:spPr bwMode="auto">
          <a:xfrm rot="4100336">
            <a:off x="3135773" y="3642486"/>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8" name="Rectangle 17"/>
          <p:cNvSpPr/>
          <p:nvPr/>
        </p:nvSpPr>
        <p:spPr bwMode="auto">
          <a:xfrm rot="823157">
            <a:off x="1836516" y="4036029"/>
            <a:ext cx="219094" cy="21869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9" name="Rectangle 18"/>
          <p:cNvSpPr/>
          <p:nvPr/>
        </p:nvSpPr>
        <p:spPr bwMode="auto">
          <a:xfrm rot="823157">
            <a:off x="2563312" y="3340184"/>
            <a:ext cx="219094" cy="21869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20" name="TextBox 19"/>
          <p:cNvSpPr txBox="1"/>
          <p:nvPr/>
        </p:nvSpPr>
        <p:spPr>
          <a:xfrm>
            <a:off x="3637724" y="3834452"/>
            <a:ext cx="1771650" cy="553998"/>
          </a:xfrm>
          <a:prstGeom prst="rect">
            <a:avLst/>
          </a:prstGeom>
          <a:noFill/>
        </p:spPr>
        <p:txBody>
          <a:bodyPr wrap="square" rtlCol="0">
            <a:spAutoFit/>
          </a:bodyPr>
          <a:lstStyle/>
          <a:p>
            <a:pPr algn="ctr" defTabSz="685800">
              <a:buClrTx/>
              <a:defRPr/>
            </a:pPr>
            <a:r>
              <a:rPr lang="en-US" sz="1500" kern="1200" dirty="0">
                <a:ea typeface="+mn-ea"/>
                <a:cs typeface="+mn-cs"/>
              </a:rPr>
              <a:t>Descriptor’s feature space</a:t>
            </a:r>
          </a:p>
        </p:txBody>
      </p:sp>
      <p:cxnSp>
        <p:nvCxnSpPr>
          <p:cNvPr id="21" name="Straight Arrow Connector 20"/>
          <p:cNvCxnSpPr/>
          <p:nvPr/>
        </p:nvCxnSpPr>
        <p:spPr bwMode="auto">
          <a:xfrm flipV="1">
            <a:off x="3846656" y="3175323"/>
            <a:ext cx="1085850" cy="143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846656" y="2132594"/>
            <a:ext cx="0" cy="10788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846656" y="3218444"/>
            <a:ext cx="1085850" cy="42971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Curved Connector 33"/>
          <p:cNvCxnSpPr>
            <a:endCxn id="58" idx="3"/>
          </p:cNvCxnSpPr>
          <p:nvPr/>
        </p:nvCxnSpPr>
        <p:spPr bwMode="auto">
          <a:xfrm>
            <a:off x="2150329" y="2554435"/>
            <a:ext cx="1816250" cy="255109"/>
          </a:xfrm>
          <a:prstGeom prst="curvedConnector4">
            <a:avLst>
              <a:gd name="adj1" fmla="val 49931"/>
              <a:gd name="adj2" fmla="val 167207"/>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p:nvPr/>
        </p:nvCxnSpPr>
        <p:spPr bwMode="auto">
          <a:xfrm flipV="1">
            <a:off x="2672859" y="2983659"/>
            <a:ext cx="1632433" cy="449642"/>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grpSp>
        <p:nvGrpSpPr>
          <p:cNvPr id="45" name="Group 62"/>
          <p:cNvGrpSpPr>
            <a:grpSpLocks noChangeAspect="1"/>
          </p:cNvGrpSpPr>
          <p:nvPr/>
        </p:nvGrpSpPr>
        <p:grpSpPr bwMode="auto">
          <a:xfrm>
            <a:off x="3640033" y="1672526"/>
            <a:ext cx="1508603" cy="1894874"/>
            <a:chOff x="1244596" y="-2173065"/>
            <a:chExt cx="6853224" cy="8600841"/>
          </a:xfrm>
        </p:grpSpPr>
        <p:grpSp>
          <p:nvGrpSpPr>
            <p:cNvPr id="46"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5" y="-112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57" name="Oval 37"/>
              <p:cNvSpPr>
                <a:spLocks noChangeAspect="1" noChangeArrowheads="1"/>
              </p:cNvSpPr>
              <p:nvPr/>
            </p:nvSpPr>
            <p:spPr bwMode="auto">
              <a:xfrm>
                <a:off x="1584" y="2062"/>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58" name="Oval 38"/>
              <p:cNvSpPr>
                <a:spLocks noChangeAspect="1" noChangeArrowheads="1"/>
              </p:cNvSpPr>
              <p:nvPr/>
            </p:nvSpPr>
            <p:spPr bwMode="auto">
              <a:xfrm>
                <a:off x="1922" y="1873"/>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59" name="Oval 39"/>
              <p:cNvSpPr>
                <a:spLocks noChangeAspect="1" noChangeArrowheads="1"/>
              </p:cNvSpPr>
              <p:nvPr/>
            </p:nvSpPr>
            <p:spPr bwMode="auto">
              <a:xfrm>
                <a:off x="2014" y="177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0" name="Oval 40"/>
              <p:cNvSpPr>
                <a:spLocks noChangeAspect="1" noChangeArrowheads="1"/>
              </p:cNvSpPr>
              <p:nvPr/>
            </p:nvSpPr>
            <p:spPr bwMode="auto">
              <a:xfrm>
                <a:off x="1922" y="2062"/>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1" name="Oval 41"/>
              <p:cNvSpPr>
                <a:spLocks noChangeAspect="1" noChangeArrowheads="1"/>
              </p:cNvSpPr>
              <p:nvPr/>
            </p:nvSpPr>
            <p:spPr bwMode="auto">
              <a:xfrm>
                <a:off x="1538" y="100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2" name="Oval 42"/>
              <p:cNvSpPr>
                <a:spLocks noChangeAspect="1" noChangeArrowheads="1"/>
              </p:cNvSpPr>
              <p:nvPr/>
            </p:nvSpPr>
            <p:spPr bwMode="auto">
              <a:xfrm>
                <a:off x="1825" y="1438"/>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3" name="Oval 43"/>
              <p:cNvSpPr>
                <a:spLocks noChangeAspect="1" noChangeArrowheads="1"/>
              </p:cNvSpPr>
              <p:nvPr/>
            </p:nvSpPr>
            <p:spPr bwMode="auto">
              <a:xfrm>
                <a:off x="2593" y="3311"/>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4" name="Oval 44"/>
              <p:cNvSpPr>
                <a:spLocks noChangeAspect="1" noChangeArrowheads="1"/>
              </p:cNvSpPr>
              <p:nvPr/>
            </p:nvSpPr>
            <p:spPr bwMode="auto">
              <a:xfrm>
                <a:off x="2450" y="3409"/>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5" name="Oval 45"/>
              <p:cNvSpPr>
                <a:spLocks noChangeAspect="1" noChangeArrowheads="1"/>
              </p:cNvSpPr>
              <p:nvPr/>
            </p:nvSpPr>
            <p:spPr bwMode="auto">
              <a:xfrm>
                <a:off x="2736" y="3357"/>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6" name="Oval 46"/>
              <p:cNvSpPr>
                <a:spLocks noChangeAspect="1" noChangeArrowheads="1"/>
              </p:cNvSpPr>
              <p:nvPr/>
            </p:nvSpPr>
            <p:spPr bwMode="auto">
              <a:xfrm>
                <a:off x="2782" y="326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7" name="Oval 47"/>
              <p:cNvSpPr>
                <a:spLocks noChangeAspect="1" noChangeArrowheads="1"/>
              </p:cNvSpPr>
              <p:nvPr/>
            </p:nvSpPr>
            <p:spPr bwMode="auto">
              <a:xfrm>
                <a:off x="2691" y="3071"/>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8" name="Oval 48"/>
              <p:cNvSpPr>
                <a:spLocks noChangeAspect="1" noChangeArrowheads="1"/>
              </p:cNvSpPr>
              <p:nvPr/>
            </p:nvSpPr>
            <p:spPr bwMode="auto">
              <a:xfrm>
                <a:off x="2834" y="288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9" name="Oval 49"/>
              <p:cNvSpPr>
                <a:spLocks noChangeAspect="1" noChangeArrowheads="1"/>
              </p:cNvSpPr>
              <p:nvPr/>
            </p:nvSpPr>
            <p:spPr bwMode="auto">
              <a:xfrm>
                <a:off x="3023" y="2973"/>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0" name="Oval 50"/>
              <p:cNvSpPr>
                <a:spLocks noChangeAspect="1" noChangeArrowheads="1"/>
              </p:cNvSpPr>
              <p:nvPr/>
            </p:nvSpPr>
            <p:spPr bwMode="auto">
              <a:xfrm>
                <a:off x="2691" y="2589"/>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1" name="Oval 51"/>
              <p:cNvSpPr>
                <a:spLocks noChangeAspect="1" noChangeArrowheads="1"/>
              </p:cNvSpPr>
              <p:nvPr/>
            </p:nvSpPr>
            <p:spPr bwMode="auto">
              <a:xfrm>
                <a:off x="2736" y="273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2" name="Oval 52"/>
              <p:cNvSpPr>
                <a:spLocks noChangeAspect="1" noChangeArrowheads="1"/>
              </p:cNvSpPr>
              <p:nvPr/>
            </p:nvSpPr>
            <p:spPr bwMode="auto">
              <a:xfrm>
                <a:off x="3310" y="2973"/>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3"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4" name="Oval 54"/>
              <p:cNvSpPr>
                <a:spLocks noChangeAspect="1" noChangeArrowheads="1"/>
              </p:cNvSpPr>
              <p:nvPr/>
            </p:nvSpPr>
            <p:spPr bwMode="auto">
              <a:xfrm>
                <a:off x="3694" y="3025"/>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5" name="Oval 55"/>
              <p:cNvSpPr>
                <a:spLocks noChangeAspect="1" noChangeArrowheads="1"/>
              </p:cNvSpPr>
              <p:nvPr/>
            </p:nvSpPr>
            <p:spPr bwMode="auto">
              <a:xfrm>
                <a:off x="2736" y="3649"/>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6"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7"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8" name="Oval 58"/>
              <p:cNvSpPr>
                <a:spLocks noChangeAspect="1" noChangeArrowheads="1"/>
              </p:cNvSpPr>
              <p:nvPr/>
            </p:nvSpPr>
            <p:spPr bwMode="auto">
              <a:xfrm>
                <a:off x="2593" y="2589"/>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9" name="Oval 59"/>
              <p:cNvSpPr>
                <a:spLocks noChangeAspect="1" noChangeArrowheads="1"/>
              </p:cNvSpPr>
              <p:nvPr/>
            </p:nvSpPr>
            <p:spPr bwMode="auto">
              <a:xfrm>
                <a:off x="4033" y="2973"/>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0"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1" name="Oval 61"/>
              <p:cNvSpPr>
                <a:spLocks noChangeAspect="1" noChangeArrowheads="1"/>
              </p:cNvSpPr>
              <p:nvPr/>
            </p:nvSpPr>
            <p:spPr bwMode="auto">
              <a:xfrm>
                <a:off x="4079" y="2784"/>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2" name="Oval 62"/>
              <p:cNvSpPr>
                <a:spLocks noChangeAspect="1" noChangeArrowheads="1"/>
              </p:cNvSpPr>
              <p:nvPr/>
            </p:nvSpPr>
            <p:spPr bwMode="auto">
              <a:xfrm>
                <a:off x="3746" y="273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3" name="Oval 63"/>
              <p:cNvSpPr>
                <a:spLocks noChangeAspect="1" noChangeArrowheads="1"/>
              </p:cNvSpPr>
              <p:nvPr/>
            </p:nvSpPr>
            <p:spPr bwMode="auto">
              <a:xfrm>
                <a:off x="2834" y="240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4" name="Oval 64"/>
              <p:cNvSpPr>
                <a:spLocks noChangeAspect="1" noChangeArrowheads="1"/>
              </p:cNvSpPr>
              <p:nvPr/>
            </p:nvSpPr>
            <p:spPr bwMode="auto">
              <a:xfrm>
                <a:off x="2639" y="2205"/>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5" name="Oval 65"/>
              <p:cNvSpPr>
                <a:spLocks noChangeAspect="1" noChangeArrowheads="1"/>
              </p:cNvSpPr>
              <p:nvPr/>
            </p:nvSpPr>
            <p:spPr bwMode="auto">
              <a:xfrm>
                <a:off x="2014" y="201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6" name="Oval 66"/>
              <p:cNvSpPr>
                <a:spLocks noChangeAspect="1" noChangeArrowheads="1"/>
              </p:cNvSpPr>
              <p:nvPr/>
            </p:nvSpPr>
            <p:spPr bwMode="auto">
              <a:xfrm>
                <a:off x="1486" y="864"/>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7" name="Oval 67"/>
              <p:cNvSpPr>
                <a:spLocks noChangeAspect="1" noChangeArrowheads="1"/>
              </p:cNvSpPr>
              <p:nvPr/>
            </p:nvSpPr>
            <p:spPr bwMode="auto">
              <a:xfrm>
                <a:off x="2014" y="2160"/>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8" name="Oval 68"/>
              <p:cNvSpPr>
                <a:spLocks noChangeAspect="1" noChangeArrowheads="1"/>
              </p:cNvSpPr>
              <p:nvPr/>
            </p:nvSpPr>
            <p:spPr bwMode="auto">
              <a:xfrm>
                <a:off x="1727" y="2114"/>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9" name="Oval 69"/>
              <p:cNvSpPr>
                <a:spLocks noChangeAspect="1" noChangeArrowheads="1"/>
              </p:cNvSpPr>
              <p:nvPr/>
            </p:nvSpPr>
            <p:spPr bwMode="auto">
              <a:xfrm>
                <a:off x="1825" y="1776"/>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0" name="Oval 70"/>
              <p:cNvSpPr>
                <a:spLocks noChangeAspect="1" noChangeArrowheads="1"/>
              </p:cNvSpPr>
              <p:nvPr/>
            </p:nvSpPr>
            <p:spPr bwMode="auto">
              <a:xfrm>
                <a:off x="1440" y="1919"/>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1" name="Oval 71"/>
              <p:cNvSpPr>
                <a:spLocks noChangeAspect="1" noChangeArrowheads="1"/>
              </p:cNvSpPr>
              <p:nvPr/>
            </p:nvSpPr>
            <p:spPr bwMode="auto">
              <a:xfrm>
                <a:off x="2111" y="1678"/>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2" name="Oval 72"/>
              <p:cNvSpPr>
                <a:spLocks noChangeAspect="1" noChangeArrowheads="1"/>
              </p:cNvSpPr>
              <p:nvPr/>
            </p:nvSpPr>
            <p:spPr bwMode="auto">
              <a:xfrm>
                <a:off x="2352" y="1873"/>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3" name="Oval 73"/>
              <p:cNvSpPr>
                <a:spLocks noChangeAspect="1" noChangeArrowheads="1"/>
              </p:cNvSpPr>
              <p:nvPr/>
            </p:nvSpPr>
            <p:spPr bwMode="auto">
              <a:xfrm>
                <a:off x="2450" y="163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4" name="Oval 74"/>
              <p:cNvSpPr>
                <a:spLocks noChangeAspect="1" noChangeArrowheads="1"/>
              </p:cNvSpPr>
              <p:nvPr/>
            </p:nvSpPr>
            <p:spPr bwMode="auto">
              <a:xfrm>
                <a:off x="2255" y="1489"/>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5" name="Oval 75"/>
              <p:cNvSpPr>
                <a:spLocks noChangeAspect="1" noChangeArrowheads="1"/>
              </p:cNvSpPr>
              <p:nvPr/>
            </p:nvSpPr>
            <p:spPr bwMode="auto">
              <a:xfrm>
                <a:off x="2157" y="1248"/>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6" name="Oval 76"/>
              <p:cNvSpPr>
                <a:spLocks noChangeAspect="1" noChangeArrowheads="1"/>
              </p:cNvSpPr>
              <p:nvPr/>
            </p:nvSpPr>
            <p:spPr bwMode="auto">
              <a:xfrm>
                <a:off x="2157" y="1587"/>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7" name="Oval 77"/>
              <p:cNvSpPr>
                <a:spLocks noChangeAspect="1" noChangeArrowheads="1"/>
              </p:cNvSpPr>
              <p:nvPr/>
            </p:nvSpPr>
            <p:spPr bwMode="auto">
              <a:xfrm>
                <a:off x="2639" y="201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8" name="Oval 78"/>
              <p:cNvSpPr>
                <a:spLocks noChangeAspect="1" noChangeArrowheads="1"/>
              </p:cNvSpPr>
              <p:nvPr/>
            </p:nvSpPr>
            <p:spPr bwMode="auto">
              <a:xfrm>
                <a:off x="3408" y="1919"/>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9" name="Oval 79"/>
              <p:cNvSpPr>
                <a:spLocks noChangeAspect="1" noChangeArrowheads="1"/>
              </p:cNvSpPr>
              <p:nvPr/>
            </p:nvSpPr>
            <p:spPr bwMode="auto">
              <a:xfrm>
                <a:off x="3218" y="235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0" name="Oval 80"/>
              <p:cNvSpPr>
                <a:spLocks noChangeAspect="1" noChangeArrowheads="1"/>
              </p:cNvSpPr>
              <p:nvPr/>
            </p:nvSpPr>
            <p:spPr bwMode="auto">
              <a:xfrm>
                <a:off x="3264" y="2446"/>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1" name="Oval 81"/>
              <p:cNvSpPr>
                <a:spLocks noChangeAspect="1" noChangeArrowheads="1"/>
              </p:cNvSpPr>
              <p:nvPr/>
            </p:nvSpPr>
            <p:spPr bwMode="auto">
              <a:xfrm>
                <a:off x="3792" y="1535"/>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2" name="Oval 82"/>
              <p:cNvSpPr>
                <a:spLocks noChangeAspect="1" noChangeArrowheads="1"/>
              </p:cNvSpPr>
              <p:nvPr/>
            </p:nvSpPr>
            <p:spPr bwMode="auto">
              <a:xfrm>
                <a:off x="3408" y="1535"/>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3" name="Oval 83"/>
              <p:cNvSpPr>
                <a:spLocks noChangeAspect="1" noChangeArrowheads="1"/>
              </p:cNvSpPr>
              <p:nvPr/>
            </p:nvSpPr>
            <p:spPr bwMode="auto">
              <a:xfrm>
                <a:off x="3551" y="1678"/>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4" name="Oval 84"/>
              <p:cNvSpPr>
                <a:spLocks noChangeAspect="1" noChangeArrowheads="1"/>
              </p:cNvSpPr>
              <p:nvPr/>
            </p:nvSpPr>
            <p:spPr bwMode="auto">
              <a:xfrm>
                <a:off x="4130" y="1535"/>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5" name="Oval 85"/>
              <p:cNvSpPr>
                <a:spLocks noChangeAspect="1" noChangeArrowheads="1"/>
              </p:cNvSpPr>
              <p:nvPr/>
            </p:nvSpPr>
            <p:spPr bwMode="auto">
              <a:xfrm>
                <a:off x="3310" y="1294"/>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6" name="Oval 86"/>
              <p:cNvSpPr>
                <a:spLocks noChangeAspect="1" noChangeArrowheads="1"/>
              </p:cNvSpPr>
              <p:nvPr/>
            </p:nvSpPr>
            <p:spPr bwMode="auto">
              <a:xfrm>
                <a:off x="1681" y="1105"/>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7" name="Oval 87"/>
              <p:cNvSpPr>
                <a:spLocks noChangeAspect="1" noChangeArrowheads="1"/>
              </p:cNvSpPr>
              <p:nvPr/>
            </p:nvSpPr>
            <p:spPr bwMode="auto">
              <a:xfrm>
                <a:off x="1199" y="86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8"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9" name="Oval 89"/>
              <p:cNvSpPr>
                <a:spLocks noChangeAspect="1" noChangeArrowheads="1"/>
              </p:cNvSpPr>
              <p:nvPr/>
            </p:nvSpPr>
            <p:spPr bwMode="auto">
              <a:xfrm>
                <a:off x="3551" y="1054"/>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0" name="Oval 90"/>
              <p:cNvSpPr>
                <a:spLocks noChangeAspect="1" noChangeArrowheads="1"/>
              </p:cNvSpPr>
              <p:nvPr/>
            </p:nvSpPr>
            <p:spPr bwMode="auto">
              <a:xfrm>
                <a:off x="3264" y="819"/>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1" name="Oval 91"/>
              <p:cNvSpPr>
                <a:spLocks noChangeAspect="1" noChangeArrowheads="1"/>
              </p:cNvSpPr>
              <p:nvPr/>
            </p:nvSpPr>
            <p:spPr bwMode="auto">
              <a:xfrm>
                <a:off x="3694" y="670"/>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2"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3" name="Oval 93"/>
              <p:cNvSpPr>
                <a:spLocks noChangeAspect="1" noChangeArrowheads="1"/>
              </p:cNvSpPr>
              <p:nvPr/>
            </p:nvSpPr>
            <p:spPr bwMode="auto">
              <a:xfrm>
                <a:off x="3408" y="481"/>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4" name="Oval 94"/>
              <p:cNvSpPr>
                <a:spLocks noChangeAspect="1" noChangeArrowheads="1"/>
              </p:cNvSpPr>
              <p:nvPr/>
            </p:nvSpPr>
            <p:spPr bwMode="auto">
              <a:xfrm>
                <a:off x="4463" y="1587"/>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5" name="Oval 95"/>
              <p:cNvSpPr>
                <a:spLocks noChangeAspect="1" noChangeArrowheads="1"/>
              </p:cNvSpPr>
              <p:nvPr/>
            </p:nvSpPr>
            <p:spPr bwMode="auto">
              <a:xfrm>
                <a:off x="4658" y="1346"/>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6" name="Oval 96"/>
              <p:cNvSpPr>
                <a:spLocks noChangeAspect="1" noChangeArrowheads="1"/>
              </p:cNvSpPr>
              <p:nvPr/>
            </p:nvSpPr>
            <p:spPr bwMode="auto">
              <a:xfrm>
                <a:off x="5042" y="1535"/>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7" name="Oval 97"/>
              <p:cNvSpPr>
                <a:spLocks noChangeAspect="1" noChangeArrowheads="1"/>
              </p:cNvSpPr>
              <p:nvPr/>
            </p:nvSpPr>
            <p:spPr bwMode="auto">
              <a:xfrm>
                <a:off x="4945" y="173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8" name="Oval 98"/>
              <p:cNvSpPr>
                <a:spLocks noChangeAspect="1" noChangeArrowheads="1"/>
              </p:cNvSpPr>
              <p:nvPr/>
            </p:nvSpPr>
            <p:spPr bwMode="auto">
              <a:xfrm>
                <a:off x="3648" y="124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9" name="Oval 99"/>
              <p:cNvSpPr>
                <a:spLocks noChangeAspect="1" noChangeArrowheads="1"/>
              </p:cNvSpPr>
              <p:nvPr/>
            </p:nvSpPr>
            <p:spPr bwMode="auto">
              <a:xfrm>
                <a:off x="3310" y="578"/>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0" name="Oval 100"/>
              <p:cNvSpPr>
                <a:spLocks noChangeAspect="1" noChangeArrowheads="1"/>
              </p:cNvSpPr>
              <p:nvPr/>
            </p:nvSpPr>
            <p:spPr bwMode="auto">
              <a:xfrm>
                <a:off x="4274" y="139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1" name="Oval 101"/>
              <p:cNvSpPr>
                <a:spLocks noChangeAspect="1" noChangeArrowheads="1"/>
              </p:cNvSpPr>
              <p:nvPr/>
            </p:nvSpPr>
            <p:spPr bwMode="auto">
              <a:xfrm>
                <a:off x="4033" y="1438"/>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2" name="Oval 102"/>
              <p:cNvSpPr>
                <a:spLocks noChangeAspect="1" noChangeArrowheads="1"/>
              </p:cNvSpPr>
              <p:nvPr/>
            </p:nvSpPr>
            <p:spPr bwMode="auto">
              <a:xfrm>
                <a:off x="2398" y="2205"/>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3" name="Oval 103"/>
              <p:cNvSpPr>
                <a:spLocks noChangeAspect="1" noChangeArrowheads="1"/>
              </p:cNvSpPr>
              <p:nvPr/>
            </p:nvSpPr>
            <p:spPr bwMode="auto">
              <a:xfrm>
                <a:off x="2977" y="163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4" name="Oval 104"/>
              <p:cNvSpPr>
                <a:spLocks noChangeAspect="1" noChangeArrowheads="1"/>
              </p:cNvSpPr>
              <p:nvPr/>
            </p:nvSpPr>
            <p:spPr bwMode="auto">
              <a:xfrm>
                <a:off x="2014" y="1489"/>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5"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6" name="Oval 106"/>
              <p:cNvSpPr>
                <a:spLocks noChangeAspect="1" noChangeArrowheads="1"/>
              </p:cNvSpPr>
              <p:nvPr/>
            </p:nvSpPr>
            <p:spPr bwMode="auto">
              <a:xfrm>
                <a:off x="3023" y="2641"/>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7" name="Oval 107"/>
              <p:cNvSpPr>
                <a:spLocks noChangeAspect="1" noChangeArrowheads="1"/>
              </p:cNvSpPr>
              <p:nvPr/>
            </p:nvSpPr>
            <p:spPr bwMode="auto">
              <a:xfrm>
                <a:off x="3167" y="2641"/>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8" name="Oval 108"/>
              <p:cNvSpPr>
                <a:spLocks noChangeAspect="1" noChangeArrowheads="1"/>
              </p:cNvSpPr>
              <p:nvPr/>
            </p:nvSpPr>
            <p:spPr bwMode="auto">
              <a:xfrm>
                <a:off x="3935" y="1294"/>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9" name="Oval 109"/>
              <p:cNvSpPr>
                <a:spLocks noChangeAspect="1" noChangeArrowheads="1"/>
              </p:cNvSpPr>
              <p:nvPr/>
            </p:nvSpPr>
            <p:spPr bwMode="auto">
              <a:xfrm>
                <a:off x="3838" y="1151"/>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0" name="Oval 110"/>
              <p:cNvSpPr>
                <a:spLocks noChangeAspect="1" noChangeArrowheads="1"/>
              </p:cNvSpPr>
              <p:nvPr/>
            </p:nvSpPr>
            <p:spPr bwMode="auto">
              <a:xfrm>
                <a:off x="4130" y="1294"/>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1" name="Oval 111"/>
              <p:cNvSpPr>
                <a:spLocks noChangeAspect="1" noChangeArrowheads="1"/>
              </p:cNvSpPr>
              <p:nvPr/>
            </p:nvSpPr>
            <p:spPr bwMode="auto">
              <a:xfrm>
                <a:off x="4417" y="1151"/>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2" name="Oval 112"/>
              <p:cNvSpPr>
                <a:spLocks noChangeAspect="1" noChangeArrowheads="1"/>
              </p:cNvSpPr>
              <p:nvPr/>
            </p:nvSpPr>
            <p:spPr bwMode="auto">
              <a:xfrm>
                <a:off x="4365" y="1730"/>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3" name="Oval 113"/>
              <p:cNvSpPr>
                <a:spLocks noChangeAspect="1" noChangeArrowheads="1"/>
              </p:cNvSpPr>
              <p:nvPr/>
            </p:nvSpPr>
            <p:spPr bwMode="auto">
              <a:xfrm>
                <a:off x="4990" y="1873"/>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4" name="Oval 114"/>
              <p:cNvSpPr>
                <a:spLocks noChangeAspect="1" noChangeArrowheads="1"/>
              </p:cNvSpPr>
              <p:nvPr/>
            </p:nvSpPr>
            <p:spPr bwMode="auto">
              <a:xfrm>
                <a:off x="4899" y="1346"/>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5"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6" name="Oval 116"/>
              <p:cNvSpPr>
                <a:spLocks noChangeAspect="1" noChangeArrowheads="1"/>
              </p:cNvSpPr>
              <p:nvPr/>
            </p:nvSpPr>
            <p:spPr bwMode="auto">
              <a:xfrm>
                <a:off x="2496" y="3695"/>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7" name="Oval 117"/>
              <p:cNvSpPr>
                <a:spLocks noChangeAspect="1" noChangeArrowheads="1"/>
              </p:cNvSpPr>
              <p:nvPr/>
            </p:nvSpPr>
            <p:spPr bwMode="auto">
              <a:xfrm>
                <a:off x="3889" y="2641"/>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8" name="Oval 118"/>
              <p:cNvSpPr>
                <a:spLocks noChangeAspect="1" noChangeArrowheads="1"/>
              </p:cNvSpPr>
              <p:nvPr/>
            </p:nvSpPr>
            <p:spPr bwMode="auto">
              <a:xfrm>
                <a:off x="4176" y="316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9"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0" name="Oval 120"/>
              <p:cNvSpPr>
                <a:spLocks noChangeAspect="1" noChangeArrowheads="1"/>
              </p:cNvSpPr>
              <p:nvPr/>
            </p:nvSpPr>
            <p:spPr bwMode="auto">
              <a:xfrm>
                <a:off x="1297" y="1821"/>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1" name="Oval 121"/>
              <p:cNvSpPr>
                <a:spLocks noChangeAspect="1" noChangeArrowheads="1"/>
              </p:cNvSpPr>
              <p:nvPr/>
            </p:nvSpPr>
            <p:spPr bwMode="auto">
              <a:xfrm>
                <a:off x="1584" y="1821"/>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2" name="Oval 122"/>
              <p:cNvSpPr>
                <a:spLocks noChangeAspect="1" noChangeArrowheads="1"/>
              </p:cNvSpPr>
              <p:nvPr/>
            </p:nvSpPr>
            <p:spPr bwMode="auto">
              <a:xfrm>
                <a:off x="1538" y="173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3" name="Oval 123"/>
              <p:cNvSpPr>
                <a:spLocks noChangeAspect="1" noChangeArrowheads="1"/>
              </p:cNvSpPr>
              <p:nvPr/>
            </p:nvSpPr>
            <p:spPr bwMode="auto">
              <a:xfrm>
                <a:off x="2352" y="2303"/>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4" name="Oval 124"/>
              <p:cNvSpPr>
                <a:spLocks noChangeAspect="1" noChangeArrowheads="1"/>
              </p:cNvSpPr>
              <p:nvPr/>
            </p:nvSpPr>
            <p:spPr bwMode="auto">
              <a:xfrm>
                <a:off x="2782" y="2205"/>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5" name="Oval 125"/>
              <p:cNvSpPr>
                <a:spLocks noChangeAspect="1" noChangeArrowheads="1"/>
              </p:cNvSpPr>
              <p:nvPr/>
            </p:nvSpPr>
            <p:spPr bwMode="auto">
              <a:xfrm>
                <a:off x="2496" y="721"/>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6" name="Oval 126"/>
              <p:cNvSpPr>
                <a:spLocks noChangeAspect="1" noChangeArrowheads="1"/>
              </p:cNvSpPr>
              <p:nvPr/>
            </p:nvSpPr>
            <p:spPr bwMode="auto">
              <a:xfrm>
                <a:off x="2541" y="2257"/>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7" name="Oval 127"/>
              <p:cNvSpPr>
                <a:spLocks noChangeAspect="1" noChangeArrowheads="1"/>
              </p:cNvSpPr>
              <p:nvPr/>
            </p:nvSpPr>
            <p:spPr bwMode="auto">
              <a:xfrm>
                <a:off x="2157" y="962"/>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8" name="Oval 128"/>
              <p:cNvSpPr>
                <a:spLocks noChangeAspect="1" noChangeArrowheads="1"/>
              </p:cNvSpPr>
              <p:nvPr/>
            </p:nvSpPr>
            <p:spPr bwMode="auto">
              <a:xfrm>
                <a:off x="2111" y="2257"/>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9" name="Oval 129"/>
              <p:cNvSpPr>
                <a:spLocks noChangeAspect="1" noChangeArrowheads="1"/>
              </p:cNvSpPr>
              <p:nvPr/>
            </p:nvSpPr>
            <p:spPr bwMode="auto">
              <a:xfrm>
                <a:off x="2736" y="163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0"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1" name="Oval 131"/>
              <p:cNvSpPr>
                <a:spLocks noChangeAspect="1" noChangeArrowheads="1"/>
              </p:cNvSpPr>
              <p:nvPr/>
            </p:nvSpPr>
            <p:spPr bwMode="auto">
              <a:xfrm>
                <a:off x="2541" y="1294"/>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2" name="Oval 132"/>
              <p:cNvSpPr>
                <a:spLocks noChangeAspect="1" noChangeArrowheads="1"/>
              </p:cNvSpPr>
              <p:nvPr/>
            </p:nvSpPr>
            <p:spPr bwMode="auto">
              <a:xfrm>
                <a:off x="2736" y="139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3" name="Oval 133"/>
              <p:cNvSpPr>
                <a:spLocks noChangeAspect="1" noChangeArrowheads="1"/>
              </p:cNvSpPr>
              <p:nvPr/>
            </p:nvSpPr>
            <p:spPr bwMode="auto">
              <a:xfrm>
                <a:off x="1153" y="435"/>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4" name="Oval 134"/>
              <p:cNvSpPr>
                <a:spLocks noChangeAspect="1" noChangeArrowheads="1"/>
              </p:cNvSpPr>
              <p:nvPr/>
            </p:nvSpPr>
            <p:spPr bwMode="auto">
              <a:xfrm>
                <a:off x="1056" y="62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5" name="Oval 135"/>
              <p:cNvSpPr>
                <a:spLocks noChangeAspect="1" noChangeArrowheads="1"/>
              </p:cNvSpPr>
              <p:nvPr/>
            </p:nvSpPr>
            <p:spPr bwMode="auto">
              <a:xfrm>
                <a:off x="1630" y="578"/>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6" name="Oval 136"/>
              <p:cNvSpPr>
                <a:spLocks noChangeAspect="1" noChangeArrowheads="1"/>
              </p:cNvSpPr>
              <p:nvPr/>
            </p:nvSpPr>
            <p:spPr bwMode="auto">
              <a:xfrm>
                <a:off x="1343" y="1008"/>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7" name="Oval 137"/>
              <p:cNvSpPr>
                <a:spLocks noChangeAspect="1" noChangeArrowheads="1"/>
              </p:cNvSpPr>
              <p:nvPr/>
            </p:nvSpPr>
            <p:spPr bwMode="auto">
              <a:xfrm>
                <a:off x="2255" y="201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8" name="Oval 138"/>
              <p:cNvSpPr>
                <a:spLocks noChangeAspect="1" noChangeArrowheads="1"/>
              </p:cNvSpPr>
              <p:nvPr/>
            </p:nvSpPr>
            <p:spPr bwMode="auto">
              <a:xfrm>
                <a:off x="3218" y="211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9" name="Oval 139"/>
              <p:cNvSpPr>
                <a:spLocks noChangeAspect="1" noChangeArrowheads="1"/>
              </p:cNvSpPr>
              <p:nvPr/>
            </p:nvSpPr>
            <p:spPr bwMode="auto">
              <a:xfrm>
                <a:off x="3075" y="211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0" name="Oval 140"/>
              <p:cNvSpPr>
                <a:spLocks noChangeAspect="1" noChangeArrowheads="1"/>
              </p:cNvSpPr>
              <p:nvPr/>
            </p:nvSpPr>
            <p:spPr bwMode="auto">
              <a:xfrm>
                <a:off x="3218" y="163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1" name="Oval 141"/>
              <p:cNvSpPr>
                <a:spLocks noChangeAspect="1" noChangeArrowheads="1"/>
              </p:cNvSpPr>
              <p:nvPr/>
            </p:nvSpPr>
            <p:spPr bwMode="auto">
              <a:xfrm>
                <a:off x="3310" y="177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2" name="Oval 142"/>
              <p:cNvSpPr>
                <a:spLocks noChangeAspect="1" noChangeArrowheads="1"/>
              </p:cNvSpPr>
              <p:nvPr/>
            </p:nvSpPr>
            <p:spPr bwMode="auto">
              <a:xfrm>
                <a:off x="3694" y="910"/>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3"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4" name="Oval 144"/>
              <p:cNvSpPr>
                <a:spLocks noChangeAspect="1" noChangeArrowheads="1"/>
              </p:cNvSpPr>
              <p:nvPr/>
            </p:nvSpPr>
            <p:spPr bwMode="auto">
              <a:xfrm>
                <a:off x="3218" y="383"/>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5" name="Oval 145"/>
              <p:cNvSpPr>
                <a:spLocks noChangeAspect="1" noChangeArrowheads="1"/>
              </p:cNvSpPr>
              <p:nvPr/>
            </p:nvSpPr>
            <p:spPr bwMode="auto">
              <a:xfrm>
                <a:off x="3310" y="286"/>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6" name="Oval 146"/>
              <p:cNvSpPr>
                <a:spLocks noChangeAspect="1" noChangeArrowheads="1"/>
              </p:cNvSpPr>
              <p:nvPr/>
            </p:nvSpPr>
            <p:spPr bwMode="auto">
              <a:xfrm>
                <a:off x="3075" y="57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grpSp>
        <p:grpSp>
          <p:nvGrpSpPr>
            <p:cNvPr id="48"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5" y="1538"/>
                <a:ext cx="1583" cy="1295"/>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ea typeface="+mn-ea"/>
                  <a:cs typeface="+mn-cs"/>
                </a:endParaRPr>
              </a:p>
            </p:txBody>
          </p:sp>
          <p:sp>
            <p:nvSpPr>
              <p:cNvPr id="54" name="Line 149"/>
              <p:cNvSpPr>
                <a:spLocks noChangeAspect="1" noChangeShapeType="1"/>
              </p:cNvSpPr>
              <p:nvPr/>
            </p:nvSpPr>
            <p:spPr bwMode="auto">
              <a:xfrm flipV="1">
                <a:off x="2448" y="191"/>
                <a:ext cx="0" cy="1347"/>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ea typeface="+mn-ea"/>
                  <a:cs typeface="+mn-cs"/>
                </a:endParaRPr>
              </a:p>
            </p:txBody>
          </p:sp>
          <p:sp>
            <p:nvSpPr>
              <p:cNvPr id="55" name="Line 150"/>
              <p:cNvSpPr>
                <a:spLocks noChangeAspect="1" noChangeShapeType="1"/>
              </p:cNvSpPr>
              <p:nvPr/>
            </p:nvSpPr>
            <p:spPr bwMode="auto">
              <a:xfrm>
                <a:off x="2448" y="1538"/>
                <a:ext cx="1583" cy="1009"/>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ea typeface="+mn-ea"/>
                  <a:cs typeface="+mn-cs"/>
                </a:endParaRPr>
              </a:p>
            </p:txBody>
          </p:sp>
        </p:grpSp>
        <p:sp>
          <p:nvSpPr>
            <p:cNvPr id="49" name="AutoShape 160"/>
            <p:cNvSpPr>
              <a:spLocks noChangeAspect="1" noChangeArrowheads="1"/>
            </p:cNvSpPr>
            <p:nvPr/>
          </p:nvSpPr>
          <p:spPr bwMode="auto">
            <a:xfrm>
              <a:off x="3993686" y="4255652"/>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51" name="AutoShape 161"/>
            <p:cNvSpPr>
              <a:spLocks noChangeAspect="1" noChangeArrowheads="1"/>
            </p:cNvSpPr>
            <p:nvPr/>
          </p:nvSpPr>
          <p:spPr bwMode="auto">
            <a:xfrm>
              <a:off x="5728927" y="1810788"/>
              <a:ext cx="399687" cy="399363"/>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52" name="AutoShape 162"/>
            <p:cNvSpPr>
              <a:spLocks noChangeAspect="1" noChangeArrowheads="1"/>
            </p:cNvSpPr>
            <p:nvPr/>
          </p:nvSpPr>
          <p:spPr bwMode="auto">
            <a:xfrm>
              <a:off x="2775114" y="1771826"/>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grpSp>
      <p:sp>
        <p:nvSpPr>
          <p:cNvPr id="167" name="TextBox 166"/>
          <p:cNvSpPr txBox="1">
            <a:spLocks noChangeArrowheads="1"/>
          </p:cNvSpPr>
          <p:nvPr/>
        </p:nvSpPr>
        <p:spPr bwMode="auto">
          <a:xfrm>
            <a:off x="5407664" y="1810940"/>
            <a:ext cx="2825494" cy="61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3831" indent="-173831" defTabSz="685800" eaLnBrk="0" fontAlgn="base" hangingPunct="0">
              <a:spcBef>
                <a:spcPct val="0"/>
              </a:spcBef>
              <a:spcAft>
                <a:spcPts val="450"/>
              </a:spcAft>
              <a:buClrTx/>
              <a:buFont typeface="Arial" pitchFamily="34" charset="0"/>
              <a:buChar char="•"/>
              <a:defRPr/>
            </a:pPr>
            <a:r>
              <a:rPr lang="en-US" sz="1500" kern="1200" dirty="0">
                <a:solidFill>
                  <a:srgbClr val="000000"/>
                </a:solidFill>
                <a:latin typeface="Arial"/>
                <a:ea typeface="+mn-ea"/>
                <a:cs typeface="+mn-cs"/>
              </a:rPr>
              <a:t>Each cluster has a </a:t>
            </a:r>
            <a:r>
              <a:rPr lang="en-US" sz="1500" kern="1200" dirty="0">
                <a:solidFill>
                  <a:schemeClr val="bg2"/>
                </a:solidFill>
                <a:latin typeface="Arial"/>
                <a:ea typeface="+mn-ea"/>
                <a:cs typeface="+mn-cs"/>
              </a:rPr>
              <a:t>center</a:t>
            </a:r>
          </a:p>
          <a:p>
            <a:pPr marL="173831" indent="-173831" defTabSz="685800" eaLnBrk="0" fontAlgn="base" hangingPunct="0">
              <a:spcBef>
                <a:spcPct val="0"/>
              </a:spcBef>
              <a:spcAft>
                <a:spcPts val="450"/>
              </a:spcAft>
              <a:buClrTx/>
              <a:defRPr/>
            </a:pPr>
            <a:endParaRPr lang="en-US" sz="1500" kern="1200" dirty="0">
              <a:solidFill>
                <a:srgbClr val="000000"/>
              </a:solidFill>
              <a:latin typeface="Arial"/>
              <a:ea typeface="+mn-ea"/>
              <a:cs typeface="+mn-cs"/>
            </a:endParaRPr>
          </a:p>
        </p:txBody>
      </p:sp>
      <p:sp>
        <p:nvSpPr>
          <p:cNvPr id="168" name="TextBox 67"/>
          <p:cNvSpPr txBox="1">
            <a:spLocks noChangeArrowheads="1"/>
          </p:cNvSpPr>
          <p:nvPr/>
        </p:nvSpPr>
        <p:spPr bwMode="auto">
          <a:xfrm>
            <a:off x="5407664" y="2415424"/>
            <a:ext cx="3259677" cy="107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3831" indent="-173831" defTabSz="685800" eaLnBrk="0" fontAlgn="base" hangingPunct="0">
              <a:spcBef>
                <a:spcPct val="0"/>
              </a:spcBef>
              <a:spcAft>
                <a:spcPts val="450"/>
              </a:spcAft>
              <a:buClrTx/>
              <a:buFont typeface="Arial" pitchFamily="34" charset="0"/>
              <a:buChar char="•"/>
              <a:defRPr/>
            </a:pPr>
            <a:r>
              <a:rPr lang="en-US" sz="1500" kern="1200" dirty="0">
                <a:solidFill>
                  <a:srgbClr val="000000"/>
                </a:solidFill>
                <a:latin typeface="Arial"/>
                <a:ea typeface="+mn-ea"/>
                <a:cs typeface="+mn-cs"/>
              </a:rPr>
              <a:t>To determine </a:t>
            </a:r>
            <a:r>
              <a:rPr lang="en-US" sz="1500" kern="1200" dirty="0">
                <a:solidFill>
                  <a:srgbClr val="00B050"/>
                </a:solidFill>
                <a:latin typeface="Arial"/>
                <a:ea typeface="+mn-ea"/>
                <a:cs typeface="+mn-cs"/>
              </a:rPr>
              <a:t>which word to assign to new image region</a:t>
            </a:r>
            <a:r>
              <a:rPr lang="en-US" sz="1500" kern="1200" dirty="0">
                <a:solidFill>
                  <a:srgbClr val="000000"/>
                </a:solidFill>
                <a:latin typeface="Arial"/>
                <a:ea typeface="+mn-ea"/>
                <a:cs typeface="+mn-cs"/>
              </a:rPr>
              <a:t> (</a:t>
            </a:r>
            <a:r>
              <a:rPr lang="en-US" sz="1500" kern="1200" dirty="0" err="1">
                <a:solidFill>
                  <a:srgbClr val="000000"/>
                </a:solidFill>
                <a:latin typeface="Arial"/>
                <a:ea typeface="+mn-ea"/>
                <a:cs typeface="+mn-cs"/>
              </a:rPr>
              <a:t>e.q</a:t>
            </a:r>
            <a:r>
              <a:rPr lang="en-US" sz="1500" kern="1200" dirty="0">
                <a:solidFill>
                  <a:srgbClr val="000000"/>
                </a:solidFill>
                <a:latin typeface="Arial"/>
                <a:ea typeface="+mn-ea"/>
                <a:cs typeface="+mn-cs"/>
              </a:rPr>
              <a:t>. query), </a:t>
            </a:r>
            <a:r>
              <a:rPr lang="en-US" sz="1500" kern="1200" dirty="0">
                <a:solidFill>
                  <a:schemeClr val="bg2"/>
                </a:solidFill>
                <a:latin typeface="Arial"/>
                <a:ea typeface="+mn-ea"/>
                <a:cs typeface="+mn-cs"/>
              </a:rPr>
              <a:t>find closest cluster center</a:t>
            </a:r>
          </a:p>
          <a:p>
            <a:pPr marL="173831" indent="-173831" defTabSz="685800" eaLnBrk="0" fontAlgn="base" hangingPunct="0">
              <a:spcBef>
                <a:spcPct val="0"/>
              </a:spcBef>
              <a:spcAft>
                <a:spcPts val="450"/>
              </a:spcAft>
              <a:buClrTx/>
              <a:buFont typeface="Arial" pitchFamily="34" charset="0"/>
              <a:buChar char="•"/>
              <a:defRPr/>
            </a:pPr>
            <a:endParaRPr lang="en-US" sz="1500" kern="1200" dirty="0">
              <a:solidFill>
                <a:srgbClr val="000000"/>
              </a:solidFill>
              <a:latin typeface="Arial"/>
              <a:ea typeface="+mn-ea"/>
              <a:cs typeface="+mn-cs"/>
            </a:endParaRPr>
          </a:p>
        </p:txBody>
      </p:sp>
      <p:sp>
        <p:nvSpPr>
          <p:cNvPr id="170" name="TextBox 169"/>
          <p:cNvSpPr txBox="1"/>
          <p:nvPr/>
        </p:nvSpPr>
        <p:spPr>
          <a:xfrm>
            <a:off x="2323275" y="3094851"/>
            <a:ext cx="823561" cy="507831"/>
          </a:xfrm>
          <a:prstGeom prst="rect">
            <a:avLst/>
          </a:prstGeom>
          <a:noFill/>
        </p:spPr>
        <p:txBody>
          <a:bodyPr wrap="square" rtlCol="0">
            <a:spAutoFit/>
          </a:bodyPr>
          <a:lstStyle/>
          <a:p>
            <a:pPr defTabSz="685800">
              <a:buClrTx/>
              <a:defRPr/>
            </a:pPr>
            <a:r>
              <a:rPr lang="en-US" sz="1350" kern="1200" dirty="0">
                <a:solidFill>
                  <a:srgbClr val="FF0000"/>
                </a:solidFill>
                <a:ea typeface="+mn-ea"/>
                <a:cs typeface="+mn-cs"/>
              </a:rPr>
              <a:t>Word #3</a:t>
            </a:r>
          </a:p>
        </p:txBody>
      </p:sp>
      <p:cxnSp>
        <p:nvCxnSpPr>
          <p:cNvPr id="173" name="Curved Connector 172"/>
          <p:cNvCxnSpPr/>
          <p:nvPr/>
        </p:nvCxnSpPr>
        <p:spPr bwMode="auto">
          <a:xfrm>
            <a:off x="2308696" y="3060229"/>
            <a:ext cx="1951696" cy="28172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75" name="Curved Connector 174"/>
          <p:cNvCxnSpPr/>
          <p:nvPr/>
        </p:nvCxnSpPr>
        <p:spPr bwMode="auto">
          <a:xfrm flipV="1">
            <a:off x="1950522" y="3494367"/>
            <a:ext cx="2211092" cy="642350"/>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1" name="Text Box 90"/>
          <p:cNvSpPr txBox="1">
            <a:spLocks noChangeArrowheads="1"/>
          </p:cNvSpPr>
          <p:nvPr/>
        </p:nvSpPr>
        <p:spPr bwMode="auto">
          <a:xfrm>
            <a:off x="1147253" y="4957448"/>
            <a:ext cx="1334164"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ea typeface="+mn-ea"/>
                <a:cs typeface="Arial" panose="020B0604020202020204" pitchFamily="34" charset="0"/>
              </a:rPr>
              <a:t>Adapted from K. </a:t>
            </a:r>
            <a:r>
              <a:rPr lang="en-US" sz="750" dirty="0" err="1">
                <a:ea typeface="+mn-ea"/>
                <a:cs typeface="Arial" panose="020B0604020202020204" pitchFamily="34" charset="0"/>
              </a:rPr>
              <a:t>Grauman</a:t>
            </a:r>
            <a:endParaRPr lang="en-US" sz="750" dirty="0">
              <a:ea typeface="+mn-ea"/>
              <a:cs typeface="Arial" panose="020B0604020202020204" pitchFamily="34" charset="0"/>
            </a:endParaRPr>
          </a:p>
        </p:txBody>
      </p:sp>
      <p:sp>
        <p:nvSpPr>
          <p:cNvPr id="2" name="TextBox 1"/>
          <p:cNvSpPr txBox="1"/>
          <p:nvPr/>
        </p:nvSpPr>
        <p:spPr>
          <a:xfrm>
            <a:off x="2609313" y="4043705"/>
            <a:ext cx="655949" cy="300082"/>
          </a:xfrm>
          <a:prstGeom prst="rect">
            <a:avLst/>
          </a:prstGeom>
          <a:noFill/>
        </p:spPr>
        <p:txBody>
          <a:bodyPr wrap="none" rtlCol="0">
            <a:spAutoFit/>
          </a:bodyPr>
          <a:lstStyle/>
          <a:p>
            <a:pPr defTabSz="685800">
              <a:buClrTx/>
              <a:defRPr/>
            </a:pPr>
            <a:r>
              <a:rPr lang="en-US" sz="1350" kern="1200" dirty="0">
                <a:ea typeface="+mn-ea"/>
                <a:cs typeface="+mn-cs"/>
              </a:rPr>
              <a:t>Query</a:t>
            </a:r>
          </a:p>
        </p:txBody>
      </p:sp>
      <p:sp>
        <p:nvSpPr>
          <p:cNvPr id="3" name="TextBox 2"/>
          <p:cNvSpPr txBox="1"/>
          <p:nvPr/>
        </p:nvSpPr>
        <p:spPr>
          <a:xfrm>
            <a:off x="3904802" y="2063041"/>
            <a:ext cx="280846" cy="300082"/>
          </a:xfrm>
          <a:prstGeom prst="rect">
            <a:avLst/>
          </a:prstGeom>
          <a:noFill/>
        </p:spPr>
        <p:txBody>
          <a:bodyPr wrap="none" rtlCol="0">
            <a:spAutoFit/>
          </a:bodyPr>
          <a:lstStyle/>
          <a:p>
            <a:pPr defTabSz="685800">
              <a:buClrTx/>
              <a:defRPr/>
            </a:pPr>
            <a:r>
              <a:rPr lang="en-US" sz="1350" b="1" kern="1200" dirty="0">
                <a:solidFill>
                  <a:srgbClr val="00B050"/>
                </a:solidFill>
                <a:ea typeface="+mn-ea"/>
                <a:cs typeface="+mn-cs"/>
              </a:rPr>
              <a:t>1</a:t>
            </a:r>
          </a:p>
        </p:txBody>
      </p:sp>
      <p:sp>
        <p:nvSpPr>
          <p:cNvPr id="169" name="TextBox 168"/>
          <p:cNvSpPr txBox="1"/>
          <p:nvPr/>
        </p:nvSpPr>
        <p:spPr>
          <a:xfrm>
            <a:off x="4814230" y="2133013"/>
            <a:ext cx="280846" cy="300082"/>
          </a:xfrm>
          <a:prstGeom prst="rect">
            <a:avLst/>
          </a:prstGeom>
          <a:noFill/>
        </p:spPr>
        <p:txBody>
          <a:bodyPr wrap="none" rtlCol="0">
            <a:spAutoFit/>
          </a:bodyPr>
          <a:lstStyle/>
          <a:p>
            <a:pPr defTabSz="685800">
              <a:buClrTx/>
              <a:defRPr/>
            </a:pPr>
            <a:r>
              <a:rPr lang="en-US" sz="1350" b="1" kern="1200" dirty="0">
                <a:solidFill>
                  <a:srgbClr val="00B050"/>
                </a:solidFill>
                <a:ea typeface="+mn-ea"/>
                <a:cs typeface="+mn-cs"/>
              </a:rPr>
              <a:t>2</a:t>
            </a:r>
          </a:p>
        </p:txBody>
      </p:sp>
      <p:sp>
        <p:nvSpPr>
          <p:cNvPr id="172" name="TextBox 171"/>
          <p:cNvSpPr txBox="1"/>
          <p:nvPr/>
        </p:nvSpPr>
        <p:spPr>
          <a:xfrm>
            <a:off x="4421461" y="3222248"/>
            <a:ext cx="280846" cy="300082"/>
          </a:xfrm>
          <a:prstGeom prst="rect">
            <a:avLst/>
          </a:prstGeom>
          <a:noFill/>
        </p:spPr>
        <p:txBody>
          <a:bodyPr wrap="none" rtlCol="0">
            <a:spAutoFit/>
          </a:bodyPr>
          <a:lstStyle/>
          <a:p>
            <a:pPr defTabSz="685800">
              <a:buClrTx/>
              <a:defRPr/>
            </a:pPr>
            <a:r>
              <a:rPr lang="en-US" sz="1350" b="1" kern="1200" dirty="0">
                <a:solidFill>
                  <a:srgbClr val="00B050"/>
                </a:solidFill>
                <a:ea typeface="+mn-ea"/>
                <a:cs typeface="+mn-cs"/>
              </a:rPr>
              <a:t>3</a:t>
            </a:r>
          </a:p>
        </p:txBody>
      </p:sp>
      <p:sp>
        <p:nvSpPr>
          <p:cNvPr id="174" name="TextBox 67"/>
          <p:cNvSpPr txBox="1">
            <a:spLocks noChangeArrowheads="1"/>
          </p:cNvSpPr>
          <p:nvPr/>
        </p:nvSpPr>
        <p:spPr bwMode="auto">
          <a:xfrm>
            <a:off x="5395189" y="3463288"/>
            <a:ext cx="3272151" cy="107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3831" indent="-173831" defTabSz="685800" eaLnBrk="0" fontAlgn="base" hangingPunct="0">
              <a:spcBef>
                <a:spcPct val="0"/>
              </a:spcBef>
              <a:spcAft>
                <a:spcPts val="450"/>
              </a:spcAft>
              <a:buClrTx/>
              <a:buFont typeface="Arial" pitchFamily="34" charset="0"/>
              <a:buChar char="•"/>
              <a:defRPr/>
            </a:pPr>
            <a:r>
              <a:rPr lang="en-US" sz="1500" i="1" kern="1200" dirty="0">
                <a:solidFill>
                  <a:srgbClr val="00B050"/>
                </a:solidFill>
                <a:latin typeface="Arial"/>
                <a:ea typeface="+mn-ea"/>
                <a:cs typeface="+mn-cs"/>
              </a:rPr>
              <a:t>To compare features</a:t>
            </a:r>
            <a:r>
              <a:rPr lang="en-US" sz="1500" i="1" kern="1200" dirty="0">
                <a:solidFill>
                  <a:srgbClr val="000000"/>
                </a:solidFill>
                <a:latin typeface="Arial"/>
                <a:ea typeface="+mn-ea"/>
                <a:cs typeface="+mn-cs"/>
              </a:rPr>
              <a:t>: </a:t>
            </a:r>
            <a:r>
              <a:rPr lang="en-US" sz="1500" kern="1200" dirty="0">
                <a:solidFill>
                  <a:srgbClr val="000000"/>
                </a:solidFill>
                <a:latin typeface="Arial"/>
                <a:ea typeface="+mn-ea"/>
                <a:cs typeface="+mn-cs"/>
              </a:rPr>
              <a:t>Only </a:t>
            </a:r>
            <a:r>
              <a:rPr lang="en-US" sz="1500" kern="1200" dirty="0">
                <a:solidFill>
                  <a:schemeClr val="bg2"/>
                </a:solidFill>
                <a:latin typeface="Arial"/>
                <a:ea typeface="+mn-ea"/>
                <a:cs typeface="+mn-cs"/>
              </a:rPr>
              <a:t>compare query to others in same </a:t>
            </a:r>
            <a:r>
              <a:rPr lang="en-US" sz="1500" kern="1200" dirty="0" err="1">
                <a:solidFill>
                  <a:schemeClr val="bg2"/>
                </a:solidFill>
                <a:latin typeface="Arial"/>
                <a:ea typeface="+mn-ea"/>
                <a:cs typeface="+mn-cs"/>
              </a:rPr>
              <a:t>cluste</a:t>
            </a:r>
            <a:r>
              <a:rPr lang="en-US" sz="1500" dirty="0">
                <a:solidFill>
                  <a:schemeClr val="bg2"/>
                </a:solidFill>
                <a:latin typeface="Arial"/>
              </a:rPr>
              <a:t>r</a:t>
            </a:r>
            <a:r>
              <a:rPr lang="en-US" sz="1500" dirty="0">
                <a:solidFill>
                  <a:srgbClr val="000000"/>
                </a:solidFill>
                <a:latin typeface="Arial"/>
              </a:rPr>
              <a:t>, or just compare word IDs</a:t>
            </a:r>
            <a:endParaRPr lang="en-US" sz="1500" kern="1200" dirty="0">
              <a:solidFill>
                <a:srgbClr val="000000"/>
              </a:solidFill>
              <a:latin typeface="Arial"/>
              <a:ea typeface="+mn-ea"/>
              <a:cs typeface="+mn-cs"/>
            </a:endParaRPr>
          </a:p>
          <a:p>
            <a:pPr marL="173831" indent="-173831" defTabSz="685800" eaLnBrk="0" fontAlgn="base" hangingPunct="0">
              <a:spcBef>
                <a:spcPct val="0"/>
              </a:spcBef>
              <a:spcAft>
                <a:spcPts val="450"/>
              </a:spcAft>
              <a:buClrTx/>
              <a:buFont typeface="Arial" pitchFamily="34" charset="0"/>
              <a:buChar char="•"/>
              <a:defRPr/>
            </a:pPr>
            <a:endParaRPr lang="en-US" sz="1500" kern="1200" dirty="0">
              <a:solidFill>
                <a:srgbClr val="000000"/>
              </a:solidFill>
              <a:latin typeface="Arial"/>
              <a:ea typeface="+mn-ea"/>
              <a:cs typeface="+mn-cs"/>
            </a:endParaRPr>
          </a:p>
        </p:txBody>
      </p:sp>
      <p:sp>
        <p:nvSpPr>
          <p:cNvPr id="177" name="TextBox 67"/>
          <p:cNvSpPr txBox="1">
            <a:spLocks noChangeArrowheads="1"/>
          </p:cNvSpPr>
          <p:nvPr/>
        </p:nvSpPr>
        <p:spPr bwMode="auto">
          <a:xfrm>
            <a:off x="5400160" y="4501929"/>
            <a:ext cx="315028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3831" indent="-173831" defTabSz="685800" eaLnBrk="0" fontAlgn="base" hangingPunct="0">
              <a:spcBef>
                <a:spcPct val="0"/>
              </a:spcBef>
              <a:spcAft>
                <a:spcPts val="450"/>
              </a:spcAft>
              <a:buClrTx/>
              <a:buFont typeface="Arial" pitchFamily="34" charset="0"/>
              <a:buChar char="•"/>
              <a:defRPr/>
            </a:pPr>
            <a:r>
              <a:rPr lang="en-US" sz="1500" i="1" kern="1200" dirty="0">
                <a:solidFill>
                  <a:srgbClr val="00B050"/>
                </a:solidFill>
                <a:latin typeface="Arial"/>
                <a:ea typeface="+mn-ea"/>
                <a:cs typeface="+mn-cs"/>
              </a:rPr>
              <a:t>To compare images</a:t>
            </a:r>
            <a:r>
              <a:rPr lang="en-US" sz="1500" i="1" kern="1200" dirty="0">
                <a:solidFill>
                  <a:srgbClr val="000000"/>
                </a:solidFill>
                <a:latin typeface="Arial"/>
                <a:ea typeface="+mn-ea"/>
                <a:cs typeface="+mn-cs"/>
              </a:rPr>
              <a:t>:</a:t>
            </a:r>
            <a:r>
              <a:rPr lang="en-US" sz="1500" kern="1200" dirty="0">
                <a:solidFill>
                  <a:srgbClr val="000000"/>
                </a:solidFill>
                <a:latin typeface="Arial"/>
                <a:ea typeface="+mn-ea"/>
                <a:cs typeface="+mn-cs"/>
              </a:rPr>
              <a:t>   see next few slides</a:t>
            </a:r>
          </a:p>
        </p:txBody>
      </p:sp>
      <p:sp>
        <p:nvSpPr>
          <p:cNvPr id="6" name="Title 5">
            <a:extLst>
              <a:ext uri="{FF2B5EF4-FFF2-40B4-BE49-F238E27FC236}">
                <a16:creationId xmlns:a16="http://schemas.microsoft.com/office/drawing/2014/main" id="{895E2DCB-661D-B9F9-B1B8-6A10FCCC11F8}"/>
              </a:ext>
            </a:extLst>
          </p:cNvPr>
          <p:cNvSpPr>
            <a:spLocks noGrp="1"/>
          </p:cNvSpPr>
          <p:nvPr>
            <p:ph type="title"/>
          </p:nvPr>
        </p:nvSpPr>
        <p:spPr/>
        <p:txBody>
          <a:bodyPr/>
          <a:lstStyle/>
          <a:p>
            <a:r>
              <a:rPr lang="en-US" dirty="0"/>
              <a:t>Visual Words for Indexing</a:t>
            </a:r>
          </a:p>
        </p:txBody>
      </p:sp>
      <p:sp>
        <p:nvSpPr>
          <p:cNvPr id="24" name="Slide Number Placeholder 5">
            <a:extLst>
              <a:ext uri="{FF2B5EF4-FFF2-40B4-BE49-F238E27FC236}">
                <a16:creationId xmlns:a16="http://schemas.microsoft.com/office/drawing/2014/main" id="{33B9AC76-FF02-5176-D860-FBD0BC074BB5}"/>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55</a:t>
            </a:fld>
            <a:endParaRPr lang="en-US" dirty="0"/>
          </a:p>
        </p:txBody>
      </p:sp>
    </p:spTree>
    <p:extLst>
      <p:ext uri="{BB962C8B-B14F-4D97-AF65-F5344CB8AC3E}">
        <p14:creationId xmlns:p14="http://schemas.microsoft.com/office/powerpoint/2010/main" val="174169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168" grpId="0"/>
      <p:bldP spid="170" grpId="0"/>
      <p:bldP spid="2" grpId="0"/>
      <p:bldP spid="174" grpId="0"/>
      <p:bldP spid="17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AutoShape 3"/>
          <p:cNvSpPr>
            <a:spLocks noChangeArrowheads="1"/>
          </p:cNvSpPr>
          <p:nvPr/>
        </p:nvSpPr>
        <p:spPr bwMode="auto">
          <a:xfrm>
            <a:off x="1371600" y="927058"/>
            <a:ext cx="3028950" cy="3945731"/>
          </a:xfrm>
          <a:prstGeom prst="foldedCorner">
            <a:avLst>
              <a:gd name="adj" fmla="val 12500"/>
            </a:avLst>
          </a:prstGeom>
          <a:solidFill>
            <a:schemeClr val="accent1"/>
          </a:solidFill>
          <a:ln w="9525">
            <a:solidFill>
              <a:schemeClr val="tx1"/>
            </a:solidFill>
            <a:round/>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80900" name="Rectangle 4"/>
          <p:cNvSpPr>
            <a:spLocks noChangeArrowheads="1"/>
          </p:cNvSpPr>
          <p:nvPr/>
        </p:nvSpPr>
        <p:spPr bwMode="auto">
          <a:xfrm>
            <a:off x="1371600" y="893334"/>
            <a:ext cx="284440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defTabSz="685800" eaLnBrk="0" fontAlgn="base" hangingPunct="0">
              <a:spcBef>
                <a:spcPct val="0"/>
              </a:spcBef>
              <a:spcAft>
                <a:spcPct val="0"/>
              </a:spcAft>
              <a:buClrTx/>
              <a:defRPr/>
            </a:pPr>
            <a:r>
              <a:rPr lang="en-US" sz="1050" kern="1200">
                <a:ea typeface="+mn-ea"/>
                <a:cs typeface="+mn-cs"/>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lang="en-US" sz="1050" i="1" kern="1200">
                <a:ea typeface="+mn-ea"/>
                <a:cs typeface="+mn-cs"/>
              </a:rPr>
              <a:t>message about the image falling on the retina undergoes a step-wise analysis in a system of nerve cells stored in columns. In this system each cell has its specific function and is responsible for a specific detail in the pattern of the retinal image.</a:t>
            </a:r>
            <a:endParaRPr lang="en-US" sz="1050" kern="1200">
              <a:ea typeface="+mn-ea"/>
              <a:cs typeface="+mn-cs"/>
            </a:endParaRPr>
          </a:p>
        </p:txBody>
      </p:sp>
      <p:grpSp>
        <p:nvGrpSpPr>
          <p:cNvPr id="2" name="Group 5"/>
          <p:cNvGrpSpPr>
            <a:grpSpLocks/>
          </p:cNvGrpSpPr>
          <p:nvPr/>
        </p:nvGrpSpPr>
        <p:grpSpPr bwMode="auto">
          <a:xfrm>
            <a:off x="1828800" y="1558089"/>
            <a:ext cx="2694385" cy="3429000"/>
            <a:chOff x="768" y="1824"/>
            <a:chExt cx="918" cy="1248"/>
          </a:xfrm>
        </p:grpSpPr>
        <p:pic>
          <p:nvPicPr>
            <p:cNvPr id="80909" name="Picture 6" descr="m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0" name="Oval 7"/>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85800" eaLnBrk="0" fontAlgn="base" hangingPunct="0">
                <a:spcBef>
                  <a:spcPct val="0"/>
                </a:spcBef>
                <a:spcAft>
                  <a:spcPct val="0"/>
                </a:spcAft>
                <a:buClrTx/>
                <a:defRPr/>
              </a:pPr>
              <a:r>
                <a:rPr lang="en-US" sz="1500" b="1" kern="1200">
                  <a:solidFill>
                    <a:srgbClr val="000099"/>
                  </a:solidFill>
                  <a:ea typeface="+mn-ea"/>
                  <a:cs typeface="+mn-cs"/>
                </a:rPr>
                <a:t>sensory, brain, </a:t>
              </a:r>
            </a:p>
            <a:p>
              <a:pPr algn="ctr" defTabSz="685800" eaLnBrk="0" fontAlgn="base" hangingPunct="0">
                <a:spcBef>
                  <a:spcPct val="0"/>
                </a:spcBef>
                <a:spcAft>
                  <a:spcPct val="0"/>
                </a:spcAft>
                <a:buClrTx/>
                <a:defRPr/>
              </a:pPr>
              <a:r>
                <a:rPr lang="en-US" sz="1500" b="1" kern="1200">
                  <a:solidFill>
                    <a:srgbClr val="000099"/>
                  </a:solidFill>
                  <a:ea typeface="+mn-ea"/>
                  <a:cs typeface="+mn-cs"/>
                </a:rPr>
                <a:t>visual, perception, </a:t>
              </a:r>
            </a:p>
            <a:p>
              <a:pPr algn="ctr" defTabSz="685800" eaLnBrk="0" fontAlgn="base" hangingPunct="0">
                <a:spcBef>
                  <a:spcPct val="0"/>
                </a:spcBef>
                <a:spcAft>
                  <a:spcPct val="0"/>
                </a:spcAft>
                <a:buClrTx/>
                <a:defRPr/>
              </a:pPr>
              <a:r>
                <a:rPr lang="en-US" sz="1500" b="1" kern="1200">
                  <a:solidFill>
                    <a:srgbClr val="000099"/>
                  </a:solidFill>
                  <a:ea typeface="+mn-ea"/>
                  <a:cs typeface="+mn-cs"/>
                </a:rPr>
                <a:t>retinal, cerebral cortex,</a:t>
              </a:r>
            </a:p>
            <a:p>
              <a:pPr algn="ctr" defTabSz="685800" eaLnBrk="0" fontAlgn="base" hangingPunct="0">
                <a:spcBef>
                  <a:spcPct val="0"/>
                </a:spcBef>
                <a:spcAft>
                  <a:spcPct val="0"/>
                </a:spcAft>
                <a:buClrTx/>
                <a:defRPr/>
              </a:pPr>
              <a:r>
                <a:rPr lang="en-US" sz="1500" b="1" kern="1200">
                  <a:solidFill>
                    <a:srgbClr val="000099"/>
                  </a:solidFill>
                  <a:ea typeface="+mn-ea"/>
                  <a:cs typeface="+mn-cs"/>
                </a:rPr>
                <a:t>eye, cell, optical </a:t>
              </a:r>
            </a:p>
            <a:p>
              <a:pPr algn="ctr" defTabSz="685800" eaLnBrk="0" fontAlgn="base" hangingPunct="0">
                <a:spcBef>
                  <a:spcPct val="0"/>
                </a:spcBef>
                <a:spcAft>
                  <a:spcPct val="0"/>
                </a:spcAft>
                <a:buClrTx/>
                <a:defRPr/>
              </a:pPr>
              <a:r>
                <a:rPr lang="en-US" sz="1500" b="1" kern="1200">
                  <a:solidFill>
                    <a:srgbClr val="000099"/>
                  </a:solidFill>
                  <a:ea typeface="+mn-ea"/>
                  <a:cs typeface="+mn-cs"/>
                </a:rPr>
                <a:t>nerve, image</a:t>
              </a:r>
            </a:p>
            <a:p>
              <a:pPr algn="ctr" defTabSz="685800" eaLnBrk="0" fontAlgn="base" hangingPunct="0">
                <a:spcBef>
                  <a:spcPct val="0"/>
                </a:spcBef>
                <a:spcAft>
                  <a:spcPct val="0"/>
                </a:spcAft>
                <a:buClrTx/>
                <a:defRPr/>
              </a:pPr>
              <a:r>
                <a:rPr lang="en-US" sz="1500" b="1" kern="1200">
                  <a:solidFill>
                    <a:srgbClr val="000099"/>
                  </a:solidFill>
                  <a:ea typeface="+mn-ea"/>
                  <a:cs typeface="+mn-cs"/>
                </a:rPr>
                <a:t>Hubel, Wiesel</a:t>
              </a:r>
            </a:p>
          </p:txBody>
        </p:sp>
      </p:grpSp>
      <p:grpSp>
        <p:nvGrpSpPr>
          <p:cNvPr id="3" name="Group 8"/>
          <p:cNvGrpSpPr>
            <a:grpSpLocks/>
          </p:cNvGrpSpPr>
          <p:nvPr/>
        </p:nvGrpSpPr>
        <p:grpSpPr bwMode="auto">
          <a:xfrm>
            <a:off x="4686300" y="815139"/>
            <a:ext cx="3143250" cy="4171950"/>
            <a:chOff x="2976" y="624"/>
            <a:chExt cx="2640" cy="3504"/>
          </a:xfrm>
        </p:grpSpPr>
        <p:sp>
          <p:nvSpPr>
            <p:cNvPr id="80904"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80905" name="Rectangle 10"/>
            <p:cNvSpPr>
              <a:spLocks noChangeArrowheads="1"/>
            </p:cNvSpPr>
            <p:nvPr/>
          </p:nvSpPr>
          <p:spPr bwMode="auto">
            <a:xfrm>
              <a:off x="2987" y="624"/>
              <a:ext cx="2389" cy="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defTabSz="685800" eaLnBrk="0" fontAlgn="base" hangingPunct="0">
                <a:spcBef>
                  <a:spcPct val="0"/>
                </a:spcBef>
                <a:spcAft>
                  <a:spcPct val="0"/>
                </a:spcAft>
                <a:buClrTx/>
                <a:defRPr/>
              </a:pPr>
              <a:r>
                <a:rPr lang="en-US" sz="1050" kern="1200" dirty="0">
                  <a:ea typeface="+mn-ea"/>
                  <a:cs typeface="+mn-cs"/>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a:t>
              </a:r>
              <a:r>
                <a:rPr lang="en-US" sz="1050" kern="1200" dirty="0" err="1">
                  <a:ea typeface="+mn-ea"/>
                  <a:cs typeface="+mn-cs"/>
                </a:rPr>
                <a:t>Xiaochuan</a:t>
              </a:r>
              <a:r>
                <a:rPr lang="en-US" sz="1050" kern="1200" dirty="0">
                  <a:ea typeface="+mn-ea"/>
                  <a:cs typeface="+mn-cs"/>
                </a:rPr>
                <a:t>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80906" name="Group 11"/>
            <p:cNvGrpSpPr>
              <a:grpSpLocks/>
            </p:cNvGrpSpPr>
            <p:nvPr/>
          </p:nvGrpSpPr>
          <p:grpSpPr bwMode="auto">
            <a:xfrm>
              <a:off x="3353" y="1248"/>
              <a:ext cx="2263" cy="2880"/>
              <a:chOff x="768" y="1824"/>
              <a:chExt cx="918" cy="1248"/>
            </a:xfrm>
          </p:grpSpPr>
          <p:pic>
            <p:nvPicPr>
              <p:cNvPr id="80907" name="Picture 12" descr="m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8"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85800" eaLnBrk="0" fontAlgn="base" hangingPunct="0">
                  <a:spcBef>
                    <a:spcPct val="0"/>
                  </a:spcBef>
                  <a:spcAft>
                    <a:spcPct val="0"/>
                  </a:spcAft>
                  <a:buClrTx/>
                  <a:defRPr/>
                </a:pPr>
                <a:r>
                  <a:rPr lang="en-US" sz="1500" b="1" kern="1200">
                    <a:solidFill>
                      <a:srgbClr val="FF0000"/>
                    </a:solidFill>
                    <a:ea typeface="+mn-ea"/>
                    <a:cs typeface="+mn-cs"/>
                  </a:rPr>
                  <a:t>China, trade, </a:t>
                </a:r>
              </a:p>
              <a:p>
                <a:pPr algn="ctr" defTabSz="685800" eaLnBrk="0" fontAlgn="base" hangingPunct="0">
                  <a:spcBef>
                    <a:spcPct val="0"/>
                  </a:spcBef>
                  <a:spcAft>
                    <a:spcPct val="0"/>
                  </a:spcAft>
                  <a:buClrTx/>
                  <a:defRPr/>
                </a:pPr>
                <a:r>
                  <a:rPr lang="en-US" sz="1500" b="1" kern="1200">
                    <a:solidFill>
                      <a:srgbClr val="FF0000"/>
                    </a:solidFill>
                    <a:ea typeface="+mn-ea"/>
                    <a:cs typeface="+mn-cs"/>
                  </a:rPr>
                  <a:t>surplus, commerce, </a:t>
                </a:r>
              </a:p>
              <a:p>
                <a:pPr algn="ctr" defTabSz="685800" eaLnBrk="0" fontAlgn="base" hangingPunct="0">
                  <a:spcBef>
                    <a:spcPct val="0"/>
                  </a:spcBef>
                  <a:spcAft>
                    <a:spcPct val="0"/>
                  </a:spcAft>
                  <a:buClrTx/>
                  <a:defRPr/>
                </a:pPr>
                <a:r>
                  <a:rPr lang="en-US" sz="1500" b="1" kern="1200">
                    <a:solidFill>
                      <a:srgbClr val="FF0000"/>
                    </a:solidFill>
                    <a:ea typeface="+mn-ea"/>
                    <a:cs typeface="+mn-cs"/>
                  </a:rPr>
                  <a:t>exports, imports, US, </a:t>
                </a:r>
              </a:p>
              <a:p>
                <a:pPr algn="ctr" defTabSz="685800" eaLnBrk="0" fontAlgn="base" hangingPunct="0">
                  <a:spcBef>
                    <a:spcPct val="0"/>
                  </a:spcBef>
                  <a:spcAft>
                    <a:spcPct val="0"/>
                  </a:spcAft>
                  <a:buClrTx/>
                  <a:defRPr/>
                </a:pPr>
                <a:r>
                  <a:rPr lang="en-US" sz="1500" b="1" kern="1200">
                    <a:solidFill>
                      <a:srgbClr val="FF0000"/>
                    </a:solidFill>
                    <a:ea typeface="+mn-ea"/>
                    <a:cs typeface="+mn-cs"/>
                  </a:rPr>
                  <a:t>yuan, bank, domestic, </a:t>
                </a:r>
              </a:p>
              <a:p>
                <a:pPr algn="ctr" defTabSz="685800" eaLnBrk="0" fontAlgn="base" hangingPunct="0">
                  <a:spcBef>
                    <a:spcPct val="0"/>
                  </a:spcBef>
                  <a:spcAft>
                    <a:spcPct val="0"/>
                  </a:spcAft>
                  <a:buClrTx/>
                  <a:defRPr/>
                </a:pPr>
                <a:r>
                  <a:rPr lang="en-US" sz="1500" b="1" kern="1200">
                    <a:solidFill>
                      <a:srgbClr val="FF0000"/>
                    </a:solidFill>
                    <a:ea typeface="+mn-ea"/>
                    <a:cs typeface="+mn-cs"/>
                  </a:rPr>
                  <a:t>foreign, increase, </a:t>
                </a:r>
              </a:p>
              <a:p>
                <a:pPr algn="ctr" defTabSz="685800" eaLnBrk="0" fontAlgn="base" hangingPunct="0">
                  <a:spcBef>
                    <a:spcPct val="0"/>
                  </a:spcBef>
                  <a:spcAft>
                    <a:spcPct val="0"/>
                  </a:spcAft>
                  <a:buClrTx/>
                  <a:defRPr/>
                </a:pPr>
                <a:r>
                  <a:rPr lang="en-US" sz="1500" b="1" kern="1200">
                    <a:solidFill>
                      <a:srgbClr val="FF0000"/>
                    </a:solidFill>
                    <a:ea typeface="+mn-ea"/>
                    <a:cs typeface="+mn-cs"/>
                  </a:rPr>
                  <a:t>trade, value</a:t>
                </a:r>
              </a:p>
            </p:txBody>
          </p:sp>
        </p:grpSp>
      </p:grpSp>
      <p:sp>
        <p:nvSpPr>
          <p:cNvPr id="80903" name="Text Box 14"/>
          <p:cNvSpPr txBox="1">
            <a:spLocks noChangeArrowheads="1"/>
          </p:cNvSpPr>
          <p:nvPr/>
        </p:nvSpPr>
        <p:spPr bwMode="auto">
          <a:xfrm>
            <a:off x="3371850" y="4955005"/>
            <a:ext cx="46291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685800" eaLnBrk="0" fontAlgn="base" hangingPunct="0">
              <a:spcBef>
                <a:spcPct val="50000"/>
              </a:spcBef>
              <a:spcAft>
                <a:spcPct val="0"/>
              </a:spcAft>
              <a:buClrTx/>
              <a:defRPr/>
            </a:pPr>
            <a:r>
              <a:rPr lang="en-US" sz="1050" kern="1200" dirty="0">
                <a:solidFill>
                  <a:srgbClr val="000000"/>
                </a:solidFill>
                <a:ea typeface="+mn-ea"/>
                <a:cs typeface="+mn-cs"/>
              </a:rPr>
              <a:t>ICCV 2005 short course, L. Fei-Fei</a:t>
            </a:r>
          </a:p>
        </p:txBody>
      </p:sp>
      <p:sp>
        <p:nvSpPr>
          <p:cNvPr id="4" name="Slide Number Placeholder 3">
            <a:extLst>
              <a:ext uri="{FF2B5EF4-FFF2-40B4-BE49-F238E27FC236}">
                <a16:creationId xmlns:a16="http://schemas.microsoft.com/office/drawing/2014/main" id="{8158FD17-8377-4A17-B675-281682347026}"/>
              </a:ext>
            </a:extLst>
          </p:cNvPr>
          <p:cNvSpPr>
            <a:spLocks noGrp="1"/>
          </p:cNvSpPr>
          <p:nvPr>
            <p:ph type="sldNum" sz="quarter" idx="12"/>
          </p:nvPr>
        </p:nvSpPr>
        <p:spPr/>
        <p:txBody>
          <a:bodyPr/>
          <a:lstStyle/>
          <a:p>
            <a:pPr>
              <a:defRPr/>
            </a:pPr>
            <a:fld id="{A664FDFC-37C2-4583-A665-1AFED6814B40}" type="slidenum">
              <a:rPr lang="en-US" smtClean="0"/>
              <a:pPr>
                <a:defRPr/>
              </a:pPr>
              <a:t>56</a:t>
            </a:fld>
            <a:endParaRPr lang="en-US"/>
          </a:p>
        </p:txBody>
      </p:sp>
      <p:sp>
        <p:nvSpPr>
          <p:cNvPr id="5" name="Title 4">
            <a:extLst>
              <a:ext uri="{FF2B5EF4-FFF2-40B4-BE49-F238E27FC236}">
                <a16:creationId xmlns:a16="http://schemas.microsoft.com/office/drawing/2014/main" id="{4C327C3C-E58D-525A-A7ED-6C39BC145729}"/>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How to describe documents with words</a:t>
            </a:r>
          </a:p>
        </p:txBody>
      </p:sp>
    </p:spTree>
    <p:extLst>
      <p:ext uri="{BB962C8B-B14F-4D97-AF65-F5344CB8AC3E}">
        <p14:creationId xmlns:p14="http://schemas.microsoft.com/office/powerpoint/2010/main" val="3773386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6"/>
          <p:cNvSpPr>
            <a:spLocks noGrp="1"/>
          </p:cNvSpPr>
          <p:nvPr>
            <p:ph idx="4294967295"/>
          </p:nvPr>
        </p:nvSpPr>
        <p:spPr>
          <a:xfrm>
            <a:off x="457200" y="1065610"/>
            <a:ext cx="4799410" cy="3371850"/>
          </a:xfrm>
        </p:spPr>
        <p:txBody>
          <a:bodyPr/>
          <a:lstStyle/>
          <a:p>
            <a:pPr>
              <a:spcAft>
                <a:spcPts val="900"/>
              </a:spcAft>
            </a:pPr>
            <a:r>
              <a:rPr lang="en-US" sz="2100" dirty="0"/>
              <a:t>Summarize entire image based on its distribution (histogram) of word occurrences</a:t>
            </a:r>
          </a:p>
          <a:p>
            <a:pPr>
              <a:spcAft>
                <a:spcPts val="900"/>
              </a:spcAft>
            </a:pPr>
            <a:r>
              <a:rPr lang="en-US" sz="2100" dirty="0"/>
              <a:t>Analogous to bag of words representation commonly used for documents</a:t>
            </a:r>
          </a:p>
        </p:txBody>
      </p:sp>
      <p:grpSp>
        <p:nvGrpSpPr>
          <p:cNvPr id="83972" name="Group 4"/>
          <p:cNvGrpSpPr>
            <a:grpSpLocks/>
          </p:cNvGrpSpPr>
          <p:nvPr/>
        </p:nvGrpSpPr>
        <p:grpSpPr bwMode="auto">
          <a:xfrm>
            <a:off x="1539861" y="4160044"/>
            <a:ext cx="3602450" cy="586052"/>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2598575" y="3811628"/>
            <a:ext cx="1531188" cy="300082"/>
          </a:xfrm>
          <a:prstGeom prst="rect">
            <a:avLst/>
          </a:prstGeom>
          <a:noFill/>
        </p:spPr>
        <p:txBody>
          <a:bodyPr wrap="none" rtlCol="0">
            <a:spAutoFit/>
          </a:bodyPr>
          <a:lstStyle/>
          <a:p>
            <a:pPr defTabSz="685800">
              <a:buClrTx/>
              <a:defRPr/>
            </a:pPr>
            <a:r>
              <a:rPr lang="en-US" sz="1350" kern="1200" dirty="0">
                <a:ea typeface="+mn-ea"/>
                <a:cs typeface="+mn-cs"/>
              </a:rPr>
              <a:t>Feature patches: </a:t>
            </a:r>
          </a:p>
        </p:txBody>
      </p:sp>
      <p:sp>
        <p:nvSpPr>
          <p:cNvPr id="67" name="Text Box 90"/>
          <p:cNvSpPr txBox="1">
            <a:spLocks noChangeArrowheads="1"/>
          </p:cNvSpPr>
          <p:nvPr/>
        </p:nvSpPr>
        <p:spPr bwMode="auto">
          <a:xfrm>
            <a:off x="1137643" y="4963179"/>
            <a:ext cx="146093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ea typeface="+mn-ea"/>
                <a:cs typeface="Arial" panose="020B0604020202020204" pitchFamily="34" charset="0"/>
              </a:rPr>
              <a:t>Adapted from K. </a:t>
            </a:r>
            <a:r>
              <a:rPr lang="en-US" sz="750" dirty="0" err="1">
                <a:ea typeface="+mn-ea"/>
                <a:cs typeface="Arial" panose="020B0604020202020204" pitchFamily="34" charset="0"/>
              </a:rPr>
              <a:t>Grauman</a:t>
            </a:r>
            <a:endParaRPr lang="en-US" sz="750" dirty="0">
              <a:ea typeface="+mn-ea"/>
              <a:cs typeface="Arial" panose="020B0604020202020204" pitchFamily="34" charset="0"/>
            </a:endParaRPr>
          </a:p>
        </p:txBody>
      </p:sp>
      <p:grpSp>
        <p:nvGrpSpPr>
          <p:cNvPr id="17" name="Group 16"/>
          <p:cNvGrpSpPr/>
          <p:nvPr/>
        </p:nvGrpSpPr>
        <p:grpSpPr>
          <a:xfrm>
            <a:off x="5496339" y="725482"/>
            <a:ext cx="2347584" cy="1451188"/>
            <a:chOff x="5804452" y="967309"/>
            <a:chExt cx="3130112" cy="1934917"/>
          </a:xfrm>
        </p:grpSpPr>
        <p:grpSp>
          <p:nvGrpSpPr>
            <p:cNvPr id="12" name="Group 11"/>
            <p:cNvGrpSpPr/>
            <p:nvPr/>
          </p:nvGrpSpPr>
          <p:grpSpPr>
            <a:xfrm>
              <a:off x="5804452" y="1143000"/>
              <a:ext cx="2710097" cy="1759226"/>
              <a:chOff x="5804452" y="1143000"/>
              <a:chExt cx="2710097" cy="1759226"/>
            </a:xfrm>
          </p:grpSpPr>
          <p:grpSp>
            <p:nvGrpSpPr>
              <p:cNvPr id="4" name="Group 3"/>
              <p:cNvGrpSpPr/>
              <p:nvPr/>
            </p:nvGrpSpPr>
            <p:grpSpPr>
              <a:xfrm>
                <a:off x="6419190" y="1386589"/>
                <a:ext cx="1480103" cy="1225644"/>
                <a:chOff x="6419190" y="1439597"/>
                <a:chExt cx="1480103" cy="1225644"/>
              </a:xfrm>
            </p:grpSpPr>
            <p:pic>
              <p:nvPicPr>
                <p:cNvPr id="68"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6419190" y="2342655"/>
                  <a:ext cx="369482" cy="16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7630734" y="2426193"/>
                  <a:ext cx="268559" cy="23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7032687" y="1897618"/>
                  <a:ext cx="483526" cy="5285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6434272" y="1618100"/>
                  <a:ext cx="328428" cy="32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7121236" y="1439597"/>
                  <a:ext cx="369482" cy="20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Oval 10"/>
              <p:cNvSpPr/>
              <p:nvPr/>
            </p:nvSpPr>
            <p:spPr bwMode="auto">
              <a:xfrm>
                <a:off x="5804452" y="1143000"/>
                <a:ext cx="2710097" cy="1759226"/>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grpSp>
        <p:sp>
          <p:nvSpPr>
            <p:cNvPr id="16" name="TextBox 15"/>
            <p:cNvSpPr txBox="1"/>
            <p:nvPr/>
          </p:nvSpPr>
          <p:spPr>
            <a:xfrm>
              <a:off x="7765013" y="967309"/>
              <a:ext cx="1169551" cy="400109"/>
            </a:xfrm>
            <a:prstGeom prst="rect">
              <a:avLst/>
            </a:prstGeom>
            <a:noFill/>
          </p:spPr>
          <p:txBody>
            <a:bodyPr wrap="none" rtlCol="0">
              <a:spAutoFit/>
            </a:bodyPr>
            <a:lstStyle/>
            <a:p>
              <a:pPr defTabSz="685800">
                <a:buClrTx/>
                <a:defRPr/>
              </a:pPr>
              <a:r>
                <a:rPr lang="en-US" sz="1350" kern="1200" dirty="0">
                  <a:ea typeface="+mn-ea"/>
                  <a:cs typeface="+mn-cs"/>
                </a:rPr>
                <a:t>Cluster 1</a:t>
              </a:r>
            </a:p>
          </p:txBody>
        </p:sp>
      </p:grpSp>
      <p:grpSp>
        <p:nvGrpSpPr>
          <p:cNvPr id="18" name="Group 17"/>
          <p:cNvGrpSpPr/>
          <p:nvPr/>
        </p:nvGrpSpPr>
        <p:grpSpPr>
          <a:xfrm>
            <a:off x="5179696" y="2111794"/>
            <a:ext cx="2537237" cy="925754"/>
            <a:chOff x="5382262" y="2815724"/>
            <a:chExt cx="3382982" cy="1234339"/>
          </a:xfrm>
        </p:grpSpPr>
        <p:grpSp>
          <p:nvGrpSpPr>
            <p:cNvPr id="13" name="Group 12"/>
            <p:cNvGrpSpPr/>
            <p:nvPr/>
          </p:nvGrpSpPr>
          <p:grpSpPr>
            <a:xfrm>
              <a:off x="6187756" y="2980967"/>
              <a:ext cx="2577488" cy="1069096"/>
              <a:chOff x="6187756" y="2980967"/>
              <a:chExt cx="2577488" cy="1069096"/>
            </a:xfrm>
          </p:grpSpPr>
          <p:grpSp>
            <p:nvGrpSpPr>
              <p:cNvPr id="5" name="Group 4"/>
              <p:cNvGrpSpPr/>
              <p:nvPr/>
            </p:nvGrpSpPr>
            <p:grpSpPr>
              <a:xfrm>
                <a:off x="6704502" y="3181726"/>
                <a:ext cx="1533794" cy="582019"/>
                <a:chOff x="6598486" y="3221482"/>
                <a:chExt cx="1533794" cy="582019"/>
              </a:xfrm>
            </p:grpSpPr>
            <p:pic>
              <p:nvPicPr>
                <p:cNvPr id="73"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7110235" y="3438232"/>
                  <a:ext cx="520499" cy="36526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6598486" y="3463056"/>
                  <a:ext cx="328428" cy="28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7803852" y="3221482"/>
                  <a:ext cx="328428" cy="246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 name="Oval 85"/>
              <p:cNvSpPr/>
              <p:nvPr/>
            </p:nvSpPr>
            <p:spPr bwMode="auto">
              <a:xfrm>
                <a:off x="6187756" y="2980967"/>
                <a:ext cx="2577488" cy="1069096"/>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grpSp>
        <p:sp>
          <p:nvSpPr>
            <p:cNvPr id="94" name="TextBox 93"/>
            <p:cNvSpPr txBox="1"/>
            <p:nvPr/>
          </p:nvSpPr>
          <p:spPr>
            <a:xfrm>
              <a:off x="5382262" y="2815724"/>
              <a:ext cx="1169550" cy="400109"/>
            </a:xfrm>
            <a:prstGeom prst="rect">
              <a:avLst/>
            </a:prstGeom>
            <a:noFill/>
          </p:spPr>
          <p:txBody>
            <a:bodyPr wrap="none" rtlCol="0">
              <a:spAutoFit/>
            </a:bodyPr>
            <a:lstStyle/>
            <a:p>
              <a:pPr defTabSz="685800">
                <a:buClrTx/>
                <a:defRPr/>
              </a:pPr>
              <a:r>
                <a:rPr lang="en-US" sz="1350" kern="1200" dirty="0">
                  <a:ea typeface="+mn-ea"/>
                  <a:cs typeface="+mn-cs"/>
                </a:rPr>
                <a:t>Cluster 2</a:t>
              </a:r>
            </a:p>
          </p:txBody>
        </p:sp>
      </p:grpSp>
      <p:grpSp>
        <p:nvGrpSpPr>
          <p:cNvPr id="19" name="Group 18"/>
          <p:cNvGrpSpPr/>
          <p:nvPr/>
        </p:nvGrpSpPr>
        <p:grpSpPr>
          <a:xfrm>
            <a:off x="5645408" y="3172272"/>
            <a:ext cx="2152929" cy="667314"/>
            <a:chOff x="6003211" y="4229696"/>
            <a:chExt cx="2870572" cy="889752"/>
          </a:xfrm>
        </p:grpSpPr>
        <p:grpSp>
          <p:nvGrpSpPr>
            <p:cNvPr id="14" name="Group 13"/>
            <p:cNvGrpSpPr/>
            <p:nvPr/>
          </p:nvGrpSpPr>
          <p:grpSpPr>
            <a:xfrm>
              <a:off x="6003211" y="4229696"/>
              <a:ext cx="1781078" cy="889752"/>
              <a:chOff x="6003211" y="4229696"/>
              <a:chExt cx="1781078" cy="889752"/>
            </a:xfrm>
          </p:grpSpPr>
          <p:grpSp>
            <p:nvGrpSpPr>
              <p:cNvPr id="9" name="Group 8"/>
              <p:cNvGrpSpPr/>
              <p:nvPr/>
            </p:nvGrpSpPr>
            <p:grpSpPr>
              <a:xfrm>
                <a:off x="6379678" y="4449127"/>
                <a:ext cx="1165237" cy="386531"/>
                <a:chOff x="6763990" y="4502135"/>
                <a:chExt cx="1165237" cy="386531"/>
              </a:xfrm>
            </p:grpSpPr>
            <p:pic>
              <p:nvPicPr>
                <p:cNvPr id="76" name="Picture 7"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7591" t="4288" r="29535" b="88853"/>
                <a:stretch>
                  <a:fillRect/>
                </a:stretch>
              </p:blipFill>
              <p:spPr bwMode="auto">
                <a:xfrm>
                  <a:off x="7600799" y="4624199"/>
                  <a:ext cx="328428" cy="23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6763990" y="4502135"/>
                  <a:ext cx="551209" cy="38653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sp>
            <p:nvSpPr>
              <p:cNvPr id="87" name="Oval 86"/>
              <p:cNvSpPr/>
              <p:nvPr/>
            </p:nvSpPr>
            <p:spPr bwMode="auto">
              <a:xfrm>
                <a:off x="6003211" y="4229696"/>
                <a:ext cx="1781078" cy="889752"/>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grpSp>
        <p:sp>
          <p:nvSpPr>
            <p:cNvPr id="95" name="TextBox 94"/>
            <p:cNvSpPr txBox="1"/>
            <p:nvPr/>
          </p:nvSpPr>
          <p:spPr>
            <a:xfrm>
              <a:off x="7704232" y="4234131"/>
              <a:ext cx="1169551" cy="400109"/>
            </a:xfrm>
            <a:prstGeom prst="rect">
              <a:avLst/>
            </a:prstGeom>
            <a:noFill/>
          </p:spPr>
          <p:txBody>
            <a:bodyPr wrap="none" rtlCol="0">
              <a:spAutoFit/>
            </a:bodyPr>
            <a:lstStyle/>
            <a:p>
              <a:pPr defTabSz="685800">
                <a:buClrTx/>
                <a:defRPr/>
              </a:pPr>
              <a:r>
                <a:rPr lang="en-US" sz="1350" kern="1200" dirty="0">
                  <a:ea typeface="+mn-ea"/>
                  <a:cs typeface="+mn-cs"/>
                </a:rPr>
                <a:t>Cluster 3</a:t>
              </a:r>
            </a:p>
          </p:txBody>
        </p:sp>
      </p:grpSp>
      <p:grpSp>
        <p:nvGrpSpPr>
          <p:cNvPr id="20" name="Group 19"/>
          <p:cNvGrpSpPr/>
          <p:nvPr/>
        </p:nvGrpSpPr>
        <p:grpSpPr>
          <a:xfrm>
            <a:off x="5362073" y="3853048"/>
            <a:ext cx="2407832" cy="1260635"/>
            <a:chOff x="5625431" y="5137397"/>
            <a:chExt cx="3210442" cy="1680847"/>
          </a:xfrm>
        </p:grpSpPr>
        <p:grpSp>
          <p:nvGrpSpPr>
            <p:cNvPr id="15" name="Group 14"/>
            <p:cNvGrpSpPr/>
            <p:nvPr/>
          </p:nvGrpSpPr>
          <p:grpSpPr>
            <a:xfrm>
              <a:off x="6561455" y="5137397"/>
              <a:ext cx="2274418" cy="1680847"/>
              <a:chOff x="6561455" y="5137397"/>
              <a:chExt cx="2274418" cy="1680847"/>
            </a:xfrm>
          </p:grpSpPr>
          <p:grpSp>
            <p:nvGrpSpPr>
              <p:cNvPr id="10" name="Group 9"/>
              <p:cNvGrpSpPr/>
              <p:nvPr/>
            </p:nvGrpSpPr>
            <p:grpSpPr>
              <a:xfrm>
                <a:off x="7033685" y="5328410"/>
                <a:ext cx="1537079" cy="1254963"/>
                <a:chOff x="6387238" y="5514632"/>
                <a:chExt cx="1537079" cy="1254963"/>
              </a:xfrm>
            </p:grpSpPr>
            <p:pic>
              <p:nvPicPr>
                <p:cNvPr id="78"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7030979" y="5514632"/>
                  <a:ext cx="302770" cy="43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7472728" y="5551304"/>
                  <a:ext cx="451589" cy="41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6405958" y="5686768"/>
                  <a:ext cx="492643" cy="27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20"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6676318" y="6138412"/>
                  <a:ext cx="657431" cy="28813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6387238" y="6335197"/>
                  <a:ext cx="253164" cy="43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7293352" y="6322048"/>
                  <a:ext cx="574750" cy="28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 name="Oval 87"/>
              <p:cNvSpPr/>
              <p:nvPr/>
            </p:nvSpPr>
            <p:spPr bwMode="auto">
              <a:xfrm>
                <a:off x="6561455" y="5137397"/>
                <a:ext cx="2274418" cy="1680847"/>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grpSp>
        <p:sp>
          <p:nvSpPr>
            <p:cNvPr id="96" name="TextBox 95"/>
            <p:cNvSpPr txBox="1"/>
            <p:nvPr/>
          </p:nvSpPr>
          <p:spPr>
            <a:xfrm>
              <a:off x="5625431" y="5284050"/>
              <a:ext cx="1169550" cy="400109"/>
            </a:xfrm>
            <a:prstGeom prst="rect">
              <a:avLst/>
            </a:prstGeom>
            <a:noFill/>
          </p:spPr>
          <p:txBody>
            <a:bodyPr wrap="none" rtlCol="0">
              <a:spAutoFit/>
            </a:bodyPr>
            <a:lstStyle/>
            <a:p>
              <a:pPr defTabSz="685800">
                <a:buClrTx/>
                <a:defRPr/>
              </a:pPr>
              <a:r>
                <a:rPr lang="en-US" sz="1350" kern="1200" dirty="0">
                  <a:ea typeface="+mn-ea"/>
                  <a:cs typeface="+mn-cs"/>
                </a:rPr>
                <a:t>Cluster 4</a:t>
              </a:r>
            </a:p>
          </p:txBody>
        </p:sp>
      </p:grpSp>
      <p:sp>
        <p:nvSpPr>
          <p:cNvPr id="6" name="Title 4">
            <a:extLst>
              <a:ext uri="{FF2B5EF4-FFF2-40B4-BE49-F238E27FC236}">
                <a16:creationId xmlns:a16="http://schemas.microsoft.com/office/drawing/2014/main" id="{03893712-26A2-A97A-03FD-4B81D0390535}"/>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Describing images with visual words</a:t>
            </a:r>
          </a:p>
        </p:txBody>
      </p:sp>
      <p:sp>
        <p:nvSpPr>
          <p:cNvPr id="7" name="Slide Number Placeholder 5">
            <a:extLst>
              <a:ext uri="{FF2B5EF4-FFF2-40B4-BE49-F238E27FC236}">
                <a16:creationId xmlns:a16="http://schemas.microsoft.com/office/drawing/2014/main" id="{D249A2F9-6B35-ED21-0C86-73618F30BEBD}"/>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57</a:t>
            </a:fld>
            <a:endParaRPr lang="en-US" dirty="0"/>
          </a:p>
        </p:txBody>
      </p:sp>
    </p:spTree>
    <p:extLst>
      <p:ext uri="{BB962C8B-B14F-4D97-AF65-F5344CB8AC3E}">
        <p14:creationId xmlns:p14="http://schemas.microsoft.com/office/powerpoint/2010/main" val="207902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9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6"/>
          <p:cNvSpPr>
            <a:spLocks noGrp="1"/>
          </p:cNvSpPr>
          <p:nvPr>
            <p:ph idx="4294967295"/>
          </p:nvPr>
        </p:nvSpPr>
        <p:spPr>
          <a:xfrm>
            <a:off x="457199" y="1065610"/>
            <a:ext cx="4799411" cy="3371850"/>
          </a:xfrm>
        </p:spPr>
        <p:txBody>
          <a:bodyPr/>
          <a:lstStyle/>
          <a:p>
            <a:pPr>
              <a:spcAft>
                <a:spcPts val="900"/>
              </a:spcAft>
            </a:pPr>
            <a:r>
              <a:rPr lang="en-US" sz="2100" dirty="0"/>
              <a:t>Summarize entire image based on its distribution (histogram) of word occurrences</a:t>
            </a:r>
          </a:p>
          <a:p>
            <a:pPr>
              <a:spcAft>
                <a:spcPts val="900"/>
              </a:spcAft>
            </a:pPr>
            <a:r>
              <a:rPr lang="en-US" sz="2100" dirty="0"/>
              <a:t>Analogous to bag of words representation commonly used for documents</a:t>
            </a:r>
          </a:p>
        </p:txBody>
      </p:sp>
      <p:grpSp>
        <p:nvGrpSpPr>
          <p:cNvPr id="83972" name="Group 4"/>
          <p:cNvGrpSpPr>
            <a:grpSpLocks/>
          </p:cNvGrpSpPr>
          <p:nvPr/>
        </p:nvGrpSpPr>
        <p:grpSpPr bwMode="auto">
          <a:xfrm>
            <a:off x="1539861" y="4160044"/>
            <a:ext cx="3602450" cy="586052"/>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p:nvPr/>
        </p:nvGrpSpPr>
        <p:grpSpPr>
          <a:xfrm>
            <a:off x="5962702" y="775097"/>
            <a:ext cx="1394222" cy="1203722"/>
            <a:chOff x="6426269" y="1033463"/>
            <a:chExt cx="1858962" cy="1604962"/>
          </a:xfrm>
        </p:grpSpPr>
        <p:sp>
          <p:nvSpPr>
            <p:cNvPr id="83998" name="Rectangle 32"/>
            <p:cNvSpPr>
              <a:spLocks noChangeArrowheads="1"/>
            </p:cNvSpPr>
            <p:nvPr/>
          </p:nvSpPr>
          <p:spPr bwMode="auto">
            <a:xfrm>
              <a:off x="7343775" y="2216150"/>
              <a:ext cx="112713" cy="112713"/>
            </a:xfrm>
            <a:prstGeom prst="rect">
              <a:avLst/>
            </a:prstGeom>
            <a:solidFill>
              <a:srgbClr val="B1EBA3"/>
            </a:solidFill>
            <a:ln w="12700">
              <a:solidFill>
                <a:srgbClr val="5D483D"/>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99" name="Rectangle 33"/>
            <p:cNvSpPr>
              <a:spLocks noChangeArrowheads="1"/>
            </p:cNvSpPr>
            <p:nvPr/>
          </p:nvSpPr>
          <p:spPr bwMode="auto">
            <a:xfrm>
              <a:off x="6667500" y="2216150"/>
              <a:ext cx="112713" cy="112713"/>
            </a:xfrm>
            <a:prstGeom prst="rect">
              <a:avLst/>
            </a:prstGeom>
            <a:solidFill>
              <a:srgbClr val="B1EBA3"/>
            </a:solidFill>
            <a:ln w="12700">
              <a:solidFill>
                <a:srgbClr val="5D483D"/>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4000" name="Rectangle 34"/>
            <p:cNvSpPr>
              <a:spLocks noChangeArrowheads="1"/>
            </p:cNvSpPr>
            <p:nvPr/>
          </p:nvSpPr>
          <p:spPr bwMode="auto">
            <a:xfrm>
              <a:off x="7005638" y="1146175"/>
              <a:ext cx="112712" cy="1182688"/>
            </a:xfrm>
            <a:prstGeom prst="rect">
              <a:avLst/>
            </a:prstGeom>
            <a:solidFill>
              <a:srgbClr val="B1EBA3"/>
            </a:solidFill>
            <a:ln w="12700">
              <a:solidFill>
                <a:srgbClr val="5D483D"/>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4001" name="Rectangle 35"/>
            <p:cNvSpPr>
              <a:spLocks noChangeArrowheads="1"/>
            </p:cNvSpPr>
            <p:nvPr/>
          </p:nvSpPr>
          <p:spPr bwMode="auto">
            <a:xfrm>
              <a:off x="7851775" y="1484313"/>
              <a:ext cx="112713" cy="844550"/>
            </a:xfrm>
            <a:prstGeom prst="rect">
              <a:avLst/>
            </a:prstGeom>
            <a:solidFill>
              <a:srgbClr val="B1EBA3"/>
            </a:solidFill>
            <a:ln w="12700">
              <a:solidFill>
                <a:srgbClr val="5D483D"/>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4002" name="Line 36"/>
            <p:cNvSpPr>
              <a:spLocks noChangeShapeType="1"/>
            </p:cNvSpPr>
            <p:nvPr/>
          </p:nvSpPr>
          <p:spPr bwMode="auto">
            <a:xfrm>
              <a:off x="6426269" y="2328863"/>
              <a:ext cx="1858962"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sp>
          <p:nvSpPr>
            <p:cNvPr id="84003" name="Line 37"/>
            <p:cNvSpPr>
              <a:spLocks noChangeShapeType="1"/>
            </p:cNvSpPr>
            <p:nvPr/>
          </p:nvSpPr>
          <p:spPr bwMode="auto">
            <a:xfrm flipV="1">
              <a:off x="6426269" y="1033463"/>
              <a:ext cx="0" cy="129540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pic>
          <p:nvPicPr>
            <p:cNvPr id="84004" name="Picture 3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738485" y="2397740"/>
              <a:ext cx="281660" cy="19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5" name="Picture 39"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55510" y="2385998"/>
              <a:ext cx="231196" cy="25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6" name="Picture 4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893503" y="2385998"/>
              <a:ext cx="281660" cy="19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7" name="Picture 45"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7231495" y="2413002"/>
              <a:ext cx="394325" cy="20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4008" name="Picture 54" descr="DaVinci_face_onl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14890" y="945926"/>
            <a:ext cx="322150" cy="39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5955507" y="2145507"/>
            <a:ext cx="1394222" cy="1183481"/>
            <a:chOff x="6416675" y="2860675"/>
            <a:chExt cx="1858963" cy="1577975"/>
          </a:xfrm>
        </p:grpSpPr>
        <p:sp>
          <p:nvSpPr>
            <p:cNvPr id="83987" name="Rectangle 28"/>
            <p:cNvSpPr>
              <a:spLocks noChangeArrowheads="1"/>
            </p:cNvSpPr>
            <p:nvPr/>
          </p:nvSpPr>
          <p:spPr bwMode="auto">
            <a:xfrm>
              <a:off x="7373938" y="4044950"/>
              <a:ext cx="112712" cy="112713"/>
            </a:xfrm>
            <a:prstGeom prst="rect">
              <a:avLst/>
            </a:prstGeom>
            <a:solidFill>
              <a:srgbClr val="FFFF00"/>
            </a:solidFill>
            <a:ln w="12700">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88" name="Rectangle 29"/>
            <p:cNvSpPr>
              <a:spLocks noChangeArrowheads="1"/>
            </p:cNvSpPr>
            <p:nvPr/>
          </p:nvSpPr>
          <p:spPr bwMode="auto">
            <a:xfrm>
              <a:off x="6697663" y="3311525"/>
              <a:ext cx="112712" cy="844550"/>
            </a:xfrm>
            <a:prstGeom prst="rect">
              <a:avLst/>
            </a:prstGeom>
            <a:solidFill>
              <a:srgbClr val="FFFF00"/>
            </a:solidFill>
            <a:ln w="12700">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89" name="Rectangle 30"/>
            <p:cNvSpPr>
              <a:spLocks noChangeArrowheads="1"/>
            </p:cNvSpPr>
            <p:nvPr/>
          </p:nvSpPr>
          <p:spPr bwMode="auto">
            <a:xfrm>
              <a:off x="7035800" y="4044950"/>
              <a:ext cx="112713" cy="112713"/>
            </a:xfrm>
            <a:prstGeom prst="rect">
              <a:avLst/>
            </a:prstGeom>
            <a:solidFill>
              <a:srgbClr val="FFFF00"/>
            </a:solidFill>
            <a:ln w="12700">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90" name="Rectangle 31"/>
            <p:cNvSpPr>
              <a:spLocks noChangeArrowheads="1"/>
            </p:cNvSpPr>
            <p:nvPr/>
          </p:nvSpPr>
          <p:spPr bwMode="auto">
            <a:xfrm>
              <a:off x="7881938" y="4100513"/>
              <a:ext cx="112712" cy="55562"/>
            </a:xfrm>
            <a:prstGeom prst="rect">
              <a:avLst/>
            </a:prstGeom>
            <a:solidFill>
              <a:srgbClr val="FFFF00"/>
            </a:solidFill>
            <a:ln w="12700">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91" name="Line 43"/>
            <p:cNvSpPr>
              <a:spLocks noChangeShapeType="1"/>
            </p:cNvSpPr>
            <p:nvPr/>
          </p:nvSpPr>
          <p:spPr bwMode="auto">
            <a:xfrm>
              <a:off x="6416675" y="4157663"/>
              <a:ext cx="1858963"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sp>
          <p:nvSpPr>
            <p:cNvPr id="83992" name="Line 44"/>
            <p:cNvSpPr>
              <a:spLocks noChangeShapeType="1"/>
            </p:cNvSpPr>
            <p:nvPr/>
          </p:nvSpPr>
          <p:spPr bwMode="auto">
            <a:xfrm flipV="1">
              <a:off x="6416675" y="2860675"/>
              <a:ext cx="0" cy="129540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pic>
          <p:nvPicPr>
            <p:cNvPr id="83993" name="Picture 46"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824981" y="4197962"/>
              <a:ext cx="281661" cy="19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4" name="Picture 47"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85672" y="4186221"/>
              <a:ext cx="231196" cy="25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5" name="Picture 4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23665" y="4213225"/>
              <a:ext cx="281661" cy="19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6" name="Picture 49"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7205327" y="4213225"/>
              <a:ext cx="394325" cy="20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3997"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1494" y="2330426"/>
            <a:ext cx="549239" cy="32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5969794" y="3561160"/>
            <a:ext cx="1394222" cy="1226344"/>
            <a:chOff x="6435725" y="4748213"/>
            <a:chExt cx="1858963" cy="1635125"/>
          </a:xfrm>
        </p:grpSpPr>
        <p:sp>
          <p:nvSpPr>
            <p:cNvPr id="83976" name="Rectangle 24"/>
            <p:cNvSpPr>
              <a:spLocks noChangeArrowheads="1"/>
            </p:cNvSpPr>
            <p:nvPr/>
          </p:nvSpPr>
          <p:spPr bwMode="auto">
            <a:xfrm>
              <a:off x="7450138" y="4748213"/>
              <a:ext cx="112712" cy="1325562"/>
            </a:xfrm>
            <a:prstGeom prst="rect">
              <a:avLst/>
            </a:prstGeom>
            <a:solidFill>
              <a:srgbClr val="B32727"/>
            </a:solidFill>
            <a:ln w="12700">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77" name="Rectangle 25"/>
            <p:cNvSpPr>
              <a:spLocks noChangeArrowheads="1"/>
            </p:cNvSpPr>
            <p:nvPr/>
          </p:nvSpPr>
          <p:spPr bwMode="auto">
            <a:xfrm>
              <a:off x="6716713" y="5875338"/>
              <a:ext cx="112712" cy="198437"/>
            </a:xfrm>
            <a:prstGeom prst="rect">
              <a:avLst/>
            </a:prstGeom>
            <a:solidFill>
              <a:srgbClr val="B32727"/>
            </a:solidFill>
            <a:ln w="12700">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78" name="Rectangle 26"/>
            <p:cNvSpPr>
              <a:spLocks noChangeArrowheads="1"/>
            </p:cNvSpPr>
            <p:nvPr/>
          </p:nvSpPr>
          <p:spPr bwMode="auto">
            <a:xfrm>
              <a:off x="7054850" y="5707063"/>
              <a:ext cx="112713" cy="366712"/>
            </a:xfrm>
            <a:prstGeom prst="rect">
              <a:avLst/>
            </a:prstGeom>
            <a:solidFill>
              <a:srgbClr val="B32727"/>
            </a:solidFill>
            <a:ln w="12700">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79" name="Rectangle 27"/>
            <p:cNvSpPr>
              <a:spLocks noChangeArrowheads="1"/>
            </p:cNvSpPr>
            <p:nvPr/>
          </p:nvSpPr>
          <p:spPr bwMode="auto">
            <a:xfrm>
              <a:off x="7900988" y="5875338"/>
              <a:ext cx="112712" cy="198437"/>
            </a:xfrm>
            <a:prstGeom prst="rect">
              <a:avLst/>
            </a:prstGeom>
            <a:solidFill>
              <a:srgbClr val="B32727"/>
            </a:solidFill>
            <a:ln w="12700">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80" name="Line 41"/>
            <p:cNvSpPr>
              <a:spLocks noChangeShapeType="1"/>
            </p:cNvSpPr>
            <p:nvPr/>
          </p:nvSpPr>
          <p:spPr bwMode="auto">
            <a:xfrm>
              <a:off x="6435725" y="6073775"/>
              <a:ext cx="1858963"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sp>
          <p:nvSpPr>
            <p:cNvPr id="83981" name="Line 42"/>
            <p:cNvSpPr>
              <a:spLocks noChangeShapeType="1"/>
            </p:cNvSpPr>
            <p:nvPr/>
          </p:nvSpPr>
          <p:spPr bwMode="auto">
            <a:xfrm flipV="1">
              <a:off x="6435725" y="4776788"/>
              <a:ext cx="0" cy="1296987"/>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pic>
          <p:nvPicPr>
            <p:cNvPr id="83982" name="Picture 5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844031" y="6142533"/>
              <a:ext cx="281661" cy="19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3" name="Picture 51"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604722" y="6130786"/>
              <a:ext cx="231196" cy="25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4" name="Picture 52"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99047" y="6130786"/>
              <a:ext cx="281661" cy="19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5" name="Picture 53"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7337041" y="6157804"/>
              <a:ext cx="394325" cy="20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3986" name="Picture 56" descr="viol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301100">
            <a:off x="6138791" y="3584947"/>
            <a:ext cx="213007" cy="50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rot="16200000">
            <a:off x="5188556" y="1137557"/>
            <a:ext cx="1183337" cy="253916"/>
          </a:xfrm>
          <a:prstGeom prst="rect">
            <a:avLst/>
          </a:prstGeom>
          <a:noFill/>
        </p:spPr>
        <p:txBody>
          <a:bodyPr wrap="none" rtlCol="0">
            <a:spAutoFit/>
          </a:bodyPr>
          <a:lstStyle/>
          <a:p>
            <a:pPr defTabSz="685800">
              <a:buClrTx/>
              <a:defRPr/>
            </a:pPr>
            <a:r>
              <a:rPr lang="en-US" sz="1050" kern="1200" dirty="0">
                <a:ea typeface="+mn-ea"/>
                <a:cs typeface="+mn-cs"/>
              </a:rPr>
              <a:t>times appearing </a:t>
            </a:r>
          </a:p>
        </p:txBody>
      </p:sp>
      <p:sp>
        <p:nvSpPr>
          <p:cNvPr id="64" name="TextBox 63"/>
          <p:cNvSpPr txBox="1"/>
          <p:nvPr/>
        </p:nvSpPr>
        <p:spPr>
          <a:xfrm rot="16200000">
            <a:off x="5188423" y="2498567"/>
            <a:ext cx="1183337" cy="253916"/>
          </a:xfrm>
          <a:prstGeom prst="rect">
            <a:avLst/>
          </a:prstGeom>
          <a:noFill/>
        </p:spPr>
        <p:txBody>
          <a:bodyPr wrap="none" rtlCol="0">
            <a:spAutoFit/>
          </a:bodyPr>
          <a:lstStyle/>
          <a:p>
            <a:pPr defTabSz="685800">
              <a:buClrTx/>
              <a:defRPr/>
            </a:pPr>
            <a:r>
              <a:rPr lang="en-US" sz="1050" kern="1200" dirty="0">
                <a:ea typeface="+mn-ea"/>
                <a:cs typeface="+mn-cs"/>
              </a:rPr>
              <a:t>times appearing </a:t>
            </a:r>
          </a:p>
        </p:txBody>
      </p:sp>
      <p:sp>
        <p:nvSpPr>
          <p:cNvPr id="65" name="TextBox 64"/>
          <p:cNvSpPr txBox="1"/>
          <p:nvPr/>
        </p:nvSpPr>
        <p:spPr>
          <a:xfrm rot="16200000">
            <a:off x="5188423" y="3940389"/>
            <a:ext cx="1183337" cy="253916"/>
          </a:xfrm>
          <a:prstGeom prst="rect">
            <a:avLst/>
          </a:prstGeom>
          <a:noFill/>
        </p:spPr>
        <p:txBody>
          <a:bodyPr wrap="none" rtlCol="0">
            <a:spAutoFit/>
          </a:bodyPr>
          <a:lstStyle/>
          <a:p>
            <a:pPr defTabSz="685800">
              <a:buClrTx/>
              <a:defRPr/>
            </a:pPr>
            <a:r>
              <a:rPr lang="en-US" sz="1050" kern="1200" dirty="0">
                <a:ea typeface="+mn-ea"/>
                <a:cs typeface="+mn-cs"/>
              </a:rPr>
              <a:t>times appearing </a:t>
            </a:r>
          </a:p>
        </p:txBody>
      </p:sp>
      <p:sp>
        <p:nvSpPr>
          <p:cNvPr id="3" name="TextBox 2"/>
          <p:cNvSpPr txBox="1"/>
          <p:nvPr/>
        </p:nvSpPr>
        <p:spPr>
          <a:xfrm>
            <a:off x="2598575" y="3811628"/>
            <a:ext cx="1531188" cy="300082"/>
          </a:xfrm>
          <a:prstGeom prst="rect">
            <a:avLst/>
          </a:prstGeom>
          <a:noFill/>
        </p:spPr>
        <p:txBody>
          <a:bodyPr wrap="none" rtlCol="0">
            <a:spAutoFit/>
          </a:bodyPr>
          <a:lstStyle/>
          <a:p>
            <a:pPr defTabSz="685800">
              <a:buClrTx/>
              <a:defRPr/>
            </a:pPr>
            <a:r>
              <a:rPr lang="en-US" sz="1350" kern="1200" dirty="0">
                <a:ea typeface="+mn-ea"/>
                <a:cs typeface="+mn-cs"/>
              </a:rPr>
              <a:t>Feature patches: </a:t>
            </a:r>
          </a:p>
        </p:txBody>
      </p:sp>
      <p:sp>
        <p:nvSpPr>
          <p:cNvPr id="66" name="TextBox 65"/>
          <p:cNvSpPr txBox="1"/>
          <p:nvPr/>
        </p:nvSpPr>
        <p:spPr>
          <a:xfrm>
            <a:off x="6102184" y="4822477"/>
            <a:ext cx="1162562" cy="300082"/>
          </a:xfrm>
          <a:prstGeom prst="rect">
            <a:avLst/>
          </a:prstGeom>
          <a:noFill/>
        </p:spPr>
        <p:txBody>
          <a:bodyPr wrap="none" rtlCol="0">
            <a:spAutoFit/>
          </a:bodyPr>
          <a:lstStyle/>
          <a:p>
            <a:pPr defTabSz="685800">
              <a:buClrTx/>
              <a:defRPr/>
            </a:pPr>
            <a:r>
              <a:rPr lang="en-US" sz="1350" kern="1200" dirty="0">
                <a:ea typeface="+mn-ea"/>
                <a:cs typeface="+mn-cs"/>
              </a:rPr>
              <a:t>Visual words</a:t>
            </a:r>
          </a:p>
        </p:txBody>
      </p:sp>
      <p:sp>
        <p:nvSpPr>
          <p:cNvPr id="67" name="Text Box 90"/>
          <p:cNvSpPr txBox="1">
            <a:spLocks noChangeArrowheads="1"/>
          </p:cNvSpPr>
          <p:nvPr/>
        </p:nvSpPr>
        <p:spPr bwMode="auto">
          <a:xfrm>
            <a:off x="1137642" y="4963179"/>
            <a:ext cx="118705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ea typeface="+mn-ea"/>
                <a:cs typeface="Arial" panose="020B0604020202020204" pitchFamily="34" charset="0"/>
              </a:rPr>
              <a:t>K. </a:t>
            </a:r>
            <a:r>
              <a:rPr lang="en-US" sz="750" dirty="0" err="1">
                <a:ea typeface="+mn-ea"/>
                <a:cs typeface="Arial" panose="020B0604020202020204" pitchFamily="34" charset="0"/>
              </a:rPr>
              <a:t>Grauman</a:t>
            </a:r>
            <a:endParaRPr lang="en-US" sz="750" dirty="0">
              <a:ea typeface="+mn-ea"/>
              <a:cs typeface="Arial" panose="020B0604020202020204" pitchFamily="34" charset="0"/>
            </a:endParaRPr>
          </a:p>
        </p:txBody>
      </p:sp>
      <p:sp>
        <p:nvSpPr>
          <p:cNvPr id="5" name="Title 4">
            <a:extLst>
              <a:ext uri="{FF2B5EF4-FFF2-40B4-BE49-F238E27FC236}">
                <a16:creationId xmlns:a16="http://schemas.microsoft.com/office/drawing/2014/main" id="{837F1A4A-15AF-6A01-0083-6EB67F1E9495}"/>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Describing images with visual words</a:t>
            </a:r>
          </a:p>
        </p:txBody>
      </p:sp>
      <p:sp>
        <p:nvSpPr>
          <p:cNvPr id="9" name="Slide Number Placeholder 5">
            <a:extLst>
              <a:ext uri="{FF2B5EF4-FFF2-40B4-BE49-F238E27FC236}">
                <a16:creationId xmlns:a16="http://schemas.microsoft.com/office/drawing/2014/main" id="{F6C4E188-49D2-8DE0-17BB-4554562964F7}"/>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58</a:t>
            </a:fld>
            <a:endParaRPr lang="en-US" dirty="0"/>
          </a:p>
        </p:txBody>
      </p:sp>
    </p:spTree>
    <p:extLst>
      <p:ext uri="{BB962C8B-B14F-4D97-AF65-F5344CB8AC3E}">
        <p14:creationId xmlns:p14="http://schemas.microsoft.com/office/powerpoint/2010/main" val="370150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0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9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4" grpId="0"/>
      <p:bldP spid="65" grpId="0"/>
      <p:bldP spid="6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3"/>
          <p:cNvSpPr>
            <a:spLocks noGrp="1" noChangeArrowheads="1"/>
          </p:cNvSpPr>
          <p:nvPr>
            <p:ph type="body" idx="1"/>
          </p:nvPr>
        </p:nvSpPr>
        <p:spPr>
          <a:xfrm>
            <a:off x="457199" y="914401"/>
            <a:ext cx="8229599" cy="3394472"/>
          </a:xfrm>
        </p:spPr>
        <p:txBody>
          <a:bodyPr/>
          <a:lstStyle/>
          <a:p>
            <a:r>
              <a:rPr lang="en-US" dirty="0"/>
              <a:t>Similarity of images measured as normalized scalar product between their word occurrence counts</a:t>
            </a:r>
          </a:p>
          <a:p>
            <a:r>
              <a:rPr lang="en-US" dirty="0"/>
              <a:t>Can be used to rank results (nearest neighbors of query)</a:t>
            </a:r>
          </a:p>
          <a:p>
            <a:endParaRPr lang="en-US" dirty="0"/>
          </a:p>
        </p:txBody>
      </p:sp>
      <p:grpSp>
        <p:nvGrpSpPr>
          <p:cNvPr id="6150" name="Group 28"/>
          <p:cNvGrpSpPr>
            <a:grpSpLocks noChangeAspect="1"/>
          </p:cNvGrpSpPr>
          <p:nvPr/>
        </p:nvGrpSpPr>
        <p:grpSpPr bwMode="auto">
          <a:xfrm>
            <a:off x="1428750" y="2379308"/>
            <a:ext cx="2740819" cy="1007269"/>
            <a:chOff x="460375" y="3451225"/>
            <a:chExt cx="4243388" cy="1558925"/>
          </a:xfrm>
        </p:grpSpPr>
        <p:grpSp>
          <p:nvGrpSpPr>
            <p:cNvPr id="6156" name="Group 67"/>
            <p:cNvGrpSpPr>
              <a:grpSpLocks noChangeAspect="1"/>
            </p:cNvGrpSpPr>
            <p:nvPr/>
          </p:nvGrpSpPr>
          <p:grpSpPr bwMode="auto">
            <a:xfrm>
              <a:off x="460375" y="3451225"/>
              <a:ext cx="1795463" cy="1550988"/>
              <a:chOff x="144" y="1801"/>
              <a:chExt cx="1584" cy="1367"/>
            </a:xfrm>
          </p:grpSpPr>
          <p:sp>
            <p:nvSpPr>
              <p:cNvPr id="6166"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6167"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6168"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6169"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6170"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sp>
            <p:nvSpPr>
              <p:cNvPr id="6171"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pic>
            <p:nvPicPr>
              <p:cNvPr id="6172" name="Picture 41"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42"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4" name="Picture 43"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48"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57"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6158"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6159"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6160"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sp>
          <p:nvSpPr>
            <p:cNvPr id="6161"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pic>
          <p:nvPicPr>
            <p:cNvPr id="6162" name="Picture 49"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50"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51" descr="ermine"/>
            <p:cNvPicPr>
              <a:picLocks noChangeAspect="1" noChangeArrowheads="1"/>
            </p:cNvPicPr>
            <p:nvPr/>
          </p:nvPicPr>
          <p:blipFill>
            <a:blip r:embed="rId7" cstate="print">
              <a:extLst>
                <a:ext uri="{28A0092B-C50C-407E-A947-70E740481C1C}">
                  <a14:useLocalDpi xmlns:a14="http://schemas.microsoft.com/office/drawing/2010/main"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52"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1" name="Picture 4" descr="DaVinci_face_onl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85900" y="3579458"/>
            <a:ext cx="750094" cy="9298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2" name="Picture 5"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2276" y="3605652"/>
            <a:ext cx="1403747" cy="8370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3" name="Text Box 74"/>
          <p:cNvSpPr txBox="1">
            <a:spLocks noChangeArrowheads="1"/>
          </p:cNvSpPr>
          <p:nvPr/>
        </p:nvSpPr>
        <p:spPr bwMode="auto">
          <a:xfrm>
            <a:off x="3042046" y="1979258"/>
            <a:ext cx="267295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5800" eaLnBrk="0" fontAlgn="base" hangingPunct="0">
              <a:spcBef>
                <a:spcPct val="50000"/>
              </a:spcBef>
              <a:spcAft>
                <a:spcPct val="0"/>
              </a:spcAft>
              <a:buClrTx/>
              <a:defRPr/>
            </a:pPr>
            <a:r>
              <a:rPr lang="en-US" sz="1500" kern="1200">
                <a:solidFill>
                  <a:srgbClr val="000000"/>
                </a:solidFill>
                <a:ea typeface="+mn-ea"/>
                <a:cs typeface="+mn-cs"/>
              </a:rPr>
              <a:t>[5  1   1    0]</a:t>
            </a:r>
          </a:p>
        </p:txBody>
      </p:sp>
      <p:sp>
        <p:nvSpPr>
          <p:cNvPr id="6154" name="Text Box 75"/>
          <p:cNvSpPr txBox="1">
            <a:spLocks noChangeArrowheads="1"/>
          </p:cNvSpPr>
          <p:nvPr/>
        </p:nvSpPr>
        <p:spPr bwMode="auto">
          <a:xfrm>
            <a:off x="1326356" y="1979258"/>
            <a:ext cx="267295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5800" eaLnBrk="0" fontAlgn="base" hangingPunct="0">
              <a:spcBef>
                <a:spcPct val="50000"/>
              </a:spcBef>
              <a:spcAft>
                <a:spcPct val="0"/>
              </a:spcAft>
              <a:buClrTx/>
              <a:defRPr/>
            </a:pPr>
            <a:r>
              <a:rPr lang="en-US" sz="1500" kern="1200" dirty="0">
                <a:solidFill>
                  <a:srgbClr val="000000"/>
                </a:solidFill>
                <a:ea typeface="+mn-ea"/>
                <a:cs typeface="+mn-cs"/>
              </a:rPr>
              <a:t>[1  8   1    4]          </a:t>
            </a:r>
            <a:endParaRPr lang="en-US" sz="1500" kern="1200" dirty="0">
              <a:solidFill>
                <a:srgbClr val="000000"/>
              </a:solidFill>
              <a:ea typeface="+mn-ea"/>
              <a:cs typeface="Arial" pitchFamily="34" charset="0"/>
            </a:endParaRPr>
          </a:p>
        </p:txBody>
      </p:sp>
      <p:graphicFrame>
        <p:nvGraphicFramePr>
          <p:cNvPr id="6146" name="Object 3"/>
          <p:cNvGraphicFramePr>
            <a:graphicFrameLocks noChangeAspect="1"/>
          </p:cNvGraphicFramePr>
          <p:nvPr>
            <p:extLst>
              <p:ext uri="{D42A27DB-BD31-4B8C-83A1-F6EECF244321}">
                <p14:modId xmlns:p14="http://schemas.microsoft.com/office/powerpoint/2010/main" val="3097649500"/>
              </p:ext>
            </p:extLst>
          </p:nvPr>
        </p:nvGraphicFramePr>
        <p:xfrm>
          <a:off x="1657350" y="4484423"/>
          <a:ext cx="457200" cy="648891"/>
        </p:xfrm>
        <a:graphic>
          <a:graphicData uri="http://schemas.openxmlformats.org/presentationml/2006/ole">
            <mc:AlternateContent xmlns:mc="http://schemas.openxmlformats.org/markup-compatibility/2006">
              <mc:Choice xmlns:v="urn:schemas-microsoft-com:vml" Requires="v">
                <p:oleObj name="Equation" r:id="rId10" imgW="177569" imgH="266353" progId="Equation.3">
                  <p:embed/>
                </p:oleObj>
              </mc:Choice>
              <mc:Fallback>
                <p:oleObj name="Equation" r:id="rId10" imgW="177569" imgH="266353" progId="Equation.3">
                  <p:embed/>
                  <p:pic>
                    <p:nvPicPr>
                      <p:cNvPr id="6146"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7350" y="4484423"/>
                        <a:ext cx="457200" cy="6488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4"/>
          <p:cNvGraphicFramePr>
            <a:graphicFrameLocks noChangeAspect="1"/>
          </p:cNvGraphicFramePr>
          <p:nvPr>
            <p:extLst>
              <p:ext uri="{D42A27DB-BD31-4B8C-83A1-F6EECF244321}">
                <p14:modId xmlns:p14="http://schemas.microsoft.com/office/powerpoint/2010/main" val="3852247508"/>
              </p:ext>
            </p:extLst>
          </p:nvPr>
        </p:nvGraphicFramePr>
        <p:xfrm>
          <a:off x="3486150" y="4427273"/>
          <a:ext cx="504825" cy="647700"/>
        </p:xfrm>
        <a:graphic>
          <a:graphicData uri="http://schemas.openxmlformats.org/presentationml/2006/ole">
            <mc:AlternateContent xmlns:mc="http://schemas.openxmlformats.org/markup-compatibility/2006">
              <mc:Choice xmlns:v="urn:schemas-microsoft-com:vml" Requires="v">
                <p:oleObj name="Equation" r:id="rId12" imgW="126835" imgH="202936" progId="Equation.3">
                  <p:embed/>
                </p:oleObj>
              </mc:Choice>
              <mc:Fallback>
                <p:oleObj name="Equation" r:id="rId12" imgW="126835" imgH="202936" progId="Equation.3">
                  <p:embed/>
                  <p:pic>
                    <p:nvPicPr>
                      <p:cNvPr id="6147"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86150" y="4427273"/>
                        <a:ext cx="504825"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5029200" y="1979258"/>
                <a:ext cx="2343150" cy="768993"/>
              </a:xfrm>
              <a:prstGeom prst="rect">
                <a:avLst/>
              </a:prstGeom>
              <a:noFill/>
            </p:spPr>
            <p:txBody>
              <a:bodyPr wrap="square" rtlCol="0">
                <a:spAutoFit/>
              </a:bodyPr>
              <a:lstStyle/>
              <a:p>
                <a:pPr defTabSz="685800">
                  <a:buClrTx/>
                  <a:defRPr/>
                </a:pPr>
                <a14:m>
                  <m:oMathPara xmlns:m="http://schemas.openxmlformats.org/officeDocument/2006/math">
                    <m:oMathParaPr>
                      <m:jc m:val="centerGroup"/>
                    </m:oMathParaPr>
                    <m:oMath xmlns:m="http://schemas.openxmlformats.org/officeDocument/2006/math">
                      <m:r>
                        <a:rPr lang="en-US" sz="1800" i="1" kern="1200">
                          <a:latin typeface="Cambria Math"/>
                          <a:ea typeface="+mn-ea"/>
                          <a:cs typeface="+mn-cs"/>
                        </a:rPr>
                        <m:t>𝑠𝑖𝑚</m:t>
                      </m:r>
                      <m:d>
                        <m:dPr>
                          <m:ctrlPr>
                            <a:rPr lang="en-US" sz="1800" i="1" kern="1200">
                              <a:latin typeface="Cambria Math" panose="02040503050406030204" pitchFamily="18" charset="0"/>
                              <a:ea typeface="+mn-ea"/>
                              <a:cs typeface="+mn-cs"/>
                            </a:rPr>
                          </m:ctrlPr>
                        </m:dPr>
                        <m:e>
                          <m:sSub>
                            <m:sSubPr>
                              <m:ctrlPr>
                                <a:rPr lang="en-US" sz="1800" i="1" kern="1200">
                                  <a:latin typeface="Cambria Math" panose="02040503050406030204" pitchFamily="18" charset="0"/>
                                  <a:ea typeface="+mn-ea"/>
                                  <a:cs typeface="+mn-cs"/>
                                </a:rPr>
                              </m:ctrlPr>
                            </m:sSubPr>
                            <m:e>
                              <m:r>
                                <a:rPr lang="en-US" sz="1800" i="1" kern="1200">
                                  <a:latin typeface="Cambria Math"/>
                                  <a:ea typeface="+mn-ea"/>
                                  <a:cs typeface="+mn-cs"/>
                                </a:rPr>
                                <m:t>𝑑</m:t>
                              </m:r>
                            </m:e>
                            <m:sub>
                              <m:r>
                                <a:rPr lang="en-US" sz="1800" i="1" kern="1200">
                                  <a:latin typeface="Cambria Math"/>
                                  <a:ea typeface="+mn-ea"/>
                                  <a:cs typeface="+mn-cs"/>
                                </a:rPr>
                                <m:t>𝑗</m:t>
                              </m:r>
                            </m:sub>
                          </m:sSub>
                          <m:r>
                            <a:rPr lang="en-US" sz="1800" i="1" kern="1200">
                              <a:latin typeface="Cambria Math"/>
                              <a:ea typeface="+mn-ea"/>
                              <a:cs typeface="+mn-cs"/>
                            </a:rPr>
                            <m:t>,</m:t>
                          </m:r>
                          <m:r>
                            <a:rPr lang="en-US" sz="1800" i="1" kern="1200">
                              <a:latin typeface="Cambria Math"/>
                              <a:ea typeface="+mn-ea"/>
                              <a:cs typeface="+mn-cs"/>
                            </a:rPr>
                            <m:t>𝑞</m:t>
                          </m:r>
                        </m:e>
                      </m:d>
                      <m:r>
                        <a:rPr lang="en-US" sz="1800" i="1" kern="1200">
                          <a:latin typeface="Cambria Math"/>
                          <a:ea typeface="+mn-ea"/>
                          <a:cs typeface="+mn-cs"/>
                        </a:rPr>
                        <m:t>=</m:t>
                      </m:r>
                      <m:f>
                        <m:fPr>
                          <m:ctrlPr>
                            <a:rPr lang="en-US" sz="1800" i="1" kern="1200">
                              <a:latin typeface="Cambria Math" panose="02040503050406030204" pitchFamily="18" charset="0"/>
                              <a:ea typeface="+mn-ea"/>
                              <a:cs typeface="+mn-cs"/>
                            </a:rPr>
                          </m:ctrlPr>
                        </m:fPr>
                        <m:num>
                          <m:d>
                            <m:dPr>
                              <m:begChr m:val="⟨"/>
                              <m:endChr m:val="⟩"/>
                              <m:ctrlPr>
                                <a:rPr lang="en-US" sz="1800" i="1" kern="1200">
                                  <a:latin typeface="Cambria Math" panose="02040503050406030204" pitchFamily="18" charset="0"/>
                                  <a:ea typeface="+mn-ea"/>
                                  <a:cs typeface="+mn-cs"/>
                                </a:rPr>
                              </m:ctrlPr>
                            </m:dPr>
                            <m:e>
                              <m:sSub>
                                <m:sSubPr>
                                  <m:ctrlPr>
                                    <a:rPr lang="en-US" sz="1800" i="1" kern="1200">
                                      <a:latin typeface="Cambria Math" panose="02040503050406030204" pitchFamily="18" charset="0"/>
                                      <a:ea typeface="+mn-ea"/>
                                      <a:cs typeface="+mn-cs"/>
                                    </a:rPr>
                                  </m:ctrlPr>
                                </m:sSubPr>
                                <m:e>
                                  <m:r>
                                    <a:rPr lang="en-US" sz="1800" i="1" kern="1200">
                                      <a:latin typeface="Cambria Math"/>
                                      <a:ea typeface="+mn-ea"/>
                                      <a:cs typeface="+mn-cs"/>
                                    </a:rPr>
                                    <m:t>𝑑</m:t>
                                  </m:r>
                                </m:e>
                                <m:sub>
                                  <m:r>
                                    <a:rPr lang="en-US" sz="1800" i="1" kern="1200">
                                      <a:latin typeface="Cambria Math"/>
                                      <a:ea typeface="+mn-ea"/>
                                      <a:cs typeface="+mn-cs"/>
                                    </a:rPr>
                                    <m:t>𝑗</m:t>
                                  </m:r>
                                </m:sub>
                              </m:sSub>
                              <m:r>
                                <a:rPr lang="en-US" sz="1800" i="1" kern="1200">
                                  <a:latin typeface="Cambria Math"/>
                                  <a:ea typeface="+mn-ea"/>
                                  <a:cs typeface="+mn-cs"/>
                                </a:rPr>
                                <m:t>,</m:t>
                              </m:r>
                              <m:r>
                                <a:rPr lang="en-US" sz="1800" i="1" kern="1200">
                                  <a:latin typeface="Cambria Math"/>
                                  <a:ea typeface="+mn-ea"/>
                                  <a:cs typeface="+mn-cs"/>
                                </a:rPr>
                                <m:t>𝑞</m:t>
                              </m:r>
                            </m:e>
                          </m:d>
                        </m:num>
                        <m:den>
                          <m:d>
                            <m:dPr>
                              <m:begChr m:val="‖"/>
                              <m:endChr m:val="‖"/>
                              <m:ctrlPr>
                                <a:rPr lang="en-US" sz="1800" i="1" kern="1200">
                                  <a:latin typeface="Cambria Math" panose="02040503050406030204" pitchFamily="18" charset="0"/>
                                  <a:ea typeface="+mn-ea"/>
                                  <a:cs typeface="+mn-cs"/>
                                </a:rPr>
                              </m:ctrlPr>
                            </m:dPr>
                            <m:e>
                              <m:sSub>
                                <m:sSubPr>
                                  <m:ctrlPr>
                                    <a:rPr lang="en-US" sz="1800" i="1" kern="1200">
                                      <a:latin typeface="Cambria Math" panose="02040503050406030204" pitchFamily="18" charset="0"/>
                                      <a:ea typeface="+mn-ea"/>
                                      <a:cs typeface="+mn-cs"/>
                                    </a:rPr>
                                  </m:ctrlPr>
                                </m:sSubPr>
                                <m:e>
                                  <m:r>
                                    <a:rPr lang="en-US" sz="1800" i="1" kern="1200">
                                      <a:latin typeface="Cambria Math"/>
                                      <a:ea typeface="+mn-ea"/>
                                      <a:cs typeface="+mn-cs"/>
                                    </a:rPr>
                                    <m:t>𝑑</m:t>
                                  </m:r>
                                </m:e>
                                <m:sub>
                                  <m:r>
                                    <a:rPr lang="en-US" sz="1800" i="1" kern="1200">
                                      <a:latin typeface="Cambria Math"/>
                                      <a:ea typeface="+mn-ea"/>
                                      <a:cs typeface="+mn-cs"/>
                                    </a:rPr>
                                    <m:t>𝑗</m:t>
                                  </m:r>
                                </m:sub>
                              </m:sSub>
                            </m:e>
                          </m:d>
                          <m:d>
                            <m:dPr>
                              <m:begChr m:val="‖"/>
                              <m:endChr m:val="‖"/>
                              <m:ctrlPr>
                                <a:rPr lang="en-US" sz="1800" i="1" kern="1200">
                                  <a:latin typeface="Cambria Math" panose="02040503050406030204" pitchFamily="18" charset="0"/>
                                  <a:ea typeface="+mn-ea"/>
                                  <a:cs typeface="+mn-cs"/>
                                </a:rPr>
                              </m:ctrlPr>
                            </m:dPr>
                            <m:e>
                              <m:r>
                                <a:rPr lang="en-US" sz="1800" i="1" kern="1200">
                                  <a:latin typeface="Cambria Math"/>
                                  <a:ea typeface="+mn-ea"/>
                                  <a:cs typeface="+mn-cs"/>
                                </a:rPr>
                                <m:t>𝑞</m:t>
                              </m:r>
                            </m:e>
                          </m:d>
                        </m:den>
                      </m:f>
                    </m:oMath>
                  </m:oMathPara>
                </a14:m>
                <a:endParaRPr lang="en-US" sz="1800" kern="1200" dirty="0">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029200" y="1979258"/>
                <a:ext cx="2343150" cy="768993"/>
              </a:xfrm>
              <a:prstGeom prst="rect">
                <a:avLst/>
              </a:prstGeom>
              <a:blipFill>
                <a:blip r:embed="rId14"/>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914901" y="2960468"/>
                <a:ext cx="2711285" cy="1017651"/>
              </a:xfrm>
              <a:prstGeom prst="rect">
                <a:avLst/>
              </a:prstGeom>
              <a:noFill/>
            </p:spPr>
            <p:txBody>
              <a:bodyPr wrap="square" rtlCol="0">
                <a:spAutoFit/>
              </a:bodyPr>
              <a:lstStyle/>
              <a:p>
                <a:pPr defTabSz="685800">
                  <a:buClrTx/>
                  <a:defRPr/>
                </a:pPr>
                <a14:m>
                  <m:oMathPara xmlns:m="http://schemas.openxmlformats.org/officeDocument/2006/math">
                    <m:oMathParaPr>
                      <m:jc m:val="centerGroup"/>
                    </m:oMathParaPr>
                    <m:oMath xmlns:m="http://schemas.openxmlformats.org/officeDocument/2006/math">
                      <m:r>
                        <a:rPr lang="en-US" sz="1800" i="1" kern="1200">
                          <a:latin typeface="Cambria Math"/>
                          <a:ea typeface="+mn-ea"/>
                          <a:cs typeface="+mn-cs"/>
                        </a:rPr>
                        <m:t>=</m:t>
                      </m:r>
                      <m:f>
                        <m:fPr>
                          <m:ctrlPr>
                            <a:rPr lang="en-US" sz="1800" i="1" kern="1200">
                              <a:latin typeface="Cambria Math" panose="02040503050406030204" pitchFamily="18" charset="0"/>
                              <a:ea typeface="+mn-ea"/>
                              <a:cs typeface="+mn-cs"/>
                            </a:rPr>
                          </m:ctrlPr>
                        </m:fPr>
                        <m:num>
                          <m:nary>
                            <m:naryPr>
                              <m:chr m:val="∑"/>
                              <m:limLoc m:val="subSup"/>
                              <m:ctrlPr>
                                <a:rPr lang="en-US" sz="1800" i="1" kern="1200">
                                  <a:latin typeface="Cambria Math" panose="02040503050406030204" pitchFamily="18" charset="0"/>
                                  <a:ea typeface="+mn-ea"/>
                                  <a:cs typeface="+mn-cs"/>
                                </a:rPr>
                              </m:ctrlPr>
                            </m:naryPr>
                            <m:sub>
                              <m:r>
                                <m:rPr>
                                  <m:brk m:alnAt="25"/>
                                </m:rPr>
                                <a:rPr lang="en-US" sz="1800" i="1" kern="1200">
                                  <a:latin typeface="Cambria Math"/>
                                  <a:ea typeface="+mn-ea"/>
                                  <a:cs typeface="+mn-cs"/>
                                </a:rPr>
                                <m:t>𝑖</m:t>
                              </m:r>
                              <m:r>
                                <a:rPr lang="en-US" sz="1800" i="1" kern="1200">
                                  <a:latin typeface="Cambria Math"/>
                                  <a:ea typeface="+mn-ea"/>
                                  <a:cs typeface="+mn-cs"/>
                                </a:rPr>
                                <m:t>=1</m:t>
                              </m:r>
                            </m:sub>
                            <m:sup>
                              <m:r>
                                <a:rPr lang="en-US" sz="1800" i="1" kern="1200">
                                  <a:latin typeface="Cambria Math"/>
                                  <a:ea typeface="+mn-ea"/>
                                  <a:cs typeface="+mn-cs"/>
                                </a:rPr>
                                <m:t>𝑉</m:t>
                              </m:r>
                            </m:sup>
                            <m:e>
                              <m:sSub>
                                <m:sSubPr>
                                  <m:ctrlPr>
                                    <a:rPr lang="en-US" sz="1800" i="1" kern="1200">
                                      <a:latin typeface="Cambria Math" panose="02040503050406030204" pitchFamily="18" charset="0"/>
                                      <a:ea typeface="+mn-ea"/>
                                      <a:cs typeface="+mn-cs"/>
                                    </a:rPr>
                                  </m:ctrlPr>
                                </m:sSubPr>
                                <m:e>
                                  <m:r>
                                    <a:rPr lang="en-US" sz="1800" i="1" kern="1200">
                                      <a:latin typeface="Cambria Math"/>
                                      <a:ea typeface="+mn-ea"/>
                                      <a:cs typeface="+mn-cs"/>
                                    </a:rPr>
                                    <m:t>𝑑</m:t>
                                  </m:r>
                                </m:e>
                                <m:sub>
                                  <m:r>
                                    <a:rPr lang="en-US" sz="1800" i="1" kern="1200">
                                      <a:latin typeface="Cambria Math"/>
                                      <a:ea typeface="+mn-ea"/>
                                      <a:cs typeface="+mn-cs"/>
                                    </a:rPr>
                                    <m:t>𝑗</m:t>
                                  </m:r>
                                </m:sub>
                              </m:sSub>
                              <m:d>
                                <m:dPr>
                                  <m:ctrlPr>
                                    <a:rPr lang="en-US" sz="1800" i="1" kern="1200">
                                      <a:latin typeface="Cambria Math" panose="02040503050406030204" pitchFamily="18" charset="0"/>
                                      <a:ea typeface="+mn-ea"/>
                                      <a:cs typeface="+mn-cs"/>
                                    </a:rPr>
                                  </m:ctrlPr>
                                </m:dPr>
                                <m:e>
                                  <m:r>
                                    <a:rPr lang="en-US" sz="1800" i="1" kern="1200">
                                      <a:latin typeface="Cambria Math"/>
                                      <a:ea typeface="+mn-ea"/>
                                      <a:cs typeface="+mn-cs"/>
                                    </a:rPr>
                                    <m:t>𝑖</m:t>
                                  </m:r>
                                </m:e>
                              </m:d>
                              <m:r>
                                <a:rPr lang="en-US" sz="1800" i="1" kern="1200">
                                  <a:latin typeface="Cambria Math"/>
                                  <a:ea typeface="+mn-ea"/>
                                  <a:cs typeface="+mn-cs"/>
                                </a:rPr>
                                <m:t>∗</m:t>
                              </m:r>
                              <m:r>
                                <a:rPr lang="en-US" sz="1800" i="1" kern="1200">
                                  <a:latin typeface="Cambria Math"/>
                                  <a:ea typeface="+mn-ea"/>
                                  <a:cs typeface="+mn-cs"/>
                                </a:rPr>
                                <m:t>𝑞</m:t>
                              </m:r>
                              <m:r>
                                <a:rPr lang="en-US" sz="1800" i="1" kern="1200">
                                  <a:latin typeface="Cambria Math"/>
                                  <a:ea typeface="+mn-ea"/>
                                  <a:cs typeface="+mn-cs"/>
                                </a:rPr>
                                <m:t>(</m:t>
                              </m:r>
                              <m:r>
                                <a:rPr lang="en-US" sz="1800" i="1" kern="1200">
                                  <a:latin typeface="Cambria Math"/>
                                  <a:ea typeface="+mn-ea"/>
                                  <a:cs typeface="+mn-cs"/>
                                </a:rPr>
                                <m:t>𝑖</m:t>
                              </m:r>
                              <m:r>
                                <a:rPr lang="en-US" sz="1800" i="1" kern="1200">
                                  <a:latin typeface="Cambria Math"/>
                                  <a:ea typeface="+mn-ea"/>
                                  <a:cs typeface="+mn-cs"/>
                                </a:rPr>
                                <m:t>)</m:t>
                              </m:r>
                            </m:e>
                          </m:nary>
                        </m:num>
                        <m:den>
                          <m:rad>
                            <m:radPr>
                              <m:degHide m:val="on"/>
                              <m:ctrlPr>
                                <a:rPr lang="en-US" sz="1800" i="1" kern="1200">
                                  <a:latin typeface="Cambria Math" panose="02040503050406030204" pitchFamily="18" charset="0"/>
                                  <a:ea typeface="+mn-ea"/>
                                  <a:cs typeface="+mn-cs"/>
                                </a:rPr>
                              </m:ctrlPr>
                            </m:radPr>
                            <m:deg/>
                            <m:e>
                              <m:nary>
                                <m:naryPr>
                                  <m:chr m:val="∑"/>
                                  <m:limLoc m:val="subSup"/>
                                  <m:ctrlPr>
                                    <a:rPr lang="en-US" sz="1800" i="1" kern="1200">
                                      <a:latin typeface="Cambria Math" panose="02040503050406030204" pitchFamily="18" charset="0"/>
                                      <a:ea typeface="+mn-ea"/>
                                      <a:cs typeface="+mn-cs"/>
                                    </a:rPr>
                                  </m:ctrlPr>
                                </m:naryPr>
                                <m:sub>
                                  <m:r>
                                    <m:rPr>
                                      <m:brk m:alnAt="25"/>
                                    </m:rPr>
                                    <a:rPr lang="en-US" sz="1800" i="1" kern="1200">
                                      <a:latin typeface="Cambria Math"/>
                                      <a:ea typeface="+mn-ea"/>
                                      <a:cs typeface="+mn-cs"/>
                                    </a:rPr>
                                    <m:t>𝑖</m:t>
                                  </m:r>
                                  <m:r>
                                    <a:rPr lang="en-US" sz="1800" i="1" kern="1200">
                                      <a:latin typeface="Cambria Math"/>
                                      <a:ea typeface="+mn-ea"/>
                                      <a:cs typeface="+mn-cs"/>
                                    </a:rPr>
                                    <m:t>=1</m:t>
                                  </m:r>
                                </m:sub>
                                <m:sup>
                                  <m:r>
                                    <a:rPr lang="en-US" sz="1800" i="1" kern="1200">
                                      <a:latin typeface="Cambria Math"/>
                                      <a:ea typeface="+mn-ea"/>
                                      <a:cs typeface="+mn-cs"/>
                                    </a:rPr>
                                    <m:t>𝑉</m:t>
                                  </m:r>
                                </m:sup>
                                <m:e>
                                  <m:sSup>
                                    <m:sSupPr>
                                      <m:ctrlPr>
                                        <a:rPr lang="en-US" sz="1800" i="1" kern="1200">
                                          <a:latin typeface="Cambria Math" panose="02040503050406030204" pitchFamily="18" charset="0"/>
                                          <a:ea typeface="+mn-ea"/>
                                          <a:cs typeface="+mn-cs"/>
                                        </a:rPr>
                                      </m:ctrlPr>
                                    </m:sSupPr>
                                    <m:e>
                                      <m:sSub>
                                        <m:sSubPr>
                                          <m:ctrlPr>
                                            <a:rPr lang="en-US" sz="1800" i="1" kern="1200">
                                              <a:latin typeface="Cambria Math" panose="02040503050406030204" pitchFamily="18" charset="0"/>
                                              <a:ea typeface="+mn-ea"/>
                                              <a:cs typeface="+mn-cs"/>
                                            </a:rPr>
                                          </m:ctrlPr>
                                        </m:sSubPr>
                                        <m:e>
                                          <m:r>
                                            <a:rPr lang="en-US" sz="1800" i="1" kern="1200">
                                              <a:latin typeface="Cambria Math"/>
                                              <a:ea typeface="+mn-ea"/>
                                              <a:cs typeface="+mn-cs"/>
                                            </a:rPr>
                                            <m:t>𝑑</m:t>
                                          </m:r>
                                        </m:e>
                                        <m:sub>
                                          <m:r>
                                            <a:rPr lang="en-US" sz="1800" i="1" kern="1200">
                                              <a:latin typeface="Cambria Math"/>
                                              <a:ea typeface="+mn-ea"/>
                                              <a:cs typeface="+mn-cs"/>
                                            </a:rPr>
                                            <m:t>𝑗</m:t>
                                          </m:r>
                                        </m:sub>
                                      </m:sSub>
                                      <m:r>
                                        <a:rPr lang="en-US" sz="1800" i="1" kern="1200">
                                          <a:latin typeface="Cambria Math"/>
                                          <a:ea typeface="+mn-ea"/>
                                          <a:cs typeface="+mn-cs"/>
                                        </a:rPr>
                                        <m:t>(</m:t>
                                      </m:r>
                                      <m:r>
                                        <a:rPr lang="en-US" sz="1800" i="1" kern="1200">
                                          <a:latin typeface="Cambria Math"/>
                                          <a:ea typeface="+mn-ea"/>
                                          <a:cs typeface="+mn-cs"/>
                                        </a:rPr>
                                        <m:t>𝑖</m:t>
                                      </m:r>
                                      <m:r>
                                        <a:rPr lang="en-US" sz="1800" i="1" kern="1200">
                                          <a:latin typeface="Cambria Math"/>
                                          <a:ea typeface="+mn-ea"/>
                                          <a:cs typeface="+mn-cs"/>
                                        </a:rPr>
                                        <m:t>)</m:t>
                                      </m:r>
                                    </m:e>
                                    <m:sup>
                                      <m:r>
                                        <a:rPr lang="en-US" sz="1800" i="1" kern="1200">
                                          <a:latin typeface="Cambria Math"/>
                                          <a:ea typeface="+mn-ea"/>
                                          <a:cs typeface="+mn-cs"/>
                                        </a:rPr>
                                        <m:t>2</m:t>
                                      </m:r>
                                    </m:sup>
                                  </m:sSup>
                                </m:e>
                              </m:nary>
                            </m:e>
                          </m:rad>
                          <m:r>
                            <a:rPr lang="en-US" sz="1800" i="1" kern="1200">
                              <a:latin typeface="Cambria Math"/>
                              <a:ea typeface="+mn-ea"/>
                              <a:cs typeface="+mn-cs"/>
                            </a:rPr>
                            <m:t>∗</m:t>
                          </m:r>
                          <m:rad>
                            <m:radPr>
                              <m:degHide m:val="on"/>
                              <m:ctrlPr>
                                <a:rPr lang="en-US" sz="1800" i="1" kern="1200">
                                  <a:latin typeface="Cambria Math" panose="02040503050406030204" pitchFamily="18" charset="0"/>
                                  <a:ea typeface="+mn-ea"/>
                                  <a:cs typeface="+mn-cs"/>
                                </a:rPr>
                              </m:ctrlPr>
                            </m:radPr>
                            <m:deg/>
                            <m:e>
                              <m:nary>
                                <m:naryPr>
                                  <m:chr m:val="∑"/>
                                  <m:limLoc m:val="subSup"/>
                                  <m:ctrlPr>
                                    <a:rPr lang="en-US" sz="1800" i="1" kern="1200">
                                      <a:latin typeface="Cambria Math" panose="02040503050406030204" pitchFamily="18" charset="0"/>
                                      <a:ea typeface="+mn-ea"/>
                                      <a:cs typeface="+mn-cs"/>
                                    </a:rPr>
                                  </m:ctrlPr>
                                </m:naryPr>
                                <m:sub>
                                  <m:r>
                                    <m:rPr>
                                      <m:brk m:alnAt="25"/>
                                    </m:rPr>
                                    <a:rPr lang="en-US" sz="1800" i="1" kern="1200">
                                      <a:latin typeface="Cambria Math"/>
                                      <a:ea typeface="+mn-ea"/>
                                      <a:cs typeface="+mn-cs"/>
                                    </a:rPr>
                                    <m:t>𝑖</m:t>
                                  </m:r>
                                  <m:r>
                                    <a:rPr lang="en-US" sz="1800" i="1" kern="1200">
                                      <a:latin typeface="Cambria Math"/>
                                      <a:ea typeface="+mn-ea"/>
                                      <a:cs typeface="+mn-cs"/>
                                    </a:rPr>
                                    <m:t>=1</m:t>
                                  </m:r>
                                </m:sub>
                                <m:sup>
                                  <m:r>
                                    <a:rPr lang="en-US" sz="1800" i="1" kern="1200">
                                      <a:latin typeface="Cambria Math"/>
                                      <a:ea typeface="+mn-ea"/>
                                      <a:cs typeface="+mn-cs"/>
                                    </a:rPr>
                                    <m:t>𝑉</m:t>
                                  </m:r>
                                </m:sup>
                                <m:e>
                                  <m:sSup>
                                    <m:sSupPr>
                                      <m:ctrlPr>
                                        <a:rPr lang="en-US" sz="1800" i="1" kern="1200">
                                          <a:latin typeface="Cambria Math" panose="02040503050406030204" pitchFamily="18" charset="0"/>
                                          <a:ea typeface="+mn-ea"/>
                                          <a:cs typeface="+mn-cs"/>
                                        </a:rPr>
                                      </m:ctrlPr>
                                    </m:sSupPr>
                                    <m:e>
                                      <m:r>
                                        <a:rPr lang="en-US" sz="1800" i="1" kern="1200">
                                          <a:latin typeface="Cambria Math"/>
                                          <a:ea typeface="+mn-ea"/>
                                          <a:cs typeface="+mn-cs"/>
                                        </a:rPr>
                                        <m:t>𝑞</m:t>
                                      </m:r>
                                      <m:r>
                                        <a:rPr lang="en-US" sz="1800" i="1" kern="1200">
                                          <a:latin typeface="Cambria Math"/>
                                          <a:ea typeface="+mn-ea"/>
                                          <a:cs typeface="+mn-cs"/>
                                        </a:rPr>
                                        <m:t>(</m:t>
                                      </m:r>
                                      <m:r>
                                        <a:rPr lang="en-US" sz="1800" i="1" kern="1200">
                                          <a:latin typeface="Cambria Math"/>
                                          <a:ea typeface="+mn-ea"/>
                                          <a:cs typeface="+mn-cs"/>
                                        </a:rPr>
                                        <m:t>𝑖</m:t>
                                      </m:r>
                                      <m:r>
                                        <a:rPr lang="en-US" sz="1800" i="1" kern="1200">
                                          <a:latin typeface="Cambria Math"/>
                                          <a:ea typeface="+mn-ea"/>
                                          <a:cs typeface="+mn-cs"/>
                                        </a:rPr>
                                        <m:t>)</m:t>
                                      </m:r>
                                    </m:e>
                                    <m:sup>
                                      <m:r>
                                        <a:rPr lang="en-US" sz="1800" i="1" kern="1200">
                                          <a:latin typeface="Cambria Math"/>
                                          <a:ea typeface="+mn-ea"/>
                                          <a:cs typeface="+mn-cs"/>
                                        </a:rPr>
                                        <m:t>2</m:t>
                                      </m:r>
                                    </m:sup>
                                  </m:sSup>
                                </m:e>
                              </m:nary>
                            </m:e>
                          </m:rad>
                        </m:den>
                      </m:f>
                    </m:oMath>
                  </m:oMathPara>
                </a14:m>
                <a:endParaRPr lang="en-US" sz="1800" kern="1200" dirty="0">
                  <a:ea typeface="+mn-ea"/>
                  <a:cs typeface="+mn-cs"/>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914901" y="2960468"/>
                <a:ext cx="2711285" cy="1017651"/>
              </a:xfrm>
              <a:prstGeom prst="rect">
                <a:avLst/>
              </a:prstGeom>
              <a:blipFill>
                <a:blip r:embed="rId15"/>
                <a:stretch>
                  <a:fillRect t="-39506" r="-9767" b="-49383"/>
                </a:stretch>
              </a:blipFill>
            </p:spPr>
            <p:txBody>
              <a:bodyPr/>
              <a:lstStyle/>
              <a:p>
                <a:r>
                  <a:rPr lang="en-US">
                    <a:noFill/>
                  </a:rPr>
                  <a:t> </a:t>
                </a:r>
              </a:p>
            </p:txBody>
          </p:sp>
        </mc:Fallback>
      </mc:AlternateContent>
      <p:sp>
        <p:nvSpPr>
          <p:cNvPr id="4" name="TextBox 3"/>
          <p:cNvSpPr txBox="1"/>
          <p:nvPr/>
        </p:nvSpPr>
        <p:spPr>
          <a:xfrm>
            <a:off x="5061115" y="4144667"/>
            <a:ext cx="2311235" cy="553998"/>
          </a:xfrm>
          <a:prstGeom prst="rect">
            <a:avLst/>
          </a:prstGeom>
          <a:noFill/>
        </p:spPr>
        <p:txBody>
          <a:bodyPr wrap="square" rtlCol="0">
            <a:spAutoFit/>
          </a:bodyPr>
          <a:lstStyle/>
          <a:p>
            <a:pPr defTabSz="685800">
              <a:buClrTx/>
              <a:defRPr/>
            </a:pPr>
            <a:r>
              <a:rPr lang="en-US" sz="1500" kern="1200" dirty="0">
                <a:ea typeface="+mn-ea"/>
                <a:cs typeface="+mn-cs"/>
              </a:rPr>
              <a:t>for vocabulary of </a:t>
            </a:r>
            <a:r>
              <a:rPr lang="en-US" sz="1500" i="1" kern="1200" dirty="0">
                <a:ea typeface="+mn-ea"/>
                <a:cs typeface="+mn-cs"/>
              </a:rPr>
              <a:t>V</a:t>
            </a:r>
            <a:r>
              <a:rPr lang="en-US" sz="1500" kern="1200" dirty="0">
                <a:ea typeface="+mn-ea"/>
                <a:cs typeface="+mn-cs"/>
              </a:rPr>
              <a:t> words</a:t>
            </a:r>
          </a:p>
        </p:txBody>
      </p:sp>
      <p:sp>
        <p:nvSpPr>
          <p:cNvPr id="35" name="Text Box 90"/>
          <p:cNvSpPr txBox="1">
            <a:spLocks noChangeArrowheads="1"/>
          </p:cNvSpPr>
          <p:nvPr/>
        </p:nvSpPr>
        <p:spPr bwMode="auto">
          <a:xfrm>
            <a:off x="55277" y="4788692"/>
            <a:ext cx="1275087" cy="323165"/>
          </a:xfrm>
          <a:prstGeom prst="rect">
            <a:avLst/>
          </a:prstGeom>
          <a:noFill/>
          <a:ln w="9525">
            <a:noFill/>
            <a:miter lim="800000"/>
            <a:headEnd/>
            <a:tailEnd/>
          </a:ln>
        </p:spPr>
        <p:txBody>
          <a:bodyPr wrap="square">
            <a:spAutoFit/>
          </a:bodyPr>
          <a:lstStyle/>
          <a:p>
            <a:pPr defTabSz="685800">
              <a:spcBef>
                <a:spcPct val="50000"/>
              </a:spcBef>
              <a:buClrTx/>
              <a:defRPr/>
            </a:pPr>
            <a:r>
              <a:rPr lang="en-US" sz="750" dirty="0">
                <a:ea typeface="+mn-ea"/>
                <a:cs typeface="Arial" panose="020B0604020202020204" pitchFamily="34" charset="0"/>
              </a:rPr>
              <a:t>Adapted from K. </a:t>
            </a:r>
            <a:r>
              <a:rPr lang="en-US" sz="750" dirty="0" err="1">
                <a:ea typeface="+mn-ea"/>
                <a:cs typeface="Arial" panose="020B0604020202020204" pitchFamily="34" charset="0"/>
              </a:rPr>
              <a:t>Grauman</a:t>
            </a:r>
            <a:endParaRPr lang="en-US" sz="750" dirty="0">
              <a:ea typeface="+mn-ea"/>
              <a:cs typeface="Arial" panose="020B0604020202020204" pitchFamily="34" charset="0"/>
            </a:endParaRPr>
          </a:p>
        </p:txBody>
      </p:sp>
      <p:sp>
        <p:nvSpPr>
          <p:cNvPr id="5" name="Rectangle 4"/>
          <p:cNvSpPr/>
          <p:nvPr/>
        </p:nvSpPr>
        <p:spPr>
          <a:xfrm>
            <a:off x="4269118" y="4717317"/>
            <a:ext cx="184731" cy="219291"/>
          </a:xfrm>
          <a:prstGeom prst="rect">
            <a:avLst/>
          </a:prstGeom>
        </p:spPr>
        <p:txBody>
          <a:bodyPr wrap="none">
            <a:spAutoFit/>
          </a:bodyPr>
          <a:lstStyle/>
          <a:p>
            <a:pPr defTabSz="685800">
              <a:buClrTx/>
              <a:defRPr/>
            </a:pPr>
            <a:endParaRPr lang="en-US" sz="825" kern="1200" dirty="0">
              <a:latin typeface="Courier New" panose="02070309020205020404" pitchFamily="49" charset="0"/>
              <a:ea typeface="+mn-ea"/>
              <a:cs typeface="Courier New" panose="02070309020205020404" pitchFamily="49" charset="0"/>
            </a:endParaRPr>
          </a:p>
        </p:txBody>
      </p:sp>
      <p:sp>
        <p:nvSpPr>
          <p:cNvPr id="6" name="Slide Number Placeholder 5">
            <a:extLst>
              <a:ext uri="{FF2B5EF4-FFF2-40B4-BE49-F238E27FC236}">
                <a16:creationId xmlns:a16="http://schemas.microsoft.com/office/drawing/2014/main" id="{AFDE7434-29A6-4ACE-8523-572213CC9E6F}"/>
              </a:ext>
            </a:extLst>
          </p:cNvPr>
          <p:cNvSpPr>
            <a:spLocks noGrp="1"/>
          </p:cNvSpPr>
          <p:nvPr>
            <p:ph type="sldNum" sz="quarter" idx="12"/>
          </p:nvPr>
        </p:nvSpPr>
        <p:spPr/>
        <p:txBody>
          <a:bodyPr/>
          <a:lstStyle/>
          <a:p>
            <a:pPr>
              <a:defRPr/>
            </a:pPr>
            <a:fld id="{EF264CFA-8530-492E-A62D-285496C9819E}" type="slidenum">
              <a:rPr lang="en-US" smtClean="0"/>
              <a:pPr>
                <a:defRPr/>
              </a:pPr>
              <a:t>59</a:t>
            </a:fld>
            <a:endParaRPr lang="en-US" dirty="0"/>
          </a:p>
        </p:txBody>
      </p:sp>
      <p:sp>
        <p:nvSpPr>
          <p:cNvPr id="8" name="Title 7">
            <a:extLst>
              <a:ext uri="{FF2B5EF4-FFF2-40B4-BE49-F238E27FC236}">
                <a16:creationId xmlns:a16="http://schemas.microsoft.com/office/drawing/2014/main" id="{71008B2D-00F6-2CB5-C332-5E9E87A87E05}"/>
              </a:ext>
            </a:extLst>
          </p:cNvPr>
          <p:cNvSpPr>
            <a:spLocks noGrp="1"/>
          </p:cNvSpPr>
          <p:nvPr>
            <p:ph type="title"/>
          </p:nvPr>
        </p:nvSpPr>
        <p:spPr/>
        <p:txBody>
          <a:bodyPr/>
          <a:lstStyle/>
          <a:p>
            <a:r>
              <a:rPr lang="en-US" dirty="0"/>
              <a:t>Comparing bags of words</a:t>
            </a:r>
          </a:p>
        </p:txBody>
      </p:sp>
    </p:spTree>
    <p:extLst>
      <p:ext uri="{BB962C8B-B14F-4D97-AF65-F5344CB8AC3E}">
        <p14:creationId xmlns:p14="http://schemas.microsoft.com/office/powerpoint/2010/main" val="109905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ww.psych.ndsu.nodak.edu/mccourt/Psy460/Eye%20movements/Yarb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1" y="1030103"/>
            <a:ext cx="4672157" cy="3486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71901" y="4516253"/>
            <a:ext cx="1701107" cy="300082"/>
          </a:xfrm>
          <a:prstGeom prst="rect">
            <a:avLst/>
          </a:prstGeom>
          <a:noFill/>
        </p:spPr>
        <p:txBody>
          <a:bodyPr wrap="none" rtlCol="0">
            <a:spAutoFit/>
          </a:bodyPr>
          <a:lstStyle/>
          <a:p>
            <a:pPr defTabSz="685800" fontAlgn="base">
              <a:spcBef>
                <a:spcPct val="0"/>
              </a:spcBef>
              <a:spcAft>
                <a:spcPct val="0"/>
              </a:spcAft>
              <a:buClrTx/>
              <a:defRPr/>
            </a:pPr>
            <a:r>
              <a:rPr lang="en-US" sz="1350" kern="1200" dirty="0" err="1">
                <a:solidFill>
                  <a:prstClr val="black"/>
                </a:solidFill>
                <a:latin typeface="Arial" charset="0"/>
                <a:ea typeface="+mn-ea"/>
                <a:cs typeface="+mn-cs"/>
              </a:rPr>
              <a:t>Yarbus</a:t>
            </a:r>
            <a:r>
              <a:rPr lang="en-US" sz="1350" kern="1200" dirty="0">
                <a:solidFill>
                  <a:prstClr val="black"/>
                </a:solidFill>
                <a:latin typeface="Arial" charset="0"/>
                <a:ea typeface="+mn-ea"/>
                <a:cs typeface="+mn-cs"/>
              </a:rPr>
              <a:t> eye tracking</a:t>
            </a:r>
          </a:p>
        </p:txBody>
      </p:sp>
      <p:sp>
        <p:nvSpPr>
          <p:cNvPr id="5" name="TextBox 4"/>
          <p:cNvSpPr txBox="1"/>
          <p:nvPr/>
        </p:nvSpPr>
        <p:spPr>
          <a:xfrm>
            <a:off x="1143001" y="4947293"/>
            <a:ext cx="562975" cy="213585"/>
          </a:xfrm>
          <a:prstGeom prst="rect">
            <a:avLst/>
          </a:prstGeom>
          <a:noFill/>
        </p:spPr>
        <p:txBody>
          <a:bodyPr wrap="none" rtlCol="0">
            <a:spAutoFit/>
          </a:bodyPr>
          <a:lstStyle/>
          <a:p>
            <a:pPr defTabSz="685800">
              <a:buClrTx/>
              <a:defRPr/>
            </a:pPr>
            <a:r>
              <a:rPr lang="en-US" sz="788" kern="1200" dirty="0">
                <a:solidFill>
                  <a:prstClr val="black"/>
                </a:solidFill>
                <a:latin typeface="Calibri"/>
                <a:ea typeface="+mn-ea"/>
                <a:cs typeface="+mn-cs"/>
              </a:rPr>
              <a:t>D. </a:t>
            </a:r>
            <a:r>
              <a:rPr lang="en-US" sz="788" kern="1200" dirty="0" err="1">
                <a:solidFill>
                  <a:prstClr val="black"/>
                </a:solidFill>
                <a:latin typeface="Calibri"/>
                <a:ea typeface="+mn-ea"/>
                <a:cs typeface="+mn-cs"/>
              </a:rPr>
              <a:t>Hoiem</a:t>
            </a:r>
            <a:endParaRPr lang="en-US" sz="788" kern="1200" dirty="0">
              <a:solidFill>
                <a:prstClr val="black"/>
              </a:solidFill>
              <a:latin typeface="Calibri"/>
              <a:ea typeface="+mn-ea"/>
              <a:cs typeface="+mn-cs"/>
            </a:endParaRPr>
          </a:p>
        </p:txBody>
      </p:sp>
      <p:sp>
        <p:nvSpPr>
          <p:cNvPr id="7" name="Title 6">
            <a:extLst>
              <a:ext uri="{FF2B5EF4-FFF2-40B4-BE49-F238E27FC236}">
                <a16:creationId xmlns:a16="http://schemas.microsoft.com/office/drawing/2014/main" id="{7934481A-2CC6-7BA2-66D7-B7452DDB4022}"/>
              </a:ext>
            </a:extLst>
          </p:cNvPr>
          <p:cNvSpPr>
            <a:spLocks noGrp="1"/>
          </p:cNvSpPr>
          <p:nvPr>
            <p:ph type="title"/>
          </p:nvPr>
        </p:nvSpPr>
        <p:spPr/>
        <p:txBody>
          <a:bodyPr/>
          <a:lstStyle/>
          <a:p>
            <a:r>
              <a:rPr lang="en-US" dirty="0"/>
              <a:t>Human eye movements</a:t>
            </a:r>
          </a:p>
        </p:txBody>
      </p:sp>
      <p:sp>
        <p:nvSpPr>
          <p:cNvPr id="8" name="Slide Number Placeholder 5">
            <a:extLst>
              <a:ext uri="{FF2B5EF4-FFF2-40B4-BE49-F238E27FC236}">
                <a16:creationId xmlns:a16="http://schemas.microsoft.com/office/drawing/2014/main" id="{5DB88270-71B9-2E2B-2ABA-707F37634C1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6</a:t>
            </a:fld>
            <a:endParaRPr lang="en-US" dirty="0"/>
          </a:p>
        </p:txBody>
      </p:sp>
      <p:sp>
        <p:nvSpPr>
          <p:cNvPr id="2" name="Rounded Rectangle 1">
            <a:extLst>
              <a:ext uri="{FF2B5EF4-FFF2-40B4-BE49-F238E27FC236}">
                <a16:creationId xmlns:a16="http://schemas.microsoft.com/office/drawing/2014/main" id="{6EFC1B85-9CF7-7A2A-4768-20FEDE492A2C}"/>
              </a:ext>
            </a:extLst>
          </p:cNvPr>
          <p:cNvSpPr/>
          <p:nvPr/>
        </p:nvSpPr>
        <p:spPr>
          <a:xfrm>
            <a:off x="4359730" y="972955"/>
            <a:ext cx="2386158" cy="34861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4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199" y="1132748"/>
            <a:ext cx="8229599" cy="3394472"/>
          </a:xfrm>
        </p:spPr>
        <p:txBody>
          <a:bodyPr/>
          <a:lstStyle/>
          <a:p>
            <a:pPr eaLnBrk="1" hangingPunct="1">
              <a:buFontTx/>
              <a:buNone/>
            </a:pPr>
            <a:r>
              <a:rPr lang="en-US" sz="2100" dirty="0">
                <a:solidFill>
                  <a:schemeClr val="bg2"/>
                </a:solidFill>
              </a:rPr>
              <a:t>+ </a:t>
            </a:r>
            <a:r>
              <a:rPr lang="en-US" sz="2100" dirty="0"/>
              <a:t> Flexible to geometry / deformations / viewpoint</a:t>
            </a:r>
          </a:p>
          <a:p>
            <a:pPr eaLnBrk="1" hangingPunct="1">
              <a:buFontTx/>
              <a:buNone/>
            </a:pPr>
            <a:r>
              <a:rPr lang="en-US" sz="2100" dirty="0">
                <a:solidFill>
                  <a:schemeClr val="bg2"/>
                </a:solidFill>
              </a:rPr>
              <a:t>+ </a:t>
            </a:r>
            <a:r>
              <a:rPr lang="en-US" sz="2100" dirty="0"/>
              <a:t> Compact summary of image content</a:t>
            </a:r>
          </a:p>
          <a:p>
            <a:pPr eaLnBrk="1" hangingPunct="1">
              <a:buFontTx/>
              <a:buNone/>
            </a:pPr>
            <a:endParaRPr lang="en-US" sz="2100" dirty="0"/>
          </a:p>
          <a:p>
            <a:pPr eaLnBrk="1" hangingPunct="1">
              <a:buFontTx/>
              <a:buChar char="-"/>
            </a:pPr>
            <a:r>
              <a:rPr lang="en-US" sz="2100" dirty="0"/>
              <a:t>Basic model ignores geometry – verify afterwards</a:t>
            </a:r>
          </a:p>
          <a:p>
            <a:pPr eaLnBrk="1" hangingPunct="1">
              <a:buFontTx/>
              <a:buChar char="-"/>
            </a:pPr>
            <a:r>
              <a:rPr lang="en-US" sz="2100" dirty="0"/>
              <a:t>What is the optimal vocabulary size?</a:t>
            </a:r>
          </a:p>
          <a:p>
            <a:pPr eaLnBrk="1" hangingPunct="1">
              <a:buFontTx/>
              <a:buChar char="-"/>
            </a:pPr>
            <a:r>
              <a:rPr lang="en-US" sz="2100" dirty="0"/>
              <a:t>Background and foreground mixed when bag covers whole image</a:t>
            </a:r>
          </a:p>
          <a:p>
            <a:pPr eaLnBrk="1" hangingPunct="1">
              <a:buFontTx/>
              <a:buNone/>
            </a:pPr>
            <a:endParaRPr lang="en-US" sz="2100" dirty="0"/>
          </a:p>
        </p:txBody>
      </p:sp>
      <p:sp>
        <p:nvSpPr>
          <p:cNvPr id="4" name="Text Box 90"/>
          <p:cNvSpPr txBox="1">
            <a:spLocks noChangeArrowheads="1"/>
          </p:cNvSpPr>
          <p:nvPr/>
        </p:nvSpPr>
        <p:spPr bwMode="auto">
          <a:xfrm>
            <a:off x="1143001" y="4958835"/>
            <a:ext cx="1465118"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ea typeface="+mn-ea"/>
                <a:cs typeface="Arial" panose="020B0604020202020204" pitchFamily="34" charset="0"/>
              </a:rPr>
              <a:t>Adapted from K. </a:t>
            </a:r>
            <a:r>
              <a:rPr lang="en-US" sz="750" dirty="0" err="1">
                <a:ea typeface="+mn-ea"/>
                <a:cs typeface="Arial" panose="020B0604020202020204" pitchFamily="34" charset="0"/>
              </a:rPr>
              <a:t>Grauman</a:t>
            </a:r>
            <a:endParaRPr lang="en-US" sz="750" dirty="0">
              <a:ea typeface="+mn-ea"/>
              <a:cs typeface="Arial" panose="020B0604020202020204" pitchFamily="34" charset="0"/>
            </a:endParaRPr>
          </a:p>
        </p:txBody>
      </p:sp>
      <p:sp>
        <p:nvSpPr>
          <p:cNvPr id="5" name="Title 4">
            <a:extLst>
              <a:ext uri="{FF2B5EF4-FFF2-40B4-BE49-F238E27FC236}">
                <a16:creationId xmlns:a16="http://schemas.microsoft.com/office/drawing/2014/main" id="{CE25423E-8385-CA37-77DF-7CC155158770}"/>
              </a:ext>
            </a:extLst>
          </p:cNvPr>
          <p:cNvSpPr>
            <a:spLocks noGrp="1"/>
          </p:cNvSpPr>
          <p:nvPr>
            <p:ph type="title"/>
          </p:nvPr>
        </p:nvSpPr>
        <p:spPr/>
        <p:txBody>
          <a:bodyPr/>
          <a:lstStyle/>
          <a:p>
            <a:r>
              <a:rPr lang="en-US" dirty="0"/>
              <a:t>Bags of words: pros and cons</a:t>
            </a:r>
          </a:p>
        </p:txBody>
      </p:sp>
      <p:sp>
        <p:nvSpPr>
          <p:cNvPr id="6" name="Slide Number Placeholder 5">
            <a:extLst>
              <a:ext uri="{FF2B5EF4-FFF2-40B4-BE49-F238E27FC236}">
                <a16:creationId xmlns:a16="http://schemas.microsoft.com/office/drawing/2014/main" id="{35E2495E-9680-98C5-EB5F-8132E9E8CC8F}"/>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60</a:t>
            </a:fld>
            <a:endParaRPr lang="en-US" dirty="0"/>
          </a:p>
        </p:txBody>
      </p:sp>
    </p:spTree>
    <p:extLst>
      <p:ext uri="{BB962C8B-B14F-4D97-AF65-F5344CB8AC3E}">
        <p14:creationId xmlns:p14="http://schemas.microsoft.com/office/powerpoint/2010/main" val="3441979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90"/>
          <p:cNvSpPr txBox="1">
            <a:spLocks noChangeArrowheads="1"/>
          </p:cNvSpPr>
          <p:nvPr/>
        </p:nvSpPr>
        <p:spPr bwMode="auto">
          <a:xfrm>
            <a:off x="1143000" y="4958835"/>
            <a:ext cx="1569754"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ea typeface="+mn-ea"/>
                <a:cs typeface="Arial" panose="020B0604020202020204" pitchFamily="34" charset="0"/>
              </a:rPr>
              <a:t>Adapted from K. </a:t>
            </a:r>
            <a:r>
              <a:rPr lang="en-US" sz="750" dirty="0" err="1">
                <a:ea typeface="+mn-ea"/>
                <a:cs typeface="Arial" panose="020B0604020202020204" pitchFamily="34" charset="0"/>
              </a:rPr>
              <a:t>Grauman</a:t>
            </a:r>
            <a:endParaRPr lang="en-US" sz="750" dirty="0">
              <a:ea typeface="+mn-ea"/>
              <a:cs typeface="Arial" panose="020B0604020202020204" pitchFamily="34" charset="0"/>
            </a:endParaRPr>
          </a:p>
        </p:txBody>
      </p:sp>
      <p:sp>
        <p:nvSpPr>
          <p:cNvPr id="17" name="Content Placeholder 6"/>
          <p:cNvSpPr>
            <a:spLocks noGrp="1"/>
          </p:cNvSpPr>
          <p:nvPr>
            <p:ph idx="1"/>
          </p:nvPr>
        </p:nvSpPr>
        <p:spPr>
          <a:solidFill>
            <a:schemeClr val="bg1"/>
          </a:solidFill>
        </p:spPr>
        <p:txBody>
          <a:bodyPr/>
          <a:lstStyle/>
          <a:p>
            <a:pPr marL="0" indent="0">
              <a:buNone/>
            </a:pPr>
            <a:r>
              <a:rPr lang="en-US" sz="2100" dirty="0">
                <a:solidFill>
                  <a:schemeClr val="bg2"/>
                </a:solidFill>
              </a:rPr>
              <a:t>Offline</a:t>
            </a:r>
            <a:r>
              <a:rPr lang="en-US" sz="2100" dirty="0"/>
              <a:t>:</a:t>
            </a:r>
          </a:p>
          <a:p>
            <a:pPr eaLnBrk="1" hangingPunct="1"/>
            <a:r>
              <a:rPr lang="en-US" sz="2100" dirty="0"/>
              <a:t>Extract features in database images, cluster them to find words = cluster centers, make index</a:t>
            </a:r>
          </a:p>
          <a:p>
            <a:pPr eaLnBrk="1" hangingPunct="1"/>
            <a:endParaRPr lang="en-US" sz="2100" dirty="0"/>
          </a:p>
          <a:p>
            <a:pPr marL="0" indent="0">
              <a:buNone/>
            </a:pPr>
            <a:r>
              <a:rPr lang="en-US" sz="2100" dirty="0">
                <a:solidFill>
                  <a:schemeClr val="bg2"/>
                </a:solidFill>
              </a:rPr>
              <a:t>Online</a:t>
            </a:r>
            <a:r>
              <a:rPr lang="en-US" sz="2100" dirty="0"/>
              <a:t> (during search):</a:t>
            </a:r>
          </a:p>
          <a:p>
            <a:pPr marL="342686" indent="-342686">
              <a:buFont typeface="Trebuchet MS" pitchFamily="34" charset="0"/>
              <a:buAutoNum type="arabicPeriod"/>
            </a:pPr>
            <a:r>
              <a:rPr lang="en-US" sz="2100" dirty="0"/>
              <a:t>Extract words in query (extract features and map each to closest cluster center)</a:t>
            </a:r>
          </a:p>
          <a:p>
            <a:pPr marL="342686" indent="-342686">
              <a:buFont typeface="Trebuchet MS" pitchFamily="34" charset="0"/>
              <a:buAutoNum type="arabicPeriod"/>
            </a:pPr>
            <a:r>
              <a:rPr lang="en-US" sz="2100" dirty="0"/>
              <a:t>Use inverted file index to find database images relevant to query</a:t>
            </a:r>
          </a:p>
          <a:p>
            <a:pPr marL="342686" indent="-342686">
              <a:buFont typeface="Trebuchet MS" pitchFamily="34" charset="0"/>
              <a:buAutoNum type="arabicPeriod"/>
            </a:pPr>
            <a:r>
              <a:rPr lang="en-US" sz="2100" dirty="0"/>
              <a:t>Rank database images by comparing word counts of query and database image</a:t>
            </a:r>
          </a:p>
          <a:p>
            <a:pPr marL="342686" indent="-342686"/>
            <a:endParaRPr lang="en-US" sz="2100" dirty="0">
              <a:hlinkClick r:id="" action="ppaction://noaction"/>
            </a:endParaRPr>
          </a:p>
        </p:txBody>
      </p:sp>
      <p:sp>
        <p:nvSpPr>
          <p:cNvPr id="3" name="Title 4">
            <a:extLst>
              <a:ext uri="{FF2B5EF4-FFF2-40B4-BE49-F238E27FC236}">
                <a16:creationId xmlns:a16="http://schemas.microsoft.com/office/drawing/2014/main" id="{CA5B0948-A869-0689-F6A4-04EE5A12F116}"/>
              </a:ext>
            </a:extLst>
          </p:cNvPr>
          <p:cNvSpPr>
            <a:spLocks noGrp="1"/>
          </p:cNvSpPr>
          <p:nvPr>
            <p:ph type="title"/>
          </p:nvPr>
        </p:nvSpPr>
        <p:spPr>
          <a:xfrm>
            <a:off x="457200" y="400050"/>
            <a:ext cx="8229600" cy="742950"/>
          </a:xfrm>
        </p:spPr>
        <p:txBody>
          <a:bodyPr>
            <a:normAutofit fontScale="90000"/>
          </a:bodyPr>
          <a:lstStyle/>
          <a:p>
            <a:pPr defTabSz="685374" eaLnBrk="0" fontAlgn="base" hangingPunct="0">
              <a:spcBef>
                <a:spcPct val="0"/>
              </a:spcBef>
              <a:spcAft>
                <a:spcPct val="0"/>
              </a:spcAft>
              <a:buClrTx/>
              <a:defRPr/>
            </a:pPr>
            <a:r>
              <a:rPr lang="en-US" sz="3200" dirty="0">
                <a:ea typeface="+mn-ea"/>
                <a:cs typeface="+mn-cs"/>
              </a:rPr>
              <a:t>Summary: Inverted file index and bags of words similarity</a:t>
            </a:r>
          </a:p>
        </p:txBody>
      </p:sp>
      <p:sp>
        <p:nvSpPr>
          <p:cNvPr id="5" name="Slide Number Placeholder 5">
            <a:extLst>
              <a:ext uri="{FF2B5EF4-FFF2-40B4-BE49-F238E27FC236}">
                <a16:creationId xmlns:a16="http://schemas.microsoft.com/office/drawing/2014/main" id="{31296E23-20CD-1FA3-42DA-81B9E0F730D6}"/>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61</a:t>
            </a:fld>
            <a:endParaRPr lang="en-US" dirty="0"/>
          </a:p>
        </p:txBody>
      </p:sp>
    </p:spTree>
    <p:extLst>
      <p:ext uri="{BB962C8B-B14F-4D97-AF65-F5344CB8AC3E}">
        <p14:creationId xmlns:p14="http://schemas.microsoft.com/office/powerpoint/2010/main" val="42109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34278"/>
            <a:ext cx="5086350" cy="4203716"/>
          </a:xfrm>
        </p:spPr>
        <p:txBody>
          <a:bodyPr>
            <a:normAutofit lnSpcReduction="10000"/>
          </a:bodyPr>
          <a:lstStyle/>
          <a:p>
            <a:r>
              <a:rPr lang="en-US" sz="2100" dirty="0" err="1"/>
              <a:t>Keypoint</a:t>
            </a:r>
            <a:r>
              <a:rPr lang="en-US" sz="2100" dirty="0"/>
              <a:t> detection: repeatable and distinctive</a:t>
            </a:r>
          </a:p>
          <a:p>
            <a:pPr lvl="1"/>
            <a:r>
              <a:rPr lang="en-US" sz="1800" dirty="0"/>
              <a:t>Corners, blobs, stable regions</a:t>
            </a:r>
          </a:p>
          <a:p>
            <a:pPr lvl="1"/>
            <a:r>
              <a:rPr lang="en-US" sz="1800" dirty="0"/>
              <a:t>Laplacian of Gaussian, automatic scale selection</a:t>
            </a:r>
          </a:p>
          <a:p>
            <a:pPr lvl="1"/>
            <a:endParaRPr lang="en-US" sz="2100" dirty="0"/>
          </a:p>
          <a:p>
            <a:r>
              <a:rPr lang="en-US" sz="2100" dirty="0"/>
              <a:t>Descriptors: robust and selective</a:t>
            </a:r>
          </a:p>
          <a:p>
            <a:pPr lvl="1"/>
            <a:r>
              <a:rPr lang="en-US" sz="1800" dirty="0"/>
              <a:t>Histograms for robustness to small shifts and translations (SIFT descriptor)</a:t>
            </a:r>
          </a:p>
          <a:p>
            <a:endParaRPr lang="en-US" sz="2100" dirty="0"/>
          </a:p>
          <a:p>
            <a:r>
              <a:rPr lang="en-US" sz="2100" dirty="0"/>
              <a:t>Matching: cluster and index</a:t>
            </a:r>
          </a:p>
          <a:p>
            <a:pPr lvl="1"/>
            <a:r>
              <a:rPr lang="en-US" sz="1800" dirty="0"/>
              <a:t>Compare images through their feature distribution</a:t>
            </a:r>
          </a:p>
          <a:p>
            <a:pPr lvl="1"/>
            <a:endParaRPr lang="en-US" sz="1800" dirty="0"/>
          </a:p>
          <a:p>
            <a:pPr lvl="1"/>
            <a:endParaRPr lang="en-US" sz="1800" dirty="0"/>
          </a:p>
          <a:p>
            <a:pPr lvl="1"/>
            <a:endParaRPr lang="en-US" sz="2100" dirty="0"/>
          </a:p>
          <a:p>
            <a:endParaRPr lang="en-US" sz="2100" dirty="0"/>
          </a:p>
          <a:p>
            <a:endParaRPr lang="en-US" sz="2100" dirty="0"/>
          </a:p>
        </p:txBody>
      </p:sp>
      <p:pic>
        <p:nvPicPr>
          <p:cNvPr id="74756" name="Picture 12"/>
          <p:cNvPicPr>
            <a:picLocks noChangeAspect="1" noChangeArrowheads="1"/>
          </p:cNvPicPr>
          <p:nvPr/>
        </p:nvPicPr>
        <p:blipFill>
          <a:blip r:embed="rId2" cstate="print"/>
          <a:srcRect/>
          <a:stretch>
            <a:fillRect/>
          </a:stretch>
        </p:blipFill>
        <p:spPr bwMode="auto">
          <a:xfrm>
            <a:off x="5715000" y="1085850"/>
            <a:ext cx="2085975" cy="1568054"/>
          </a:xfrm>
          <a:prstGeom prst="rect">
            <a:avLst/>
          </a:prstGeom>
          <a:noFill/>
          <a:ln w="9525">
            <a:noFill/>
            <a:miter lim="800000"/>
            <a:headEnd/>
            <a:tailEnd/>
          </a:ln>
        </p:spPr>
      </p:pic>
      <p:pic>
        <p:nvPicPr>
          <p:cNvPr id="5" name="Picture 6"/>
          <p:cNvPicPr>
            <a:picLocks noChangeAspect="1" noChangeArrowheads="1"/>
          </p:cNvPicPr>
          <p:nvPr/>
        </p:nvPicPr>
        <p:blipFill>
          <a:blip r:embed="rId3" cstate="print"/>
          <a:srcRect/>
          <a:stretch>
            <a:fillRect/>
          </a:stretch>
        </p:blipFill>
        <p:spPr bwMode="auto">
          <a:xfrm>
            <a:off x="5657850" y="3371851"/>
            <a:ext cx="2343150" cy="1022747"/>
          </a:xfrm>
          <a:prstGeom prst="rect">
            <a:avLst/>
          </a:prstGeom>
          <a:noFill/>
          <a:ln w="9525">
            <a:noFill/>
            <a:miter lim="800000"/>
            <a:headEnd/>
            <a:tailEnd/>
          </a:ln>
        </p:spPr>
      </p:pic>
      <p:sp>
        <p:nvSpPr>
          <p:cNvPr id="6" name="TextBox 5"/>
          <p:cNvSpPr txBox="1"/>
          <p:nvPr/>
        </p:nvSpPr>
        <p:spPr>
          <a:xfrm>
            <a:off x="1143000" y="4947557"/>
            <a:ext cx="1741715" cy="213585"/>
          </a:xfrm>
          <a:prstGeom prst="rect">
            <a:avLst/>
          </a:prstGeom>
          <a:noFill/>
        </p:spPr>
        <p:txBody>
          <a:bodyPr wrap="square" rtlCol="0">
            <a:spAutoFit/>
          </a:bodyPr>
          <a:lstStyle/>
          <a:p>
            <a:pPr defTabSz="685800">
              <a:buClrTx/>
              <a:defRPr/>
            </a:pPr>
            <a:r>
              <a:rPr lang="en-US" sz="788" kern="1200" dirty="0">
                <a:latin typeface="Calibri"/>
                <a:ea typeface="+mn-ea"/>
                <a:cs typeface="+mn-cs"/>
              </a:rPr>
              <a:t>Adapted from D. </a:t>
            </a:r>
            <a:r>
              <a:rPr lang="en-US" sz="788" kern="1200" dirty="0" err="1">
                <a:latin typeface="Calibri"/>
                <a:ea typeface="+mn-ea"/>
                <a:cs typeface="+mn-cs"/>
              </a:rPr>
              <a:t>Hoiem</a:t>
            </a:r>
            <a:r>
              <a:rPr lang="en-US" sz="788" kern="1200" dirty="0">
                <a:latin typeface="Calibri"/>
                <a:ea typeface="+mn-ea"/>
                <a:cs typeface="+mn-cs"/>
              </a:rPr>
              <a:t>, K. </a:t>
            </a:r>
            <a:r>
              <a:rPr lang="en-US" sz="788" kern="1200" dirty="0" err="1">
                <a:latin typeface="Calibri"/>
                <a:ea typeface="+mn-ea"/>
                <a:cs typeface="+mn-cs"/>
              </a:rPr>
              <a:t>Grauman</a:t>
            </a:r>
            <a:endParaRPr lang="en-US" sz="788" kern="1200" dirty="0">
              <a:latin typeface="Calibri"/>
              <a:ea typeface="+mn-ea"/>
              <a:cs typeface="+mn-cs"/>
            </a:endParaRPr>
          </a:p>
        </p:txBody>
      </p:sp>
      <p:sp>
        <p:nvSpPr>
          <p:cNvPr id="7" name="Title 6">
            <a:extLst>
              <a:ext uri="{FF2B5EF4-FFF2-40B4-BE49-F238E27FC236}">
                <a16:creationId xmlns:a16="http://schemas.microsoft.com/office/drawing/2014/main" id="{F1361501-8C4F-35CC-CCFC-175217829F8A}"/>
              </a:ext>
            </a:extLst>
          </p:cNvPr>
          <p:cNvSpPr>
            <a:spLocks noGrp="1"/>
          </p:cNvSpPr>
          <p:nvPr>
            <p:ph type="title"/>
          </p:nvPr>
        </p:nvSpPr>
        <p:spPr/>
        <p:txBody>
          <a:bodyPr/>
          <a:lstStyle/>
          <a:p>
            <a:r>
              <a:rPr lang="en-US"/>
              <a:t>Summary</a:t>
            </a:r>
          </a:p>
        </p:txBody>
      </p:sp>
      <p:sp>
        <p:nvSpPr>
          <p:cNvPr id="8" name="Slide Number Placeholder 5">
            <a:extLst>
              <a:ext uri="{FF2B5EF4-FFF2-40B4-BE49-F238E27FC236}">
                <a16:creationId xmlns:a16="http://schemas.microsoft.com/office/drawing/2014/main" id="{46A74358-1687-0412-4CC3-D0F1888A5F47}"/>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62</a:t>
            </a:fld>
            <a:endParaRPr lang="en-US" dirty="0"/>
          </a:p>
        </p:txBody>
      </p:sp>
    </p:spTree>
    <p:extLst>
      <p:ext uri="{BB962C8B-B14F-4D97-AF65-F5344CB8AC3E}">
        <p14:creationId xmlns:p14="http://schemas.microsoft.com/office/powerpoint/2010/main" val="1913247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n-US" i="1" dirty="0">
                <a:solidFill>
                  <a:schemeClr val="bg2"/>
                </a:solidFill>
              </a:rPr>
              <a:t>Local</a:t>
            </a:r>
            <a:r>
              <a:rPr lang="en-US" dirty="0"/>
              <a:t> means that they only cover a small part of the image</a:t>
            </a:r>
          </a:p>
          <a:p>
            <a:pPr algn="just"/>
            <a:endParaRPr lang="en-US" dirty="0"/>
          </a:p>
          <a:p>
            <a:pPr algn="just"/>
            <a:r>
              <a:rPr lang="en-US" dirty="0"/>
              <a:t>There will be many local features detected in an image; later we’ll use those to compute a representation of the whole image</a:t>
            </a:r>
          </a:p>
          <a:p>
            <a:pPr algn="just"/>
            <a:endParaRPr lang="en-US" dirty="0">
              <a:solidFill>
                <a:schemeClr val="bg2"/>
              </a:solidFill>
            </a:endParaRPr>
          </a:p>
          <a:p>
            <a:pPr algn="just"/>
            <a:r>
              <a:rPr lang="en-US" dirty="0">
                <a:solidFill>
                  <a:schemeClr val="bg2"/>
                </a:solidFill>
              </a:rPr>
              <a:t>Local features</a:t>
            </a:r>
            <a:r>
              <a:rPr lang="en-US" dirty="0"/>
              <a:t> usually exploit image gradients, ignore color</a:t>
            </a:r>
          </a:p>
          <a:p>
            <a:pPr algn="just"/>
            <a:endParaRPr lang="en-US" dirty="0">
              <a:solidFill>
                <a:schemeClr val="bg2"/>
              </a:solidFill>
            </a:endParaRPr>
          </a:p>
          <a:p>
            <a:pPr algn="just"/>
            <a:r>
              <a:rPr lang="en-US" dirty="0">
                <a:solidFill>
                  <a:schemeClr val="bg2"/>
                </a:solidFill>
              </a:rPr>
              <a:t>Feature</a:t>
            </a:r>
            <a:r>
              <a:rPr lang="en-US" dirty="0"/>
              <a:t> ~= </a:t>
            </a:r>
            <a:r>
              <a:rPr lang="en-US" i="1" dirty="0"/>
              <a:t>vector</a:t>
            </a:r>
            <a:r>
              <a:rPr lang="en-US" dirty="0"/>
              <a:t> of gradient statistics for a window with </a:t>
            </a:r>
            <a:r>
              <a:rPr lang="en-US" i="1" dirty="0"/>
              <a:t>particular location and size</a:t>
            </a:r>
          </a:p>
        </p:txBody>
      </p:sp>
      <p:sp>
        <p:nvSpPr>
          <p:cNvPr id="6" name="Title 5">
            <a:extLst>
              <a:ext uri="{FF2B5EF4-FFF2-40B4-BE49-F238E27FC236}">
                <a16:creationId xmlns:a16="http://schemas.microsoft.com/office/drawing/2014/main" id="{355AD5E2-8EB0-27F5-A08F-E797CCB6FED2}"/>
              </a:ext>
            </a:extLst>
          </p:cNvPr>
          <p:cNvSpPr>
            <a:spLocks noGrp="1"/>
          </p:cNvSpPr>
          <p:nvPr>
            <p:ph type="title"/>
          </p:nvPr>
        </p:nvSpPr>
        <p:spPr/>
        <p:txBody>
          <a:bodyPr/>
          <a:lstStyle/>
          <a:p>
            <a:r>
              <a:rPr lang="en-US" dirty="0"/>
              <a:t>Local features</a:t>
            </a:r>
          </a:p>
        </p:txBody>
      </p:sp>
      <p:sp>
        <p:nvSpPr>
          <p:cNvPr id="7" name="Slide Number Placeholder 5">
            <a:extLst>
              <a:ext uri="{FF2B5EF4-FFF2-40B4-BE49-F238E27FC236}">
                <a16:creationId xmlns:a16="http://schemas.microsoft.com/office/drawing/2014/main" id="{9B72F2CF-FBB0-9A92-6DB9-F851C217C747}"/>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7</a:t>
            </a:fld>
            <a:endParaRPr lang="en-US" dirty="0"/>
          </a:p>
        </p:txBody>
      </p:sp>
      <p:sp>
        <p:nvSpPr>
          <p:cNvPr id="2" name="TextBox 1">
            <a:extLst>
              <a:ext uri="{FF2B5EF4-FFF2-40B4-BE49-F238E27FC236}">
                <a16:creationId xmlns:a16="http://schemas.microsoft.com/office/drawing/2014/main" id="{7418401D-5A2D-998C-AD37-D15C0D31E314}"/>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123062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959517"/>
            <a:ext cx="6273624" cy="3991249"/>
          </a:xfrm>
        </p:spPr>
        <p:txBody>
          <a:bodyPr>
            <a:noAutofit/>
          </a:bodyPr>
          <a:lstStyle/>
          <a:p>
            <a:pPr algn="just">
              <a:lnSpc>
                <a:spcPct val="90000"/>
              </a:lnSpc>
            </a:pPr>
            <a:r>
              <a:rPr lang="en-US" sz="2100" dirty="0">
                <a:solidFill>
                  <a:schemeClr val="bg2"/>
                </a:solidFill>
                <a:latin typeface="+mj-lt"/>
              </a:rPr>
              <a:t>Locality</a:t>
            </a:r>
          </a:p>
          <a:p>
            <a:pPr lvl="1" algn="just">
              <a:lnSpc>
                <a:spcPct val="90000"/>
              </a:lnSpc>
            </a:pPr>
            <a:r>
              <a:rPr lang="en-US" sz="1800" dirty="0">
                <a:latin typeface="+mj-lt"/>
              </a:rPr>
              <a:t>A feature occupies a relatively small area of the image; robust to clutter and occlusion</a:t>
            </a:r>
          </a:p>
          <a:p>
            <a:pPr algn="just">
              <a:lnSpc>
                <a:spcPct val="90000"/>
              </a:lnSpc>
            </a:pPr>
            <a:r>
              <a:rPr lang="en-US" sz="2100" dirty="0">
                <a:solidFill>
                  <a:schemeClr val="bg2"/>
                </a:solidFill>
                <a:latin typeface="+mj-lt"/>
              </a:rPr>
              <a:t>Repeatability and flexibility</a:t>
            </a:r>
          </a:p>
          <a:p>
            <a:pPr lvl="1" algn="just">
              <a:lnSpc>
                <a:spcPct val="90000"/>
              </a:lnSpc>
            </a:pPr>
            <a:r>
              <a:rPr lang="en-US" sz="1800" dirty="0">
                <a:solidFill>
                  <a:prstClr val="black"/>
                </a:solidFill>
              </a:rPr>
              <a:t>Robustness to expected variations: t</a:t>
            </a:r>
            <a:r>
              <a:rPr lang="en-US" sz="1800" dirty="0">
                <a:latin typeface="+mj-lt"/>
              </a:rPr>
              <a:t>he </a:t>
            </a:r>
            <a:r>
              <a:rPr lang="en-US" sz="1800" dirty="0">
                <a:solidFill>
                  <a:srgbClr val="00B050"/>
                </a:solidFill>
                <a:latin typeface="+mj-lt"/>
              </a:rPr>
              <a:t>same feature can be found in several images despite geometric/photometric transformations</a:t>
            </a:r>
            <a:r>
              <a:rPr lang="en-US" sz="1800" dirty="0">
                <a:latin typeface="+mj-lt"/>
              </a:rPr>
              <a:t> </a:t>
            </a:r>
          </a:p>
          <a:p>
            <a:pPr lvl="1" algn="just">
              <a:spcBef>
                <a:spcPct val="0"/>
              </a:spcBef>
              <a:defRPr/>
            </a:pPr>
            <a:r>
              <a:rPr lang="en-US" sz="1800" dirty="0">
                <a:solidFill>
                  <a:prstClr val="black"/>
                </a:solidFill>
                <a:latin typeface="+mj-lt"/>
              </a:rPr>
              <a:t>Maximize correct matches (panda to panda)</a:t>
            </a:r>
            <a:endParaRPr lang="en-US" sz="1800" dirty="0">
              <a:latin typeface="+mj-lt"/>
            </a:endParaRPr>
          </a:p>
          <a:p>
            <a:pPr algn="just">
              <a:lnSpc>
                <a:spcPct val="90000"/>
              </a:lnSpc>
            </a:pPr>
            <a:r>
              <a:rPr lang="en-US" sz="2100" dirty="0">
                <a:solidFill>
                  <a:schemeClr val="bg2"/>
                </a:solidFill>
                <a:latin typeface="+mj-lt"/>
              </a:rPr>
              <a:t>Distinctiveness </a:t>
            </a:r>
          </a:p>
          <a:p>
            <a:pPr lvl="1" algn="just">
              <a:lnSpc>
                <a:spcPct val="90000"/>
              </a:lnSpc>
            </a:pPr>
            <a:r>
              <a:rPr lang="en-US" sz="1800" dirty="0">
                <a:latin typeface="+mj-lt"/>
              </a:rPr>
              <a:t>Each feature has a </a:t>
            </a:r>
            <a:r>
              <a:rPr lang="en-US" sz="1800" dirty="0">
                <a:solidFill>
                  <a:srgbClr val="00B050"/>
                </a:solidFill>
                <a:latin typeface="+mj-lt"/>
              </a:rPr>
              <a:t>distinctive description</a:t>
            </a:r>
          </a:p>
          <a:p>
            <a:pPr lvl="1" algn="just">
              <a:lnSpc>
                <a:spcPct val="90000"/>
              </a:lnSpc>
            </a:pPr>
            <a:r>
              <a:rPr lang="en-US" sz="1800" dirty="0">
                <a:solidFill>
                  <a:prstClr val="black"/>
                </a:solidFill>
                <a:latin typeface="+mj-lt"/>
              </a:rPr>
              <a:t>Minimize wrong matches (panda to giraffe)</a:t>
            </a:r>
          </a:p>
          <a:p>
            <a:pPr algn="just">
              <a:lnSpc>
                <a:spcPct val="90000"/>
              </a:lnSpc>
            </a:pPr>
            <a:r>
              <a:rPr lang="en-US" sz="2100" dirty="0">
                <a:solidFill>
                  <a:schemeClr val="bg2"/>
                </a:solidFill>
                <a:latin typeface="+mj-lt"/>
              </a:rPr>
              <a:t>Compactness and efficiency</a:t>
            </a:r>
          </a:p>
          <a:p>
            <a:pPr lvl="1" algn="just">
              <a:lnSpc>
                <a:spcPct val="90000"/>
              </a:lnSpc>
            </a:pPr>
            <a:r>
              <a:rPr lang="en-US" sz="1800" dirty="0">
                <a:latin typeface="+mj-lt"/>
              </a:rPr>
              <a:t>Many fewer features than image pixels</a:t>
            </a:r>
          </a:p>
          <a:p>
            <a:pPr algn="just"/>
            <a:endParaRPr lang="en-US" dirty="0">
              <a:latin typeface="+mj-lt"/>
            </a:endParaRPr>
          </a:p>
        </p:txBody>
      </p:sp>
      <p:sp>
        <p:nvSpPr>
          <p:cNvPr id="5" name="TextBox 4"/>
          <p:cNvSpPr txBox="1"/>
          <p:nvPr/>
        </p:nvSpPr>
        <p:spPr>
          <a:xfrm>
            <a:off x="1143000" y="4950767"/>
            <a:ext cx="2020105" cy="213585"/>
          </a:xfrm>
          <a:prstGeom prst="rect">
            <a:avLst/>
          </a:prstGeom>
          <a:noFill/>
        </p:spPr>
        <p:txBody>
          <a:bodyPr wrap="none" rtlCol="0">
            <a:spAutoFit/>
          </a:bodyPr>
          <a:lstStyle/>
          <a:p>
            <a:pPr defTabSz="685800">
              <a:buClrTx/>
              <a:defRPr/>
            </a:pPr>
            <a:r>
              <a:rPr lang="en-US" sz="788" dirty="0">
                <a:solidFill>
                  <a:prstClr val="black"/>
                </a:solidFill>
              </a:rPr>
              <a:t>Adapted from K. </a:t>
            </a:r>
            <a:r>
              <a:rPr lang="en-US" sz="788" dirty="0" err="1">
                <a:solidFill>
                  <a:prstClr val="black"/>
                </a:solidFill>
              </a:rPr>
              <a:t>Grauman</a:t>
            </a:r>
            <a:r>
              <a:rPr lang="en-US" sz="788" dirty="0">
                <a:solidFill>
                  <a:prstClr val="black"/>
                </a:solidFill>
              </a:rPr>
              <a:t> and D. </a:t>
            </a:r>
            <a:r>
              <a:rPr lang="en-US" sz="788" dirty="0" err="1">
                <a:solidFill>
                  <a:prstClr val="black"/>
                </a:solidFill>
              </a:rPr>
              <a:t>Hoiem</a:t>
            </a:r>
            <a:endParaRPr lang="en-US" sz="788" dirty="0">
              <a:solidFill>
                <a:prstClr val="black"/>
              </a:solidFill>
            </a:endParaRPr>
          </a:p>
        </p:txBody>
      </p:sp>
      <p:pic>
        <p:nvPicPr>
          <p:cNvPr id="16386" name="Picture 2" descr="Image result for panda behind t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6251" y="1188834"/>
            <a:ext cx="1068768" cy="80214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panda behind 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6252" y="2048125"/>
            <a:ext cx="1064621" cy="1598156"/>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Image result for giraffe 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6252" y="3703431"/>
            <a:ext cx="1067504" cy="9172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800993" y="1461922"/>
            <a:ext cx="149087" cy="14908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p:cNvSpPr/>
          <p:nvPr/>
        </p:nvSpPr>
        <p:spPr>
          <a:xfrm>
            <a:off x="7565042" y="1254961"/>
            <a:ext cx="471902" cy="4719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p:cNvSpPr/>
          <p:nvPr/>
        </p:nvSpPr>
        <p:spPr>
          <a:xfrm>
            <a:off x="7802185" y="2510500"/>
            <a:ext cx="149087" cy="14908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p:cNvSpPr/>
          <p:nvPr/>
        </p:nvSpPr>
        <p:spPr>
          <a:xfrm>
            <a:off x="7927613" y="4087493"/>
            <a:ext cx="149087" cy="14908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7">
            <a:extLst>
              <a:ext uri="{FF2B5EF4-FFF2-40B4-BE49-F238E27FC236}">
                <a16:creationId xmlns:a16="http://schemas.microsoft.com/office/drawing/2014/main" id="{860669E6-E00C-DE02-0E48-377AAF12AD31}"/>
              </a:ext>
            </a:extLst>
          </p:cNvPr>
          <p:cNvSpPr>
            <a:spLocks noGrp="1"/>
          </p:cNvSpPr>
          <p:nvPr>
            <p:ph type="title"/>
          </p:nvPr>
        </p:nvSpPr>
        <p:spPr/>
        <p:txBody>
          <a:bodyPr/>
          <a:lstStyle/>
          <a:p>
            <a:r>
              <a:rPr lang="en-US" dirty="0"/>
              <a:t>Local features: desired properties</a:t>
            </a:r>
          </a:p>
        </p:txBody>
      </p:sp>
      <p:sp>
        <p:nvSpPr>
          <p:cNvPr id="12" name="Slide Number Placeholder 5">
            <a:extLst>
              <a:ext uri="{FF2B5EF4-FFF2-40B4-BE49-F238E27FC236}">
                <a16:creationId xmlns:a16="http://schemas.microsoft.com/office/drawing/2014/main" id="{73EA9B9A-C69B-5136-3BE2-42506FEB4CA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8</a:t>
            </a:fld>
            <a:endParaRPr lang="en-US" dirty="0"/>
          </a:p>
        </p:txBody>
      </p:sp>
    </p:spTree>
    <p:extLst>
      <p:ext uri="{BB962C8B-B14F-4D97-AF65-F5344CB8AC3E}">
        <p14:creationId xmlns:p14="http://schemas.microsoft.com/office/powerpoint/2010/main" val="367712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38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39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336504"/>
            <a:ext cx="8229599" cy="4179809"/>
          </a:xfrm>
        </p:spPr>
        <p:txBody>
          <a:bodyPr>
            <a:normAutofit/>
          </a:bodyPr>
          <a:lstStyle/>
          <a:p>
            <a:r>
              <a:rPr lang="en-US" dirty="0"/>
              <a:t>Note: “</a:t>
            </a:r>
            <a:r>
              <a:rPr lang="en-US" dirty="0">
                <a:solidFill>
                  <a:schemeClr val="bg2"/>
                </a:solidFill>
              </a:rPr>
              <a:t>interest points</a:t>
            </a:r>
            <a:r>
              <a:rPr lang="en-US" dirty="0"/>
              <a:t>” = “</a:t>
            </a:r>
            <a:r>
              <a:rPr lang="en-US" dirty="0" err="1">
                <a:solidFill>
                  <a:schemeClr val="bg2"/>
                </a:solidFill>
              </a:rPr>
              <a:t>keypoints</a:t>
            </a:r>
            <a:r>
              <a:rPr lang="en-US" dirty="0"/>
              <a:t>”, also sometimes called “</a:t>
            </a:r>
            <a:r>
              <a:rPr lang="en-US" dirty="0">
                <a:solidFill>
                  <a:schemeClr val="bg2"/>
                </a:solidFill>
              </a:rPr>
              <a:t>features</a:t>
            </a:r>
            <a:r>
              <a:rPr lang="en-US" dirty="0"/>
              <a:t>”</a:t>
            </a:r>
          </a:p>
          <a:p>
            <a:endParaRPr lang="en-US" dirty="0"/>
          </a:p>
          <a:p>
            <a:r>
              <a:rPr lang="en-US" dirty="0"/>
              <a:t>Many applications</a:t>
            </a:r>
          </a:p>
          <a:p>
            <a:pPr lvl="1"/>
            <a:r>
              <a:rPr lang="en-US" dirty="0">
                <a:solidFill>
                  <a:schemeClr val="bg2"/>
                </a:solidFill>
              </a:rPr>
              <a:t>Recognition</a:t>
            </a:r>
            <a:r>
              <a:rPr lang="en-US" dirty="0"/>
              <a:t>: which patches are likely to tell us something about the object category?</a:t>
            </a:r>
          </a:p>
          <a:p>
            <a:pPr lvl="1"/>
            <a:endParaRPr lang="en-US" dirty="0">
              <a:solidFill>
                <a:schemeClr val="bg2"/>
              </a:solidFill>
            </a:endParaRPr>
          </a:p>
          <a:p>
            <a:pPr lvl="1"/>
            <a:r>
              <a:rPr lang="en-US" dirty="0">
                <a:solidFill>
                  <a:schemeClr val="bg2"/>
                </a:solidFill>
              </a:rPr>
              <a:t>Image search</a:t>
            </a:r>
            <a:r>
              <a:rPr lang="en-US" dirty="0"/>
              <a:t>: which points would allow us to match images between query and database?</a:t>
            </a:r>
          </a:p>
          <a:p>
            <a:pPr lvl="1"/>
            <a:endParaRPr lang="en-US" dirty="0">
              <a:solidFill>
                <a:schemeClr val="bg2"/>
              </a:solidFill>
            </a:endParaRPr>
          </a:p>
          <a:p>
            <a:pPr lvl="1"/>
            <a:r>
              <a:rPr lang="en-US" dirty="0">
                <a:solidFill>
                  <a:schemeClr val="bg2"/>
                </a:solidFill>
              </a:rPr>
              <a:t>3D reconstruction</a:t>
            </a:r>
            <a:r>
              <a:rPr lang="en-US" dirty="0"/>
              <a:t>: how to find correspondences across different views?</a:t>
            </a:r>
          </a:p>
          <a:p>
            <a:pPr lvl="1"/>
            <a:endParaRPr lang="en-US" dirty="0">
              <a:solidFill>
                <a:schemeClr val="bg2"/>
              </a:solidFill>
            </a:endParaRPr>
          </a:p>
          <a:p>
            <a:pPr lvl="1"/>
            <a:r>
              <a:rPr lang="en-US" dirty="0">
                <a:solidFill>
                  <a:schemeClr val="bg2"/>
                </a:solidFill>
              </a:rPr>
              <a:t>Tracking</a:t>
            </a:r>
            <a:r>
              <a:rPr lang="en-US" dirty="0"/>
              <a:t>: which points are good to track?</a:t>
            </a:r>
          </a:p>
          <a:p>
            <a:endParaRPr lang="en-US" dirty="0"/>
          </a:p>
          <a:p>
            <a:endParaRPr lang="en-US" dirty="0"/>
          </a:p>
          <a:p>
            <a:endParaRPr lang="en-US" dirty="0"/>
          </a:p>
        </p:txBody>
      </p:sp>
      <p:sp>
        <p:nvSpPr>
          <p:cNvPr id="4" name="TextBox 3"/>
          <p:cNvSpPr txBox="1"/>
          <p:nvPr/>
        </p:nvSpPr>
        <p:spPr>
          <a:xfrm>
            <a:off x="1143000" y="4947293"/>
            <a:ext cx="1247457" cy="213585"/>
          </a:xfrm>
          <a:prstGeom prst="rect">
            <a:avLst/>
          </a:prstGeom>
          <a:noFill/>
        </p:spPr>
        <p:txBody>
          <a:bodyPr wrap="none" rtlCol="0">
            <a:spAutoFit/>
          </a:bodyPr>
          <a:lstStyle/>
          <a:p>
            <a:pPr defTabSz="685800">
              <a:buClrTx/>
              <a:defRPr/>
            </a:pPr>
            <a:r>
              <a:rPr lang="en-US" sz="788" dirty="0">
                <a:solidFill>
                  <a:prstClr val="black"/>
                </a:solidFill>
              </a:rPr>
              <a:t>Adapted from D. </a:t>
            </a:r>
            <a:r>
              <a:rPr lang="en-US" sz="788" dirty="0" err="1">
                <a:solidFill>
                  <a:prstClr val="black"/>
                </a:solidFill>
              </a:rPr>
              <a:t>Hoiem</a:t>
            </a:r>
            <a:endParaRPr lang="en-US" sz="788" dirty="0">
              <a:solidFill>
                <a:prstClr val="black"/>
              </a:solidFill>
            </a:endParaRPr>
          </a:p>
        </p:txBody>
      </p:sp>
      <p:sp>
        <p:nvSpPr>
          <p:cNvPr id="7" name="Title 6">
            <a:extLst>
              <a:ext uri="{FF2B5EF4-FFF2-40B4-BE49-F238E27FC236}">
                <a16:creationId xmlns:a16="http://schemas.microsoft.com/office/drawing/2014/main" id="{24C36F20-1337-710A-B705-9C99DF75A8EB}"/>
              </a:ext>
            </a:extLst>
          </p:cNvPr>
          <p:cNvSpPr>
            <a:spLocks noGrp="1"/>
          </p:cNvSpPr>
          <p:nvPr>
            <p:ph type="title"/>
          </p:nvPr>
        </p:nvSpPr>
        <p:spPr/>
        <p:txBody>
          <a:bodyPr/>
          <a:lstStyle/>
          <a:p>
            <a:r>
              <a:rPr lang="en-US" dirty="0"/>
              <a:t>Interest(</a:t>
            </a:r>
            <a:r>
              <a:rPr lang="en-US" dirty="0" err="1"/>
              <a:t>ing</a:t>
            </a:r>
            <a:r>
              <a:rPr lang="en-US" dirty="0"/>
              <a:t>) points</a:t>
            </a:r>
          </a:p>
        </p:txBody>
      </p:sp>
      <p:sp>
        <p:nvSpPr>
          <p:cNvPr id="8" name="Slide Number Placeholder 5">
            <a:extLst>
              <a:ext uri="{FF2B5EF4-FFF2-40B4-BE49-F238E27FC236}">
                <a16:creationId xmlns:a16="http://schemas.microsoft.com/office/drawing/2014/main" id="{27313A17-C2A0-E711-46BD-66A43E6D0DDB}"/>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9</a:t>
            </a:fld>
            <a:endParaRPr lang="en-US" dirty="0"/>
          </a:p>
        </p:txBody>
      </p:sp>
    </p:spTree>
    <p:extLst>
      <p:ext uri="{BB962C8B-B14F-4D97-AF65-F5344CB8AC3E}">
        <p14:creationId xmlns:p14="http://schemas.microsoft.com/office/powerpoint/2010/main" val="57192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rilho">
  <a:themeElements>
    <a:clrScheme name="Executivo">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0.png"/></Relationships>
</file>

<file path=ppt/webextensions/webextension1.xml><?xml version="1.0" encoding="utf-8"?>
<we:webextension xmlns:we="http://schemas.microsoft.com/office/webextensions/webextension/2010/11" id="{06EC6DFB-6973-F741-A85A-D543CA21823D}">
  <we:reference id="wa200004824" version="2.1.0.0" store="en-US" storeType="OMEX"/>
  <we:alternateReferences>
    <we:reference id="wa200004824" version="2.1.0.0" store="wa200004824" storeType="OMEX"/>
  </we:alternateReferences>
  <we:properties>
    <we:property name="dataSlidePPT" value="{&quot;slideId&quot;:129969779,&quot;presentationId&quot;:7174115}"/>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13088</TotalTime>
  <Words>3333</Words>
  <Application>Microsoft Macintosh PowerPoint</Application>
  <PresentationFormat>On-screen Show (16:9)</PresentationFormat>
  <Paragraphs>589</Paragraphs>
  <Slides>62</Slides>
  <Notes>38</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76" baseType="lpstr">
      <vt:lpstr>Arial Unicode MS</vt:lpstr>
      <vt:lpstr>ＭＳ Ｐゴシック</vt:lpstr>
      <vt:lpstr>Arial</vt:lpstr>
      <vt:lpstr>Calibri</vt:lpstr>
      <vt:lpstr>Cambria Math</vt:lpstr>
      <vt:lpstr>Courier New</vt:lpstr>
      <vt:lpstr>Tahoma</vt:lpstr>
      <vt:lpstr>Times New Roman</vt:lpstr>
      <vt:lpstr>Times New Roman Italic</vt:lpstr>
      <vt:lpstr>Trebuchet MS</vt:lpstr>
      <vt:lpstr>Wingdings</vt:lpstr>
      <vt:lpstr>Brilho</vt:lpstr>
      <vt:lpstr>Bitmap Image</vt:lpstr>
      <vt:lpstr>Equation</vt:lpstr>
      <vt:lpstr>CS 1674/2074: Local features: detection, description and matching</vt:lpstr>
      <vt:lpstr>[Motivation] Local Features</vt:lpstr>
      <vt:lpstr>Plan for this lecture</vt:lpstr>
      <vt:lpstr>An image is a set of pixels</vt:lpstr>
      <vt:lpstr>Problems with pixel representation</vt:lpstr>
      <vt:lpstr>Human eye movements</vt:lpstr>
      <vt:lpstr>Local features</vt:lpstr>
      <vt:lpstr>Local features: desired properties</vt:lpstr>
      <vt:lpstr>Interest(ing) points</vt:lpstr>
      <vt:lpstr>Interest points</vt:lpstr>
      <vt:lpstr>Choosing interest points</vt:lpstr>
      <vt:lpstr>Choosing interest points</vt:lpstr>
      <vt:lpstr>Application: Panorama stitching</vt:lpstr>
      <vt:lpstr>Application: Panorama stitching</vt:lpstr>
      <vt:lpstr>Application: Panorama stitching</vt:lpstr>
      <vt:lpstr>Corners are distinctive interest points</vt:lpstr>
      <vt:lpstr>Corners are distinctive interest points</vt:lpstr>
      <vt:lpstr>Corners are distinctive interest points</vt:lpstr>
      <vt:lpstr>Corners are distinctive interest points</vt:lpstr>
      <vt:lpstr>Corners are distinctive interest points</vt:lpstr>
      <vt:lpstr>Harris Detector: Mathematics</vt:lpstr>
      <vt:lpstr>Harris Detector: Mathematics</vt:lpstr>
      <vt:lpstr>Example of Harris Application</vt:lpstr>
      <vt:lpstr>More Harris Responses</vt:lpstr>
      <vt:lpstr>Plan for this lecture</vt:lpstr>
      <vt:lpstr>Geometric transformations</vt:lpstr>
      <vt:lpstr>Short Video SIFT Descriptor</vt:lpstr>
      <vt:lpstr>Scale-Invariant Feature Transform (SIFT) descriptor</vt:lpstr>
      <vt:lpstr>Computing gradients</vt:lpstr>
      <vt:lpstr>Gradients</vt:lpstr>
      <vt:lpstr>Gradients</vt:lpstr>
      <vt:lpstr>Gradients</vt:lpstr>
      <vt:lpstr>Scale Invariant Feature Transform</vt:lpstr>
      <vt:lpstr>Scale Invariant Feature Transform</vt:lpstr>
      <vt:lpstr>Scale Invariant Feature Transform</vt:lpstr>
      <vt:lpstr>Scale Invariant Feature Transform</vt:lpstr>
      <vt:lpstr>Scale Invariant Feature Transform</vt:lpstr>
      <vt:lpstr>Making descriptor rotation invariant</vt:lpstr>
      <vt:lpstr>SIFT is robust</vt:lpstr>
      <vt:lpstr>Examples of using SIFT</vt:lpstr>
      <vt:lpstr>Applications of local invariant features</vt:lpstr>
      <vt:lpstr>Lab 3: SIFT Duration: 10 min </vt:lpstr>
      <vt:lpstr>PowerPoint Presentation</vt:lpstr>
      <vt:lpstr>Plan for this lecture</vt:lpstr>
      <vt:lpstr>Matching Local Features Setup</vt:lpstr>
      <vt:lpstr>Matching Local Features Setup</vt:lpstr>
      <vt:lpstr>Indexing local features</vt:lpstr>
      <vt:lpstr>Visual Words: main idea</vt:lpstr>
      <vt:lpstr>Visual Words: main idea</vt:lpstr>
      <vt:lpstr>Visual Words: main idea</vt:lpstr>
      <vt:lpstr>Visual Words: main idea</vt:lpstr>
      <vt:lpstr>PowerPoint Presentation</vt:lpstr>
      <vt:lpstr>PowerPoint Presentation</vt:lpstr>
      <vt:lpstr>Visual Words</vt:lpstr>
      <vt:lpstr>Visual Words for Indexing</vt:lpstr>
      <vt:lpstr>PowerPoint Presentation</vt:lpstr>
      <vt:lpstr>PowerPoint Presentation</vt:lpstr>
      <vt:lpstr>PowerPoint Presentation</vt:lpstr>
      <vt:lpstr>Comparing bags of words</vt:lpstr>
      <vt:lpstr>Bags of words: pros and cons</vt:lpstr>
      <vt:lpstr>Summary: Inverted file index and bags of words similarity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Leveraging Unlabeled Data for Sketch-based Understanding</dc:title>
  <dc:creator>Fernando</dc:creator>
  <cp:lastModifiedBy>Nils Ever Murrugarra Llerena</cp:lastModifiedBy>
  <cp:revision>174</cp:revision>
  <cp:lastPrinted>2025-09-03T01:36:41Z</cp:lastPrinted>
  <dcterms:created xsi:type="dcterms:W3CDTF">2011-07-05T14:46:51Z</dcterms:created>
  <dcterms:modified xsi:type="dcterms:W3CDTF">2025-09-16T13:07:29Z</dcterms:modified>
</cp:coreProperties>
</file>