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webextensions/webextension1.xml" ContentType="application/vnd.ms-office.webextension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589" r:id="rId2"/>
    <p:sldId id="618" r:id="rId3"/>
    <p:sldId id="585" r:id="rId4"/>
    <p:sldId id="582" r:id="rId5"/>
    <p:sldId id="281" r:id="rId6"/>
    <p:sldId id="282" r:id="rId7"/>
    <p:sldId id="265" r:id="rId8"/>
    <p:sldId id="283" r:id="rId9"/>
    <p:sldId id="285" r:id="rId10"/>
    <p:sldId id="286" r:id="rId11"/>
    <p:sldId id="287" r:id="rId12"/>
    <p:sldId id="599" r:id="rId13"/>
    <p:sldId id="289" r:id="rId14"/>
    <p:sldId id="290" r:id="rId15"/>
    <p:sldId id="291" r:id="rId16"/>
    <p:sldId id="292" r:id="rId17"/>
    <p:sldId id="293" r:id="rId18"/>
    <p:sldId id="687" r:id="rId19"/>
    <p:sldId id="458" r:id="rId20"/>
    <p:sldId id="531" r:id="rId21"/>
    <p:sldId id="297" r:id="rId22"/>
    <p:sldId id="298" r:id="rId23"/>
    <p:sldId id="300" r:id="rId24"/>
    <p:sldId id="301" r:id="rId25"/>
    <p:sldId id="299" r:id="rId26"/>
    <p:sldId id="302" r:id="rId27"/>
    <p:sldId id="303" r:id="rId28"/>
    <p:sldId id="773" r:id="rId29"/>
    <p:sldId id="630" r:id="rId30"/>
    <p:sldId id="774" r:id="rId31"/>
    <p:sldId id="588" r:id="rId32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9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4"/>
    <p:restoredTop sz="82861"/>
  </p:normalViewPr>
  <p:slideViewPr>
    <p:cSldViewPr snapToGrid="0">
      <p:cViewPr varScale="1">
        <p:scale>
          <a:sx n="156" d="100"/>
          <a:sy n="156" d="100"/>
        </p:scale>
        <p:origin x="2088" y="168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13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12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13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130" Type="http://schemas.openxmlformats.org/officeDocument/2006/relationships/commentAuthors" Target="commentAuthors.xml"/><Relationship Id="rId135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ftaliharris.com/blog/visualizing-k-means-clustering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9B1E71-B85D-4C87-9DD0-DAF76B8ED1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 376 Lecture 7 Segmentation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205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3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16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06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84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C6F719-2A11-476F-990D-923728009773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1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B9117-D606-D4EC-0182-855782906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01947-2936-1320-C3E6-8F7E34C61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A265BA-9B1B-FE3F-874A-1739FAC4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hlinkClick r:id="rId3"/>
              </a:rPr>
              <a:t>https://www.naftaliharris.com/blog/visualizing-k-means-clustering/</a:t>
            </a:r>
            <a:r>
              <a:rPr lang="en-US" sz="1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9CEC9-4EEC-39E4-424B-C56CA00AB5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106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random initializations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22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6D9AF7-8F68-444E-B950-3693832F2C3F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2EA3ED7-E379-45EA-A297-9C060AEACAF0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06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C991BB-B2BA-402F-B7B6-76C515895878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0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321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32101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359FCEA-BBF6-4C71-9AB7-CD40BB1E5E08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4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63775-8BC7-5C9F-8E9D-4D176DF26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1086CA7C-2EA7-D969-C148-4B6F212535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32423FC-1219-5342-89C9-737E972DB02A}" type="slidenum">
              <a:rPr lang="en-US" altLang="x-none" sz="1200"/>
              <a:pPr/>
              <a:t>2</a:t>
            </a:fld>
            <a:endParaRPr lang="en-US" altLang="x-none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5162369-76D6-0663-9363-CC2E7BD89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6E9DEFD-AA0A-6E6A-E17A-F549ABB51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Source: Gemini</a:t>
            </a: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91353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3EA6DD-B732-4192-88A1-A6DBF13E989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49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8BAF94-038D-423E-B1B7-7F419C83E5F7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7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372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37221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74CB13-120F-4DAC-AED1-8060EB70DDAA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1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8B4388-E919-4A40-B67D-E690A1496387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CB3B364-11E9-4318-B6B2-3CF18252348F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08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2068A5-2B99-4E11-AB5C-755F5B4AE4E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4147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C987F44-4556-43F4-A6E1-95EEE6D1B694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77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A42255F-DBDF-4E75-91B8-4506406AA68E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83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EB4F17-83AA-46C6-8F53-9FA46449285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8B6CBD4-7580-4BF0-A77E-5E8E341BF135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21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AD559-58E6-437A-A7FE-2E6C4DB0F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47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2C9192-944E-43D5-AFCC-EC487AF09418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4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3F668D-D252-4270-889F-0EDB19D4E879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7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C378AF-D322-4BF9-92FE-F60462D6275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2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86BB99-27E3-460A-A168-FEE4AC09C1BD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8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5DC12-E450-46B0-8017-CF460C824F80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13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B3B54D-EE86-4054-8454-81B2F974C2DD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98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995B3E-214B-4880-A17E-1105D97CFAE2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8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D574E-274E-44F3-B74A-D54BB97D8F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0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6D52-7D0F-489F-B0C4-63E7C0CD4E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6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80BE-BB86-444E-8B8D-1AC7CA9E95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2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etosa.io/ev/" TargetMode="External"/><Relationship Id="rId5" Type="http://schemas.openxmlformats.org/officeDocument/2006/relationships/hyperlink" Target="https://www.naftaliharris.com/blog/visualizing-k-means-clustering/" TargetMode="Externa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9.png"/><Relationship Id="rId7" Type="http://schemas.openxmlformats.org/officeDocument/2006/relationships/image" Target="../media/image42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openaccess.thecvf.com/content_ICCV_2017/papers/He_Mask_R-CNN_ICCV_2017_paper.pdf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ahaslides.com/portal/en/kb/articles/what-image-formats-does-ahaslides-suppor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ttic.uchicago.edu/~xren/research/iccv2003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1674/2074: Grouping: segmentation</a:t>
            </a:r>
            <a:endParaRPr lang="en-US" dirty="0"/>
          </a:p>
        </p:txBody>
      </p:sp>
      <p:sp>
        <p:nvSpPr>
          <p:cNvPr id="4" name="Google Shape;96;p1">
            <a:extLst>
              <a:ext uri="{FF2B5EF4-FFF2-40B4-BE49-F238E27FC236}">
                <a16:creationId xmlns:a16="http://schemas.microsoft.com/office/drawing/2014/main" id="{DDFBEBF5-EC11-C738-C3CD-6B8D37122384}"/>
              </a:ext>
            </a:extLst>
          </p:cNvPr>
          <p:cNvSpPr txBox="1">
            <a:spLocks/>
          </p:cNvSpPr>
          <p:nvPr/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ctr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</a:pPr>
            <a:endParaRPr lang="en-US" b="1" dirty="0"/>
          </a:p>
          <a:p>
            <a:pPr marL="0" indent="0" algn="ctr">
              <a:spcBef>
                <a:spcPts val="0"/>
              </a:spcBef>
            </a:pP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b="1" dirty="0"/>
              <a:t>PhD. Nils Murrugarra-Llerena</a:t>
            </a:r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indent="0" algn="ctr">
              <a:spcBef>
                <a:spcPts val="0"/>
              </a:spcBef>
            </a:pPr>
            <a:endParaRPr lang="en-US" b="1" dirty="0"/>
          </a:p>
          <a:p>
            <a:pPr marL="0" indent="0" algn="ctr">
              <a:spcBef>
                <a:spcPts val="0"/>
              </a:spcBef>
            </a:pPr>
            <a:endParaRPr lang="en-US" b="1" dirty="0"/>
          </a:p>
          <a:p>
            <a:pPr marL="0" indent="0" algn="ctr"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 descr="University of Pittsburgh Logo and symbol, meaning, history, PNG, brand">
            <a:extLst>
              <a:ext uri="{FF2B5EF4-FFF2-40B4-BE49-F238E27FC236}">
                <a16:creationId xmlns:a16="http://schemas.microsoft.com/office/drawing/2014/main" id="{E1D73A71-ED8C-0358-62D5-CF9EC38E8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833563" y="1514975"/>
            <a:ext cx="5750719" cy="445779"/>
            <a:chOff x="847674" y="5692806"/>
            <a:chExt cx="7667730" cy="59384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47674" y="5802246"/>
              <a:ext cx="7667730" cy="158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650960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4295" name="TextBox 17"/>
            <p:cNvSpPr txBox="1">
              <a:spLocks noChangeArrowheads="1"/>
            </p:cNvSpPr>
            <p:nvPr/>
          </p:nvSpPr>
          <p:spPr bwMode="auto">
            <a:xfrm>
              <a:off x="1541419" y="5948397"/>
              <a:ext cx="1533546" cy="338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0</a:t>
              </a:r>
            </a:p>
          </p:txBody>
        </p:sp>
        <p:sp>
          <p:nvSpPr>
            <p:cNvPr id="54296" name="TextBox 18"/>
            <p:cNvSpPr txBox="1">
              <a:spLocks noChangeArrowheads="1"/>
            </p:cNvSpPr>
            <p:nvPr/>
          </p:nvSpPr>
          <p:spPr bwMode="auto">
            <a:xfrm>
              <a:off x="4462462" y="5911884"/>
              <a:ext cx="1533546" cy="338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190</a:t>
              </a:r>
            </a:p>
          </p:txBody>
        </p:sp>
        <p:sp>
          <p:nvSpPr>
            <p:cNvPr id="54297" name="TextBox 19"/>
            <p:cNvSpPr txBox="1">
              <a:spLocks noChangeArrowheads="1"/>
            </p:cNvSpPr>
            <p:nvPr/>
          </p:nvSpPr>
          <p:spPr bwMode="auto">
            <a:xfrm>
              <a:off x="6835806" y="5911884"/>
              <a:ext cx="1533546" cy="338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255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80336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04908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94306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389436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53548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68154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71805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86410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010156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86410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90061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04667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192722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870038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906552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052604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14206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17857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32462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397650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434164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580216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010156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04667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192722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26574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02260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44831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740416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68975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72626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7232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90883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945346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09139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200936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346988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57199" y="3139464"/>
            <a:ext cx="8229599" cy="12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7885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Goal</a:t>
            </a:r>
            <a:r>
              <a:rPr lang="en-US" sz="1800" dirty="0"/>
              <a:t>: choose three “centers” as the </a:t>
            </a:r>
            <a:r>
              <a:rPr lang="en-US" sz="1800" dirty="0">
                <a:solidFill>
                  <a:srgbClr val="FF0000"/>
                </a:solidFill>
              </a:rPr>
              <a:t>representative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intensities, and label every pixel according to which of these centers it is nearest to.</a:t>
            </a:r>
          </a:p>
          <a:p>
            <a:pPr marL="217885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sz="1800" dirty="0"/>
              <a:t>Best cluster centers are those that </a:t>
            </a:r>
            <a:r>
              <a:rPr lang="en-US" sz="1800" dirty="0">
                <a:solidFill>
                  <a:schemeClr val="bg2"/>
                </a:solidFill>
              </a:rPr>
              <a:t>minimize</a:t>
            </a:r>
            <a:r>
              <a:rPr lang="en-US" sz="1800" dirty="0"/>
              <a:t> </a:t>
            </a:r>
            <a:r>
              <a:rPr lang="en-US" sz="1800" i="1" dirty="0"/>
              <a:t>sum of squared differences </a:t>
            </a:r>
            <a:r>
              <a:rPr lang="en-US" sz="1800" dirty="0"/>
              <a:t>(SSD) between all points and their nearest cluster center c</a:t>
            </a:r>
            <a:r>
              <a:rPr lang="en-US" sz="1050" dirty="0"/>
              <a:t>i</a:t>
            </a:r>
            <a:r>
              <a:rPr lang="en-US" sz="1800" dirty="0"/>
              <a:t>:</a:t>
            </a:r>
          </a:p>
        </p:txBody>
      </p:sp>
      <p:grpSp>
        <p:nvGrpSpPr>
          <p:cNvPr id="3" name="Group 74"/>
          <p:cNvGrpSpPr>
            <a:grpSpLocks noChangeAspect="1"/>
          </p:cNvGrpSpPr>
          <p:nvPr/>
        </p:nvGrpSpPr>
        <p:grpSpPr bwMode="auto">
          <a:xfrm>
            <a:off x="2819400" y="2226969"/>
            <a:ext cx="3646885" cy="931069"/>
            <a:chOff x="884187" y="1968480"/>
            <a:chExt cx="7120035" cy="1817688"/>
          </a:xfrm>
        </p:grpSpPr>
        <p:pic>
          <p:nvPicPr>
            <p:cNvPr id="54286" name="Picture 5" descr="noisy_grayscale_im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4187" y="1968480"/>
              <a:ext cx="2762250" cy="1781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4" name="Group 63"/>
            <p:cNvGrpSpPr>
              <a:grpSpLocks/>
            </p:cNvGrpSpPr>
            <p:nvPr/>
          </p:nvGrpSpPr>
          <p:grpSpPr bwMode="auto">
            <a:xfrm>
              <a:off x="5156208" y="2004993"/>
              <a:ext cx="2848014" cy="1781175"/>
              <a:chOff x="628596" y="690525"/>
              <a:chExt cx="2848014" cy="1781175"/>
            </a:xfrm>
          </p:grpSpPr>
          <p:pic>
            <p:nvPicPr>
              <p:cNvPr id="54289" name="Picture 58" descr="simple_image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8596" y="690525"/>
                <a:ext cx="2762250" cy="17811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54290" name="TextBox 59"/>
              <p:cNvSpPr txBox="1">
                <a:spLocks noChangeArrowheads="1"/>
              </p:cNvSpPr>
              <p:nvPr/>
            </p:nvSpPr>
            <p:spPr bwMode="auto">
              <a:xfrm>
                <a:off x="1249316" y="1238220"/>
                <a:ext cx="584207" cy="856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50" b="1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54291" name="TextBox 61"/>
              <p:cNvSpPr txBox="1">
                <a:spLocks noChangeArrowheads="1"/>
              </p:cNvSpPr>
              <p:nvPr/>
            </p:nvSpPr>
            <p:spPr bwMode="auto">
              <a:xfrm>
                <a:off x="2162140" y="1201708"/>
                <a:ext cx="584207" cy="856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50" b="1"/>
                  <a:t>2</a:t>
                </a:r>
              </a:p>
            </p:txBody>
          </p:sp>
          <p:sp>
            <p:nvSpPr>
              <p:cNvPr id="54292" name="TextBox 62"/>
              <p:cNvSpPr txBox="1">
                <a:spLocks noChangeArrowheads="1"/>
              </p:cNvSpPr>
              <p:nvPr/>
            </p:nvSpPr>
            <p:spPr bwMode="auto">
              <a:xfrm>
                <a:off x="2892403" y="727038"/>
                <a:ext cx="584207" cy="856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50" b="1"/>
                  <a:t>3</a:t>
                </a:r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>
              <a:off x="3878181" y="2916839"/>
              <a:ext cx="1059986" cy="23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Down Arrow 71"/>
          <p:cNvSpPr/>
          <p:nvPr/>
        </p:nvSpPr>
        <p:spPr>
          <a:xfrm>
            <a:off x="2436019" y="1022056"/>
            <a:ext cx="164306" cy="355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73" name="Down Arrow 72"/>
          <p:cNvSpPr/>
          <p:nvPr/>
        </p:nvSpPr>
        <p:spPr>
          <a:xfrm>
            <a:off x="4736307" y="1049441"/>
            <a:ext cx="164306" cy="355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74" name="Down Arrow 73"/>
          <p:cNvSpPr/>
          <p:nvPr/>
        </p:nvSpPr>
        <p:spPr>
          <a:xfrm>
            <a:off x="6434138" y="1076825"/>
            <a:ext cx="164306" cy="355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54281" name="TextBox 75"/>
          <p:cNvSpPr txBox="1">
            <a:spLocks noChangeArrowheads="1"/>
          </p:cNvSpPr>
          <p:nvPr/>
        </p:nvSpPr>
        <p:spPr bwMode="auto">
          <a:xfrm>
            <a:off x="4079082" y="1843588"/>
            <a:ext cx="180736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/>
              <a:t>intensity</a:t>
            </a:r>
          </a:p>
        </p:txBody>
      </p:sp>
      <p:pic>
        <p:nvPicPr>
          <p:cNvPr id="77" name="Picture 2112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1554" y="4388145"/>
            <a:ext cx="3829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val 77"/>
          <p:cNvSpPr/>
          <p:nvPr/>
        </p:nvSpPr>
        <p:spPr>
          <a:xfrm>
            <a:off x="2463404" y="1542359"/>
            <a:ext cx="82153" cy="821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763691" y="1542359"/>
            <a:ext cx="82153" cy="821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61523" y="1542359"/>
            <a:ext cx="82153" cy="821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48273" y="4960209"/>
            <a:ext cx="192667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Source: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F1D46F8-8159-FC4F-0FCD-3D30E49C51B7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Image Segmentation: Toy Example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C4D226D-EFD7-F373-474C-A305CE6E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2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allAtOnce"/>
      <p:bldP spid="72" grpId="0" animBg="1"/>
      <p:bldP spid="73" grpId="0" animBg="1"/>
      <p:bldP spid="74" grpId="0" animBg="1"/>
      <p:bldP spid="78" grpId="0" animBg="1"/>
      <p:bldP spid="79" grpId="0" animBg="1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6072"/>
            <a:ext cx="8229600" cy="3394472"/>
          </a:xfrm>
        </p:spPr>
        <p:txBody>
          <a:bodyPr/>
          <a:lstStyle/>
          <a:p>
            <a:r>
              <a:rPr lang="en-US" dirty="0"/>
              <a:t>With this objective, it is a “chicken and egg” problem:</a:t>
            </a:r>
          </a:p>
          <a:p>
            <a:pPr lvl="1"/>
            <a:r>
              <a:rPr lang="en-US" sz="1800" dirty="0"/>
              <a:t>If we knew the </a:t>
            </a:r>
            <a:r>
              <a:rPr lang="en-US" sz="1800" b="1" dirty="0"/>
              <a:t>cluster centers</a:t>
            </a:r>
            <a:r>
              <a:rPr lang="en-US" sz="1800" dirty="0"/>
              <a:t>, we could allocate points to groups by assigning each to its closest center.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r>
              <a:rPr lang="en-US" sz="1800" dirty="0"/>
              <a:t>If we knew the </a:t>
            </a:r>
            <a:r>
              <a:rPr lang="en-US" sz="1800" b="1" dirty="0"/>
              <a:t>group memberships</a:t>
            </a:r>
            <a:r>
              <a:rPr lang="en-US" sz="1800" dirty="0"/>
              <a:t>, we could get the centers by computing the mean per group.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778794" y="2437210"/>
            <a:ext cx="5750719" cy="136922"/>
            <a:chOff x="847674" y="5692806"/>
            <a:chExt cx="7667730" cy="1825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47674" y="5802345"/>
              <a:ext cx="766773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65096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0336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50490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94306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38943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53548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68154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71805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86410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01015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86410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90061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04667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19272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87003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90655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052604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14206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17857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32462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39765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434164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58021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01015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04667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19272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26574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30226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44831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74041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68975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72626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87232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90883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94534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09139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20093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734698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2436019" y="2434829"/>
            <a:ext cx="164306" cy="1619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791076" y="2434829"/>
            <a:ext cx="164306" cy="1619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187679" y="2434829"/>
            <a:ext cx="164306" cy="1619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997869" y="2272904"/>
            <a:ext cx="1150144" cy="43815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216004" y="2272904"/>
            <a:ext cx="1396603" cy="438150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639991" y="2300288"/>
            <a:ext cx="1396603" cy="438150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778794" y="3998119"/>
            <a:ext cx="5750719" cy="136922"/>
            <a:chOff x="847674" y="5692806"/>
            <a:chExt cx="7667730" cy="182565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847674" y="5802345"/>
              <a:ext cx="7667730" cy="158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165096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80336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50490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94306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38943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53548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68154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71805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86410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01015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86410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90061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04667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519272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87003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90655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052604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14206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617857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632462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639765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434164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58021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501015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504667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519272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26574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30226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544831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74041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668975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672626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687232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690883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694534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709139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720093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734698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</p:grpSp>
      <p:sp>
        <p:nvSpPr>
          <p:cNvPr id="96" name="Oval 95"/>
          <p:cNvSpPr/>
          <p:nvPr/>
        </p:nvSpPr>
        <p:spPr>
          <a:xfrm>
            <a:off x="1997869" y="3833813"/>
            <a:ext cx="1150144" cy="43815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4216004" y="3833813"/>
            <a:ext cx="1396603" cy="438150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5639991" y="3861197"/>
            <a:ext cx="1396603" cy="438150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2436019" y="3995738"/>
            <a:ext cx="164306" cy="1619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818460" y="3995738"/>
            <a:ext cx="164306" cy="1619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215063" y="3995738"/>
            <a:ext cx="164306" cy="1619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148273" y="4960209"/>
            <a:ext cx="192667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Source: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A1B9E60-CA0F-CBBA-9489-C48C8CB6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174EB910-EDB5-71CE-12CE-0C6E1EBF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51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7046"/>
            <a:ext cx="8229599" cy="3611166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2"/>
                </a:solidFill>
              </a:rPr>
              <a:t>Basic idea</a:t>
            </a:r>
            <a:r>
              <a:rPr lang="en-US" dirty="0"/>
              <a:t>: randomly initialize the </a:t>
            </a:r>
            <a:r>
              <a:rPr lang="en-US" i="1" dirty="0"/>
              <a:t>k</a:t>
            </a:r>
            <a:r>
              <a:rPr lang="en-US" dirty="0"/>
              <a:t> cluster centers, and iterate between the two steps we just saw.</a:t>
            </a:r>
          </a:p>
          <a:p>
            <a:pPr>
              <a:defRPr/>
            </a:pPr>
            <a:endParaRPr lang="en-US" sz="600" dirty="0"/>
          </a:p>
          <a:p>
            <a:pPr marL="628650" lvl="1" indent="-285750">
              <a:lnSpc>
                <a:spcPct val="90000"/>
              </a:lnSpc>
              <a:buFontTx/>
              <a:buAutoNum type="arabicPeriod"/>
              <a:defRPr/>
            </a:pPr>
            <a:r>
              <a:rPr lang="en-US" i="1" dirty="0">
                <a:solidFill>
                  <a:srgbClr val="000000"/>
                </a:solidFill>
              </a:rPr>
              <a:t>Randomly</a:t>
            </a:r>
            <a:r>
              <a:rPr lang="en-US" dirty="0">
                <a:solidFill>
                  <a:srgbClr val="000000"/>
                </a:solidFill>
              </a:rPr>
              <a:t> initialize the </a:t>
            </a:r>
            <a:r>
              <a:rPr lang="en-US" dirty="0">
                <a:solidFill>
                  <a:srgbClr val="00B050"/>
                </a:solidFill>
              </a:rPr>
              <a:t>cluster centers, c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, ..., </a:t>
            </a:r>
            <a:r>
              <a:rPr lang="en-US" dirty="0" err="1">
                <a:solidFill>
                  <a:srgbClr val="00B050"/>
                </a:solidFill>
              </a:rPr>
              <a:t>c</a:t>
            </a:r>
            <a:r>
              <a:rPr lang="en-US" baseline="-25000" dirty="0" err="1">
                <a:solidFill>
                  <a:srgbClr val="00B050"/>
                </a:solidFill>
              </a:rPr>
              <a:t>K</a:t>
            </a:r>
            <a:endParaRPr lang="en-US" baseline="-25000" dirty="0">
              <a:solidFill>
                <a:srgbClr val="00B050"/>
              </a:solidFill>
            </a:endParaRPr>
          </a:p>
          <a:p>
            <a:pPr marL="628650" lvl="1" indent="-285750">
              <a:lnSpc>
                <a:spcPct val="90000"/>
              </a:lnSpc>
              <a:buFontTx/>
              <a:buAutoNum type="arabicPeriod"/>
              <a:defRPr/>
            </a:pPr>
            <a:r>
              <a:rPr lang="en-US" i="1" dirty="0">
                <a:solidFill>
                  <a:srgbClr val="000000"/>
                </a:solidFill>
              </a:rPr>
              <a:t>Given </a:t>
            </a:r>
            <a:r>
              <a:rPr lang="en-US" i="1" dirty="0">
                <a:solidFill>
                  <a:srgbClr val="00B050"/>
                </a:solidFill>
              </a:rPr>
              <a:t>cluster centers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/>
              <a:t>determine</a:t>
            </a:r>
            <a:r>
              <a:rPr lang="en-US" dirty="0">
                <a:solidFill>
                  <a:srgbClr val="0070C0"/>
                </a:solidFill>
              </a:rPr>
              <a:t> points </a:t>
            </a:r>
            <a:r>
              <a:rPr lang="en-US" dirty="0">
                <a:solidFill>
                  <a:srgbClr val="000000"/>
                </a:solidFill>
              </a:rPr>
              <a:t>in each cluster</a:t>
            </a:r>
          </a:p>
          <a:p>
            <a:pPr marL="942975" lvl="2" indent="-257175">
              <a:lnSpc>
                <a:spcPct val="9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For each point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, find the closest </a:t>
            </a:r>
            <a:r>
              <a:rPr lang="en-US" dirty="0" err="1">
                <a:solidFill>
                  <a:srgbClr val="00B050"/>
                </a:solidFill>
              </a:rPr>
              <a:t>c</a:t>
            </a:r>
            <a:r>
              <a:rPr lang="en-US" baseline="-25000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.  Put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into </a:t>
            </a:r>
            <a:r>
              <a:rPr lang="en-US" dirty="0">
                <a:solidFill>
                  <a:srgbClr val="00B050"/>
                </a:solidFill>
              </a:rPr>
              <a:t>cluster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endParaRPr lang="en-US" dirty="0">
              <a:solidFill>
                <a:srgbClr val="00B050"/>
              </a:solidFill>
            </a:endParaRPr>
          </a:p>
          <a:p>
            <a:pPr marL="628650" lvl="1" indent="-285750">
              <a:lnSpc>
                <a:spcPct val="90000"/>
              </a:lnSpc>
              <a:buFontTx/>
              <a:buAutoNum type="arabicPeriod"/>
              <a:defRPr/>
            </a:pPr>
            <a:r>
              <a:rPr lang="en-US" i="1" dirty="0">
                <a:solidFill>
                  <a:srgbClr val="000000"/>
                </a:solidFill>
              </a:rPr>
              <a:t>Given </a:t>
            </a:r>
            <a:r>
              <a:rPr lang="en-US" i="1" dirty="0">
                <a:solidFill>
                  <a:srgbClr val="0070C0"/>
                </a:solidFill>
              </a:rPr>
              <a:t>points</a:t>
            </a:r>
            <a:r>
              <a:rPr lang="en-US" i="1" dirty="0">
                <a:solidFill>
                  <a:srgbClr val="000000"/>
                </a:solidFill>
              </a:rPr>
              <a:t> in each </a:t>
            </a:r>
            <a:r>
              <a:rPr lang="en-US" i="1" dirty="0">
                <a:solidFill>
                  <a:srgbClr val="00B050"/>
                </a:solidFill>
              </a:rPr>
              <a:t>cluster</a:t>
            </a:r>
            <a:r>
              <a:rPr lang="en-US" dirty="0">
                <a:solidFill>
                  <a:srgbClr val="000000"/>
                </a:solidFill>
              </a:rPr>
              <a:t>, solve for </a:t>
            </a:r>
            <a:r>
              <a:rPr lang="en-US" dirty="0" err="1">
                <a:solidFill>
                  <a:srgbClr val="00B050"/>
                </a:solidFill>
              </a:rPr>
              <a:t>c</a:t>
            </a:r>
            <a:r>
              <a:rPr lang="en-US" baseline="-25000" dirty="0" err="1">
                <a:solidFill>
                  <a:srgbClr val="00B050"/>
                </a:solidFill>
              </a:rPr>
              <a:t>i</a:t>
            </a:r>
            <a:endParaRPr lang="en-US" baseline="-25000" dirty="0">
              <a:solidFill>
                <a:srgbClr val="00B050"/>
              </a:solidFill>
            </a:endParaRPr>
          </a:p>
          <a:p>
            <a:pPr marL="942975" lvl="2" indent="-257175">
              <a:lnSpc>
                <a:spcPct val="9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Set </a:t>
            </a:r>
            <a:r>
              <a:rPr lang="en-US" dirty="0" err="1">
                <a:solidFill>
                  <a:srgbClr val="00B050"/>
                </a:solidFill>
              </a:rPr>
              <a:t>c</a:t>
            </a:r>
            <a:r>
              <a:rPr lang="en-US" baseline="-25000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to be the mean of </a:t>
            </a:r>
            <a:r>
              <a:rPr lang="en-US" dirty="0">
                <a:solidFill>
                  <a:srgbClr val="0070C0"/>
                </a:solidFill>
              </a:rPr>
              <a:t>points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>
                <a:solidFill>
                  <a:srgbClr val="00B050"/>
                </a:solidFill>
              </a:rPr>
              <a:t>cluster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endParaRPr lang="en-US" dirty="0">
              <a:solidFill>
                <a:srgbClr val="00B050"/>
              </a:solidFill>
            </a:endParaRPr>
          </a:p>
          <a:p>
            <a:pPr marL="628650" lvl="1" indent="-285750">
              <a:lnSpc>
                <a:spcPct val="90000"/>
              </a:lnSpc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dirty="0" err="1">
                <a:solidFill>
                  <a:srgbClr val="00B050"/>
                </a:solidFill>
              </a:rPr>
              <a:t>c</a:t>
            </a:r>
            <a:r>
              <a:rPr lang="en-US" baseline="-25000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have changed, repeat Step 2</a:t>
            </a:r>
          </a:p>
          <a:p>
            <a:pPr marL="628650" lvl="1" indent="-285750">
              <a:lnSpc>
                <a:spcPct val="90000"/>
              </a:lnSpc>
              <a:buFontTx/>
              <a:buAutoNum type="arabicPeriod"/>
              <a:defRPr/>
            </a:pPr>
            <a:endParaRPr lang="en-US" sz="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None/>
              <a:defRPr/>
            </a:pPr>
            <a:endParaRPr lang="en-US" sz="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None/>
              <a:defRPr/>
            </a:pPr>
            <a:endParaRPr lang="en-US" sz="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Properties</a:t>
            </a:r>
          </a:p>
          <a:p>
            <a:pPr marL="628650" lvl="1" indent="-285750">
              <a:lnSpc>
                <a:spcPct val="90000"/>
              </a:lnSpc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Will always converge to </a:t>
            </a:r>
            <a:r>
              <a:rPr lang="en-US" i="1" dirty="0">
                <a:solidFill>
                  <a:srgbClr val="000000"/>
                </a:solidFill>
              </a:rPr>
              <a:t>some</a:t>
            </a:r>
            <a:r>
              <a:rPr lang="en-US" dirty="0">
                <a:solidFill>
                  <a:srgbClr val="000000"/>
                </a:solidFill>
              </a:rPr>
              <a:t> solution</a:t>
            </a:r>
          </a:p>
          <a:p>
            <a:pPr marL="628650" lvl="1" indent="-285750">
              <a:lnSpc>
                <a:spcPct val="90000"/>
              </a:lnSpc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Can be a “local minimum” of objective</a:t>
            </a:r>
            <a:r>
              <a:rPr lang="en-US" sz="1350" dirty="0">
                <a:solidFill>
                  <a:srgbClr val="000000"/>
                </a:solidFill>
              </a:rPr>
              <a:t>:</a:t>
            </a:r>
          </a:p>
          <a:p>
            <a:pPr marL="628650" lvl="1" indent="-285750">
              <a:lnSpc>
                <a:spcPct val="90000"/>
              </a:lnSpc>
              <a:buFontTx/>
              <a:buAutoNum type="arabicPeriod"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328613" indent="-285750">
              <a:lnSpc>
                <a:spcPct val="90000"/>
              </a:lnSpc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Curved Right Arrow 5"/>
          <p:cNvSpPr/>
          <p:nvPr/>
        </p:nvSpPr>
        <p:spPr>
          <a:xfrm rot="10800000">
            <a:off x="5736772" y="1705235"/>
            <a:ext cx="684610" cy="13205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3107" y="4410772"/>
            <a:ext cx="2349558" cy="32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1140826" y="4936331"/>
            <a:ext cx="289924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900" kern="1200" dirty="0">
                <a:ea typeface="+mn-ea"/>
              </a:rPr>
              <a:t>Slide: Steve Seitz, image: Wikipedia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72" y="3314061"/>
            <a:ext cx="2216908" cy="177352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36DE7CB-008F-37E6-3405-9193A926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554433A-8B25-0FE0-FFAE-B02A4921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1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 t="28033" r="2083" b="14529"/>
          <a:stretch>
            <a:fillRect/>
          </a:stretch>
        </p:blipFill>
        <p:spPr bwMode="auto">
          <a:xfrm>
            <a:off x="1279326" y="285750"/>
            <a:ext cx="658534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Source: A. Moore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036254-D940-CB61-0F87-DDBF7773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92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20512" r="28751" b="22050"/>
          <a:stretch>
            <a:fillRect/>
          </a:stretch>
        </p:blipFill>
        <p:spPr bwMode="auto">
          <a:xfrm>
            <a:off x="1344391" y="314436"/>
            <a:ext cx="6455218" cy="459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Source: A. Moore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1E16EE2-5E09-18ED-9877-C6A2B347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2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4" t="19145" r="16667" b="32993"/>
          <a:stretch>
            <a:fillRect/>
          </a:stretch>
        </p:blipFill>
        <p:spPr bwMode="auto">
          <a:xfrm>
            <a:off x="1293453" y="285750"/>
            <a:ext cx="6557093" cy="463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Source: A. Moore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E4365F8-2DEB-9C64-54E3-1EF9D726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96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36923" r="42917" b="9744"/>
          <a:stretch>
            <a:fillRect/>
          </a:stretch>
        </p:blipFill>
        <p:spPr bwMode="auto">
          <a:xfrm>
            <a:off x="1343464" y="297401"/>
            <a:ext cx="6457071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Source: A. Moore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36FCA65-0944-B058-CE8C-E5233972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592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6923" r="18750" b="10426"/>
          <a:stretch>
            <a:fillRect/>
          </a:stretch>
        </p:blipFill>
        <p:spPr bwMode="auto">
          <a:xfrm>
            <a:off x="1397725" y="434561"/>
            <a:ext cx="6348549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Source: A. Moore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6F0A135-DF24-4330-350A-86977A74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706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F8E1E-820F-86B6-260E-D7FBD40BA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87BC-0CCF-1D79-2C41-7DCF46885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Interactive 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BC0DA-D200-4D51-45EF-2BB0B330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026" name="Picture 2" descr="User interface ">
            <a:extLst>
              <a:ext uri="{FF2B5EF4-FFF2-40B4-BE49-F238E27FC236}">
                <a16:creationId xmlns:a16="http://schemas.microsoft.com/office/drawing/2014/main" id="{4FC3D384-F759-CD2F-6D0D-F6694AB23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3463267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 link ">
            <a:extLst>
              <a:ext uri="{FF2B5EF4-FFF2-40B4-BE49-F238E27FC236}">
                <a16:creationId xmlns:a16="http://schemas.microsoft.com/office/drawing/2014/main" id="{6C3E96C3-D9D4-188E-C04F-984B5FA00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867433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667453-4638-CF88-722F-9F8799DEEA11}"/>
              </a:ext>
            </a:extLst>
          </p:cNvPr>
          <p:cNvSpPr txBox="1"/>
          <p:nvPr/>
        </p:nvSpPr>
        <p:spPr>
          <a:xfrm>
            <a:off x="775127" y="2650467"/>
            <a:ext cx="759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5"/>
              </a:rPr>
              <a:t>https://www.naftaliharris.com/blog/visualizing-k-means-clustering/</a:t>
            </a:r>
            <a:r>
              <a:rPr lang="en-US" sz="20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02F651-A705-2A99-FA07-CBAF8061BAB4}"/>
              </a:ext>
            </a:extLst>
          </p:cNvPr>
          <p:cNvSpPr txBox="1"/>
          <p:nvPr/>
        </p:nvSpPr>
        <p:spPr>
          <a:xfrm>
            <a:off x="5625192" y="4743450"/>
            <a:ext cx="3331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Explained Visually: </a:t>
            </a:r>
            <a:r>
              <a:rPr lang="en-US" dirty="0">
                <a:hlinkClick r:id="rId6"/>
              </a:rPr>
              <a:t>https://setosa.io/ev/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444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K-means converges to a local minimum</a:t>
            </a:r>
          </a:p>
        </p:txBody>
      </p:sp>
      <p:pic>
        <p:nvPicPr>
          <p:cNvPr id="46083" name="Picture 2" descr="C:\Users\James\Dropbox\cs143 fall 2013\cs143 fall 2013 slides\15\K-means_convergence_to_a_local_minim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0368"/>
          <a:stretch>
            <a:fillRect/>
          </a:stretch>
        </p:blipFill>
        <p:spPr bwMode="auto">
          <a:xfrm>
            <a:off x="2239567" y="979716"/>
            <a:ext cx="4802981" cy="115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 descr="C:\Users\James\Dropbox\cs143 fall 2013\cs143 fall 2013 slides\15\K-means_convergence_to_a_local_minim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4"/>
          <a:stretch>
            <a:fillRect/>
          </a:stretch>
        </p:blipFill>
        <p:spPr bwMode="auto">
          <a:xfrm>
            <a:off x="2228851" y="2694216"/>
            <a:ext cx="4823222" cy="115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Adapted from James Hays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48100" y="881743"/>
            <a:ext cx="0" cy="3089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64629" y="881743"/>
            <a:ext cx="0" cy="3089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26772" y="2400301"/>
            <a:ext cx="54156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52086" y="4340890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How can I try to fix this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68ADE-6E97-4D23-A49B-2AE78146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0F04-038E-428E-9EBC-CA1AEE4AB2D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76C1A-1665-D073-E638-D0363FE6F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830E8FEB-C1A2-9B2C-E5BF-F3583AFFF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[Motivation] Grouping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05B81137-32C0-53C5-BC68-3C1336EA9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13253"/>
            <a:ext cx="6057899" cy="3921211"/>
          </a:xfrm>
          <a:ln>
            <a:noFill/>
          </a:ln>
        </p:spPr>
        <p:txBody>
          <a:bodyPr>
            <a:noAutofit/>
          </a:bodyPr>
          <a:lstStyle/>
          <a:p>
            <a:pPr marL="131445" indent="0" algn="just">
              <a:buNone/>
            </a:pPr>
            <a:r>
              <a:rPr lang="en-US" sz="1400" b="1" dirty="0">
                <a:solidFill>
                  <a:schemeClr val="bg2"/>
                </a:solidFill>
              </a:rPr>
              <a:t>Finding a Crowd at a Concert</a:t>
            </a:r>
          </a:p>
          <a:p>
            <a:pPr marL="131445" indent="0" algn="just">
              <a:buNone/>
            </a:pPr>
            <a:r>
              <a:rPr lang="en-US" sz="1400" dirty="0"/>
              <a:t>Imagine you’re at a large outdoor music festival and you need to find your friends. </a:t>
            </a:r>
          </a:p>
          <a:p>
            <a:pPr marL="131445" indent="0" algn="just">
              <a:buNone/>
            </a:pPr>
            <a:endParaRPr lang="en-US" sz="1400" dirty="0"/>
          </a:p>
          <a:p>
            <a:pPr marL="131445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What would you do?</a:t>
            </a:r>
          </a:p>
          <a:p>
            <a:pPr marL="131445" indent="0" algn="just">
              <a:buNone/>
            </a:pPr>
            <a:endParaRPr lang="en-US" sz="1400" dirty="0"/>
          </a:p>
          <a:p>
            <a:pPr marL="131445" indent="0" algn="just">
              <a:buNone/>
            </a:pPr>
            <a:r>
              <a:rPr lang="en-US" sz="1400" dirty="0"/>
              <a:t>Your eyes don't process the scene one person at a time. Instead, you automatically group people together. You might spot a cluster of people wearing the </a:t>
            </a:r>
            <a:r>
              <a:rPr lang="en-US" sz="1400" i="1" dirty="0">
                <a:solidFill>
                  <a:schemeClr val="bg2"/>
                </a:solidFill>
              </a:rPr>
              <a:t>same band t-shirt</a:t>
            </a:r>
            <a:r>
              <a:rPr lang="en-US" sz="1400" dirty="0"/>
              <a:t>, or a </a:t>
            </a:r>
            <a:r>
              <a:rPr lang="en-US" sz="1400" i="1" dirty="0">
                <a:solidFill>
                  <a:schemeClr val="bg2"/>
                </a:solidFill>
              </a:rPr>
              <a:t>tight-knit group all dancing together in a circle</a:t>
            </a:r>
            <a:r>
              <a:rPr lang="en-US" sz="1400" dirty="0"/>
              <a:t>. You instantly recognize these as distinct groups, not just random individuals.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AB349496-CC36-ACDD-DA20-741488ED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2" name="Picture 2" descr="Boston crowd (find yourself!) : r/JusticeMusic">
            <a:extLst>
              <a:ext uri="{FF2B5EF4-FFF2-40B4-BE49-F238E27FC236}">
                <a16:creationId xmlns:a16="http://schemas.microsoft.com/office/drawing/2014/main" id="{F8B7B060-AD42-DDE6-C99C-4EE637CCE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07" y="1282446"/>
            <a:ext cx="2417854" cy="193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5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5413" y="1229916"/>
            <a:ext cx="3861197" cy="339447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100" u="sng" dirty="0">
                <a:solidFill>
                  <a:schemeClr val="bg2"/>
                </a:solidFill>
              </a:rPr>
              <a:t>Pros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Simple, fast to compute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Converges to local minimum of within-cluster squared error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100" u="sng" dirty="0">
                <a:solidFill>
                  <a:srgbClr val="FF0000"/>
                </a:solidFill>
              </a:rPr>
              <a:t>Cons/issues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Setting k?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/>
              <a:t>One way: silhouette coefficient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Sensitive to initial centers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/>
              <a:t>Use heuristics or output of another method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Sensitive to outliers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Detects spherical clusters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1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56866" t="45294" r="16876" b="11569"/>
          <a:stretch>
            <a:fillRect/>
          </a:stretch>
        </p:blipFill>
        <p:spPr bwMode="auto">
          <a:xfrm>
            <a:off x="6598444" y="3557587"/>
            <a:ext cx="1259681" cy="139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18001" t="45294" r="57652" b="11569"/>
          <a:stretch>
            <a:fillRect/>
          </a:stretch>
        </p:blipFill>
        <p:spPr bwMode="auto">
          <a:xfrm>
            <a:off x="5147073" y="3557587"/>
            <a:ext cx="1168003" cy="139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18233" t="35098" r="18233" b="7648"/>
          <a:stretch>
            <a:fillRect/>
          </a:stretch>
        </p:blipFill>
        <p:spPr bwMode="auto">
          <a:xfrm>
            <a:off x="5075635" y="1448991"/>
            <a:ext cx="2925365" cy="177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43001" y="4947217"/>
            <a:ext cx="2240756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788" dirty="0"/>
              <a:t>Adapted from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21923F-38A8-0390-6D92-52C5D661866A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K-means: pros and cons</a:t>
            </a:r>
            <a:endParaRPr lang="en-US" altLang="en-US" sz="30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C50ED-8419-B909-A35C-E881B985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54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5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7231" y="1996678"/>
            <a:ext cx="33147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559719" y="2971800"/>
            <a:ext cx="3067050" cy="0"/>
          </a:xfrm>
          <a:prstGeom prst="line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7" name="TextBox 52"/>
          <p:cNvSpPr txBox="1">
            <a:spLocks noChangeArrowheads="1"/>
          </p:cNvSpPr>
          <p:nvPr/>
        </p:nvSpPr>
        <p:spPr bwMode="auto">
          <a:xfrm>
            <a:off x="1532335" y="983457"/>
            <a:ext cx="5975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Depending on what we choose as the </a:t>
            </a:r>
            <a:r>
              <a:rPr lang="en-US" sz="1800" i="1" dirty="0">
                <a:solidFill>
                  <a:schemeClr val="bg2"/>
                </a:solidFill>
              </a:rPr>
              <a:t>feature space</a:t>
            </a:r>
            <a:r>
              <a:rPr lang="en-US" sz="1800" dirty="0"/>
              <a:t>, we can group pixels in different ways.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822848" y="2927749"/>
            <a:ext cx="2745581" cy="356178"/>
            <a:chOff x="906095" y="3903669"/>
            <a:chExt cx="3661036" cy="474785"/>
          </a:xfrm>
        </p:grpSpPr>
        <p:sp>
          <p:nvSpPr>
            <p:cNvPr id="12" name="Oval 11"/>
            <p:cNvSpPr/>
            <p:nvPr/>
          </p:nvSpPr>
          <p:spPr>
            <a:xfrm>
              <a:off x="98388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9402" name="TextBox 12"/>
            <p:cNvSpPr txBox="1">
              <a:spLocks noChangeArrowheads="1"/>
            </p:cNvSpPr>
            <p:nvPr/>
          </p:nvSpPr>
          <p:spPr bwMode="auto">
            <a:xfrm>
              <a:off x="925568" y="4039984"/>
              <a:ext cx="817890" cy="33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59403" name="TextBox 13"/>
            <p:cNvSpPr txBox="1">
              <a:spLocks noChangeArrowheads="1"/>
            </p:cNvSpPr>
            <p:nvPr/>
          </p:nvSpPr>
          <p:spPr bwMode="auto">
            <a:xfrm>
              <a:off x="2483456" y="4020510"/>
              <a:ext cx="817890" cy="33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59404" name="TextBox 14"/>
            <p:cNvSpPr txBox="1">
              <a:spLocks noChangeArrowheads="1"/>
            </p:cNvSpPr>
            <p:nvPr/>
          </p:nvSpPr>
          <p:spPr bwMode="auto">
            <a:xfrm>
              <a:off x="3749241" y="4020510"/>
              <a:ext cx="817890" cy="33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16" name="Oval 15"/>
            <p:cNvSpPr/>
            <p:nvPr/>
          </p:nvSpPr>
          <p:spPr>
            <a:xfrm>
              <a:off x="1064856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0609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39474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4449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2228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60007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619129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696923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776303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696923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71756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79535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7314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10137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12042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98216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379596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9864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476440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516131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535182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612975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776303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79535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87314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911250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93188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00968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16526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671717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69076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76856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787612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808252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886044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943199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022579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395080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472872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550666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571304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64909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72689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64909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66814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74594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82373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72689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74594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82373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863425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88247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10156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</p:grp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532335" y="1859757"/>
            <a:ext cx="2601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Grouping pixels based on </a:t>
            </a:r>
            <a:r>
              <a:rPr lang="en-US" sz="1800" b="1" dirty="0">
                <a:solidFill>
                  <a:srgbClr val="FF0000"/>
                </a:solidFill>
              </a:rPr>
              <a:t>intensity</a:t>
            </a:r>
            <a:r>
              <a:rPr lang="en-US" sz="1800" dirty="0"/>
              <a:t> similarity 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641872" y="4406504"/>
            <a:ext cx="405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/>
              <a:t>Feature space: intensity value (1-d) </a:t>
            </a: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1143001" y="4947217"/>
            <a:ext cx="2240756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788" dirty="0"/>
              <a:t>Source: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B488CC36-47E9-7152-C361-EA1A15D28E4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Segmentation as Clustering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38D601F-E07D-6781-CAA1-D6AF6CBD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6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97" y="276997"/>
            <a:ext cx="3900812" cy="256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belim_k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692" y="2838193"/>
            <a:ext cx="3048000" cy="21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6" descr="labelim_k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691" y="338958"/>
            <a:ext cx="3067049" cy="21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Box 8"/>
          <p:cNvSpPr txBox="1">
            <a:spLocks noChangeArrowheads="1"/>
          </p:cNvSpPr>
          <p:nvPr/>
        </p:nvSpPr>
        <p:spPr bwMode="auto">
          <a:xfrm>
            <a:off x="4243388" y="1220134"/>
            <a:ext cx="1314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/>
              <a:t>K=2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48138" y="2698890"/>
            <a:ext cx="119062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/>
              <a:t>K=3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88619" y="1548746"/>
            <a:ext cx="4929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40931" y="2534583"/>
            <a:ext cx="1095375" cy="7941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43001" y="4947217"/>
            <a:ext cx="2240756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788" dirty="0"/>
              <a:t>Adapted from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AA22328-A44B-B661-BE2A-F1272B71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387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2051447"/>
            <a:ext cx="33147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559719" y="2971800"/>
            <a:ext cx="3067050" cy="0"/>
          </a:xfrm>
          <a:prstGeom prst="line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7" name="TextBox 52"/>
          <p:cNvSpPr txBox="1">
            <a:spLocks noChangeArrowheads="1"/>
          </p:cNvSpPr>
          <p:nvPr/>
        </p:nvSpPr>
        <p:spPr bwMode="auto">
          <a:xfrm>
            <a:off x="1532335" y="983457"/>
            <a:ext cx="5975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Depending on what we choose as the </a:t>
            </a:r>
            <a:r>
              <a:rPr lang="en-US" sz="1800" i="1" dirty="0">
                <a:solidFill>
                  <a:schemeClr val="bg2"/>
                </a:solidFill>
              </a:rPr>
              <a:t>feature space</a:t>
            </a:r>
            <a:r>
              <a:rPr lang="en-US" sz="1800" dirty="0"/>
              <a:t>, we can group pixels in different ways.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822848" y="2927749"/>
            <a:ext cx="2745581" cy="356178"/>
            <a:chOff x="906095" y="3903669"/>
            <a:chExt cx="3661036" cy="474785"/>
          </a:xfrm>
        </p:grpSpPr>
        <p:sp>
          <p:nvSpPr>
            <p:cNvPr id="12" name="Oval 11"/>
            <p:cNvSpPr/>
            <p:nvPr/>
          </p:nvSpPr>
          <p:spPr>
            <a:xfrm>
              <a:off x="98388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4522" name="TextBox 12"/>
            <p:cNvSpPr txBox="1">
              <a:spLocks noChangeArrowheads="1"/>
            </p:cNvSpPr>
            <p:nvPr/>
          </p:nvSpPr>
          <p:spPr bwMode="auto">
            <a:xfrm>
              <a:off x="925568" y="4039984"/>
              <a:ext cx="817890" cy="33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64523" name="TextBox 13"/>
            <p:cNvSpPr txBox="1">
              <a:spLocks noChangeArrowheads="1"/>
            </p:cNvSpPr>
            <p:nvPr/>
          </p:nvSpPr>
          <p:spPr bwMode="auto">
            <a:xfrm>
              <a:off x="2483456" y="4020510"/>
              <a:ext cx="817890" cy="33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64524" name="TextBox 14"/>
            <p:cNvSpPr txBox="1">
              <a:spLocks noChangeArrowheads="1"/>
            </p:cNvSpPr>
            <p:nvPr/>
          </p:nvSpPr>
          <p:spPr bwMode="auto">
            <a:xfrm>
              <a:off x="3749241" y="4020510"/>
              <a:ext cx="817890" cy="33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16" name="Oval 15"/>
            <p:cNvSpPr/>
            <p:nvPr/>
          </p:nvSpPr>
          <p:spPr>
            <a:xfrm>
              <a:off x="1064856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0609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39474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4449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2228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60007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619129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696923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776303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696923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71756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79535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7314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10137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12042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98216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379596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9864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476440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516131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535182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612975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776303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79535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87314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911250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93188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00968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16526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671717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69076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76856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787612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808252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886044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943199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022579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395080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472872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550666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571304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64909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72689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64909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66814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74594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82373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72689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74594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82373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863425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88247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10156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</p:grpSp>
      <p:sp>
        <p:nvSpPr>
          <p:cNvPr id="64519" name="TextBox 70"/>
          <p:cNvSpPr txBox="1">
            <a:spLocks noChangeArrowheads="1"/>
          </p:cNvSpPr>
          <p:nvPr/>
        </p:nvSpPr>
        <p:spPr bwMode="auto">
          <a:xfrm>
            <a:off x="1532335" y="1859757"/>
            <a:ext cx="2601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Grouping pixels based on </a:t>
            </a:r>
            <a:r>
              <a:rPr lang="en-US" sz="1800" b="1" dirty="0">
                <a:solidFill>
                  <a:srgbClr val="FF0000"/>
                </a:solidFill>
              </a:rPr>
              <a:t>intensity</a:t>
            </a:r>
            <a:r>
              <a:rPr lang="en-US" sz="1800" dirty="0"/>
              <a:t> similarity 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450182" y="3420667"/>
            <a:ext cx="36421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2"/>
                </a:solidFill>
              </a:rPr>
              <a:t>Clusters</a:t>
            </a:r>
            <a:r>
              <a:rPr lang="en-US" sz="1800" dirty="0"/>
              <a:t> based on intensity similarity don’t have to be spatially coherent.</a:t>
            </a:r>
          </a:p>
        </p:txBody>
      </p:sp>
      <p:sp>
        <p:nvSpPr>
          <p:cNvPr id="72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Source: K. </a:t>
            </a:r>
            <a:r>
              <a:rPr lang="en-US" sz="788" dirty="0" err="1">
                <a:solidFill>
                  <a:srgbClr val="000000"/>
                </a:solidFill>
              </a:rPr>
              <a:t>Grauman</a:t>
            </a:r>
            <a:endParaRPr lang="en-US" sz="788" dirty="0">
              <a:solidFill>
                <a:srgbClr val="000000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6CBD5447-5956-4460-83EE-2DEB0C585BD4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Segmentation as Clustering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5F18857-3EC0-90AE-2E06-DCF4A081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6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1996678"/>
            <a:ext cx="33147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Line 31"/>
          <p:cNvSpPr>
            <a:spLocks noChangeShapeType="1"/>
          </p:cNvSpPr>
          <p:nvPr/>
        </p:nvSpPr>
        <p:spPr bwMode="auto">
          <a:xfrm flipV="1">
            <a:off x="2244329" y="2632472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5542" name="Line 32"/>
          <p:cNvSpPr>
            <a:spLocks noChangeShapeType="1"/>
          </p:cNvSpPr>
          <p:nvPr/>
        </p:nvSpPr>
        <p:spPr bwMode="auto">
          <a:xfrm flipV="1">
            <a:off x="2244329" y="3032522"/>
            <a:ext cx="108585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5543" name="Line 33"/>
          <p:cNvSpPr>
            <a:spLocks noChangeShapeType="1"/>
          </p:cNvSpPr>
          <p:nvPr/>
        </p:nvSpPr>
        <p:spPr bwMode="auto">
          <a:xfrm>
            <a:off x="2256235" y="4004072"/>
            <a:ext cx="12573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5544" name="Text Box 37"/>
          <p:cNvSpPr txBox="1">
            <a:spLocks noChangeArrowheads="1"/>
          </p:cNvSpPr>
          <p:nvPr/>
        </p:nvSpPr>
        <p:spPr bwMode="auto">
          <a:xfrm>
            <a:off x="3586163" y="4101704"/>
            <a:ext cx="4000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X</a:t>
            </a:r>
            <a:endParaRPr lang="en-US" sz="1050" baseline="-25000"/>
          </a:p>
        </p:txBody>
      </p:sp>
      <p:sp>
        <p:nvSpPr>
          <p:cNvPr id="65546" name="Text Box 37"/>
          <p:cNvSpPr txBox="1">
            <a:spLocks noChangeArrowheads="1"/>
          </p:cNvSpPr>
          <p:nvPr/>
        </p:nvSpPr>
        <p:spPr bwMode="auto">
          <a:xfrm>
            <a:off x="3339704" y="2951560"/>
            <a:ext cx="84891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Y</a:t>
            </a:r>
            <a:endParaRPr lang="en-US" sz="1050" baseline="-25000"/>
          </a:p>
        </p:txBody>
      </p:sp>
      <p:sp>
        <p:nvSpPr>
          <p:cNvPr id="65547" name="Text Box 37"/>
          <p:cNvSpPr txBox="1">
            <a:spLocks noChangeArrowheads="1"/>
          </p:cNvSpPr>
          <p:nvPr/>
        </p:nvSpPr>
        <p:spPr bwMode="auto">
          <a:xfrm>
            <a:off x="2283619" y="2538413"/>
            <a:ext cx="79414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Intensity</a:t>
            </a:r>
            <a:endParaRPr lang="en-US" sz="1050" baseline="-25000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2839641" y="369093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2943225" y="373261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58" name="Oval 30"/>
          <p:cNvSpPr>
            <a:spLocks noChangeArrowheads="1"/>
          </p:cNvSpPr>
          <p:nvPr/>
        </p:nvSpPr>
        <p:spPr bwMode="auto">
          <a:xfrm>
            <a:off x="2897981" y="3584972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59" name="Oval 30"/>
          <p:cNvSpPr>
            <a:spLocks noChangeArrowheads="1"/>
          </p:cNvSpPr>
          <p:nvPr/>
        </p:nvSpPr>
        <p:spPr bwMode="auto">
          <a:xfrm>
            <a:off x="2951560" y="3699272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0" name="Oval 30"/>
          <p:cNvSpPr>
            <a:spLocks noChangeArrowheads="1"/>
          </p:cNvSpPr>
          <p:nvPr/>
        </p:nvSpPr>
        <p:spPr bwMode="auto">
          <a:xfrm>
            <a:off x="3001566" y="3626644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1" name="Oval 30"/>
          <p:cNvSpPr>
            <a:spLocks noChangeArrowheads="1"/>
          </p:cNvSpPr>
          <p:nvPr/>
        </p:nvSpPr>
        <p:spPr bwMode="auto">
          <a:xfrm>
            <a:off x="3061097" y="3740944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" name="Oval 30"/>
          <p:cNvSpPr>
            <a:spLocks noChangeArrowheads="1"/>
          </p:cNvSpPr>
          <p:nvPr/>
        </p:nvSpPr>
        <p:spPr bwMode="auto">
          <a:xfrm>
            <a:off x="3363516" y="3807619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3" name="Oval 30"/>
          <p:cNvSpPr>
            <a:spLocks noChangeArrowheads="1"/>
          </p:cNvSpPr>
          <p:nvPr/>
        </p:nvSpPr>
        <p:spPr bwMode="auto">
          <a:xfrm>
            <a:off x="3417094" y="3921919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4" name="Oval 30"/>
          <p:cNvSpPr>
            <a:spLocks noChangeArrowheads="1"/>
          </p:cNvSpPr>
          <p:nvPr/>
        </p:nvSpPr>
        <p:spPr bwMode="auto">
          <a:xfrm>
            <a:off x="3467100" y="3849291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5" name="Oval 30"/>
          <p:cNvSpPr>
            <a:spLocks noChangeArrowheads="1"/>
          </p:cNvSpPr>
          <p:nvPr/>
        </p:nvSpPr>
        <p:spPr bwMode="auto">
          <a:xfrm>
            <a:off x="3526631" y="3963591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6" name="Oval 35"/>
          <p:cNvSpPr/>
          <p:nvPr/>
        </p:nvSpPr>
        <p:spPr>
          <a:xfrm>
            <a:off x="6516291" y="3420666"/>
            <a:ext cx="273844" cy="219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995988" y="3119438"/>
            <a:ext cx="273844" cy="219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064919" y="4035029"/>
            <a:ext cx="278725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/>
              <a:t>Both regions are black, but if we also include </a:t>
            </a:r>
            <a:r>
              <a:rPr lang="en-US" sz="1050" b="1"/>
              <a:t>position (x,y), </a:t>
            </a:r>
            <a:r>
              <a:rPr lang="en-US" sz="1050"/>
              <a:t>then we could group the two into distinct segments; way to encode both similarity &amp; proximity.</a:t>
            </a:r>
            <a:endParaRPr lang="en-US" sz="1050" b="1"/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Source: K. </a:t>
            </a:r>
            <a:r>
              <a:rPr lang="en-US" sz="788" dirty="0" err="1">
                <a:solidFill>
                  <a:srgbClr val="000000"/>
                </a:solidFill>
              </a:rPr>
              <a:t>Grauman</a:t>
            </a:r>
            <a:endParaRPr lang="en-US" sz="788" dirty="0">
              <a:solidFill>
                <a:srgbClr val="000000"/>
              </a:solidFill>
            </a:endParaRPr>
          </a:p>
        </p:txBody>
      </p:sp>
      <p:sp>
        <p:nvSpPr>
          <p:cNvPr id="27" name="TextBox 70"/>
          <p:cNvSpPr txBox="1">
            <a:spLocks noChangeArrowheads="1"/>
          </p:cNvSpPr>
          <p:nvPr/>
        </p:nvSpPr>
        <p:spPr bwMode="auto">
          <a:xfrm>
            <a:off x="1532334" y="1859757"/>
            <a:ext cx="34573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Grouping pixels based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on </a:t>
            </a:r>
            <a:r>
              <a:rPr lang="en-US" sz="1800" b="1" dirty="0" err="1">
                <a:solidFill>
                  <a:srgbClr val="FF0000"/>
                </a:solidFill>
              </a:rPr>
              <a:t>intensity+position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similarity </a:t>
            </a:r>
          </a:p>
        </p:txBody>
      </p:sp>
      <p:sp>
        <p:nvSpPr>
          <p:cNvPr id="28" name="TextBox 52"/>
          <p:cNvSpPr txBox="1">
            <a:spLocks noChangeArrowheads="1"/>
          </p:cNvSpPr>
          <p:nvPr/>
        </p:nvSpPr>
        <p:spPr bwMode="auto">
          <a:xfrm>
            <a:off x="1532335" y="983457"/>
            <a:ext cx="5975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Depending on what we choose as the </a:t>
            </a:r>
            <a:r>
              <a:rPr lang="en-US" sz="1800" i="1" dirty="0">
                <a:solidFill>
                  <a:schemeClr val="bg2"/>
                </a:solidFill>
              </a:rPr>
              <a:t>feature space</a:t>
            </a:r>
            <a:r>
              <a:rPr lang="en-US" sz="1800" dirty="0"/>
              <a:t>, we can group pixels in different ways.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45E6BB3-9F6D-B8A3-C262-B7279F2AEF10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Segmentation as 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60D54-AA5E-E372-504D-4D1293E3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87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36" grpId="0" animBg="1"/>
      <p:bldP spid="37" grpId="0" animBg="1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654154" y="1616869"/>
            <a:ext cx="3287315" cy="3176588"/>
            <a:chOff x="4681538" y="2155825"/>
            <a:chExt cx="4383087" cy="4235450"/>
          </a:xfrm>
        </p:grpSpPr>
        <p:pic>
          <p:nvPicPr>
            <p:cNvPr id="61460" name="Picture 6" descr="panda_cub6_1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4563" y="2917825"/>
              <a:ext cx="3198812" cy="228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6202363" y="3375025"/>
              <a:ext cx="76200" cy="76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202363" y="3375025"/>
              <a:ext cx="76200" cy="76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126163" y="3298825"/>
              <a:ext cx="76200" cy="76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668963" y="3832225"/>
              <a:ext cx="76200" cy="762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059363" y="4746625"/>
              <a:ext cx="76200" cy="762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000000"/>
                </a:solidFill>
              </a:endParaRPr>
            </a:p>
          </p:txBody>
        </p:sp>
        <p:sp>
          <p:nvSpPr>
            <p:cNvPr id="61467" name="TextBox 17"/>
            <p:cNvSpPr txBox="1">
              <a:spLocks noChangeArrowheads="1"/>
            </p:cNvSpPr>
            <p:nvPr/>
          </p:nvSpPr>
          <p:spPr bwMode="auto">
            <a:xfrm>
              <a:off x="8077200" y="2232025"/>
              <a:ext cx="9144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R=255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G=200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B=250</a:t>
              </a:r>
            </a:p>
          </p:txBody>
        </p:sp>
        <p:sp>
          <p:nvSpPr>
            <p:cNvPr id="61468" name="TextBox 18"/>
            <p:cNvSpPr txBox="1">
              <a:spLocks noChangeArrowheads="1"/>
            </p:cNvSpPr>
            <p:nvPr/>
          </p:nvSpPr>
          <p:spPr bwMode="auto">
            <a:xfrm>
              <a:off x="8150225" y="3690938"/>
              <a:ext cx="9144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R=245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G=220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B=248</a:t>
              </a:r>
            </a:p>
          </p:txBody>
        </p:sp>
        <p:sp>
          <p:nvSpPr>
            <p:cNvPr id="61469" name="TextBox 19"/>
            <p:cNvSpPr txBox="1">
              <a:spLocks noChangeArrowheads="1"/>
            </p:cNvSpPr>
            <p:nvPr/>
          </p:nvSpPr>
          <p:spPr bwMode="auto">
            <a:xfrm>
              <a:off x="4681538" y="5294313"/>
              <a:ext cx="9144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R=15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G=189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B=2</a:t>
              </a:r>
            </a:p>
          </p:txBody>
        </p:sp>
        <p:sp>
          <p:nvSpPr>
            <p:cNvPr id="61470" name="TextBox 20"/>
            <p:cNvSpPr txBox="1">
              <a:spLocks noChangeArrowheads="1"/>
            </p:cNvSpPr>
            <p:nvPr/>
          </p:nvSpPr>
          <p:spPr bwMode="auto">
            <a:xfrm>
              <a:off x="6361113" y="5400675"/>
              <a:ext cx="9144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R=3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G=12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B=2</a:t>
              </a:r>
            </a:p>
          </p:txBody>
        </p:sp>
        <p:sp>
          <p:nvSpPr>
            <p:cNvPr id="61471" name="Double Bracket 22"/>
            <p:cNvSpPr>
              <a:spLocks noChangeArrowheads="1"/>
            </p:cNvSpPr>
            <p:nvPr/>
          </p:nvSpPr>
          <p:spPr bwMode="auto">
            <a:xfrm>
              <a:off x="4681538" y="5218113"/>
              <a:ext cx="914400" cy="1063625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61472" name="Double Bracket 23"/>
            <p:cNvSpPr>
              <a:spLocks noChangeArrowheads="1"/>
            </p:cNvSpPr>
            <p:nvPr/>
          </p:nvSpPr>
          <p:spPr bwMode="auto">
            <a:xfrm>
              <a:off x="6208713" y="5324475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61473" name="Double Bracket 24"/>
            <p:cNvSpPr>
              <a:spLocks noChangeArrowheads="1"/>
            </p:cNvSpPr>
            <p:nvPr/>
          </p:nvSpPr>
          <p:spPr bwMode="auto">
            <a:xfrm>
              <a:off x="8077200" y="2155825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61474" name="Double Bracket 25"/>
            <p:cNvSpPr>
              <a:spLocks noChangeArrowheads="1"/>
            </p:cNvSpPr>
            <p:nvPr/>
          </p:nvSpPr>
          <p:spPr bwMode="auto">
            <a:xfrm>
              <a:off x="8150225" y="3538538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cxnSp>
          <p:nvCxnSpPr>
            <p:cNvPr id="61475" name="Shape 36"/>
            <p:cNvCxnSpPr>
              <a:cxnSpLocks noChangeShapeType="1"/>
              <a:stCxn id="61469" idx="3"/>
              <a:endCxn id="15" idx="2"/>
            </p:cNvCxnSpPr>
            <p:nvPr/>
          </p:nvCxnSpPr>
          <p:spPr bwMode="auto">
            <a:xfrm flipH="1" flipV="1">
              <a:off x="5097463" y="4822825"/>
              <a:ext cx="498475" cy="856209"/>
            </a:xfrm>
            <a:prstGeom prst="curvedConnector4">
              <a:avLst>
                <a:gd name="adj1" fmla="val -61147"/>
                <a:gd name="adj2" fmla="val 724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476" name="Shape 38"/>
            <p:cNvCxnSpPr>
              <a:cxnSpLocks noChangeShapeType="1"/>
              <a:endCxn id="14" idx="3"/>
            </p:cNvCxnSpPr>
            <p:nvPr/>
          </p:nvCxnSpPr>
          <p:spPr bwMode="auto">
            <a:xfrm rot="16200000" flipV="1">
              <a:off x="5452269" y="4163219"/>
              <a:ext cx="1420813" cy="835025"/>
            </a:xfrm>
            <a:prstGeom prst="curvedConnector2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477" name="Curved Connector 40"/>
            <p:cNvCxnSpPr>
              <a:cxnSpLocks noChangeShapeType="1"/>
              <a:stCxn id="61467" idx="1"/>
              <a:endCxn id="12" idx="3"/>
            </p:cNvCxnSpPr>
            <p:nvPr/>
          </p:nvCxnSpPr>
          <p:spPr bwMode="auto">
            <a:xfrm rot="10800000" flipV="1">
              <a:off x="6202365" y="2616746"/>
              <a:ext cx="1874836" cy="720179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478" name="Curved Connector 42"/>
            <p:cNvCxnSpPr>
              <a:cxnSpLocks noChangeShapeType="1"/>
            </p:cNvCxnSpPr>
            <p:nvPr/>
          </p:nvCxnSpPr>
          <p:spPr bwMode="auto">
            <a:xfrm rot="10800000">
              <a:off x="6361113" y="3429000"/>
              <a:ext cx="1798637" cy="636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301082" name="Oval 26"/>
          <p:cNvSpPr>
            <a:spLocks noChangeArrowheads="1"/>
          </p:cNvSpPr>
          <p:nvPr/>
        </p:nvSpPr>
        <p:spPr bwMode="auto">
          <a:xfrm>
            <a:off x="2658666" y="372920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84" name="Oval 28"/>
          <p:cNvSpPr>
            <a:spLocks noChangeArrowheads="1"/>
          </p:cNvSpPr>
          <p:nvPr/>
        </p:nvSpPr>
        <p:spPr bwMode="auto">
          <a:xfrm>
            <a:off x="3995194" y="353532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85" name="Oval 29"/>
          <p:cNvSpPr>
            <a:spLocks noChangeArrowheads="1"/>
          </p:cNvSpPr>
          <p:nvPr/>
        </p:nvSpPr>
        <p:spPr bwMode="auto">
          <a:xfrm>
            <a:off x="4109494" y="342102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86" name="Oval 30"/>
          <p:cNvSpPr>
            <a:spLocks noChangeArrowheads="1"/>
          </p:cNvSpPr>
          <p:nvPr/>
        </p:nvSpPr>
        <p:spPr bwMode="auto">
          <a:xfrm>
            <a:off x="3373043" y="359244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87" name="Line 31"/>
          <p:cNvSpPr>
            <a:spLocks noChangeShapeType="1"/>
          </p:cNvSpPr>
          <p:nvPr/>
        </p:nvSpPr>
        <p:spPr bwMode="auto">
          <a:xfrm flipV="1">
            <a:off x="2615804" y="269319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88" name="Line 32"/>
          <p:cNvSpPr>
            <a:spLocks noChangeShapeType="1"/>
          </p:cNvSpPr>
          <p:nvPr/>
        </p:nvSpPr>
        <p:spPr bwMode="auto">
          <a:xfrm flipV="1">
            <a:off x="2615804" y="3093244"/>
            <a:ext cx="108585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89" name="Line 33"/>
          <p:cNvSpPr>
            <a:spLocks noChangeShapeType="1"/>
          </p:cNvSpPr>
          <p:nvPr/>
        </p:nvSpPr>
        <p:spPr bwMode="auto">
          <a:xfrm>
            <a:off x="2615804" y="4064794"/>
            <a:ext cx="12573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90" name="Oval 34"/>
          <p:cNvSpPr>
            <a:spLocks noChangeArrowheads="1"/>
          </p:cNvSpPr>
          <p:nvPr/>
        </p:nvSpPr>
        <p:spPr bwMode="auto">
          <a:xfrm>
            <a:off x="3246836" y="3460203"/>
            <a:ext cx="366713" cy="359739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91" name="Oval 35"/>
          <p:cNvSpPr>
            <a:spLocks noChangeArrowheads="1"/>
          </p:cNvSpPr>
          <p:nvPr/>
        </p:nvSpPr>
        <p:spPr bwMode="auto">
          <a:xfrm>
            <a:off x="3854224" y="3264813"/>
            <a:ext cx="457200" cy="51435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93" name="Text Box 37"/>
          <p:cNvSpPr txBox="1">
            <a:spLocks noChangeArrowheads="1"/>
          </p:cNvSpPr>
          <p:nvPr/>
        </p:nvSpPr>
        <p:spPr bwMode="auto">
          <a:xfrm>
            <a:off x="3587354" y="4350544"/>
            <a:ext cx="4000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R</a:t>
            </a:r>
          </a:p>
        </p:txBody>
      </p:sp>
      <p:sp>
        <p:nvSpPr>
          <p:cNvPr id="301094" name="Text Box 38"/>
          <p:cNvSpPr txBox="1">
            <a:spLocks noChangeArrowheads="1"/>
          </p:cNvSpPr>
          <p:nvPr/>
        </p:nvSpPr>
        <p:spPr bwMode="auto">
          <a:xfrm>
            <a:off x="3715941" y="2951560"/>
            <a:ext cx="4000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G</a:t>
            </a:r>
          </a:p>
        </p:txBody>
      </p:sp>
      <p:sp>
        <p:nvSpPr>
          <p:cNvPr id="301095" name="Text Box 39"/>
          <p:cNvSpPr txBox="1">
            <a:spLocks noChangeArrowheads="1"/>
          </p:cNvSpPr>
          <p:nvPr/>
        </p:nvSpPr>
        <p:spPr bwMode="auto">
          <a:xfrm>
            <a:off x="2615804" y="2636044"/>
            <a:ext cx="4000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B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532335" y="4735116"/>
            <a:ext cx="405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/>
              <a:t>Feature space: color value (3-d) </a:t>
            </a:r>
          </a:p>
        </p:txBody>
      </p:sp>
      <p:sp>
        <p:nvSpPr>
          <p:cNvPr id="40" name="Oval 34"/>
          <p:cNvSpPr>
            <a:spLocks noChangeArrowheads="1"/>
          </p:cNvSpPr>
          <p:nvPr/>
        </p:nvSpPr>
        <p:spPr bwMode="auto">
          <a:xfrm>
            <a:off x="2530249" y="3601046"/>
            <a:ext cx="366713" cy="359739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6662765" y="4947079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Adapted from K. </a:t>
            </a:r>
            <a:r>
              <a:rPr lang="en-US" sz="788" dirty="0" err="1">
                <a:solidFill>
                  <a:srgbClr val="000000"/>
                </a:solidFill>
              </a:rPr>
              <a:t>Grauman</a:t>
            </a:r>
            <a:endParaRPr lang="en-US" sz="788" dirty="0">
              <a:solidFill>
                <a:srgbClr val="000000"/>
              </a:solidFill>
            </a:endParaRPr>
          </a:p>
        </p:txBody>
      </p:sp>
      <p:sp>
        <p:nvSpPr>
          <p:cNvPr id="42" name="TextBox 52"/>
          <p:cNvSpPr txBox="1">
            <a:spLocks noChangeArrowheads="1"/>
          </p:cNvSpPr>
          <p:nvPr/>
        </p:nvSpPr>
        <p:spPr bwMode="auto">
          <a:xfrm>
            <a:off x="1532335" y="983457"/>
            <a:ext cx="5975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Depending on what we choose as the </a:t>
            </a:r>
            <a:r>
              <a:rPr lang="en-US" sz="1800" i="1" dirty="0">
                <a:solidFill>
                  <a:schemeClr val="bg2"/>
                </a:solidFill>
              </a:rPr>
              <a:t>feature space</a:t>
            </a:r>
            <a:r>
              <a:rPr lang="en-US" sz="1800" dirty="0"/>
              <a:t>, we can group pixels in different ways.</a:t>
            </a:r>
          </a:p>
        </p:txBody>
      </p:sp>
      <p:sp>
        <p:nvSpPr>
          <p:cNvPr id="43" name="TextBox 70"/>
          <p:cNvSpPr txBox="1">
            <a:spLocks noChangeArrowheads="1"/>
          </p:cNvSpPr>
          <p:nvPr/>
        </p:nvSpPr>
        <p:spPr bwMode="auto">
          <a:xfrm>
            <a:off x="1532335" y="1859757"/>
            <a:ext cx="2601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Grouping pixels based on </a:t>
            </a:r>
            <a:r>
              <a:rPr lang="en-US" sz="1800" b="1" dirty="0">
                <a:solidFill>
                  <a:srgbClr val="FF0000"/>
                </a:solidFill>
              </a:rPr>
              <a:t>color</a:t>
            </a:r>
            <a:r>
              <a:rPr lang="en-US" sz="1800" b="1" dirty="0"/>
              <a:t> </a:t>
            </a:r>
            <a:r>
              <a:rPr lang="en-US" sz="1800" dirty="0"/>
              <a:t>similarity 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5B5762C-D448-7F05-FEEE-E11B2E9A0DCA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Segmentation as Clustering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2018CD5-9E71-DA31-FA03-6A23FA8F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5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82" grpId="0" animBg="1"/>
      <p:bldP spid="301084" grpId="0" animBg="1"/>
      <p:bldP spid="301085" grpId="0" animBg="1"/>
      <p:bldP spid="301086" grpId="0" animBg="1"/>
      <p:bldP spid="301087" grpId="0" animBg="1"/>
      <p:bldP spid="301088" grpId="0" animBg="1"/>
      <p:bldP spid="301089" grpId="0" animBg="1"/>
      <p:bldP spid="301090" grpId="0" animBg="1"/>
      <p:bldP spid="301091" grpId="0" animBg="1"/>
      <p:bldP spid="301093" grpId="0"/>
      <p:bldP spid="301094" grpId="0"/>
      <p:bldP spid="301095" grpId="0"/>
      <p:bldP spid="51" grpId="0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657350" y="1371601"/>
            <a:ext cx="5829300" cy="70840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en-US" sz="2100" dirty="0"/>
              <a:t>Color, brightness, position alone are not enough to distinguish all regions…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985" y="2271700"/>
            <a:ext cx="2945858" cy="210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5076" y="2271700"/>
            <a:ext cx="1807394" cy="208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2009" y="2271700"/>
            <a:ext cx="1396622" cy="209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Source: L. </a:t>
            </a:r>
            <a:r>
              <a:rPr lang="en-US" sz="788" dirty="0" err="1">
                <a:solidFill>
                  <a:srgbClr val="000000"/>
                </a:solidFill>
              </a:rPr>
              <a:t>Lazebnik</a:t>
            </a:r>
            <a:endParaRPr lang="en-US" sz="788" dirty="0">
              <a:solidFill>
                <a:srgbClr val="000000"/>
              </a:solidFill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F510449-BB53-32FE-63A9-08A3D970833E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Segmentation as 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CAA8E-574F-FD1F-BD83-CFDF31DF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493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4950" y="983457"/>
            <a:ext cx="6172200" cy="339447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kern="1200" dirty="0">
                <a:solidFill>
                  <a:srgbClr val="000000"/>
                </a:solidFill>
              </a:rPr>
              <a:t>Depending on what we choose as the </a:t>
            </a:r>
            <a:r>
              <a:rPr lang="en-US" i="1" kern="1200" dirty="0">
                <a:solidFill>
                  <a:srgbClr val="000000"/>
                </a:solidFill>
              </a:rPr>
              <a:t>feature space</a:t>
            </a:r>
            <a:r>
              <a:rPr lang="en-US" kern="1200" dirty="0">
                <a:solidFill>
                  <a:srgbClr val="000000"/>
                </a:solidFill>
              </a:rPr>
              <a:t>, we can group pixels in different ways.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62468" name="Line 31"/>
          <p:cNvSpPr>
            <a:spLocks noChangeShapeType="1"/>
          </p:cNvSpPr>
          <p:nvPr/>
        </p:nvSpPr>
        <p:spPr bwMode="auto">
          <a:xfrm flipV="1">
            <a:off x="2615804" y="269319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69" name="Line 32"/>
          <p:cNvSpPr>
            <a:spLocks noChangeShapeType="1"/>
          </p:cNvSpPr>
          <p:nvPr/>
        </p:nvSpPr>
        <p:spPr bwMode="auto">
          <a:xfrm flipV="1">
            <a:off x="2615804" y="3093244"/>
            <a:ext cx="108585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70" name="Line 33"/>
          <p:cNvSpPr>
            <a:spLocks noChangeShapeType="1"/>
          </p:cNvSpPr>
          <p:nvPr/>
        </p:nvSpPr>
        <p:spPr bwMode="auto">
          <a:xfrm>
            <a:off x="2615804" y="4064794"/>
            <a:ext cx="12573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71" name="Text Box 37"/>
          <p:cNvSpPr txBox="1">
            <a:spLocks noChangeArrowheads="1"/>
          </p:cNvSpPr>
          <p:nvPr/>
        </p:nvSpPr>
        <p:spPr bwMode="auto">
          <a:xfrm>
            <a:off x="3587354" y="4350544"/>
            <a:ext cx="4000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F</a:t>
            </a:r>
            <a:r>
              <a:rPr lang="en-US" sz="1050" baseline="-25000"/>
              <a:t>24</a:t>
            </a:r>
          </a:p>
        </p:txBody>
      </p:sp>
      <p:sp>
        <p:nvSpPr>
          <p:cNvPr id="62472" name="TextBox 43"/>
          <p:cNvSpPr txBox="1">
            <a:spLocks noChangeArrowheads="1"/>
          </p:cNvSpPr>
          <p:nvPr/>
        </p:nvSpPr>
        <p:spPr bwMode="auto">
          <a:xfrm>
            <a:off x="1532335" y="1832373"/>
            <a:ext cx="2601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Grouping pixels based on </a:t>
            </a:r>
            <a:r>
              <a:rPr lang="en-US" sz="1800" b="1" dirty="0">
                <a:solidFill>
                  <a:srgbClr val="FF0000"/>
                </a:solidFill>
              </a:rPr>
              <a:t>texture</a:t>
            </a:r>
            <a:r>
              <a:rPr lang="en-US" sz="1800" b="1" dirty="0"/>
              <a:t> </a:t>
            </a:r>
            <a:r>
              <a:rPr lang="en-US" sz="1800" dirty="0"/>
              <a:t>similarity </a:t>
            </a:r>
          </a:p>
        </p:txBody>
      </p:sp>
      <p:sp>
        <p:nvSpPr>
          <p:cNvPr id="62474" name="Text Box 37"/>
          <p:cNvSpPr txBox="1">
            <a:spLocks noChangeArrowheads="1"/>
          </p:cNvSpPr>
          <p:nvPr/>
        </p:nvSpPr>
        <p:spPr bwMode="auto">
          <a:xfrm>
            <a:off x="3723085" y="2955131"/>
            <a:ext cx="4000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F</a:t>
            </a:r>
            <a:r>
              <a:rPr lang="en-US" sz="1050" baseline="-25000"/>
              <a:t>2</a:t>
            </a:r>
          </a:p>
        </p:txBody>
      </p:sp>
      <p:sp>
        <p:nvSpPr>
          <p:cNvPr id="62475" name="TextBox 41"/>
          <p:cNvSpPr txBox="1">
            <a:spLocks noChangeArrowheads="1"/>
          </p:cNvSpPr>
          <p:nvPr/>
        </p:nvSpPr>
        <p:spPr bwMode="auto">
          <a:xfrm>
            <a:off x="1532335" y="4735116"/>
            <a:ext cx="6051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Feature space: filter bank responses (e.g., 24-d) </a:t>
            </a:r>
          </a:p>
        </p:txBody>
      </p:sp>
      <p:sp>
        <p:nvSpPr>
          <p:cNvPr id="62476" name="Text Box 37"/>
          <p:cNvSpPr txBox="1">
            <a:spLocks noChangeArrowheads="1"/>
          </p:cNvSpPr>
          <p:nvPr/>
        </p:nvSpPr>
        <p:spPr bwMode="auto">
          <a:xfrm>
            <a:off x="2655094" y="2599135"/>
            <a:ext cx="4000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F</a:t>
            </a:r>
            <a:r>
              <a:rPr lang="en-US" sz="1050" baseline="-25000"/>
              <a:t>1</a:t>
            </a:r>
          </a:p>
        </p:txBody>
      </p:sp>
      <p:pic>
        <p:nvPicPr>
          <p:cNvPr id="62477" name="Content Placeholder 3" descr="lmfilters.jpg"/>
          <p:cNvPicPr>
            <a:picLocks noChangeAspect="1"/>
          </p:cNvPicPr>
          <p:nvPr/>
        </p:nvPicPr>
        <p:blipFill>
          <a:blip r:embed="rId3" cstate="print"/>
          <a:srcRect t="1579" r="50301"/>
          <a:stretch>
            <a:fillRect/>
          </a:stretch>
        </p:blipFill>
        <p:spPr bwMode="auto">
          <a:xfrm>
            <a:off x="6536998" y="2516982"/>
            <a:ext cx="1021556" cy="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8" name="TextBox 46"/>
          <p:cNvSpPr txBox="1">
            <a:spLocks noChangeArrowheads="1"/>
          </p:cNvSpPr>
          <p:nvPr/>
        </p:nvSpPr>
        <p:spPr bwMode="auto">
          <a:xfrm rot="5400000">
            <a:off x="3269457" y="3607014"/>
            <a:ext cx="45958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/>
              <a:t>…</a:t>
            </a:r>
          </a:p>
        </p:txBody>
      </p:sp>
      <p:sp>
        <p:nvSpPr>
          <p:cNvPr id="62479" name="TextBox 48"/>
          <p:cNvSpPr txBox="1">
            <a:spLocks noChangeArrowheads="1"/>
          </p:cNvSpPr>
          <p:nvPr/>
        </p:nvSpPr>
        <p:spPr bwMode="auto">
          <a:xfrm>
            <a:off x="6667966" y="3201591"/>
            <a:ext cx="80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/>
              <a:t>Filter bank of 24 filters</a:t>
            </a:r>
          </a:p>
        </p:txBody>
      </p:sp>
      <p:sp>
        <p:nvSpPr>
          <p:cNvPr id="62480" name="Oval 30"/>
          <p:cNvSpPr>
            <a:spLocks noChangeArrowheads="1"/>
          </p:cNvSpPr>
          <p:nvPr/>
        </p:nvSpPr>
        <p:spPr bwMode="auto">
          <a:xfrm>
            <a:off x="3587354" y="3378994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1" name="Oval 30"/>
          <p:cNvSpPr>
            <a:spLocks noChangeArrowheads="1"/>
          </p:cNvSpPr>
          <p:nvPr/>
        </p:nvSpPr>
        <p:spPr bwMode="auto">
          <a:xfrm>
            <a:off x="3640931" y="3493294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2" name="Oval 30"/>
          <p:cNvSpPr>
            <a:spLocks noChangeArrowheads="1"/>
          </p:cNvSpPr>
          <p:nvPr/>
        </p:nvSpPr>
        <p:spPr bwMode="auto">
          <a:xfrm>
            <a:off x="3690938" y="3420666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3" name="Oval 30"/>
          <p:cNvSpPr>
            <a:spLocks noChangeArrowheads="1"/>
          </p:cNvSpPr>
          <p:nvPr/>
        </p:nvSpPr>
        <p:spPr bwMode="auto">
          <a:xfrm>
            <a:off x="3093244" y="377190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4" name="Oval 30"/>
          <p:cNvSpPr>
            <a:spLocks noChangeArrowheads="1"/>
          </p:cNvSpPr>
          <p:nvPr/>
        </p:nvSpPr>
        <p:spPr bwMode="auto">
          <a:xfrm>
            <a:off x="2678906" y="344805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5" name="Oval 30"/>
          <p:cNvSpPr>
            <a:spLocks noChangeArrowheads="1"/>
          </p:cNvSpPr>
          <p:nvPr/>
        </p:nvSpPr>
        <p:spPr bwMode="auto">
          <a:xfrm>
            <a:off x="2732485" y="356235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6" name="Oval 30"/>
          <p:cNvSpPr>
            <a:spLocks noChangeArrowheads="1"/>
          </p:cNvSpPr>
          <p:nvPr/>
        </p:nvSpPr>
        <p:spPr bwMode="auto">
          <a:xfrm>
            <a:off x="2782491" y="3489722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7" name="Oval 30"/>
          <p:cNvSpPr>
            <a:spLocks noChangeArrowheads="1"/>
          </p:cNvSpPr>
          <p:nvPr/>
        </p:nvSpPr>
        <p:spPr bwMode="auto">
          <a:xfrm>
            <a:off x="2842022" y="3604022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8" name="Oval 30"/>
          <p:cNvSpPr>
            <a:spLocks noChangeArrowheads="1"/>
          </p:cNvSpPr>
          <p:nvPr/>
        </p:nvSpPr>
        <p:spPr bwMode="auto">
          <a:xfrm>
            <a:off x="2737247" y="334208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9" name="Oval 30"/>
          <p:cNvSpPr>
            <a:spLocks noChangeArrowheads="1"/>
          </p:cNvSpPr>
          <p:nvPr/>
        </p:nvSpPr>
        <p:spPr bwMode="auto">
          <a:xfrm>
            <a:off x="2790825" y="345638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0" name="Oval 30"/>
          <p:cNvSpPr>
            <a:spLocks noChangeArrowheads="1"/>
          </p:cNvSpPr>
          <p:nvPr/>
        </p:nvSpPr>
        <p:spPr bwMode="auto">
          <a:xfrm>
            <a:off x="2840831" y="3383756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1" name="Oval 30"/>
          <p:cNvSpPr>
            <a:spLocks noChangeArrowheads="1"/>
          </p:cNvSpPr>
          <p:nvPr/>
        </p:nvSpPr>
        <p:spPr bwMode="auto">
          <a:xfrm>
            <a:off x="2900363" y="3498056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2" name="Oval 30"/>
          <p:cNvSpPr>
            <a:spLocks noChangeArrowheads="1"/>
          </p:cNvSpPr>
          <p:nvPr/>
        </p:nvSpPr>
        <p:spPr bwMode="auto">
          <a:xfrm>
            <a:off x="3089672" y="2955131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3" name="Oval 30"/>
          <p:cNvSpPr>
            <a:spLocks noChangeArrowheads="1"/>
          </p:cNvSpPr>
          <p:nvPr/>
        </p:nvSpPr>
        <p:spPr bwMode="auto">
          <a:xfrm>
            <a:off x="3143250" y="3069431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3193256" y="2996804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5" name="Oval 30"/>
          <p:cNvSpPr>
            <a:spLocks noChangeArrowheads="1"/>
          </p:cNvSpPr>
          <p:nvPr/>
        </p:nvSpPr>
        <p:spPr bwMode="auto">
          <a:xfrm>
            <a:off x="3252788" y="3111104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6" name="Oval 30"/>
          <p:cNvSpPr>
            <a:spLocks noChangeArrowheads="1"/>
          </p:cNvSpPr>
          <p:nvPr/>
        </p:nvSpPr>
        <p:spPr bwMode="auto">
          <a:xfrm>
            <a:off x="3148013" y="3858816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7" name="Oval 30"/>
          <p:cNvSpPr>
            <a:spLocks noChangeArrowheads="1"/>
          </p:cNvSpPr>
          <p:nvPr/>
        </p:nvSpPr>
        <p:spPr bwMode="auto">
          <a:xfrm>
            <a:off x="3093244" y="3908822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8" name="Oval 30"/>
          <p:cNvSpPr>
            <a:spLocks noChangeArrowheads="1"/>
          </p:cNvSpPr>
          <p:nvPr/>
        </p:nvSpPr>
        <p:spPr bwMode="auto">
          <a:xfrm>
            <a:off x="2928938" y="3858816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9" name="Oval 30"/>
          <p:cNvSpPr>
            <a:spLocks noChangeArrowheads="1"/>
          </p:cNvSpPr>
          <p:nvPr/>
        </p:nvSpPr>
        <p:spPr bwMode="auto">
          <a:xfrm>
            <a:off x="2983706" y="4050506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1756" y="1828800"/>
            <a:ext cx="167759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957163" y="4947293"/>
            <a:ext cx="2240756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788" dirty="0"/>
              <a:t>Source: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E189E3D6-EA30-6916-2A28-A8D44A56523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Segmentation as 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E8894-AC0A-B391-4E51-733236AD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006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71"/>
          <p:cNvSpPr txBox="1">
            <a:spLocks noGrp="1"/>
          </p:cNvSpPr>
          <p:nvPr>
            <p:ph type="sldNum" sz="quarter" idx="12"/>
          </p:nvPr>
        </p:nvSpPr>
        <p:spPr>
          <a:xfrm>
            <a:off x="6389067" y="6000918"/>
            <a:ext cx="250031" cy="218008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19050" algn="r" defTabSz="685800">
              <a:lnSpc>
                <a:spcPts val="1733"/>
              </a:lnSpc>
              <a:buClrTx/>
              <a:defRPr/>
            </a:pPr>
            <a:fld id="{81D60167-4931-47E6-BA6A-407CBD079E47}" type="slidenum">
              <a:rPr sz="900" b="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marL="19050" algn="r" defTabSz="685800">
                <a:lnSpc>
                  <a:spcPts val="1733"/>
                </a:lnSpc>
                <a:buClrTx/>
                <a:defRPr/>
              </a:pPr>
              <a:t>28</a:t>
            </a:fld>
            <a:endParaRPr sz="900" b="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1903" y="1710913"/>
            <a:ext cx="1388323" cy="1194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34334" y="971470"/>
            <a:ext cx="852011" cy="2319338"/>
          </a:xfrm>
          <a:custGeom>
            <a:avLst/>
            <a:gdLst/>
            <a:ahLst/>
            <a:cxnLst/>
            <a:rect l="l" t="t" r="r" b="b"/>
            <a:pathLst>
              <a:path w="1136014" h="3092450">
                <a:moveTo>
                  <a:pt x="0" y="3092093"/>
                </a:moveTo>
                <a:lnTo>
                  <a:pt x="0" y="1135442"/>
                </a:lnTo>
                <a:lnTo>
                  <a:pt x="1135447" y="0"/>
                </a:lnTo>
                <a:lnTo>
                  <a:pt x="1135447" y="1956646"/>
                </a:lnTo>
                <a:lnTo>
                  <a:pt x="0" y="3092093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25945" y="971471"/>
            <a:ext cx="1060133" cy="852011"/>
          </a:xfrm>
          <a:custGeom>
            <a:avLst/>
            <a:gdLst/>
            <a:ahLst/>
            <a:cxnLst/>
            <a:rect l="l" t="t" r="r" b="b"/>
            <a:pathLst>
              <a:path w="1413510" h="1136014">
                <a:moveTo>
                  <a:pt x="277849" y="1135442"/>
                </a:moveTo>
                <a:lnTo>
                  <a:pt x="0" y="1135442"/>
                </a:lnTo>
                <a:lnTo>
                  <a:pt x="1135447" y="0"/>
                </a:lnTo>
                <a:lnTo>
                  <a:pt x="1413297" y="0"/>
                </a:lnTo>
                <a:lnTo>
                  <a:pt x="277849" y="1135442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25945" y="971470"/>
            <a:ext cx="1060133" cy="2319338"/>
          </a:xfrm>
          <a:custGeom>
            <a:avLst/>
            <a:gdLst/>
            <a:ahLst/>
            <a:cxnLst/>
            <a:rect l="l" t="t" r="r" b="b"/>
            <a:pathLst>
              <a:path w="1413510" h="3092450">
                <a:moveTo>
                  <a:pt x="0" y="1135442"/>
                </a:moveTo>
                <a:lnTo>
                  <a:pt x="1135447" y="0"/>
                </a:lnTo>
                <a:lnTo>
                  <a:pt x="1413297" y="0"/>
                </a:lnTo>
                <a:lnTo>
                  <a:pt x="1413297" y="1956646"/>
                </a:lnTo>
                <a:lnTo>
                  <a:pt x="277849" y="3092093"/>
                </a:lnTo>
                <a:lnTo>
                  <a:pt x="0" y="3092093"/>
                </a:lnTo>
                <a:lnTo>
                  <a:pt x="0" y="1135442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25945" y="971471"/>
            <a:ext cx="1060133" cy="852011"/>
          </a:xfrm>
          <a:custGeom>
            <a:avLst/>
            <a:gdLst/>
            <a:ahLst/>
            <a:cxnLst/>
            <a:rect l="l" t="t" r="r" b="b"/>
            <a:pathLst>
              <a:path w="1413510" h="1136014">
                <a:moveTo>
                  <a:pt x="0" y="1135442"/>
                </a:moveTo>
                <a:lnTo>
                  <a:pt x="277849" y="1135442"/>
                </a:lnTo>
                <a:lnTo>
                  <a:pt x="1413297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34332" y="1823052"/>
            <a:ext cx="0" cy="1467803"/>
          </a:xfrm>
          <a:custGeom>
            <a:avLst/>
            <a:gdLst/>
            <a:ahLst/>
            <a:cxnLst/>
            <a:rect l="l" t="t" r="r" b="b"/>
            <a:pathLst>
              <a:path h="1957070">
                <a:moveTo>
                  <a:pt x="0" y="0"/>
                </a:moveTo>
                <a:lnTo>
                  <a:pt x="0" y="1956651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38545" y="1967488"/>
            <a:ext cx="267653" cy="1051084"/>
          </a:xfrm>
          <a:custGeom>
            <a:avLst/>
            <a:gdLst/>
            <a:ahLst/>
            <a:cxnLst/>
            <a:rect l="l" t="t" r="r" b="b"/>
            <a:pathLst>
              <a:path w="356870" h="1401445">
                <a:moveTo>
                  <a:pt x="0" y="1400997"/>
                </a:moveTo>
                <a:lnTo>
                  <a:pt x="0" y="274794"/>
                </a:lnTo>
                <a:lnTo>
                  <a:pt x="356399" y="0"/>
                </a:lnTo>
                <a:lnTo>
                  <a:pt x="356399" y="1126197"/>
                </a:lnTo>
                <a:lnTo>
                  <a:pt x="0" y="1400997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38545" y="1967488"/>
            <a:ext cx="267653" cy="1051084"/>
          </a:xfrm>
          <a:custGeom>
            <a:avLst/>
            <a:gdLst/>
            <a:ahLst/>
            <a:cxnLst/>
            <a:rect l="l" t="t" r="r" b="b"/>
            <a:pathLst>
              <a:path w="356870" h="1401445">
                <a:moveTo>
                  <a:pt x="356399" y="0"/>
                </a:moveTo>
                <a:lnTo>
                  <a:pt x="0" y="274794"/>
                </a:lnTo>
                <a:lnTo>
                  <a:pt x="0" y="1400997"/>
                </a:lnTo>
                <a:lnTo>
                  <a:pt x="356399" y="1126197"/>
                </a:lnTo>
                <a:lnTo>
                  <a:pt x="356399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97382" y="2139630"/>
            <a:ext cx="0" cy="833438"/>
          </a:xfrm>
          <a:custGeom>
            <a:avLst/>
            <a:gdLst/>
            <a:ahLst/>
            <a:cxnLst/>
            <a:rect l="l" t="t" r="r" b="b"/>
            <a:pathLst>
              <a:path h="1111250">
                <a:moveTo>
                  <a:pt x="0" y="0"/>
                </a:moveTo>
                <a:lnTo>
                  <a:pt x="0" y="1111197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61863" y="2082480"/>
            <a:ext cx="0" cy="833438"/>
          </a:xfrm>
          <a:custGeom>
            <a:avLst/>
            <a:gdLst/>
            <a:ahLst/>
            <a:cxnLst/>
            <a:rect l="l" t="t" r="r" b="b"/>
            <a:pathLst>
              <a:path h="1111250">
                <a:moveTo>
                  <a:pt x="0" y="0"/>
                </a:moveTo>
                <a:lnTo>
                  <a:pt x="0" y="1111197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29794" y="2037184"/>
            <a:ext cx="0" cy="833438"/>
          </a:xfrm>
          <a:custGeom>
            <a:avLst/>
            <a:gdLst/>
            <a:ahLst/>
            <a:cxnLst/>
            <a:rect l="l" t="t" r="r" b="b"/>
            <a:pathLst>
              <a:path h="1111250">
                <a:moveTo>
                  <a:pt x="0" y="0"/>
                </a:moveTo>
                <a:lnTo>
                  <a:pt x="0" y="1111192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42951" y="2142425"/>
            <a:ext cx="262890" cy="199549"/>
          </a:xfrm>
          <a:custGeom>
            <a:avLst/>
            <a:gdLst/>
            <a:ahLst/>
            <a:cxnLst/>
            <a:rect l="l" t="t" r="r" b="b"/>
            <a:pathLst>
              <a:path w="350520" h="266064">
                <a:moveTo>
                  <a:pt x="350399" y="0"/>
                </a:moveTo>
                <a:lnTo>
                  <a:pt x="0" y="2657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42951" y="2313875"/>
            <a:ext cx="262890" cy="199549"/>
          </a:xfrm>
          <a:custGeom>
            <a:avLst/>
            <a:gdLst/>
            <a:ahLst/>
            <a:cxnLst/>
            <a:rect l="l" t="t" r="r" b="b"/>
            <a:pathLst>
              <a:path w="350520" h="266064">
                <a:moveTo>
                  <a:pt x="350399" y="0"/>
                </a:moveTo>
                <a:lnTo>
                  <a:pt x="0" y="2657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42951" y="2485324"/>
            <a:ext cx="262890" cy="199549"/>
          </a:xfrm>
          <a:custGeom>
            <a:avLst/>
            <a:gdLst/>
            <a:ahLst/>
            <a:cxnLst/>
            <a:rect l="l" t="t" r="r" b="b"/>
            <a:pathLst>
              <a:path w="350520" h="266064">
                <a:moveTo>
                  <a:pt x="350399" y="0"/>
                </a:moveTo>
                <a:lnTo>
                  <a:pt x="0" y="2657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42951" y="2656774"/>
            <a:ext cx="262890" cy="199549"/>
          </a:xfrm>
          <a:custGeom>
            <a:avLst/>
            <a:gdLst/>
            <a:ahLst/>
            <a:cxnLst/>
            <a:rect l="l" t="t" r="r" b="b"/>
            <a:pathLst>
              <a:path w="350520" h="266064">
                <a:moveTo>
                  <a:pt x="350399" y="0"/>
                </a:moveTo>
                <a:lnTo>
                  <a:pt x="0" y="2657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65311" y="1916657"/>
            <a:ext cx="268605" cy="1051084"/>
          </a:xfrm>
          <a:custGeom>
            <a:avLst/>
            <a:gdLst/>
            <a:ahLst/>
            <a:cxnLst/>
            <a:rect l="l" t="t" r="r" b="b"/>
            <a:pathLst>
              <a:path w="358139" h="1401445">
                <a:moveTo>
                  <a:pt x="0" y="1400997"/>
                </a:moveTo>
                <a:lnTo>
                  <a:pt x="0" y="357871"/>
                </a:lnTo>
                <a:lnTo>
                  <a:pt x="357874" y="0"/>
                </a:lnTo>
                <a:lnTo>
                  <a:pt x="357874" y="1043122"/>
                </a:lnTo>
                <a:lnTo>
                  <a:pt x="0" y="1400997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77867" y="1916656"/>
            <a:ext cx="456248" cy="268605"/>
          </a:xfrm>
          <a:custGeom>
            <a:avLst/>
            <a:gdLst/>
            <a:ahLst/>
            <a:cxnLst/>
            <a:rect l="l" t="t" r="r" b="b"/>
            <a:pathLst>
              <a:path w="608329" h="358139">
                <a:moveTo>
                  <a:pt x="249924" y="357871"/>
                </a:moveTo>
                <a:lnTo>
                  <a:pt x="0" y="357871"/>
                </a:lnTo>
                <a:lnTo>
                  <a:pt x="357874" y="0"/>
                </a:lnTo>
                <a:lnTo>
                  <a:pt x="607798" y="0"/>
                </a:lnTo>
                <a:lnTo>
                  <a:pt x="249924" y="357871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77867" y="1916657"/>
            <a:ext cx="456248" cy="1051084"/>
          </a:xfrm>
          <a:custGeom>
            <a:avLst/>
            <a:gdLst/>
            <a:ahLst/>
            <a:cxnLst/>
            <a:rect l="l" t="t" r="r" b="b"/>
            <a:pathLst>
              <a:path w="608329" h="1401445">
                <a:moveTo>
                  <a:pt x="0" y="357871"/>
                </a:moveTo>
                <a:lnTo>
                  <a:pt x="357874" y="0"/>
                </a:lnTo>
                <a:lnTo>
                  <a:pt x="607798" y="0"/>
                </a:lnTo>
                <a:lnTo>
                  <a:pt x="607798" y="1043122"/>
                </a:lnTo>
                <a:lnTo>
                  <a:pt x="249924" y="1400997"/>
                </a:lnTo>
                <a:lnTo>
                  <a:pt x="0" y="1400997"/>
                </a:lnTo>
                <a:lnTo>
                  <a:pt x="0" y="357871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77867" y="1916656"/>
            <a:ext cx="456248" cy="268605"/>
          </a:xfrm>
          <a:custGeom>
            <a:avLst/>
            <a:gdLst/>
            <a:ahLst/>
            <a:cxnLst/>
            <a:rect l="l" t="t" r="r" b="b"/>
            <a:pathLst>
              <a:path w="608329" h="358139">
                <a:moveTo>
                  <a:pt x="0" y="357871"/>
                </a:moveTo>
                <a:lnTo>
                  <a:pt x="249924" y="357871"/>
                </a:lnTo>
                <a:lnTo>
                  <a:pt x="607798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65311" y="2185060"/>
            <a:ext cx="0" cy="782479"/>
          </a:xfrm>
          <a:custGeom>
            <a:avLst/>
            <a:gdLst/>
            <a:ahLst/>
            <a:cxnLst/>
            <a:rect l="l" t="t" r="r" b="b"/>
            <a:pathLst>
              <a:path h="1043304">
                <a:moveTo>
                  <a:pt x="0" y="0"/>
                </a:moveTo>
                <a:lnTo>
                  <a:pt x="0" y="1043125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65068" y="2560605"/>
            <a:ext cx="269081" cy="237649"/>
          </a:xfrm>
          <a:custGeom>
            <a:avLst/>
            <a:gdLst/>
            <a:ahLst/>
            <a:cxnLst/>
            <a:rect l="l" t="t" r="r" b="b"/>
            <a:pathLst>
              <a:path w="358775" h="316864">
                <a:moveTo>
                  <a:pt x="358199" y="0"/>
                </a:moveTo>
                <a:lnTo>
                  <a:pt x="0" y="3167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65068" y="2371038"/>
            <a:ext cx="269081" cy="237649"/>
          </a:xfrm>
          <a:custGeom>
            <a:avLst/>
            <a:gdLst/>
            <a:ahLst/>
            <a:cxnLst/>
            <a:rect l="l" t="t" r="r" b="b"/>
            <a:pathLst>
              <a:path w="358775" h="316864">
                <a:moveTo>
                  <a:pt x="358199" y="0"/>
                </a:moveTo>
                <a:lnTo>
                  <a:pt x="0" y="316806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65068" y="2160556"/>
            <a:ext cx="269081" cy="237649"/>
          </a:xfrm>
          <a:custGeom>
            <a:avLst/>
            <a:gdLst/>
            <a:ahLst/>
            <a:cxnLst/>
            <a:rect l="l" t="t" r="r" b="b"/>
            <a:pathLst>
              <a:path w="358775" h="316864">
                <a:moveTo>
                  <a:pt x="358199" y="0"/>
                </a:moveTo>
                <a:lnTo>
                  <a:pt x="0" y="3167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91629" y="2073433"/>
            <a:ext cx="0" cy="761048"/>
          </a:xfrm>
          <a:custGeom>
            <a:avLst/>
            <a:gdLst/>
            <a:ahLst/>
            <a:cxnLst/>
            <a:rect l="l" t="t" r="r" b="b"/>
            <a:pathLst>
              <a:path h="1014730">
                <a:moveTo>
                  <a:pt x="0" y="0"/>
                </a:moveTo>
                <a:lnTo>
                  <a:pt x="0" y="1014585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62373" y="2002693"/>
            <a:ext cx="0" cy="761048"/>
          </a:xfrm>
          <a:custGeom>
            <a:avLst/>
            <a:gdLst/>
            <a:ahLst/>
            <a:cxnLst/>
            <a:rect l="l" t="t" r="r" b="b"/>
            <a:pathLst>
              <a:path h="1014730">
                <a:moveTo>
                  <a:pt x="0" y="0"/>
                </a:moveTo>
                <a:lnTo>
                  <a:pt x="0" y="1014605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22629" y="2144171"/>
            <a:ext cx="0" cy="761048"/>
          </a:xfrm>
          <a:custGeom>
            <a:avLst/>
            <a:gdLst/>
            <a:ahLst/>
            <a:cxnLst/>
            <a:rect l="l" t="t" r="r" b="b"/>
            <a:pathLst>
              <a:path h="1014730">
                <a:moveTo>
                  <a:pt x="0" y="0"/>
                </a:moveTo>
                <a:lnTo>
                  <a:pt x="0" y="1014592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79709" y="1916657"/>
            <a:ext cx="268605" cy="1051084"/>
          </a:xfrm>
          <a:custGeom>
            <a:avLst/>
            <a:gdLst/>
            <a:ahLst/>
            <a:cxnLst/>
            <a:rect l="l" t="t" r="r" b="b"/>
            <a:pathLst>
              <a:path w="358140" h="1401445">
                <a:moveTo>
                  <a:pt x="0" y="1400997"/>
                </a:moveTo>
                <a:lnTo>
                  <a:pt x="0" y="357871"/>
                </a:lnTo>
                <a:lnTo>
                  <a:pt x="357874" y="0"/>
                </a:lnTo>
                <a:lnTo>
                  <a:pt x="357874" y="1043122"/>
                </a:lnTo>
                <a:lnTo>
                  <a:pt x="0" y="1400997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92265" y="1916656"/>
            <a:ext cx="456248" cy="268605"/>
          </a:xfrm>
          <a:custGeom>
            <a:avLst/>
            <a:gdLst/>
            <a:ahLst/>
            <a:cxnLst/>
            <a:rect l="l" t="t" r="r" b="b"/>
            <a:pathLst>
              <a:path w="608329" h="358139">
                <a:moveTo>
                  <a:pt x="249924" y="357871"/>
                </a:moveTo>
                <a:lnTo>
                  <a:pt x="0" y="357871"/>
                </a:lnTo>
                <a:lnTo>
                  <a:pt x="357874" y="0"/>
                </a:lnTo>
                <a:lnTo>
                  <a:pt x="607798" y="0"/>
                </a:lnTo>
                <a:lnTo>
                  <a:pt x="249924" y="357871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92265" y="1916657"/>
            <a:ext cx="456248" cy="1051084"/>
          </a:xfrm>
          <a:custGeom>
            <a:avLst/>
            <a:gdLst/>
            <a:ahLst/>
            <a:cxnLst/>
            <a:rect l="l" t="t" r="r" b="b"/>
            <a:pathLst>
              <a:path w="608329" h="1401445">
                <a:moveTo>
                  <a:pt x="0" y="357871"/>
                </a:moveTo>
                <a:lnTo>
                  <a:pt x="357874" y="0"/>
                </a:lnTo>
                <a:lnTo>
                  <a:pt x="607798" y="0"/>
                </a:lnTo>
                <a:lnTo>
                  <a:pt x="607798" y="1043122"/>
                </a:lnTo>
                <a:lnTo>
                  <a:pt x="249924" y="1400997"/>
                </a:lnTo>
                <a:lnTo>
                  <a:pt x="0" y="1400997"/>
                </a:lnTo>
                <a:lnTo>
                  <a:pt x="0" y="357871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92265" y="1916656"/>
            <a:ext cx="456248" cy="268605"/>
          </a:xfrm>
          <a:custGeom>
            <a:avLst/>
            <a:gdLst/>
            <a:ahLst/>
            <a:cxnLst/>
            <a:rect l="l" t="t" r="r" b="b"/>
            <a:pathLst>
              <a:path w="608329" h="358139">
                <a:moveTo>
                  <a:pt x="0" y="357871"/>
                </a:moveTo>
                <a:lnTo>
                  <a:pt x="249924" y="357871"/>
                </a:lnTo>
                <a:lnTo>
                  <a:pt x="607798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79709" y="2185060"/>
            <a:ext cx="0" cy="782479"/>
          </a:xfrm>
          <a:custGeom>
            <a:avLst/>
            <a:gdLst/>
            <a:ahLst/>
            <a:cxnLst/>
            <a:rect l="l" t="t" r="r" b="b"/>
            <a:pathLst>
              <a:path h="1043304">
                <a:moveTo>
                  <a:pt x="0" y="0"/>
                </a:moveTo>
                <a:lnTo>
                  <a:pt x="0" y="1043125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879467" y="2560605"/>
            <a:ext cx="269081" cy="237649"/>
          </a:xfrm>
          <a:custGeom>
            <a:avLst/>
            <a:gdLst/>
            <a:ahLst/>
            <a:cxnLst/>
            <a:rect l="l" t="t" r="r" b="b"/>
            <a:pathLst>
              <a:path w="358775" h="316864">
                <a:moveTo>
                  <a:pt x="358199" y="0"/>
                </a:moveTo>
                <a:lnTo>
                  <a:pt x="0" y="3167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879467" y="2371038"/>
            <a:ext cx="269081" cy="237649"/>
          </a:xfrm>
          <a:custGeom>
            <a:avLst/>
            <a:gdLst/>
            <a:ahLst/>
            <a:cxnLst/>
            <a:rect l="l" t="t" r="r" b="b"/>
            <a:pathLst>
              <a:path w="358775" h="316864">
                <a:moveTo>
                  <a:pt x="358199" y="0"/>
                </a:moveTo>
                <a:lnTo>
                  <a:pt x="0" y="316806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879467" y="2160556"/>
            <a:ext cx="269081" cy="237649"/>
          </a:xfrm>
          <a:custGeom>
            <a:avLst/>
            <a:gdLst/>
            <a:ahLst/>
            <a:cxnLst/>
            <a:rect l="l" t="t" r="r" b="b"/>
            <a:pathLst>
              <a:path w="358775" h="316864">
                <a:moveTo>
                  <a:pt x="358199" y="0"/>
                </a:moveTo>
                <a:lnTo>
                  <a:pt x="0" y="3167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06027" y="2073433"/>
            <a:ext cx="0" cy="761048"/>
          </a:xfrm>
          <a:custGeom>
            <a:avLst/>
            <a:gdLst/>
            <a:ahLst/>
            <a:cxnLst/>
            <a:rect l="l" t="t" r="r" b="b"/>
            <a:pathLst>
              <a:path h="1014730">
                <a:moveTo>
                  <a:pt x="0" y="0"/>
                </a:moveTo>
                <a:lnTo>
                  <a:pt x="0" y="1014585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076772" y="2002693"/>
            <a:ext cx="0" cy="761048"/>
          </a:xfrm>
          <a:custGeom>
            <a:avLst/>
            <a:gdLst/>
            <a:ahLst/>
            <a:cxnLst/>
            <a:rect l="l" t="t" r="r" b="b"/>
            <a:pathLst>
              <a:path h="1014730">
                <a:moveTo>
                  <a:pt x="0" y="0"/>
                </a:moveTo>
                <a:lnTo>
                  <a:pt x="0" y="1014605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937027" y="2144171"/>
            <a:ext cx="0" cy="761048"/>
          </a:xfrm>
          <a:custGeom>
            <a:avLst/>
            <a:gdLst/>
            <a:ahLst/>
            <a:cxnLst/>
            <a:rect l="l" t="t" r="r" b="b"/>
            <a:pathLst>
              <a:path h="1014730">
                <a:moveTo>
                  <a:pt x="0" y="0"/>
                </a:moveTo>
                <a:lnTo>
                  <a:pt x="0" y="1014592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997787" y="1362260"/>
            <a:ext cx="268129" cy="684371"/>
          </a:xfrm>
          <a:custGeom>
            <a:avLst/>
            <a:gdLst/>
            <a:ahLst/>
            <a:cxnLst/>
            <a:rect l="l" t="t" r="r" b="b"/>
            <a:pathLst>
              <a:path w="357504" h="912494">
                <a:moveTo>
                  <a:pt x="0" y="911968"/>
                </a:moveTo>
                <a:lnTo>
                  <a:pt x="0" y="0"/>
                </a:lnTo>
                <a:lnTo>
                  <a:pt x="357499" y="0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254388" y="1316155"/>
            <a:ext cx="119456" cy="92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929658" y="2607161"/>
            <a:ext cx="739139" cy="0"/>
          </a:xfrm>
          <a:custGeom>
            <a:avLst/>
            <a:gdLst/>
            <a:ahLst/>
            <a:cxnLst/>
            <a:rect l="l" t="t" r="r" b="b"/>
            <a:pathLst>
              <a:path w="985520">
                <a:moveTo>
                  <a:pt x="0" y="0"/>
                </a:moveTo>
                <a:lnTo>
                  <a:pt x="984898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661188" y="2576412"/>
            <a:ext cx="79124" cy="61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04484" y="2741045"/>
            <a:ext cx="55959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  <a:defRPr/>
            </a:pPr>
            <a:r>
              <a:rPr sz="1050" kern="1200" spc="-4" dirty="0">
                <a:solidFill>
                  <a:prstClr val="black"/>
                </a:solidFill>
                <a:ea typeface="+mn-ea"/>
              </a:rPr>
              <a:t>RoI</a:t>
            </a:r>
            <a:r>
              <a:rPr sz="1050" kern="1200" spc="-60" dirty="0">
                <a:solidFill>
                  <a:prstClr val="black"/>
                </a:solidFill>
                <a:ea typeface="+mn-ea"/>
              </a:rPr>
              <a:t> </a:t>
            </a:r>
            <a:r>
              <a:rPr sz="1050" kern="1200" spc="-4" dirty="0">
                <a:solidFill>
                  <a:prstClr val="black"/>
                </a:solidFill>
                <a:ea typeface="+mn-ea"/>
              </a:rPr>
              <a:t>Align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269548" y="2492861"/>
            <a:ext cx="298609" cy="0"/>
          </a:xfrm>
          <a:custGeom>
            <a:avLst/>
            <a:gdLst/>
            <a:ahLst/>
            <a:cxnLst/>
            <a:rect l="l" t="t" r="r" b="b"/>
            <a:pathLst>
              <a:path w="398145">
                <a:moveTo>
                  <a:pt x="0" y="0"/>
                </a:moveTo>
                <a:lnTo>
                  <a:pt x="3980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560980" y="2462112"/>
            <a:ext cx="79124" cy="61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77892" y="2657513"/>
            <a:ext cx="330518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  <a:defRPr/>
            </a:pPr>
            <a:r>
              <a:rPr sz="1050" kern="1200" spc="-4" dirty="0">
                <a:solidFill>
                  <a:prstClr val="black"/>
                </a:solidFill>
                <a:ea typeface="+mn-ea"/>
              </a:rPr>
              <a:t>Conv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87403" y="1200211"/>
            <a:ext cx="2004060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lnSpc>
                <a:spcPts val="1248"/>
              </a:lnSpc>
              <a:spcBef>
                <a:spcPts val="75"/>
              </a:spcBef>
              <a:buClrTx/>
              <a:defRPr/>
            </a:pPr>
            <a:r>
              <a:rPr sz="1050" kern="1200" spc="-4" dirty="0">
                <a:solidFill>
                  <a:prstClr val="black"/>
                </a:solidFill>
                <a:ea typeface="+mn-ea"/>
              </a:rPr>
              <a:t>Classification Scores:</a:t>
            </a:r>
            <a:r>
              <a:rPr sz="1050" kern="1200" spc="-11" dirty="0">
                <a:solidFill>
                  <a:prstClr val="black"/>
                </a:solidFill>
                <a:ea typeface="+mn-ea"/>
              </a:rPr>
              <a:t> </a:t>
            </a:r>
            <a:r>
              <a:rPr sz="1050" kern="1200" dirty="0">
                <a:solidFill>
                  <a:prstClr val="black"/>
                </a:solidFill>
                <a:ea typeface="+mn-ea"/>
              </a:rPr>
              <a:t>C</a:t>
            </a:r>
            <a:endParaRPr sz="1050" kern="1200">
              <a:solidFill>
                <a:prstClr val="black"/>
              </a:solidFill>
              <a:ea typeface="+mn-ea"/>
            </a:endParaRPr>
          </a:p>
          <a:p>
            <a:pPr marL="9525" defTabSz="685800">
              <a:lnSpc>
                <a:spcPts val="1248"/>
              </a:lnSpc>
              <a:buClrTx/>
              <a:defRPr/>
            </a:pPr>
            <a:r>
              <a:rPr sz="1050" kern="1200" spc="-4" dirty="0">
                <a:solidFill>
                  <a:prstClr val="black"/>
                </a:solidFill>
                <a:ea typeface="+mn-ea"/>
              </a:rPr>
              <a:t>Box </a:t>
            </a:r>
            <a:r>
              <a:rPr sz="1050" kern="1200" dirty="0">
                <a:solidFill>
                  <a:prstClr val="black"/>
                </a:solidFill>
                <a:ea typeface="+mn-ea"/>
              </a:rPr>
              <a:t>coordinates (per class): 4 *</a:t>
            </a:r>
            <a:r>
              <a:rPr sz="1050" kern="1200" spc="-86" dirty="0">
                <a:solidFill>
                  <a:prstClr val="black"/>
                </a:solidFill>
                <a:ea typeface="+mn-ea"/>
              </a:rPr>
              <a:t> </a:t>
            </a:r>
            <a:r>
              <a:rPr sz="1050" kern="1200" dirty="0">
                <a:solidFill>
                  <a:prstClr val="black"/>
                </a:solidFill>
                <a:ea typeface="+mn-ea"/>
              </a:rPr>
              <a:t>C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6660243" y="1855934"/>
          <a:ext cx="1148715" cy="1175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3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" name="object 51"/>
          <p:cNvSpPr/>
          <p:nvPr/>
        </p:nvSpPr>
        <p:spPr>
          <a:xfrm>
            <a:off x="2672359" y="2492861"/>
            <a:ext cx="47244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698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137491" y="2462112"/>
            <a:ext cx="79124" cy="61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50753" y="2610036"/>
            <a:ext cx="30813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  <a:defRPr/>
            </a:pPr>
            <a:r>
              <a:rPr sz="1050" kern="1200" spc="-4" dirty="0">
                <a:solidFill>
                  <a:prstClr val="black"/>
                </a:solidFill>
                <a:ea typeface="+mn-ea"/>
              </a:rPr>
              <a:t>CNN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498906" y="2159006"/>
            <a:ext cx="456248" cy="761048"/>
          </a:xfrm>
          <a:custGeom>
            <a:avLst/>
            <a:gdLst/>
            <a:ahLst/>
            <a:cxnLst/>
            <a:rect l="l" t="t" r="r" b="b"/>
            <a:pathLst>
              <a:path w="608330" h="1014730">
                <a:moveTo>
                  <a:pt x="0" y="0"/>
                </a:moveTo>
                <a:lnTo>
                  <a:pt x="607798" y="0"/>
                </a:lnTo>
                <a:lnTo>
                  <a:pt x="607798" y="1014587"/>
                </a:lnTo>
                <a:lnTo>
                  <a:pt x="0" y="1014587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B6D6A8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127561" y="2201319"/>
            <a:ext cx="311944" cy="547211"/>
          </a:xfrm>
          <a:custGeom>
            <a:avLst/>
            <a:gdLst/>
            <a:ahLst/>
            <a:cxnLst/>
            <a:rect l="l" t="t" r="r" b="b"/>
            <a:pathLst>
              <a:path w="415925" h="729614">
                <a:moveTo>
                  <a:pt x="0" y="0"/>
                </a:moveTo>
                <a:lnTo>
                  <a:pt x="415499" y="0"/>
                </a:lnTo>
                <a:lnTo>
                  <a:pt x="415499" y="729598"/>
                </a:lnTo>
                <a:lnTo>
                  <a:pt x="0" y="72959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B6D6A8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587767" y="1737837"/>
            <a:ext cx="644843" cy="362903"/>
          </a:xfrm>
          <a:custGeom>
            <a:avLst/>
            <a:gdLst/>
            <a:ahLst/>
            <a:cxnLst/>
            <a:rect l="l" t="t" r="r" b="b"/>
            <a:pathLst>
              <a:path w="859790" h="483869">
                <a:moveTo>
                  <a:pt x="0" y="0"/>
                </a:moveTo>
                <a:lnTo>
                  <a:pt x="859498" y="0"/>
                </a:lnTo>
                <a:lnTo>
                  <a:pt x="859498" y="483299"/>
                </a:lnTo>
                <a:lnTo>
                  <a:pt x="0" y="4832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B6D6A8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103433" y="1781260"/>
            <a:ext cx="154781" cy="718661"/>
          </a:xfrm>
          <a:custGeom>
            <a:avLst/>
            <a:gdLst/>
            <a:ahLst/>
            <a:cxnLst/>
            <a:rect l="l" t="t" r="r" b="b"/>
            <a:pathLst>
              <a:path w="206375" h="958214">
                <a:moveTo>
                  <a:pt x="0" y="957603"/>
                </a:moveTo>
                <a:lnTo>
                  <a:pt x="0" y="206679"/>
                </a:lnTo>
                <a:lnTo>
                  <a:pt x="206099" y="0"/>
                </a:lnTo>
                <a:lnTo>
                  <a:pt x="206099" y="750918"/>
                </a:lnTo>
                <a:lnTo>
                  <a:pt x="0" y="957603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103433" y="1781260"/>
            <a:ext cx="154781" cy="718661"/>
          </a:xfrm>
          <a:custGeom>
            <a:avLst/>
            <a:gdLst/>
            <a:ahLst/>
            <a:cxnLst/>
            <a:rect l="l" t="t" r="r" b="b"/>
            <a:pathLst>
              <a:path w="206375" h="958214">
                <a:moveTo>
                  <a:pt x="206099" y="0"/>
                </a:moveTo>
                <a:lnTo>
                  <a:pt x="0" y="206679"/>
                </a:lnTo>
                <a:lnTo>
                  <a:pt x="0" y="957603"/>
                </a:lnTo>
                <a:lnTo>
                  <a:pt x="206099" y="750918"/>
                </a:lnTo>
                <a:lnTo>
                  <a:pt x="206099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710676" y="1238924"/>
            <a:ext cx="533400" cy="796290"/>
          </a:xfrm>
          <a:custGeom>
            <a:avLst/>
            <a:gdLst/>
            <a:ahLst/>
            <a:cxnLst/>
            <a:rect l="l" t="t" r="r" b="b"/>
            <a:pathLst>
              <a:path w="711200" h="1061720">
                <a:moveTo>
                  <a:pt x="0" y="1061697"/>
                </a:moveTo>
                <a:lnTo>
                  <a:pt x="0" y="668221"/>
                </a:lnTo>
                <a:lnTo>
                  <a:pt x="710698" y="0"/>
                </a:lnTo>
                <a:lnTo>
                  <a:pt x="710698" y="393479"/>
                </a:lnTo>
                <a:lnTo>
                  <a:pt x="0" y="1061697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710676" y="1238924"/>
            <a:ext cx="533400" cy="796290"/>
          </a:xfrm>
          <a:custGeom>
            <a:avLst/>
            <a:gdLst/>
            <a:ahLst/>
            <a:cxnLst/>
            <a:rect l="l" t="t" r="r" b="b"/>
            <a:pathLst>
              <a:path w="711200" h="1061720">
                <a:moveTo>
                  <a:pt x="710698" y="0"/>
                </a:moveTo>
                <a:lnTo>
                  <a:pt x="0" y="668221"/>
                </a:lnTo>
                <a:lnTo>
                  <a:pt x="0" y="1061697"/>
                </a:lnTo>
                <a:lnTo>
                  <a:pt x="710698" y="393479"/>
                </a:lnTo>
                <a:lnTo>
                  <a:pt x="710698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183947" y="2492861"/>
            <a:ext cx="298609" cy="0"/>
          </a:xfrm>
          <a:custGeom>
            <a:avLst/>
            <a:gdLst/>
            <a:ahLst/>
            <a:cxnLst/>
            <a:rect l="l" t="t" r="r" b="b"/>
            <a:pathLst>
              <a:path w="398145">
                <a:moveTo>
                  <a:pt x="0" y="0"/>
                </a:moveTo>
                <a:lnTo>
                  <a:pt x="3980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475378" y="2462112"/>
            <a:ext cx="79124" cy="61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192289" y="2657513"/>
            <a:ext cx="330518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  <a:defRPr/>
            </a:pPr>
            <a:r>
              <a:rPr sz="1050" kern="1200" spc="-4" dirty="0">
                <a:solidFill>
                  <a:prstClr val="black"/>
                </a:solidFill>
                <a:ea typeface="+mn-ea"/>
              </a:rPr>
              <a:t>Conv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735386" y="4171608"/>
            <a:ext cx="117300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1733"/>
              </a:lnSpc>
              <a:buClrTx/>
              <a:defRPr/>
            </a:pPr>
            <a:r>
              <a:rPr sz="1500" kern="1200" dirty="0">
                <a:solidFill>
                  <a:srgbClr val="FFFFFF"/>
                </a:solidFill>
                <a:ea typeface="+mn-ea"/>
              </a:rPr>
              <a:t>May </a:t>
            </a:r>
            <a:r>
              <a:rPr sz="1500" kern="1200" spc="-4" dirty="0">
                <a:solidFill>
                  <a:srgbClr val="FFFFFF"/>
                </a:solidFill>
                <a:ea typeface="+mn-ea"/>
              </a:rPr>
              <a:t>10,</a:t>
            </a:r>
            <a:r>
              <a:rPr sz="1500" kern="1200" spc="-71" dirty="0">
                <a:solidFill>
                  <a:srgbClr val="FFFFFF"/>
                </a:solidFill>
                <a:ea typeface="+mn-ea"/>
              </a:rPr>
              <a:t> </a:t>
            </a:r>
            <a:r>
              <a:rPr sz="1500" kern="1200" spc="-4" dirty="0">
                <a:solidFill>
                  <a:srgbClr val="FFFFFF"/>
                </a:solidFill>
                <a:ea typeface="+mn-ea"/>
              </a:rPr>
              <a:t>2017</a:t>
            </a:r>
            <a:endParaRPr sz="15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623015" y="3067670"/>
            <a:ext cx="1091089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3810" defTabSz="685800">
              <a:lnSpc>
                <a:spcPts val="1238"/>
              </a:lnSpc>
              <a:spcBef>
                <a:spcPts val="135"/>
              </a:spcBef>
              <a:buClrTx/>
              <a:defRPr/>
            </a:pPr>
            <a:r>
              <a:rPr sz="1050" kern="1200" spc="-4" dirty="0">
                <a:solidFill>
                  <a:prstClr val="black"/>
                </a:solidFill>
                <a:ea typeface="+mn-ea"/>
              </a:rPr>
              <a:t>Predict </a:t>
            </a:r>
            <a:r>
              <a:rPr sz="1050" kern="1200" dirty="0">
                <a:solidFill>
                  <a:prstClr val="black"/>
                </a:solidFill>
                <a:ea typeface="+mn-ea"/>
              </a:rPr>
              <a:t>a mask</a:t>
            </a:r>
            <a:r>
              <a:rPr sz="1050" kern="1200" spc="-79" dirty="0">
                <a:solidFill>
                  <a:prstClr val="black"/>
                </a:solidFill>
                <a:ea typeface="+mn-ea"/>
              </a:rPr>
              <a:t> </a:t>
            </a:r>
            <a:r>
              <a:rPr sz="1050" kern="1200" spc="-4" dirty="0">
                <a:solidFill>
                  <a:prstClr val="black"/>
                </a:solidFill>
                <a:ea typeface="+mn-ea"/>
              </a:rPr>
              <a:t>for  each of </a:t>
            </a:r>
            <a:r>
              <a:rPr sz="1050" kern="1200" dirty="0">
                <a:solidFill>
                  <a:prstClr val="black"/>
                </a:solidFill>
                <a:ea typeface="+mn-ea"/>
              </a:rPr>
              <a:t>C</a:t>
            </a:r>
            <a:r>
              <a:rPr sz="1050" kern="1200" spc="-60" dirty="0">
                <a:solidFill>
                  <a:prstClr val="black"/>
                </a:solidFill>
                <a:ea typeface="+mn-ea"/>
              </a:rPr>
              <a:t> </a:t>
            </a:r>
            <a:r>
              <a:rPr sz="1050" kern="1200" dirty="0">
                <a:solidFill>
                  <a:prstClr val="black"/>
                </a:solidFill>
                <a:ea typeface="+mn-ea"/>
              </a:rPr>
              <a:t>classes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74" name="object 79">
            <a:extLst>
              <a:ext uri="{FF2B5EF4-FFF2-40B4-BE49-F238E27FC236}">
                <a16:creationId xmlns:a16="http://schemas.microsoft.com/office/drawing/2014/main" id="{2D9B36D8-D99F-44D6-B1F2-26CEC22FC71F}"/>
              </a:ext>
            </a:extLst>
          </p:cNvPr>
          <p:cNvSpPr txBox="1"/>
          <p:nvPr/>
        </p:nvSpPr>
        <p:spPr>
          <a:xfrm>
            <a:off x="1167157" y="4992988"/>
            <a:ext cx="660006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7"/>
            <a:r>
              <a:rPr lang="da-DK" sz="900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et al, </a:t>
            </a:r>
            <a:r>
              <a:rPr lang="da-DK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a-DK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Mask </a:t>
            </a:r>
            <a:r>
              <a:rPr lang="da-DK" sz="900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R-CNN</a:t>
            </a:r>
            <a:r>
              <a:rPr lang="da-DK" sz="900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ICCV</a:t>
            </a:r>
            <a:r>
              <a:rPr lang="da-DK" sz="900" spc="-5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da-DK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slide a</a:t>
            </a:r>
            <a:r>
              <a:rPr lang="en-US" sz="900" kern="1200" spc="3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dapted</a:t>
            </a:r>
            <a:r>
              <a:rPr lang="en-US" sz="900" kern="1200" spc="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Justin Johnson</a:t>
            </a:r>
            <a:endParaRPr lang="en-US" sz="9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2">
            <a:extLst>
              <a:ext uri="{FF2B5EF4-FFF2-40B4-BE49-F238E27FC236}">
                <a16:creationId xmlns:a16="http://schemas.microsoft.com/office/drawing/2014/main" id="{BDD2679A-1514-4C9E-B6F4-667E5B99DDEE}"/>
              </a:ext>
            </a:extLst>
          </p:cNvPr>
          <p:cNvSpPr/>
          <p:nvPr/>
        </p:nvSpPr>
        <p:spPr>
          <a:xfrm>
            <a:off x="3619818" y="3512290"/>
            <a:ext cx="1825189" cy="13723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6" name="object 3">
            <a:extLst>
              <a:ext uri="{FF2B5EF4-FFF2-40B4-BE49-F238E27FC236}">
                <a16:creationId xmlns:a16="http://schemas.microsoft.com/office/drawing/2014/main" id="{2EDE55CC-6563-4D66-A859-D21C0EC426EC}"/>
              </a:ext>
            </a:extLst>
          </p:cNvPr>
          <p:cNvSpPr/>
          <p:nvPr/>
        </p:nvSpPr>
        <p:spPr>
          <a:xfrm>
            <a:off x="1734458" y="3512663"/>
            <a:ext cx="1825189" cy="1371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7" name="object 5">
            <a:extLst>
              <a:ext uri="{FF2B5EF4-FFF2-40B4-BE49-F238E27FC236}">
                <a16:creationId xmlns:a16="http://schemas.microsoft.com/office/drawing/2014/main" id="{33B1E0BD-150F-4DE7-BFDE-DCD58D175034}"/>
              </a:ext>
            </a:extLst>
          </p:cNvPr>
          <p:cNvSpPr/>
          <p:nvPr/>
        </p:nvSpPr>
        <p:spPr>
          <a:xfrm>
            <a:off x="5497703" y="3498857"/>
            <a:ext cx="1825189" cy="13818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0F7BFD-D3D6-9073-1CB1-3EAFDA50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State-of-the-art (instance) segmentation: Mask</a:t>
            </a:r>
            <a:r>
              <a:rPr lang="en-US" spc="-71" dirty="0"/>
              <a:t> </a:t>
            </a:r>
            <a:r>
              <a:rPr lang="en-US" spc="-4" dirty="0"/>
              <a:t>R-CNN</a:t>
            </a:r>
            <a:endParaRPr lang="en-US" dirty="0"/>
          </a:p>
        </p:txBody>
      </p:sp>
      <p:sp>
        <p:nvSpPr>
          <p:cNvPr id="65" name="Slide Number Placeholder 3">
            <a:extLst>
              <a:ext uri="{FF2B5EF4-FFF2-40B4-BE49-F238E27FC236}">
                <a16:creationId xmlns:a16="http://schemas.microsoft.com/office/drawing/2014/main" id="{CC371040-6D33-910A-67F4-12E8431C6C79}"/>
              </a:ext>
            </a:extLst>
          </p:cNvPr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CA40F04-038E-428E-9EBC-CA1AEE4AB2DD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257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70" y="759348"/>
            <a:ext cx="8460260" cy="24957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Lab 4: k-Means</a:t>
            </a:r>
            <a:br>
              <a:rPr lang="en-US" dirty="0"/>
            </a:br>
            <a:r>
              <a:rPr lang="en-US" sz="2000" dirty="0"/>
              <a:t>Duration: 40 min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Use JPEG, PNG and GIF files less than 15 MB [</a:t>
            </a:r>
            <a:r>
              <a:rPr lang="en-US" sz="2000" dirty="0">
                <a:hlinkClick r:id="rId3"/>
              </a:rPr>
              <a:t>ahaslides</a:t>
            </a:r>
            <a:r>
              <a:rPr lang="en-US" sz="2000" dirty="0"/>
              <a:t>]</a:t>
            </a:r>
            <a:br>
              <a:rPr lang="en-US" dirty="0"/>
            </a:br>
            <a:endParaRPr lang="en-US" sz="2100" dirty="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9C738252-A22F-1894-2822-61093814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4" name="Picture 2" descr="Jupyter Notebooks: A Beginner's Guide! | by Pavan Belagatti | ITNEXT">
            <a:extLst>
              <a:ext uri="{FF2B5EF4-FFF2-40B4-BE49-F238E27FC236}">
                <a16:creationId xmlns:a16="http://schemas.microsoft.com/office/drawing/2014/main" id="{E5C504CA-E56C-44C6-70C5-11211D4EB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21545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8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380F-8AC3-4179-B5BD-46E8248B8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D7716-E2C9-40A5-909F-FAF0D6022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229599" cy="3737372"/>
          </a:xfrm>
        </p:spPr>
        <p:txBody>
          <a:bodyPr>
            <a:noAutofit/>
          </a:bodyPr>
          <a:lstStyle/>
          <a:p>
            <a:r>
              <a:rPr lang="en-US" sz="2400" dirty="0"/>
              <a:t>Segments</a:t>
            </a:r>
          </a:p>
          <a:p>
            <a:pPr lvl="1"/>
            <a:r>
              <a:rPr lang="en-US" sz="2400" dirty="0"/>
              <a:t>Find which pixels form a consistent region</a:t>
            </a:r>
          </a:p>
          <a:p>
            <a:pPr lvl="1"/>
            <a:r>
              <a:rPr lang="en-US" sz="2400" dirty="0"/>
              <a:t>Clustering (e.g. K-means)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F9C007-856D-4176-9841-6C1A8C0A3E24}"/>
              </a:ext>
            </a:extLst>
          </p:cNvPr>
          <p:cNvSpPr/>
          <p:nvPr/>
        </p:nvSpPr>
        <p:spPr>
          <a:xfrm>
            <a:off x="554874" y="1277877"/>
            <a:ext cx="6735387" cy="12430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A955A1F-1678-DD14-E953-269D05ED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803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Content Placeholder 4" title="AhaSlides - Live Polls and Quizzes">
                <a:extLst>
                  <a:ext uri="{FF2B5EF4-FFF2-40B4-BE49-F238E27FC236}">
                    <a16:creationId xmlns:a16="http://schemas.microsoft.com/office/drawing/2014/main" id="{DB579DF3-8997-F649-5173-8C2C48881F3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3801078"/>
                  </p:ext>
                </p:extLst>
              </p:nvPr>
            </p:nvGraphicFramePr>
            <p:xfrm>
              <a:off x="457200" y="473529"/>
              <a:ext cx="8229600" cy="438422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Content Placeholder 4" title="AhaSlides - Live Polls and Quizzes">
                <a:extLst>
                  <a:ext uri="{FF2B5EF4-FFF2-40B4-BE49-F238E27FC236}">
                    <a16:creationId xmlns:a16="http://schemas.microsoft.com/office/drawing/2014/main" id="{DB579DF3-8997-F649-5173-8C2C48881F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473529"/>
                <a:ext cx="8229600" cy="4384221"/>
              </a:xfrm>
              <a:prstGeom prst="rect">
                <a:avLst/>
              </a:prstGeom>
            </p:spPr>
          </p:pic>
        </mc:Fallback>
      </mc:AlternateContent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78006DB-EB36-58DF-4EEB-4E2D30D260B0}"/>
              </a:ext>
            </a:extLst>
          </p:cNvPr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CA40F04-038E-428E-9EBC-CA1AEE4AB2DD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69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6766-289B-4082-BD06-E3455AD9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79D9-2235-4ACE-A025-FD61CC464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>
                <a:solidFill>
                  <a:schemeClr val="bg2"/>
                </a:solidFill>
              </a:rPr>
              <a:t>Segments</a:t>
            </a:r>
            <a:r>
              <a:rPr lang="en-US" sz="2200" dirty="0"/>
              <a:t>: use clustering (e.g. K-means) to group pixels by intensity, texture, etc.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36D215A-AEFB-A659-73EB-DD7159EE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89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Edges vs Segments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311347" y="4934450"/>
            <a:ext cx="16896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900" kern="1200" dirty="0">
                <a:latin typeface="Calibri" panose="020F0502020204030204" pitchFamily="34" charset="0"/>
                <a:ea typeface="+mn-ea"/>
                <a:cs typeface="+mn-cs"/>
              </a:rPr>
              <a:t>Figure adapted from J. Hays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85571" y="969866"/>
            <a:ext cx="4372859" cy="2754556"/>
            <a:chOff x="0" y="1273175"/>
            <a:chExt cx="6844748" cy="4311650"/>
          </a:xfrm>
        </p:grpSpPr>
        <p:pic>
          <p:nvPicPr>
            <p:cNvPr id="14338" name="Picture 2" descr="http://cs.brown.edu/courses/cs143/proj5/teaser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0" y="1273175"/>
              <a:ext cx="4572000" cy="431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cs.brown.edu/courses/cs143/proj5/teaser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45"/>
            <a:stretch/>
          </p:blipFill>
          <p:spPr bwMode="auto">
            <a:xfrm>
              <a:off x="4572000" y="1273175"/>
              <a:ext cx="2272748" cy="431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C1A8FC-00F4-4862-9F18-A341E9609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08830"/>
            <a:ext cx="8229600" cy="1070665"/>
          </a:xfrm>
        </p:spPr>
        <p:txBody>
          <a:bodyPr>
            <a:normAutofit lnSpcReduction="10000"/>
          </a:bodyPr>
          <a:lstStyle/>
          <a:p>
            <a:r>
              <a:rPr lang="en-US" sz="2100" dirty="0">
                <a:solidFill>
                  <a:schemeClr val="bg2"/>
                </a:solidFill>
              </a:rPr>
              <a:t>Edges</a:t>
            </a:r>
            <a:r>
              <a:rPr lang="en-US" sz="2100" dirty="0"/>
              <a:t>: More low-level; don’t need to be closed</a:t>
            </a:r>
          </a:p>
          <a:p>
            <a:r>
              <a:rPr lang="en-US" sz="2100" dirty="0">
                <a:solidFill>
                  <a:schemeClr val="bg2"/>
                </a:solidFill>
              </a:rPr>
              <a:t>Segments</a:t>
            </a:r>
            <a:r>
              <a:rPr lang="en-US" sz="2100" dirty="0"/>
              <a:t>: Ideally one segment for each semantic group/object; should include closed contours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0D415D8-C39B-D2AF-5A5A-B6BEF9B2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22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goals of segmentation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Separate image into coherent “objects”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023" y="2074794"/>
            <a:ext cx="1996678" cy="13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74793"/>
            <a:ext cx="2000250" cy="13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7450" y="3540454"/>
            <a:ext cx="2000250" cy="13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40454"/>
            <a:ext cx="2000250" cy="13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3124200" y="1731893"/>
            <a:ext cx="55335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cs typeface="Arial" charset="0"/>
              </a:rPr>
              <a:t>image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4719637" y="1729512"/>
            <a:ext cx="144623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cs typeface="Arial" charset="0"/>
              </a:rPr>
              <a:t>human segmentation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1143001" y="4947217"/>
            <a:ext cx="2240756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788" dirty="0"/>
              <a:t>Source: L. </a:t>
            </a:r>
            <a:r>
              <a:rPr lang="en-US" sz="788" dirty="0" err="1"/>
              <a:t>Lazebnik</a:t>
            </a:r>
            <a:endParaRPr lang="en-US" sz="788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115BBDA-D273-A374-4F98-B33FEB63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05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goals of segmentation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Separate image into coherent “objects”</a:t>
            </a:r>
          </a:p>
          <a:p>
            <a:pPr eaLnBrk="1" hangingPunct="1"/>
            <a:r>
              <a:rPr lang="en-US" dirty="0"/>
              <a:t>Group together similar-looking pixels for efficiency of further processing</a:t>
            </a:r>
          </a:p>
        </p:txBody>
      </p:sp>
      <p:pic>
        <p:nvPicPr>
          <p:cNvPr id="64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572" y="2565590"/>
            <a:ext cx="1681163" cy="205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4944" y="2566780"/>
            <a:ext cx="170735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7174" name="Rectangle 6"/>
          <p:cNvSpPr>
            <a:spLocks noChangeArrowheads="1"/>
          </p:cNvSpPr>
          <p:nvPr/>
        </p:nvSpPr>
        <p:spPr bwMode="auto">
          <a:xfrm>
            <a:off x="3383756" y="4668903"/>
            <a:ext cx="63365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cs typeface="Arial" charset="0"/>
              </a:rPr>
              <a:t>X. Ren and J. Malik. </a:t>
            </a:r>
            <a:r>
              <a:rPr lang="en-US" sz="900" b="1" dirty="0">
                <a:cs typeface="Arial" charset="0"/>
                <a:hlinkClick r:id="rId5"/>
              </a:rPr>
              <a:t>Learning a classification model for segmentation.</a:t>
            </a:r>
            <a:r>
              <a:rPr lang="en-US" sz="900" dirty="0">
                <a:cs typeface="Arial" charset="0"/>
              </a:rPr>
              <a:t> ICCV 2003.</a:t>
            </a:r>
            <a:endParaRPr lang="en-US" sz="900" b="1" dirty="0">
              <a:cs typeface="Arial" charset="0"/>
            </a:endParaRPr>
          </a:p>
        </p:txBody>
      </p:sp>
      <p:sp>
        <p:nvSpPr>
          <p:cNvPr id="647175" name="Text Box 7"/>
          <p:cNvSpPr txBox="1">
            <a:spLocks noChangeArrowheads="1"/>
          </p:cNvSpPr>
          <p:nvPr/>
        </p:nvSpPr>
        <p:spPr bwMode="auto">
          <a:xfrm>
            <a:off x="1950244" y="3424030"/>
            <a:ext cx="150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cs typeface="Arial" charset="0"/>
              </a:rPr>
              <a:t>“superpixels”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43001" y="4947393"/>
            <a:ext cx="2240756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788" dirty="0"/>
              <a:t>Source: L. </a:t>
            </a:r>
            <a:r>
              <a:rPr lang="en-US" sz="788" dirty="0" err="1"/>
              <a:t>Lazebnik</a:t>
            </a:r>
            <a:endParaRPr lang="en-US" sz="788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3A72C8B-D9D4-D2F5-46E9-A57CAF7F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5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 descr="http://whatscookingamerica.net/EdibleFlowers/Lavender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2791" y="3454575"/>
            <a:ext cx="2437209" cy="167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http://www.pecorfamily.com/Blog_202006_2D06_2D21_20F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3557" y="1072134"/>
            <a:ext cx="1697831" cy="226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http://wwwdelivery.superstock.com/WI/223/1532/PreviewComp/SuperStock_1532R-08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1737" y="3591496"/>
            <a:ext cx="1749029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 descr="http://www.chicagoist.com/attachments/chicagoist_alicia/GEE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7591" y="1072134"/>
            <a:ext cx="3155156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65E3B168-5927-4E1D-A3A7-9262DCD86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1" y="4947217"/>
            <a:ext cx="2240756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788" dirty="0"/>
              <a:t>Slide: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15DF78-E05D-6FB7-CE18-067835CA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Similarity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10C053A-E792-4638-11A0-97C51C0C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11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clean_histogram_graysca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463" y="940185"/>
            <a:ext cx="3067050" cy="20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 descr="simple_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487" y="1202122"/>
            <a:ext cx="2071688" cy="1335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5503069" y="2817800"/>
            <a:ext cx="2382441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50" b="1"/>
              <a:t>intensity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 rot="-5400000">
            <a:off x="3362212" y="1173658"/>
            <a:ext cx="238244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50" b="1"/>
              <a:t>pixel count</a:t>
            </a:r>
          </a:p>
        </p:txBody>
      </p:sp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1888331" y="2507047"/>
            <a:ext cx="2382441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50" b="1"/>
              <a:t>input image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010149" y="1339043"/>
            <a:ext cx="1697832" cy="985838"/>
            <a:chOff x="5156210" y="873090"/>
            <a:chExt cx="2263804" cy="1314468"/>
          </a:xfrm>
        </p:grpSpPr>
        <p:sp>
          <p:nvSpPr>
            <p:cNvPr id="51217" name="TextBox 14"/>
            <p:cNvSpPr txBox="1">
              <a:spLocks noChangeArrowheads="1"/>
            </p:cNvSpPr>
            <p:nvPr/>
          </p:nvSpPr>
          <p:spPr bwMode="auto">
            <a:xfrm>
              <a:off x="5265747" y="873090"/>
              <a:ext cx="2154267" cy="338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i="1"/>
                <a:t>black pixels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4973646" y="1384272"/>
              <a:ext cx="985850" cy="6207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60294" y="1448581"/>
            <a:ext cx="62984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i="1"/>
              <a:t>gray pixels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6256139" y="2009961"/>
            <a:ext cx="2464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371160" y="928278"/>
            <a:ext cx="62984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i="1"/>
              <a:t>white pixels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6981826" y="1412862"/>
            <a:ext cx="583406" cy="282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3146823"/>
            <a:ext cx="8229599" cy="162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7885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sz="1800" dirty="0"/>
              <a:t>These intensities define the three groups.</a:t>
            </a:r>
          </a:p>
          <a:p>
            <a:pPr marL="217885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sz="1800" dirty="0"/>
              <a:t>We could label every pixel in the image according to which of these primary intensities it is.</a:t>
            </a:r>
          </a:p>
          <a:p>
            <a:pPr marL="560785" lvl="1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sz="1500" dirty="0"/>
              <a:t>i.e., </a:t>
            </a:r>
            <a:r>
              <a:rPr lang="en-US" sz="1500" i="1" dirty="0">
                <a:solidFill>
                  <a:schemeClr val="bg2"/>
                </a:solidFill>
              </a:rPr>
              <a:t>segment</a:t>
            </a:r>
            <a:r>
              <a:rPr lang="en-US" sz="1500" dirty="0"/>
              <a:t> the image based on the intensity feature.</a:t>
            </a:r>
          </a:p>
          <a:p>
            <a:pPr marL="217885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sz="1800" dirty="0"/>
              <a:t>What if the image isn’t quite so simple?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080022" y="1612887"/>
            <a:ext cx="4381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764631" y="1585503"/>
            <a:ext cx="4381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/>
              <a:t>2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312319" y="1229505"/>
            <a:ext cx="4381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8273" y="4960209"/>
            <a:ext cx="192667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Source: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0DD2282-ADD6-E832-018F-BA101955827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Image Segmentation: Toy Example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EE72DBD-7445-750A-CA56-09563BAE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0" grpId="0" build="allAtOnce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noisy_grayscale_i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487" y="1675839"/>
            <a:ext cx="2071688" cy="1335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51" name="Picture 6" descr="noisy_histogram_grayscal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9847" y="1429380"/>
            <a:ext cx="3128963" cy="183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Box 8"/>
          <p:cNvSpPr txBox="1">
            <a:spLocks noChangeArrowheads="1"/>
          </p:cNvSpPr>
          <p:nvPr/>
        </p:nvSpPr>
        <p:spPr bwMode="auto">
          <a:xfrm>
            <a:off x="1888331" y="2990289"/>
            <a:ext cx="2382441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50" b="1"/>
              <a:t>input image</a:t>
            </a:r>
          </a:p>
        </p:txBody>
      </p:sp>
      <p:sp>
        <p:nvSpPr>
          <p:cNvPr id="53253" name="TextBox 9"/>
          <p:cNvSpPr txBox="1">
            <a:spLocks noChangeArrowheads="1"/>
          </p:cNvSpPr>
          <p:nvPr/>
        </p:nvSpPr>
        <p:spPr bwMode="auto">
          <a:xfrm>
            <a:off x="5448300" y="3181980"/>
            <a:ext cx="2382441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50" b="1"/>
              <a:t>intensity</a:t>
            </a:r>
          </a:p>
        </p:txBody>
      </p:sp>
      <p:sp>
        <p:nvSpPr>
          <p:cNvPr id="53254" name="TextBox 10"/>
          <p:cNvSpPr txBox="1">
            <a:spLocks noChangeArrowheads="1"/>
          </p:cNvSpPr>
          <p:nvPr/>
        </p:nvSpPr>
        <p:spPr bwMode="auto">
          <a:xfrm rot="-5400000">
            <a:off x="3780830" y="2105171"/>
            <a:ext cx="1369219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50" b="1"/>
              <a:t>pixel count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51410" y="3592745"/>
            <a:ext cx="5838825" cy="132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7885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sz="1800" dirty="0"/>
              <a:t>Now how to determine the three main intensities that define our groups?</a:t>
            </a:r>
          </a:p>
          <a:p>
            <a:pPr marL="217885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endParaRPr lang="en-US" sz="1800" dirty="0"/>
          </a:p>
          <a:p>
            <a:pPr marL="217885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sz="1800" dirty="0"/>
              <a:t>We need to </a:t>
            </a:r>
            <a:r>
              <a:rPr lang="en-US" sz="1800" b="1" i="1" dirty="0">
                <a:solidFill>
                  <a:srgbClr val="FF0000"/>
                </a:solidFill>
              </a:rPr>
              <a:t>cluster</a:t>
            </a:r>
            <a:r>
              <a:rPr lang="en-US" sz="1800" b="1" i="1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8273" y="4960209"/>
            <a:ext cx="192667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Source: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02C62AB-C6D5-7A8F-7128-038EA49DA18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Image Segmentation: Toy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4AD6D-FC26-0FD5-9BEE-C45ED9B8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3411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{\mbox{\tiny clusters } i} ~~~\sum_{\mbox{\tiny points p in cluster } i} \|p - c_i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203.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{\mbox{\tiny clusters } i} ~~~\sum_{\mbox{\tiny points p in cluster } i} \|p - c_i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203.25"/>
</p:tagLst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webextensions/webextension1.xml><?xml version="1.0" encoding="utf-8"?>
<we:webextension xmlns:we="http://schemas.microsoft.com/office/webextensions/webextension/2010/11" id="{3EE2D97B-E17E-7749-89FA-6EA5AE8DDA2B}">
  <we:reference id="wa200004824" version="2.1.0.0" store="en-US" storeType="OMEX"/>
  <we:alternateReferences>
    <we:reference id="wa200004824" version="2.1.0.0" store="wa200004824" storeType="OMEX"/>
  </we:alternateReferences>
  <we:properties>
    <we:property name="dataSlidePPT" value="{&quot;slideId&quot;:129963256,&quot;presentationId&quot;:7173677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10505</TotalTime>
  <Words>1298</Words>
  <Application>Microsoft Macintosh PowerPoint</Application>
  <PresentationFormat>On-screen Show (16:9)</PresentationFormat>
  <Paragraphs>269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Brilho</vt:lpstr>
      <vt:lpstr>CS 1674/2074: Grouping: segmentation</vt:lpstr>
      <vt:lpstr>[Motivation] Grouping</vt:lpstr>
      <vt:lpstr>Plan for today</vt:lpstr>
      <vt:lpstr>Edges vs Segments</vt:lpstr>
      <vt:lpstr>The goals of segmentation</vt:lpstr>
      <vt:lpstr>The goals of segmentation</vt:lpstr>
      <vt:lpstr>Similarity</vt:lpstr>
      <vt:lpstr>PowerPoint Presentation</vt:lpstr>
      <vt:lpstr>PowerPoint Presentation</vt:lpstr>
      <vt:lpstr>PowerPoint Presentation</vt:lpstr>
      <vt:lpstr>Clustering</vt:lpstr>
      <vt:lpstr>K-means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Motivation: Interactive Clustering</vt:lpstr>
      <vt:lpstr>K-means converges to a local minimum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State-of-the-art (instance) segmentation: Mask R-CNN</vt:lpstr>
      <vt:lpstr>Lab 4: k-Means Duration: 40 min  Use JPEG, PNG and GIF files less than 15 MB [ahaslides] 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181</cp:revision>
  <cp:lastPrinted>2025-09-10T21:48:28Z</cp:lastPrinted>
  <dcterms:created xsi:type="dcterms:W3CDTF">2011-07-05T14:46:51Z</dcterms:created>
  <dcterms:modified xsi:type="dcterms:W3CDTF">2025-09-19T19:26:41Z</dcterms:modified>
</cp:coreProperties>
</file>