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webextensions/webextension1.xml" ContentType="application/vnd.ms-office.webextension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media/image121.jpg" ContentType="image/jpeg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1"/>
  </p:notesMasterIdLst>
  <p:sldIdLst>
    <p:sldId id="589" r:id="rId2"/>
    <p:sldId id="618" r:id="rId3"/>
    <p:sldId id="398" r:id="rId4"/>
    <p:sldId id="416" r:id="rId5"/>
    <p:sldId id="417" r:id="rId6"/>
    <p:sldId id="422" r:id="rId7"/>
    <p:sldId id="423" r:id="rId8"/>
    <p:sldId id="424" r:id="rId9"/>
    <p:sldId id="425" r:id="rId10"/>
    <p:sldId id="429" r:id="rId11"/>
    <p:sldId id="426" r:id="rId12"/>
    <p:sldId id="427" r:id="rId13"/>
    <p:sldId id="444" r:id="rId14"/>
    <p:sldId id="777" r:id="rId15"/>
    <p:sldId id="778" r:id="rId16"/>
    <p:sldId id="445" r:id="rId17"/>
    <p:sldId id="446" r:id="rId18"/>
    <p:sldId id="447" r:id="rId19"/>
    <p:sldId id="448" r:id="rId20"/>
    <p:sldId id="449" r:id="rId21"/>
    <p:sldId id="779" r:id="rId22"/>
    <p:sldId id="451" r:id="rId23"/>
    <p:sldId id="780" r:id="rId24"/>
    <p:sldId id="781" r:id="rId25"/>
    <p:sldId id="782" r:id="rId26"/>
    <p:sldId id="783" r:id="rId27"/>
    <p:sldId id="269" r:id="rId28"/>
    <p:sldId id="270" r:id="rId29"/>
    <p:sldId id="271" r:id="rId30"/>
    <p:sldId id="272" r:id="rId31"/>
    <p:sldId id="273" r:id="rId32"/>
    <p:sldId id="453" r:id="rId33"/>
    <p:sldId id="456" r:id="rId34"/>
    <p:sldId id="338" r:id="rId35"/>
    <p:sldId id="339" r:id="rId36"/>
    <p:sldId id="340" r:id="rId37"/>
    <p:sldId id="341" r:id="rId38"/>
    <p:sldId id="342" r:id="rId39"/>
    <p:sldId id="343" r:id="rId40"/>
    <p:sldId id="496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457" r:id="rId49"/>
    <p:sldId id="351" r:id="rId50"/>
    <p:sldId id="352" r:id="rId51"/>
    <p:sldId id="333" r:id="rId52"/>
    <p:sldId id="317" r:id="rId53"/>
    <p:sldId id="466" r:id="rId54"/>
    <p:sldId id="463" r:id="rId55"/>
    <p:sldId id="464" r:id="rId56"/>
    <p:sldId id="610" r:id="rId57"/>
    <p:sldId id="611" r:id="rId58"/>
    <p:sldId id="356" r:id="rId59"/>
    <p:sldId id="413" r:id="rId60"/>
    <p:sldId id="414" r:id="rId61"/>
    <p:sldId id="459" r:id="rId62"/>
    <p:sldId id="331" r:id="rId63"/>
    <p:sldId id="454" r:id="rId64"/>
    <p:sldId id="630" r:id="rId65"/>
    <p:sldId id="774" r:id="rId66"/>
    <p:sldId id="483" r:id="rId67"/>
    <p:sldId id="484" r:id="rId68"/>
    <p:sldId id="485" r:id="rId69"/>
    <p:sldId id="486" r:id="rId70"/>
    <p:sldId id="487" r:id="rId71"/>
    <p:sldId id="488" r:id="rId72"/>
    <p:sldId id="489" r:id="rId73"/>
    <p:sldId id="490" r:id="rId74"/>
    <p:sldId id="491" r:id="rId75"/>
    <p:sldId id="492" r:id="rId76"/>
    <p:sldId id="493" r:id="rId77"/>
    <p:sldId id="494" r:id="rId78"/>
    <p:sldId id="286" r:id="rId79"/>
    <p:sldId id="287" r:id="rId80"/>
    <p:sldId id="288" r:id="rId81"/>
    <p:sldId id="290" r:id="rId82"/>
    <p:sldId id="294" r:id="rId83"/>
    <p:sldId id="292" r:id="rId84"/>
    <p:sldId id="295" r:id="rId85"/>
    <p:sldId id="296" r:id="rId86"/>
    <p:sldId id="297" r:id="rId87"/>
    <p:sldId id="298" r:id="rId88"/>
    <p:sldId id="299" r:id="rId89"/>
    <p:sldId id="300" r:id="rId90"/>
    <p:sldId id="301" r:id="rId91"/>
    <p:sldId id="302" r:id="rId92"/>
    <p:sldId id="303" r:id="rId93"/>
    <p:sldId id="308" r:id="rId94"/>
    <p:sldId id="309" r:id="rId95"/>
    <p:sldId id="310" r:id="rId96"/>
    <p:sldId id="311" r:id="rId97"/>
    <p:sldId id="312" r:id="rId98"/>
    <p:sldId id="313" r:id="rId99"/>
    <p:sldId id="470" r:id="rId100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4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/>
    <p:restoredTop sz="75956"/>
  </p:normalViewPr>
  <p:slideViewPr>
    <p:cSldViewPr snapToGrid="0">
      <p:cViewPr varScale="1">
        <p:scale>
          <a:sx n="142" d="100"/>
          <a:sy n="142" d="100"/>
        </p:scale>
        <p:origin x="2360" y="168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54" Type="http://customschemas.google.com/relationships/presentationmetadata" Target="metadata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microsoft.com/office/2018/10/relationships/authors" Target="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5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[Stanford]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/>
              <a:t>kNN</a:t>
            </a:r>
            <a:r>
              <a:rPr lang="en-US" dirty="0"/>
              <a:t> / </a:t>
            </a:r>
            <a:r>
              <a:rPr lang="en-US" dirty="0" err="1"/>
              <a:t>DataSet</a:t>
            </a:r>
            <a:r>
              <a:rPr lang="en-US" dirty="0"/>
              <a:t> splits : https://cs231n.stanford.edu/slides/2025/lecture_2.pdf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Regularization: https://cs231n.stanford.edu/slides/2025/lecture_3.pdf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##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[UNICAMP]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Regularization: https://</a:t>
            </a:r>
            <a:r>
              <a:rPr lang="en-US" dirty="0" err="1"/>
              <a:t>docs.google.com</a:t>
            </a:r>
            <a:r>
              <a:rPr lang="en-US" dirty="0"/>
              <a:t>/presentation/d/1KrEQJ-rh8-Kw1xnaIrahMacyopQKEaQ2-JnABEk93uQ/</a:t>
            </a:r>
            <a:r>
              <a:rPr lang="en-US" dirty="0" err="1"/>
              <a:t>edit?slide</a:t>
            </a:r>
            <a:r>
              <a:rPr lang="en-US" dirty="0"/>
              <a:t>=id.ged757e27a4_0_0#slide=id.ged757e27a4_0_0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Metrics: https://</a:t>
            </a:r>
            <a:r>
              <a:rPr lang="en-US" dirty="0" err="1"/>
              <a:t>docs.google.com</a:t>
            </a:r>
            <a:r>
              <a:rPr lang="en-US" dirty="0"/>
              <a:t>/presentation/d/13F0a3oqHcZq2nk9czTYq2aioMDachgTcVxfmA08s5QY/</a:t>
            </a:r>
            <a:r>
              <a:rPr lang="en-US" dirty="0" err="1"/>
              <a:t>edit?slide</a:t>
            </a:r>
            <a:r>
              <a:rPr lang="en-US" dirty="0"/>
              <a:t>=id.g2380c47321_0_20#slide=id.g2380c47321_0_20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Datasets: https://</a:t>
            </a:r>
            <a:r>
              <a:rPr lang="en-US" dirty="0" err="1"/>
              <a:t>docs.google.com</a:t>
            </a:r>
            <a:r>
              <a:rPr lang="en-US" dirty="0"/>
              <a:t>/presentation/d/1-1hiRatP-mdrf7qalEu9sCX4L0n68grP2wprxpFJdeM/edit </a:t>
            </a:r>
            <a:endParaRPr dirty="0"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BF4B9-75C2-4F1A-8395-559BAD6EA3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9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8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46501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32996-A69B-D37C-B58A-5546784E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32613E-5954-E8BD-120E-6221496E9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>
            <a:extLst>
              <a:ext uri="{FF2B5EF4-FFF2-40B4-BE49-F238E27FC236}">
                <a16:creationId xmlns:a16="http://schemas.microsoft.com/office/drawing/2014/main" id="{84F7CA52-81BF-EE03-0D9F-B890E218E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>
            <a:extLst>
              <a:ext uri="{FF2B5EF4-FFF2-40B4-BE49-F238E27FC236}">
                <a16:creationId xmlns:a16="http://schemas.microsoft.com/office/drawing/2014/main" id="{BDC9B644-3656-8B34-2158-A6E709695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885159-4803-9002-B55A-AE1324989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2630471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129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1C6EE-B0CC-8335-1FCC-7AFB9D2C3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440461-2962-3DC9-BF05-8C3374D16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>
            <a:extLst>
              <a:ext uri="{FF2B5EF4-FFF2-40B4-BE49-F238E27FC236}">
                <a16:creationId xmlns:a16="http://schemas.microsoft.com/office/drawing/2014/main" id="{F77F9221-DD1D-252B-66BF-7C0B7C79A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>
            <a:extLst>
              <a:ext uri="{FF2B5EF4-FFF2-40B4-BE49-F238E27FC236}">
                <a16:creationId xmlns:a16="http://schemas.microsoft.com/office/drawing/2014/main" id="{5F4F3426-FDC8-050D-663E-74094BA7C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50CCAE-C852-7CA3-D068-3162E4B109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565081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4F128-C52B-AA15-4021-5D6562BB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D0AEA3-0BDE-B66E-BDD3-73B9D10ED3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>
            <a:extLst>
              <a:ext uri="{FF2B5EF4-FFF2-40B4-BE49-F238E27FC236}">
                <a16:creationId xmlns:a16="http://schemas.microsoft.com/office/drawing/2014/main" id="{4CCB6D6D-D32B-8560-F147-92D52E4235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>
            <a:extLst>
              <a:ext uri="{FF2B5EF4-FFF2-40B4-BE49-F238E27FC236}">
                <a16:creationId xmlns:a16="http://schemas.microsoft.com/office/drawing/2014/main" id="{FCD90E96-55DE-13B7-6EAB-23AD5B63C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5B8611-DC63-DCE4-50D7-EDBC8A668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189965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2380-9954-F84B-A84F-DB22219A0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D1E50E-B047-0F37-4D5F-8EE10BF7A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>
            <a:extLst>
              <a:ext uri="{FF2B5EF4-FFF2-40B4-BE49-F238E27FC236}">
                <a16:creationId xmlns:a16="http://schemas.microsoft.com/office/drawing/2014/main" id="{B6D7742E-6F5E-3E3B-9879-D088DC1D2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>
            <a:extLst>
              <a:ext uri="{FF2B5EF4-FFF2-40B4-BE49-F238E27FC236}">
                <a16:creationId xmlns:a16="http://schemas.microsoft.com/office/drawing/2014/main" id="{6CF1A8EF-E7BB-B588-EE8F-81F37D5E0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78055A-FE04-3514-E868-9B1641B2BA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352617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A7B6-1D9A-4434-AB1E-45E789BAC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221763-C5FF-5C82-8241-8AA325AC2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>
            <a:extLst>
              <a:ext uri="{FF2B5EF4-FFF2-40B4-BE49-F238E27FC236}">
                <a16:creationId xmlns:a16="http://schemas.microsoft.com/office/drawing/2014/main" id="{A959E137-E426-9694-C49F-5A335DE612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>
            <a:extLst>
              <a:ext uri="{FF2B5EF4-FFF2-40B4-BE49-F238E27FC236}">
                <a16:creationId xmlns:a16="http://schemas.microsoft.com/office/drawing/2014/main" id="{671247C4-E9B9-73A8-AD35-F0E337AA9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DD7C36-E079-2FA8-CFDA-1F4FE1F7E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90793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8c346bbe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38c346bbe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63775-8BC7-5C9F-8E9D-4D176DF26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1086CA7C-2EA7-D969-C148-4B6F21253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2423FC-1219-5342-89C9-737E972DB02A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5162369-76D6-0663-9363-CC2E7BD89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6E9DEFD-AA0A-6E6A-E17A-F549ABB51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/>
              <a:t>Source: Gemini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dirty="0"/>
              <a:t>This is where </a:t>
            </a:r>
            <a:r>
              <a:rPr lang="en-US" b="1" dirty="0"/>
              <a:t>visual recognition</a:t>
            </a:r>
            <a:r>
              <a:rPr lang="en-US" dirty="0"/>
              <a:t> steps in. We can train a computer vision model on thousands of biopsy images, each labeled as either "cancerous" or "non-cancerous." The model learns to identify intricate patterns and features that are indicative of cancer, often spotting things that a human eye might miss or that are too subtle to be easily noticed.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91353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38c346bbe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38c346bbe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02f9a4f7b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02f9a4f7b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38c346bbe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38c346bbe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f02f9a4f7b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f02f9a4f7b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6D90CF-BB3D-42A3-983E-DEC7BD246C86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25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TODO: update w transpose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DE5116-5560-4E72-9ADF-2640AA0B7E50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5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0E4705-44A6-4AD4-9D51-4DAE1611A218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39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https://</a:t>
            </a:r>
            <a:r>
              <a:rPr lang="en-US" dirty="0" err="1"/>
              <a:t>brilliant.org</a:t>
            </a:r>
            <a:r>
              <a:rPr lang="en-US" dirty="0"/>
              <a:t>/wiki/distance-between-point-and-line/ 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52221E-DD74-4D7D-8C33-1A0490A389D2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7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991B33-DE44-4128-AD6A-F138BD05FB3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9BA2E-D6E0-4546-8551-4B39CC2FB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1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EAF59B-4667-4DE1-8730-12DEB3407E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41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27D5BA-A6F8-4E9C-853A-F2A0AC7AF06A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15650-7500-41F4-ABC4-1BAFAFDB4885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1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B27704-BF0C-41C4-B473-FA5443A1E0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559BA33-5372-4796-BA94-9423DE9738D2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2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765466-5E73-4C5D-9C81-436CFE75191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AB3E2-370C-4A62-983C-13B4BC1ACDE1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63A43-EF50-4EE5-97E9-A713A4B4A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5800"/>
            <a:ext cx="6088062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890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35FF4-799E-4045-92A8-F7899D09BF53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9ED356-33FA-4173-B44A-61E3782BFB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/~</a:t>
            </a:r>
            <a:r>
              <a:rPr lang="en-US" dirty="0" err="1"/>
              <a:t>mbrubake</a:t>
            </a:r>
            <a:r>
              <a:rPr lang="en-US" dirty="0"/>
              <a:t>/teaching/C11/Handouts/</a:t>
            </a:r>
            <a:r>
              <a:rPr lang="en-US" dirty="0" err="1"/>
              <a:t>SupportVectorMachines.pdf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137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/~</a:t>
            </a:r>
            <a:r>
              <a:rPr lang="en-US" dirty="0" err="1"/>
              <a:t>mbrubake</a:t>
            </a:r>
            <a:r>
              <a:rPr lang="en-US" dirty="0"/>
              <a:t>/teaching/C11/Handouts/</a:t>
            </a:r>
            <a:r>
              <a:rPr lang="en-US" dirty="0" err="1"/>
              <a:t>SupportVectorMachines.pdf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We minimize the second term having a lot of e=0, middle portion on 0&lt;e&lt;1, and less in e&gt;1 (misclassified points)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8199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D6373-0A57-4FAF-B540-A96017EB8818}" type="slidenum">
              <a:rPr lang="en-US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8823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9535113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4945063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74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585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35390-C588-4DB4-AE6D-1DFF726F3E17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70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4AB39F-AA56-47FE-9534-832F1BF6C25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2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So far, global histogram over the whole image discard spatial information</a:t>
            </a:r>
          </a:p>
          <a:p>
            <a:r>
              <a:rPr lang="en-US" altLang="en-US" dirty="0"/>
              <a:t>Images contain structures and looking at a scene spatial distribution of feature we want to capture but we throw them away</a:t>
            </a:r>
          </a:p>
          <a:p>
            <a:endParaRPr lang="en-US" altLang="en-US" dirty="0"/>
          </a:p>
          <a:p>
            <a:r>
              <a:rPr lang="en-US" altLang="en-US" dirty="0"/>
              <a:t>Result in the fact that I can construct a very different image and still get the same histogram</a:t>
            </a:r>
          </a:p>
          <a:p>
            <a:r>
              <a:rPr lang="en-US" altLang="en-US" dirty="0"/>
              <a:t>This image is obvious a scene on grassland but with the noisy and gradient image on the bottom, color histogram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A963C1-C54F-4EBD-A484-07DB4FEEBCF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42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Overcome this, global, pyramid of histogram</a:t>
            </a:r>
          </a:p>
          <a:p>
            <a:r>
              <a:rPr lang="en-US" altLang="en-US"/>
              <a:t>Split into spatial bins at several levels and compute the histogram in each of them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F74A5E-48E9-4305-A538-CC6D0D5BFDD8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81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 more details, we still have the global histogram, but then I also have histograms computed in this 2x2 grid and histogram computed in 4x4 grid</a:t>
            </a:r>
          </a:p>
          <a:p>
            <a:r>
              <a:rPr lang="en-US" altLang="en-US"/>
              <a:t>Each of the histograms are individual normalized. They are weighted because you want each level to have equal weights, and combined together.</a:t>
            </a:r>
          </a:p>
          <a:p>
            <a:r>
              <a:rPr lang="en-US" altLang="en-US"/>
              <a:t>This spatial pyramid bag of bow is often considered as the goto feature to image categorization, works best for scenes, also works for most object.</a:t>
            </a:r>
          </a:p>
          <a:p>
            <a:r>
              <a:rPr lang="en-US" altLang="en-US"/>
              <a:t>One critism high dimensionality and you can deal with by doing PCA dimension reduction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A1C28D-FB95-418C-AFA5-D3B8E78A674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627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38c346bbe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38c346bbe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38c346bbe_0_1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38c346bbe_0_1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38c346bbe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38c346bbe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38c346bbe_0_1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38c346bbe_0_1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38c346bbe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38c346bbe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B839F-AA0C-6CBD-A63B-C201980A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4274F-A1D8-51EA-25C7-AB7F886D1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B21F13-5CC6-ADC4-712A-1DC13D327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2B484-796F-B58A-F6D4-AF11676BB6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4011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efe9547c1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3efe9547c1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38c346bbe_0_1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238c346bbe_0_1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238c346bbe_0_1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238c346bbe_0_1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38c346bbe_0_4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38c346bbe_0_4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38c346bbe_0_4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38c346bbe_0_4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38c346bbe_0_4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238c346bbe_0_4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38c346bbe_0_4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38c346bbe_0_4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2523e2746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2523e2746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2523e2746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2523e2746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2523e2746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2523e2746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89EAF-DE4E-A975-33D3-D0A24AA8B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5E9CA-C41B-5158-67F9-1EB508B7B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3F267-B2F9-ECAA-61E0-50A5E2239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3E607-B3B2-9E4D-B59B-10452E0C1D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128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38c346bbe_0_1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238c346bbe_0_1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38c346bbe_0_4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238c346bbe_0_4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38c346bbe_0_4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238c346bbe_0_4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238c346bbe_0_4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238c346bbe_0_4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38c346bbe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238c346bbe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38c346bbe_0_4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238c346bbe_0_4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B162-6E76-400A-A732-B62BF2C46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8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C9AEC-294F-41A6-A526-2BBA3D2493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5FFFA-27A1-4DC4-B059-32FD41D04042}" type="datetime1">
              <a:rPr lang="en-US" smtClean="0"/>
              <a:t>9/23/25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85CB-B0BA-4CD8-8967-727752133B07}" type="datetime1">
              <a:rPr lang="en-US" smtClean="0">
                <a:solidFill>
                  <a:srgbClr val="000000"/>
                </a:solidFill>
              </a:rPr>
              <a:t>9/23/25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7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8" r:id="rId5"/>
    <p:sldLayoutId id="2147483659" r:id="rId6"/>
    <p:sldLayoutId id="2147483660" r:id="rId7"/>
    <p:sldLayoutId id="2147483661" r:id="rId8"/>
    <p:sldLayoutId id="214748366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pdf/1412.0623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repository.cmu.edu/cgi/viewcontent.cgi?article=1776&amp;context=robotic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arxiv.org/pdf/1311.3715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stanford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s231n.stanford.edu/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s231n.stanford.edu/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stanford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stanford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vision.stanford.edu/teaching/cs231n-demos/knn/" TargetMode="Externa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stanford.ed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stanford.ed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1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5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5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22.bin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49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55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30.bin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54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5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5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3.bin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57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1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38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11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3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7.wmf"/><Relationship Id="rId9" Type="http://schemas.openxmlformats.org/officeDocument/2006/relationships/hyperlink" Target="http://www.umiacs.umd.edu/~joseph/support-vector-machines4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6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6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6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68.wmf"/><Relationship Id="rId9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e.ntu.edu.tw/~cjlin/libsvm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ikit-learn.org/stable/modules/svm.html" TargetMode="External"/><Relationship Id="rId5" Type="http://schemas.openxmlformats.org/officeDocument/2006/relationships/hyperlink" Target="http://svmlight.joachims.org/" TargetMode="External"/><Relationship Id="rId4" Type="http://schemas.openxmlformats.org/officeDocument/2006/relationships/hyperlink" Target="https://www.csie.ntu.edu.tw/~cjlin/liblinear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ahaslides.com/portal/en/kb/articles/what-image-formats-does-ahaslides-support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i.ens.fr/sierra/pdfs/cvpr06b.pdf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17" Type="http://schemas.openxmlformats.org/officeDocument/2006/relationships/image" Target="../media/image117.png"/><Relationship Id="rId2" Type="http://schemas.openxmlformats.org/officeDocument/2006/relationships/image" Target="../media/image103.jpeg"/><Relationship Id="rId16" Type="http://schemas.openxmlformats.org/officeDocument/2006/relationships/hyperlink" Target="http://www.vision.caltech.edu/Image_Datasets/Caltech101/Caltech101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caltech.edu/visipedia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laces.csail.mit.edu/places_NIPS14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1674: Visual Recognition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25BAA248-4BA6-5707-6F05-818DF5EA1575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1F2FAEAA-84B3-AAC5-317D-A6DE00DA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100"/>
              <a:t>Material recognition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2032154" y="1131674"/>
            <a:ext cx="5772150" cy="3502819"/>
            <a:chOff x="152401" y="1752600"/>
            <a:chExt cx="7896224" cy="4791075"/>
          </a:xfrm>
        </p:grpSpPr>
        <p:pic>
          <p:nvPicPr>
            <p:cNvPr id="3072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752600"/>
              <a:ext cx="3939536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25" y="2667000"/>
              <a:ext cx="3886200" cy="387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3321844" y="4712494"/>
            <a:ext cx="2544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[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4"/>
              </a:rPr>
              <a:t>Bell et al. CVPR 2015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123C4-9607-4951-914D-71373511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2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Dating historical photos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3084910" y="4619625"/>
            <a:ext cx="301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[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Palermo et al. ECCV 2012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1725216"/>
            <a:ext cx="680442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1490663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1940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3257551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1953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5000626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1966</a:t>
            </a:r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6686551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1977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91FB8-EA33-4104-85B0-D89C057F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57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style recognition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434953" y="4847035"/>
            <a:ext cx="23198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zh-TW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[</a:t>
            </a:r>
            <a:r>
              <a:rPr lang="en-US" altLang="en-US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Karayev</a:t>
            </a:r>
            <a:r>
              <a:rPr lang="zh-TW" altLang="en-US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 </a:t>
            </a:r>
            <a:r>
              <a:rPr lang="en-US" altLang="zh-TW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et al. BMVC 2014</a:t>
            </a:r>
            <a:r>
              <a:rPr lang="en-US" altLang="zh-TW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  <a:endParaRPr lang="en-US" altLang="en-US" sz="135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C3B4C-1515-4D47-A126-6E71503B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CC7E9E6-AA92-629A-2AC0-2693E857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62" y="1701530"/>
            <a:ext cx="4257075" cy="305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7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An Image Classifier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E2BD845-246E-775E-03F2-2C06FFA9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CDFF8-F774-3A82-A524-C21A7011D230}"/>
              </a:ext>
            </a:extLst>
          </p:cNvPr>
          <p:cNvSpPr txBox="1"/>
          <p:nvPr/>
        </p:nvSpPr>
        <p:spPr>
          <a:xfrm>
            <a:off x="457200" y="2941833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Unlike e.g. sorting a list of numbers,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no obvious way to hard-code the algorithm for recognizing a cat, or other classes.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BF8C7-EE9D-5B12-DD86-6D43AD4CCDB3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https://cs231n.stanford.edu/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C728B-EAEE-EE3E-CDF9-16EF477BE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930" y="1366969"/>
            <a:ext cx="3660140" cy="1300095"/>
          </a:xfrm>
          <a:prstGeom prst="rect">
            <a:avLst/>
          </a:prstGeom>
        </p:spPr>
      </p:pic>
      <p:pic>
        <p:nvPicPr>
          <p:cNvPr id="1026" name="Picture 2" descr="Confusion ">
            <a:extLst>
              <a:ext uri="{FF2B5EF4-FFF2-40B4-BE49-F238E27FC236}">
                <a16:creationId xmlns:a16="http://schemas.microsoft.com/office/drawing/2014/main" id="{5E40DC4F-AA01-2DE0-2FFD-01F772A5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726" y="1606679"/>
            <a:ext cx="820674" cy="82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010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FB94B-93DA-6649-5D97-8BD9155C0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3B8A-0DAE-3B9E-B383-D58E461A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 machine learning approach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1398D6-E223-BD67-AD31-71E079717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00150"/>
            <a:ext cx="409484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77550E5-FD10-C70D-ADC5-275F41BA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37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DD0B3-14D0-3DE5-4357-63C01201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E736-A4EB-F302-1EBF-B7213717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 machine learning approach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1C6FCBE-897A-BADE-DE22-5DC41F93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438DA-581B-1D1C-ECD3-315171E5AA93}"/>
              </a:ext>
            </a:extLst>
          </p:cNvPr>
          <p:cNvSpPr txBox="1"/>
          <p:nvPr/>
        </p:nvSpPr>
        <p:spPr>
          <a:xfrm>
            <a:off x="650240" y="1188720"/>
            <a:ext cx="6556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Collect a dataset of images and labels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Use Machine Learning algorithms to train a classifier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Evaluate the classifier on new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76677-0DFD-05D6-B3EA-78F9CDA71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" y="2687130"/>
            <a:ext cx="2870200" cy="1975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DA0F0-534C-28A2-3EB6-97546D0C5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150" y="2687130"/>
            <a:ext cx="4396730" cy="19750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72DF2E-21DC-3917-4697-79E26D4A46A8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https://cs231n.stanford.edu/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38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199" y="1485901"/>
            <a:ext cx="8229599" cy="3108722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Apply a prediction function to a feature representation of the image to get the desired output:</a:t>
            </a:r>
            <a:br>
              <a:rPr lang="en-US" altLang="en-US" dirty="0"/>
            </a:br>
            <a:endParaRPr lang="en-US" altLang="en-US" dirty="0"/>
          </a:p>
          <a:p>
            <a:pPr>
              <a:buFontTx/>
              <a:buNone/>
            </a:pPr>
            <a:r>
              <a:rPr lang="en-US" altLang="en-US" dirty="0">
                <a:solidFill>
                  <a:srgbClr val="0000FF"/>
                </a:solidFill>
              </a:rPr>
              <a:t>			</a:t>
            </a:r>
            <a:r>
              <a:rPr lang="en-US" altLang="en-US" sz="45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45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45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60" y="2438400"/>
            <a:ext cx="571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35" y="3081337"/>
            <a:ext cx="581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34" y="3777854"/>
            <a:ext cx="581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C4AF6-AF0C-44AE-B6E6-5D0BB6E8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229599" cy="373618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4500" dirty="0">
                <a:solidFill>
                  <a:srgbClr val="0000FF"/>
                </a:solidFill>
              </a:rPr>
              <a:t>y* = f(</a:t>
            </a:r>
            <a:r>
              <a:rPr lang="en-US" altLang="en-US" sz="4500" b="1" dirty="0">
                <a:solidFill>
                  <a:srgbClr val="0000FF"/>
                </a:solidFill>
              </a:rPr>
              <a:t>x</a:t>
            </a:r>
            <a:r>
              <a:rPr lang="en-US" altLang="en-US" sz="45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b="1" dirty="0"/>
              <a:t>Training: </a:t>
            </a:r>
            <a:r>
              <a:rPr lang="en-US" altLang="en-US" dirty="0"/>
              <a:t>given a </a:t>
            </a:r>
            <a:r>
              <a:rPr lang="en-US" altLang="en-US" i="1" dirty="0"/>
              <a:t>training set </a:t>
            </a:r>
            <a:r>
              <a:rPr lang="en-US" altLang="en-US" dirty="0"/>
              <a:t>of labeled examples</a:t>
            </a:r>
            <a:r>
              <a:rPr lang="en-US" altLang="en-US" i="1" dirty="0"/>
              <a:t> </a:t>
            </a:r>
            <a:r>
              <a:rPr lang="en-US" altLang="en-US" dirty="0">
                <a:solidFill>
                  <a:srgbClr val="0000FF"/>
                </a:solidFill>
              </a:rPr>
              <a:t>{(</a:t>
            </a:r>
            <a:r>
              <a:rPr lang="en-US" altLang="en-US" b="1" dirty="0">
                <a:solidFill>
                  <a:srgbClr val="0000FF"/>
                </a:solidFill>
              </a:rPr>
              <a:t>x</a:t>
            </a:r>
            <a:r>
              <a:rPr lang="en-US" altLang="en-US" baseline="-25000" dirty="0">
                <a:solidFill>
                  <a:srgbClr val="0000FF"/>
                </a:solidFill>
              </a:rPr>
              <a:t>1</a:t>
            </a:r>
            <a:r>
              <a:rPr lang="en-US" altLang="en-US" dirty="0">
                <a:solidFill>
                  <a:srgbClr val="0000FF"/>
                </a:solidFill>
              </a:rPr>
              <a:t>,y</a:t>
            </a:r>
            <a:r>
              <a:rPr lang="en-US" altLang="en-US" baseline="-25000" dirty="0">
                <a:solidFill>
                  <a:srgbClr val="0000FF"/>
                </a:solidFill>
              </a:rPr>
              <a:t>1</a:t>
            </a:r>
            <a:r>
              <a:rPr lang="en-US" altLang="en-US" dirty="0">
                <a:solidFill>
                  <a:srgbClr val="0000FF"/>
                </a:solidFill>
              </a:rPr>
              <a:t>), …, (</a:t>
            </a:r>
            <a:r>
              <a:rPr lang="en-US" altLang="en-US" b="1" dirty="0" err="1">
                <a:solidFill>
                  <a:srgbClr val="0000FF"/>
                </a:solidFill>
              </a:rPr>
              <a:t>x</a:t>
            </a:r>
            <a:r>
              <a:rPr lang="en-US" altLang="en-US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0000FF"/>
                </a:solidFill>
              </a:rPr>
              <a:t>,y</a:t>
            </a:r>
            <a:r>
              <a:rPr lang="en-US" altLang="en-US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dirty="0">
                <a:solidFill>
                  <a:srgbClr val="0000FF"/>
                </a:solidFill>
              </a:rPr>
              <a:t>)}</a:t>
            </a:r>
            <a:r>
              <a:rPr lang="en-US" altLang="en-US" dirty="0"/>
              <a:t>, estimate the prediction function </a:t>
            </a:r>
            <a:r>
              <a:rPr lang="en-US" altLang="en-US" dirty="0">
                <a:solidFill>
                  <a:srgbClr val="0000FF"/>
                </a:solidFill>
              </a:rPr>
              <a:t>f </a:t>
            </a:r>
            <a:r>
              <a:rPr lang="en-US" altLang="en-US" dirty="0"/>
              <a:t>by minimizing the prediction error on the training set, e.g. |f(</a:t>
            </a:r>
            <a:r>
              <a:rPr lang="en-US" altLang="en-US" b="1" dirty="0"/>
              <a:t>x</a:t>
            </a:r>
            <a:r>
              <a:rPr lang="en-US" altLang="en-US" baseline="-25000" dirty="0"/>
              <a:t>i</a:t>
            </a:r>
            <a:r>
              <a:rPr lang="en-US" altLang="en-US" dirty="0"/>
              <a:t>) – </a:t>
            </a:r>
            <a:r>
              <a:rPr lang="en-US" altLang="en-US" dirty="0" err="1"/>
              <a:t>y</a:t>
            </a:r>
            <a:r>
              <a:rPr lang="en-US" altLang="en-US" baseline="-25000" dirty="0" err="1"/>
              <a:t>i</a:t>
            </a:r>
            <a:r>
              <a:rPr lang="en-US" altLang="en-US" dirty="0"/>
              <a:t>|</a:t>
            </a:r>
          </a:p>
          <a:p>
            <a:pPr lvl="1"/>
            <a:r>
              <a:rPr lang="en-US" altLang="en-US" dirty="0"/>
              <a:t>Evaluate multiple hypotheses f</a:t>
            </a:r>
            <a:r>
              <a:rPr lang="en-US" altLang="en-US" baseline="-25000" dirty="0"/>
              <a:t>1</a:t>
            </a:r>
            <a:r>
              <a:rPr lang="en-US" altLang="en-US" dirty="0"/>
              <a:t>, f</a:t>
            </a:r>
            <a:r>
              <a:rPr lang="en-US" altLang="en-US" baseline="-25000" dirty="0"/>
              <a:t>2</a:t>
            </a:r>
            <a:r>
              <a:rPr lang="en-US" altLang="en-US" dirty="0"/>
              <a:t>, </a:t>
            </a:r>
            <a:r>
              <a:rPr lang="en-US" altLang="en-US" dirty="0" err="1"/>
              <a:t>f</a:t>
            </a:r>
            <a:r>
              <a:rPr lang="en-US" altLang="en-US" baseline="-25000" dirty="0" err="1"/>
              <a:t>H</a:t>
            </a:r>
            <a:r>
              <a:rPr lang="en-US" altLang="en-US" dirty="0"/>
              <a:t> … and pick the best one as f</a:t>
            </a:r>
          </a:p>
          <a:p>
            <a:r>
              <a:rPr lang="en-US" altLang="en-US" b="1" dirty="0"/>
              <a:t>Testing:</a:t>
            </a:r>
            <a:r>
              <a:rPr lang="en-US" altLang="en-US" dirty="0"/>
              <a:t> apply </a:t>
            </a:r>
            <a:r>
              <a:rPr lang="en-US" altLang="en-US" dirty="0">
                <a:solidFill>
                  <a:srgbClr val="0000FF"/>
                </a:solidFill>
              </a:rPr>
              <a:t>f</a:t>
            </a:r>
            <a:r>
              <a:rPr lang="en-US" altLang="en-US" dirty="0"/>
              <a:t> to a never-before-seen </a:t>
            </a:r>
            <a:r>
              <a:rPr lang="en-US" altLang="en-US" i="1" dirty="0"/>
              <a:t>test example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0000FF"/>
                </a:solidFill>
              </a:rPr>
              <a:t>x</a:t>
            </a:r>
            <a:r>
              <a:rPr lang="en-US" altLang="en-US" dirty="0"/>
              <a:t> and output the predicted value </a:t>
            </a:r>
            <a:r>
              <a:rPr lang="en-US" altLang="en-US" dirty="0">
                <a:solidFill>
                  <a:srgbClr val="0000FF"/>
                </a:solidFill>
              </a:rPr>
              <a:t>y* = f(</a:t>
            </a:r>
            <a:r>
              <a:rPr lang="en-US" altLang="en-US" b="1" dirty="0">
                <a:solidFill>
                  <a:srgbClr val="0000FF"/>
                </a:solidFill>
              </a:rPr>
              <a:t>x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413741" y="2200275"/>
            <a:ext cx="513159" cy="11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567670" y="2200276"/>
            <a:ext cx="514350" cy="23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282045" y="1943100"/>
            <a:ext cx="685800" cy="514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2080395" y="2457451"/>
            <a:ext cx="19322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output (may differ from ground-truth label </a:t>
            </a:r>
            <a:r>
              <a:rPr lang="en-US" altLang="en-US" sz="1350" kern="1200" dirty="0">
                <a:solidFill>
                  <a:srgbClr val="0070C0"/>
                </a:solidFill>
                <a:ea typeface="+mn-ea"/>
                <a:cs typeface="Arial" panose="020B0604020202020204" pitchFamily="34" charset="0"/>
              </a:rPr>
              <a:t>y</a:t>
            </a:r>
            <a:r>
              <a:rPr lang="en-US" altLang="en-US" sz="135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4148570" y="2457450"/>
            <a:ext cx="14192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579914" y="2457450"/>
            <a:ext cx="200025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image / </a:t>
            </a:r>
            <a:r>
              <a:rPr lang="en-US" altLang="en-US" sz="135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image features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38507A-B510-4D40-8C1A-F0201C49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224203" y="4100928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Prediction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16665" y="831728"/>
            <a:ext cx="1200150" cy="6286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Training Labels</a:t>
            </a:r>
          </a:p>
        </p:txBody>
      </p:sp>
      <p:grpSp>
        <p:nvGrpSpPr>
          <p:cNvPr id="54277" name="Group 12"/>
          <p:cNvGrpSpPr>
            <a:grpSpLocks/>
          </p:cNvGrpSpPr>
          <p:nvPr/>
        </p:nvGrpSpPr>
        <p:grpSpPr bwMode="auto">
          <a:xfrm>
            <a:off x="1830465" y="1266306"/>
            <a:ext cx="1828800" cy="2308622"/>
            <a:chOff x="228600" y="1417320"/>
            <a:chExt cx="2438400" cy="2849880"/>
          </a:xfrm>
        </p:grpSpPr>
        <p:sp>
          <p:nvSpPr>
            <p:cNvPr id="54296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9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800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830965" y="1917578"/>
            <a:ext cx="10858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Training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134045" y="2108947"/>
            <a:ext cx="12341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73615" y="1917578"/>
            <a:ext cx="12001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716415" y="214617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373765" y="214617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139337" y="1574678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15592" y="4100928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158392" y="432952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34045" y="4321388"/>
            <a:ext cx="11232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080703" y="4726007"/>
            <a:ext cx="1313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916815" y="214617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31165" y="1917578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444392" y="4100928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987192" y="432952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86449" y="4936331"/>
            <a:ext cx="29024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Hoiem</a:t>
            </a: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 and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824155" y="4329528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4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16" y="1917578"/>
            <a:ext cx="167878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03" y="415807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6BE6E-10A1-422A-A453-1A62A8DD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EA89C8-A8C8-076C-1A0A-1B648D54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old-school way</a:t>
            </a:r>
          </a:p>
        </p:txBody>
      </p:sp>
    </p:spTree>
    <p:extLst>
      <p:ext uri="{BB962C8B-B14F-4D97-AF65-F5344CB8AC3E}">
        <p14:creationId xmlns:p14="http://schemas.microsoft.com/office/powerpoint/2010/main" val="2809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simplest classifier: Nearest Neighbor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371851"/>
            <a:ext cx="8229599" cy="9941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dirty="0"/>
              <a:t>) = label of the training example nearest to </a:t>
            </a:r>
            <a:r>
              <a:rPr lang="en-US" b="1" dirty="0"/>
              <a:t>x</a:t>
            </a:r>
          </a:p>
          <a:p>
            <a:endParaRPr lang="en-US" dirty="0"/>
          </a:p>
          <a:p>
            <a:r>
              <a:rPr lang="en-US" dirty="0"/>
              <a:t>All we need is a distance function for our inputs</a:t>
            </a:r>
          </a:p>
          <a:p>
            <a:r>
              <a:rPr lang="en-US" dirty="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3300" y="1708525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00" y="1714501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1600201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657600" y="1543050"/>
            <a:ext cx="285750" cy="17145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714750" y="1600200"/>
            <a:ext cx="2857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B607219A-B1D7-063A-F627-211F3C94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6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76C1A-1665-D073-E638-D0363FE6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830E8FEB-C1A2-9B2C-E5BF-F3583AFFF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[Motivation] </a:t>
            </a:r>
            <a:r>
              <a:rPr lang="en-US" altLang="x-none"/>
              <a:t>Visual Recognition</a:t>
            </a:r>
            <a:endParaRPr lang="en-US" altLang="x-none" dirty="0"/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5B81137-32C0-53C5-BC68-3C1336EA9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431" y="1005302"/>
            <a:ext cx="8305137" cy="3921211"/>
          </a:xfrm>
          <a:ln>
            <a:noFill/>
          </a:ln>
        </p:spPr>
        <p:txBody>
          <a:bodyPr>
            <a:noAutofit/>
          </a:bodyPr>
          <a:lstStyle/>
          <a:p>
            <a:pPr marL="131445" indent="0" algn="just">
              <a:buNone/>
            </a:pPr>
            <a:r>
              <a:rPr lang="en-US" sz="1400" b="1" dirty="0">
                <a:solidFill>
                  <a:schemeClr val="bg2"/>
                </a:solidFill>
              </a:rPr>
              <a:t>Medical Diagnostics: Aiding Pathologists</a:t>
            </a:r>
          </a:p>
          <a:p>
            <a:pPr marL="131445" indent="0" algn="just">
              <a:buNone/>
            </a:pPr>
            <a:r>
              <a:rPr lang="en-US" sz="1400" dirty="0"/>
              <a:t>Imagine a pathologist examining a biopsy slide to detect cancer. This is a highly skilled, time-consuming, and mentally taxing task. They have to scan the entire slide under a microscope, looking for subtle cellular abnormalities that might indicate a malignant tumor. A single misdiagnosis can have devastating consequences. </a:t>
            </a:r>
          </a:p>
          <a:p>
            <a:pPr marL="131445" indent="0" algn="just">
              <a:buNone/>
            </a:pPr>
            <a:endParaRPr lang="en-US" sz="1400" dirty="0"/>
          </a:p>
          <a:p>
            <a:pPr marL="131445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Can we use CV to help pathologists in this task? How?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AB349496-CC36-ACDD-DA20-741488ED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</a:t>
            </a:fld>
            <a:endParaRPr lang="pt-BR" dirty="0"/>
          </a:p>
        </p:txBody>
      </p:sp>
      <p:pic>
        <p:nvPicPr>
          <p:cNvPr id="3074" name="Picture 2" descr="Doctor ">
            <a:extLst>
              <a:ext uri="{FF2B5EF4-FFF2-40B4-BE49-F238E27FC236}">
                <a16:creationId xmlns:a16="http://schemas.microsoft.com/office/drawing/2014/main" id="{1264F52A-1BD4-24F3-0231-F06864BA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7" y="320608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ctor ">
            <a:extLst>
              <a:ext uri="{FF2B5EF4-FFF2-40B4-BE49-F238E27FC236}">
                <a16:creationId xmlns:a16="http://schemas.microsoft.com/office/drawing/2014/main" id="{7972EC9D-131D-3B3C-7EB9-68381164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86" y="320608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 cstate="print"/>
          <a:srcRect l="25735" r="25735" b="27457"/>
          <a:stretch>
            <a:fillRect/>
          </a:stretch>
        </p:blipFill>
        <p:spPr bwMode="auto">
          <a:xfrm>
            <a:off x="2686050" y="1980833"/>
            <a:ext cx="3143250" cy="2975372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00601" y="2197526"/>
            <a:ext cx="627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latin typeface="cmmi10" pitchFamily="34" charset="0"/>
                <a:cs typeface="Arial" pitchFamily="34" charset="0"/>
              </a:rPr>
              <a:t>k</a:t>
            </a:r>
            <a:r>
              <a:rPr lang="en-US" sz="1800" dirty="0"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6807656" y="4937522"/>
            <a:ext cx="12426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Slide credit: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199" y="1056653"/>
            <a:ext cx="8229599" cy="12787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9261" y="2609482"/>
            <a:ext cx="2686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Arial" pitchFamily="34" charset="0"/>
                <a:cs typeface="Arial" pitchFamily="34" charset="0"/>
              </a:rPr>
              <a:t>If query lands here, the 5 NN consist of 3 positives and 2 negatives, so we classify it as positive.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2552332"/>
            <a:ext cx="26860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Black = positive</a:t>
            </a:r>
          </a:p>
          <a:p>
            <a:r>
              <a:rPr lang="en-US" sz="1650" dirty="0">
                <a:solidFill>
                  <a:srgbClr val="FF0000"/>
                </a:solidFill>
              </a:rPr>
              <a:t>Red = negative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5E2A82-88E7-2BCD-5275-33553A93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32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-Nearest Neighbors classification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0741A9F-EF32-3128-3BA2-56843BE4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8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B429B-1045-8A3A-5126-77919772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EE4E02A-F85F-9F64-95A3-F3FC66BE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32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-Nearest Neighbor - 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B4449D-6462-8B55-375A-C558C462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74523-B02E-E4B7-CD1C-A12822793EF2}"/>
              </a:ext>
            </a:extLst>
          </p:cNvPr>
          <p:cNvSpPr txBox="1"/>
          <p:nvPr/>
        </p:nvSpPr>
        <p:spPr>
          <a:xfrm>
            <a:off x="5384800" y="1790760"/>
            <a:ext cx="3448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Memorize all data and 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AEF57-EA84-9FA4-62A4-C691B7F6FC15}"/>
              </a:ext>
            </a:extLst>
          </p:cNvPr>
          <p:cNvSpPr txBox="1"/>
          <p:nvPr/>
        </p:nvSpPr>
        <p:spPr>
          <a:xfrm>
            <a:off x="5630710" y="3201094"/>
            <a:ext cx="2956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Predict the label of the most similar training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C95D4-D68B-D8BC-8413-9164C8E1E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2446"/>
            <a:ext cx="4607686" cy="1448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1D35A9-60D6-1762-0989-ACFF4288A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84500"/>
            <a:ext cx="4661894" cy="1448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E411AB-A212-155A-DEBE-51CC8DDE96E4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https://cs231n.stanford.edu/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7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63" y="1567029"/>
            <a:ext cx="5879237" cy="317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0" y="4785710"/>
            <a:ext cx="66457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Nearest Neighbors according to BOW-SIFT + color histogram + a few 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7965" y="4935751"/>
            <a:ext cx="1454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Slide credit: James Hays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B2D1B-C559-4307-B168-50EB72F9C05E}"/>
              </a:ext>
            </a:extLst>
          </p:cNvPr>
          <p:cNvSpPr txBox="1"/>
          <p:nvPr/>
        </p:nvSpPr>
        <p:spPr>
          <a:xfrm>
            <a:off x="2798918" y="1082391"/>
            <a:ext cx="3546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Where was this image taken?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36E98-7BD7-4900-8300-20EB22CB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5A81-6C42-4E40-B8F2-99AD753ACFC0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10E2F7-B3E3-D602-F1AE-5EE308CB0117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228600">
              <a:buSzPts val="1400"/>
              <a:defRPr/>
            </a:pPr>
            <a:r>
              <a:rPr lang="en-US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[Application ]Im2gps</a:t>
            </a: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 Geographic Information from a Single Image 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[James Hays and Alexei Efros, CVPR 2008]</a:t>
            </a:r>
          </a:p>
        </p:txBody>
      </p:sp>
    </p:spTree>
    <p:extLst>
      <p:ext uri="{BB962C8B-B14F-4D97-AF65-F5344CB8AC3E}">
        <p14:creationId xmlns:p14="http://schemas.microsoft.com/office/powerpoint/2010/main" val="1446452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2A4B2-7413-F423-A663-3BC5F0E2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732FAAC-E43F-FE1C-7D78-C3C6B385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32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-Nearest Neighbor - Visualization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04D4745-C7C4-9222-A961-4A4EDBBE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3B30F-9B11-C57D-03BE-155C252F2553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https://cs231n.stanford.edu/</a:t>
            </a:r>
            <a:r>
              <a:rPr lang="en-US" sz="1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D4C13-6600-A6E7-ABCC-9640D3BB7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141" y="1114931"/>
            <a:ext cx="4953718" cy="3628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52D925-6819-B657-57E2-4B2655EC938D}"/>
              </a:ext>
            </a:extLst>
          </p:cNvPr>
          <p:cNvSpPr txBox="1"/>
          <p:nvPr/>
        </p:nvSpPr>
        <p:spPr>
          <a:xfrm>
            <a:off x="7264400" y="2497776"/>
            <a:ext cx="163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1-nearest Neighbor</a:t>
            </a:r>
          </a:p>
        </p:txBody>
      </p:sp>
    </p:spTree>
    <p:extLst>
      <p:ext uri="{BB962C8B-B14F-4D97-AF65-F5344CB8AC3E}">
        <p14:creationId xmlns:p14="http://schemas.microsoft.com/office/powerpoint/2010/main" val="2851712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562AE-0893-537C-25D8-7BE020AE4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929425-6CB3-E559-4A76-706FE33A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 fontScale="90000"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32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-Nearest Neighbor – Interact – Try it yourself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854B9D-3ED6-F691-E8CC-169E6795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3C682-C217-5B08-ED01-AE34D6096D9E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https://cs231n.stanford.edu/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C7D43-C613-D3DB-D187-C68E684DE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4455329" cy="3331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013A81-1503-0A18-DC10-54099AD355CD}"/>
              </a:ext>
            </a:extLst>
          </p:cNvPr>
          <p:cNvSpPr txBox="1"/>
          <p:nvPr/>
        </p:nvSpPr>
        <p:spPr>
          <a:xfrm>
            <a:off x="5557521" y="2300899"/>
            <a:ext cx="288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5"/>
              </a:rPr>
              <a:t>http://vision.stanford.edu/teaching/cs231n-demos/knn/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0548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2E74A-43B8-E262-357A-672B02964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BE3191-BE32-3487-15D6-73FF3CA19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pPr marL="457200" lvl="0" indent="-228600">
              <a:buClr>
                <a:srgbClr val="000000"/>
              </a:buClr>
              <a:buSzPts val="1400"/>
              <a:defRPr/>
            </a:pPr>
            <a:r>
              <a:rPr lang="en-US" sz="3200" dirty="0"/>
              <a:t>Setting Hyperparameters: </a:t>
            </a:r>
            <a:r>
              <a:rPr lang="en-US" sz="3200"/>
              <a:t>Best value of k?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900D991-B26C-066F-0B9B-4664D60E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0E12D-D384-6524-C3D5-100F4E6660FD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https://cs231n.stanford.edu/</a:t>
            </a:r>
            <a:r>
              <a:rPr lang="en-US" sz="1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111A73-3DAA-C305-2912-DF60FF7F6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52230"/>
            <a:ext cx="7772400" cy="3516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AE6E71-1D86-397E-C34B-34335AEF5D9F}"/>
              </a:ext>
            </a:extLst>
          </p:cNvPr>
          <p:cNvSpPr txBox="1"/>
          <p:nvPr/>
        </p:nvSpPr>
        <p:spPr>
          <a:xfrm>
            <a:off x="2949388" y="458956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0E268-477E-6392-A8ED-E5710F0194DC}"/>
              </a:ext>
            </a:extLst>
          </p:cNvPr>
          <p:cNvSpPr txBox="1"/>
          <p:nvPr/>
        </p:nvSpPr>
        <p:spPr>
          <a:xfrm>
            <a:off x="5742850" y="458956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33B3E-F626-E3C8-76F6-CCC8118ADF62}"/>
              </a:ext>
            </a:extLst>
          </p:cNvPr>
          <p:cNvSpPr txBox="1"/>
          <p:nvPr/>
        </p:nvSpPr>
        <p:spPr>
          <a:xfrm>
            <a:off x="7108287" y="458956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FA6EE9-0F20-DA9E-F2A9-D9E5535284D9}"/>
              </a:ext>
            </a:extLst>
          </p:cNvPr>
          <p:cNvSpPr/>
          <p:nvPr/>
        </p:nvSpPr>
        <p:spPr>
          <a:xfrm>
            <a:off x="618565" y="3558988"/>
            <a:ext cx="7951694" cy="12998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8D7EA85-828A-D6DA-4FDF-3A59E9F29E07}"/>
              </a:ext>
            </a:extLst>
          </p:cNvPr>
          <p:cNvSpPr/>
          <p:nvPr/>
        </p:nvSpPr>
        <p:spPr>
          <a:xfrm>
            <a:off x="5844988" y="1058310"/>
            <a:ext cx="2465294" cy="6537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7F59F8B-8995-BAC8-A83D-F1990FA07682}"/>
              </a:ext>
            </a:extLst>
          </p:cNvPr>
          <p:cNvSpPr/>
          <p:nvPr/>
        </p:nvSpPr>
        <p:spPr>
          <a:xfrm>
            <a:off x="685800" y="2403251"/>
            <a:ext cx="7472082" cy="11172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82C5F82-C76A-5F3C-B591-EBAEA298E443}"/>
              </a:ext>
            </a:extLst>
          </p:cNvPr>
          <p:cNvSpPr/>
          <p:nvPr/>
        </p:nvSpPr>
        <p:spPr>
          <a:xfrm>
            <a:off x="5844987" y="2358992"/>
            <a:ext cx="2680447" cy="5530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7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D799D-3469-7145-0FB8-382A1B2A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8295E8-2355-9AA7-3035-ADA572564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pPr marL="457200" lvl="0" indent="-228600">
              <a:buClr>
                <a:srgbClr val="000000"/>
              </a:buClr>
              <a:buSzPts val="1400"/>
              <a:defRPr/>
            </a:pPr>
            <a:r>
              <a:rPr lang="en-US" sz="3200" dirty="0"/>
              <a:t>Setting Hyperparameters: </a:t>
            </a:r>
            <a:r>
              <a:rPr lang="en-US" sz="3200"/>
              <a:t>Best value of k?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98B0AA8-E0DC-45DA-9AF9-345B614C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CDD50-900F-1929-0A80-85F899C7EDF5}"/>
              </a:ext>
            </a:extLst>
          </p:cNvPr>
          <p:cNvSpPr txBox="1"/>
          <p:nvPr/>
        </p:nvSpPr>
        <p:spPr>
          <a:xfrm>
            <a:off x="6014720" y="4852785"/>
            <a:ext cx="300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https://cs231n.stanford.edu/</a:t>
            </a:r>
            <a:r>
              <a:rPr lang="en-US" sz="1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685A1-58C1-B62C-B155-C2CBEA8CE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2" y="1054352"/>
            <a:ext cx="8002195" cy="3807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D87E6-B407-832A-AA8B-B52408AB859C}"/>
              </a:ext>
            </a:extLst>
          </p:cNvPr>
          <p:cNvSpPr txBox="1"/>
          <p:nvPr/>
        </p:nvSpPr>
        <p:spPr>
          <a:xfrm>
            <a:off x="2286000" y="24369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34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Google Shape;227;p26"/>
          <p:cNvCxnSpPr/>
          <p:nvPr/>
        </p:nvCxnSpPr>
        <p:spPr>
          <a:xfrm>
            <a:off x="1091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8" name="Google Shape;228;p26"/>
          <p:cNvCxnSpPr/>
          <p:nvPr/>
        </p:nvCxnSpPr>
        <p:spPr>
          <a:xfrm rot="10800000">
            <a:off x="1102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" name="Google Shape;229;p26"/>
          <p:cNvSpPr/>
          <p:nvPr/>
        </p:nvSpPr>
        <p:spPr>
          <a:xfrm>
            <a:off x="1803558" y="25160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2455959" y="25125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2530427" y="19997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2997028" y="21521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3311230" y="22377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2220431" y="31837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1209297" y="33361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>
            <a:off x="3644492" y="24158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6"/>
          <p:cNvSpPr/>
          <p:nvPr/>
        </p:nvSpPr>
        <p:spPr>
          <a:xfrm>
            <a:off x="3317426" y="3025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6"/>
          <p:cNvSpPr/>
          <p:nvPr/>
        </p:nvSpPr>
        <p:spPr>
          <a:xfrm>
            <a:off x="3001493" y="2720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6"/>
          <p:cNvSpPr/>
          <p:nvPr/>
        </p:nvSpPr>
        <p:spPr>
          <a:xfrm>
            <a:off x="2534892" y="32780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6"/>
          <p:cNvSpPr/>
          <p:nvPr/>
        </p:nvSpPr>
        <p:spPr>
          <a:xfrm>
            <a:off x="1652159" y="34304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6"/>
          <p:cNvSpPr/>
          <p:nvPr/>
        </p:nvSpPr>
        <p:spPr>
          <a:xfrm>
            <a:off x="1882491" y="29287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2" name="Google Shape;242;p26"/>
          <p:cNvCxnSpPr/>
          <p:nvPr/>
        </p:nvCxnSpPr>
        <p:spPr>
          <a:xfrm rot="10800000" flipH="1">
            <a:off x="846125" y="19815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Which model is better? Why validating?</a:t>
            </a:r>
            <a:endParaRPr sz="3600" dirty="0"/>
          </a:p>
        </p:txBody>
      </p:sp>
      <p:sp>
        <p:nvSpPr>
          <p:cNvPr id="245" name="Google Shape;24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246" name="Google Shape;246;p26"/>
          <p:cNvSpPr/>
          <p:nvPr/>
        </p:nvSpPr>
        <p:spPr>
          <a:xfrm>
            <a:off x="2753588" y="2530928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6"/>
          <p:cNvSpPr/>
          <p:nvPr/>
        </p:nvSpPr>
        <p:spPr>
          <a:xfrm>
            <a:off x="1882488" y="29287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6"/>
          <p:cNvSpPr/>
          <p:nvPr/>
        </p:nvSpPr>
        <p:spPr>
          <a:xfrm>
            <a:off x="3001488" y="2720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6"/>
          <p:cNvSpPr/>
          <p:nvPr/>
        </p:nvSpPr>
        <p:spPr>
          <a:xfrm>
            <a:off x="3644488" y="2415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6"/>
          <p:cNvSpPr/>
          <p:nvPr/>
        </p:nvSpPr>
        <p:spPr>
          <a:xfrm>
            <a:off x="3317413" y="3025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6"/>
          <p:cNvSpPr/>
          <p:nvPr/>
        </p:nvSpPr>
        <p:spPr>
          <a:xfrm>
            <a:off x="2534888" y="32780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6"/>
          <p:cNvSpPr/>
          <p:nvPr/>
        </p:nvSpPr>
        <p:spPr>
          <a:xfrm>
            <a:off x="1652138" y="3430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26"/>
          <p:cNvGrpSpPr/>
          <p:nvPr/>
        </p:nvGrpSpPr>
        <p:grpSpPr>
          <a:xfrm>
            <a:off x="5282050" y="1669983"/>
            <a:ext cx="3050700" cy="2627400"/>
            <a:chOff x="5282050" y="1669983"/>
            <a:chExt cx="3050700" cy="2627400"/>
          </a:xfrm>
        </p:grpSpPr>
        <p:cxnSp>
          <p:nvCxnSpPr>
            <p:cNvPr id="254" name="Google Shape;254;p26"/>
            <p:cNvCxnSpPr/>
            <p:nvPr/>
          </p:nvCxnSpPr>
          <p:spPr>
            <a:xfrm>
              <a:off x="5282050" y="4286250"/>
              <a:ext cx="3050700" cy="0"/>
            </a:xfrm>
            <a:prstGeom prst="straightConnector1">
              <a:avLst/>
            </a:prstGeom>
            <a:noFill/>
            <a:ln w="19050" cap="flat" cmpd="sng">
              <a:solidFill>
                <a:srgbClr val="42424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5" name="Google Shape;255;p26"/>
            <p:cNvCxnSpPr/>
            <p:nvPr/>
          </p:nvCxnSpPr>
          <p:spPr>
            <a:xfrm rot="10800000">
              <a:off x="5293167" y="1669983"/>
              <a:ext cx="0" cy="2627400"/>
            </a:xfrm>
            <a:prstGeom prst="straightConnector1">
              <a:avLst/>
            </a:prstGeom>
            <a:noFill/>
            <a:ln w="19050" cap="flat" cmpd="sng">
              <a:solidFill>
                <a:srgbClr val="42424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7" name="Google Shape;257;p26"/>
            <p:cNvSpPr/>
            <p:nvPr/>
          </p:nvSpPr>
          <p:spPr>
            <a:xfrm>
              <a:off x="5994558" y="2516049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6"/>
            <p:cNvSpPr/>
            <p:nvPr/>
          </p:nvSpPr>
          <p:spPr>
            <a:xfrm>
              <a:off x="6646959" y="2512586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6"/>
            <p:cNvSpPr/>
            <p:nvPr/>
          </p:nvSpPr>
          <p:spPr>
            <a:xfrm>
              <a:off x="6721427" y="1999720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6"/>
            <p:cNvSpPr/>
            <p:nvPr/>
          </p:nvSpPr>
          <p:spPr>
            <a:xfrm>
              <a:off x="7188028" y="2152120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6"/>
            <p:cNvSpPr/>
            <p:nvPr/>
          </p:nvSpPr>
          <p:spPr>
            <a:xfrm>
              <a:off x="7502230" y="2237721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6"/>
            <p:cNvSpPr/>
            <p:nvPr/>
          </p:nvSpPr>
          <p:spPr>
            <a:xfrm>
              <a:off x="6411431" y="3183789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6"/>
            <p:cNvSpPr/>
            <p:nvPr/>
          </p:nvSpPr>
          <p:spPr>
            <a:xfrm>
              <a:off x="5400297" y="3336189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6"/>
            <p:cNvSpPr/>
            <p:nvPr/>
          </p:nvSpPr>
          <p:spPr>
            <a:xfrm>
              <a:off x="7835492" y="2415840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6"/>
            <p:cNvSpPr/>
            <p:nvPr/>
          </p:nvSpPr>
          <p:spPr>
            <a:xfrm>
              <a:off x="7508426" y="3025440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6"/>
            <p:cNvSpPr/>
            <p:nvPr/>
          </p:nvSpPr>
          <p:spPr>
            <a:xfrm>
              <a:off x="7192493" y="2720640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6"/>
            <p:cNvSpPr/>
            <p:nvPr/>
          </p:nvSpPr>
          <p:spPr>
            <a:xfrm>
              <a:off x="5843159" y="3430438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6"/>
            <p:cNvSpPr/>
            <p:nvPr/>
          </p:nvSpPr>
          <p:spPr>
            <a:xfrm>
              <a:off x="6073491" y="2928706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6"/>
            <p:cNvSpPr/>
            <p:nvPr/>
          </p:nvSpPr>
          <p:spPr>
            <a:xfrm>
              <a:off x="6944588" y="2530928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6"/>
            <p:cNvSpPr/>
            <p:nvPr/>
          </p:nvSpPr>
          <p:spPr>
            <a:xfrm>
              <a:off x="6073488" y="292870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6"/>
            <p:cNvSpPr/>
            <p:nvPr/>
          </p:nvSpPr>
          <p:spPr>
            <a:xfrm>
              <a:off x="7192488" y="27206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6"/>
            <p:cNvSpPr/>
            <p:nvPr/>
          </p:nvSpPr>
          <p:spPr>
            <a:xfrm>
              <a:off x="7835488" y="24158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6"/>
            <p:cNvSpPr/>
            <p:nvPr/>
          </p:nvSpPr>
          <p:spPr>
            <a:xfrm>
              <a:off x="7508413" y="30254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6"/>
            <p:cNvSpPr/>
            <p:nvPr/>
          </p:nvSpPr>
          <p:spPr>
            <a:xfrm>
              <a:off x="6802088" y="32780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6"/>
            <p:cNvSpPr/>
            <p:nvPr/>
          </p:nvSpPr>
          <p:spPr>
            <a:xfrm>
              <a:off x="5843138" y="34304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6"/>
          <p:cNvSpPr/>
          <p:nvPr/>
        </p:nvSpPr>
        <p:spPr>
          <a:xfrm>
            <a:off x="5205100" y="1681100"/>
            <a:ext cx="2950275" cy="2349100"/>
          </a:xfrm>
          <a:custGeom>
            <a:avLst/>
            <a:gdLst/>
            <a:ahLst/>
            <a:cxnLst/>
            <a:rect l="l" t="t" r="r" b="b"/>
            <a:pathLst>
              <a:path w="118011" h="93964" extrusionOk="0">
                <a:moveTo>
                  <a:pt x="0" y="93964"/>
                </a:moveTo>
                <a:cubicBezTo>
                  <a:pt x="7265" y="82159"/>
                  <a:pt x="16834" y="68823"/>
                  <a:pt x="30282" y="65463"/>
                </a:cubicBezTo>
                <a:cubicBezTo>
                  <a:pt x="39634" y="63126"/>
                  <a:pt x="51072" y="76145"/>
                  <a:pt x="58783" y="70361"/>
                </a:cubicBezTo>
                <a:cubicBezTo>
                  <a:pt x="69589" y="62255"/>
                  <a:pt x="60542" y="42456"/>
                  <a:pt x="67244" y="30727"/>
                </a:cubicBezTo>
                <a:cubicBezTo>
                  <a:pt x="70204" y="25546"/>
                  <a:pt x="80473" y="32766"/>
                  <a:pt x="85057" y="28946"/>
                </a:cubicBezTo>
                <a:cubicBezTo>
                  <a:pt x="90971" y="24017"/>
                  <a:pt x="92527" y="15240"/>
                  <a:pt x="97972" y="9797"/>
                </a:cubicBezTo>
                <a:cubicBezTo>
                  <a:pt x="103230" y="4540"/>
                  <a:pt x="110958" y="2352"/>
                  <a:pt x="118011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47F2F-ABDE-2E9E-576A-28CD8B01944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validating?</a:t>
            </a:r>
            <a:endParaRPr sz="3600"/>
          </a:p>
        </p:txBody>
      </p:sp>
      <p:cxnSp>
        <p:nvCxnSpPr>
          <p:cNvPr id="282" name="Google Shape;282;p27"/>
          <p:cNvCxnSpPr/>
          <p:nvPr/>
        </p:nvCxnSpPr>
        <p:spPr>
          <a:xfrm>
            <a:off x="1091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27"/>
          <p:cNvCxnSpPr/>
          <p:nvPr/>
        </p:nvCxnSpPr>
        <p:spPr>
          <a:xfrm rot="10800000">
            <a:off x="1102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5" name="Google Shape;28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286" name="Google Shape;286;p27"/>
          <p:cNvSpPr/>
          <p:nvPr/>
        </p:nvSpPr>
        <p:spPr>
          <a:xfrm>
            <a:off x="1803558" y="25160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7"/>
          <p:cNvSpPr/>
          <p:nvPr/>
        </p:nvSpPr>
        <p:spPr>
          <a:xfrm>
            <a:off x="2455959" y="25125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7"/>
          <p:cNvSpPr/>
          <p:nvPr/>
        </p:nvSpPr>
        <p:spPr>
          <a:xfrm>
            <a:off x="2530427" y="19997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7"/>
          <p:cNvSpPr/>
          <p:nvPr/>
        </p:nvSpPr>
        <p:spPr>
          <a:xfrm>
            <a:off x="2997028" y="21521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7"/>
          <p:cNvSpPr/>
          <p:nvPr/>
        </p:nvSpPr>
        <p:spPr>
          <a:xfrm>
            <a:off x="3311230" y="22377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7"/>
          <p:cNvSpPr/>
          <p:nvPr/>
        </p:nvSpPr>
        <p:spPr>
          <a:xfrm>
            <a:off x="2220431" y="31837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7"/>
          <p:cNvSpPr/>
          <p:nvPr/>
        </p:nvSpPr>
        <p:spPr>
          <a:xfrm>
            <a:off x="1209297" y="33361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7"/>
          <p:cNvSpPr/>
          <p:nvPr/>
        </p:nvSpPr>
        <p:spPr>
          <a:xfrm>
            <a:off x="3644492" y="24158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7"/>
          <p:cNvSpPr/>
          <p:nvPr/>
        </p:nvSpPr>
        <p:spPr>
          <a:xfrm>
            <a:off x="3317426" y="3025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7"/>
          <p:cNvSpPr/>
          <p:nvPr/>
        </p:nvSpPr>
        <p:spPr>
          <a:xfrm>
            <a:off x="3001493" y="2720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2534892" y="32780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1652159" y="34304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>
            <a:off x="1882491" y="29287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7"/>
          <p:cNvSpPr/>
          <p:nvPr/>
        </p:nvSpPr>
        <p:spPr>
          <a:xfrm>
            <a:off x="2753588" y="2530928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7"/>
          <p:cNvSpPr/>
          <p:nvPr/>
        </p:nvSpPr>
        <p:spPr>
          <a:xfrm>
            <a:off x="1882488" y="29287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7"/>
          <p:cNvSpPr/>
          <p:nvPr/>
        </p:nvSpPr>
        <p:spPr>
          <a:xfrm>
            <a:off x="3001488" y="2720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7"/>
          <p:cNvSpPr/>
          <p:nvPr/>
        </p:nvSpPr>
        <p:spPr>
          <a:xfrm>
            <a:off x="3644488" y="2415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/>
          <p:nvPr/>
        </p:nvSpPr>
        <p:spPr>
          <a:xfrm>
            <a:off x="3317413" y="3025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7"/>
          <p:cNvSpPr/>
          <p:nvPr/>
        </p:nvSpPr>
        <p:spPr>
          <a:xfrm>
            <a:off x="2534888" y="32780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1652138" y="3430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CAB73-D45B-3491-63DC-93DFB2D39CA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0" name="Google Shape;310;p28"/>
          <p:cNvCxnSpPr/>
          <p:nvPr/>
        </p:nvCxnSpPr>
        <p:spPr>
          <a:xfrm>
            <a:off x="1091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28"/>
          <p:cNvCxnSpPr/>
          <p:nvPr/>
        </p:nvCxnSpPr>
        <p:spPr>
          <a:xfrm rot="10800000">
            <a:off x="1102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2" name="Google Shape;312;p28"/>
          <p:cNvSpPr/>
          <p:nvPr/>
        </p:nvSpPr>
        <p:spPr>
          <a:xfrm>
            <a:off x="1803558" y="25160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>
            <a:off x="2455959" y="2512586"/>
            <a:ext cx="178200" cy="178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/>
          <p:nvPr/>
        </p:nvSpPr>
        <p:spPr>
          <a:xfrm>
            <a:off x="2530427" y="19997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8"/>
          <p:cNvSpPr/>
          <p:nvPr/>
        </p:nvSpPr>
        <p:spPr>
          <a:xfrm>
            <a:off x="2997028" y="21521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8"/>
          <p:cNvSpPr/>
          <p:nvPr/>
        </p:nvSpPr>
        <p:spPr>
          <a:xfrm>
            <a:off x="3311230" y="2237721"/>
            <a:ext cx="178200" cy="178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8"/>
          <p:cNvSpPr/>
          <p:nvPr/>
        </p:nvSpPr>
        <p:spPr>
          <a:xfrm>
            <a:off x="2220431" y="31837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8"/>
          <p:cNvSpPr/>
          <p:nvPr/>
        </p:nvSpPr>
        <p:spPr>
          <a:xfrm>
            <a:off x="1209297" y="33361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8"/>
          <p:cNvSpPr/>
          <p:nvPr/>
        </p:nvSpPr>
        <p:spPr>
          <a:xfrm>
            <a:off x="3644492" y="24158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8"/>
          <p:cNvSpPr/>
          <p:nvPr/>
        </p:nvSpPr>
        <p:spPr>
          <a:xfrm>
            <a:off x="3317426" y="3025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8"/>
          <p:cNvSpPr/>
          <p:nvPr/>
        </p:nvSpPr>
        <p:spPr>
          <a:xfrm>
            <a:off x="3001493" y="2720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8"/>
          <p:cNvSpPr/>
          <p:nvPr/>
        </p:nvSpPr>
        <p:spPr>
          <a:xfrm>
            <a:off x="2534892" y="32780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8"/>
          <p:cNvSpPr/>
          <p:nvPr/>
        </p:nvSpPr>
        <p:spPr>
          <a:xfrm>
            <a:off x="1652159" y="34304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"/>
          <p:cNvSpPr/>
          <p:nvPr/>
        </p:nvSpPr>
        <p:spPr>
          <a:xfrm>
            <a:off x="1882491" y="29287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" name="Google Shape;325;p28"/>
          <p:cNvCxnSpPr/>
          <p:nvPr/>
        </p:nvCxnSpPr>
        <p:spPr>
          <a:xfrm rot="10800000" flipH="1">
            <a:off x="846125" y="19815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7" name="Google Shape;32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2753588" y="2530928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8"/>
          <p:cNvSpPr/>
          <p:nvPr/>
        </p:nvSpPr>
        <p:spPr>
          <a:xfrm>
            <a:off x="1882488" y="292870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8"/>
          <p:cNvSpPr/>
          <p:nvPr/>
        </p:nvSpPr>
        <p:spPr>
          <a:xfrm>
            <a:off x="3001488" y="2720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3644488" y="2415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"/>
          <p:cNvSpPr/>
          <p:nvPr/>
        </p:nvSpPr>
        <p:spPr>
          <a:xfrm>
            <a:off x="3317413" y="3025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8"/>
          <p:cNvSpPr/>
          <p:nvPr/>
        </p:nvSpPr>
        <p:spPr>
          <a:xfrm>
            <a:off x="2534888" y="32780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8"/>
          <p:cNvSpPr/>
          <p:nvPr/>
        </p:nvSpPr>
        <p:spPr>
          <a:xfrm>
            <a:off x="1652138" y="3430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5" name="Google Shape;335;p28"/>
          <p:cNvGrpSpPr/>
          <p:nvPr/>
        </p:nvGrpSpPr>
        <p:grpSpPr>
          <a:xfrm>
            <a:off x="5282050" y="1669983"/>
            <a:ext cx="3050700" cy="2627400"/>
            <a:chOff x="5282050" y="1669983"/>
            <a:chExt cx="3050700" cy="2627400"/>
          </a:xfrm>
        </p:grpSpPr>
        <p:cxnSp>
          <p:nvCxnSpPr>
            <p:cNvPr id="336" name="Google Shape;336;p28"/>
            <p:cNvCxnSpPr/>
            <p:nvPr/>
          </p:nvCxnSpPr>
          <p:spPr>
            <a:xfrm>
              <a:off x="5282050" y="4286250"/>
              <a:ext cx="3050700" cy="0"/>
            </a:xfrm>
            <a:prstGeom prst="straightConnector1">
              <a:avLst/>
            </a:prstGeom>
            <a:noFill/>
            <a:ln w="19050" cap="flat" cmpd="sng">
              <a:solidFill>
                <a:srgbClr val="42424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7" name="Google Shape;337;p28"/>
            <p:cNvCxnSpPr/>
            <p:nvPr/>
          </p:nvCxnSpPr>
          <p:spPr>
            <a:xfrm rot="10800000">
              <a:off x="5293167" y="1669983"/>
              <a:ext cx="0" cy="2627400"/>
            </a:xfrm>
            <a:prstGeom prst="straightConnector1">
              <a:avLst/>
            </a:prstGeom>
            <a:noFill/>
            <a:ln w="19050" cap="flat" cmpd="sng">
              <a:solidFill>
                <a:srgbClr val="42424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39" name="Google Shape;339;p28"/>
            <p:cNvSpPr/>
            <p:nvPr/>
          </p:nvSpPr>
          <p:spPr>
            <a:xfrm>
              <a:off x="5994558" y="2516049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6646959" y="2512586"/>
              <a:ext cx="178200" cy="178200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rgbClr val="0095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6721427" y="1999720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188028" y="2152120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7502230" y="2237721"/>
              <a:ext cx="178200" cy="178200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rgbClr val="0095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6411431" y="3183789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5400297" y="3336189"/>
              <a:ext cx="178200" cy="178200"/>
            </a:xfrm>
            <a:prstGeom prst="ellipse">
              <a:avLst/>
            </a:prstGeom>
            <a:solidFill>
              <a:srgbClr val="0095EB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7835492" y="2415840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7508426" y="3025440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7192493" y="2720640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5843159" y="3430438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6073491" y="2928706"/>
              <a:ext cx="178200" cy="178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6944588" y="2530928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6073488" y="2928703"/>
              <a:ext cx="178200" cy="178200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7192488" y="27206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7835488" y="24158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7508413" y="30254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6802088" y="3278053"/>
              <a:ext cx="178200" cy="178200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5843138" y="3430453"/>
              <a:ext cx="178200" cy="178200"/>
            </a:xfrm>
            <a:prstGeom prst="rect">
              <a:avLst/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28"/>
          <p:cNvSpPr/>
          <p:nvPr/>
        </p:nvSpPr>
        <p:spPr>
          <a:xfrm>
            <a:off x="5205100" y="1681100"/>
            <a:ext cx="2950275" cy="2349100"/>
          </a:xfrm>
          <a:custGeom>
            <a:avLst/>
            <a:gdLst/>
            <a:ahLst/>
            <a:cxnLst/>
            <a:rect l="l" t="t" r="r" b="b"/>
            <a:pathLst>
              <a:path w="118011" h="93964" extrusionOk="0">
                <a:moveTo>
                  <a:pt x="0" y="93964"/>
                </a:moveTo>
                <a:cubicBezTo>
                  <a:pt x="7265" y="82159"/>
                  <a:pt x="16834" y="68823"/>
                  <a:pt x="30282" y="65463"/>
                </a:cubicBezTo>
                <a:cubicBezTo>
                  <a:pt x="39634" y="63126"/>
                  <a:pt x="51072" y="76145"/>
                  <a:pt x="58783" y="70361"/>
                </a:cubicBezTo>
                <a:cubicBezTo>
                  <a:pt x="69589" y="62255"/>
                  <a:pt x="60542" y="42456"/>
                  <a:pt x="67244" y="30727"/>
                </a:cubicBezTo>
                <a:cubicBezTo>
                  <a:pt x="70204" y="25546"/>
                  <a:pt x="80473" y="32766"/>
                  <a:pt x="85057" y="28946"/>
                </a:cubicBezTo>
                <a:cubicBezTo>
                  <a:pt x="90971" y="24017"/>
                  <a:pt x="92527" y="15240"/>
                  <a:pt x="97972" y="9797"/>
                </a:cubicBezTo>
                <a:cubicBezTo>
                  <a:pt x="103230" y="4540"/>
                  <a:pt x="110958" y="2352"/>
                  <a:pt x="118011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9" name="Google Shape;359;p2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validating?</a:t>
            </a:r>
            <a:endParaRPr sz="3600"/>
          </a:p>
        </p:txBody>
      </p:sp>
      <p:sp>
        <p:nvSpPr>
          <p:cNvPr id="360" name="Google Shape;360;p28"/>
          <p:cNvSpPr/>
          <p:nvPr/>
        </p:nvSpPr>
        <p:spPr>
          <a:xfrm>
            <a:off x="1375825" y="587850"/>
            <a:ext cx="14139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Training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Validation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99078" y="656444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8"/>
          <p:cNvSpPr/>
          <p:nvPr/>
        </p:nvSpPr>
        <p:spPr>
          <a:xfrm>
            <a:off x="1165542" y="658165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8"/>
          <p:cNvSpPr/>
          <p:nvPr/>
        </p:nvSpPr>
        <p:spPr>
          <a:xfrm>
            <a:off x="899078" y="1037444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8"/>
          <p:cNvSpPr/>
          <p:nvPr/>
        </p:nvSpPr>
        <p:spPr>
          <a:xfrm>
            <a:off x="1165542" y="1039165"/>
            <a:ext cx="178200" cy="178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8"/>
          <p:cNvSpPr/>
          <p:nvPr/>
        </p:nvSpPr>
        <p:spPr>
          <a:xfrm>
            <a:off x="758328" y="506050"/>
            <a:ext cx="1950300" cy="8127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8"/>
          <p:cNvSpPr/>
          <p:nvPr/>
        </p:nvSpPr>
        <p:spPr>
          <a:xfrm>
            <a:off x="1165538" y="658178"/>
            <a:ext cx="178200" cy="1782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8"/>
          <p:cNvSpPr/>
          <p:nvPr/>
        </p:nvSpPr>
        <p:spPr>
          <a:xfrm>
            <a:off x="1165538" y="10374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00A21-656C-5D23-2F9D-C731FB9704A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7200900" cy="36501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What is recognition? </a:t>
            </a:r>
          </a:p>
          <a:p>
            <a:pPr lvl="1"/>
            <a:r>
              <a:rPr lang="en-US" dirty="0"/>
              <a:t>a.k.a. classification, categorization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Support vector machines</a:t>
            </a:r>
          </a:p>
          <a:p>
            <a:pPr lvl="1"/>
            <a:r>
              <a:rPr lang="en-US" dirty="0"/>
              <a:t>Separable case / non-separable case</a:t>
            </a:r>
          </a:p>
          <a:p>
            <a:pPr lvl="1"/>
            <a:r>
              <a:rPr lang="en-US" dirty="0"/>
              <a:t>Linear / non-linear (kernels)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Example approach for scene classification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Evaluation Metrics</a:t>
            </a:r>
            <a:endParaRPr lang="en-US" dirty="0"/>
          </a:p>
        </p:txBody>
      </p:sp>
      <p:pic>
        <p:nvPicPr>
          <p:cNvPr id="17410" name="Picture 2" descr="Plan ">
            <a:extLst>
              <a:ext uri="{FF2B5EF4-FFF2-40B4-BE49-F238E27FC236}">
                <a16:creationId xmlns:a16="http://schemas.microsoft.com/office/drawing/2014/main" id="{7C3BFC21-E132-AAF6-F371-754AF656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5370F0C-202B-3B61-A6D1-9CF7ECCC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614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"/>
          <p:cNvSpPr/>
          <p:nvPr/>
        </p:nvSpPr>
        <p:spPr>
          <a:xfrm>
            <a:off x="6646959" y="2512586"/>
            <a:ext cx="178200" cy="178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3" name="Google Shape;373;p29"/>
          <p:cNvCxnSpPr/>
          <p:nvPr/>
        </p:nvCxnSpPr>
        <p:spPr>
          <a:xfrm>
            <a:off x="1091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4" name="Google Shape;374;p29"/>
          <p:cNvCxnSpPr/>
          <p:nvPr/>
        </p:nvCxnSpPr>
        <p:spPr>
          <a:xfrm rot="10800000">
            <a:off x="1102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5" name="Google Shape;375;p29"/>
          <p:cNvSpPr/>
          <p:nvPr/>
        </p:nvSpPr>
        <p:spPr>
          <a:xfrm>
            <a:off x="2455959" y="2512586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9"/>
          <p:cNvSpPr/>
          <p:nvPr/>
        </p:nvSpPr>
        <p:spPr>
          <a:xfrm>
            <a:off x="3311230" y="2237721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7" name="Google Shape;377;p29"/>
          <p:cNvCxnSpPr/>
          <p:nvPr/>
        </p:nvCxnSpPr>
        <p:spPr>
          <a:xfrm rot="10800000" flipH="1">
            <a:off x="846125" y="19815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" name="Google Shape;378;p29"/>
          <p:cNvCxnSpPr/>
          <p:nvPr/>
        </p:nvCxnSpPr>
        <p:spPr>
          <a:xfrm>
            <a:off x="5282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9" name="Google Shape;379;p29"/>
          <p:cNvCxnSpPr/>
          <p:nvPr/>
        </p:nvCxnSpPr>
        <p:spPr>
          <a:xfrm rot="10800000">
            <a:off x="5293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0" name="Google Shape;380;p29"/>
          <p:cNvSpPr/>
          <p:nvPr/>
        </p:nvSpPr>
        <p:spPr>
          <a:xfrm>
            <a:off x="5205100" y="1681100"/>
            <a:ext cx="2950275" cy="2349100"/>
          </a:xfrm>
          <a:custGeom>
            <a:avLst/>
            <a:gdLst/>
            <a:ahLst/>
            <a:cxnLst/>
            <a:rect l="l" t="t" r="r" b="b"/>
            <a:pathLst>
              <a:path w="118011" h="93964" extrusionOk="0">
                <a:moveTo>
                  <a:pt x="0" y="93964"/>
                </a:moveTo>
                <a:cubicBezTo>
                  <a:pt x="7265" y="82159"/>
                  <a:pt x="16834" y="68823"/>
                  <a:pt x="30282" y="65463"/>
                </a:cubicBezTo>
                <a:cubicBezTo>
                  <a:pt x="39634" y="63126"/>
                  <a:pt x="51072" y="76145"/>
                  <a:pt x="58783" y="70361"/>
                </a:cubicBezTo>
                <a:cubicBezTo>
                  <a:pt x="69589" y="62255"/>
                  <a:pt x="60542" y="42456"/>
                  <a:pt x="67244" y="30727"/>
                </a:cubicBezTo>
                <a:cubicBezTo>
                  <a:pt x="70204" y="25546"/>
                  <a:pt x="80473" y="32766"/>
                  <a:pt x="85057" y="28946"/>
                </a:cubicBezTo>
                <a:cubicBezTo>
                  <a:pt x="90971" y="24017"/>
                  <a:pt x="92527" y="15240"/>
                  <a:pt x="97972" y="9797"/>
                </a:cubicBezTo>
                <a:cubicBezTo>
                  <a:pt x="103230" y="4540"/>
                  <a:pt x="110958" y="2352"/>
                  <a:pt x="118011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2" name="Google Shape;382;p29"/>
          <p:cNvSpPr/>
          <p:nvPr/>
        </p:nvSpPr>
        <p:spPr>
          <a:xfrm>
            <a:off x="7502230" y="2237721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validating?</a:t>
            </a:r>
            <a:endParaRPr sz="3600"/>
          </a:p>
        </p:txBody>
      </p:sp>
      <p:sp>
        <p:nvSpPr>
          <p:cNvPr id="385" name="Google Shape;38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386" name="Google Shape;386;p29"/>
          <p:cNvSpPr/>
          <p:nvPr/>
        </p:nvSpPr>
        <p:spPr>
          <a:xfrm>
            <a:off x="1882488" y="292870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9"/>
          <p:cNvSpPr/>
          <p:nvPr/>
        </p:nvSpPr>
        <p:spPr>
          <a:xfrm>
            <a:off x="2534888" y="32780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9"/>
          <p:cNvSpPr/>
          <p:nvPr/>
        </p:nvSpPr>
        <p:spPr>
          <a:xfrm>
            <a:off x="6073488" y="292870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9"/>
          <p:cNvSpPr/>
          <p:nvPr/>
        </p:nvSpPr>
        <p:spPr>
          <a:xfrm>
            <a:off x="6802088" y="32780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1375825" y="587850"/>
            <a:ext cx="14139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Training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Validation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899078" y="656444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9"/>
          <p:cNvSpPr/>
          <p:nvPr/>
        </p:nvSpPr>
        <p:spPr>
          <a:xfrm>
            <a:off x="1165542" y="658165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9"/>
          <p:cNvSpPr/>
          <p:nvPr/>
        </p:nvSpPr>
        <p:spPr>
          <a:xfrm>
            <a:off x="899078" y="1037444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9"/>
          <p:cNvSpPr/>
          <p:nvPr/>
        </p:nvSpPr>
        <p:spPr>
          <a:xfrm>
            <a:off x="1165542" y="1039165"/>
            <a:ext cx="178200" cy="178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758328" y="506050"/>
            <a:ext cx="1950300" cy="8127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9"/>
          <p:cNvSpPr/>
          <p:nvPr/>
        </p:nvSpPr>
        <p:spPr>
          <a:xfrm>
            <a:off x="1165538" y="658178"/>
            <a:ext cx="178200" cy="1782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9"/>
          <p:cNvSpPr/>
          <p:nvPr/>
        </p:nvSpPr>
        <p:spPr>
          <a:xfrm>
            <a:off x="1165538" y="10374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AF1A6-E68A-370D-7928-4570E3F2545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/>
          <p:nvPr/>
        </p:nvSpPr>
        <p:spPr>
          <a:xfrm>
            <a:off x="6646959" y="2512586"/>
            <a:ext cx="178200" cy="1782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3" name="Google Shape;403;p30"/>
          <p:cNvCxnSpPr/>
          <p:nvPr/>
        </p:nvCxnSpPr>
        <p:spPr>
          <a:xfrm>
            <a:off x="1091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4" name="Google Shape;404;p30"/>
          <p:cNvCxnSpPr/>
          <p:nvPr/>
        </p:nvCxnSpPr>
        <p:spPr>
          <a:xfrm rot="10800000">
            <a:off x="1102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5" name="Google Shape;405;p30"/>
          <p:cNvSpPr/>
          <p:nvPr/>
        </p:nvSpPr>
        <p:spPr>
          <a:xfrm>
            <a:off x="2455959" y="2512586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0"/>
          <p:cNvSpPr/>
          <p:nvPr/>
        </p:nvSpPr>
        <p:spPr>
          <a:xfrm>
            <a:off x="3311230" y="2237721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7" name="Google Shape;407;p30"/>
          <p:cNvCxnSpPr/>
          <p:nvPr/>
        </p:nvCxnSpPr>
        <p:spPr>
          <a:xfrm rot="10800000" flipH="1">
            <a:off x="846125" y="19815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30"/>
          <p:cNvCxnSpPr/>
          <p:nvPr/>
        </p:nvCxnSpPr>
        <p:spPr>
          <a:xfrm>
            <a:off x="5282050" y="42862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9" name="Google Shape;409;p30"/>
          <p:cNvCxnSpPr/>
          <p:nvPr/>
        </p:nvCxnSpPr>
        <p:spPr>
          <a:xfrm rot="10800000">
            <a:off x="5293167" y="16699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0" name="Google Shape;410;p30"/>
          <p:cNvSpPr/>
          <p:nvPr/>
        </p:nvSpPr>
        <p:spPr>
          <a:xfrm>
            <a:off x="5205100" y="1681100"/>
            <a:ext cx="2950275" cy="2349100"/>
          </a:xfrm>
          <a:custGeom>
            <a:avLst/>
            <a:gdLst/>
            <a:ahLst/>
            <a:cxnLst/>
            <a:rect l="l" t="t" r="r" b="b"/>
            <a:pathLst>
              <a:path w="118011" h="93964" extrusionOk="0">
                <a:moveTo>
                  <a:pt x="0" y="93964"/>
                </a:moveTo>
                <a:cubicBezTo>
                  <a:pt x="7265" y="82159"/>
                  <a:pt x="16834" y="68823"/>
                  <a:pt x="30282" y="65463"/>
                </a:cubicBezTo>
                <a:cubicBezTo>
                  <a:pt x="39634" y="63126"/>
                  <a:pt x="51072" y="76145"/>
                  <a:pt x="58783" y="70361"/>
                </a:cubicBezTo>
                <a:cubicBezTo>
                  <a:pt x="69589" y="62255"/>
                  <a:pt x="60542" y="42456"/>
                  <a:pt x="67244" y="30727"/>
                </a:cubicBezTo>
                <a:cubicBezTo>
                  <a:pt x="70204" y="25546"/>
                  <a:pt x="80473" y="32766"/>
                  <a:pt x="85057" y="28946"/>
                </a:cubicBezTo>
                <a:cubicBezTo>
                  <a:pt x="90971" y="24017"/>
                  <a:pt x="92527" y="15240"/>
                  <a:pt x="97972" y="9797"/>
                </a:cubicBezTo>
                <a:cubicBezTo>
                  <a:pt x="103230" y="4540"/>
                  <a:pt x="110958" y="2352"/>
                  <a:pt x="118011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" name="Google Shape;412;p30"/>
          <p:cNvSpPr/>
          <p:nvPr/>
        </p:nvSpPr>
        <p:spPr>
          <a:xfrm>
            <a:off x="7502230" y="2237721"/>
            <a:ext cx="178200" cy="178200"/>
          </a:xfrm>
          <a:prstGeom prst="ellipse">
            <a:avLst/>
          </a:prstGeom>
          <a:noFill/>
          <a:ln w="7620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validating?</a:t>
            </a:r>
            <a:endParaRPr sz="3600"/>
          </a:p>
        </p:txBody>
      </p:sp>
      <p:sp>
        <p:nvSpPr>
          <p:cNvPr id="415" name="Google Shape;41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16" name="Google Shape;416;p30"/>
          <p:cNvSpPr/>
          <p:nvPr/>
        </p:nvSpPr>
        <p:spPr>
          <a:xfrm>
            <a:off x="1882488" y="2928703"/>
            <a:ext cx="178200" cy="178200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0"/>
          <p:cNvSpPr/>
          <p:nvPr/>
        </p:nvSpPr>
        <p:spPr>
          <a:xfrm>
            <a:off x="2534888" y="32780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0"/>
          <p:cNvSpPr/>
          <p:nvPr/>
        </p:nvSpPr>
        <p:spPr>
          <a:xfrm>
            <a:off x="6073488" y="2928703"/>
            <a:ext cx="178200" cy="178200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0"/>
          <p:cNvSpPr/>
          <p:nvPr/>
        </p:nvSpPr>
        <p:spPr>
          <a:xfrm>
            <a:off x="6802088" y="32780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0"/>
          <p:cNvSpPr/>
          <p:nvPr/>
        </p:nvSpPr>
        <p:spPr>
          <a:xfrm>
            <a:off x="1375825" y="587850"/>
            <a:ext cx="14139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Training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Validation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1" name="Google Shape;421;p30"/>
          <p:cNvSpPr/>
          <p:nvPr/>
        </p:nvSpPr>
        <p:spPr>
          <a:xfrm>
            <a:off x="899078" y="656444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0"/>
          <p:cNvSpPr/>
          <p:nvPr/>
        </p:nvSpPr>
        <p:spPr>
          <a:xfrm>
            <a:off x="1165542" y="658165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0"/>
          <p:cNvSpPr/>
          <p:nvPr/>
        </p:nvSpPr>
        <p:spPr>
          <a:xfrm>
            <a:off x="899078" y="1037444"/>
            <a:ext cx="178200" cy="178200"/>
          </a:xfrm>
          <a:prstGeom prst="ellipse">
            <a:avLst/>
          </a:prstGeom>
          <a:noFill/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0"/>
          <p:cNvSpPr/>
          <p:nvPr/>
        </p:nvSpPr>
        <p:spPr>
          <a:xfrm>
            <a:off x="1165542" y="1039165"/>
            <a:ext cx="178200" cy="178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0"/>
          <p:cNvSpPr/>
          <p:nvPr/>
        </p:nvSpPr>
        <p:spPr>
          <a:xfrm>
            <a:off x="758328" y="506050"/>
            <a:ext cx="1950300" cy="8127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0"/>
          <p:cNvSpPr/>
          <p:nvPr/>
        </p:nvSpPr>
        <p:spPr>
          <a:xfrm>
            <a:off x="1165538" y="658178"/>
            <a:ext cx="178200" cy="1782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0"/>
          <p:cNvSpPr/>
          <p:nvPr/>
        </p:nvSpPr>
        <p:spPr>
          <a:xfrm>
            <a:off x="1165538" y="1037453"/>
            <a:ext cx="178200" cy="1782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" name="Google Shape;428;p30"/>
          <p:cNvGrpSpPr/>
          <p:nvPr/>
        </p:nvGrpSpPr>
        <p:grpSpPr>
          <a:xfrm>
            <a:off x="1288750" y="1394677"/>
            <a:ext cx="4813925" cy="883470"/>
            <a:chOff x="1288750" y="1394677"/>
            <a:chExt cx="4813925" cy="883470"/>
          </a:xfrm>
        </p:grpSpPr>
        <p:pic>
          <p:nvPicPr>
            <p:cNvPr id="429" name="Google Shape;42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88750" y="1394677"/>
              <a:ext cx="771948" cy="883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89050" y="1631550"/>
              <a:ext cx="613625" cy="605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77C14F-65CC-5BCE-C048-6B8FED5CEB5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600451"/>
            <a:ext cx="8229599" cy="994172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Find a </a:t>
            </a:r>
            <a:r>
              <a:rPr lang="en-US" sz="2100" i="1" dirty="0"/>
              <a:t>linear function </a:t>
            </a:r>
            <a:r>
              <a:rPr lang="en-US" sz="2100" dirty="0"/>
              <a:t>to separate the classes</a:t>
            </a:r>
          </a:p>
          <a:p>
            <a:endParaRPr lang="en-US" sz="900" dirty="0"/>
          </a:p>
          <a:p>
            <a:pPr>
              <a:buNone/>
            </a:pPr>
            <a:r>
              <a:rPr lang="en-US" sz="2100" dirty="0"/>
              <a:t>	f(</a:t>
            </a:r>
            <a:r>
              <a:rPr lang="en-US" sz="2100" b="1" dirty="0"/>
              <a:t>x</a:t>
            </a:r>
            <a:r>
              <a:rPr lang="en-US" sz="2100" dirty="0"/>
              <a:t>) = </a:t>
            </a:r>
            <a:r>
              <a:rPr lang="en-US" sz="2100" dirty="0" err="1"/>
              <a:t>sgn</a:t>
            </a:r>
            <a:r>
              <a:rPr lang="en-US" sz="2100" dirty="0"/>
              <a:t>(w</a:t>
            </a:r>
            <a:r>
              <a:rPr lang="en-US" sz="2100" baseline="-25000" dirty="0"/>
              <a:t>1</a:t>
            </a:r>
            <a:r>
              <a:rPr lang="en-US" sz="2100" dirty="0"/>
              <a:t>x</a:t>
            </a:r>
            <a:r>
              <a:rPr lang="en-US" sz="2100" baseline="-25000" dirty="0"/>
              <a:t>1</a:t>
            </a:r>
            <a:r>
              <a:rPr lang="en-US" sz="2100" dirty="0"/>
              <a:t> + w</a:t>
            </a:r>
            <a:r>
              <a:rPr lang="en-US" sz="2100" baseline="-25000" dirty="0"/>
              <a:t>2</a:t>
            </a:r>
            <a:r>
              <a:rPr lang="en-US" sz="2100" dirty="0"/>
              <a:t>x</a:t>
            </a:r>
            <a:r>
              <a:rPr lang="en-US" sz="2100" baseline="-25000" dirty="0"/>
              <a:t>2</a:t>
            </a:r>
            <a:r>
              <a:rPr lang="en-US" sz="2100" dirty="0"/>
              <a:t> + … + </a:t>
            </a:r>
            <a:r>
              <a:rPr lang="en-US" sz="2100" dirty="0" err="1"/>
              <a:t>w</a:t>
            </a:r>
            <a:r>
              <a:rPr lang="en-US" sz="2100" baseline="-25000" dirty="0" err="1"/>
              <a:t>D</a:t>
            </a:r>
            <a:r>
              <a:rPr lang="en-US" sz="2100" dirty="0" err="1"/>
              <a:t>x</a:t>
            </a:r>
            <a:r>
              <a:rPr lang="en-US" sz="2100" baseline="-25000" dirty="0" err="1"/>
              <a:t>D</a:t>
            </a:r>
            <a:r>
              <a:rPr lang="en-US" sz="2100" dirty="0"/>
              <a:t>) = </a:t>
            </a:r>
            <a:r>
              <a:rPr lang="en-US" sz="2100" dirty="0" err="1"/>
              <a:t>sgn</a:t>
            </a:r>
            <a:r>
              <a:rPr lang="en-US" sz="2100" dirty="0"/>
              <a:t>(</a:t>
            </a:r>
            <a:r>
              <a:rPr lang="en-US" sz="2100" b="1" dirty="0"/>
              <a:t>w </a:t>
            </a:r>
            <a:r>
              <a:rPr lang="en-US" sz="2100" dirty="0">
                <a:sym typeface="Symbol"/>
              </a:rPr>
              <a:t> </a:t>
            </a:r>
            <a:r>
              <a:rPr lang="en-US" sz="2100" b="1" dirty="0"/>
              <a:t>x</a:t>
            </a:r>
            <a:r>
              <a:rPr lang="en-US" sz="21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3143250" y="1943100"/>
            <a:ext cx="2457450" cy="40005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FD1A02D-53DF-C6F0-527A-F5599BA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457199" y="4470265"/>
            <a:ext cx="8229591" cy="5472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857499" y="1457110"/>
            <a:ext cx="3761244" cy="2874656"/>
            <a:chOff x="2435772" y="1338216"/>
            <a:chExt cx="5014991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8" y="3780360"/>
              <a:ext cx="43644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3644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8"/>
              <a:ext cx="6651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57199" y="1092930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Decision = sign(</a:t>
            </a:r>
            <a:r>
              <a:rPr lang="en-US" sz="1800" b="1" dirty="0" err="1"/>
              <a:t>w</a:t>
            </a:r>
            <a:r>
              <a:rPr lang="en-US" sz="1800" baseline="30000" dirty="0" err="1"/>
              <a:t>T</a:t>
            </a:r>
            <a:r>
              <a:rPr lang="en-US" sz="1800" b="1" dirty="0" err="1"/>
              <a:t>x</a:t>
            </a:r>
            <a:r>
              <a:rPr lang="en-US" sz="1800" dirty="0"/>
              <a:t>) = sign(w1*x1 + w2*x2)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420D66-92F4-2B47-5557-1769B732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CA51F02-A046-63F9-74EC-17B9EE0D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099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ontent Placeholder 4"/>
          <p:cNvGraphicFramePr>
            <a:graphicFrameLocks noChangeAspect="1"/>
          </p:cNvGraphicFramePr>
          <p:nvPr/>
        </p:nvGraphicFramePr>
        <p:xfrm>
          <a:off x="5453063" y="2343150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03112" progId="Equation.3">
                  <p:embed/>
                </p:oleObj>
              </mc:Choice>
              <mc:Fallback>
                <p:oleObj name="Equation" r:id="rId3" imgW="901309" imgH="203112" progId="Equation.3">
                  <p:embed/>
                  <p:pic>
                    <p:nvPicPr>
                      <p:cNvPr id="1026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343150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30" name="Straight Connector 13"/>
          <p:cNvCxnSpPr>
            <a:cxnSpLocks noChangeShapeType="1"/>
          </p:cNvCxnSpPr>
          <p:nvPr/>
        </p:nvCxnSpPr>
        <p:spPr bwMode="auto">
          <a:xfrm rot="5400000">
            <a:off x="1287066" y="2486025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1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2914650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2" name="Straight Arrow Connector 16"/>
          <p:cNvCxnSpPr>
            <a:cxnSpLocks noChangeShapeType="1"/>
          </p:cNvCxnSpPr>
          <p:nvPr/>
        </p:nvCxnSpPr>
        <p:spPr bwMode="auto">
          <a:xfrm>
            <a:off x="1543050" y="1428750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5657850" y="1085850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085850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6686550" y="1085850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085850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914900" y="1371600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4953063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B5DC8-0922-4A6C-AF36-CE7C147E1AC2}"/>
              </a:ext>
            </a:extLst>
          </p:cNvPr>
          <p:cNvSpPr txBox="1"/>
          <p:nvPr/>
        </p:nvSpPr>
        <p:spPr>
          <a:xfrm>
            <a:off x="5514937" y="3137181"/>
            <a:ext cx="21050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to:</a:t>
            </a:r>
          </a:p>
          <a:p>
            <a:r>
              <a:rPr lang="en-US" i="1" dirty="0">
                <a:solidFill>
                  <a:schemeClr val="bg2"/>
                </a:solidFill>
              </a:rPr>
              <a:t>slope</a:t>
            </a:r>
            <a:r>
              <a:rPr lang="en-US" dirty="0"/>
              <a:t>*x + </a:t>
            </a:r>
            <a:r>
              <a:rPr lang="en-US" i="1" dirty="0">
                <a:solidFill>
                  <a:srgbClr val="00B050"/>
                </a:solidFill>
              </a:rPr>
              <a:t>y-intercept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= y</a:t>
            </a:r>
          </a:p>
          <a:p>
            <a:endParaRPr lang="en-US" dirty="0"/>
          </a:p>
          <a:p>
            <a:r>
              <a:rPr lang="en-US" dirty="0"/>
              <a:t>ax + b = -cy</a:t>
            </a:r>
          </a:p>
          <a:p>
            <a:r>
              <a:rPr lang="en-US" dirty="0"/>
              <a:t>(-a/c) x + (-b/c) = y</a:t>
            </a:r>
          </a:p>
          <a:p>
            <a:endParaRPr lang="bg-BG" dirty="0"/>
          </a:p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B6800-A91C-44CC-9EC7-3548D7A8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6A1BB7-CCDF-AEDA-B530-E6AEC408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4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395803"/>
              </p:ext>
            </p:extLst>
          </p:nvPr>
        </p:nvGraphicFramePr>
        <p:xfrm>
          <a:off x="5686425" y="3465517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205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465517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952136"/>
              </p:ext>
            </p:extLst>
          </p:nvPr>
        </p:nvGraphicFramePr>
        <p:xfrm>
          <a:off x="5657850" y="1254526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254526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16736"/>
              </p:ext>
            </p:extLst>
          </p:nvPr>
        </p:nvGraphicFramePr>
        <p:xfrm>
          <a:off x="6686550" y="1254526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254526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914562"/>
              </p:ext>
            </p:extLst>
          </p:nvPr>
        </p:nvGraphicFramePr>
        <p:xfrm>
          <a:off x="5453063" y="2511826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511826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4914900" y="1540276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2057" name="Straight Connector 13"/>
          <p:cNvCxnSpPr>
            <a:cxnSpLocks noChangeShapeType="1"/>
          </p:cNvCxnSpPr>
          <p:nvPr/>
        </p:nvCxnSpPr>
        <p:spPr bwMode="auto">
          <a:xfrm rot="5400000">
            <a:off x="1287066" y="2486025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8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2914650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9" name="Straight Arrow Connector 16"/>
          <p:cNvCxnSpPr>
            <a:cxnSpLocks noChangeShapeType="1"/>
          </p:cNvCxnSpPr>
          <p:nvPr/>
        </p:nvCxnSpPr>
        <p:spPr bwMode="auto">
          <a:xfrm>
            <a:off x="1543050" y="1428750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060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1885950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3287316" y="2097881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097881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216676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1143000" y="4953063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E965B-CCF1-45EA-A3A7-904D93537DC8}"/>
              </a:ext>
            </a:extLst>
          </p:cNvPr>
          <p:cNvSpPr txBox="1"/>
          <p:nvPr/>
        </p:nvSpPr>
        <p:spPr>
          <a:xfrm>
            <a:off x="6172168" y="424190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1B9A5-AECB-4C96-911F-CD75CB2F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2D6F2-AE45-6CD4-D47C-1A8A7801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5055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280756"/>
              </p:ext>
            </p:extLst>
          </p:nvPr>
        </p:nvGraphicFramePr>
        <p:xfrm>
          <a:off x="5686425" y="3785114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5122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785114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096843"/>
              </p:ext>
            </p:extLst>
          </p:nvPr>
        </p:nvGraphicFramePr>
        <p:xfrm>
          <a:off x="5657850" y="1574123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574123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135390"/>
              </p:ext>
            </p:extLst>
          </p:nvPr>
        </p:nvGraphicFramePr>
        <p:xfrm>
          <a:off x="6686550" y="1574123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574123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636857"/>
              </p:ext>
            </p:extLst>
          </p:nvPr>
        </p:nvGraphicFramePr>
        <p:xfrm>
          <a:off x="5453063" y="2831423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831423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4914900" y="1859873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5131" name="Straight Connector 13"/>
          <p:cNvCxnSpPr>
            <a:cxnSpLocks noChangeShapeType="1"/>
          </p:cNvCxnSpPr>
          <p:nvPr/>
        </p:nvCxnSpPr>
        <p:spPr bwMode="auto">
          <a:xfrm rot="5400000">
            <a:off x="1287066" y="2974298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2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3402923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Straight Arrow Connector 16"/>
          <p:cNvCxnSpPr>
            <a:cxnSpLocks noChangeShapeType="1"/>
          </p:cNvCxnSpPr>
          <p:nvPr/>
        </p:nvCxnSpPr>
        <p:spPr bwMode="auto">
          <a:xfrm>
            <a:off x="1543050" y="1917023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34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2374223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23909"/>
              </p:ext>
            </p:extLst>
          </p:nvPr>
        </p:nvGraphicFramePr>
        <p:xfrm>
          <a:off x="3287316" y="2586154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51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586154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484710" y="1216936"/>
            <a:ext cx="1073944" cy="643162"/>
            <a:chOff x="455613" y="971550"/>
            <a:chExt cx="1431925" cy="857250"/>
          </a:xfrm>
        </p:grpSpPr>
        <p:sp>
          <p:nvSpPr>
            <p:cNvPr id="5138" name="Oval 23"/>
            <p:cNvSpPr>
              <a:spLocks noChangeArrowheads="1"/>
            </p:cNvSpPr>
            <p:nvPr/>
          </p:nvSpPr>
          <p:spPr bwMode="auto">
            <a:xfrm>
              <a:off x="1524000" y="1600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graphicFrame>
          <p:nvGraphicFramePr>
            <p:cNvPr id="5128" name="Object 7"/>
            <p:cNvGraphicFramePr>
              <a:graphicFrameLocks noChangeAspect="1"/>
            </p:cNvGraphicFramePr>
            <p:nvPr/>
          </p:nvGraphicFramePr>
          <p:xfrm>
            <a:off x="455613" y="971550"/>
            <a:ext cx="143192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69900" imgH="228600" progId="Equation.3">
                    <p:embed/>
                  </p:oleObj>
                </mc:Choice>
                <mc:Fallback>
                  <p:oleObj name="Equation" r:id="rId13" imgW="469900" imgH="228600" progId="Equation.3">
                    <p:embed/>
                    <p:pic>
                      <p:nvPicPr>
                        <p:cNvPr id="512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613" y="971550"/>
                          <a:ext cx="1431925" cy="688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136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536273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1143000" y="4953063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D5A8F-F959-4F38-84A8-76A7D04B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10D94F0-955C-A215-9CAC-A9CECF60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2E3C3-3F4F-B413-A9C8-4930E9AC6059}"/>
              </a:ext>
            </a:extLst>
          </p:cNvPr>
          <p:cNvSpPr txBox="1"/>
          <p:nvPr/>
        </p:nvSpPr>
        <p:spPr>
          <a:xfrm>
            <a:off x="6172168" y="832563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</p:spTree>
    <p:extLst>
      <p:ext uri="{BB962C8B-B14F-4D97-AF65-F5344CB8AC3E}">
        <p14:creationId xmlns:p14="http://schemas.microsoft.com/office/powerpoint/2010/main" val="991973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509584"/>
              </p:ext>
            </p:extLst>
          </p:nvPr>
        </p:nvGraphicFramePr>
        <p:xfrm>
          <a:off x="5686425" y="3616438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6146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616438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668538"/>
              </p:ext>
            </p:extLst>
          </p:nvPr>
        </p:nvGraphicFramePr>
        <p:xfrm>
          <a:off x="5657850" y="1405447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405447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767800"/>
              </p:ext>
            </p:extLst>
          </p:nvPr>
        </p:nvGraphicFramePr>
        <p:xfrm>
          <a:off x="6686550" y="1405447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6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405447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232670"/>
              </p:ext>
            </p:extLst>
          </p:nvPr>
        </p:nvGraphicFramePr>
        <p:xfrm>
          <a:off x="5453063" y="2662747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662747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4914900" y="1691197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6156" name="Straight Connector 13"/>
          <p:cNvCxnSpPr>
            <a:cxnSpLocks noChangeShapeType="1"/>
          </p:cNvCxnSpPr>
          <p:nvPr/>
        </p:nvCxnSpPr>
        <p:spPr bwMode="auto">
          <a:xfrm rot="5400000">
            <a:off x="1287066" y="2805622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7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3234247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>
            <a:off x="1543050" y="1748347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2205547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6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219866"/>
              </p:ext>
            </p:extLst>
          </p:nvPr>
        </p:nvGraphicFramePr>
        <p:xfrm>
          <a:off x="3287316" y="2417478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6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417478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484710" y="1048260"/>
            <a:ext cx="1073944" cy="1113235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6166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/>
              </a:p>
            </p:txBody>
          </p:sp>
          <p:graphicFrame>
            <p:nvGraphicFramePr>
              <p:cNvPr id="6153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6153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167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615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121531"/>
              </p:ext>
            </p:extLst>
          </p:nvPr>
        </p:nvGraphicFramePr>
        <p:xfrm>
          <a:off x="1391842" y="4089279"/>
          <a:ext cx="3811190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778000" imgH="469900" progId="Equation.3">
                  <p:embed/>
                </p:oleObj>
              </mc:Choice>
              <mc:Fallback>
                <p:oleObj name="Equation" r:id="rId17" imgW="1778000" imgH="469900" progId="Equation.3">
                  <p:embed/>
                  <p:pic>
                    <p:nvPicPr>
                      <p:cNvPr id="615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842" y="4089279"/>
                        <a:ext cx="3811190" cy="1007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367597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2" name="TextBox 41"/>
          <p:cNvSpPr txBox="1">
            <a:spLocks noChangeArrowheads="1"/>
          </p:cNvSpPr>
          <p:nvPr/>
        </p:nvSpPr>
        <p:spPr bwMode="auto">
          <a:xfrm>
            <a:off x="5543550" y="4203579"/>
            <a:ext cx="1943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372100" y="4089279"/>
            <a:ext cx="114300" cy="9144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3829050" y="3869104"/>
            <a:ext cx="1714500" cy="12573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5" name="Right Brace 24"/>
          <p:cNvSpPr/>
          <p:nvPr/>
        </p:nvSpPr>
        <p:spPr bwMode="auto">
          <a:xfrm>
            <a:off x="5486400" y="4203579"/>
            <a:ext cx="114300" cy="9144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387" y="4896886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38D11-5EC5-4757-B796-9833D6F6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D8B78A9-FC48-28C6-F1BB-B25933FF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248A8-5949-DECC-0166-1EA96884ED93}"/>
              </a:ext>
            </a:extLst>
          </p:cNvPr>
          <p:cNvSpPr txBox="1"/>
          <p:nvPr/>
        </p:nvSpPr>
        <p:spPr>
          <a:xfrm>
            <a:off x="6015176" y="739352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</p:spTree>
    <p:extLst>
      <p:ext uri="{BB962C8B-B14F-4D97-AF65-F5344CB8AC3E}">
        <p14:creationId xmlns:p14="http://schemas.microsoft.com/office/powerpoint/2010/main" val="3912855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803614"/>
              </p:ext>
            </p:extLst>
          </p:nvPr>
        </p:nvGraphicFramePr>
        <p:xfrm>
          <a:off x="5686425" y="3580926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717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580926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28503"/>
              </p:ext>
            </p:extLst>
          </p:nvPr>
        </p:nvGraphicFramePr>
        <p:xfrm>
          <a:off x="5657850" y="1369935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369935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48099"/>
              </p:ext>
            </p:extLst>
          </p:nvPr>
        </p:nvGraphicFramePr>
        <p:xfrm>
          <a:off x="6686550" y="1369935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369935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285180"/>
              </p:ext>
            </p:extLst>
          </p:nvPr>
        </p:nvGraphicFramePr>
        <p:xfrm>
          <a:off x="5453063" y="2627235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627235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4914900" y="1655685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287066" y="2770110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3198735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1543050" y="1712835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2170035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679411"/>
              </p:ext>
            </p:extLst>
          </p:nvPr>
        </p:nvGraphicFramePr>
        <p:xfrm>
          <a:off x="3287316" y="2381966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381966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484710" y="1012748"/>
            <a:ext cx="1073944" cy="1113235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/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7177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71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013312"/>
              </p:ext>
            </p:extLst>
          </p:nvPr>
        </p:nvGraphicFramePr>
        <p:xfrm>
          <a:off x="1283494" y="4115910"/>
          <a:ext cx="4029075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79560" imgH="469800" progId="Equation.3">
                  <p:embed/>
                </p:oleObj>
              </mc:Choice>
              <mc:Fallback>
                <p:oleObj name="Equation" r:id="rId17" imgW="1879560" imgH="469800" progId="Equation.3">
                  <p:embed/>
                  <p:pic>
                    <p:nvPicPr>
                      <p:cNvPr id="71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494" y="4115910"/>
                        <a:ext cx="4029075" cy="1007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332085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543550" y="4230210"/>
            <a:ext cx="1943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372100" y="4115910"/>
            <a:ext cx="114300" cy="9144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36" y="4953063"/>
            <a:ext cx="146706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Adapted from 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6B12F-7F31-4F60-9BA4-9A225631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D0BD852-376E-5902-9A7C-840BC798D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BF458-16B4-AE6D-DF4B-E9FA2873F630}"/>
              </a:ext>
            </a:extLst>
          </p:cNvPr>
          <p:cNvSpPr txBox="1"/>
          <p:nvPr/>
        </p:nvSpPr>
        <p:spPr>
          <a:xfrm>
            <a:off x="6015176" y="739352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961009"/>
            <a:ext cx="8229599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29200" y="1714500"/>
          <a:ext cx="2513410" cy="6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14500"/>
                        <a:ext cx="2513410" cy="67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1771650" y="29718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2286000" y="30289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2286000" y="35433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1714500" y="32004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857500" y="30861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3314700" y="37147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486150" y="2286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4057650" y="25146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22910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71475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3143250" y="20574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686300" y="3600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85775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857500" y="42862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229100" y="1885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200650" y="3429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2171700" y="2057400"/>
            <a:ext cx="2686050" cy="268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3371850" y="1600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486150" y="46291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417344" y="3973117"/>
            <a:ext cx="2355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cs typeface="Arial" pitchFamily="34" charset="0"/>
              </a:rPr>
              <a:t>Which line</a:t>
            </a:r>
            <a:br>
              <a:rPr lang="en-US" sz="1800">
                <a:cs typeface="Arial" pitchFamily="34" charset="0"/>
              </a:rPr>
            </a:br>
            <a:r>
              <a:rPr lang="en-US" sz="1800"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2457450" y="1771650"/>
            <a:ext cx="1828800" cy="3028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857500" y="1485900"/>
            <a:ext cx="1085850" cy="348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943100" y="2457450"/>
            <a:ext cx="3371850" cy="1771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1844717" y="1861751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2185936" y="1487234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946382" y="1395800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1631925" y="2320285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64D2D-4E93-4599-8ABF-031264DF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2"/>
          <p:cNvSpPr>
            <a:spLocks noGrp="1" noChangeArrowheads="1"/>
          </p:cNvSpPr>
          <p:nvPr>
            <p:ph idx="1"/>
          </p:nvPr>
        </p:nvSpPr>
        <p:spPr>
          <a:xfrm>
            <a:off x="457199" y="1063530"/>
            <a:ext cx="8229599" cy="3886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Given a feature representation for images, how do we learn a model for distinguishing features from different classes?</a:t>
            </a:r>
          </a:p>
        </p:txBody>
      </p:sp>
      <p:pic>
        <p:nvPicPr>
          <p:cNvPr id="15364" name="Picture 4" descr="zeb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513895"/>
            <a:ext cx="18859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ka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13895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4211783" y="2599495"/>
            <a:ext cx="171450" cy="1714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440383" y="2229806"/>
            <a:ext cx="171450" cy="17145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089812" y="2137102"/>
            <a:ext cx="6367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ea typeface="+mn-ea"/>
                <a:cs typeface="Arial" charset="0"/>
              </a:rPr>
              <a:t>Zebra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089813" y="2485195"/>
            <a:ext cx="99257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ea typeface="+mn-ea"/>
                <a:cs typeface="Arial" charset="0"/>
              </a:rPr>
              <a:t>Non-zebra</a:t>
            </a: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3086100" y="2313745"/>
            <a:ext cx="2114550" cy="238125"/>
          </a:xfrm>
          <a:custGeom>
            <a:avLst/>
            <a:gdLst>
              <a:gd name="T0" fmla="*/ 0 w 1776"/>
              <a:gd name="T1" fmla="*/ 2147483647 h 200"/>
              <a:gd name="T2" fmla="*/ 2147483647 w 1776"/>
              <a:gd name="T3" fmla="*/ 2147483647 h 200"/>
              <a:gd name="T4" fmla="*/ 2147483647 w 1776"/>
              <a:gd name="T5" fmla="*/ 2147483647 h 200"/>
              <a:gd name="T6" fmla="*/ 2147483647 w 1776"/>
              <a:gd name="T7" fmla="*/ 2147483647 h 200"/>
              <a:gd name="T8" fmla="*/ 2147483647 w 1776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00"/>
              <a:gd name="T17" fmla="*/ 1776 w 1776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cxnSp>
        <p:nvCxnSpPr>
          <p:cNvPr id="15373" name="AutoShape 13"/>
          <p:cNvCxnSpPr>
            <a:cxnSpLocks noChangeShapeType="1"/>
          </p:cNvCxnSpPr>
          <p:nvPr/>
        </p:nvCxnSpPr>
        <p:spPr bwMode="auto">
          <a:xfrm rot="5400000" flipH="1">
            <a:off x="5017349" y="1858927"/>
            <a:ext cx="1371600" cy="2163365"/>
          </a:xfrm>
          <a:prstGeom prst="curvedConnector3">
            <a:avLst>
              <a:gd name="adj1" fmla="val 114324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5374" name="AutoShape 14"/>
          <p:cNvCxnSpPr>
            <a:cxnSpLocks noChangeShapeType="1"/>
            <a:endCxn id="15366" idx="2"/>
          </p:cNvCxnSpPr>
          <p:nvPr/>
        </p:nvCxnSpPr>
        <p:spPr bwMode="auto">
          <a:xfrm rot="-5400000">
            <a:off x="2628252" y="2087526"/>
            <a:ext cx="985838" cy="2181225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pic>
        <p:nvPicPr>
          <p:cNvPr id="15375" name="Picture 15" descr="0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3300" y="3513895"/>
            <a:ext cx="1943100" cy="13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7" name="AutoShape 17"/>
          <p:cNvCxnSpPr>
            <a:cxnSpLocks noChangeShapeType="1"/>
          </p:cNvCxnSpPr>
          <p:nvPr/>
        </p:nvCxnSpPr>
        <p:spPr bwMode="auto">
          <a:xfrm rot="-5400000">
            <a:off x="4331657" y="3169209"/>
            <a:ext cx="842963" cy="275034"/>
          </a:xfrm>
          <a:prstGeom prst="curvedConnector3">
            <a:avLst>
              <a:gd name="adj1" fmla="val 49153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4833506" y="2713795"/>
            <a:ext cx="171450" cy="1714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2171700" y="2142296"/>
            <a:ext cx="90601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ea typeface="+mn-ea"/>
                <a:cs typeface="Arial" charset="0"/>
              </a:rPr>
              <a:t>Decision</a:t>
            </a:r>
            <a:br>
              <a:rPr lang="en-US" sz="1350" kern="1200">
                <a:ea typeface="+mn-ea"/>
                <a:cs typeface="Arial" charset="0"/>
              </a:rPr>
            </a:br>
            <a:r>
              <a:rPr lang="en-US" sz="1350" kern="1200">
                <a:ea typeface="+mn-ea"/>
                <a:cs typeface="Arial" charset="0"/>
              </a:rPr>
              <a:t>boundary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0DAE39C9-BB60-4782-A03A-11A3FD8FA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835" y="1980370"/>
            <a:ext cx="171450" cy="17145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DF112-39CF-49C8-B332-E46A1AF9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46AF-14EF-478B-8252-478AD231246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31F269-A4A4-36A9-FE53-46E57C451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2041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969888"/>
            <a:ext cx="8229599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29200" y="1714500"/>
          <a:ext cx="2513410" cy="6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14500"/>
                        <a:ext cx="2513410" cy="67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1771650" y="29718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2286000" y="30289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2286000" y="35433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1714500" y="32004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857500" y="30861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3314700" y="37147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486150" y="2286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4057650" y="25146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22910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71475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3143250" y="20574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686300" y="3600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85775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857500" y="42862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229100" y="1885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200650" y="3429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2171700" y="2057400"/>
            <a:ext cx="2686050" cy="268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3371850" y="1600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486150" y="46291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417344" y="3973117"/>
            <a:ext cx="2355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cs typeface="Arial" pitchFamily="34" charset="0"/>
              </a:rPr>
              <a:t>Which line</a:t>
            </a:r>
            <a:br>
              <a:rPr lang="en-US" sz="1800">
                <a:cs typeface="Arial" pitchFamily="34" charset="0"/>
              </a:rPr>
            </a:br>
            <a:r>
              <a:rPr lang="en-US" sz="1800"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2457450" y="1771650"/>
            <a:ext cx="1828800" cy="3028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857500" y="1485900"/>
            <a:ext cx="1085850" cy="348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943100" y="2457450"/>
            <a:ext cx="3371850" cy="1771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1844717" y="1861751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2185936" y="1487234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946382" y="1395800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1631925" y="2320285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361" y="2686050"/>
            <a:ext cx="114300" cy="1143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726" y="4433501"/>
            <a:ext cx="114300" cy="1143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2922418"/>
            <a:ext cx="114300" cy="1143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172200" y="286359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Not seen until test time, </a:t>
            </a:r>
          </a:p>
          <a:p>
            <a:r>
              <a:rPr lang="en-US" sz="900" dirty="0"/>
              <a:t>of class blue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64D2D-4E93-4599-8ABF-031264DF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200650" y="1028700"/>
            <a:ext cx="2800350" cy="360045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>
                <a:latin typeface="Arial" pitchFamily="34" charset="0"/>
              </a:rPr>
              <a:t>Discriminative classifier based on </a:t>
            </a:r>
            <a:r>
              <a:rPr lang="en-US" sz="2100" i="1" dirty="0">
                <a:latin typeface="Arial" pitchFamily="34" charset="0"/>
              </a:rPr>
              <a:t>optimal separating line (for 2d case)</a:t>
            </a:r>
          </a:p>
          <a:p>
            <a:endParaRPr lang="en-US" sz="21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>
                <a:latin typeface="Arial" pitchFamily="34" charset="0"/>
              </a:rPr>
              <a:t>Maximize the </a:t>
            </a:r>
            <a:r>
              <a:rPr lang="en-US" sz="21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100" i="1" dirty="0">
                <a:latin typeface="Arial" pitchFamily="34" charset="0"/>
              </a:rPr>
              <a:t> </a:t>
            </a:r>
            <a:r>
              <a:rPr lang="en-US" sz="21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1428750" y="26860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943100" y="27432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943100" y="32575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1371600" y="29146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2514600" y="28003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971800" y="34290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3143250" y="20002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714750" y="22288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88620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337185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800350" y="17716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343400" y="33147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514850" y="2457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2514600" y="40005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886200" y="1600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857750" y="31432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3028950" y="1314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3143250" y="43434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1485900" y="1657350"/>
            <a:ext cx="2686050" cy="30289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771650" y="1200150"/>
            <a:ext cx="2971800" cy="325755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2114550" y="1885950"/>
            <a:ext cx="514350" cy="4572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F3432-EB32-410C-8977-6FF28FE7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78767"/>
            <a:ext cx="8229600" cy="514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500" dirty="0"/>
              <a:t>Want line that maximizes the margin.</a:t>
            </a:r>
          </a:p>
        </p:txBody>
      </p:sp>
      <p:graphicFrame>
        <p:nvGraphicFramePr>
          <p:cNvPr id="1104900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94597859"/>
              </p:ext>
            </p:extLst>
          </p:nvPr>
        </p:nvGraphicFramePr>
        <p:xfrm>
          <a:off x="4725591" y="1924796"/>
          <a:ext cx="3275409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110490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591" y="1924796"/>
                        <a:ext cx="3275409" cy="640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886201" y="4484639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Margin</a:t>
            </a: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1637110" y="3092799"/>
            <a:ext cx="94059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2063354" y="3139232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2063354" y="3555951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1589485" y="3277345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3059907" y="2536777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533775" y="2722514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676650" y="3139232"/>
            <a:ext cx="9406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2775347" y="2352230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4055269" y="3601195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4198144" y="2907061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2538413" y="4157218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3676650" y="2212927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5" name="Oval 18"/>
          <p:cNvSpPr>
            <a:spLocks noChangeArrowheads="1"/>
          </p:cNvSpPr>
          <p:nvPr/>
        </p:nvSpPr>
        <p:spPr bwMode="auto">
          <a:xfrm>
            <a:off x="4482704" y="3463083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6" name="Line 19"/>
          <p:cNvSpPr>
            <a:spLocks noChangeShapeType="1"/>
          </p:cNvSpPr>
          <p:nvPr/>
        </p:nvSpPr>
        <p:spPr bwMode="auto">
          <a:xfrm>
            <a:off x="2206229" y="2212927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117" name="Oval 20"/>
          <p:cNvSpPr>
            <a:spLocks noChangeArrowheads="1"/>
          </p:cNvSpPr>
          <p:nvPr/>
        </p:nvSpPr>
        <p:spPr bwMode="auto">
          <a:xfrm>
            <a:off x="2964656" y="1981945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8" name="Oval 21"/>
          <p:cNvSpPr>
            <a:spLocks noChangeArrowheads="1"/>
          </p:cNvSpPr>
          <p:nvPr/>
        </p:nvSpPr>
        <p:spPr bwMode="auto">
          <a:xfrm>
            <a:off x="3059907" y="4434633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969294" y="2398664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2443163" y="2074814"/>
            <a:ext cx="1659731" cy="2128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121" name="Oval 24"/>
          <p:cNvSpPr>
            <a:spLocks noChangeArrowheads="1"/>
          </p:cNvSpPr>
          <p:nvPr/>
        </p:nvSpPr>
        <p:spPr bwMode="auto">
          <a:xfrm>
            <a:off x="2538413" y="3185668"/>
            <a:ext cx="94060" cy="9167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22" name="Oval 25"/>
          <p:cNvSpPr>
            <a:spLocks noChangeArrowheads="1"/>
          </p:cNvSpPr>
          <p:nvPr/>
        </p:nvSpPr>
        <p:spPr bwMode="auto">
          <a:xfrm>
            <a:off x="2917031" y="3694064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23" name="Oval 26"/>
          <p:cNvSpPr>
            <a:spLocks noChangeArrowheads="1"/>
          </p:cNvSpPr>
          <p:nvPr/>
        </p:nvSpPr>
        <p:spPr bwMode="auto">
          <a:xfrm>
            <a:off x="3249216" y="3139232"/>
            <a:ext cx="9525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676650" y="4250086"/>
            <a:ext cx="473869" cy="37028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1754982" y="3370214"/>
            <a:ext cx="783431" cy="1054894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1731169" y="3879802"/>
            <a:ext cx="1138238" cy="554831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1754982" y="3323780"/>
            <a:ext cx="1398985" cy="1101328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1200150" y="4401295"/>
            <a:ext cx="1532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2443163" y="3092799"/>
            <a:ext cx="284560" cy="27741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3153966" y="3046364"/>
            <a:ext cx="284559" cy="277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822972" y="3601196"/>
            <a:ext cx="284559" cy="27860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32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686300" y="2747518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64813271"/>
              </p:ext>
            </p:extLst>
          </p:nvPr>
        </p:nvGraphicFramePr>
        <p:xfrm>
          <a:off x="6686550" y="2724895"/>
          <a:ext cx="1314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110493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2724895"/>
                        <a:ext cx="13144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1118592" y="1887997"/>
            <a:ext cx="1120379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1328143" y="1605224"/>
            <a:ext cx="1114425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 dirty="0" err="1">
                <a:latin typeface="Tahoma" pitchFamily="34" charset="0"/>
                <a:ea typeface="SimSun" pitchFamily="2" charset="-122"/>
              </a:rPr>
              <a:t>wx+b</a:t>
            </a:r>
            <a:r>
              <a:rPr lang="en-US" altLang="zh-CN" sz="1650" dirty="0">
                <a:latin typeface="Tahoma" pitchFamily="34" charset="0"/>
                <a:ea typeface="SimSun" pitchFamily="2" charset="-122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1609130" y="1529024"/>
            <a:ext cx="1169194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F5CB7-65AF-4EB6-8EF0-5A2B53B0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7543"/>
            <a:ext cx="8229600" cy="514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5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33143880"/>
              </p:ext>
            </p:extLst>
          </p:nvPr>
        </p:nvGraphicFramePr>
        <p:xfrm>
          <a:off x="4725591" y="2040204"/>
          <a:ext cx="3275409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819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591" y="2040204"/>
                        <a:ext cx="3275409" cy="640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1637110" y="3208207"/>
            <a:ext cx="94059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2063354" y="3254640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2063354" y="3671359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1589485" y="3392753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3059907" y="2652185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533775" y="2837922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676650" y="3254640"/>
            <a:ext cx="9406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775347" y="2467638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4055269" y="3716603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198144" y="3022469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2538413" y="4272626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676650" y="2328335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82704" y="3578491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2206229" y="2328335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964656" y="2097353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3059907" y="4550041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969294" y="2514072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2443163" y="2190222"/>
            <a:ext cx="1659731" cy="2128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2538413" y="3301076"/>
            <a:ext cx="94060" cy="9167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917031" y="3809472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3249216" y="3254640"/>
            <a:ext cx="9525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676650" y="4365494"/>
            <a:ext cx="473869" cy="37028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1754982" y="3485622"/>
            <a:ext cx="783431" cy="1054894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1731169" y="3995210"/>
            <a:ext cx="1138238" cy="554831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1754982" y="3439188"/>
            <a:ext cx="1398985" cy="1101328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1200150" y="4516703"/>
            <a:ext cx="1532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2443163" y="3208207"/>
            <a:ext cx="284560" cy="27741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3153966" y="3161772"/>
            <a:ext cx="284559" cy="277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822972" y="3716604"/>
            <a:ext cx="284559" cy="27860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686300" y="2862926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17314694"/>
              </p:ext>
            </p:extLst>
          </p:nvPr>
        </p:nvGraphicFramePr>
        <p:xfrm>
          <a:off x="6686550" y="2840303"/>
          <a:ext cx="1314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2840303"/>
                        <a:ext cx="13144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1118592" y="2003405"/>
            <a:ext cx="1120379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1328143" y="1720632"/>
            <a:ext cx="1114425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1609130" y="1644432"/>
            <a:ext cx="1169194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198144" y="3022469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82704" y="3578491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686300" y="3411803"/>
            <a:ext cx="2228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465242"/>
              </p:ext>
            </p:extLst>
          </p:nvPr>
        </p:nvGraphicFramePr>
        <p:xfrm>
          <a:off x="7029450" y="3399897"/>
          <a:ext cx="971550" cy="58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399897"/>
                        <a:ext cx="971550" cy="583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543828"/>
              </p:ext>
            </p:extLst>
          </p:nvPr>
        </p:nvGraphicFramePr>
        <p:xfrm>
          <a:off x="6172200" y="4226191"/>
          <a:ext cx="1833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200" imgH="508000" progId="Equation.3">
                  <p:embed/>
                </p:oleObj>
              </mc:Choice>
              <mc:Fallback>
                <p:oleObj name="Equation" r:id="rId9" imgW="1346200" imgH="508000" progId="Equation.3">
                  <p:embed/>
                  <p:pic>
                    <p:nvPicPr>
                      <p:cNvPr id="4382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226191"/>
                        <a:ext cx="183356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686300" y="3983303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1143000" y="4914900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11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886201" y="4600047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526444"/>
              </p:ext>
            </p:extLst>
          </p:nvPr>
        </p:nvGraphicFramePr>
        <p:xfrm>
          <a:off x="4800601" y="4251194"/>
          <a:ext cx="1175147" cy="60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469900" progId="Equation.3">
                  <p:embed/>
                </p:oleObj>
              </mc:Choice>
              <mc:Fallback>
                <p:oleObj name="Equation" r:id="rId12" imgW="914400" imgH="469900" progId="Equation.3">
                  <p:embed/>
                  <p:pic>
                    <p:nvPicPr>
                      <p:cNvPr id="5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4251194"/>
                        <a:ext cx="1175147" cy="6036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89AEC-B9C8-44B3-9A63-6AEFD375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70610"/>
            <a:ext cx="8229600" cy="514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500" dirty="0"/>
              <a:t>Want line that maximizes the margin.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92699774"/>
              </p:ext>
            </p:extLst>
          </p:nvPr>
        </p:nvGraphicFramePr>
        <p:xfrm>
          <a:off x="4725591" y="1995813"/>
          <a:ext cx="3275409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921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591" y="1995813"/>
                        <a:ext cx="3275409" cy="640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3886201" y="4555656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Margin</a:t>
            </a:r>
          </a:p>
        </p:txBody>
      </p:sp>
      <p:sp>
        <p:nvSpPr>
          <p:cNvPr id="9224" name="Oval 6"/>
          <p:cNvSpPr>
            <a:spLocks noChangeArrowheads="1"/>
          </p:cNvSpPr>
          <p:nvPr/>
        </p:nvSpPr>
        <p:spPr bwMode="auto">
          <a:xfrm>
            <a:off x="1637110" y="3163816"/>
            <a:ext cx="94059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5" name="Oval 7"/>
          <p:cNvSpPr>
            <a:spLocks noChangeArrowheads="1"/>
          </p:cNvSpPr>
          <p:nvPr/>
        </p:nvSpPr>
        <p:spPr bwMode="auto">
          <a:xfrm>
            <a:off x="2063354" y="3210249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2063354" y="3626968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7" name="Oval 9"/>
          <p:cNvSpPr>
            <a:spLocks noChangeArrowheads="1"/>
          </p:cNvSpPr>
          <p:nvPr/>
        </p:nvSpPr>
        <p:spPr bwMode="auto">
          <a:xfrm>
            <a:off x="1589485" y="3348362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8" name="Oval 10"/>
          <p:cNvSpPr>
            <a:spLocks noChangeArrowheads="1"/>
          </p:cNvSpPr>
          <p:nvPr/>
        </p:nvSpPr>
        <p:spPr bwMode="auto">
          <a:xfrm>
            <a:off x="3059907" y="2607794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9" name="Oval 11"/>
          <p:cNvSpPr>
            <a:spLocks noChangeArrowheads="1"/>
          </p:cNvSpPr>
          <p:nvPr/>
        </p:nvSpPr>
        <p:spPr bwMode="auto">
          <a:xfrm>
            <a:off x="3533775" y="2793531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0" name="Oval 12"/>
          <p:cNvSpPr>
            <a:spLocks noChangeArrowheads="1"/>
          </p:cNvSpPr>
          <p:nvPr/>
        </p:nvSpPr>
        <p:spPr bwMode="auto">
          <a:xfrm>
            <a:off x="3676650" y="3210249"/>
            <a:ext cx="9406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1" name="Oval 13"/>
          <p:cNvSpPr>
            <a:spLocks noChangeArrowheads="1"/>
          </p:cNvSpPr>
          <p:nvPr/>
        </p:nvSpPr>
        <p:spPr bwMode="auto">
          <a:xfrm>
            <a:off x="2775347" y="2423247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2" name="Oval 14"/>
          <p:cNvSpPr>
            <a:spLocks noChangeArrowheads="1"/>
          </p:cNvSpPr>
          <p:nvPr/>
        </p:nvSpPr>
        <p:spPr bwMode="auto">
          <a:xfrm>
            <a:off x="4055269" y="3672212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3" name="Oval 15"/>
          <p:cNvSpPr>
            <a:spLocks noChangeArrowheads="1"/>
          </p:cNvSpPr>
          <p:nvPr/>
        </p:nvSpPr>
        <p:spPr bwMode="auto">
          <a:xfrm>
            <a:off x="4198144" y="2978078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4" name="Oval 16"/>
          <p:cNvSpPr>
            <a:spLocks noChangeArrowheads="1"/>
          </p:cNvSpPr>
          <p:nvPr/>
        </p:nvSpPr>
        <p:spPr bwMode="auto">
          <a:xfrm>
            <a:off x="2538413" y="4228235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5" name="Oval 17"/>
          <p:cNvSpPr>
            <a:spLocks noChangeArrowheads="1"/>
          </p:cNvSpPr>
          <p:nvPr/>
        </p:nvSpPr>
        <p:spPr bwMode="auto">
          <a:xfrm>
            <a:off x="3676650" y="2283944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6" name="Oval 18"/>
          <p:cNvSpPr>
            <a:spLocks noChangeArrowheads="1"/>
          </p:cNvSpPr>
          <p:nvPr/>
        </p:nvSpPr>
        <p:spPr bwMode="auto">
          <a:xfrm>
            <a:off x="4482704" y="3534100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>
            <a:off x="2206229" y="2283944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38" name="Oval 20"/>
          <p:cNvSpPr>
            <a:spLocks noChangeArrowheads="1"/>
          </p:cNvSpPr>
          <p:nvPr/>
        </p:nvSpPr>
        <p:spPr bwMode="auto">
          <a:xfrm>
            <a:off x="2964656" y="2052962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9" name="Oval 21"/>
          <p:cNvSpPr>
            <a:spLocks noChangeArrowheads="1"/>
          </p:cNvSpPr>
          <p:nvPr/>
        </p:nvSpPr>
        <p:spPr bwMode="auto">
          <a:xfrm>
            <a:off x="3059907" y="4505650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0" name="Line 22"/>
          <p:cNvSpPr>
            <a:spLocks noChangeShapeType="1"/>
          </p:cNvSpPr>
          <p:nvPr/>
        </p:nvSpPr>
        <p:spPr bwMode="auto">
          <a:xfrm>
            <a:off x="1969294" y="2469681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41" name="Line 23"/>
          <p:cNvSpPr>
            <a:spLocks noChangeShapeType="1"/>
          </p:cNvSpPr>
          <p:nvPr/>
        </p:nvSpPr>
        <p:spPr bwMode="auto">
          <a:xfrm>
            <a:off x="2443163" y="2145831"/>
            <a:ext cx="1659731" cy="2128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42" name="Oval 24"/>
          <p:cNvSpPr>
            <a:spLocks noChangeArrowheads="1"/>
          </p:cNvSpPr>
          <p:nvPr/>
        </p:nvSpPr>
        <p:spPr bwMode="auto">
          <a:xfrm>
            <a:off x="2538413" y="3256685"/>
            <a:ext cx="94060" cy="9167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3" name="Oval 25"/>
          <p:cNvSpPr>
            <a:spLocks noChangeArrowheads="1"/>
          </p:cNvSpPr>
          <p:nvPr/>
        </p:nvSpPr>
        <p:spPr bwMode="auto">
          <a:xfrm>
            <a:off x="2917031" y="3765081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4" name="Oval 26"/>
          <p:cNvSpPr>
            <a:spLocks noChangeArrowheads="1"/>
          </p:cNvSpPr>
          <p:nvPr/>
        </p:nvSpPr>
        <p:spPr bwMode="auto">
          <a:xfrm>
            <a:off x="3249216" y="3210249"/>
            <a:ext cx="9525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5" name="Line 27"/>
          <p:cNvSpPr>
            <a:spLocks noChangeShapeType="1"/>
          </p:cNvSpPr>
          <p:nvPr/>
        </p:nvSpPr>
        <p:spPr bwMode="auto">
          <a:xfrm flipV="1">
            <a:off x="3676650" y="4321103"/>
            <a:ext cx="473869" cy="37028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46" name="Freeform 28"/>
          <p:cNvSpPr>
            <a:spLocks/>
          </p:cNvSpPr>
          <p:nvPr/>
        </p:nvSpPr>
        <p:spPr bwMode="auto">
          <a:xfrm>
            <a:off x="1754982" y="3441231"/>
            <a:ext cx="783431" cy="1054894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7" name="Freeform 29"/>
          <p:cNvSpPr>
            <a:spLocks/>
          </p:cNvSpPr>
          <p:nvPr/>
        </p:nvSpPr>
        <p:spPr bwMode="auto">
          <a:xfrm>
            <a:off x="1731169" y="3950819"/>
            <a:ext cx="1138238" cy="554831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8" name="Freeform 30"/>
          <p:cNvSpPr>
            <a:spLocks/>
          </p:cNvSpPr>
          <p:nvPr/>
        </p:nvSpPr>
        <p:spPr bwMode="auto">
          <a:xfrm>
            <a:off x="1754982" y="3394797"/>
            <a:ext cx="1398985" cy="1101328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9" name="Text Box 31"/>
          <p:cNvSpPr txBox="1">
            <a:spLocks noChangeArrowheads="1"/>
          </p:cNvSpPr>
          <p:nvPr/>
        </p:nvSpPr>
        <p:spPr bwMode="auto">
          <a:xfrm>
            <a:off x="1200150" y="4472312"/>
            <a:ext cx="1532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Support vectors</a:t>
            </a:r>
          </a:p>
        </p:txBody>
      </p:sp>
      <p:sp>
        <p:nvSpPr>
          <p:cNvPr id="9250" name="Oval 32"/>
          <p:cNvSpPr>
            <a:spLocks noChangeArrowheads="1"/>
          </p:cNvSpPr>
          <p:nvPr/>
        </p:nvSpPr>
        <p:spPr bwMode="auto">
          <a:xfrm>
            <a:off x="2443163" y="3163816"/>
            <a:ext cx="284560" cy="27741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1" name="Oval 33"/>
          <p:cNvSpPr>
            <a:spLocks noChangeArrowheads="1"/>
          </p:cNvSpPr>
          <p:nvPr/>
        </p:nvSpPr>
        <p:spPr bwMode="auto">
          <a:xfrm>
            <a:off x="3153966" y="3117381"/>
            <a:ext cx="284559" cy="277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2" name="Oval 34"/>
          <p:cNvSpPr>
            <a:spLocks noChangeArrowheads="1"/>
          </p:cNvSpPr>
          <p:nvPr/>
        </p:nvSpPr>
        <p:spPr bwMode="auto">
          <a:xfrm>
            <a:off x="2822972" y="3672213"/>
            <a:ext cx="284559" cy="27860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3" name="Text Box 39"/>
          <p:cNvSpPr txBox="1">
            <a:spLocks noChangeArrowheads="1"/>
          </p:cNvSpPr>
          <p:nvPr/>
        </p:nvSpPr>
        <p:spPr bwMode="auto">
          <a:xfrm>
            <a:off x="4686300" y="2818535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69085601"/>
              </p:ext>
            </p:extLst>
          </p:nvPr>
        </p:nvGraphicFramePr>
        <p:xfrm>
          <a:off x="6686550" y="2795912"/>
          <a:ext cx="1314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921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2795912"/>
                        <a:ext cx="13144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4" name="Text Box 9"/>
          <p:cNvSpPr txBox="1">
            <a:spLocks noChangeArrowheads="1"/>
          </p:cNvSpPr>
          <p:nvPr/>
        </p:nvSpPr>
        <p:spPr bwMode="auto">
          <a:xfrm rot="3054962">
            <a:off x="1118592" y="1959014"/>
            <a:ext cx="1120379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9255" name="Text Box 10"/>
          <p:cNvSpPr txBox="1">
            <a:spLocks noChangeArrowheads="1"/>
          </p:cNvSpPr>
          <p:nvPr/>
        </p:nvSpPr>
        <p:spPr bwMode="auto">
          <a:xfrm rot="3244702">
            <a:off x="1328143" y="1676241"/>
            <a:ext cx="1114425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9256" name="Text Box 11"/>
          <p:cNvSpPr txBox="1">
            <a:spLocks noChangeArrowheads="1"/>
          </p:cNvSpPr>
          <p:nvPr/>
        </p:nvSpPr>
        <p:spPr bwMode="auto">
          <a:xfrm rot="3198884">
            <a:off x="1609130" y="1600041"/>
            <a:ext cx="1169194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9257" name="Oval 15"/>
          <p:cNvSpPr>
            <a:spLocks noChangeArrowheads="1"/>
          </p:cNvSpPr>
          <p:nvPr/>
        </p:nvSpPr>
        <p:spPr bwMode="auto">
          <a:xfrm>
            <a:off x="4198144" y="2978078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8" name="Oval 18"/>
          <p:cNvSpPr>
            <a:spLocks noChangeArrowheads="1"/>
          </p:cNvSpPr>
          <p:nvPr/>
        </p:nvSpPr>
        <p:spPr bwMode="auto">
          <a:xfrm>
            <a:off x="4482704" y="3534100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9" name="Text Box 36"/>
          <p:cNvSpPr txBox="1">
            <a:spLocks noChangeArrowheads="1"/>
          </p:cNvSpPr>
          <p:nvPr/>
        </p:nvSpPr>
        <p:spPr bwMode="auto">
          <a:xfrm>
            <a:off x="4686300" y="3367412"/>
            <a:ext cx="2228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30898"/>
              </p:ext>
            </p:extLst>
          </p:nvPr>
        </p:nvGraphicFramePr>
        <p:xfrm>
          <a:off x="7029450" y="3355506"/>
          <a:ext cx="971550" cy="58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355506"/>
                        <a:ext cx="971550" cy="583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686300" y="4110362"/>
            <a:ext cx="3086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Therefore, the margin is  </a:t>
            </a:r>
            <a:r>
              <a:rPr lang="en-US" sz="1800" dirty="0"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1800" b="1" dirty="0"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1800" dirty="0"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1500" dirty="0"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9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A30E3-6E2A-472C-AD19-39610AAB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6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>
              <a:buFontTx/>
              <a:buAutoNum type="arabicPeriod"/>
            </a:pPr>
            <a:r>
              <a:rPr lang="en-US" dirty="0"/>
              <a:t>Maximize margin </a:t>
            </a:r>
            <a:r>
              <a:rPr lang="en-US" dirty="0">
                <a:latin typeface="Times New Roman" pitchFamily="18" charset="0"/>
              </a:rPr>
              <a:t>2/||</a:t>
            </a:r>
            <a:r>
              <a:rPr lang="en-US" b="1" dirty="0">
                <a:latin typeface="Times New Roman" pitchFamily="18" charset="0"/>
              </a:rPr>
              <a:t>w</a:t>
            </a:r>
            <a:r>
              <a:rPr lang="en-US" dirty="0">
                <a:latin typeface="Times New Roman" pitchFamily="18" charset="0"/>
              </a:rPr>
              <a:t>||</a:t>
            </a:r>
          </a:p>
          <a:p>
            <a:pPr marL="400050" indent="-400050">
              <a:buFontTx/>
              <a:buAutoNum type="arabicPeriod"/>
            </a:pPr>
            <a:r>
              <a:rPr lang="en-US" dirty="0"/>
              <a:t>Correctly classify all training data points:</a:t>
            </a:r>
            <a:br>
              <a:rPr lang="en-US" dirty="0"/>
            </a:br>
            <a:br>
              <a:rPr lang="en-US" dirty="0"/>
            </a:br>
            <a:br>
              <a:rPr lang="en-US" i="1" dirty="0">
                <a:latin typeface="Times New Roman" pitchFamily="18" charset="0"/>
              </a:rPr>
            </a:br>
            <a:br>
              <a:rPr lang="en-US" i="1" dirty="0">
                <a:latin typeface="Times New Roman" pitchFamily="18" charset="0"/>
              </a:rPr>
            </a:br>
            <a:endParaRPr lang="en-US" sz="600" dirty="0">
              <a:latin typeface="Times New Roman" pitchFamily="18" charset="0"/>
              <a:cs typeface="Arial" pitchFamily="34" charset="0"/>
            </a:endParaRPr>
          </a:p>
          <a:p>
            <a:pPr marL="400050" indent="-400050"/>
            <a:r>
              <a:rPr lang="en-US" i="1" dirty="0">
                <a:cs typeface="Arial" pitchFamily="34" charset="0"/>
              </a:rPr>
              <a:t>Quadratic optimization problem</a:t>
            </a:r>
            <a:r>
              <a:rPr lang="en-US" dirty="0">
                <a:cs typeface="Arial" pitchFamily="34" charset="0"/>
              </a:rPr>
              <a:t>:</a:t>
            </a:r>
          </a:p>
          <a:p>
            <a:pPr marL="400050" indent="-400050"/>
            <a:br>
              <a:rPr lang="en-US" dirty="0">
                <a:cs typeface="Arial" pitchFamily="34" charset="0"/>
              </a:rPr>
            </a:br>
            <a:endParaRPr lang="en-US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dirty="0">
                <a:cs typeface="Arial" pitchFamily="34" charset="0"/>
              </a:rPr>
              <a:t>		Minimize</a:t>
            </a:r>
            <a:br>
              <a:rPr lang="en-US" dirty="0">
                <a:cs typeface="Arial" pitchFamily="34" charset="0"/>
              </a:rPr>
            </a:b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	Subject to 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 dirty="0" err="1">
                <a:latin typeface="Times New Roman" pitchFamily="18" charset="0"/>
                <a:cs typeface="Arial" pitchFamily="34" charset="0"/>
              </a:rPr>
              <a:t>b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) ≥ 1</a:t>
            </a:r>
            <a:endParaRPr lang="en-US" dirty="0">
              <a:cs typeface="Arial" pitchFamily="34" charset="0"/>
            </a:endParaRPr>
          </a:p>
          <a:p>
            <a:pPr marL="400050" indent="-400050">
              <a:buFontTx/>
              <a:buAutoNum type="arabicPeriod"/>
            </a:pPr>
            <a:endParaRPr lang="el-GR" dirty="0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28798133"/>
              </p:ext>
            </p:extLst>
          </p:nvPr>
        </p:nvGraphicFramePr>
        <p:xfrm>
          <a:off x="3548218" y="3481805"/>
          <a:ext cx="965597" cy="80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991249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218" y="3481805"/>
                        <a:ext cx="965597" cy="8084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49407" y="3439416"/>
            <a:ext cx="3329126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57184042"/>
              </p:ext>
            </p:extLst>
          </p:nvPr>
        </p:nvGraphicFramePr>
        <p:xfrm>
          <a:off x="2087917" y="1905255"/>
          <a:ext cx="3886200" cy="76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57200" progId="Equation.3">
                  <p:embed/>
                </p:oleObj>
              </mc:Choice>
              <mc:Fallback>
                <p:oleObj name="Equation" r:id="rId5" imgW="2336800" imgH="457200" progId="Equation.3">
                  <p:embed/>
                  <p:pic>
                    <p:nvPicPr>
                      <p:cNvPr id="99125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917" y="1905255"/>
                        <a:ext cx="3886200" cy="760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3930" y="3426021"/>
            <a:ext cx="3542430" cy="1384995"/>
            <a:chOff x="4344563" y="5127737"/>
            <a:chExt cx="4723239" cy="1309805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5827451" y="5127737"/>
              <a:ext cx="3240351" cy="1309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/>
                <a:t>One constraint per training point.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/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/>
                <a:t>Note sign trick: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/>
                <a:t>w·x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+ b &gt;= 1 (if </a:t>
              </a:r>
              <a:r>
                <a:rPr lang="en-US" sz="1200" dirty="0" err="1"/>
                <a:t>y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= 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/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/>
                <a:t>w·x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+ b &lt;= -1 (if </a:t>
              </a:r>
              <a:r>
                <a:rPr lang="en-US" sz="1200" dirty="0" err="1"/>
                <a:t>y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= -1)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/>
                <a:t>(-1) </a:t>
              </a:r>
              <a:r>
                <a:rPr lang="en-US" sz="1200" dirty="0" err="1"/>
                <a:t>w·x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- b &gt;= 1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344563" y="5607144"/>
              <a:ext cx="1482888" cy="49521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Adapted from 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7"/>
              </a:rPr>
              <a:t>A Tutorial on Support Vector Machines for Pattern Recognition</a:t>
            </a:r>
            <a:endParaRPr lang="en-US" sz="105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F1D10-0E4B-4EC2-AD69-9B3C9EBF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BA6D45-93E9-41C7-BE7D-7FA3B788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maximum margin line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57350" y="1582445"/>
            <a:ext cx="6115050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600" dirty="0"/>
            </a:br>
            <a:r>
              <a:rPr lang="en-US" dirty="0"/>
              <a:t>		</a:t>
            </a:r>
            <a:endParaRPr lang="el-GR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25071"/>
              </p:ext>
            </p:extLst>
          </p:nvPr>
        </p:nvGraphicFramePr>
        <p:xfrm>
          <a:off x="3169444" y="1552680"/>
          <a:ext cx="1646635" cy="48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444" y="1552680"/>
                        <a:ext cx="1646635" cy="486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3271838" y="1930108"/>
            <a:ext cx="857250" cy="62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300538" y="1930108"/>
            <a:ext cx="285750" cy="62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873392" y="2558758"/>
            <a:ext cx="1056700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cs typeface="Arial" pitchFamily="34" charset="0"/>
              </a:rPr>
              <a:t>Support </a:t>
            </a:r>
            <a:br>
              <a:rPr lang="en-US" sz="1800">
                <a:cs typeface="Arial" pitchFamily="34" charset="0"/>
              </a:rPr>
            </a:br>
            <a:r>
              <a:rPr lang="en-US" sz="1800"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625344" y="2558758"/>
            <a:ext cx="1031051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Arial" pitchFamily="34" charset="0"/>
              </a:rPr>
              <a:t>Learned</a:t>
            </a:r>
            <a:br>
              <a:rPr lang="en-US" sz="1800" dirty="0">
                <a:cs typeface="Arial" pitchFamily="34" charset="0"/>
              </a:rPr>
            </a:br>
            <a:r>
              <a:rPr lang="en-US" sz="1800" dirty="0">
                <a:cs typeface="Arial" pitchFamily="34" charset="0"/>
              </a:rPr>
              <a:t>weight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80A25-2101-4593-8E18-E822F04C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CF33BB-608D-CD70-1447-6BD71538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maximum margin line</a:t>
            </a:r>
          </a:p>
        </p:txBody>
      </p:sp>
    </p:spTree>
    <p:extLst>
      <p:ext uri="{BB962C8B-B14F-4D97-AF65-F5344CB8AC3E}">
        <p14:creationId xmlns:p14="http://schemas.microsoft.com/office/powerpoint/2010/main" val="6895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8687"/>
            <a:ext cx="8229600" cy="3873979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6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pPr marL="131445" indent="0">
              <a:buNone/>
            </a:pP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l-GR" dirty="0" err="1"/>
              <a:t>Notice</a:t>
            </a:r>
            <a:r>
              <a:rPr lang="el-GR" dirty="0"/>
              <a:t> that it relies on an </a:t>
            </a:r>
            <a:r>
              <a:rPr lang="el-GR" i="1" dirty="0"/>
              <a:t>inner product </a:t>
            </a:r>
            <a:r>
              <a:rPr lang="el-GR" dirty="0"/>
              <a:t>between the test</a:t>
            </a:r>
            <a:r>
              <a:rPr lang="en-US" dirty="0"/>
              <a:t> </a:t>
            </a:r>
            <a:r>
              <a:rPr lang="el-GR" dirty="0"/>
              <a:t>point </a:t>
            </a:r>
            <a:r>
              <a:rPr lang="el-GR" b="1" i="1" dirty="0"/>
              <a:t>x</a:t>
            </a:r>
            <a:r>
              <a:rPr lang="el-GR" b="1" dirty="0"/>
              <a:t> </a:t>
            </a:r>
            <a:r>
              <a:rPr lang="el-GR" dirty="0"/>
              <a:t>and the support vectors </a:t>
            </a:r>
            <a:r>
              <a:rPr lang="el-GR" b="1" i="1" dirty="0"/>
              <a:t>x</a:t>
            </a:r>
            <a:r>
              <a:rPr lang="el-GR" i="1" baseline="-25000" dirty="0"/>
              <a:t>i</a:t>
            </a:r>
            <a:endParaRPr lang="en-US" i="1" baseline="-25000" dirty="0"/>
          </a:p>
          <a:p>
            <a:pPr>
              <a:buFontTx/>
              <a:buChar char="•"/>
            </a:pPr>
            <a:r>
              <a:rPr lang="en-US" dirty="0"/>
              <a:t>(</a:t>
            </a:r>
            <a:r>
              <a:rPr lang="el-GR" dirty="0"/>
              <a:t>Solving the optimization problem also involves</a:t>
            </a:r>
            <a:r>
              <a:rPr lang="en-US" dirty="0"/>
              <a:t> </a:t>
            </a:r>
            <a:r>
              <a:rPr lang="el-GR" dirty="0"/>
              <a:t>computing the </a:t>
            </a:r>
            <a:r>
              <a:rPr lang="el-GR" dirty="0">
                <a:solidFill>
                  <a:schemeClr val="accent5"/>
                </a:solidFill>
              </a:rPr>
              <a:t>inner products</a:t>
            </a:r>
            <a:r>
              <a:rPr lang="el-GR" dirty="0"/>
              <a:t> </a:t>
            </a:r>
            <a:r>
              <a:rPr lang="el-GR" b="1" i="1" dirty="0"/>
              <a:t>x</a:t>
            </a:r>
            <a:r>
              <a:rPr lang="el-GR" i="1" baseline="-25000" dirty="0"/>
              <a:t>i</a:t>
            </a:r>
            <a:r>
              <a:rPr lang="en-US" b="1" dirty="0"/>
              <a:t> 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b="1" i="1" dirty="0"/>
              <a:t>x</a:t>
            </a:r>
            <a:r>
              <a:rPr lang="en-US" i="1" baseline="-25000" dirty="0"/>
              <a:t>j</a:t>
            </a:r>
            <a:r>
              <a:rPr lang="el-GR" b="1" dirty="0"/>
              <a:t> </a:t>
            </a:r>
            <a:r>
              <a:rPr lang="el-GR" dirty="0"/>
              <a:t>between all pairs of</a:t>
            </a:r>
            <a:r>
              <a:rPr lang="en-US" dirty="0"/>
              <a:t> </a:t>
            </a:r>
            <a:r>
              <a:rPr lang="el-GR" dirty="0"/>
              <a:t>training points</a:t>
            </a:r>
            <a:r>
              <a:rPr lang="en-US" dirty="0"/>
              <a:t>)</a:t>
            </a:r>
            <a:endParaRPr lang="el-GR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615215"/>
              </p:ext>
            </p:extLst>
          </p:nvPr>
        </p:nvGraphicFramePr>
        <p:xfrm>
          <a:off x="2512496" y="1276264"/>
          <a:ext cx="1646635" cy="48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2496" y="1276264"/>
                        <a:ext cx="1646635" cy="486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30788" y="2959597"/>
            <a:ext cx="628650" cy="40005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033607"/>
              </p:ext>
            </p:extLst>
          </p:nvPr>
        </p:nvGraphicFramePr>
        <p:xfrm>
          <a:off x="3138487" y="2400856"/>
          <a:ext cx="3490913" cy="982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482600" progId="Equation.3">
                  <p:embed/>
                </p:oleObj>
              </mc:Choice>
              <mc:Fallback>
                <p:oleObj name="Equation" r:id="rId5" imgW="17145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7" y="2400856"/>
                        <a:ext cx="3490913" cy="982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85900" y="3372405"/>
            <a:ext cx="61722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/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2279342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DDDEF-95DF-40BF-99B3-356B7AD2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D46C714-EE37-F7CC-DE78-1F9E5F3C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367" y="1090218"/>
            <a:ext cx="6454280" cy="38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3001" y="4935751"/>
            <a:ext cx="1681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 dirty="0"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lang="en-US" sz="900" kern="1200" dirty="0" err="1">
                <a:latin typeface="Calibri" pitchFamily="34" charset="0"/>
                <a:ea typeface="+mn-ea"/>
                <a:cs typeface="+mn-cs"/>
              </a:rPr>
              <a:t>Hauskrecht</a:t>
            </a:r>
            <a:endParaRPr lang="en-US" sz="900" kern="1200" dirty="0"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38134"/>
              </p:ext>
            </p:extLst>
          </p:nvPr>
        </p:nvGraphicFramePr>
        <p:xfrm>
          <a:off x="5269752" y="1785338"/>
          <a:ext cx="2350247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82600" progId="Equation.3">
                  <p:embed/>
                </p:oleObj>
              </mc:Choice>
              <mc:Fallback>
                <p:oleObj name="Equation" r:id="rId3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752" y="1785338"/>
                        <a:ext cx="2350247" cy="661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0" y="2170232"/>
            <a:ext cx="408215" cy="211098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8B55EA3-216D-68D6-546F-06B814CC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457200" y="942147"/>
            <a:ext cx="74295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100" dirty="0"/>
              <a:t>Datasets that are linearly separable work out great:</a:t>
            </a:r>
            <a:br>
              <a:rPr lang="en-US" altLang="zh-CN" sz="2100" dirty="0"/>
            </a:b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</a:pPr>
            <a:br>
              <a:rPr lang="en-US" altLang="zh-CN" sz="600" dirty="0"/>
            </a:br>
            <a:br>
              <a:rPr lang="en-US" altLang="zh-CN" sz="600" dirty="0"/>
            </a:b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</a:pPr>
            <a:br>
              <a:rPr lang="en-US" altLang="zh-CN" sz="600" dirty="0"/>
            </a:b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</a:pP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100" dirty="0"/>
              <a:t>But what if the dataset is just too hard? </a:t>
            </a:r>
            <a:br>
              <a:rPr lang="en-US" altLang="zh-CN" sz="2100" dirty="0"/>
            </a:br>
            <a:endParaRPr lang="en-US" altLang="zh-CN" sz="2100" dirty="0"/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endParaRPr lang="en-US" altLang="zh-CN" sz="2100" dirty="0"/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100" dirty="0"/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343400" y="4885497"/>
            <a:ext cx="257175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>
                <a:latin typeface="Times New Roman" pitchFamily="18" charset="0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5886450" y="4885497"/>
            <a:ext cx="342900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 i="1">
                <a:latin typeface="Times New Roman" pitchFamily="18" charset="0"/>
              </a:rPr>
              <a:t>x</a:t>
            </a:r>
            <a:endParaRPr lang="en-US" altLang="zh-CN" sz="1050" i="1" baseline="30000"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14662" y="2738801"/>
            <a:ext cx="3214688" cy="296466"/>
            <a:chOff x="1056" y="2322"/>
            <a:chExt cx="2700" cy="249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i="1">
                  <a:latin typeface="Times New Roman" pitchFamily="18" charset="0"/>
                </a:rPr>
                <a:t>x</a:t>
              </a:r>
              <a:endParaRPr lang="en-US" altLang="zh-CN" sz="1050" i="1" baseline="30000">
                <a:latin typeface="Times New Roman" pitchFamily="18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986087" y="1456496"/>
            <a:ext cx="3243263" cy="460772"/>
            <a:chOff x="1056" y="1284"/>
            <a:chExt cx="2724" cy="387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i="1">
                  <a:latin typeface="Times New Roman" pitchFamily="18" charset="0"/>
                </a:rPr>
                <a:t>x</a:t>
              </a:r>
              <a:endParaRPr lang="en-US" altLang="zh-CN" sz="1050" i="1" baseline="30000">
                <a:latin typeface="Times New Roman" pitchFamily="18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028950" y="3685347"/>
            <a:ext cx="3264694" cy="1370410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i="1">
                  <a:latin typeface="Times New Roman" pitchFamily="18" charset="0"/>
                </a:rPr>
                <a:t>x</a:t>
              </a:r>
              <a:r>
                <a:rPr lang="en-US" altLang="zh-CN" sz="1050" i="1" baseline="30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143000" y="4951545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5A36595-41C2-FB60-7138-7A008B36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3670"/>
            <a:ext cx="8229600" cy="3851672"/>
          </a:xfrm>
        </p:spPr>
        <p:txBody>
          <a:bodyPr/>
          <a:lstStyle/>
          <a:p>
            <a:pPr eaLnBrk="1" hangingPunct="1"/>
            <a:r>
              <a:rPr lang="en-GB" altLang="en-US" sz="2100" dirty="0"/>
              <a:t>Assign input vector to one of two or more classes</a:t>
            </a:r>
          </a:p>
          <a:p>
            <a:pPr eaLnBrk="1" hangingPunct="1"/>
            <a:r>
              <a:rPr lang="en-GB" altLang="en-US" sz="2100" dirty="0"/>
              <a:t>Input space divided into </a:t>
            </a:r>
            <a:r>
              <a:rPr lang="en-GB" altLang="en-US" sz="2100" i="1" dirty="0"/>
              <a:t>decision regions</a:t>
            </a:r>
            <a:r>
              <a:rPr lang="en-GB" altLang="en-US" sz="2100" dirty="0"/>
              <a:t> separated by </a:t>
            </a:r>
            <a:r>
              <a:rPr lang="en-GB" altLang="en-US" sz="2100" i="1" dirty="0"/>
              <a:t>decision boundaries</a:t>
            </a:r>
          </a:p>
          <a:p>
            <a:pPr eaLnBrk="1" hangingPunct="1"/>
            <a:endParaRPr lang="en-GB" altLang="en-US" sz="2100" dirty="0"/>
          </a:p>
          <a:p>
            <a:pPr eaLnBrk="1" hangingPunct="1"/>
            <a:endParaRPr lang="en-GB" altLang="en-US" sz="2100" dirty="0"/>
          </a:p>
        </p:txBody>
      </p:sp>
      <p:pic>
        <p:nvPicPr>
          <p:cNvPr id="74756" name="Picture 7" descr="decision-reg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2" y="2553891"/>
            <a:ext cx="3350419" cy="25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B2EB0-AED2-4A85-9421-E20A2F4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46AF-14EF-478B-8252-478AD2312466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B527B3-6480-229A-5D26-26F281FF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92632878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833688" y="2357437"/>
            <a:ext cx="0" cy="2281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1618060" y="3565922"/>
            <a:ext cx="248959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856310" y="2981325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2425304" y="3249216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2539604" y="365879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939654" y="4015979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2625329" y="3015854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2253854" y="348734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2568179" y="4044554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939654" y="331589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615929" y="330636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511154" y="421600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1825229" y="340161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958704" y="449222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682604" y="385881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2230041" y="426362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996679" y="39016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2039541" y="27586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3161110" y="3609975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875360" y="3709988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3089672" y="2781300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2118122" y="2845594"/>
            <a:ext cx="1414463" cy="142875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2153841" y="28729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596879" y="2858691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5862638" y="217170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5840016" y="3737372"/>
            <a:ext cx="176093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063854" y="325993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632847" y="3527822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5918597" y="394454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6532960" y="394454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5832872" y="3294460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5990035" y="3501629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161485" y="3973116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147197" y="3594497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7352110" y="332065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7247335" y="4230291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6890147" y="254436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6894910" y="349210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7418785" y="387310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6537722" y="307776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6990160" y="4001691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6832997" y="270152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5790010" y="383143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504260" y="3931444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6825854" y="2795588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6490097" y="244435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7333060" y="28729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4926806" y="3738562"/>
            <a:ext cx="928688" cy="747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5854304" y="2724150"/>
            <a:ext cx="1085850" cy="1000125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025754" y="3752850"/>
            <a:ext cx="914400" cy="9144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754166" y="2752725"/>
            <a:ext cx="1100138" cy="6286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39879" y="3381375"/>
            <a:ext cx="1285875" cy="1271588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968354" y="2209800"/>
            <a:ext cx="1228725" cy="3429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968354" y="2724150"/>
            <a:ext cx="1428750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5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1500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500" b="1" baseline="-25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b="1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n-US" sz="15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500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199" y="1217352"/>
            <a:ext cx="8229599" cy="3737372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100" dirty="0">
                <a:solidFill>
                  <a:schemeClr val="accent1"/>
                </a:solidFill>
                <a:ea typeface="SimSun" pitchFamily="2" charset="-122"/>
              </a:rPr>
              <a:t>General idea</a:t>
            </a:r>
            <a:r>
              <a:rPr lang="en-US" altLang="zh-CN" sz="2100" dirty="0">
                <a:ea typeface="SimSun" pitchFamily="2" charset="-122"/>
              </a:rPr>
              <a:t>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100" dirty="0"/>
          </a:p>
        </p:txBody>
      </p:sp>
      <p:sp>
        <p:nvSpPr>
          <p:cNvPr id="60" name="TextBox 59"/>
          <p:cNvSpPr txBox="1"/>
          <p:nvPr/>
        </p:nvSpPr>
        <p:spPr>
          <a:xfrm>
            <a:off x="1143000" y="4951545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7E7B8-458B-4B60-B046-667A2BA2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199" y="1128574"/>
            <a:ext cx="8229599" cy="38290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070994"/>
              </p:ext>
            </p:extLst>
          </p:nvPr>
        </p:nvGraphicFramePr>
        <p:xfrm>
          <a:off x="4686301" y="1128574"/>
          <a:ext cx="140374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228501" progId="Equation.3">
                  <p:embed/>
                </p:oleObj>
              </mc:Choice>
              <mc:Fallback>
                <p:oleObj name="Equation" r:id="rId3" imgW="863225" imgH="228501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1" y="1128574"/>
                        <a:ext cx="1403747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220685"/>
              </p:ext>
            </p:extLst>
          </p:nvPr>
        </p:nvGraphicFramePr>
        <p:xfrm>
          <a:off x="2455069" y="4115852"/>
          <a:ext cx="3923110" cy="784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82600" progId="Equation.3">
                  <p:embed/>
                </p:oleObj>
              </mc:Choice>
              <mc:Fallback>
                <p:oleObj name="Equation" r:id="rId5" imgW="2413000" imgH="482600" progId="Equation.3">
                  <p:embed/>
                  <p:pic>
                    <p:nvPicPr>
                      <p:cNvPr id="921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069" y="4115852"/>
                        <a:ext cx="3923110" cy="7846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028950" y="1985824"/>
            <a:ext cx="3264694" cy="1370410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350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lang="en-US" altLang="zh-CN" sz="1350" i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43001" y="4953063"/>
            <a:ext cx="90922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Svetlana </a:t>
            </a:r>
            <a:r>
              <a:rPr lang="en-US" sz="788" dirty="0" err="1">
                <a:latin typeface="Calibri" pitchFamily="34" charset="0"/>
              </a:rPr>
              <a:t>Lazebnik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8FCB0-2E15-436A-961F-1048E9DD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457199" y="1271727"/>
            <a:ext cx="8229601" cy="292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 dirty="0"/>
              <a:t>The linear classifier relies on dot product between vectors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45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45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endParaRPr lang="en-US" altLang="en-US" sz="1800" i="1" baseline="-120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baseline="-250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 dirty="0"/>
              <a:t>If every data point is </a:t>
            </a:r>
            <a:r>
              <a:rPr lang="en-US" altLang="zh-CN" sz="1800" dirty="0">
                <a:solidFill>
                  <a:schemeClr val="accent1"/>
                </a:solidFill>
              </a:rPr>
              <a:t>mapped into high-dimensional space </a:t>
            </a:r>
            <a:r>
              <a:rPr lang="en-US" altLang="zh-CN" sz="1800" dirty="0"/>
              <a:t>via some transformation </a:t>
            </a:r>
            <a:r>
              <a:rPr lang="el-GR" sz="1800" i="1" dirty="0">
                <a:cs typeface="Times New Roman" pitchFamily="18" charset="0"/>
              </a:rPr>
              <a:t>Φ</a:t>
            </a:r>
            <a:r>
              <a:rPr lang="en-US" altLang="zh-CN" sz="1800" dirty="0">
                <a:cs typeface="Times New Roman" pitchFamily="18" charset="0"/>
              </a:rPr>
              <a:t>:  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zh-CN" sz="1800" baseline="-25000" dirty="0">
                <a:cs typeface="Times New Roman" pitchFamily="18" charset="0"/>
              </a:rPr>
              <a:t> </a:t>
            </a:r>
            <a:r>
              <a:rPr lang="en-US" altLang="zh-CN" sz="1800" dirty="0">
                <a:cs typeface="Times New Roman" pitchFamily="18" charset="0"/>
              </a:rPr>
              <a:t>→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zh-CN" sz="1800" dirty="0"/>
              <a:t>,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1800" dirty="0">
                <a:cs typeface="Times New Roman" pitchFamily="18" charset="0"/>
              </a:rPr>
              <a:t>the </a:t>
            </a:r>
            <a:r>
              <a:rPr lang="en-US" altLang="zh-CN" sz="1800" dirty="0">
                <a:solidFill>
                  <a:schemeClr val="accent1"/>
                </a:solidFill>
                <a:cs typeface="Times New Roman" pitchFamily="18" charset="0"/>
              </a:rPr>
              <a:t>dot product becomes</a:t>
            </a:r>
            <a:r>
              <a:rPr lang="en-US" altLang="zh-CN" sz="1800" dirty="0">
                <a:cs typeface="Times New Roman" pitchFamily="18" charset="0"/>
              </a:rPr>
              <a:t>: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45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45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 dirty="0"/>
              <a:t>A </a:t>
            </a:r>
            <a:r>
              <a:rPr lang="en-US" altLang="zh-CN" sz="1800" i="1" dirty="0">
                <a:solidFill>
                  <a:srgbClr val="00B050"/>
                </a:solidFill>
              </a:rPr>
              <a:t>kernel function</a:t>
            </a:r>
            <a:r>
              <a:rPr lang="en-US" altLang="zh-CN" sz="1800" dirty="0">
                <a:solidFill>
                  <a:srgbClr val="00B050"/>
                </a:solidFill>
              </a:rPr>
              <a:t> </a:t>
            </a:r>
            <a:r>
              <a:rPr lang="en-US" altLang="zh-CN" sz="1800" dirty="0"/>
              <a:t>is similarity function that corresponds to an inner product in some expanded feature space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i="1" dirty="0">
                <a:solidFill>
                  <a:prstClr val="black"/>
                </a:solidFill>
              </a:rPr>
              <a:t>The </a:t>
            </a:r>
            <a:r>
              <a:rPr lang="en-US" altLang="en-US" sz="1800" i="1" dirty="0">
                <a:solidFill>
                  <a:srgbClr val="00B050"/>
                </a:solidFill>
              </a:rPr>
              <a:t>kernel trick</a:t>
            </a:r>
            <a:r>
              <a:rPr lang="en-US" altLang="en-US" sz="1800" dirty="0">
                <a:solidFill>
                  <a:prstClr val="black"/>
                </a:solidFill>
              </a:rPr>
              <a:t>: instead of explicitly computing the lifting transformation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), </a:t>
            </a:r>
            <a:r>
              <a:rPr lang="en-US" altLang="en-US" sz="1800" dirty="0">
                <a:solidFill>
                  <a:prstClr val="black"/>
                </a:solidFill>
              </a:rPr>
              <a:t>define a kernel function K such that: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45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45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dirty="0"/>
          </a:p>
          <a:p>
            <a:pPr marL="257175" indent="-257175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endParaRPr lang="el-GR" sz="180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951545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1B915-850C-4C53-B715-D342EBFD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9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3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27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7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504230"/>
              </p:ext>
            </p:extLst>
          </p:nvPr>
        </p:nvGraphicFramePr>
        <p:xfrm>
          <a:off x="3268438" y="2664389"/>
          <a:ext cx="3289922" cy="93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82600" progId="Equation.3">
                  <p:embed/>
                </p:oleObj>
              </mc:Choice>
              <mc:Fallback>
                <p:oleObj name="Equation" r:id="rId3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438" y="2664389"/>
                        <a:ext cx="3289922" cy="933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135007"/>
              </p:ext>
            </p:extLst>
          </p:nvPr>
        </p:nvGraphicFramePr>
        <p:xfrm>
          <a:off x="3268438" y="3979452"/>
          <a:ext cx="3845456" cy="66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42900" progId="Equation.3">
                  <p:embed/>
                </p:oleObj>
              </mc:Choice>
              <mc:Fallback>
                <p:oleObj name="Equation" r:id="rId5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438" y="3979452"/>
                        <a:ext cx="3845456" cy="665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72533"/>
              </p:ext>
            </p:extLst>
          </p:nvPr>
        </p:nvGraphicFramePr>
        <p:xfrm>
          <a:off x="3268438" y="1174458"/>
          <a:ext cx="2229296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66400" progId="Equation.3">
                  <p:embed/>
                </p:oleObj>
              </mc:Choice>
              <mc:Fallback>
                <p:oleObj name="Equation" r:id="rId7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438" y="1174458"/>
                        <a:ext cx="2229296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3000" y="4951545"/>
            <a:ext cx="163538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 / Carlos </a:t>
            </a:r>
            <a:r>
              <a:rPr lang="en-US" sz="788" dirty="0" err="1"/>
              <a:t>Guestrin</a:t>
            </a:r>
            <a:endParaRPr lang="en-US" sz="788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68438" y="2178759"/>
                <a:ext cx="3850935" cy="4658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7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70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700" i="1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7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2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7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438" y="2178759"/>
                <a:ext cx="3850935" cy="465897"/>
              </a:xfrm>
              <a:prstGeom prst="rect">
                <a:avLst/>
              </a:prstGeom>
              <a:blipFill>
                <a:blip r:embed="rId9"/>
                <a:stretch>
                  <a:fillRect l="-2961" t="-1842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EF015-E5C9-43C6-B08E-03FDDBF7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Hard-margin SVMs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47051" y="1431859"/>
            <a:ext cx="5649899" cy="133707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37314" y="2832456"/>
            <a:ext cx="195944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857" y="3563585"/>
            <a:ext cx="179615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1747051" y="3449288"/>
            <a:ext cx="5649899" cy="117915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429926" y="2709054"/>
            <a:ext cx="1390252" cy="443503"/>
            <a:chOff x="3049236" y="2823031"/>
            <a:chExt cx="1853669" cy="591337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85366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1559708" y="1953560"/>
            <a:ext cx="1801391" cy="895692"/>
            <a:chOff x="5006932" y="1978822"/>
            <a:chExt cx="2401854" cy="1194256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9"/>
              <a:ext cx="240185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The </a:t>
              </a:r>
              <a:r>
                <a:rPr lang="en-US" sz="1350" i="1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 that minimizes…</a:t>
              </a:r>
              <a:endParaRPr lang="en-US" sz="1350" i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458729" y="3512812"/>
            <a:ext cx="2718914" cy="994154"/>
            <a:chOff x="3087639" y="4068873"/>
            <a:chExt cx="3625218" cy="1325538"/>
          </a:xfrm>
        </p:grpSpPr>
        <p:sp>
          <p:nvSpPr>
            <p:cNvPr id="34" name="Rectangle 33"/>
            <p:cNvSpPr/>
            <p:nvPr/>
          </p:nvSpPr>
          <p:spPr>
            <a:xfrm>
              <a:off x="5786452" y="4068873"/>
              <a:ext cx="926405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87639" y="4693010"/>
              <a:ext cx="1571446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0857" y="1524385"/>
            <a:ext cx="1790700" cy="1301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664DEE-ED3E-439B-9A94-B2408042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54AD4-8C8A-BEF5-7432-72243B6D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52" y="860640"/>
            <a:ext cx="2863508" cy="22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1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47051" y="1431859"/>
            <a:ext cx="5649899" cy="133707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37314" y="2832456"/>
            <a:ext cx="195944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857" y="3563585"/>
            <a:ext cx="179615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1747051" y="3449288"/>
            <a:ext cx="5649899" cy="117915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429926" y="2709054"/>
            <a:ext cx="1390252" cy="443503"/>
            <a:chOff x="3049236" y="2823031"/>
            <a:chExt cx="1853669" cy="591337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85366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041013" y="2720217"/>
            <a:ext cx="2016386" cy="443504"/>
            <a:chOff x="3143579" y="2823030"/>
            <a:chExt cx="2688514" cy="591339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878916" y="2159029"/>
              <a:ext cx="203253" cy="1531256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3579" y="3014259"/>
              <a:ext cx="2688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Minimize misclassification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5889172" y="1792367"/>
            <a:ext cx="1494482" cy="659869"/>
            <a:chOff x="6328229" y="1774946"/>
            <a:chExt cx="1992643" cy="879825"/>
          </a:xfrm>
        </p:grpSpPr>
        <p:sp>
          <p:nvSpPr>
            <p:cNvPr id="22" name="Oval 21"/>
            <p:cNvSpPr/>
            <p:nvPr/>
          </p:nvSpPr>
          <p:spPr>
            <a:xfrm>
              <a:off x="6328229" y="1978822"/>
              <a:ext cx="624114" cy="67594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42" y="1774946"/>
              <a:ext cx="152093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7030A0"/>
                  </a:solidFill>
                  <a:latin typeface="Calibri"/>
                  <a:ea typeface="+mn-ea"/>
                  <a:cs typeface="+mn-cs"/>
                </a:rPr>
                <a:t>Slack variable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1559708" y="1953560"/>
            <a:ext cx="1801391" cy="895692"/>
            <a:chOff x="5006932" y="1978822"/>
            <a:chExt cx="2401854" cy="1194256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9"/>
              <a:ext cx="240185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The </a:t>
              </a:r>
              <a:r>
                <a:rPr lang="en-US" sz="1350" i="1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 that minimizes…</a:t>
              </a:r>
              <a:endParaRPr lang="en-US" sz="1350" i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4129438" y="1591881"/>
            <a:ext cx="1377493" cy="788232"/>
            <a:chOff x="5177031" y="1506249"/>
            <a:chExt cx="1836657" cy="1050976"/>
          </a:xfrm>
        </p:grpSpPr>
        <p:sp>
          <p:nvSpPr>
            <p:cNvPr id="29" name="Oval 28"/>
            <p:cNvSpPr/>
            <p:nvPr/>
          </p:nvSpPr>
          <p:spPr>
            <a:xfrm>
              <a:off x="6363435" y="1978823"/>
              <a:ext cx="543049" cy="5784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77031" y="1506249"/>
              <a:ext cx="183665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1350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Misclassification </a:t>
              </a:r>
            </a:p>
            <a:p>
              <a:pPr algn="ctr" defTabSz="685800">
                <a:buClrTx/>
                <a:defRPr/>
              </a:pPr>
              <a:r>
                <a:rPr lang="en-US" sz="1350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5426528" y="1450753"/>
            <a:ext cx="1528885" cy="502806"/>
            <a:chOff x="6402782" y="1886816"/>
            <a:chExt cx="2038513" cy="670408"/>
          </a:xfrm>
        </p:grpSpPr>
        <p:sp>
          <p:nvSpPr>
            <p:cNvPr id="32" name="Oval 31"/>
            <p:cNvSpPr/>
            <p:nvPr/>
          </p:nvSpPr>
          <p:spPr>
            <a:xfrm>
              <a:off x="6402782" y="2029139"/>
              <a:ext cx="503702" cy="5280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95802" y="1886816"/>
              <a:ext cx="164549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1350" kern="1200" dirty="0">
                  <a:solidFill>
                    <a:srgbClr val="00B050"/>
                  </a:solidFill>
                  <a:latin typeface="Calibri"/>
                  <a:ea typeface="+mn-ea"/>
                  <a:cs typeface="+mn-cs"/>
                </a:rPr>
                <a:t># data samples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3C627-3A36-45A9-BFFC-B5A2F9FB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283" y="1815281"/>
            <a:ext cx="1640955" cy="15129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1143001" y="4953063"/>
            <a:ext cx="13083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Chris Bishop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5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1143001" y="4953063"/>
            <a:ext cx="13083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Chris Bishop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56</a:t>
            </a:fld>
            <a:endParaRPr lang="en-US" alt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454579B-365A-0B3F-911E-F61899D9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12" y="1282446"/>
            <a:ext cx="2863508" cy="22717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0E807E-DCFF-F108-3B3F-5810107E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892" y="1422089"/>
            <a:ext cx="2863508" cy="22993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FC3F11-F210-2DC1-FBF0-8E4DA1E88157}"/>
              </a:ext>
            </a:extLst>
          </p:cNvPr>
          <p:cNvSpPr txBox="1"/>
          <p:nvPr/>
        </p:nvSpPr>
        <p:spPr>
          <a:xfrm>
            <a:off x="1470991" y="3848431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Case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8D4BFE-A4B6-D89A-86FC-51B3BC2B62A7}"/>
              </a:ext>
            </a:extLst>
          </p:cNvPr>
          <p:cNvSpPr/>
          <p:nvPr/>
        </p:nvSpPr>
        <p:spPr>
          <a:xfrm rot="19166561">
            <a:off x="1542775" y="2423739"/>
            <a:ext cx="2210463" cy="920912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AB7EC4-FF5E-EB0A-6FDC-E1C3612E0904}"/>
              </a:ext>
            </a:extLst>
          </p:cNvPr>
          <p:cNvSpPr txBox="1"/>
          <p:nvPr/>
        </p:nvSpPr>
        <p:spPr>
          <a:xfrm>
            <a:off x="2753523" y="3198191"/>
            <a:ext cx="162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=0</a:t>
            </a:r>
          </a:p>
          <a:p>
            <a:pPr algn="ctr"/>
            <a:r>
              <a:rPr lang="en-US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[Easy to classify]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76E8EF-FEE0-04A1-4C7F-5D1E2AAEA77A}"/>
              </a:ext>
            </a:extLst>
          </p:cNvPr>
          <p:cNvSpPr/>
          <p:nvPr/>
        </p:nvSpPr>
        <p:spPr>
          <a:xfrm rot="19166561">
            <a:off x="6430723" y="2596359"/>
            <a:ext cx="716988" cy="567560"/>
          </a:xfrm>
          <a:prstGeom prst="ellipse">
            <a:avLst/>
          </a:prstGeom>
          <a:noFill/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5FA21A0-0EFC-7038-06B1-DEB89A9F724D}"/>
              </a:ext>
            </a:extLst>
          </p:cNvPr>
          <p:cNvSpPr/>
          <p:nvPr/>
        </p:nvSpPr>
        <p:spPr>
          <a:xfrm rot="19166561">
            <a:off x="6622879" y="1839271"/>
            <a:ext cx="716988" cy="56756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EA1A5B-69AD-D175-A8AD-AE6A671610AF}"/>
              </a:ext>
            </a:extLst>
          </p:cNvPr>
          <p:cNvSpPr txBox="1"/>
          <p:nvPr/>
        </p:nvSpPr>
        <p:spPr>
          <a:xfrm>
            <a:off x="5163530" y="3656087"/>
            <a:ext cx="2082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&lt;1</a:t>
            </a:r>
            <a:endParaRPr lang="en-US" b="0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[Points close to decision boundary]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63C603-8B0A-AADC-5916-4514F9DCAEE3}"/>
              </a:ext>
            </a:extLst>
          </p:cNvPr>
          <p:cNvSpPr txBox="1"/>
          <p:nvPr/>
        </p:nvSpPr>
        <p:spPr>
          <a:xfrm>
            <a:off x="6332332" y="791220"/>
            <a:ext cx="248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&gt;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[Miss-classified points]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3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42" grpId="0" animBg="1"/>
      <p:bldP spid="43" grpId="0"/>
      <p:bldP spid="4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1143001" y="4953063"/>
            <a:ext cx="13083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Chris Bishop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57</a:t>
            </a:fld>
            <a:endParaRPr lang="en-US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0E807E-DCFF-F108-3B3F-5810107E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4969"/>
            <a:ext cx="2863508" cy="229932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076E8EF-FEE0-04A1-4C7F-5D1E2AAEA77A}"/>
              </a:ext>
            </a:extLst>
          </p:cNvPr>
          <p:cNvSpPr/>
          <p:nvPr/>
        </p:nvSpPr>
        <p:spPr>
          <a:xfrm rot="19166561">
            <a:off x="1598031" y="2779239"/>
            <a:ext cx="716988" cy="567560"/>
          </a:xfrm>
          <a:prstGeom prst="ellipse">
            <a:avLst/>
          </a:prstGeom>
          <a:noFill/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5FA21A0-0EFC-7038-06B1-DEB89A9F724D}"/>
              </a:ext>
            </a:extLst>
          </p:cNvPr>
          <p:cNvSpPr/>
          <p:nvPr/>
        </p:nvSpPr>
        <p:spPr>
          <a:xfrm rot="19166561">
            <a:off x="1790187" y="2022151"/>
            <a:ext cx="716988" cy="56756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EA1A5B-69AD-D175-A8AD-AE6A671610AF}"/>
              </a:ext>
            </a:extLst>
          </p:cNvPr>
          <p:cNvSpPr txBox="1"/>
          <p:nvPr/>
        </p:nvSpPr>
        <p:spPr>
          <a:xfrm>
            <a:off x="330838" y="3838967"/>
            <a:ext cx="2082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&lt;1</a:t>
            </a:r>
            <a:endParaRPr lang="en-US" b="0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[Points close to decision boundary]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63C603-8B0A-AADC-5916-4514F9DCAEE3}"/>
              </a:ext>
            </a:extLst>
          </p:cNvPr>
          <p:cNvSpPr txBox="1"/>
          <p:nvPr/>
        </p:nvSpPr>
        <p:spPr>
          <a:xfrm>
            <a:off x="1499640" y="974100"/>
            <a:ext cx="248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&gt;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[Miss-classified points]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FB36-A415-B092-780A-A4EEDDD31A4C}"/>
              </a:ext>
            </a:extLst>
          </p:cNvPr>
          <p:cNvSpPr txBox="1"/>
          <p:nvPr/>
        </p:nvSpPr>
        <p:spPr>
          <a:xfrm>
            <a:off x="4572000" y="1256306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Slack variables allow: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Certain training points can be within the margin.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 these number of points as small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F5753-00CD-76B9-713D-180C2C6EC10B}"/>
              </a:ext>
            </a:extLst>
          </p:cNvPr>
          <p:cNvSpPr txBox="1"/>
          <p:nvPr/>
        </p:nvSpPr>
        <p:spPr>
          <a:xfrm>
            <a:off x="4253589" y="3201184"/>
            <a:ext cx="4751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 we minimize the second term in the optimization?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BDBD0-319F-9D5C-66F1-8B12E5F3F93B}"/>
              </a:ext>
            </a:extLst>
          </p:cNvPr>
          <p:cNvSpPr txBox="1"/>
          <p:nvPr/>
        </p:nvSpPr>
        <p:spPr>
          <a:xfrm>
            <a:off x="4635230" y="3558259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lot of examples with </a:t>
            </a:r>
            <a:r>
              <a:rPr lang="el-GR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</a:rPr>
              <a:t>=0 (easy correctly classified)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quantity of examples with </a:t>
            </a:r>
            <a:r>
              <a:rPr lang="en-US" dirty="0">
                <a:solidFill>
                  <a:srgbClr val="FFC000"/>
                </a:solidFill>
              </a:rPr>
              <a:t>0&lt;</a:t>
            </a:r>
            <a:r>
              <a:rPr lang="el-GR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&lt;1 (correct classified inside margin)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 examples with </a:t>
            </a:r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&gt;1 (misclassified examples)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en-US" dirty="0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altLang="en-US" dirty="0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>
                <a:solidFill>
                  <a:schemeClr val="bg2"/>
                </a:solidFill>
              </a:rPr>
              <a:t>One vs. others/all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Training</a:t>
            </a:r>
            <a:r>
              <a:rPr lang="en-US" altLang="en-US" dirty="0"/>
              <a:t>: learn an SVM for each class vs. the others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Testing</a:t>
            </a:r>
            <a:r>
              <a:rPr lang="en-US" altLang="en-US" dirty="0"/>
              <a:t>: apply each SVM to the test example, and assign it to the class of the SVM that returns the highest decision value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>
                <a:solidFill>
                  <a:schemeClr val="bg2"/>
                </a:solidFill>
              </a:rPr>
              <a:t>One vs. one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Training</a:t>
            </a:r>
            <a:r>
              <a:rPr lang="en-US" altLang="en-US" dirty="0"/>
              <a:t>: learn an SVM for each pair of classes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Testing</a:t>
            </a:r>
            <a:r>
              <a:rPr lang="en-US" altLang="en-US" dirty="0"/>
              <a:t>: each learned SVM “votes” for a class to assign to the test example</a:t>
            </a:r>
          </a:p>
          <a:p>
            <a:pPr>
              <a:buFontTx/>
              <a:buChar char="•"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4953063"/>
            <a:ext cx="101341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Svetlana </a:t>
            </a:r>
            <a:r>
              <a:rPr lang="en-US" sz="788" dirty="0" err="1"/>
              <a:t>Lazebnik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F0006-5186-4261-8F2C-F310E4D7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9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784"/>
            <a:ext cx="8229600" cy="35488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One-</a:t>
            </a:r>
            <a:r>
              <a:rPr lang="en-US" dirty="0" err="1">
                <a:solidFill>
                  <a:schemeClr val="bg2"/>
                </a:solidFill>
              </a:rPr>
              <a:t>vs</a:t>
            </a:r>
            <a:r>
              <a:rPr lang="en-US" dirty="0">
                <a:solidFill>
                  <a:schemeClr val="bg2"/>
                </a:solidFill>
              </a:rPr>
              <a:t>-all</a:t>
            </a:r>
            <a:r>
              <a:rPr lang="en-US" dirty="0"/>
              <a:t> (a.k.a. one-</a:t>
            </a:r>
            <a:r>
              <a:rPr lang="en-US" dirty="0" err="1"/>
              <a:t>vs</a:t>
            </a:r>
            <a:r>
              <a:rPr lang="en-US" dirty="0"/>
              <a:t>-others)</a:t>
            </a:r>
          </a:p>
          <a:p>
            <a:pPr lvl="1"/>
            <a:r>
              <a:rPr lang="en-US" dirty="0"/>
              <a:t>Train K classifiers</a:t>
            </a:r>
          </a:p>
          <a:p>
            <a:pPr lvl="1"/>
            <a:r>
              <a:rPr lang="en-US" dirty="0"/>
              <a:t>In each, </a:t>
            </a:r>
            <a:r>
              <a:rPr lang="en-US" dirty="0">
                <a:solidFill>
                  <a:srgbClr val="00B050"/>
                </a:solidFill>
              </a:rPr>
              <a:t>pos</a:t>
            </a:r>
            <a:r>
              <a:rPr lang="en-US" dirty="0"/>
              <a:t> = data from class </a:t>
            </a:r>
            <a:r>
              <a:rPr lang="en-US" i="1" dirty="0" err="1"/>
              <a:t>i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neg</a:t>
            </a:r>
            <a:r>
              <a:rPr lang="en-US" dirty="0"/>
              <a:t> = data from classes other than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dirty="0"/>
              <a:t>The class with the most confident prediction wins</a:t>
            </a:r>
          </a:p>
          <a:p>
            <a:pPr lvl="1"/>
            <a:r>
              <a:rPr lang="en-US" dirty="0"/>
              <a:t>Example: </a:t>
            </a:r>
          </a:p>
          <a:p>
            <a:pPr lvl="2"/>
            <a:r>
              <a:rPr lang="en-US" dirty="0"/>
              <a:t>You have 4 classes, train 4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others: score 3.5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vs</a:t>
            </a:r>
            <a:r>
              <a:rPr lang="en-US" dirty="0"/>
              <a:t> others: score 6.2</a:t>
            </a:r>
          </a:p>
          <a:p>
            <a:pPr lvl="2"/>
            <a:r>
              <a:rPr lang="en-US" dirty="0"/>
              <a:t>3 </a:t>
            </a:r>
            <a:r>
              <a:rPr lang="en-US" dirty="0" err="1"/>
              <a:t>vs</a:t>
            </a:r>
            <a:r>
              <a:rPr lang="en-US" dirty="0"/>
              <a:t> others: score 1.4</a:t>
            </a:r>
          </a:p>
          <a:p>
            <a:pPr lvl="2"/>
            <a:r>
              <a:rPr lang="en-US" dirty="0"/>
              <a:t>4 vs other: score 5.5</a:t>
            </a:r>
          </a:p>
          <a:p>
            <a:pPr lvl="2"/>
            <a:endParaRPr lang="en-US" dirty="0"/>
          </a:p>
          <a:p>
            <a:pPr lvl="2"/>
            <a:r>
              <a:rPr lang="en-US" dirty="0">
                <a:solidFill>
                  <a:schemeClr val="bg2"/>
                </a:solidFill>
              </a:rPr>
              <a:t>Final prediction</a:t>
            </a:r>
            <a:r>
              <a:rPr lang="en-US" dirty="0"/>
              <a:t>: class 2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2D2B-4CA7-4AFD-B417-359B6B84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Two-class (binary): Cat vs Dog</a:t>
            </a:r>
            <a:endParaRPr lang="en-US" altLang="en-US" dirty="0"/>
          </a:p>
        </p:txBody>
      </p:sp>
      <p:pic>
        <p:nvPicPr>
          <p:cNvPr id="21508" name="Picture 2" descr="http://a.abcnews.com/images/US/gty_dog_cat_ll_1203008_w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04" y="1738840"/>
            <a:ext cx="5545191" cy="31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11683" y="4935751"/>
            <a:ext cx="1301959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93560-2CDB-49FE-9E3A-BDF02928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4701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One-</a:t>
            </a:r>
            <a:r>
              <a:rPr lang="en-US" dirty="0" err="1">
                <a:solidFill>
                  <a:schemeClr val="bg2"/>
                </a:solidFill>
              </a:rPr>
              <a:t>vs</a:t>
            </a:r>
            <a:r>
              <a:rPr lang="en-US" dirty="0">
                <a:solidFill>
                  <a:schemeClr val="bg2"/>
                </a:solidFill>
              </a:rPr>
              <a:t>-one</a:t>
            </a:r>
            <a:r>
              <a:rPr lang="en-US" dirty="0"/>
              <a:t> (a.k.a. all-</a:t>
            </a:r>
            <a:r>
              <a:rPr lang="en-US" dirty="0" err="1"/>
              <a:t>vs</a:t>
            </a:r>
            <a:r>
              <a:rPr lang="en-US" dirty="0"/>
              <a:t>-all)</a:t>
            </a:r>
          </a:p>
          <a:p>
            <a:pPr lvl="1"/>
            <a:r>
              <a:rPr lang="en-US" dirty="0"/>
              <a:t>Train K(K-1)/2 binary classifiers (all pairs of classes)</a:t>
            </a:r>
          </a:p>
          <a:p>
            <a:pPr lvl="1"/>
            <a:r>
              <a:rPr lang="en-US" dirty="0"/>
              <a:t>They all vote for the label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You have 4 classes, then train 6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2, 1 </a:t>
            </a:r>
            <a:r>
              <a:rPr lang="en-US" dirty="0" err="1"/>
              <a:t>vs</a:t>
            </a:r>
            <a:r>
              <a:rPr lang="en-US" dirty="0"/>
              <a:t> 3, 1 </a:t>
            </a:r>
            <a:r>
              <a:rPr lang="en-US" dirty="0" err="1"/>
              <a:t>vs</a:t>
            </a:r>
            <a:r>
              <a:rPr lang="en-US" dirty="0"/>
              <a:t> 4, 2 </a:t>
            </a:r>
            <a:r>
              <a:rPr lang="en-US" dirty="0" err="1"/>
              <a:t>vs</a:t>
            </a:r>
            <a:r>
              <a:rPr lang="en-US" dirty="0"/>
              <a:t> 3, 2 </a:t>
            </a:r>
            <a:r>
              <a:rPr lang="en-US" dirty="0" err="1"/>
              <a:t>vs</a:t>
            </a:r>
            <a:r>
              <a:rPr lang="en-US" dirty="0"/>
              <a:t> 4, 3 </a:t>
            </a:r>
            <a:r>
              <a:rPr lang="en-US" dirty="0" err="1"/>
              <a:t>vs</a:t>
            </a:r>
            <a:r>
              <a:rPr lang="en-US" dirty="0"/>
              <a:t> 4</a:t>
            </a:r>
          </a:p>
          <a:p>
            <a:pPr lvl="2"/>
            <a:r>
              <a:rPr lang="en-US" dirty="0"/>
              <a:t>Votes: 1, 1, 4, 2, 4, 4 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Final prediction </a:t>
            </a:r>
            <a:r>
              <a:rPr lang="en-US" dirty="0">
                <a:sym typeface="Wingdings" pitchFamily="2" charset="2"/>
              </a:rPr>
              <a:t>is class 4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FC12A-836F-43CF-8350-4BC84616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5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57199" y="1143000"/>
            <a:ext cx="822959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ea typeface="+mn-ea"/>
                <a:cs typeface="+mn-cs"/>
              </a:rPr>
              <a:t>Select a kernel function.</a:t>
            </a: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endParaRPr lang="en-US" sz="1800" kern="1200" dirty="0">
              <a:ea typeface="+mn-ea"/>
              <a:cs typeface="+mn-cs"/>
            </a:endParaRP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ea typeface="+mn-ea"/>
                <a:cs typeface="+mn-cs"/>
              </a:rPr>
              <a:t>Compute pairwise kernel values between labeled examples.</a:t>
            </a: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endParaRPr lang="en-US" sz="1800" kern="1200" dirty="0">
              <a:ea typeface="+mn-ea"/>
              <a:cs typeface="+mn-cs"/>
            </a:endParaRP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ea typeface="+mn-ea"/>
                <a:cs typeface="+mn-cs"/>
              </a:rPr>
              <a:t>Use this “</a:t>
            </a:r>
            <a:r>
              <a:rPr lang="en-US" sz="1800" kern="1200" dirty="0">
                <a:solidFill>
                  <a:schemeClr val="bg2"/>
                </a:solidFill>
                <a:ea typeface="+mn-ea"/>
                <a:cs typeface="+mn-cs"/>
              </a:rPr>
              <a:t>kernel matrix</a:t>
            </a:r>
            <a:r>
              <a:rPr lang="en-US" sz="1800" kern="1200" dirty="0">
                <a:ea typeface="+mn-ea"/>
                <a:cs typeface="+mn-cs"/>
              </a:rPr>
              <a:t>” to solve for SVM support vectors &amp; alpha weights.</a:t>
            </a: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endParaRPr lang="en-US" sz="1800" kern="1200" dirty="0">
              <a:ea typeface="+mn-ea"/>
              <a:cs typeface="+mn-cs"/>
            </a:endParaRP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solidFill>
                  <a:schemeClr val="bg2"/>
                </a:solidFill>
                <a:ea typeface="+mn-ea"/>
                <a:cs typeface="+mn-cs"/>
              </a:rPr>
              <a:t>To classify a new example</a:t>
            </a:r>
            <a:r>
              <a:rPr lang="en-US" sz="1800" kern="1200" dirty="0">
                <a:ea typeface="+mn-ea"/>
                <a:cs typeface="+mn-cs"/>
              </a:rPr>
              <a:t>: compute kernel values between new input and support vectors, apply alpha weights, check sign of output.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158889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dirty="0">
                <a:ea typeface="+mn-ea"/>
                <a:cs typeface="+mn-cs"/>
              </a:rPr>
              <a:t>Adapted from Kristen </a:t>
            </a:r>
            <a:r>
              <a:rPr lang="en-US" sz="788" dirty="0" err="1">
                <a:ea typeface="+mn-ea"/>
                <a:cs typeface="+mn-cs"/>
              </a:rPr>
              <a:t>Grauman</a:t>
            </a:r>
            <a:endParaRPr lang="en-US" sz="788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SVMs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E7F6F66-F0BB-3F30-AB91-2B55DA34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BAC4-C3FE-4FD5-A048-78158B2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SVM packages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LIBSVM </a:t>
            </a:r>
            <a:r>
              <a:rPr lang="en-US" dirty="0">
                <a:hlinkClick r:id="rId3"/>
              </a:rPr>
              <a:t>http://www.csie.ntu.edu.tw/~cjlin/libsvm/</a:t>
            </a:r>
            <a:r>
              <a:rPr lang="en-US" dirty="0"/>
              <a:t> 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LIBLINEAR </a:t>
            </a:r>
            <a:r>
              <a:rPr lang="en-US" dirty="0">
                <a:hlinkClick r:id="rId4"/>
              </a:rPr>
              <a:t>https://www.csie.ntu.edu.tw/~cjlin/liblinear/</a:t>
            </a:r>
            <a:r>
              <a:rPr lang="en-US" dirty="0"/>
              <a:t>  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SVM Light </a:t>
            </a:r>
            <a:r>
              <a:rPr lang="en-US" dirty="0">
                <a:hlinkClick r:id="rId5"/>
              </a:rPr>
              <a:t>http://svmlight.joachims.org/</a:t>
            </a: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Scikit Learn </a:t>
            </a:r>
            <a:r>
              <a:rPr lang="en-US" dirty="0">
                <a:hlinkClick r:id="rId6"/>
              </a:rPr>
              <a:t>https://scikit-learn.org/stable/modules/svm.html</a:t>
            </a:r>
            <a:r>
              <a:rPr lang="en-US" dirty="0"/>
              <a:t>  </a:t>
            </a:r>
          </a:p>
          <a:p>
            <a:pPr marL="342900" lvl="1" indent="0">
              <a:buNone/>
            </a:pPr>
            <a:r>
              <a:rPr lang="en-US" sz="1800" dirty="0"/>
              <a:t>    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4EC4864-D247-C17B-B91A-7DA351B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0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uiExpand="1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1527"/>
            <a:ext cx="7200900" cy="4117285"/>
          </a:xfrm>
        </p:spPr>
        <p:txBody>
          <a:bodyPr/>
          <a:lstStyle/>
          <a:p>
            <a:r>
              <a:rPr lang="en-US" sz="15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Low-dimensional </a:t>
            </a:r>
            <a:r>
              <a:rPr lang="en-US" sz="1350" i="1" dirty="0"/>
              <a:t>parametric</a:t>
            </a:r>
            <a:r>
              <a:rPr lang="en-US" sz="135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Very fast at test time</a:t>
            </a:r>
          </a:p>
          <a:p>
            <a:r>
              <a:rPr lang="en-US" sz="1500" dirty="0">
                <a:solidFill>
                  <a:srgbClr val="FF0000"/>
                </a:solidFill>
              </a:rPr>
              <a:t>Linear cons:</a:t>
            </a:r>
          </a:p>
          <a:p>
            <a:pPr lvl="1"/>
            <a:r>
              <a:rPr lang="en-US" sz="1350" dirty="0"/>
              <a:t>Can be tricky to select best kernel function for a problem</a:t>
            </a:r>
          </a:p>
          <a:p>
            <a:pPr lvl="1"/>
            <a:r>
              <a:rPr lang="en-US" sz="1350" dirty="0"/>
              <a:t>Learning can take a very long time for large-scale problem</a:t>
            </a:r>
          </a:p>
          <a:p>
            <a:r>
              <a:rPr lang="en-US" sz="15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1350" i="1" dirty="0"/>
              <a:t>Nonparametric</a:t>
            </a:r>
            <a:r>
              <a:rPr lang="en-US" sz="1350" dirty="0"/>
              <a:t> method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Simple to implement</a:t>
            </a:r>
          </a:p>
          <a:p>
            <a:r>
              <a:rPr lang="en-US" sz="1500" dirty="0">
                <a:solidFill>
                  <a:srgbClr val="FF0000"/>
                </a:solidFill>
              </a:rPr>
              <a:t>NN cons:</a:t>
            </a:r>
          </a:p>
          <a:p>
            <a:pPr lvl="1"/>
            <a:r>
              <a:rPr lang="en-US" sz="1350" dirty="0"/>
              <a:t>Slow at test time (large search problem to find neighbors)</a:t>
            </a:r>
          </a:p>
          <a:p>
            <a:pPr lvl="1"/>
            <a:r>
              <a:rPr lang="en-US" sz="1350" dirty="0"/>
              <a:t>Storage of data</a:t>
            </a:r>
          </a:p>
          <a:p>
            <a:pPr lvl="1"/>
            <a:r>
              <a:rPr lang="en-US" sz="1350" dirty="0"/>
              <a:t>Especially need good distance function (but true for all classifiers)</a:t>
            </a:r>
          </a:p>
          <a:p>
            <a:pPr marL="342900" lvl="1" indent="0">
              <a:buNone/>
            </a:pPr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2" y="4936331"/>
            <a:ext cx="149912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8B940B4-29A3-8A89-E6AE-72C81C6B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vs nearest neighbors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08636-63C1-CB0C-B506-F95FB0CC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8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Lab 5: SVM</a:t>
            </a:r>
            <a:br>
              <a:rPr lang="en-US" dirty="0"/>
            </a:br>
            <a:r>
              <a:rPr lang="en-US" sz="2000" dirty="0"/>
              <a:t>Duration: 30 min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Use JPEG, PNG and GIF files less than 15 MB [</a:t>
            </a:r>
            <a:r>
              <a:rPr lang="en-US" sz="2400" dirty="0">
                <a:hlinkClick r:id="rId3"/>
              </a:rPr>
              <a:t>ahaslides</a:t>
            </a:r>
            <a:r>
              <a:rPr lang="en-US" sz="2400" dirty="0"/>
              <a:t>]</a:t>
            </a: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9C738252-A22F-1894-2822-61093814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64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E5C504CA-E56C-44C6-70C5-11211D4E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87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Content Placeholder 4" title="AhaSlides - Live Polls and Quizzes">
                <a:extLst>
                  <a:ext uri="{FF2B5EF4-FFF2-40B4-BE49-F238E27FC236}">
                    <a16:creationId xmlns:a16="http://schemas.microsoft.com/office/drawing/2014/main" id="{DB579DF3-8997-F649-5173-8C2C48881F3F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57200" y="473529"/>
              <a:ext cx="8229600" cy="438422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ontent Placeholder 4" title="AhaSlides - Live Polls and Quizzes">
                <a:extLst>
                  <a:ext uri="{FF2B5EF4-FFF2-40B4-BE49-F238E27FC236}">
                    <a16:creationId xmlns:a16="http://schemas.microsoft.com/office/drawing/2014/main" id="{DB579DF3-8997-F649-5173-8C2C48881F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473529"/>
                <a:ext cx="8229600" cy="438422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78006DB-EB36-58DF-4EEB-4E2D30D260B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CA40F04-038E-428E-9EBC-CA1AEE4AB2DD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96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8373" y="1652369"/>
            <a:ext cx="6206490" cy="646331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607219" marR="3810" indent="-598170"/>
            <a:r>
              <a:rPr sz="2100" dirty="0"/>
              <a:t>Beyond Bags </a:t>
            </a:r>
            <a:r>
              <a:rPr sz="2100" spc="-4" dirty="0"/>
              <a:t>of </a:t>
            </a:r>
            <a:r>
              <a:rPr sz="2100" dirty="0"/>
              <a:t>Features: Spatial Pyramid</a:t>
            </a:r>
            <a:r>
              <a:rPr sz="2100" spc="-53" dirty="0"/>
              <a:t> </a:t>
            </a:r>
            <a:r>
              <a:rPr sz="2100" dirty="0"/>
              <a:t>Matching  for Recognizing Natural Scene</a:t>
            </a:r>
            <a:r>
              <a:rPr sz="2100" spc="-41" dirty="0"/>
              <a:t> </a:t>
            </a:r>
            <a:r>
              <a:rPr sz="2100" dirty="0"/>
              <a:t>Categories</a:t>
            </a:r>
          </a:p>
        </p:txBody>
      </p:sp>
      <p:sp>
        <p:nvSpPr>
          <p:cNvPr id="3" name="object 3"/>
          <p:cNvSpPr/>
          <p:nvPr/>
        </p:nvSpPr>
        <p:spPr>
          <a:xfrm>
            <a:off x="1200151" y="406575"/>
            <a:ext cx="1826513" cy="1147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30067" y="406576"/>
            <a:ext cx="1770507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59986" y="406575"/>
            <a:ext cx="1797938" cy="1144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01917" y="406576"/>
            <a:ext cx="1741932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490217" y="2063069"/>
            <a:ext cx="4163567" cy="31002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686276" indent="0" algn="just">
              <a:buNone/>
            </a:pPr>
            <a:endParaRPr sz="1538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pc="-4" dirty="0">
                <a:solidFill>
                  <a:srgbClr val="000000"/>
                </a:solidFill>
              </a:rPr>
              <a:t>CVPR 2006</a:t>
            </a:r>
          </a:p>
          <a:p>
            <a:pPr marL="0" indent="0" algn="ctr">
              <a:buNone/>
            </a:pPr>
            <a:endParaRPr lang="en-US" spc="-4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spc="-4" dirty="0">
                <a:solidFill>
                  <a:srgbClr val="000000"/>
                </a:solidFill>
              </a:rPr>
              <a:t>Svetlana Lazebnik</a:t>
            </a:r>
            <a:r>
              <a:rPr spc="38" dirty="0">
                <a:solidFill>
                  <a:srgbClr val="000000"/>
                </a:solidFill>
              </a:rPr>
              <a:t> </a:t>
            </a:r>
            <a:r>
              <a:rPr spc="-4" dirty="0">
                <a:solidFill>
                  <a:srgbClr val="000000"/>
                </a:solidFill>
              </a:rPr>
              <a:t>(slazebni@uiuc.edu)</a:t>
            </a:r>
          </a:p>
          <a:p>
            <a:pPr marL="0" indent="0" algn="ctr">
              <a:spcBef>
                <a:spcPts val="304"/>
              </a:spcBef>
              <a:buNone/>
            </a:pPr>
            <a:r>
              <a:rPr sz="1200" spc="-4" dirty="0">
                <a:solidFill>
                  <a:srgbClr val="000000"/>
                </a:solidFill>
              </a:rPr>
              <a:t>Beckman Institute, University of Illinois at</a:t>
            </a:r>
            <a:r>
              <a:rPr sz="1200" dirty="0">
                <a:solidFill>
                  <a:srgbClr val="000000"/>
                </a:solidFill>
              </a:rPr>
              <a:t> </a:t>
            </a:r>
            <a:r>
              <a:rPr sz="1200" spc="-4" dirty="0">
                <a:solidFill>
                  <a:srgbClr val="000000"/>
                </a:solidFill>
              </a:rPr>
              <a:t>Urbana-Champaign</a:t>
            </a:r>
            <a:endParaRPr lang="en-US" sz="1200" dirty="0"/>
          </a:p>
          <a:p>
            <a:pPr marL="0" indent="0" algn="ctr">
              <a:spcBef>
                <a:spcPts val="304"/>
              </a:spcBef>
              <a:buNone/>
            </a:pPr>
            <a:r>
              <a:rPr spc="-4" dirty="0">
                <a:solidFill>
                  <a:srgbClr val="000000"/>
                </a:solidFill>
              </a:rPr>
              <a:t>Cordelia Schmid</a:t>
            </a:r>
            <a:r>
              <a:rPr lang="en-US" spc="64" dirty="0">
                <a:solidFill>
                  <a:srgbClr val="000000"/>
                </a:solidFill>
              </a:rPr>
              <a:t> </a:t>
            </a:r>
            <a:r>
              <a:rPr spc="-4" dirty="0">
                <a:solidFill>
                  <a:srgbClr val="000000"/>
                </a:solidFill>
              </a:rPr>
              <a:t>(</a:t>
            </a:r>
            <a:r>
              <a:rPr spc="-4" dirty="0" err="1">
                <a:solidFill>
                  <a:srgbClr val="000000"/>
                </a:solidFill>
              </a:rPr>
              <a:t>cordelia.schmid@inrialpes.fr</a:t>
            </a:r>
            <a:r>
              <a:rPr spc="-4" dirty="0">
                <a:solidFill>
                  <a:srgbClr val="000000"/>
                </a:solidFill>
              </a:rPr>
              <a:t>)</a:t>
            </a:r>
            <a:r>
              <a:rPr lang="en-US" spc="-4" dirty="0">
                <a:solidFill>
                  <a:srgbClr val="000000"/>
                </a:solidFill>
              </a:rPr>
              <a:t> </a:t>
            </a:r>
          </a:p>
          <a:p>
            <a:pPr marL="0" indent="0" algn="ctr">
              <a:spcBef>
                <a:spcPts val="304"/>
              </a:spcBef>
              <a:buNone/>
            </a:pPr>
            <a:r>
              <a:rPr sz="1200" spc="-4" dirty="0">
                <a:solidFill>
                  <a:srgbClr val="000000"/>
                </a:solidFill>
              </a:rPr>
              <a:t>INRIA Rhône-Alpes,</a:t>
            </a:r>
            <a:r>
              <a:rPr sz="1200" spc="-53" dirty="0">
                <a:solidFill>
                  <a:srgbClr val="000000"/>
                </a:solidFill>
              </a:rPr>
              <a:t> </a:t>
            </a:r>
            <a:r>
              <a:rPr sz="1200" spc="-4" dirty="0">
                <a:solidFill>
                  <a:srgbClr val="000000"/>
                </a:solidFill>
              </a:rPr>
              <a:t>France</a:t>
            </a:r>
            <a:endParaRPr sz="1200" dirty="0"/>
          </a:p>
          <a:p>
            <a:pPr marL="0" indent="0" algn="ctr">
              <a:buNone/>
            </a:pPr>
            <a:endParaRPr lang="en-US" sz="1125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spc="-4" dirty="0">
                <a:solidFill>
                  <a:srgbClr val="000000"/>
                </a:solidFill>
              </a:rPr>
              <a:t>Jean Ponce (</a:t>
            </a:r>
            <a:r>
              <a:rPr spc="-4" dirty="0" err="1">
                <a:solidFill>
                  <a:srgbClr val="000000"/>
                </a:solidFill>
              </a:rPr>
              <a:t>ponce@di.ens.fr</a:t>
            </a:r>
            <a:r>
              <a:rPr spc="-4" dirty="0">
                <a:solidFill>
                  <a:srgbClr val="000000"/>
                </a:solidFill>
              </a:rPr>
              <a:t>)</a:t>
            </a:r>
            <a:endParaRPr lang="en-US" spc="-4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sz="1200" spc="-4" dirty="0">
                <a:solidFill>
                  <a:srgbClr val="000000"/>
                </a:solidFill>
              </a:rPr>
              <a:t>Ecole Normale Supérieure,</a:t>
            </a:r>
            <a:r>
              <a:rPr sz="1200" spc="-38" dirty="0">
                <a:solidFill>
                  <a:srgbClr val="000000"/>
                </a:solidFill>
              </a:rPr>
              <a:t> </a:t>
            </a:r>
            <a:r>
              <a:rPr sz="1200" spc="-4" dirty="0">
                <a:solidFill>
                  <a:srgbClr val="000000"/>
                </a:solidFill>
              </a:rPr>
              <a:t>France</a:t>
            </a:r>
            <a:endParaRPr sz="1200" dirty="0"/>
          </a:p>
        </p:txBody>
      </p:sp>
      <p:sp>
        <p:nvSpPr>
          <p:cNvPr id="8" name="object 8"/>
          <p:cNvSpPr/>
          <p:nvPr/>
        </p:nvSpPr>
        <p:spPr>
          <a:xfrm>
            <a:off x="1143000" y="1496998"/>
            <a:ext cx="6858000" cy="1143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9144000" y="152400"/>
                </a:lnTo>
                <a:lnTo>
                  <a:pt x="0" y="152400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E91D42-D3C3-4F7A-924B-D7D883DF970F}"/>
              </a:ext>
            </a:extLst>
          </p:cNvPr>
          <p:cNvSpPr/>
          <p:nvPr/>
        </p:nvSpPr>
        <p:spPr>
          <a:xfrm>
            <a:off x="5443114" y="2361843"/>
            <a:ext cx="19615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Winner of 2016 </a:t>
            </a:r>
            <a:r>
              <a:rPr lang="en-US" sz="105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Longuet</a:t>
            </a:r>
            <a:r>
              <a:rPr lang="en-US" sz="105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-Higgins Prize</a:t>
            </a:r>
            <a:endParaRPr lang="en-US" sz="1050" dirty="0">
              <a:solidFill>
                <a:srgbClr val="7030A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142A607-A0C9-4F06-31F5-50D1D964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547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00150" y="1712591"/>
            <a:ext cx="6743700" cy="1741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5726" y="1280539"/>
            <a:ext cx="2850833" cy="32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900" dirty="0">
                <a:solidFill>
                  <a:prstClr val="black"/>
                </a:solidFill>
              </a:rPr>
              <a:t>Fei-Fei &amp; </a:t>
            </a:r>
            <a:r>
              <a:rPr sz="900" spc="-4" dirty="0">
                <a:solidFill>
                  <a:prstClr val="black"/>
                </a:solidFill>
              </a:rPr>
              <a:t>Perona (2005), </a:t>
            </a:r>
            <a:r>
              <a:rPr sz="900" dirty="0">
                <a:solidFill>
                  <a:prstClr val="black"/>
                </a:solidFill>
              </a:rPr>
              <a:t>Oliva &amp; </a:t>
            </a:r>
            <a:r>
              <a:rPr sz="900" spc="-4" dirty="0">
                <a:solidFill>
                  <a:prstClr val="black"/>
                </a:solidFill>
              </a:rPr>
              <a:t>Torralba</a:t>
            </a:r>
            <a:r>
              <a:rPr sz="900" spc="-11" dirty="0">
                <a:solidFill>
                  <a:prstClr val="black"/>
                </a:solidFill>
              </a:rPr>
              <a:t> </a:t>
            </a:r>
            <a:r>
              <a:rPr sz="900" spc="-8" dirty="0">
                <a:solidFill>
                  <a:prstClr val="black"/>
                </a:solidFill>
              </a:rPr>
              <a:t>(2001)</a:t>
            </a:r>
            <a:endParaRPr sz="900" dirty="0">
              <a:solidFill>
                <a:prstClr val="black"/>
              </a:solidFill>
            </a:endParaRPr>
          </a:p>
          <a:p>
            <a:pPr algn="ctr">
              <a:spcBef>
                <a:spcPts val="443"/>
              </a:spcBef>
            </a:pPr>
            <a:r>
              <a:rPr sz="9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9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7580" y="4883064"/>
            <a:ext cx="17536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9C8D48-9C40-8720-2F86-90625821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Scene category dataset</a:t>
            </a:r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F5FBF93-9440-F2D4-3240-2A07CF71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479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1402" y="980719"/>
            <a:ext cx="6092270" cy="1107996"/>
          </a:xfrm>
        </p:spPr>
        <p:txBody>
          <a:bodyPr>
            <a:normAutofit fontScale="85000" lnSpcReduction="20000"/>
          </a:bodyPr>
          <a:lstStyle/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Extract local features</a:t>
            </a:r>
          </a:p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Learn “visual vocabulary” using clustering</a:t>
            </a:r>
          </a:p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Quantize local features using visual vocabulary </a:t>
            </a:r>
          </a:p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Represent images by frequencies of “visual words” </a:t>
            </a:r>
          </a:p>
        </p:txBody>
      </p: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1943100" y="3674497"/>
            <a:ext cx="5372100" cy="1354703"/>
            <a:chOff x="144" y="1776"/>
            <a:chExt cx="5520" cy="1392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pic>
          <p:nvPicPr>
            <p:cNvPr id="18451" name="Picture 1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20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21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pic>
          <p:nvPicPr>
            <p:cNvPr id="18458" name="Picture 26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9" name="Picture 27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0" name="Picture 28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1" name="Picture 2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2" name="Picture 30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3" name="Picture 31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4" name="Picture 32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5" name="Picture 33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6" name="Picture 34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2057400" y="2103835"/>
            <a:ext cx="5200650" cy="1439465"/>
            <a:chOff x="304800" y="2362200"/>
            <a:chExt cx="8534400" cy="2362200"/>
          </a:xfrm>
        </p:grpSpPr>
        <p:grpSp>
          <p:nvGrpSpPr>
            <p:cNvPr id="36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52" name="Picture 55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57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58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59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60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7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47" name="Picture 69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70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71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72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73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45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46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302675" y="4936331"/>
            <a:ext cx="18413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7FFE17-4E1D-6BEE-B699-BA045C84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Bag-of-words representation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9484B85-E4D3-D726-F1BC-CDAAF58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89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77955"/>
            <a:ext cx="8229600" cy="3323024"/>
          </a:xfrm>
        </p:spPr>
        <p:txBody>
          <a:bodyPr>
            <a:normAutofit/>
          </a:bodyPr>
          <a:lstStyle/>
          <a:p>
            <a:pPr marL="400050" indent="-400050">
              <a:buNone/>
            </a:pPr>
            <a:r>
              <a:rPr lang="en-US" altLang="en-US" dirty="0">
                <a:solidFill>
                  <a:schemeClr val="bg2"/>
                </a:solidFill>
              </a:rPr>
              <a:t>Training</a:t>
            </a:r>
          </a:p>
          <a:p>
            <a:pPr marL="400050" indent="-400050">
              <a:buFontTx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Compute bag-of-words representation for training images</a:t>
            </a:r>
            <a:endParaRPr lang="en-US" altLang="ja-JP" sz="1350" dirty="0">
              <a:solidFill>
                <a:schemeClr val="tx1"/>
              </a:solidFill>
            </a:endParaRPr>
          </a:p>
          <a:p>
            <a:pPr marL="400050" indent="-400050">
              <a:buFontTx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Train classifier on labeled examples using histogram values as features</a:t>
            </a:r>
          </a:p>
          <a:p>
            <a:pPr marL="400050" indent="-400050">
              <a:buFontTx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Labels are the scene types (e.g. mountain vs field)</a:t>
            </a:r>
          </a:p>
          <a:p>
            <a:pPr marL="400050" indent="-400050">
              <a:buNone/>
            </a:pPr>
            <a:endParaRPr lang="en-US" altLang="en-US" sz="1350" dirty="0">
              <a:solidFill>
                <a:schemeClr val="tx1"/>
              </a:solidFill>
            </a:endParaRPr>
          </a:p>
          <a:p>
            <a:pPr marL="400050" indent="-400050">
              <a:buNone/>
            </a:pPr>
            <a:r>
              <a:rPr lang="en-US" altLang="en-US" dirty="0">
                <a:solidFill>
                  <a:schemeClr val="bg2"/>
                </a:solidFill>
              </a:rPr>
              <a:t>Testing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Extract keypoints / descriptors for test images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Quantize into visual words </a:t>
            </a:r>
            <a:r>
              <a:rPr lang="en-US" altLang="en-US" sz="1350" dirty="0">
                <a:solidFill>
                  <a:srgbClr val="FF0000"/>
                </a:solidFill>
              </a:rPr>
              <a:t>using the clusters computed at training time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Compute visual word histogram for test images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Compute labels on test images using classifier obtained at training time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b="1" dirty="0">
                <a:solidFill>
                  <a:schemeClr val="tx1"/>
                </a:solidFill>
              </a:rPr>
              <a:t>Evaluation only, do only once: </a:t>
            </a:r>
            <a:r>
              <a:rPr lang="en-US" altLang="en-US" sz="1350" dirty="0">
                <a:solidFill>
                  <a:schemeClr val="tx1"/>
                </a:solidFill>
              </a:rPr>
              <a:t>Measure accuracy of test predictions by comparing them to ground-truth test labels (obtained from humans)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7906" y="4936331"/>
            <a:ext cx="139012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06ADE0-F093-EDB9-9F1B-D88F1922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categorization with bag of words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314F228-B7D0-B2A2-B1A7-AB735ACC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0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Multi-class (often): Object recognition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821E7-79F0-4D5C-99F5-B55AF3FD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80" b="9310"/>
          <a:stretch/>
        </p:blipFill>
        <p:spPr>
          <a:xfrm>
            <a:off x="2337601" y="1610552"/>
            <a:ext cx="4468797" cy="34530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4DA20-F5ED-45E7-83A6-11B0EA0B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089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892040" y="2786796"/>
            <a:ext cx="2468309" cy="1703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89753" y="2784510"/>
            <a:ext cx="2473166" cy="1708309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14700" y="1144504"/>
            <a:ext cx="2149304" cy="1288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12413" y="1143000"/>
            <a:ext cx="2153603" cy="1292704"/>
          </a:xfrm>
          <a:custGeom>
            <a:avLst/>
            <a:gdLst/>
            <a:ahLst/>
            <a:cxnLst/>
            <a:rect l="l" t="t" r="r" b="b"/>
            <a:pathLst>
              <a:path w="3308350" h="2283460">
                <a:moveTo>
                  <a:pt x="0" y="0"/>
                </a:moveTo>
                <a:lnTo>
                  <a:pt x="0" y="2282952"/>
                </a:lnTo>
                <a:lnTo>
                  <a:pt x="3307842" y="2282952"/>
                </a:lnTo>
                <a:lnTo>
                  <a:pt x="330784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14500" y="2786796"/>
            <a:ext cx="2468309" cy="1703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2213" y="2784510"/>
            <a:ext cx="2473166" cy="1708309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5627" y="2530573"/>
            <a:ext cx="124587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defRPr/>
            </a:pPr>
            <a:r>
              <a:rPr sz="1500" spc="-4" dirty="0">
                <a:solidFill>
                  <a:srgbClr val="CC0000"/>
                </a:solidFill>
              </a:rPr>
              <a:t>Weak</a:t>
            </a:r>
            <a:r>
              <a:rPr sz="1500" spc="-56" dirty="0">
                <a:solidFill>
                  <a:srgbClr val="CC0000"/>
                </a:solidFill>
              </a:rPr>
              <a:t> </a:t>
            </a:r>
            <a:r>
              <a:rPr sz="1500" spc="-8" dirty="0">
                <a:solidFill>
                  <a:srgbClr val="CC0000"/>
                </a:solidFill>
              </a:rPr>
              <a:t>features</a:t>
            </a: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66016" y="2508285"/>
            <a:ext cx="131921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defRPr/>
            </a:pPr>
            <a:r>
              <a:rPr sz="1500" spc="-8" dirty="0">
                <a:solidFill>
                  <a:srgbClr val="CC0000"/>
                </a:solidFill>
              </a:rPr>
              <a:t>Strong</a:t>
            </a:r>
            <a:r>
              <a:rPr sz="1500" spc="-38" dirty="0">
                <a:solidFill>
                  <a:srgbClr val="CC0000"/>
                </a:solidFill>
              </a:rPr>
              <a:t> </a:t>
            </a:r>
            <a:r>
              <a:rPr sz="1500" spc="-8" dirty="0">
                <a:solidFill>
                  <a:srgbClr val="CC0000"/>
                </a:solidFill>
              </a:rPr>
              <a:t>features</a:t>
            </a: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0098" y="4596927"/>
            <a:ext cx="284892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defRPr/>
            </a:pPr>
            <a:r>
              <a:rPr sz="1200" spc="-4" dirty="0">
                <a:solidFill>
                  <a:sysClr val="windowText" lastClr="000000"/>
                </a:solidFill>
              </a:rPr>
              <a:t>Edge points at </a:t>
            </a:r>
            <a:r>
              <a:rPr sz="1200" dirty="0">
                <a:solidFill>
                  <a:sysClr val="windowText" lastClr="000000"/>
                </a:solidFill>
              </a:rPr>
              <a:t>2 </a:t>
            </a:r>
            <a:r>
              <a:rPr sz="1200" spc="-4" dirty="0">
                <a:solidFill>
                  <a:sysClr val="windowText" lastClr="000000"/>
                </a:solidFill>
              </a:rPr>
              <a:t>scales and </a:t>
            </a:r>
            <a:r>
              <a:rPr sz="1200" dirty="0">
                <a:solidFill>
                  <a:sysClr val="windowText" lastClr="000000"/>
                </a:solidFill>
              </a:rPr>
              <a:t>8 </a:t>
            </a:r>
            <a:r>
              <a:rPr sz="1200" spc="-4" dirty="0">
                <a:solidFill>
                  <a:sysClr val="windowText" lastClr="000000"/>
                </a:solidFill>
              </a:rPr>
              <a:t>orientations  (vocabulary size</a:t>
            </a:r>
            <a:r>
              <a:rPr sz="1200" spc="-60" dirty="0">
                <a:solidFill>
                  <a:sysClr val="windowText" lastClr="000000"/>
                </a:solidFill>
              </a:rPr>
              <a:t> </a:t>
            </a:r>
            <a:r>
              <a:rPr sz="1200" spc="-4" dirty="0">
                <a:solidFill>
                  <a:sysClr val="windowText" lastClr="000000"/>
                </a:solidFill>
              </a:rPr>
              <a:t>16)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96777" y="4596927"/>
            <a:ext cx="295894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defRPr/>
            </a:pPr>
            <a:r>
              <a:rPr sz="1200" spc="-4" dirty="0">
                <a:solidFill>
                  <a:sysClr val="windowText" lastClr="000000"/>
                </a:solidFill>
              </a:rPr>
              <a:t>SIFT descriptors of 16x16 patches sampled  on </a:t>
            </a:r>
            <a:r>
              <a:rPr sz="1200" dirty="0">
                <a:solidFill>
                  <a:sysClr val="windowText" lastClr="000000"/>
                </a:solidFill>
              </a:rPr>
              <a:t>a </a:t>
            </a:r>
            <a:r>
              <a:rPr sz="1200" spc="-4" dirty="0">
                <a:solidFill>
                  <a:sysClr val="windowText" lastClr="000000"/>
                </a:solidFill>
              </a:rPr>
              <a:t>regular grid, quantized to form visual  vocabulary (size 200,</a:t>
            </a:r>
            <a:r>
              <a:rPr sz="1200" spc="-53" dirty="0">
                <a:solidFill>
                  <a:sysClr val="windowText" lastClr="000000"/>
                </a:solidFill>
              </a:rPr>
              <a:t> </a:t>
            </a:r>
            <a:r>
              <a:rPr sz="1200" spc="-4" dirty="0">
                <a:solidFill>
                  <a:sysClr val="windowText" lastClr="000000"/>
                </a:solidFill>
              </a:rPr>
              <a:t>400)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1348" y="4936331"/>
            <a:ext cx="16637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A75B86D-0A75-AA88-31B4-482FB46D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Feature</a:t>
            </a:r>
            <a:r>
              <a:rPr lang="en-US" spc="-30" dirty="0"/>
              <a:t> </a:t>
            </a:r>
            <a:r>
              <a:rPr lang="en-US" spc="-8" dirty="0"/>
              <a:t>extraction (on which BOW is based)</a:t>
            </a: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A5F47DF-BCF5-0613-3541-80B4D3BC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4507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69" y="2692155"/>
            <a:ext cx="2288381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en-US" dirty="0"/>
              <a:t>What about</a:t>
            </a:r>
            <a:r>
              <a:rPr lang="zh-TW" altLang="en-US" dirty="0"/>
              <a:t> </a:t>
            </a:r>
            <a:r>
              <a:rPr lang="en-US" altLang="zh-TW" dirty="0"/>
              <a:t>spatial</a:t>
            </a:r>
            <a:r>
              <a:rPr lang="en-US" altLang="en-US" dirty="0"/>
              <a:t> layout?</a:t>
            </a:r>
          </a:p>
        </p:txBody>
      </p:sp>
      <p:pic>
        <p:nvPicPr>
          <p:cNvPr id="77828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10" y="1091955"/>
            <a:ext cx="2287190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1" y="2692155"/>
            <a:ext cx="2288381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692154"/>
            <a:ext cx="19431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8"/>
          <p:cNvSpPr txBox="1">
            <a:spLocks noChangeArrowheads="1"/>
          </p:cNvSpPr>
          <p:nvPr/>
        </p:nvSpPr>
        <p:spPr bwMode="auto">
          <a:xfrm>
            <a:off x="1828801" y="4572000"/>
            <a:ext cx="5352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</a:rPr>
              <a:t>All of these images have the same color histogram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7749B5-9758-B84E-7C34-19A4E48B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624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en-US" dirty="0"/>
              <a:t>Spatial pyramid</a:t>
            </a:r>
          </a:p>
        </p:txBody>
      </p:sp>
      <p:grpSp>
        <p:nvGrpSpPr>
          <p:cNvPr id="79875" name="Group 10"/>
          <p:cNvGrpSpPr>
            <a:grpSpLocks/>
          </p:cNvGrpSpPr>
          <p:nvPr/>
        </p:nvGrpSpPr>
        <p:grpSpPr bwMode="auto">
          <a:xfrm>
            <a:off x="2057400" y="1085850"/>
            <a:ext cx="4857750" cy="3196829"/>
            <a:chOff x="1219200" y="1447800"/>
            <a:chExt cx="6477000" cy="4262438"/>
          </a:xfrm>
        </p:grpSpPr>
        <p:pic>
          <p:nvPicPr>
            <p:cNvPr id="798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447800"/>
              <a:ext cx="6477000" cy="426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rot="16200000" flipH="1">
              <a:off x="2327276" y="3578225"/>
              <a:ext cx="4260850" cy="31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H="1">
              <a:off x="1219200" y="3578225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6127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1219200" y="46482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1219200" y="25908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38893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76" name="TextBox 45"/>
          <p:cNvSpPr txBox="1">
            <a:spLocks noChangeArrowheads="1"/>
          </p:cNvSpPr>
          <p:nvPr/>
        </p:nvSpPr>
        <p:spPr bwMode="auto">
          <a:xfrm>
            <a:off x="2057400" y="4457700"/>
            <a:ext cx="47548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>
                <a:solidFill>
                  <a:prstClr val="black"/>
                </a:solidFill>
                <a:latin typeface="Arial" panose="020B0604020202020204" pitchFamily="34" charset="0"/>
              </a:rPr>
              <a:t>Compute histogram in each spatial bin</a:t>
            </a:r>
          </a:p>
        </p:txBody>
      </p:sp>
      <p:sp>
        <p:nvSpPr>
          <p:cNvPr id="79877" name="TextBox 9"/>
          <p:cNvSpPr txBox="1">
            <a:spLocks noChangeArrowheads="1"/>
          </p:cNvSpPr>
          <p:nvPr/>
        </p:nvSpPr>
        <p:spPr bwMode="auto">
          <a:xfrm>
            <a:off x="7266385" y="441126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5D83984-AE02-A524-2E16-29E53E0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3636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Spatial pyramid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>
            <a:fillRect/>
          </a:stretch>
        </p:blipFill>
        <p:spPr bwMode="auto">
          <a:xfrm>
            <a:off x="1200150" y="1160199"/>
            <a:ext cx="67437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1"/>
          <p:cNvSpPr>
            <a:spLocks noChangeArrowheads="1"/>
          </p:cNvSpPr>
          <p:nvPr/>
        </p:nvSpPr>
        <p:spPr bwMode="auto">
          <a:xfrm>
            <a:off x="3295650" y="4745832"/>
            <a:ext cx="2603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</a:rPr>
              <a:t>[</a:t>
            </a: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Lazebnik et al. CVPR 2006</a:t>
            </a: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FFC8F24-16B5-2966-B6AC-E11002BD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5454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4851" y="4640626"/>
            <a:ext cx="3143249" cy="504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9804" y="3553823"/>
            <a:ext cx="510064" cy="103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spc="-4" dirty="0">
                <a:solidFill>
                  <a:prstClr val="black"/>
                </a:solidFill>
              </a:rPr>
              <a:t>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2</a:t>
            </a:r>
            <a:endParaRPr sz="1200">
              <a:solidFill>
                <a:prstClr val="black"/>
              </a:solidFill>
            </a:endParaRPr>
          </a:p>
          <a:p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9"/>
              </a:spcBef>
            </a:pPr>
            <a:endParaRPr sz="12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200" spc="-4" dirty="0">
                <a:solidFill>
                  <a:prstClr val="black"/>
                </a:solidFill>
              </a:rPr>
              <a:t>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1</a:t>
            </a:r>
            <a:endParaRPr sz="1200">
              <a:solidFill>
                <a:prstClr val="black"/>
              </a:solidFill>
            </a:endParaRPr>
          </a:p>
          <a:p>
            <a:pPr marL="9525">
              <a:spcBef>
                <a:spcPts val="818"/>
              </a:spcBef>
            </a:pPr>
            <a:r>
              <a:rPr sz="1200" spc="-4" dirty="0">
                <a:solidFill>
                  <a:prstClr val="black"/>
                </a:solidFill>
              </a:rPr>
              <a:t>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0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9804" y="2375435"/>
            <a:ext cx="1375410" cy="52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50600"/>
              </a:lnSpc>
            </a:pPr>
            <a:r>
              <a:rPr sz="1200" spc="-4" dirty="0">
                <a:solidFill>
                  <a:prstClr val="black"/>
                </a:solidFill>
              </a:rPr>
              <a:t>Feature histograms:  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3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1600" y="4608621"/>
            <a:ext cx="6286500" cy="547846"/>
          </a:xfrm>
          <a:prstGeom prst="rect">
            <a:avLst/>
          </a:prstGeom>
          <a:ln w="25146">
            <a:solidFill>
              <a:srgbClr val="FF0000"/>
            </a:solidFill>
          </a:ln>
        </p:spPr>
        <p:txBody>
          <a:bodyPr vert="horz" wrap="square" lIns="0" tIns="5338" rIns="0" bIns="0" rtlCol="0">
            <a:spAutoFit/>
          </a:bodyPr>
          <a:lstStyle/>
          <a:p>
            <a:pPr>
              <a:spcBef>
                <a:spcPts val="42"/>
              </a:spcBef>
            </a:pPr>
            <a:endParaRPr sz="112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9534"/>
            <a:r>
              <a:rPr sz="1200" spc="-4" dirty="0">
                <a:solidFill>
                  <a:prstClr val="black"/>
                </a:solidFill>
              </a:rPr>
              <a:t>Total weight (value of </a:t>
            </a:r>
            <a:r>
              <a:rPr sz="1200" i="1" spc="-4" dirty="0">
                <a:solidFill>
                  <a:prstClr val="black"/>
                </a:solidFill>
              </a:rPr>
              <a:t>pyramid match kernel</a:t>
            </a:r>
            <a:r>
              <a:rPr sz="1200" spc="-4" dirty="0">
                <a:solidFill>
                  <a:prstClr val="black"/>
                </a:solidFill>
              </a:rPr>
              <a:t>):</a:t>
            </a:r>
            <a:endParaRPr lang="en-US" sz="1200" spc="-4" dirty="0">
              <a:solidFill>
                <a:prstClr val="black"/>
              </a:solidFill>
            </a:endParaRPr>
          </a:p>
          <a:p>
            <a:pPr marL="79534"/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8867" y="1065321"/>
            <a:ext cx="1513332" cy="1048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56582" y="1063035"/>
            <a:ext cx="1518285" cy="1053465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4650" y="1065321"/>
            <a:ext cx="1513332" cy="1048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12363" y="1063035"/>
            <a:ext cx="1518285" cy="1053465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00801" y="1189330"/>
            <a:ext cx="270325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spcBef>
                <a:spcPts val="521"/>
              </a:spcBef>
            </a:pPr>
            <a:r>
              <a:rPr lang="en-US" sz="1500" dirty="0">
                <a:solidFill>
                  <a:srgbClr val="CC0000"/>
                </a:solidFill>
              </a:rPr>
              <a:t>Matching using pyramid and histogram intersection for some particular visual word: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9804" y="1530140"/>
            <a:ext cx="10763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spc="-4" dirty="0">
                <a:solidFill>
                  <a:prstClr val="black"/>
                </a:solidFill>
              </a:rPr>
              <a:t>Original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spc="-4" dirty="0">
                <a:solidFill>
                  <a:prstClr val="black"/>
                </a:solidFill>
              </a:rPr>
              <a:t>images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3000" y="2172317"/>
            <a:ext cx="6858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90647" y="2208321"/>
            <a:ext cx="3738752" cy="2367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5751" y="4928114"/>
            <a:ext cx="16383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6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2015" y="1105174"/>
            <a:ext cx="27924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sz="1050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8285" y="1105174"/>
            <a:ext cx="27443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sz="1050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endParaRPr lang="en-US" sz="1050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6914" y="4754156"/>
            <a:ext cx="8490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K( x</a:t>
            </a:r>
            <a:r>
              <a:rPr lang="en-US" sz="1050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 </a:t>
            </a:r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050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sz="1050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 )</a:t>
            </a:r>
            <a:endParaRPr lang="en-US" sz="1050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E16E100-C5D7-0487-A692-36DE7B53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Pyramid Matching </a:t>
            </a:r>
            <a:br>
              <a:rPr lang="en-US" dirty="0"/>
            </a:br>
            <a:r>
              <a:rPr lang="en-US" sz="1600" dirty="0">
                <a:solidFill>
                  <a:schemeClr val="bg2"/>
                </a:solidFill>
              </a:rPr>
              <a:t>[</a:t>
            </a:r>
            <a:r>
              <a:rPr lang="en-US" sz="1600" spc="-4" dirty="0">
                <a:solidFill>
                  <a:schemeClr val="bg2"/>
                </a:solidFill>
              </a:rPr>
              <a:t>Indyk </a:t>
            </a:r>
            <a:r>
              <a:rPr lang="en-US" sz="1600" dirty="0">
                <a:solidFill>
                  <a:schemeClr val="bg2"/>
                </a:solidFill>
              </a:rPr>
              <a:t>&amp; </a:t>
            </a:r>
            <a:r>
              <a:rPr lang="en-US" sz="1600" spc="-4" dirty="0" err="1">
                <a:solidFill>
                  <a:schemeClr val="bg2"/>
                </a:solidFill>
              </a:rPr>
              <a:t>Thaper</a:t>
            </a:r>
            <a:r>
              <a:rPr lang="en-US" sz="1600" spc="-4" dirty="0">
                <a:solidFill>
                  <a:schemeClr val="bg2"/>
                </a:solidFill>
              </a:rPr>
              <a:t> (2003), </a:t>
            </a:r>
            <a:r>
              <a:rPr lang="en-US" sz="1600" spc="-4" dirty="0" err="1">
                <a:solidFill>
                  <a:schemeClr val="bg2"/>
                </a:solidFill>
              </a:rPr>
              <a:t>Grauman</a:t>
            </a:r>
            <a:r>
              <a:rPr lang="en-US" sz="1600" spc="-4" dirty="0">
                <a:solidFill>
                  <a:schemeClr val="bg2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&amp; </a:t>
            </a:r>
            <a:r>
              <a:rPr lang="en-US" sz="1600" spc="-4" dirty="0">
                <a:solidFill>
                  <a:schemeClr val="bg2"/>
                </a:solidFill>
              </a:rPr>
              <a:t>Darrell</a:t>
            </a:r>
            <a:r>
              <a:rPr lang="en-US" sz="1600" spc="-56" dirty="0">
                <a:solidFill>
                  <a:schemeClr val="bg2"/>
                </a:solidFill>
              </a:rPr>
              <a:t> </a:t>
            </a:r>
            <a:r>
              <a:rPr lang="en-US" sz="1600" spc="-4" dirty="0">
                <a:solidFill>
                  <a:schemeClr val="bg2"/>
                </a:solidFill>
              </a:rPr>
              <a:t>(2005)]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07C0761-95B2-D0D9-70C3-4F186786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126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57617" y="1349363"/>
            <a:ext cx="6354509" cy="1341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3815" y="4941385"/>
            <a:ext cx="168735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spc="-4" dirty="0">
                <a:solidFill>
                  <a:prstClr val="black"/>
                </a:solidFill>
              </a:rPr>
              <a:t>Fei-Fei </a:t>
            </a:r>
            <a:r>
              <a:rPr sz="1200" dirty="0">
                <a:solidFill>
                  <a:prstClr val="black"/>
                </a:solidFill>
              </a:rPr>
              <a:t>&amp; </a:t>
            </a:r>
            <a:r>
              <a:rPr sz="1200" spc="-4" dirty="0">
                <a:solidFill>
                  <a:prstClr val="black"/>
                </a:solidFill>
              </a:rPr>
              <a:t>Perona:</a:t>
            </a:r>
            <a:r>
              <a:rPr sz="1200" spc="-60" dirty="0">
                <a:solidFill>
                  <a:prstClr val="black"/>
                </a:solidFill>
              </a:rPr>
              <a:t> </a:t>
            </a:r>
            <a:r>
              <a:rPr sz="1200" spc="-4" dirty="0">
                <a:solidFill>
                  <a:prstClr val="black"/>
                </a:solidFill>
              </a:rPr>
              <a:t>65.2%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577" y="2791594"/>
            <a:ext cx="531876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CC0000"/>
                </a:solidFill>
              </a:rPr>
              <a:t>Multi-class classification results (100 training </a:t>
            </a:r>
            <a:r>
              <a:rPr sz="1500" spc="-8" dirty="0">
                <a:solidFill>
                  <a:srgbClr val="CC0000"/>
                </a:solidFill>
              </a:rPr>
              <a:t>images </a:t>
            </a:r>
            <a:r>
              <a:rPr sz="1500" spc="-4" dirty="0">
                <a:solidFill>
                  <a:srgbClr val="CC0000"/>
                </a:solidFill>
              </a:rPr>
              <a:t>per</a:t>
            </a:r>
            <a:r>
              <a:rPr sz="1500" spc="105" dirty="0">
                <a:solidFill>
                  <a:srgbClr val="CC0000"/>
                </a:solidFill>
              </a:rPr>
              <a:t> </a:t>
            </a:r>
            <a:r>
              <a:rPr sz="1500" spc="-4" dirty="0">
                <a:solidFill>
                  <a:srgbClr val="CC0000"/>
                </a:solidFill>
              </a:rPr>
              <a:t>class)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5726" y="987576"/>
            <a:ext cx="2850833" cy="32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900" dirty="0">
                <a:solidFill>
                  <a:prstClr val="black"/>
                </a:solidFill>
              </a:rPr>
              <a:t>Fei-Fei &amp; </a:t>
            </a:r>
            <a:r>
              <a:rPr sz="900" spc="-4" dirty="0">
                <a:solidFill>
                  <a:prstClr val="black"/>
                </a:solidFill>
              </a:rPr>
              <a:t>Perona (2005), </a:t>
            </a:r>
            <a:r>
              <a:rPr sz="900" dirty="0">
                <a:solidFill>
                  <a:prstClr val="black"/>
                </a:solidFill>
              </a:rPr>
              <a:t>Oliva &amp; </a:t>
            </a:r>
            <a:r>
              <a:rPr sz="900" spc="-4" dirty="0">
                <a:solidFill>
                  <a:prstClr val="black"/>
                </a:solidFill>
              </a:rPr>
              <a:t>Torralba</a:t>
            </a:r>
            <a:r>
              <a:rPr sz="900" spc="-11" dirty="0">
                <a:solidFill>
                  <a:prstClr val="black"/>
                </a:solidFill>
              </a:rPr>
              <a:t> </a:t>
            </a:r>
            <a:r>
              <a:rPr sz="900" spc="-8" dirty="0">
                <a:solidFill>
                  <a:prstClr val="black"/>
                </a:solidFill>
              </a:rPr>
              <a:t>(2001)</a:t>
            </a:r>
            <a:endParaRPr sz="900">
              <a:solidFill>
                <a:prstClr val="black"/>
              </a:solidFill>
            </a:endParaRPr>
          </a:p>
          <a:p>
            <a:pPr algn="ctr">
              <a:spcBef>
                <a:spcPts val="443"/>
              </a:spcBef>
            </a:pPr>
            <a:r>
              <a:rPr sz="9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9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57350" y="3047816"/>
            <a:ext cx="5897309" cy="187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8098" y="4936331"/>
            <a:ext cx="15583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3C57B0C-3DDD-46CC-D0DC-0234D825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Scene category dataset</a:t>
            </a:r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CE4144B-DB2F-84FC-9A87-F89DBB90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9132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8125" y="1032544"/>
            <a:ext cx="2567749" cy="2696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43551" y="4037277"/>
            <a:ext cx="1314449" cy="939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0301" y="4031560"/>
            <a:ext cx="1257299" cy="9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4037277"/>
            <a:ext cx="1428750" cy="941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4377" y="3781244"/>
            <a:ext cx="1704499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50" spc="-4" dirty="0">
                <a:solidFill>
                  <a:srgbClr val="CC0000"/>
                </a:solidFill>
              </a:rPr>
              <a:t>Difficult indoor</a:t>
            </a:r>
            <a:r>
              <a:rPr sz="1050" spc="-71" dirty="0">
                <a:solidFill>
                  <a:srgbClr val="CC0000"/>
                </a:solidFill>
              </a:rPr>
              <a:t> </a:t>
            </a:r>
            <a:r>
              <a:rPr sz="1050" spc="-4" dirty="0">
                <a:solidFill>
                  <a:srgbClr val="CC0000"/>
                </a:solidFill>
              </a:rPr>
              <a:t>images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8257" y="5018696"/>
            <a:ext cx="3800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82"/>
              </a:lnSpc>
            </a:pPr>
            <a:r>
              <a:rPr sz="900" dirty="0">
                <a:solidFill>
                  <a:prstClr val="black"/>
                </a:solidFill>
              </a:rPr>
              <a:t>k</a:t>
            </a:r>
            <a:r>
              <a:rPr sz="900" spc="-4" dirty="0">
                <a:solidFill>
                  <a:prstClr val="black"/>
                </a:solidFill>
              </a:rPr>
              <a:t>i</a:t>
            </a:r>
            <a:r>
              <a:rPr sz="900" dirty="0">
                <a:solidFill>
                  <a:prstClr val="black"/>
                </a:solidFill>
              </a:rPr>
              <a:t>tc</a:t>
            </a:r>
            <a:r>
              <a:rPr sz="900" spc="-4" dirty="0">
                <a:solidFill>
                  <a:prstClr val="black"/>
                </a:solidFill>
              </a:rPr>
              <a:t>hen</a:t>
            </a:r>
            <a:endParaRPr sz="90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3590" y="5018696"/>
            <a:ext cx="56959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82"/>
              </a:lnSpc>
            </a:pPr>
            <a:r>
              <a:rPr sz="900" spc="-4" dirty="0">
                <a:solidFill>
                  <a:prstClr val="black"/>
                </a:solidFill>
              </a:rPr>
              <a:t>living</a:t>
            </a:r>
            <a:r>
              <a:rPr sz="900" spc="-71" dirty="0">
                <a:solidFill>
                  <a:prstClr val="black"/>
                </a:solidFill>
              </a:rPr>
              <a:t> </a:t>
            </a:r>
            <a:r>
              <a:rPr sz="900" spc="-4" dirty="0">
                <a:solidFill>
                  <a:prstClr val="black"/>
                </a:solidFill>
              </a:rPr>
              <a:t>room</a:t>
            </a:r>
            <a:endParaRPr sz="9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5973" y="5018696"/>
            <a:ext cx="46767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82"/>
              </a:lnSpc>
            </a:pPr>
            <a:r>
              <a:rPr sz="900" spc="-4" dirty="0">
                <a:solidFill>
                  <a:prstClr val="black"/>
                </a:solidFill>
              </a:rPr>
              <a:t>bedroom</a:t>
            </a:r>
            <a:endParaRPr sz="9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0028" y="4936331"/>
            <a:ext cx="17073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3C5E20A-9887-0D1E-2374-314DC745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Category Confusion Matrix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2CD35AF-9BF7-0E98-1B59-B9F37665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76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FB476-20DF-1F33-F4C7-072F08A65E1D}"/>
              </a:ext>
            </a:extLst>
          </p:cNvPr>
          <p:cNvSpPr txBox="1"/>
          <p:nvPr/>
        </p:nvSpPr>
        <p:spPr>
          <a:xfrm>
            <a:off x="1950848" y="2355040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Ground Truth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243B07-5813-56E8-12F2-8A8C84E9F526}"/>
              </a:ext>
            </a:extLst>
          </p:cNvPr>
          <p:cNvSpPr txBox="1"/>
          <p:nvPr/>
        </p:nvSpPr>
        <p:spPr>
          <a:xfrm>
            <a:off x="4343590" y="871745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18130844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28750" y="1387602"/>
            <a:ext cx="737235" cy="8035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7704" y="1387602"/>
            <a:ext cx="969835" cy="8035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8972" y="1387602"/>
            <a:ext cx="564071" cy="8035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20478" y="1387602"/>
            <a:ext cx="1113281" cy="8035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45835" y="1387602"/>
            <a:ext cx="1137285" cy="8035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28751" y="2244852"/>
            <a:ext cx="834389" cy="8035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88623" y="1387602"/>
            <a:ext cx="495491" cy="8035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25983" y="1387602"/>
            <a:ext cx="989267" cy="8035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19147" y="2244852"/>
            <a:ext cx="851535" cy="8035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08972" y="2244852"/>
            <a:ext cx="600075" cy="8035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55339" y="2244852"/>
            <a:ext cx="1219010" cy="8035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43500" y="2244852"/>
            <a:ext cx="1014413" cy="8035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12777" y="2244852"/>
            <a:ext cx="457200" cy="8035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69990" y="2244852"/>
            <a:ext cx="945260" cy="8035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65006" y="3192032"/>
            <a:ext cx="521398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CC0000"/>
                </a:solidFill>
              </a:rPr>
              <a:t>Multi-class classification results (30 training </a:t>
            </a:r>
            <a:r>
              <a:rPr sz="1500" spc="-8" dirty="0">
                <a:solidFill>
                  <a:srgbClr val="CC0000"/>
                </a:solidFill>
              </a:rPr>
              <a:t>images </a:t>
            </a:r>
            <a:r>
              <a:rPr sz="1500" spc="-4" dirty="0">
                <a:solidFill>
                  <a:srgbClr val="CC0000"/>
                </a:solidFill>
              </a:rPr>
              <a:t>per</a:t>
            </a:r>
            <a:r>
              <a:rPr sz="1500" spc="105" dirty="0">
                <a:solidFill>
                  <a:srgbClr val="CC0000"/>
                </a:solidFill>
              </a:rPr>
              <a:t> </a:t>
            </a:r>
            <a:r>
              <a:rPr sz="1500" spc="-4" dirty="0">
                <a:solidFill>
                  <a:srgbClr val="CC0000"/>
                </a:solidFill>
              </a:rPr>
              <a:t>class)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12454" y="962406"/>
            <a:ext cx="4922044" cy="32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4061"/>
            <a:r>
              <a:rPr sz="900" dirty="0">
                <a:solidFill>
                  <a:prstClr val="black"/>
                </a:solidFill>
              </a:rPr>
              <a:t>Fei-Fei </a:t>
            </a:r>
            <a:r>
              <a:rPr sz="900" spc="-4" dirty="0">
                <a:solidFill>
                  <a:prstClr val="black"/>
                </a:solidFill>
              </a:rPr>
              <a:t>et al.</a:t>
            </a:r>
            <a:r>
              <a:rPr sz="900" spc="-64" dirty="0">
                <a:solidFill>
                  <a:prstClr val="black"/>
                </a:solidFill>
              </a:rPr>
              <a:t> </a:t>
            </a:r>
            <a:r>
              <a:rPr sz="900" spc="-4" dirty="0">
                <a:solidFill>
                  <a:prstClr val="black"/>
                </a:solidFill>
              </a:rPr>
              <a:t>(2004)</a:t>
            </a:r>
            <a:endParaRPr sz="900">
              <a:solidFill>
                <a:prstClr val="black"/>
              </a:solidFill>
            </a:endParaRPr>
          </a:p>
          <a:p>
            <a:pPr marL="9525">
              <a:spcBef>
                <a:spcPts val="356"/>
              </a:spcBef>
            </a:pPr>
            <a:r>
              <a:rPr sz="900" b="1" dirty="0">
                <a:solidFill>
                  <a:prstClr val="black"/>
                </a:solidFill>
                <a:latin typeface="Courier New"/>
                <a:cs typeface="Courier New"/>
                <a:hlinkClick r:id="rId16"/>
              </a:rPr>
              <a:t>http://www.vision.caltech.edu/Image_Datasets/Caltech101/Caltech101.html</a:t>
            </a:r>
            <a:endParaRPr sz="9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28825" y="3468003"/>
            <a:ext cx="5086349" cy="164197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5250" y="4912668"/>
            <a:ext cx="15244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F1D11A03-74DA-96D9-045F-D5337AC9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Caltech101</a:t>
            </a:r>
            <a:r>
              <a:rPr lang="en-US" spc="-23" dirty="0"/>
              <a:t> </a:t>
            </a:r>
            <a:r>
              <a:rPr lang="en-US" spc="-8" dirty="0"/>
              <a:t>dataset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0502A-F3A3-55DE-A989-468E244F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6081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3"/>
          <p:cNvSpPr/>
          <p:nvPr/>
        </p:nvSpPr>
        <p:spPr>
          <a:xfrm rot="-1150790">
            <a:off x="5056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3"/>
          <p:cNvSpPr/>
          <p:nvPr/>
        </p:nvSpPr>
        <p:spPr>
          <a:xfrm rot="9649210" flipH="1">
            <a:off x="4789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3"/>
          <p:cNvSpPr/>
          <p:nvPr/>
        </p:nvSpPr>
        <p:spPr>
          <a:xfrm>
            <a:off x="6639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3"/>
          <p:cNvSpPr/>
          <p:nvPr/>
        </p:nvSpPr>
        <p:spPr>
          <a:xfrm>
            <a:off x="7715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3"/>
          <p:cNvSpPr/>
          <p:nvPr/>
        </p:nvSpPr>
        <p:spPr>
          <a:xfrm>
            <a:off x="11621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3"/>
          <p:cNvSpPr/>
          <p:nvPr/>
        </p:nvSpPr>
        <p:spPr>
          <a:xfrm>
            <a:off x="11621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3"/>
          <p:cNvSpPr/>
          <p:nvPr/>
        </p:nvSpPr>
        <p:spPr>
          <a:xfrm rot="-1150790">
            <a:off x="17248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3"/>
          <p:cNvSpPr/>
          <p:nvPr/>
        </p:nvSpPr>
        <p:spPr>
          <a:xfrm rot="9649210" flipH="1">
            <a:off x="16981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43"/>
          <p:cNvSpPr/>
          <p:nvPr/>
        </p:nvSpPr>
        <p:spPr>
          <a:xfrm>
            <a:off x="18831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3"/>
          <p:cNvSpPr/>
          <p:nvPr/>
        </p:nvSpPr>
        <p:spPr>
          <a:xfrm>
            <a:off x="19907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3"/>
          <p:cNvSpPr/>
          <p:nvPr/>
        </p:nvSpPr>
        <p:spPr>
          <a:xfrm>
            <a:off x="23813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3"/>
          <p:cNvSpPr/>
          <p:nvPr/>
        </p:nvSpPr>
        <p:spPr>
          <a:xfrm>
            <a:off x="23813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3"/>
          <p:cNvSpPr/>
          <p:nvPr/>
        </p:nvSpPr>
        <p:spPr>
          <a:xfrm rot="-1150790">
            <a:off x="29440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3"/>
          <p:cNvSpPr/>
          <p:nvPr/>
        </p:nvSpPr>
        <p:spPr>
          <a:xfrm rot="9649210" flipH="1">
            <a:off x="29173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3"/>
          <p:cNvSpPr/>
          <p:nvPr/>
        </p:nvSpPr>
        <p:spPr>
          <a:xfrm>
            <a:off x="31023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3"/>
          <p:cNvSpPr/>
          <p:nvPr/>
        </p:nvSpPr>
        <p:spPr>
          <a:xfrm>
            <a:off x="32099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3"/>
          <p:cNvSpPr/>
          <p:nvPr/>
        </p:nvSpPr>
        <p:spPr>
          <a:xfrm>
            <a:off x="36005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3"/>
          <p:cNvSpPr/>
          <p:nvPr/>
        </p:nvSpPr>
        <p:spPr>
          <a:xfrm>
            <a:off x="36005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3"/>
          <p:cNvSpPr/>
          <p:nvPr/>
        </p:nvSpPr>
        <p:spPr>
          <a:xfrm rot="-1150790">
            <a:off x="41632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43"/>
          <p:cNvSpPr/>
          <p:nvPr/>
        </p:nvSpPr>
        <p:spPr>
          <a:xfrm rot="9649210" flipH="1">
            <a:off x="41365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3"/>
          <p:cNvSpPr/>
          <p:nvPr/>
        </p:nvSpPr>
        <p:spPr>
          <a:xfrm>
            <a:off x="43215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43"/>
          <p:cNvSpPr/>
          <p:nvPr/>
        </p:nvSpPr>
        <p:spPr>
          <a:xfrm>
            <a:off x="44291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43"/>
          <p:cNvSpPr/>
          <p:nvPr/>
        </p:nvSpPr>
        <p:spPr>
          <a:xfrm>
            <a:off x="48197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43"/>
          <p:cNvSpPr/>
          <p:nvPr/>
        </p:nvSpPr>
        <p:spPr>
          <a:xfrm>
            <a:off x="48197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3"/>
          <p:cNvSpPr/>
          <p:nvPr/>
        </p:nvSpPr>
        <p:spPr>
          <a:xfrm rot="-1150790">
            <a:off x="53824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3"/>
          <p:cNvSpPr/>
          <p:nvPr/>
        </p:nvSpPr>
        <p:spPr>
          <a:xfrm rot="9649210" flipH="1">
            <a:off x="53557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3"/>
          <p:cNvSpPr/>
          <p:nvPr/>
        </p:nvSpPr>
        <p:spPr>
          <a:xfrm>
            <a:off x="55407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3"/>
          <p:cNvSpPr/>
          <p:nvPr/>
        </p:nvSpPr>
        <p:spPr>
          <a:xfrm>
            <a:off x="56483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3"/>
          <p:cNvSpPr/>
          <p:nvPr/>
        </p:nvSpPr>
        <p:spPr>
          <a:xfrm>
            <a:off x="60389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3"/>
          <p:cNvSpPr/>
          <p:nvPr/>
        </p:nvSpPr>
        <p:spPr>
          <a:xfrm>
            <a:off x="60389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3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Evaluation Metrics: Credit Card Fraud</a:t>
            </a:r>
            <a:endParaRPr dirty="0"/>
          </a:p>
        </p:txBody>
      </p:sp>
      <p:sp>
        <p:nvSpPr>
          <p:cNvPr id="764" name="Google Shape;764;p43"/>
          <p:cNvSpPr/>
          <p:nvPr/>
        </p:nvSpPr>
        <p:spPr>
          <a:xfrm>
            <a:off x="6689300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3"/>
          <p:cNvSpPr txBox="1"/>
          <p:nvPr/>
        </p:nvSpPr>
        <p:spPr>
          <a:xfrm>
            <a:off x="6838950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6" name="Google Shape;766;p43"/>
          <p:cNvSpPr/>
          <p:nvPr/>
        </p:nvSpPr>
        <p:spPr>
          <a:xfrm>
            <a:off x="7422725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3"/>
          <p:cNvSpPr txBox="1"/>
          <p:nvPr/>
        </p:nvSpPr>
        <p:spPr>
          <a:xfrm>
            <a:off x="7572375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8" name="Google Shape;768;p43"/>
          <p:cNvSpPr/>
          <p:nvPr/>
        </p:nvSpPr>
        <p:spPr>
          <a:xfrm>
            <a:off x="8156150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3"/>
          <p:cNvSpPr txBox="1"/>
          <p:nvPr/>
        </p:nvSpPr>
        <p:spPr>
          <a:xfrm>
            <a:off x="8305800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70" name="Google Shape;770;p43"/>
          <p:cNvGrpSpPr/>
          <p:nvPr/>
        </p:nvGrpSpPr>
        <p:grpSpPr>
          <a:xfrm>
            <a:off x="480325" y="2609850"/>
            <a:ext cx="8346425" cy="821625"/>
            <a:chOff x="480325" y="2609850"/>
            <a:chExt cx="8346425" cy="821625"/>
          </a:xfrm>
        </p:grpSpPr>
        <p:sp>
          <p:nvSpPr>
            <p:cNvPr id="771" name="Google Shape;771;p43"/>
            <p:cNvSpPr/>
            <p:nvPr/>
          </p:nvSpPr>
          <p:spPr>
            <a:xfrm rot="-5400000">
              <a:off x="3307225" y="-217050"/>
              <a:ext cx="342900" cy="5996700"/>
            </a:xfrm>
            <a:prstGeom prst="leftBrace">
              <a:avLst>
                <a:gd name="adj1" fmla="val 104367"/>
                <a:gd name="adj2" fmla="val 5277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 rot="-5400000">
              <a:off x="7567650" y="1747800"/>
              <a:ext cx="342900" cy="2067000"/>
            </a:xfrm>
            <a:prstGeom prst="leftBrace">
              <a:avLst>
                <a:gd name="adj1" fmla="val 104367"/>
                <a:gd name="adj2" fmla="val 5277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 txBox="1"/>
            <p:nvPr/>
          </p:nvSpPr>
          <p:spPr>
            <a:xfrm>
              <a:off x="2616375" y="2919375"/>
              <a:ext cx="20670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4242"/>
                  </a:solidFill>
                  <a:latin typeface="Amaranth"/>
                  <a:ea typeface="Amaranth"/>
                  <a:cs typeface="Amaranth"/>
                  <a:sym typeface="Amaranth"/>
                </a:rPr>
                <a:t>284,335</a:t>
              </a:r>
              <a:endParaRPr sz="2400">
                <a:solidFill>
                  <a:srgbClr val="424242"/>
                </a:solidFill>
              </a:endParaRPr>
            </a:p>
          </p:txBody>
        </p:sp>
        <p:sp>
          <p:nvSpPr>
            <p:cNvPr id="774" name="Google Shape;774;p43"/>
            <p:cNvSpPr txBox="1"/>
            <p:nvPr/>
          </p:nvSpPr>
          <p:spPr>
            <a:xfrm>
              <a:off x="6759750" y="2919375"/>
              <a:ext cx="20670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4242"/>
                  </a:solidFill>
                  <a:latin typeface="Amaranth"/>
                  <a:ea typeface="Amaranth"/>
                  <a:cs typeface="Amaranth"/>
                  <a:sym typeface="Amaranth"/>
                </a:rPr>
                <a:t>472</a:t>
              </a:r>
              <a:endParaRPr sz="2400">
                <a:solidFill>
                  <a:srgbClr val="424242"/>
                </a:solidFill>
              </a:endParaRPr>
            </a:p>
          </p:txBody>
        </p:sp>
      </p:grpSp>
      <p:grpSp>
        <p:nvGrpSpPr>
          <p:cNvPr id="775" name="Google Shape;775;p43"/>
          <p:cNvGrpSpPr/>
          <p:nvPr/>
        </p:nvGrpSpPr>
        <p:grpSpPr>
          <a:xfrm>
            <a:off x="2053695" y="4099535"/>
            <a:ext cx="4688700" cy="893100"/>
            <a:chOff x="2053695" y="4099535"/>
            <a:chExt cx="4688700" cy="893100"/>
          </a:xfrm>
        </p:grpSpPr>
        <p:sp>
          <p:nvSpPr>
            <p:cNvPr id="776" name="Google Shape;776;p43"/>
            <p:cNvSpPr txBox="1"/>
            <p:nvPr/>
          </p:nvSpPr>
          <p:spPr>
            <a:xfrm>
              <a:off x="2053695" y="4283095"/>
              <a:ext cx="46887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4242"/>
                  </a:solidFill>
                  <a:latin typeface="Amaranth"/>
                  <a:ea typeface="Amaranth"/>
                  <a:cs typeface="Amaranth"/>
                  <a:sym typeface="Amaranth"/>
                </a:rPr>
                <a:t>Correct =                 = 99.83% </a:t>
              </a:r>
              <a:endParaRPr sz="2400">
                <a:solidFill>
                  <a:srgbClr val="424242"/>
                </a:solidFill>
              </a:endParaRPr>
            </a:p>
          </p:txBody>
        </p:sp>
        <p:sp>
          <p:nvSpPr>
            <p:cNvPr id="777" name="Google Shape;777;p43"/>
            <p:cNvSpPr txBox="1"/>
            <p:nvPr/>
          </p:nvSpPr>
          <p:spPr>
            <a:xfrm>
              <a:off x="2901655" y="4099535"/>
              <a:ext cx="20670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4242"/>
                  </a:solidFill>
                  <a:latin typeface="Amaranth"/>
                  <a:ea typeface="Amaranth"/>
                  <a:cs typeface="Amaranth"/>
                  <a:sym typeface="Amaranth"/>
                </a:rPr>
                <a:t>284,335</a:t>
              </a:r>
              <a:endParaRPr sz="2400">
                <a:solidFill>
                  <a:srgbClr val="424242"/>
                </a:solidFill>
              </a:endParaRPr>
            </a:p>
          </p:txBody>
        </p:sp>
        <p:sp>
          <p:nvSpPr>
            <p:cNvPr id="778" name="Google Shape;778;p43"/>
            <p:cNvSpPr txBox="1"/>
            <p:nvPr/>
          </p:nvSpPr>
          <p:spPr>
            <a:xfrm>
              <a:off x="2901655" y="4480535"/>
              <a:ext cx="20670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4242"/>
                  </a:solidFill>
                  <a:latin typeface="Amaranth"/>
                  <a:ea typeface="Amaranth"/>
                  <a:cs typeface="Amaranth"/>
                  <a:sym typeface="Amaranth"/>
                </a:rPr>
                <a:t>284,807</a:t>
              </a:r>
              <a:endParaRPr sz="2400">
                <a:solidFill>
                  <a:srgbClr val="424242"/>
                </a:solidFill>
              </a:endParaRPr>
            </a:p>
          </p:txBody>
        </p:sp>
        <p:cxnSp>
          <p:nvCxnSpPr>
            <p:cNvPr id="779" name="Google Shape;779;p43"/>
            <p:cNvCxnSpPr/>
            <p:nvPr/>
          </p:nvCxnSpPr>
          <p:spPr>
            <a:xfrm>
              <a:off x="3337915" y="4577415"/>
              <a:ext cx="1141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0" name="Google Shape;780;p43"/>
          <p:cNvGrpSpPr/>
          <p:nvPr/>
        </p:nvGrpSpPr>
        <p:grpSpPr>
          <a:xfrm>
            <a:off x="771475" y="1074451"/>
            <a:ext cx="7991258" cy="512100"/>
            <a:chOff x="771475" y="1074451"/>
            <a:chExt cx="7991258" cy="512100"/>
          </a:xfrm>
        </p:grpSpPr>
        <p:pic>
          <p:nvPicPr>
            <p:cNvPr id="781" name="Google Shape;781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14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906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3" name="Google Shape;783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098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290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244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674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00900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15275" y="1074451"/>
              <a:ext cx="447458" cy="512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9" name="Google Shape;789;p43"/>
          <p:cNvSpPr txBox="1"/>
          <p:nvPr/>
        </p:nvSpPr>
        <p:spPr>
          <a:xfrm>
            <a:off x="1930575" y="3605175"/>
            <a:ext cx="4688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Model: All transactions are good.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791" name="Google Shape;79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CD3C4-23C2-588C-FFE1-09596D913D3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4"/>
          <p:cNvSpPr/>
          <p:nvPr/>
        </p:nvSpPr>
        <p:spPr>
          <a:xfrm rot="-1150790">
            <a:off x="5056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4"/>
          <p:cNvSpPr/>
          <p:nvPr/>
        </p:nvSpPr>
        <p:spPr>
          <a:xfrm rot="9649210" flipH="1">
            <a:off x="4789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4"/>
          <p:cNvSpPr/>
          <p:nvPr/>
        </p:nvSpPr>
        <p:spPr>
          <a:xfrm>
            <a:off x="6639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4"/>
          <p:cNvSpPr/>
          <p:nvPr/>
        </p:nvSpPr>
        <p:spPr>
          <a:xfrm>
            <a:off x="7715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4"/>
          <p:cNvSpPr/>
          <p:nvPr/>
        </p:nvSpPr>
        <p:spPr>
          <a:xfrm>
            <a:off x="11621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4"/>
          <p:cNvSpPr/>
          <p:nvPr/>
        </p:nvSpPr>
        <p:spPr>
          <a:xfrm>
            <a:off x="11621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4"/>
          <p:cNvSpPr/>
          <p:nvPr/>
        </p:nvSpPr>
        <p:spPr>
          <a:xfrm rot="-1150790">
            <a:off x="17248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4"/>
          <p:cNvSpPr/>
          <p:nvPr/>
        </p:nvSpPr>
        <p:spPr>
          <a:xfrm rot="9649210" flipH="1">
            <a:off x="16981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4"/>
          <p:cNvSpPr/>
          <p:nvPr/>
        </p:nvSpPr>
        <p:spPr>
          <a:xfrm>
            <a:off x="18831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4"/>
          <p:cNvSpPr/>
          <p:nvPr/>
        </p:nvSpPr>
        <p:spPr>
          <a:xfrm>
            <a:off x="19907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/>
          <p:nvPr/>
        </p:nvSpPr>
        <p:spPr>
          <a:xfrm>
            <a:off x="23813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4"/>
          <p:cNvSpPr/>
          <p:nvPr/>
        </p:nvSpPr>
        <p:spPr>
          <a:xfrm>
            <a:off x="23813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4"/>
          <p:cNvSpPr/>
          <p:nvPr/>
        </p:nvSpPr>
        <p:spPr>
          <a:xfrm rot="-1150790">
            <a:off x="29440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4"/>
          <p:cNvSpPr/>
          <p:nvPr/>
        </p:nvSpPr>
        <p:spPr>
          <a:xfrm rot="9649210" flipH="1">
            <a:off x="29173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4"/>
          <p:cNvSpPr/>
          <p:nvPr/>
        </p:nvSpPr>
        <p:spPr>
          <a:xfrm>
            <a:off x="31023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44"/>
          <p:cNvSpPr/>
          <p:nvPr/>
        </p:nvSpPr>
        <p:spPr>
          <a:xfrm>
            <a:off x="32099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4"/>
          <p:cNvSpPr/>
          <p:nvPr/>
        </p:nvSpPr>
        <p:spPr>
          <a:xfrm>
            <a:off x="36005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4"/>
          <p:cNvSpPr/>
          <p:nvPr/>
        </p:nvSpPr>
        <p:spPr>
          <a:xfrm>
            <a:off x="36005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4"/>
          <p:cNvSpPr/>
          <p:nvPr/>
        </p:nvSpPr>
        <p:spPr>
          <a:xfrm rot="-1150790">
            <a:off x="41632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/>
          <p:nvPr/>
        </p:nvSpPr>
        <p:spPr>
          <a:xfrm rot="9649210" flipH="1">
            <a:off x="41365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4"/>
          <p:cNvSpPr/>
          <p:nvPr/>
        </p:nvSpPr>
        <p:spPr>
          <a:xfrm>
            <a:off x="43215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4"/>
          <p:cNvSpPr/>
          <p:nvPr/>
        </p:nvSpPr>
        <p:spPr>
          <a:xfrm>
            <a:off x="44291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4"/>
          <p:cNvSpPr/>
          <p:nvPr/>
        </p:nvSpPr>
        <p:spPr>
          <a:xfrm>
            <a:off x="48197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4"/>
          <p:cNvSpPr/>
          <p:nvPr/>
        </p:nvSpPr>
        <p:spPr>
          <a:xfrm>
            <a:off x="48197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4"/>
          <p:cNvSpPr/>
          <p:nvPr/>
        </p:nvSpPr>
        <p:spPr>
          <a:xfrm rot="-1150790">
            <a:off x="53824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4"/>
          <p:cNvSpPr/>
          <p:nvPr/>
        </p:nvSpPr>
        <p:spPr>
          <a:xfrm rot="9649210" flipH="1">
            <a:off x="53557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44"/>
          <p:cNvSpPr/>
          <p:nvPr/>
        </p:nvSpPr>
        <p:spPr>
          <a:xfrm>
            <a:off x="55407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44"/>
          <p:cNvSpPr/>
          <p:nvPr/>
        </p:nvSpPr>
        <p:spPr>
          <a:xfrm>
            <a:off x="56483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4"/>
          <p:cNvSpPr/>
          <p:nvPr/>
        </p:nvSpPr>
        <p:spPr>
          <a:xfrm>
            <a:off x="60389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44"/>
          <p:cNvSpPr/>
          <p:nvPr/>
        </p:nvSpPr>
        <p:spPr>
          <a:xfrm>
            <a:off x="60389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44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Credit Card Fraud</a:t>
            </a:r>
            <a:endParaRPr dirty="0"/>
          </a:p>
        </p:txBody>
      </p:sp>
      <p:sp>
        <p:nvSpPr>
          <p:cNvPr id="827" name="Google Shape;827;p44"/>
          <p:cNvSpPr/>
          <p:nvPr/>
        </p:nvSpPr>
        <p:spPr>
          <a:xfrm>
            <a:off x="6689300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44"/>
          <p:cNvSpPr txBox="1"/>
          <p:nvPr/>
        </p:nvSpPr>
        <p:spPr>
          <a:xfrm>
            <a:off x="6838950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9" name="Google Shape;829;p44"/>
          <p:cNvSpPr/>
          <p:nvPr/>
        </p:nvSpPr>
        <p:spPr>
          <a:xfrm>
            <a:off x="7422725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4"/>
          <p:cNvSpPr txBox="1"/>
          <p:nvPr/>
        </p:nvSpPr>
        <p:spPr>
          <a:xfrm>
            <a:off x="7572375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1" name="Google Shape;831;p44"/>
          <p:cNvSpPr/>
          <p:nvPr/>
        </p:nvSpPr>
        <p:spPr>
          <a:xfrm>
            <a:off x="8156150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4"/>
          <p:cNvSpPr txBox="1"/>
          <p:nvPr/>
        </p:nvSpPr>
        <p:spPr>
          <a:xfrm>
            <a:off x="8305800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3" name="Google Shape;833;p44"/>
          <p:cNvSpPr/>
          <p:nvPr/>
        </p:nvSpPr>
        <p:spPr>
          <a:xfrm rot="-5400000">
            <a:off x="3307225" y="-217050"/>
            <a:ext cx="342900" cy="5996700"/>
          </a:xfrm>
          <a:prstGeom prst="leftBrace">
            <a:avLst>
              <a:gd name="adj1" fmla="val 104367"/>
              <a:gd name="adj2" fmla="val 527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4"/>
          <p:cNvSpPr/>
          <p:nvPr/>
        </p:nvSpPr>
        <p:spPr>
          <a:xfrm rot="-5400000">
            <a:off x="7567650" y="1747800"/>
            <a:ext cx="342900" cy="2067000"/>
          </a:xfrm>
          <a:prstGeom prst="leftBrace">
            <a:avLst>
              <a:gd name="adj1" fmla="val 104367"/>
              <a:gd name="adj2" fmla="val 527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4"/>
          <p:cNvSpPr txBox="1"/>
          <p:nvPr/>
        </p:nvSpPr>
        <p:spPr>
          <a:xfrm>
            <a:off x="2616375" y="2919375"/>
            <a:ext cx="20670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284,335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836" name="Google Shape;836;p44"/>
          <p:cNvSpPr txBox="1"/>
          <p:nvPr/>
        </p:nvSpPr>
        <p:spPr>
          <a:xfrm>
            <a:off x="6759750" y="2919375"/>
            <a:ext cx="20670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472</a:t>
            </a:r>
            <a:endParaRPr sz="2400">
              <a:solidFill>
                <a:srgbClr val="424242"/>
              </a:solidFill>
            </a:endParaRPr>
          </a:p>
        </p:txBody>
      </p:sp>
      <p:pic>
        <p:nvPicPr>
          <p:cNvPr id="837" name="Google Shape;8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6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8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0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4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4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0900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5275" y="1074451"/>
            <a:ext cx="447458" cy="5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44"/>
          <p:cNvSpPr txBox="1"/>
          <p:nvPr/>
        </p:nvSpPr>
        <p:spPr>
          <a:xfrm>
            <a:off x="1930575" y="3605175"/>
            <a:ext cx="4688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Model: All transactions are good.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846" name="Google Shape;846;p44"/>
          <p:cNvSpPr txBox="1"/>
          <p:nvPr/>
        </p:nvSpPr>
        <p:spPr>
          <a:xfrm>
            <a:off x="2043935" y="4130700"/>
            <a:ext cx="6310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Problem: I’m not catching any of the bad ones!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848" name="Google Shape;84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FC976-1859-5DC1-30F8-89B3A3A61C3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Fine-grained recognition</a:t>
            </a:r>
          </a:p>
        </p:txBody>
      </p:sp>
      <p:pic>
        <p:nvPicPr>
          <p:cNvPr id="23556" name="Picture 4" descr="http://www.vision.caltech.edu/visipedia/beak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08" y="1765250"/>
            <a:ext cx="5563783" cy="27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3742135" y="4658916"/>
            <a:ext cx="1898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Visipedia</a:t>
            </a:r>
            <a:r>
              <a:rPr lang="en-US" altLang="en-US" sz="1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Project</a:t>
            </a:r>
            <a:endParaRPr lang="en-US" altLang="en-US" sz="18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9D4CF4-8E34-4386-A44D-B0039BB9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3721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5"/>
          <p:cNvSpPr/>
          <p:nvPr/>
        </p:nvSpPr>
        <p:spPr>
          <a:xfrm rot="-1150790">
            <a:off x="5056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5"/>
          <p:cNvSpPr/>
          <p:nvPr/>
        </p:nvSpPr>
        <p:spPr>
          <a:xfrm rot="9649210" flipH="1">
            <a:off x="4789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45"/>
          <p:cNvSpPr/>
          <p:nvPr/>
        </p:nvSpPr>
        <p:spPr>
          <a:xfrm>
            <a:off x="6639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45"/>
          <p:cNvSpPr/>
          <p:nvPr/>
        </p:nvSpPr>
        <p:spPr>
          <a:xfrm>
            <a:off x="7715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5"/>
          <p:cNvSpPr/>
          <p:nvPr/>
        </p:nvSpPr>
        <p:spPr>
          <a:xfrm>
            <a:off x="11621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5"/>
          <p:cNvSpPr/>
          <p:nvPr/>
        </p:nvSpPr>
        <p:spPr>
          <a:xfrm>
            <a:off x="11621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 rot="-1150790">
            <a:off x="17248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 rot="9649210" flipH="1">
            <a:off x="16981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>
            <a:off x="18831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>
            <a:off x="19907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>
            <a:off x="23813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5"/>
          <p:cNvSpPr/>
          <p:nvPr/>
        </p:nvSpPr>
        <p:spPr>
          <a:xfrm>
            <a:off x="23813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5"/>
          <p:cNvSpPr/>
          <p:nvPr/>
        </p:nvSpPr>
        <p:spPr>
          <a:xfrm rot="-1150790">
            <a:off x="29440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5"/>
          <p:cNvSpPr/>
          <p:nvPr/>
        </p:nvSpPr>
        <p:spPr>
          <a:xfrm rot="9649210" flipH="1">
            <a:off x="29173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45"/>
          <p:cNvSpPr/>
          <p:nvPr/>
        </p:nvSpPr>
        <p:spPr>
          <a:xfrm>
            <a:off x="31023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>
            <a:off x="32099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5"/>
          <p:cNvSpPr/>
          <p:nvPr/>
        </p:nvSpPr>
        <p:spPr>
          <a:xfrm>
            <a:off x="36005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5"/>
          <p:cNvSpPr/>
          <p:nvPr/>
        </p:nvSpPr>
        <p:spPr>
          <a:xfrm>
            <a:off x="36005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5"/>
          <p:cNvSpPr/>
          <p:nvPr/>
        </p:nvSpPr>
        <p:spPr>
          <a:xfrm rot="-1150790">
            <a:off x="41632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5"/>
          <p:cNvSpPr/>
          <p:nvPr/>
        </p:nvSpPr>
        <p:spPr>
          <a:xfrm rot="9649210" flipH="1">
            <a:off x="41365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5"/>
          <p:cNvSpPr/>
          <p:nvPr/>
        </p:nvSpPr>
        <p:spPr>
          <a:xfrm>
            <a:off x="43215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5"/>
          <p:cNvSpPr/>
          <p:nvPr/>
        </p:nvSpPr>
        <p:spPr>
          <a:xfrm>
            <a:off x="44291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5"/>
          <p:cNvSpPr/>
          <p:nvPr/>
        </p:nvSpPr>
        <p:spPr>
          <a:xfrm>
            <a:off x="48197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5"/>
          <p:cNvSpPr/>
          <p:nvPr/>
        </p:nvSpPr>
        <p:spPr>
          <a:xfrm>
            <a:off x="48197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5"/>
          <p:cNvSpPr/>
          <p:nvPr/>
        </p:nvSpPr>
        <p:spPr>
          <a:xfrm rot="-1150790">
            <a:off x="5382483" y="1761722"/>
            <a:ext cx="861098" cy="532635"/>
          </a:xfrm>
          <a:prstGeom prst="roundRect">
            <a:avLst>
              <a:gd name="adj" fmla="val 9473"/>
            </a:avLst>
          </a:prstGeom>
          <a:solidFill>
            <a:srgbClr val="6AA84F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45"/>
          <p:cNvSpPr/>
          <p:nvPr/>
        </p:nvSpPr>
        <p:spPr>
          <a:xfrm rot="9649210" flipH="1">
            <a:off x="5355718" y="1883133"/>
            <a:ext cx="861098" cy="136340"/>
          </a:xfrm>
          <a:prstGeom prst="rect">
            <a:avLst/>
          </a:prstGeom>
          <a:solidFill>
            <a:srgbClr val="4242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45"/>
          <p:cNvSpPr/>
          <p:nvPr/>
        </p:nvSpPr>
        <p:spPr>
          <a:xfrm>
            <a:off x="5540700" y="1986600"/>
            <a:ext cx="861300" cy="532800"/>
          </a:xfrm>
          <a:prstGeom prst="roundRect">
            <a:avLst>
              <a:gd name="adj" fmla="val 9473"/>
            </a:avLst>
          </a:prstGeom>
          <a:solidFill>
            <a:srgbClr val="0095EB"/>
          </a:solidFill>
          <a:ln w="19050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45"/>
          <p:cNvSpPr/>
          <p:nvPr/>
        </p:nvSpPr>
        <p:spPr>
          <a:xfrm>
            <a:off x="5648325" y="2085975"/>
            <a:ext cx="209400" cy="1809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45"/>
          <p:cNvSpPr/>
          <p:nvPr/>
        </p:nvSpPr>
        <p:spPr>
          <a:xfrm>
            <a:off x="6038900" y="237172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5"/>
          <p:cNvSpPr/>
          <p:nvPr/>
        </p:nvSpPr>
        <p:spPr>
          <a:xfrm>
            <a:off x="6038900" y="2276475"/>
            <a:ext cx="276300" cy="47700"/>
          </a:xfrm>
          <a:prstGeom prst="rect">
            <a:avLst/>
          </a:prstGeom>
          <a:solidFill>
            <a:srgbClr val="E7E7E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5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Credit Card Fraud</a:t>
            </a:r>
            <a:endParaRPr dirty="0"/>
          </a:p>
        </p:txBody>
      </p:sp>
      <p:sp>
        <p:nvSpPr>
          <p:cNvPr id="884" name="Google Shape;884;p45"/>
          <p:cNvSpPr/>
          <p:nvPr/>
        </p:nvSpPr>
        <p:spPr>
          <a:xfrm>
            <a:off x="6689300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5"/>
          <p:cNvSpPr txBox="1"/>
          <p:nvPr/>
        </p:nvSpPr>
        <p:spPr>
          <a:xfrm>
            <a:off x="6838950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6" name="Google Shape;886;p45"/>
          <p:cNvSpPr/>
          <p:nvPr/>
        </p:nvSpPr>
        <p:spPr>
          <a:xfrm>
            <a:off x="7422725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5"/>
          <p:cNvSpPr txBox="1"/>
          <p:nvPr/>
        </p:nvSpPr>
        <p:spPr>
          <a:xfrm>
            <a:off x="7572375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8" name="Google Shape;888;p45"/>
          <p:cNvSpPr/>
          <p:nvPr/>
        </p:nvSpPr>
        <p:spPr>
          <a:xfrm>
            <a:off x="8156150" y="1985925"/>
            <a:ext cx="615900" cy="5328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5"/>
          <p:cNvSpPr txBox="1"/>
          <p:nvPr/>
        </p:nvSpPr>
        <p:spPr>
          <a:xfrm>
            <a:off x="8305800" y="1938975"/>
            <a:ext cx="3345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sz="36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0" name="Google Shape;890;p45"/>
          <p:cNvSpPr/>
          <p:nvPr/>
        </p:nvSpPr>
        <p:spPr>
          <a:xfrm rot="-5400000">
            <a:off x="3307225" y="-217050"/>
            <a:ext cx="342900" cy="5996700"/>
          </a:xfrm>
          <a:prstGeom prst="leftBrace">
            <a:avLst>
              <a:gd name="adj1" fmla="val 104367"/>
              <a:gd name="adj2" fmla="val 527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5"/>
          <p:cNvSpPr/>
          <p:nvPr/>
        </p:nvSpPr>
        <p:spPr>
          <a:xfrm rot="-5400000">
            <a:off x="7567650" y="1747800"/>
            <a:ext cx="342900" cy="2067000"/>
          </a:xfrm>
          <a:prstGeom prst="leftBrace">
            <a:avLst>
              <a:gd name="adj1" fmla="val 104367"/>
              <a:gd name="adj2" fmla="val 527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5"/>
          <p:cNvSpPr txBox="1"/>
          <p:nvPr/>
        </p:nvSpPr>
        <p:spPr>
          <a:xfrm>
            <a:off x="2616375" y="2919375"/>
            <a:ext cx="20670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284,335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893" name="Google Shape;893;p45"/>
          <p:cNvSpPr txBox="1"/>
          <p:nvPr/>
        </p:nvSpPr>
        <p:spPr>
          <a:xfrm>
            <a:off x="6759750" y="2919375"/>
            <a:ext cx="20670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472</a:t>
            </a:r>
            <a:endParaRPr sz="2400">
              <a:solidFill>
                <a:srgbClr val="424242"/>
              </a:solidFill>
            </a:endParaRPr>
          </a:p>
        </p:txBody>
      </p:sp>
      <p:grpSp>
        <p:nvGrpSpPr>
          <p:cNvPr id="894" name="Google Shape;894;p45"/>
          <p:cNvGrpSpPr/>
          <p:nvPr/>
        </p:nvGrpSpPr>
        <p:grpSpPr>
          <a:xfrm>
            <a:off x="833550" y="1105650"/>
            <a:ext cx="7884757" cy="3011625"/>
            <a:chOff x="833550" y="1105650"/>
            <a:chExt cx="7884757" cy="3011625"/>
          </a:xfrm>
        </p:grpSpPr>
        <p:pic>
          <p:nvPicPr>
            <p:cNvPr id="895" name="Google Shape;895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550" y="1105650"/>
              <a:ext cx="417158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52750" y="1105650"/>
              <a:ext cx="417158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71950" y="1105650"/>
              <a:ext cx="417157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8" name="Google Shape;898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91150" y="1105650"/>
              <a:ext cx="417157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Google Shape;899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10350" y="1105650"/>
              <a:ext cx="417157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" name="Google Shape;900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77150" y="1105650"/>
              <a:ext cx="417157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" name="Google Shape;901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9150" y="1105650"/>
              <a:ext cx="417157" cy="41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2" name="Google Shape;902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01150" y="1105650"/>
              <a:ext cx="417157" cy="41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3" name="Google Shape;903;p45"/>
            <p:cNvSpPr txBox="1"/>
            <p:nvPr/>
          </p:nvSpPr>
          <p:spPr>
            <a:xfrm>
              <a:off x="2006775" y="3605175"/>
              <a:ext cx="52638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4242"/>
                  </a:solidFill>
                  <a:latin typeface="Amaranth"/>
                  <a:ea typeface="Amaranth"/>
                  <a:cs typeface="Amaranth"/>
                  <a:sym typeface="Amaranth"/>
                </a:rPr>
                <a:t>Model: All transactions are fraudulent.</a:t>
              </a:r>
              <a:endParaRPr sz="2400">
                <a:solidFill>
                  <a:srgbClr val="424242"/>
                </a:solidFill>
              </a:endParaRPr>
            </a:p>
          </p:txBody>
        </p:sp>
      </p:grpSp>
      <p:sp>
        <p:nvSpPr>
          <p:cNvPr id="904" name="Google Shape;904;p45"/>
          <p:cNvSpPr txBox="1"/>
          <p:nvPr/>
        </p:nvSpPr>
        <p:spPr>
          <a:xfrm>
            <a:off x="2043924" y="4130700"/>
            <a:ext cx="67884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Problem: I’m accidently catching all the good ones!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906" name="Google Shape;90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929429-5158-F3B2-B71C-7ECF515A16A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7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Spam Classifier Model</a:t>
            </a:r>
            <a:endParaRPr dirty="0"/>
          </a:p>
        </p:txBody>
      </p:sp>
      <p:sp>
        <p:nvSpPr>
          <p:cNvPr id="924" name="Google Shape;924;p47"/>
          <p:cNvSpPr txBox="1"/>
          <p:nvPr/>
        </p:nvSpPr>
        <p:spPr>
          <a:xfrm>
            <a:off x="1837500" y="3946000"/>
            <a:ext cx="21423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Not Spam</a:t>
            </a:r>
            <a:endParaRPr sz="2400">
              <a:solidFill>
                <a:srgbClr val="424242"/>
              </a:solidFill>
            </a:endParaRPr>
          </a:p>
        </p:txBody>
      </p:sp>
      <p:sp>
        <p:nvSpPr>
          <p:cNvPr id="925" name="Google Shape;925;p47"/>
          <p:cNvSpPr txBox="1"/>
          <p:nvPr/>
        </p:nvSpPr>
        <p:spPr>
          <a:xfrm>
            <a:off x="5404650" y="3946000"/>
            <a:ext cx="21423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Spam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26" name="Google Shape;9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068" y="2763474"/>
            <a:ext cx="684768" cy="9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6200" y="1360300"/>
            <a:ext cx="2585700" cy="25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600" y="1360300"/>
            <a:ext cx="2585700" cy="25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746" y="2669229"/>
            <a:ext cx="759125" cy="10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3527" y="2741725"/>
            <a:ext cx="954348" cy="9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94978-121E-E310-EF08-0FFE5907131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9" name="Google Shape;989;p51"/>
          <p:cNvGraphicFramePr/>
          <p:nvPr/>
        </p:nvGraphicFramePr>
        <p:xfrm>
          <a:off x="952500" y="1224475"/>
          <a:ext cx="7239000" cy="3600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0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90" name="Google Shape;990;p51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991" name="Google Shape;991;p51"/>
          <p:cNvSpPr txBox="1"/>
          <p:nvPr/>
        </p:nvSpPr>
        <p:spPr>
          <a:xfrm>
            <a:off x="3367175" y="1224475"/>
            <a:ext cx="24009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Sent to Spam Folder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992" name="Google Shape;992;p51"/>
          <p:cNvSpPr txBox="1"/>
          <p:nvPr/>
        </p:nvSpPr>
        <p:spPr>
          <a:xfrm>
            <a:off x="5805575" y="1224475"/>
            <a:ext cx="24009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Sent to Inbox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993" name="Google Shape;993;p51"/>
          <p:cNvSpPr txBox="1"/>
          <p:nvPr/>
        </p:nvSpPr>
        <p:spPr>
          <a:xfrm>
            <a:off x="965935" y="2424155"/>
            <a:ext cx="24009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Spam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94" name="Google Shape;994;p51"/>
          <p:cNvSpPr txBox="1"/>
          <p:nvPr/>
        </p:nvSpPr>
        <p:spPr>
          <a:xfrm>
            <a:off x="965935" y="3623835"/>
            <a:ext cx="24009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Not Spam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995" name="Google Shape;995;p51"/>
          <p:cNvSpPr txBox="1"/>
          <p:nvPr/>
        </p:nvSpPr>
        <p:spPr>
          <a:xfrm>
            <a:off x="3375052" y="2424150"/>
            <a:ext cx="12804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True Positive</a:t>
            </a:r>
            <a:endParaRPr sz="2200">
              <a:solidFill>
                <a:srgbClr val="424242"/>
              </a:solidFill>
            </a:endParaRPr>
          </a:p>
        </p:txBody>
      </p:sp>
      <p:sp>
        <p:nvSpPr>
          <p:cNvPr id="996" name="Google Shape;996;p51"/>
          <p:cNvSpPr txBox="1"/>
          <p:nvPr/>
        </p:nvSpPr>
        <p:spPr>
          <a:xfrm>
            <a:off x="5793925" y="2424150"/>
            <a:ext cx="14187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False Negative</a:t>
            </a:r>
            <a:endParaRPr sz="2200">
              <a:solidFill>
                <a:srgbClr val="424242"/>
              </a:solidFill>
            </a:endParaRPr>
          </a:p>
        </p:txBody>
      </p:sp>
      <p:sp>
        <p:nvSpPr>
          <p:cNvPr id="997" name="Google Shape;997;p51"/>
          <p:cNvSpPr txBox="1"/>
          <p:nvPr/>
        </p:nvSpPr>
        <p:spPr>
          <a:xfrm>
            <a:off x="5823205" y="3623840"/>
            <a:ext cx="13503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True Negative</a:t>
            </a:r>
            <a:endParaRPr sz="2200">
              <a:solidFill>
                <a:srgbClr val="424242"/>
              </a:solidFill>
            </a:endParaRPr>
          </a:p>
        </p:txBody>
      </p:sp>
      <p:sp>
        <p:nvSpPr>
          <p:cNvPr id="998" name="Google Shape;998;p51"/>
          <p:cNvSpPr txBox="1"/>
          <p:nvPr/>
        </p:nvSpPr>
        <p:spPr>
          <a:xfrm>
            <a:off x="3375050" y="3633600"/>
            <a:ext cx="12804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False Positive</a:t>
            </a:r>
            <a:endParaRPr sz="2200">
              <a:solidFill>
                <a:srgbClr val="424242"/>
              </a:solidFill>
            </a:endParaRPr>
          </a:p>
        </p:txBody>
      </p:sp>
      <p:pic>
        <p:nvPicPr>
          <p:cNvPr id="999" name="Google Shape;9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7006" y="2567974"/>
            <a:ext cx="684768" cy="9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088" y="3830263"/>
            <a:ext cx="878263" cy="87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606" y="2567974"/>
            <a:ext cx="684768" cy="9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065" y="3830263"/>
            <a:ext cx="878263" cy="87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7787" y="761175"/>
            <a:ext cx="1597175" cy="15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D450A-F3A9-AA83-F9FE-D15D8508F46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1E6B-4224-C8DA-2561-CEA65A6E53B9}"/>
              </a:ext>
            </a:extLst>
          </p:cNvPr>
          <p:cNvSpPr txBox="1"/>
          <p:nvPr/>
        </p:nvSpPr>
        <p:spPr>
          <a:xfrm>
            <a:off x="4932264" y="763841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Predictions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2F883-C8E7-6D7A-4EF7-C147AFC32808}"/>
              </a:ext>
            </a:extLst>
          </p:cNvPr>
          <p:cNvSpPr txBox="1"/>
          <p:nvPr/>
        </p:nvSpPr>
        <p:spPr>
          <a:xfrm>
            <a:off x="528021" y="2339790"/>
            <a:ext cx="418576" cy="264458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Annotations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51B5EF-42F4-923E-8E2D-195F1F497A4E}"/>
              </a:ext>
            </a:extLst>
          </p:cNvPr>
          <p:cNvSpPr/>
          <p:nvPr/>
        </p:nvSpPr>
        <p:spPr>
          <a:xfrm>
            <a:off x="3451412" y="3729318"/>
            <a:ext cx="2160494" cy="979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CC1698-7498-E042-D158-C75D95BABB29}"/>
              </a:ext>
            </a:extLst>
          </p:cNvPr>
          <p:cNvSpPr/>
          <p:nvPr/>
        </p:nvSpPr>
        <p:spPr>
          <a:xfrm>
            <a:off x="5925778" y="2528608"/>
            <a:ext cx="2160494" cy="979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175" y="956275"/>
            <a:ext cx="6621675" cy="386760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49"/>
          <p:cNvSpPr/>
          <p:nvPr/>
        </p:nvSpPr>
        <p:spPr>
          <a:xfrm>
            <a:off x="4039900" y="742425"/>
            <a:ext cx="903000" cy="420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49"/>
          <p:cNvSpPr/>
          <p:nvPr/>
        </p:nvSpPr>
        <p:spPr>
          <a:xfrm>
            <a:off x="540364" y="680775"/>
            <a:ext cx="903000" cy="420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49"/>
          <p:cNvSpPr/>
          <p:nvPr/>
        </p:nvSpPr>
        <p:spPr>
          <a:xfrm>
            <a:off x="692775" y="923025"/>
            <a:ext cx="7674600" cy="14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49"/>
          <p:cNvSpPr/>
          <p:nvPr/>
        </p:nvSpPr>
        <p:spPr>
          <a:xfrm>
            <a:off x="7653718" y="756975"/>
            <a:ext cx="903000" cy="420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49"/>
          <p:cNvSpPr/>
          <p:nvPr/>
        </p:nvSpPr>
        <p:spPr>
          <a:xfrm>
            <a:off x="1822000" y="3085800"/>
            <a:ext cx="1856700" cy="699900"/>
          </a:xfrm>
          <a:prstGeom prst="wedgeRoundRectCallout">
            <a:avLst>
              <a:gd name="adj1" fmla="val 27666"/>
              <a:gd name="adj2" fmla="val -129656"/>
              <a:gd name="adj3" fmla="val 0"/>
            </a:avLst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You’re pregnant.</a:t>
            </a:r>
            <a:endParaRPr sz="16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0" name="Google Shape;970;p49"/>
          <p:cNvSpPr/>
          <p:nvPr/>
        </p:nvSpPr>
        <p:spPr>
          <a:xfrm>
            <a:off x="6016825" y="977325"/>
            <a:ext cx="2417100" cy="733500"/>
          </a:xfrm>
          <a:prstGeom prst="wedgeRoundRectCallout">
            <a:avLst>
              <a:gd name="adj1" fmla="val -42767"/>
              <a:gd name="adj2" fmla="val 103726"/>
              <a:gd name="adj3" fmla="val 0"/>
            </a:avLst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You’re not pregnant.</a:t>
            </a:r>
            <a:endParaRPr sz="16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2" name="Google Shape;97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sp>
        <p:nvSpPr>
          <p:cNvPr id="963" name="Google Shape;963;p49"/>
          <p:cNvSpPr txBox="1">
            <a:spLocks noGrp="1"/>
          </p:cNvSpPr>
          <p:nvPr>
            <p:ph type="title"/>
          </p:nvPr>
        </p:nvSpPr>
        <p:spPr>
          <a:xfrm>
            <a:off x="510988" y="220100"/>
            <a:ext cx="4239134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Type I Error (False Positive)</a:t>
            </a:r>
            <a:endParaRPr sz="2400" dirty="0"/>
          </a:p>
        </p:txBody>
      </p:sp>
      <p:sp>
        <p:nvSpPr>
          <p:cNvPr id="964" name="Google Shape;964;p49"/>
          <p:cNvSpPr txBox="1">
            <a:spLocks noGrp="1"/>
          </p:cNvSpPr>
          <p:nvPr>
            <p:ph type="title"/>
          </p:nvPr>
        </p:nvSpPr>
        <p:spPr>
          <a:xfrm>
            <a:off x="4300208" y="220100"/>
            <a:ext cx="4888614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Type II Error (False Negative)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994E1-7038-5170-B1A6-A50DC025CC0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CF1BC4-F73C-F5F8-C2C9-6976CAA24B18}"/>
              </a:ext>
            </a:extLst>
          </p:cNvPr>
          <p:cNvSpPr/>
          <p:nvPr/>
        </p:nvSpPr>
        <p:spPr>
          <a:xfrm>
            <a:off x="692775" y="484094"/>
            <a:ext cx="3879225" cy="44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D664A-6088-9C71-C8EE-440A588175E5}"/>
              </a:ext>
            </a:extLst>
          </p:cNvPr>
          <p:cNvSpPr/>
          <p:nvPr/>
        </p:nvSpPr>
        <p:spPr>
          <a:xfrm>
            <a:off x="4724411" y="434449"/>
            <a:ext cx="4021600" cy="44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0" name="Google Shape;1010;p52"/>
          <p:cNvGraphicFramePr/>
          <p:nvPr/>
        </p:nvGraphicFramePr>
        <p:xfrm>
          <a:off x="2013675" y="16347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Spam Folder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Inbox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Spam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170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Not Spam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700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1" name="Google Shape;1011;p52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1012" name="Google Shape;1012;p52"/>
          <p:cNvSpPr txBox="1"/>
          <p:nvPr/>
        </p:nvSpPr>
        <p:spPr>
          <a:xfrm>
            <a:off x="3546975" y="11655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Folder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13" name="Google Shape;1013;p52"/>
          <p:cNvSpPr txBox="1"/>
          <p:nvPr/>
        </p:nvSpPr>
        <p:spPr>
          <a:xfrm rot="-5400000">
            <a:off x="745350" y="34305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Email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14" name="Google Shape;1014;p52"/>
          <p:cNvSpPr txBox="1"/>
          <p:nvPr/>
        </p:nvSpPr>
        <p:spPr>
          <a:xfrm>
            <a:off x="306680" y="2187300"/>
            <a:ext cx="13005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1,000 emails</a:t>
            </a:r>
            <a:endParaRPr sz="18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6" name="Google Shape;101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56279-A676-C4D1-2252-0EB5F465EEF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1" name="Google Shape;1021;p53"/>
          <p:cNvGraphicFramePr/>
          <p:nvPr/>
        </p:nvGraphicFramePr>
        <p:xfrm>
          <a:off x="4299675" y="14061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2" name="Google Shape;1022;p53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1023" name="Google Shape;1023;p53"/>
          <p:cNvSpPr txBox="1"/>
          <p:nvPr/>
        </p:nvSpPr>
        <p:spPr>
          <a:xfrm>
            <a:off x="5832975" y="9369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Prediction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24" name="Google Shape;1024;p53"/>
          <p:cNvSpPr txBox="1"/>
          <p:nvPr/>
        </p:nvSpPr>
        <p:spPr>
          <a:xfrm rot="-5400000">
            <a:off x="3031350" y="32019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Data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cxnSp>
        <p:nvCxnSpPr>
          <p:cNvPr id="1025" name="Google Shape;1025;p53"/>
          <p:cNvCxnSpPr/>
          <p:nvPr/>
        </p:nvCxnSpPr>
        <p:spPr>
          <a:xfrm>
            <a:off x="481450" y="42100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6" name="Google Shape;1026;p53"/>
          <p:cNvCxnSpPr/>
          <p:nvPr/>
        </p:nvCxnSpPr>
        <p:spPr>
          <a:xfrm rot="10800000">
            <a:off x="492567" y="15937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7" name="Google Shape;1027;p53"/>
          <p:cNvSpPr/>
          <p:nvPr/>
        </p:nvSpPr>
        <p:spPr>
          <a:xfrm>
            <a:off x="1193958" y="24398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53"/>
          <p:cNvSpPr/>
          <p:nvPr/>
        </p:nvSpPr>
        <p:spPr>
          <a:xfrm>
            <a:off x="1846359" y="24363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53"/>
          <p:cNvSpPr/>
          <p:nvPr/>
        </p:nvSpPr>
        <p:spPr>
          <a:xfrm>
            <a:off x="1920827" y="19235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53"/>
          <p:cNvSpPr/>
          <p:nvPr/>
        </p:nvSpPr>
        <p:spPr>
          <a:xfrm>
            <a:off x="2387428" y="20759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53"/>
          <p:cNvSpPr/>
          <p:nvPr/>
        </p:nvSpPr>
        <p:spPr>
          <a:xfrm>
            <a:off x="2701630" y="21615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53"/>
          <p:cNvSpPr/>
          <p:nvPr/>
        </p:nvSpPr>
        <p:spPr>
          <a:xfrm>
            <a:off x="1610831" y="31075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53"/>
          <p:cNvSpPr/>
          <p:nvPr/>
        </p:nvSpPr>
        <p:spPr>
          <a:xfrm>
            <a:off x="599697" y="32599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53"/>
          <p:cNvSpPr/>
          <p:nvPr/>
        </p:nvSpPr>
        <p:spPr>
          <a:xfrm>
            <a:off x="3034892" y="2339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53"/>
          <p:cNvSpPr/>
          <p:nvPr/>
        </p:nvSpPr>
        <p:spPr>
          <a:xfrm>
            <a:off x="2707826" y="29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53"/>
          <p:cNvSpPr/>
          <p:nvPr/>
        </p:nvSpPr>
        <p:spPr>
          <a:xfrm>
            <a:off x="2391893" y="2644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53"/>
          <p:cNvSpPr/>
          <p:nvPr/>
        </p:nvSpPr>
        <p:spPr>
          <a:xfrm>
            <a:off x="2120492" y="24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53"/>
          <p:cNvSpPr/>
          <p:nvPr/>
        </p:nvSpPr>
        <p:spPr>
          <a:xfrm>
            <a:off x="1925292" y="32018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53"/>
          <p:cNvSpPr/>
          <p:nvPr/>
        </p:nvSpPr>
        <p:spPr>
          <a:xfrm>
            <a:off x="1042559" y="33542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53"/>
          <p:cNvSpPr/>
          <p:nvPr/>
        </p:nvSpPr>
        <p:spPr>
          <a:xfrm>
            <a:off x="1272891" y="28525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1" name="Google Shape;1041;p53"/>
          <p:cNvCxnSpPr/>
          <p:nvPr/>
        </p:nvCxnSpPr>
        <p:spPr>
          <a:xfrm rot="10800000" flipH="1">
            <a:off x="236525" y="19053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3" name="Google Shape;104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sp>
        <p:nvSpPr>
          <p:cNvPr id="1044" name="Google Shape;1044;p53"/>
          <p:cNvSpPr/>
          <p:nvPr/>
        </p:nvSpPr>
        <p:spPr>
          <a:xfrm>
            <a:off x="2391888" y="2644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45" name="Google Shape;1045;p53"/>
          <p:cNvSpPr/>
          <p:nvPr/>
        </p:nvSpPr>
        <p:spPr>
          <a:xfrm>
            <a:off x="1272888" y="28525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46" name="Google Shape;1046;p53"/>
          <p:cNvSpPr/>
          <p:nvPr/>
        </p:nvSpPr>
        <p:spPr>
          <a:xfrm>
            <a:off x="2120488" y="2449516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47" name="Google Shape;1047;p53"/>
          <p:cNvSpPr/>
          <p:nvPr/>
        </p:nvSpPr>
        <p:spPr>
          <a:xfrm>
            <a:off x="3034333" y="2339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48" name="Google Shape;1048;p53"/>
          <p:cNvSpPr/>
          <p:nvPr/>
        </p:nvSpPr>
        <p:spPr>
          <a:xfrm>
            <a:off x="2708182" y="2949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49" name="Google Shape;1049;p53"/>
          <p:cNvSpPr/>
          <p:nvPr/>
        </p:nvSpPr>
        <p:spPr>
          <a:xfrm>
            <a:off x="1925288" y="3201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50" name="Google Shape;1050;p53"/>
          <p:cNvSpPr/>
          <p:nvPr/>
        </p:nvSpPr>
        <p:spPr>
          <a:xfrm>
            <a:off x="1042538" y="3354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53FBF-C8CE-F144-1384-7A59EBEA843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" name="Google Shape;1055;p54"/>
          <p:cNvGraphicFramePr/>
          <p:nvPr/>
        </p:nvGraphicFramePr>
        <p:xfrm>
          <a:off x="4299675" y="14061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positives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6" name="Google Shape;1056;p54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1057" name="Google Shape;1057;p54"/>
          <p:cNvSpPr txBox="1"/>
          <p:nvPr/>
        </p:nvSpPr>
        <p:spPr>
          <a:xfrm>
            <a:off x="5832975" y="9369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Prediction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58" name="Google Shape;1058;p54"/>
          <p:cNvSpPr txBox="1"/>
          <p:nvPr/>
        </p:nvSpPr>
        <p:spPr>
          <a:xfrm rot="-5400000">
            <a:off x="3031350" y="32019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Data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60" name="Google Shape;106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cxnSp>
        <p:nvCxnSpPr>
          <p:cNvPr id="1061" name="Google Shape;1061;p54"/>
          <p:cNvCxnSpPr/>
          <p:nvPr/>
        </p:nvCxnSpPr>
        <p:spPr>
          <a:xfrm>
            <a:off x="481450" y="42100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54"/>
          <p:cNvCxnSpPr/>
          <p:nvPr/>
        </p:nvCxnSpPr>
        <p:spPr>
          <a:xfrm rot="10800000">
            <a:off x="492567" y="15937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54"/>
          <p:cNvSpPr/>
          <p:nvPr/>
        </p:nvSpPr>
        <p:spPr>
          <a:xfrm>
            <a:off x="1193958" y="24398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54"/>
          <p:cNvSpPr/>
          <p:nvPr/>
        </p:nvSpPr>
        <p:spPr>
          <a:xfrm>
            <a:off x="1846359" y="24363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54"/>
          <p:cNvSpPr/>
          <p:nvPr/>
        </p:nvSpPr>
        <p:spPr>
          <a:xfrm>
            <a:off x="1920827" y="19235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4"/>
          <p:cNvSpPr/>
          <p:nvPr/>
        </p:nvSpPr>
        <p:spPr>
          <a:xfrm>
            <a:off x="2387428" y="20759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54"/>
          <p:cNvSpPr/>
          <p:nvPr/>
        </p:nvSpPr>
        <p:spPr>
          <a:xfrm>
            <a:off x="2701630" y="21615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54"/>
          <p:cNvSpPr/>
          <p:nvPr/>
        </p:nvSpPr>
        <p:spPr>
          <a:xfrm>
            <a:off x="1610831" y="31075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54"/>
          <p:cNvSpPr/>
          <p:nvPr/>
        </p:nvSpPr>
        <p:spPr>
          <a:xfrm>
            <a:off x="599697" y="32599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54"/>
          <p:cNvSpPr/>
          <p:nvPr/>
        </p:nvSpPr>
        <p:spPr>
          <a:xfrm>
            <a:off x="3034892" y="2339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54"/>
          <p:cNvSpPr/>
          <p:nvPr/>
        </p:nvSpPr>
        <p:spPr>
          <a:xfrm>
            <a:off x="2707826" y="29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54"/>
          <p:cNvSpPr/>
          <p:nvPr/>
        </p:nvSpPr>
        <p:spPr>
          <a:xfrm>
            <a:off x="2391893" y="2644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54"/>
          <p:cNvSpPr/>
          <p:nvPr/>
        </p:nvSpPr>
        <p:spPr>
          <a:xfrm>
            <a:off x="2120492" y="24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54"/>
          <p:cNvSpPr/>
          <p:nvPr/>
        </p:nvSpPr>
        <p:spPr>
          <a:xfrm>
            <a:off x="1925292" y="32018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54"/>
          <p:cNvSpPr/>
          <p:nvPr/>
        </p:nvSpPr>
        <p:spPr>
          <a:xfrm>
            <a:off x="1042559" y="33542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54"/>
          <p:cNvSpPr/>
          <p:nvPr/>
        </p:nvSpPr>
        <p:spPr>
          <a:xfrm>
            <a:off x="1272891" y="28525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7" name="Google Shape;1077;p54"/>
          <p:cNvCxnSpPr/>
          <p:nvPr/>
        </p:nvCxnSpPr>
        <p:spPr>
          <a:xfrm rot="10800000" flipH="1">
            <a:off x="236525" y="19053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8" name="Google Shape;1078;p54"/>
          <p:cNvSpPr/>
          <p:nvPr/>
        </p:nvSpPr>
        <p:spPr>
          <a:xfrm>
            <a:off x="2391888" y="2644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54"/>
          <p:cNvSpPr/>
          <p:nvPr/>
        </p:nvSpPr>
        <p:spPr>
          <a:xfrm>
            <a:off x="1272888" y="28525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54"/>
          <p:cNvSpPr/>
          <p:nvPr/>
        </p:nvSpPr>
        <p:spPr>
          <a:xfrm>
            <a:off x="2120488" y="2449516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54"/>
          <p:cNvSpPr/>
          <p:nvPr/>
        </p:nvSpPr>
        <p:spPr>
          <a:xfrm>
            <a:off x="3034333" y="2339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54"/>
          <p:cNvSpPr/>
          <p:nvPr/>
        </p:nvSpPr>
        <p:spPr>
          <a:xfrm>
            <a:off x="2708182" y="2949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54"/>
          <p:cNvSpPr/>
          <p:nvPr/>
        </p:nvSpPr>
        <p:spPr>
          <a:xfrm>
            <a:off x="1925288" y="3201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54"/>
          <p:cNvSpPr/>
          <p:nvPr/>
        </p:nvSpPr>
        <p:spPr>
          <a:xfrm>
            <a:off x="1042538" y="3354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C0543-A420-AEF3-1D29-F1DF68C442E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9" name="Google Shape;1089;p55"/>
          <p:cNvGraphicFramePr/>
          <p:nvPr/>
        </p:nvGraphicFramePr>
        <p:xfrm>
          <a:off x="4299675" y="1406125"/>
          <a:ext cx="4564800" cy="30369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positives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negatives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90" name="Google Shape;1090;p55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1091" name="Google Shape;1091;p55"/>
          <p:cNvSpPr txBox="1"/>
          <p:nvPr/>
        </p:nvSpPr>
        <p:spPr>
          <a:xfrm>
            <a:off x="5832975" y="9369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Prediction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92" name="Google Shape;1092;p55"/>
          <p:cNvSpPr txBox="1"/>
          <p:nvPr/>
        </p:nvSpPr>
        <p:spPr>
          <a:xfrm rot="-5400000">
            <a:off x="3031350" y="32019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Data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094" name="Google Shape;109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cxnSp>
        <p:nvCxnSpPr>
          <p:cNvPr id="1095" name="Google Shape;1095;p55"/>
          <p:cNvCxnSpPr/>
          <p:nvPr/>
        </p:nvCxnSpPr>
        <p:spPr>
          <a:xfrm>
            <a:off x="481450" y="42100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6" name="Google Shape;1096;p55"/>
          <p:cNvCxnSpPr/>
          <p:nvPr/>
        </p:nvCxnSpPr>
        <p:spPr>
          <a:xfrm rot="10800000">
            <a:off x="492567" y="15937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97" name="Google Shape;1097;p55"/>
          <p:cNvSpPr/>
          <p:nvPr/>
        </p:nvSpPr>
        <p:spPr>
          <a:xfrm>
            <a:off x="1193958" y="24398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55"/>
          <p:cNvSpPr/>
          <p:nvPr/>
        </p:nvSpPr>
        <p:spPr>
          <a:xfrm>
            <a:off x="1846359" y="24363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55"/>
          <p:cNvSpPr/>
          <p:nvPr/>
        </p:nvSpPr>
        <p:spPr>
          <a:xfrm>
            <a:off x="1920827" y="19235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55"/>
          <p:cNvSpPr/>
          <p:nvPr/>
        </p:nvSpPr>
        <p:spPr>
          <a:xfrm>
            <a:off x="2387428" y="20759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55"/>
          <p:cNvSpPr/>
          <p:nvPr/>
        </p:nvSpPr>
        <p:spPr>
          <a:xfrm>
            <a:off x="2701630" y="21615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55"/>
          <p:cNvSpPr/>
          <p:nvPr/>
        </p:nvSpPr>
        <p:spPr>
          <a:xfrm>
            <a:off x="1610831" y="31075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55"/>
          <p:cNvSpPr/>
          <p:nvPr/>
        </p:nvSpPr>
        <p:spPr>
          <a:xfrm>
            <a:off x="599697" y="32599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55"/>
          <p:cNvSpPr/>
          <p:nvPr/>
        </p:nvSpPr>
        <p:spPr>
          <a:xfrm>
            <a:off x="3034892" y="2339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55"/>
          <p:cNvSpPr/>
          <p:nvPr/>
        </p:nvSpPr>
        <p:spPr>
          <a:xfrm>
            <a:off x="2707826" y="29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55"/>
          <p:cNvSpPr/>
          <p:nvPr/>
        </p:nvSpPr>
        <p:spPr>
          <a:xfrm>
            <a:off x="2391893" y="2644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55"/>
          <p:cNvSpPr/>
          <p:nvPr/>
        </p:nvSpPr>
        <p:spPr>
          <a:xfrm>
            <a:off x="2120492" y="24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55"/>
          <p:cNvSpPr/>
          <p:nvPr/>
        </p:nvSpPr>
        <p:spPr>
          <a:xfrm>
            <a:off x="1925292" y="32018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5"/>
          <p:cNvSpPr/>
          <p:nvPr/>
        </p:nvSpPr>
        <p:spPr>
          <a:xfrm>
            <a:off x="1042559" y="33542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5"/>
          <p:cNvSpPr/>
          <p:nvPr/>
        </p:nvSpPr>
        <p:spPr>
          <a:xfrm>
            <a:off x="1272891" y="28525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11" name="Google Shape;1111;p55"/>
          <p:cNvCxnSpPr/>
          <p:nvPr/>
        </p:nvCxnSpPr>
        <p:spPr>
          <a:xfrm rot="10800000" flipH="1">
            <a:off x="236525" y="19053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2" name="Google Shape;1112;p55"/>
          <p:cNvSpPr/>
          <p:nvPr/>
        </p:nvSpPr>
        <p:spPr>
          <a:xfrm>
            <a:off x="2391888" y="2644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55"/>
          <p:cNvSpPr/>
          <p:nvPr/>
        </p:nvSpPr>
        <p:spPr>
          <a:xfrm>
            <a:off x="1272888" y="28525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55"/>
          <p:cNvSpPr/>
          <p:nvPr/>
        </p:nvSpPr>
        <p:spPr>
          <a:xfrm>
            <a:off x="2120488" y="2449516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55"/>
          <p:cNvSpPr/>
          <p:nvPr/>
        </p:nvSpPr>
        <p:spPr>
          <a:xfrm>
            <a:off x="3034333" y="2339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55"/>
          <p:cNvSpPr/>
          <p:nvPr/>
        </p:nvSpPr>
        <p:spPr>
          <a:xfrm>
            <a:off x="2708182" y="2949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55"/>
          <p:cNvSpPr/>
          <p:nvPr/>
        </p:nvSpPr>
        <p:spPr>
          <a:xfrm>
            <a:off x="1925288" y="3201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55"/>
          <p:cNvSpPr/>
          <p:nvPr/>
        </p:nvSpPr>
        <p:spPr>
          <a:xfrm>
            <a:off x="1042538" y="3354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2F88F-ECFF-8D8A-956B-47E6D2BA304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3" name="Google Shape;1123;p56"/>
          <p:cNvGraphicFramePr/>
          <p:nvPr/>
        </p:nvGraphicFramePr>
        <p:xfrm>
          <a:off x="4299675" y="1406125"/>
          <a:ext cx="4564800" cy="30369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positives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False negative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negatives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4" name="Google Shape;1124;p56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1125" name="Google Shape;1125;p56"/>
          <p:cNvSpPr txBox="1"/>
          <p:nvPr/>
        </p:nvSpPr>
        <p:spPr>
          <a:xfrm>
            <a:off x="5832975" y="9369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Prediction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126" name="Google Shape;1126;p56"/>
          <p:cNvSpPr txBox="1"/>
          <p:nvPr/>
        </p:nvSpPr>
        <p:spPr>
          <a:xfrm rot="-5400000">
            <a:off x="3031350" y="32019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Data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128" name="Google Shape;1128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cxnSp>
        <p:nvCxnSpPr>
          <p:cNvPr id="1129" name="Google Shape;1129;p56"/>
          <p:cNvCxnSpPr/>
          <p:nvPr/>
        </p:nvCxnSpPr>
        <p:spPr>
          <a:xfrm>
            <a:off x="481450" y="42100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0" name="Google Shape;1130;p56"/>
          <p:cNvCxnSpPr/>
          <p:nvPr/>
        </p:nvCxnSpPr>
        <p:spPr>
          <a:xfrm rot="10800000">
            <a:off x="492567" y="15937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31" name="Google Shape;1131;p56"/>
          <p:cNvSpPr/>
          <p:nvPr/>
        </p:nvSpPr>
        <p:spPr>
          <a:xfrm>
            <a:off x="1193958" y="24398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56"/>
          <p:cNvSpPr/>
          <p:nvPr/>
        </p:nvSpPr>
        <p:spPr>
          <a:xfrm>
            <a:off x="1846359" y="24363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56"/>
          <p:cNvSpPr/>
          <p:nvPr/>
        </p:nvSpPr>
        <p:spPr>
          <a:xfrm>
            <a:off x="1920827" y="19235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6"/>
          <p:cNvSpPr/>
          <p:nvPr/>
        </p:nvSpPr>
        <p:spPr>
          <a:xfrm>
            <a:off x="2387428" y="20759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56"/>
          <p:cNvSpPr/>
          <p:nvPr/>
        </p:nvSpPr>
        <p:spPr>
          <a:xfrm>
            <a:off x="2701630" y="21615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56"/>
          <p:cNvSpPr/>
          <p:nvPr/>
        </p:nvSpPr>
        <p:spPr>
          <a:xfrm>
            <a:off x="1610831" y="31075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56"/>
          <p:cNvSpPr/>
          <p:nvPr/>
        </p:nvSpPr>
        <p:spPr>
          <a:xfrm>
            <a:off x="599697" y="32599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56"/>
          <p:cNvSpPr/>
          <p:nvPr/>
        </p:nvSpPr>
        <p:spPr>
          <a:xfrm>
            <a:off x="3034892" y="2339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56"/>
          <p:cNvSpPr/>
          <p:nvPr/>
        </p:nvSpPr>
        <p:spPr>
          <a:xfrm>
            <a:off x="2707826" y="29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56"/>
          <p:cNvSpPr/>
          <p:nvPr/>
        </p:nvSpPr>
        <p:spPr>
          <a:xfrm>
            <a:off x="2391893" y="2644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56"/>
          <p:cNvSpPr/>
          <p:nvPr/>
        </p:nvSpPr>
        <p:spPr>
          <a:xfrm>
            <a:off x="2120492" y="24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56"/>
          <p:cNvSpPr/>
          <p:nvPr/>
        </p:nvSpPr>
        <p:spPr>
          <a:xfrm>
            <a:off x="1925292" y="32018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56"/>
          <p:cNvSpPr/>
          <p:nvPr/>
        </p:nvSpPr>
        <p:spPr>
          <a:xfrm>
            <a:off x="1042559" y="33542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56"/>
          <p:cNvSpPr/>
          <p:nvPr/>
        </p:nvSpPr>
        <p:spPr>
          <a:xfrm>
            <a:off x="1272891" y="28525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45" name="Google Shape;1145;p56"/>
          <p:cNvCxnSpPr/>
          <p:nvPr/>
        </p:nvCxnSpPr>
        <p:spPr>
          <a:xfrm rot="10800000" flipH="1">
            <a:off x="236525" y="19053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6" name="Google Shape;1146;p56"/>
          <p:cNvSpPr/>
          <p:nvPr/>
        </p:nvSpPr>
        <p:spPr>
          <a:xfrm>
            <a:off x="2391888" y="2644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56"/>
          <p:cNvSpPr/>
          <p:nvPr/>
        </p:nvSpPr>
        <p:spPr>
          <a:xfrm>
            <a:off x="1272888" y="28525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56"/>
          <p:cNvSpPr/>
          <p:nvPr/>
        </p:nvSpPr>
        <p:spPr>
          <a:xfrm>
            <a:off x="2120488" y="2449516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56"/>
          <p:cNvSpPr/>
          <p:nvPr/>
        </p:nvSpPr>
        <p:spPr>
          <a:xfrm>
            <a:off x="3034333" y="2339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56"/>
          <p:cNvSpPr/>
          <p:nvPr/>
        </p:nvSpPr>
        <p:spPr>
          <a:xfrm>
            <a:off x="2708182" y="2949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56"/>
          <p:cNvSpPr/>
          <p:nvPr/>
        </p:nvSpPr>
        <p:spPr>
          <a:xfrm>
            <a:off x="1925288" y="3201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56"/>
          <p:cNvSpPr/>
          <p:nvPr/>
        </p:nvSpPr>
        <p:spPr>
          <a:xfrm>
            <a:off x="1042538" y="3354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A2FBE-43D1-3C72-AA95-05AD8C6A15F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" name="Google Shape;1157;p57"/>
          <p:cNvGraphicFramePr/>
          <p:nvPr/>
        </p:nvGraphicFramePr>
        <p:xfrm>
          <a:off x="4299675" y="1406125"/>
          <a:ext cx="4564800" cy="30369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Positive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positives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False negative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Negative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False positives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True negatives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58" name="Google Shape;1158;p57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Confusion Matrix Table</a:t>
            </a:r>
            <a:endParaRPr dirty="0"/>
          </a:p>
        </p:txBody>
      </p:sp>
      <p:sp>
        <p:nvSpPr>
          <p:cNvPr id="1159" name="Google Shape;1159;p57"/>
          <p:cNvSpPr txBox="1"/>
          <p:nvPr/>
        </p:nvSpPr>
        <p:spPr>
          <a:xfrm>
            <a:off x="5832975" y="9369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Prediction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160" name="Google Shape;1160;p57"/>
          <p:cNvSpPr txBox="1"/>
          <p:nvPr/>
        </p:nvSpPr>
        <p:spPr>
          <a:xfrm rot="-5400000">
            <a:off x="3031350" y="32019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Data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162" name="Google Shape;116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cxnSp>
        <p:nvCxnSpPr>
          <p:cNvPr id="1163" name="Google Shape;1163;p57"/>
          <p:cNvCxnSpPr/>
          <p:nvPr/>
        </p:nvCxnSpPr>
        <p:spPr>
          <a:xfrm>
            <a:off x="481450" y="4210050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4" name="Google Shape;1164;p57"/>
          <p:cNvCxnSpPr/>
          <p:nvPr/>
        </p:nvCxnSpPr>
        <p:spPr>
          <a:xfrm rot="10800000">
            <a:off x="492567" y="1593783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65" name="Google Shape;1165;p57"/>
          <p:cNvSpPr/>
          <p:nvPr/>
        </p:nvSpPr>
        <p:spPr>
          <a:xfrm>
            <a:off x="1193958" y="243984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57"/>
          <p:cNvSpPr/>
          <p:nvPr/>
        </p:nvSpPr>
        <p:spPr>
          <a:xfrm>
            <a:off x="1846359" y="2436386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57"/>
          <p:cNvSpPr/>
          <p:nvPr/>
        </p:nvSpPr>
        <p:spPr>
          <a:xfrm>
            <a:off x="1920827" y="19235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57"/>
          <p:cNvSpPr/>
          <p:nvPr/>
        </p:nvSpPr>
        <p:spPr>
          <a:xfrm>
            <a:off x="2387428" y="2075920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57"/>
          <p:cNvSpPr/>
          <p:nvPr/>
        </p:nvSpPr>
        <p:spPr>
          <a:xfrm>
            <a:off x="2701630" y="2161521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57"/>
          <p:cNvSpPr/>
          <p:nvPr/>
        </p:nvSpPr>
        <p:spPr>
          <a:xfrm>
            <a:off x="1610831" y="31075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57"/>
          <p:cNvSpPr/>
          <p:nvPr/>
        </p:nvSpPr>
        <p:spPr>
          <a:xfrm>
            <a:off x="599697" y="3259989"/>
            <a:ext cx="178200" cy="178200"/>
          </a:xfrm>
          <a:prstGeom prst="ellipse">
            <a:avLst/>
          </a:prstGeom>
          <a:solidFill>
            <a:srgbClr val="0095E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57"/>
          <p:cNvSpPr/>
          <p:nvPr/>
        </p:nvSpPr>
        <p:spPr>
          <a:xfrm>
            <a:off x="3034892" y="23396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57"/>
          <p:cNvSpPr/>
          <p:nvPr/>
        </p:nvSpPr>
        <p:spPr>
          <a:xfrm>
            <a:off x="2707826" y="29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57"/>
          <p:cNvSpPr/>
          <p:nvPr/>
        </p:nvSpPr>
        <p:spPr>
          <a:xfrm>
            <a:off x="2391893" y="26444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57"/>
          <p:cNvSpPr/>
          <p:nvPr/>
        </p:nvSpPr>
        <p:spPr>
          <a:xfrm>
            <a:off x="2120492" y="2449240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57"/>
          <p:cNvSpPr/>
          <p:nvPr/>
        </p:nvSpPr>
        <p:spPr>
          <a:xfrm>
            <a:off x="1925292" y="32018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57"/>
          <p:cNvSpPr/>
          <p:nvPr/>
        </p:nvSpPr>
        <p:spPr>
          <a:xfrm>
            <a:off x="1042559" y="3354238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7"/>
          <p:cNvSpPr/>
          <p:nvPr/>
        </p:nvSpPr>
        <p:spPr>
          <a:xfrm>
            <a:off x="1272891" y="2852506"/>
            <a:ext cx="178200" cy="178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9" name="Google Shape;1179;p57"/>
          <p:cNvCxnSpPr/>
          <p:nvPr/>
        </p:nvCxnSpPr>
        <p:spPr>
          <a:xfrm rot="10800000" flipH="1">
            <a:off x="236525" y="1905350"/>
            <a:ext cx="3495900" cy="187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0" name="Google Shape;1180;p57"/>
          <p:cNvSpPr/>
          <p:nvPr/>
        </p:nvSpPr>
        <p:spPr>
          <a:xfrm>
            <a:off x="2391888" y="26444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7"/>
          <p:cNvSpPr/>
          <p:nvPr/>
        </p:nvSpPr>
        <p:spPr>
          <a:xfrm>
            <a:off x="1272888" y="285250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57"/>
          <p:cNvSpPr/>
          <p:nvPr/>
        </p:nvSpPr>
        <p:spPr>
          <a:xfrm>
            <a:off x="2120488" y="2449516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57"/>
          <p:cNvSpPr/>
          <p:nvPr/>
        </p:nvSpPr>
        <p:spPr>
          <a:xfrm>
            <a:off x="3034333" y="23396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57"/>
          <p:cNvSpPr/>
          <p:nvPr/>
        </p:nvSpPr>
        <p:spPr>
          <a:xfrm>
            <a:off x="2708182" y="2949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57"/>
          <p:cNvSpPr/>
          <p:nvPr/>
        </p:nvSpPr>
        <p:spPr>
          <a:xfrm>
            <a:off x="1925288" y="32018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57"/>
          <p:cNvSpPr/>
          <p:nvPr/>
        </p:nvSpPr>
        <p:spPr>
          <a:xfrm>
            <a:off x="1042538" y="3354253"/>
            <a:ext cx="178200" cy="1782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15833-5C52-FD16-AFBC-5E278A9F8A4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Place recognition</a:t>
            </a:r>
            <a:endParaRPr lang="en-US" altLang="en-US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1" y="1710928"/>
            <a:ext cx="6700838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397919" y="4620816"/>
            <a:ext cx="4390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Places Database [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3"/>
              </a:rPr>
              <a:t>Zhou et al. NIPS 2014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D92BE-2C30-4CA6-9426-0B707F5D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7714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58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2600" dirty="0"/>
              <a:t>Evaluation Metrics: Confusion Matrix Table (</a:t>
            </a:r>
            <a:r>
              <a:rPr lang="en" sz="2600" b="1" i="1" dirty="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2600" dirty="0"/>
              <a:t> classes)</a:t>
            </a:r>
            <a:endParaRPr sz="2600" dirty="0"/>
          </a:p>
        </p:txBody>
      </p:sp>
      <p:cxnSp>
        <p:nvCxnSpPr>
          <p:cNvPr id="1192" name="Google Shape;1192;p58"/>
          <p:cNvCxnSpPr/>
          <p:nvPr/>
        </p:nvCxnSpPr>
        <p:spPr>
          <a:xfrm>
            <a:off x="481450" y="4532781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3" name="Google Shape;1193;p58"/>
          <p:cNvCxnSpPr/>
          <p:nvPr/>
        </p:nvCxnSpPr>
        <p:spPr>
          <a:xfrm rot="10800000">
            <a:off x="492567" y="1916514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94" name="Google Shape;1194;p58"/>
          <p:cNvSpPr/>
          <p:nvPr/>
        </p:nvSpPr>
        <p:spPr>
          <a:xfrm>
            <a:off x="1189168" y="3734601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58"/>
          <p:cNvSpPr/>
          <p:nvPr/>
        </p:nvSpPr>
        <p:spPr>
          <a:xfrm>
            <a:off x="1264362" y="4015593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58"/>
          <p:cNvSpPr/>
          <p:nvPr/>
        </p:nvSpPr>
        <p:spPr>
          <a:xfrm>
            <a:off x="1477134" y="3820571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58"/>
          <p:cNvSpPr/>
          <p:nvPr/>
        </p:nvSpPr>
        <p:spPr>
          <a:xfrm>
            <a:off x="987380" y="4015582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58"/>
          <p:cNvSpPr/>
          <p:nvPr/>
        </p:nvSpPr>
        <p:spPr>
          <a:xfrm>
            <a:off x="1652994" y="4089085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58"/>
          <p:cNvSpPr/>
          <p:nvPr/>
        </p:nvSpPr>
        <p:spPr>
          <a:xfrm>
            <a:off x="2052717" y="2995415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58"/>
          <p:cNvSpPr/>
          <p:nvPr/>
        </p:nvSpPr>
        <p:spPr>
          <a:xfrm>
            <a:off x="1856691" y="3238966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58"/>
          <p:cNvSpPr/>
          <p:nvPr/>
        </p:nvSpPr>
        <p:spPr>
          <a:xfrm>
            <a:off x="2332540" y="34188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58"/>
          <p:cNvSpPr/>
          <p:nvPr/>
        </p:nvSpPr>
        <p:spPr>
          <a:xfrm>
            <a:off x="2052717" y="3517464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58"/>
          <p:cNvSpPr/>
          <p:nvPr/>
        </p:nvSpPr>
        <p:spPr>
          <a:xfrm>
            <a:off x="2408740" y="30414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58"/>
          <p:cNvSpPr/>
          <p:nvPr/>
        </p:nvSpPr>
        <p:spPr>
          <a:xfrm>
            <a:off x="1039814" y="2641975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58"/>
          <p:cNvSpPr/>
          <p:nvPr/>
        </p:nvSpPr>
        <p:spPr>
          <a:xfrm>
            <a:off x="1383691" y="281391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58"/>
          <p:cNvSpPr/>
          <p:nvPr/>
        </p:nvSpPr>
        <p:spPr>
          <a:xfrm>
            <a:off x="1125783" y="2985853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58"/>
          <p:cNvSpPr/>
          <p:nvPr/>
        </p:nvSpPr>
        <p:spPr>
          <a:xfrm>
            <a:off x="1297721" y="2479806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58"/>
          <p:cNvSpPr/>
          <p:nvPr/>
        </p:nvSpPr>
        <p:spPr>
          <a:xfrm>
            <a:off x="867875" y="2985853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58"/>
          <p:cNvSpPr/>
          <p:nvPr/>
        </p:nvSpPr>
        <p:spPr>
          <a:xfrm>
            <a:off x="2367915" y="3825201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58"/>
          <p:cNvSpPr/>
          <p:nvPr/>
        </p:nvSpPr>
        <p:spPr>
          <a:xfrm>
            <a:off x="1383693" y="3414889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58"/>
          <p:cNvSpPr/>
          <p:nvPr/>
        </p:nvSpPr>
        <p:spPr>
          <a:xfrm>
            <a:off x="1536091" y="296631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58"/>
          <p:cNvSpPr/>
          <p:nvPr/>
        </p:nvSpPr>
        <p:spPr>
          <a:xfrm>
            <a:off x="1084930" y="3414876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58"/>
          <p:cNvSpPr/>
          <p:nvPr/>
        </p:nvSpPr>
        <p:spPr>
          <a:xfrm>
            <a:off x="1727566" y="270056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8"/>
          <p:cNvSpPr/>
          <p:nvPr/>
        </p:nvSpPr>
        <p:spPr>
          <a:xfrm>
            <a:off x="1653006" y="3616822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8"/>
          <p:cNvSpPr/>
          <p:nvPr/>
        </p:nvSpPr>
        <p:spPr>
          <a:xfrm>
            <a:off x="2692290" y="333806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58"/>
          <p:cNvSpPr/>
          <p:nvPr/>
        </p:nvSpPr>
        <p:spPr>
          <a:xfrm>
            <a:off x="987364" y="2298100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58"/>
          <p:cNvSpPr/>
          <p:nvPr/>
        </p:nvSpPr>
        <p:spPr>
          <a:xfrm>
            <a:off x="2282265" y="26640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58"/>
          <p:cNvSpPr/>
          <p:nvPr/>
        </p:nvSpPr>
        <p:spPr>
          <a:xfrm>
            <a:off x="2712715" y="287996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58"/>
          <p:cNvSpPr/>
          <p:nvPr/>
        </p:nvSpPr>
        <p:spPr>
          <a:xfrm>
            <a:off x="1069065" y="1261673"/>
            <a:ext cx="159000" cy="159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58"/>
          <p:cNvSpPr/>
          <p:nvPr/>
        </p:nvSpPr>
        <p:spPr>
          <a:xfrm>
            <a:off x="1062465" y="934906"/>
            <a:ext cx="159000" cy="1590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58"/>
          <p:cNvSpPr/>
          <p:nvPr/>
        </p:nvSpPr>
        <p:spPr>
          <a:xfrm>
            <a:off x="1072172" y="1594641"/>
            <a:ext cx="159000" cy="1587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58"/>
          <p:cNvSpPr txBox="1"/>
          <p:nvPr/>
        </p:nvSpPr>
        <p:spPr>
          <a:xfrm>
            <a:off x="99100" y="794056"/>
            <a:ext cx="13779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1: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2: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3: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24" name="Google Shape;1224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1DB82-A162-1C12-44CB-843BA603984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" name="Google Shape;1229;p59"/>
          <p:cNvGraphicFramePr/>
          <p:nvPr/>
        </p:nvGraphicFramePr>
        <p:xfrm>
          <a:off x="4299675" y="1406125"/>
          <a:ext cx="4564800" cy="321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Class 1  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Class 2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Class 3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Class 1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Class 2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Class 3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30" name="Google Shape;1230;p59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2600" dirty="0"/>
              <a:t>Evaluation Metrics: Confusion Matrix Table (</a:t>
            </a:r>
            <a:r>
              <a:rPr lang="en" sz="2600" b="1" i="1" dirty="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2600" dirty="0"/>
              <a:t> classes)</a:t>
            </a:r>
            <a:endParaRPr sz="2600" dirty="0"/>
          </a:p>
        </p:txBody>
      </p:sp>
      <p:sp>
        <p:nvSpPr>
          <p:cNvPr id="1231" name="Google Shape;1231;p59"/>
          <p:cNvSpPr txBox="1"/>
          <p:nvPr/>
        </p:nvSpPr>
        <p:spPr>
          <a:xfrm>
            <a:off x="5442550" y="936950"/>
            <a:ext cx="34218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Predicted Class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232" name="Google Shape;1232;p59"/>
          <p:cNvSpPr txBox="1"/>
          <p:nvPr/>
        </p:nvSpPr>
        <p:spPr>
          <a:xfrm rot="-5400000">
            <a:off x="2819250" y="3220525"/>
            <a:ext cx="24057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True Class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234" name="Google Shape;1234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E5E1F-016D-DD2C-951C-C1A8C48CA59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cxnSp>
        <p:nvCxnSpPr>
          <p:cNvPr id="3" name="Google Shape;1192;p58">
            <a:extLst>
              <a:ext uri="{FF2B5EF4-FFF2-40B4-BE49-F238E27FC236}">
                <a16:creationId xmlns:a16="http://schemas.microsoft.com/office/drawing/2014/main" id="{C452346A-B4DB-4439-0724-987F5185DE6B}"/>
              </a:ext>
            </a:extLst>
          </p:cNvPr>
          <p:cNvCxnSpPr/>
          <p:nvPr/>
        </p:nvCxnSpPr>
        <p:spPr>
          <a:xfrm>
            <a:off x="481450" y="4532781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" name="Google Shape;1193;p58">
            <a:extLst>
              <a:ext uri="{FF2B5EF4-FFF2-40B4-BE49-F238E27FC236}">
                <a16:creationId xmlns:a16="http://schemas.microsoft.com/office/drawing/2014/main" id="{0DF2BB15-AB90-51C5-CD09-CC354942EF65}"/>
              </a:ext>
            </a:extLst>
          </p:cNvPr>
          <p:cNvCxnSpPr/>
          <p:nvPr/>
        </p:nvCxnSpPr>
        <p:spPr>
          <a:xfrm rot="10800000">
            <a:off x="492567" y="1916514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Google Shape;1194;p58">
            <a:extLst>
              <a:ext uri="{FF2B5EF4-FFF2-40B4-BE49-F238E27FC236}">
                <a16:creationId xmlns:a16="http://schemas.microsoft.com/office/drawing/2014/main" id="{7F4EFF0C-6015-6E39-7F88-D5187139AA3D}"/>
              </a:ext>
            </a:extLst>
          </p:cNvPr>
          <p:cNvSpPr/>
          <p:nvPr/>
        </p:nvSpPr>
        <p:spPr>
          <a:xfrm>
            <a:off x="1189168" y="3734601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95;p58">
            <a:extLst>
              <a:ext uri="{FF2B5EF4-FFF2-40B4-BE49-F238E27FC236}">
                <a16:creationId xmlns:a16="http://schemas.microsoft.com/office/drawing/2014/main" id="{9961129E-7985-8C02-6672-04A6E9C2BA80}"/>
              </a:ext>
            </a:extLst>
          </p:cNvPr>
          <p:cNvSpPr/>
          <p:nvPr/>
        </p:nvSpPr>
        <p:spPr>
          <a:xfrm>
            <a:off x="1264362" y="4015593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96;p58">
            <a:extLst>
              <a:ext uri="{FF2B5EF4-FFF2-40B4-BE49-F238E27FC236}">
                <a16:creationId xmlns:a16="http://schemas.microsoft.com/office/drawing/2014/main" id="{9042BC72-9E7D-6E67-E7C9-B86D69573A6B}"/>
              </a:ext>
            </a:extLst>
          </p:cNvPr>
          <p:cNvSpPr/>
          <p:nvPr/>
        </p:nvSpPr>
        <p:spPr>
          <a:xfrm>
            <a:off x="1477134" y="3820571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97;p58">
            <a:extLst>
              <a:ext uri="{FF2B5EF4-FFF2-40B4-BE49-F238E27FC236}">
                <a16:creationId xmlns:a16="http://schemas.microsoft.com/office/drawing/2014/main" id="{15E3A036-12C9-2112-6D8D-27A87B1993D6}"/>
              </a:ext>
            </a:extLst>
          </p:cNvPr>
          <p:cNvSpPr/>
          <p:nvPr/>
        </p:nvSpPr>
        <p:spPr>
          <a:xfrm>
            <a:off x="987380" y="4015582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98;p58">
            <a:extLst>
              <a:ext uri="{FF2B5EF4-FFF2-40B4-BE49-F238E27FC236}">
                <a16:creationId xmlns:a16="http://schemas.microsoft.com/office/drawing/2014/main" id="{A1EE8CE7-94CE-2853-0594-E7575F851D7A}"/>
              </a:ext>
            </a:extLst>
          </p:cNvPr>
          <p:cNvSpPr/>
          <p:nvPr/>
        </p:nvSpPr>
        <p:spPr>
          <a:xfrm>
            <a:off x="1652994" y="4089085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99;p58">
            <a:extLst>
              <a:ext uri="{FF2B5EF4-FFF2-40B4-BE49-F238E27FC236}">
                <a16:creationId xmlns:a16="http://schemas.microsoft.com/office/drawing/2014/main" id="{36722931-F842-DFD6-165A-FFDA515197F7}"/>
              </a:ext>
            </a:extLst>
          </p:cNvPr>
          <p:cNvSpPr/>
          <p:nvPr/>
        </p:nvSpPr>
        <p:spPr>
          <a:xfrm>
            <a:off x="2052717" y="2995415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00;p58">
            <a:extLst>
              <a:ext uri="{FF2B5EF4-FFF2-40B4-BE49-F238E27FC236}">
                <a16:creationId xmlns:a16="http://schemas.microsoft.com/office/drawing/2014/main" id="{2BF53CDD-AFD0-DAE3-EB19-2CA22DD4A911}"/>
              </a:ext>
            </a:extLst>
          </p:cNvPr>
          <p:cNvSpPr/>
          <p:nvPr/>
        </p:nvSpPr>
        <p:spPr>
          <a:xfrm>
            <a:off x="1856691" y="3238966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01;p58">
            <a:extLst>
              <a:ext uri="{FF2B5EF4-FFF2-40B4-BE49-F238E27FC236}">
                <a16:creationId xmlns:a16="http://schemas.microsoft.com/office/drawing/2014/main" id="{392CE556-3C67-E978-86C9-E09F3A0926FE}"/>
              </a:ext>
            </a:extLst>
          </p:cNvPr>
          <p:cNvSpPr/>
          <p:nvPr/>
        </p:nvSpPr>
        <p:spPr>
          <a:xfrm>
            <a:off x="2332540" y="34188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202;p58">
            <a:extLst>
              <a:ext uri="{FF2B5EF4-FFF2-40B4-BE49-F238E27FC236}">
                <a16:creationId xmlns:a16="http://schemas.microsoft.com/office/drawing/2014/main" id="{DC0F2D9F-91B4-627A-26E7-E41E4BC7DDA1}"/>
              </a:ext>
            </a:extLst>
          </p:cNvPr>
          <p:cNvSpPr/>
          <p:nvPr/>
        </p:nvSpPr>
        <p:spPr>
          <a:xfrm>
            <a:off x="2052717" y="3517464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03;p58">
            <a:extLst>
              <a:ext uri="{FF2B5EF4-FFF2-40B4-BE49-F238E27FC236}">
                <a16:creationId xmlns:a16="http://schemas.microsoft.com/office/drawing/2014/main" id="{8A0CF6AF-9B11-39A3-68B2-D5BD6AC8FF55}"/>
              </a:ext>
            </a:extLst>
          </p:cNvPr>
          <p:cNvSpPr/>
          <p:nvPr/>
        </p:nvSpPr>
        <p:spPr>
          <a:xfrm>
            <a:off x="2408740" y="30414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4;p58">
            <a:extLst>
              <a:ext uri="{FF2B5EF4-FFF2-40B4-BE49-F238E27FC236}">
                <a16:creationId xmlns:a16="http://schemas.microsoft.com/office/drawing/2014/main" id="{2E6B6877-A016-7E1C-54F2-1A61C438AB48}"/>
              </a:ext>
            </a:extLst>
          </p:cNvPr>
          <p:cNvSpPr/>
          <p:nvPr/>
        </p:nvSpPr>
        <p:spPr>
          <a:xfrm>
            <a:off x="1039814" y="2641975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05;p58">
            <a:extLst>
              <a:ext uri="{FF2B5EF4-FFF2-40B4-BE49-F238E27FC236}">
                <a16:creationId xmlns:a16="http://schemas.microsoft.com/office/drawing/2014/main" id="{210FD1BE-3AC2-C6BE-7F0B-5186B9D2AD9D}"/>
              </a:ext>
            </a:extLst>
          </p:cNvPr>
          <p:cNvSpPr/>
          <p:nvPr/>
        </p:nvSpPr>
        <p:spPr>
          <a:xfrm>
            <a:off x="1383691" y="281391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06;p58">
            <a:extLst>
              <a:ext uri="{FF2B5EF4-FFF2-40B4-BE49-F238E27FC236}">
                <a16:creationId xmlns:a16="http://schemas.microsoft.com/office/drawing/2014/main" id="{6AE9C9E3-E3BA-BF64-66D7-C4FA196F63C8}"/>
              </a:ext>
            </a:extLst>
          </p:cNvPr>
          <p:cNvSpPr/>
          <p:nvPr/>
        </p:nvSpPr>
        <p:spPr>
          <a:xfrm>
            <a:off x="1125783" y="2985853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07;p58">
            <a:extLst>
              <a:ext uri="{FF2B5EF4-FFF2-40B4-BE49-F238E27FC236}">
                <a16:creationId xmlns:a16="http://schemas.microsoft.com/office/drawing/2014/main" id="{065F5E3D-4152-8661-DB49-1984E76ED619}"/>
              </a:ext>
            </a:extLst>
          </p:cNvPr>
          <p:cNvSpPr/>
          <p:nvPr/>
        </p:nvSpPr>
        <p:spPr>
          <a:xfrm>
            <a:off x="1297721" y="2479806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208;p58">
            <a:extLst>
              <a:ext uri="{FF2B5EF4-FFF2-40B4-BE49-F238E27FC236}">
                <a16:creationId xmlns:a16="http://schemas.microsoft.com/office/drawing/2014/main" id="{DC328176-FFE2-44BD-A318-92C0339B0D94}"/>
              </a:ext>
            </a:extLst>
          </p:cNvPr>
          <p:cNvSpPr/>
          <p:nvPr/>
        </p:nvSpPr>
        <p:spPr>
          <a:xfrm>
            <a:off x="867875" y="2985853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209;p58">
            <a:extLst>
              <a:ext uri="{FF2B5EF4-FFF2-40B4-BE49-F238E27FC236}">
                <a16:creationId xmlns:a16="http://schemas.microsoft.com/office/drawing/2014/main" id="{DDBC2C1B-F153-4A0B-F4F3-53FAE51606F5}"/>
              </a:ext>
            </a:extLst>
          </p:cNvPr>
          <p:cNvSpPr/>
          <p:nvPr/>
        </p:nvSpPr>
        <p:spPr>
          <a:xfrm>
            <a:off x="2367915" y="3825201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210;p58">
            <a:extLst>
              <a:ext uri="{FF2B5EF4-FFF2-40B4-BE49-F238E27FC236}">
                <a16:creationId xmlns:a16="http://schemas.microsoft.com/office/drawing/2014/main" id="{F675C10E-6BC1-6107-07B6-FCF624E2FB54}"/>
              </a:ext>
            </a:extLst>
          </p:cNvPr>
          <p:cNvSpPr/>
          <p:nvPr/>
        </p:nvSpPr>
        <p:spPr>
          <a:xfrm>
            <a:off x="1383693" y="3414889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211;p58">
            <a:extLst>
              <a:ext uri="{FF2B5EF4-FFF2-40B4-BE49-F238E27FC236}">
                <a16:creationId xmlns:a16="http://schemas.microsoft.com/office/drawing/2014/main" id="{ACAEB890-F731-1B93-38EB-BFA74A7C6DFE}"/>
              </a:ext>
            </a:extLst>
          </p:cNvPr>
          <p:cNvSpPr/>
          <p:nvPr/>
        </p:nvSpPr>
        <p:spPr>
          <a:xfrm>
            <a:off x="1536091" y="296631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12;p58">
            <a:extLst>
              <a:ext uri="{FF2B5EF4-FFF2-40B4-BE49-F238E27FC236}">
                <a16:creationId xmlns:a16="http://schemas.microsoft.com/office/drawing/2014/main" id="{F1EF68FD-2741-F4D5-72EC-CD876C582B9F}"/>
              </a:ext>
            </a:extLst>
          </p:cNvPr>
          <p:cNvSpPr/>
          <p:nvPr/>
        </p:nvSpPr>
        <p:spPr>
          <a:xfrm>
            <a:off x="1084930" y="3414876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13;p58">
            <a:extLst>
              <a:ext uri="{FF2B5EF4-FFF2-40B4-BE49-F238E27FC236}">
                <a16:creationId xmlns:a16="http://schemas.microsoft.com/office/drawing/2014/main" id="{58097A53-4CAB-5FAD-3E57-340F3ADB5335}"/>
              </a:ext>
            </a:extLst>
          </p:cNvPr>
          <p:cNvSpPr/>
          <p:nvPr/>
        </p:nvSpPr>
        <p:spPr>
          <a:xfrm>
            <a:off x="1727566" y="270056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14;p58">
            <a:extLst>
              <a:ext uri="{FF2B5EF4-FFF2-40B4-BE49-F238E27FC236}">
                <a16:creationId xmlns:a16="http://schemas.microsoft.com/office/drawing/2014/main" id="{FBC23BEF-E385-911B-F1FE-1B0B95E0CBB8}"/>
              </a:ext>
            </a:extLst>
          </p:cNvPr>
          <p:cNvSpPr/>
          <p:nvPr/>
        </p:nvSpPr>
        <p:spPr>
          <a:xfrm>
            <a:off x="1653006" y="3616822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215;p58">
            <a:extLst>
              <a:ext uri="{FF2B5EF4-FFF2-40B4-BE49-F238E27FC236}">
                <a16:creationId xmlns:a16="http://schemas.microsoft.com/office/drawing/2014/main" id="{75A3997E-CB42-542C-ED48-6688C3477325}"/>
              </a:ext>
            </a:extLst>
          </p:cNvPr>
          <p:cNvSpPr/>
          <p:nvPr/>
        </p:nvSpPr>
        <p:spPr>
          <a:xfrm>
            <a:off x="2692290" y="333806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216;p58">
            <a:extLst>
              <a:ext uri="{FF2B5EF4-FFF2-40B4-BE49-F238E27FC236}">
                <a16:creationId xmlns:a16="http://schemas.microsoft.com/office/drawing/2014/main" id="{C42096A2-4E01-DC8B-2911-F4661C67B322}"/>
              </a:ext>
            </a:extLst>
          </p:cNvPr>
          <p:cNvSpPr/>
          <p:nvPr/>
        </p:nvSpPr>
        <p:spPr>
          <a:xfrm>
            <a:off x="987364" y="2298100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17;p58">
            <a:extLst>
              <a:ext uri="{FF2B5EF4-FFF2-40B4-BE49-F238E27FC236}">
                <a16:creationId xmlns:a16="http://schemas.microsoft.com/office/drawing/2014/main" id="{92158249-F768-4A5C-BDEF-D83057AB509C}"/>
              </a:ext>
            </a:extLst>
          </p:cNvPr>
          <p:cNvSpPr/>
          <p:nvPr/>
        </p:nvSpPr>
        <p:spPr>
          <a:xfrm>
            <a:off x="2282265" y="26640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18;p58">
            <a:extLst>
              <a:ext uri="{FF2B5EF4-FFF2-40B4-BE49-F238E27FC236}">
                <a16:creationId xmlns:a16="http://schemas.microsoft.com/office/drawing/2014/main" id="{49BEF01C-3CF1-5545-C90A-6318629466CA}"/>
              </a:ext>
            </a:extLst>
          </p:cNvPr>
          <p:cNvSpPr/>
          <p:nvPr/>
        </p:nvSpPr>
        <p:spPr>
          <a:xfrm>
            <a:off x="2712715" y="287996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19;p58">
            <a:extLst>
              <a:ext uri="{FF2B5EF4-FFF2-40B4-BE49-F238E27FC236}">
                <a16:creationId xmlns:a16="http://schemas.microsoft.com/office/drawing/2014/main" id="{AD340727-310B-07D0-A7F1-BB35D470A1B4}"/>
              </a:ext>
            </a:extLst>
          </p:cNvPr>
          <p:cNvSpPr/>
          <p:nvPr/>
        </p:nvSpPr>
        <p:spPr>
          <a:xfrm>
            <a:off x="1069065" y="1261673"/>
            <a:ext cx="159000" cy="159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20;p58">
            <a:extLst>
              <a:ext uri="{FF2B5EF4-FFF2-40B4-BE49-F238E27FC236}">
                <a16:creationId xmlns:a16="http://schemas.microsoft.com/office/drawing/2014/main" id="{1F3B9FAC-4522-8E7F-3705-1859C20F4419}"/>
              </a:ext>
            </a:extLst>
          </p:cNvPr>
          <p:cNvSpPr/>
          <p:nvPr/>
        </p:nvSpPr>
        <p:spPr>
          <a:xfrm>
            <a:off x="1062465" y="934906"/>
            <a:ext cx="159000" cy="1590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21;p58">
            <a:extLst>
              <a:ext uri="{FF2B5EF4-FFF2-40B4-BE49-F238E27FC236}">
                <a16:creationId xmlns:a16="http://schemas.microsoft.com/office/drawing/2014/main" id="{DA2E62F0-E2B9-64D3-CD87-4D34D0D26351}"/>
              </a:ext>
            </a:extLst>
          </p:cNvPr>
          <p:cNvSpPr/>
          <p:nvPr/>
        </p:nvSpPr>
        <p:spPr>
          <a:xfrm>
            <a:off x="1072172" y="1594641"/>
            <a:ext cx="159000" cy="1587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222;p58">
            <a:extLst>
              <a:ext uri="{FF2B5EF4-FFF2-40B4-BE49-F238E27FC236}">
                <a16:creationId xmlns:a16="http://schemas.microsoft.com/office/drawing/2014/main" id="{28EFC07E-C680-DD40-E702-EE50922372B3}"/>
              </a:ext>
            </a:extLst>
          </p:cNvPr>
          <p:cNvSpPr txBox="1"/>
          <p:nvPr/>
        </p:nvSpPr>
        <p:spPr>
          <a:xfrm>
            <a:off x="99100" y="794056"/>
            <a:ext cx="13779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1: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2: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3: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0" name="Google Shape;1270;p60"/>
          <p:cNvGraphicFramePr/>
          <p:nvPr/>
        </p:nvGraphicFramePr>
        <p:xfrm>
          <a:off x="4299675" y="1406125"/>
          <a:ext cx="4564800" cy="321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Class 1  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Class 2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Guessed Class 3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Class 1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Class 2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Class 3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1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71" name="Google Shape;1271;p60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2600" dirty="0"/>
              <a:t>Evaluation Metrics: Confusion Matrix Table (</a:t>
            </a:r>
            <a:r>
              <a:rPr lang="en" sz="2600" b="1" i="1" dirty="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2600" dirty="0"/>
              <a:t> classes)</a:t>
            </a:r>
            <a:endParaRPr sz="2600" dirty="0"/>
          </a:p>
        </p:txBody>
      </p:sp>
      <p:sp>
        <p:nvSpPr>
          <p:cNvPr id="1272" name="Google Shape;1272;p60"/>
          <p:cNvSpPr txBox="1"/>
          <p:nvPr/>
        </p:nvSpPr>
        <p:spPr>
          <a:xfrm>
            <a:off x="5442550" y="936950"/>
            <a:ext cx="34218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Predicted Class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273" name="Google Shape;1273;p60"/>
          <p:cNvSpPr txBox="1"/>
          <p:nvPr/>
        </p:nvSpPr>
        <p:spPr>
          <a:xfrm rot="-5400000">
            <a:off x="2819250" y="3220525"/>
            <a:ext cx="24057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True Class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275" name="Google Shape;1275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1DCA5-F6A9-76D3-9DAB-A6CDEACD308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cxnSp>
        <p:nvCxnSpPr>
          <p:cNvPr id="3" name="Google Shape;1192;p58">
            <a:extLst>
              <a:ext uri="{FF2B5EF4-FFF2-40B4-BE49-F238E27FC236}">
                <a16:creationId xmlns:a16="http://schemas.microsoft.com/office/drawing/2014/main" id="{7107051F-7050-0CCA-D96D-19E7A5912B10}"/>
              </a:ext>
            </a:extLst>
          </p:cNvPr>
          <p:cNvCxnSpPr/>
          <p:nvPr/>
        </p:nvCxnSpPr>
        <p:spPr>
          <a:xfrm>
            <a:off x="481450" y="4532781"/>
            <a:ext cx="3050700" cy="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" name="Google Shape;1193;p58">
            <a:extLst>
              <a:ext uri="{FF2B5EF4-FFF2-40B4-BE49-F238E27FC236}">
                <a16:creationId xmlns:a16="http://schemas.microsoft.com/office/drawing/2014/main" id="{281804C5-65E1-9785-37C1-B65992B947A8}"/>
              </a:ext>
            </a:extLst>
          </p:cNvPr>
          <p:cNvCxnSpPr/>
          <p:nvPr/>
        </p:nvCxnSpPr>
        <p:spPr>
          <a:xfrm rot="10800000">
            <a:off x="492567" y="1916514"/>
            <a:ext cx="0" cy="26274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Google Shape;1194;p58">
            <a:extLst>
              <a:ext uri="{FF2B5EF4-FFF2-40B4-BE49-F238E27FC236}">
                <a16:creationId xmlns:a16="http://schemas.microsoft.com/office/drawing/2014/main" id="{F6285347-AAD1-740A-227B-196AE9E587B2}"/>
              </a:ext>
            </a:extLst>
          </p:cNvPr>
          <p:cNvSpPr/>
          <p:nvPr/>
        </p:nvSpPr>
        <p:spPr>
          <a:xfrm>
            <a:off x="1189168" y="3734601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95;p58">
            <a:extLst>
              <a:ext uri="{FF2B5EF4-FFF2-40B4-BE49-F238E27FC236}">
                <a16:creationId xmlns:a16="http://schemas.microsoft.com/office/drawing/2014/main" id="{F4533DED-F18A-A720-EA87-6BC29868D2CB}"/>
              </a:ext>
            </a:extLst>
          </p:cNvPr>
          <p:cNvSpPr/>
          <p:nvPr/>
        </p:nvSpPr>
        <p:spPr>
          <a:xfrm>
            <a:off x="1264362" y="4015593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96;p58">
            <a:extLst>
              <a:ext uri="{FF2B5EF4-FFF2-40B4-BE49-F238E27FC236}">
                <a16:creationId xmlns:a16="http://schemas.microsoft.com/office/drawing/2014/main" id="{B222D821-4086-1D6E-7BAF-A6700E831274}"/>
              </a:ext>
            </a:extLst>
          </p:cNvPr>
          <p:cNvSpPr/>
          <p:nvPr/>
        </p:nvSpPr>
        <p:spPr>
          <a:xfrm>
            <a:off x="1477134" y="3820571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97;p58">
            <a:extLst>
              <a:ext uri="{FF2B5EF4-FFF2-40B4-BE49-F238E27FC236}">
                <a16:creationId xmlns:a16="http://schemas.microsoft.com/office/drawing/2014/main" id="{E14CCF5D-464F-F879-4DAB-BE8F35E81FAE}"/>
              </a:ext>
            </a:extLst>
          </p:cNvPr>
          <p:cNvSpPr/>
          <p:nvPr/>
        </p:nvSpPr>
        <p:spPr>
          <a:xfrm>
            <a:off x="987380" y="4015582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98;p58">
            <a:extLst>
              <a:ext uri="{FF2B5EF4-FFF2-40B4-BE49-F238E27FC236}">
                <a16:creationId xmlns:a16="http://schemas.microsoft.com/office/drawing/2014/main" id="{E9EEA15F-C6F8-D2B5-AEDC-7A04CF7D6167}"/>
              </a:ext>
            </a:extLst>
          </p:cNvPr>
          <p:cNvSpPr/>
          <p:nvPr/>
        </p:nvSpPr>
        <p:spPr>
          <a:xfrm>
            <a:off x="1652994" y="4089085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99;p58">
            <a:extLst>
              <a:ext uri="{FF2B5EF4-FFF2-40B4-BE49-F238E27FC236}">
                <a16:creationId xmlns:a16="http://schemas.microsoft.com/office/drawing/2014/main" id="{1D4CE747-8198-27BE-E6CB-FA1664F8580A}"/>
              </a:ext>
            </a:extLst>
          </p:cNvPr>
          <p:cNvSpPr/>
          <p:nvPr/>
        </p:nvSpPr>
        <p:spPr>
          <a:xfrm>
            <a:off x="2052717" y="2995415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00;p58">
            <a:extLst>
              <a:ext uri="{FF2B5EF4-FFF2-40B4-BE49-F238E27FC236}">
                <a16:creationId xmlns:a16="http://schemas.microsoft.com/office/drawing/2014/main" id="{6D59B8C5-2B8C-4B2D-C36F-3D72EA483258}"/>
              </a:ext>
            </a:extLst>
          </p:cNvPr>
          <p:cNvSpPr/>
          <p:nvPr/>
        </p:nvSpPr>
        <p:spPr>
          <a:xfrm>
            <a:off x="1856691" y="3238966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01;p58">
            <a:extLst>
              <a:ext uri="{FF2B5EF4-FFF2-40B4-BE49-F238E27FC236}">
                <a16:creationId xmlns:a16="http://schemas.microsoft.com/office/drawing/2014/main" id="{F2299EBA-8D33-BA3E-D4DB-22798E12C3CD}"/>
              </a:ext>
            </a:extLst>
          </p:cNvPr>
          <p:cNvSpPr/>
          <p:nvPr/>
        </p:nvSpPr>
        <p:spPr>
          <a:xfrm>
            <a:off x="2332540" y="34188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202;p58">
            <a:extLst>
              <a:ext uri="{FF2B5EF4-FFF2-40B4-BE49-F238E27FC236}">
                <a16:creationId xmlns:a16="http://schemas.microsoft.com/office/drawing/2014/main" id="{511CC584-EC6E-2E81-D980-245C9A20C181}"/>
              </a:ext>
            </a:extLst>
          </p:cNvPr>
          <p:cNvSpPr/>
          <p:nvPr/>
        </p:nvSpPr>
        <p:spPr>
          <a:xfrm>
            <a:off x="2052717" y="3517464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03;p58">
            <a:extLst>
              <a:ext uri="{FF2B5EF4-FFF2-40B4-BE49-F238E27FC236}">
                <a16:creationId xmlns:a16="http://schemas.microsoft.com/office/drawing/2014/main" id="{51DE5743-C9AE-D622-E4EB-A8E16365AFBF}"/>
              </a:ext>
            </a:extLst>
          </p:cNvPr>
          <p:cNvSpPr/>
          <p:nvPr/>
        </p:nvSpPr>
        <p:spPr>
          <a:xfrm>
            <a:off x="2408740" y="30414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4;p58">
            <a:extLst>
              <a:ext uri="{FF2B5EF4-FFF2-40B4-BE49-F238E27FC236}">
                <a16:creationId xmlns:a16="http://schemas.microsoft.com/office/drawing/2014/main" id="{1CF1580E-3A75-B936-306B-B0F3281B8E54}"/>
              </a:ext>
            </a:extLst>
          </p:cNvPr>
          <p:cNvSpPr/>
          <p:nvPr/>
        </p:nvSpPr>
        <p:spPr>
          <a:xfrm>
            <a:off x="1039814" y="2641975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05;p58">
            <a:extLst>
              <a:ext uri="{FF2B5EF4-FFF2-40B4-BE49-F238E27FC236}">
                <a16:creationId xmlns:a16="http://schemas.microsoft.com/office/drawing/2014/main" id="{7EAC271B-1054-1F13-7AB0-1A44DC532129}"/>
              </a:ext>
            </a:extLst>
          </p:cNvPr>
          <p:cNvSpPr/>
          <p:nvPr/>
        </p:nvSpPr>
        <p:spPr>
          <a:xfrm>
            <a:off x="1383691" y="281391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06;p58">
            <a:extLst>
              <a:ext uri="{FF2B5EF4-FFF2-40B4-BE49-F238E27FC236}">
                <a16:creationId xmlns:a16="http://schemas.microsoft.com/office/drawing/2014/main" id="{FFDF63E6-95B5-6175-1016-431EF208E185}"/>
              </a:ext>
            </a:extLst>
          </p:cNvPr>
          <p:cNvSpPr/>
          <p:nvPr/>
        </p:nvSpPr>
        <p:spPr>
          <a:xfrm>
            <a:off x="1125783" y="2985853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07;p58">
            <a:extLst>
              <a:ext uri="{FF2B5EF4-FFF2-40B4-BE49-F238E27FC236}">
                <a16:creationId xmlns:a16="http://schemas.microsoft.com/office/drawing/2014/main" id="{BA966AFE-CBCB-32CE-76D3-BA485AC2B647}"/>
              </a:ext>
            </a:extLst>
          </p:cNvPr>
          <p:cNvSpPr/>
          <p:nvPr/>
        </p:nvSpPr>
        <p:spPr>
          <a:xfrm>
            <a:off x="1297721" y="2479806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208;p58">
            <a:extLst>
              <a:ext uri="{FF2B5EF4-FFF2-40B4-BE49-F238E27FC236}">
                <a16:creationId xmlns:a16="http://schemas.microsoft.com/office/drawing/2014/main" id="{4B09FCAB-54AE-D81C-F207-407BF8C27BC0}"/>
              </a:ext>
            </a:extLst>
          </p:cNvPr>
          <p:cNvSpPr/>
          <p:nvPr/>
        </p:nvSpPr>
        <p:spPr>
          <a:xfrm>
            <a:off x="867875" y="2985853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209;p58">
            <a:extLst>
              <a:ext uri="{FF2B5EF4-FFF2-40B4-BE49-F238E27FC236}">
                <a16:creationId xmlns:a16="http://schemas.microsoft.com/office/drawing/2014/main" id="{2F03E15C-918C-21D1-EB86-31CCC5790E57}"/>
              </a:ext>
            </a:extLst>
          </p:cNvPr>
          <p:cNvSpPr/>
          <p:nvPr/>
        </p:nvSpPr>
        <p:spPr>
          <a:xfrm>
            <a:off x="2367915" y="3825201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210;p58">
            <a:extLst>
              <a:ext uri="{FF2B5EF4-FFF2-40B4-BE49-F238E27FC236}">
                <a16:creationId xmlns:a16="http://schemas.microsoft.com/office/drawing/2014/main" id="{187A9484-78FA-3ABF-FF59-14707A3A6CD0}"/>
              </a:ext>
            </a:extLst>
          </p:cNvPr>
          <p:cNvSpPr/>
          <p:nvPr/>
        </p:nvSpPr>
        <p:spPr>
          <a:xfrm>
            <a:off x="1383693" y="3414889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211;p58">
            <a:extLst>
              <a:ext uri="{FF2B5EF4-FFF2-40B4-BE49-F238E27FC236}">
                <a16:creationId xmlns:a16="http://schemas.microsoft.com/office/drawing/2014/main" id="{A364E148-1AF8-E0A8-D8F6-F28488BBF3E0}"/>
              </a:ext>
            </a:extLst>
          </p:cNvPr>
          <p:cNvSpPr/>
          <p:nvPr/>
        </p:nvSpPr>
        <p:spPr>
          <a:xfrm>
            <a:off x="1536091" y="296631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12;p58">
            <a:extLst>
              <a:ext uri="{FF2B5EF4-FFF2-40B4-BE49-F238E27FC236}">
                <a16:creationId xmlns:a16="http://schemas.microsoft.com/office/drawing/2014/main" id="{E9B1E6A7-5CB1-E9C1-01B9-ADE3BFF253C8}"/>
              </a:ext>
            </a:extLst>
          </p:cNvPr>
          <p:cNvSpPr/>
          <p:nvPr/>
        </p:nvSpPr>
        <p:spPr>
          <a:xfrm>
            <a:off x="1084930" y="3414876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13;p58">
            <a:extLst>
              <a:ext uri="{FF2B5EF4-FFF2-40B4-BE49-F238E27FC236}">
                <a16:creationId xmlns:a16="http://schemas.microsoft.com/office/drawing/2014/main" id="{14542108-A974-E01B-70BA-0B0CECC0D037}"/>
              </a:ext>
            </a:extLst>
          </p:cNvPr>
          <p:cNvSpPr/>
          <p:nvPr/>
        </p:nvSpPr>
        <p:spPr>
          <a:xfrm>
            <a:off x="1727566" y="2700564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14;p58">
            <a:extLst>
              <a:ext uri="{FF2B5EF4-FFF2-40B4-BE49-F238E27FC236}">
                <a16:creationId xmlns:a16="http://schemas.microsoft.com/office/drawing/2014/main" id="{96DA919A-58FA-A210-77D1-786699A4B1F5}"/>
              </a:ext>
            </a:extLst>
          </p:cNvPr>
          <p:cNvSpPr/>
          <p:nvPr/>
        </p:nvSpPr>
        <p:spPr>
          <a:xfrm>
            <a:off x="1653006" y="3616822"/>
            <a:ext cx="179400" cy="1791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215;p58">
            <a:extLst>
              <a:ext uri="{FF2B5EF4-FFF2-40B4-BE49-F238E27FC236}">
                <a16:creationId xmlns:a16="http://schemas.microsoft.com/office/drawing/2014/main" id="{789A905F-58AE-F17E-F112-29CDEE4269C3}"/>
              </a:ext>
            </a:extLst>
          </p:cNvPr>
          <p:cNvSpPr/>
          <p:nvPr/>
        </p:nvSpPr>
        <p:spPr>
          <a:xfrm>
            <a:off x="2692290" y="333806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216;p58">
            <a:extLst>
              <a:ext uri="{FF2B5EF4-FFF2-40B4-BE49-F238E27FC236}">
                <a16:creationId xmlns:a16="http://schemas.microsoft.com/office/drawing/2014/main" id="{589E71F6-3F8A-43D9-561C-0363D1529447}"/>
              </a:ext>
            </a:extLst>
          </p:cNvPr>
          <p:cNvSpPr/>
          <p:nvPr/>
        </p:nvSpPr>
        <p:spPr>
          <a:xfrm>
            <a:off x="987364" y="2298100"/>
            <a:ext cx="179400" cy="1794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17;p58">
            <a:extLst>
              <a:ext uri="{FF2B5EF4-FFF2-40B4-BE49-F238E27FC236}">
                <a16:creationId xmlns:a16="http://schemas.microsoft.com/office/drawing/2014/main" id="{FD62FA3C-22DA-4328-BC77-73BB5D65FAA7}"/>
              </a:ext>
            </a:extLst>
          </p:cNvPr>
          <p:cNvSpPr/>
          <p:nvPr/>
        </p:nvSpPr>
        <p:spPr>
          <a:xfrm>
            <a:off x="2282265" y="266401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18;p58">
            <a:extLst>
              <a:ext uri="{FF2B5EF4-FFF2-40B4-BE49-F238E27FC236}">
                <a16:creationId xmlns:a16="http://schemas.microsoft.com/office/drawing/2014/main" id="{27A6B071-6EED-1C55-3B5D-5A809114929E}"/>
              </a:ext>
            </a:extLst>
          </p:cNvPr>
          <p:cNvSpPr/>
          <p:nvPr/>
        </p:nvSpPr>
        <p:spPr>
          <a:xfrm>
            <a:off x="2712715" y="2879963"/>
            <a:ext cx="179400" cy="1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19;p58">
            <a:extLst>
              <a:ext uri="{FF2B5EF4-FFF2-40B4-BE49-F238E27FC236}">
                <a16:creationId xmlns:a16="http://schemas.microsoft.com/office/drawing/2014/main" id="{0490ED5D-231E-C2D0-ED1E-A298DBF20A95}"/>
              </a:ext>
            </a:extLst>
          </p:cNvPr>
          <p:cNvSpPr/>
          <p:nvPr/>
        </p:nvSpPr>
        <p:spPr>
          <a:xfrm>
            <a:off x="1069065" y="1261673"/>
            <a:ext cx="159000" cy="159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20;p58">
            <a:extLst>
              <a:ext uri="{FF2B5EF4-FFF2-40B4-BE49-F238E27FC236}">
                <a16:creationId xmlns:a16="http://schemas.microsoft.com/office/drawing/2014/main" id="{369D958F-FF86-CB44-366D-CC3C95C555FA}"/>
              </a:ext>
            </a:extLst>
          </p:cNvPr>
          <p:cNvSpPr/>
          <p:nvPr/>
        </p:nvSpPr>
        <p:spPr>
          <a:xfrm>
            <a:off x="1062465" y="934906"/>
            <a:ext cx="159000" cy="1590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21;p58">
            <a:extLst>
              <a:ext uri="{FF2B5EF4-FFF2-40B4-BE49-F238E27FC236}">
                <a16:creationId xmlns:a16="http://schemas.microsoft.com/office/drawing/2014/main" id="{DBB0BBDF-51BC-EB4C-503B-7451BC0911E3}"/>
              </a:ext>
            </a:extLst>
          </p:cNvPr>
          <p:cNvSpPr/>
          <p:nvPr/>
        </p:nvSpPr>
        <p:spPr>
          <a:xfrm>
            <a:off x="1072172" y="1594641"/>
            <a:ext cx="159000" cy="158700"/>
          </a:xfrm>
          <a:prstGeom prst="ellipse">
            <a:avLst/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222;p58">
            <a:extLst>
              <a:ext uri="{FF2B5EF4-FFF2-40B4-BE49-F238E27FC236}">
                <a16:creationId xmlns:a16="http://schemas.microsoft.com/office/drawing/2014/main" id="{1C34D4E2-558D-4013-BC20-414E67A21828}"/>
              </a:ext>
            </a:extLst>
          </p:cNvPr>
          <p:cNvSpPr txBox="1"/>
          <p:nvPr/>
        </p:nvSpPr>
        <p:spPr>
          <a:xfrm>
            <a:off x="99100" y="794056"/>
            <a:ext cx="13779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1: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2: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 3: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9" name="Google Shape;1349;p65"/>
          <p:cNvGraphicFramePr/>
          <p:nvPr/>
        </p:nvGraphicFramePr>
        <p:xfrm>
          <a:off x="642075" y="17109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0" name="Google Shape;1350;p65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Accuracy</a:t>
            </a:r>
            <a:endParaRPr dirty="0"/>
          </a:p>
        </p:txBody>
      </p:sp>
      <p:sp>
        <p:nvSpPr>
          <p:cNvPr id="1352" name="Google Shape;1352;p65"/>
          <p:cNvSpPr txBox="1"/>
          <p:nvPr/>
        </p:nvSpPr>
        <p:spPr>
          <a:xfrm>
            <a:off x="2175375" y="12417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Diagnosis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53" name="Google Shape;1353;p65"/>
          <p:cNvSpPr txBox="1"/>
          <p:nvPr/>
        </p:nvSpPr>
        <p:spPr>
          <a:xfrm rot="-5400000">
            <a:off x="-626250" y="35067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Patients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55" name="Google Shape;135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BF07E-96A5-9B60-7A05-76ADAD591C9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pic>
        <p:nvPicPr>
          <p:cNvPr id="1026" name="Picture 2" descr="Doctor ">
            <a:extLst>
              <a:ext uri="{FF2B5EF4-FFF2-40B4-BE49-F238E27FC236}">
                <a16:creationId xmlns:a16="http://schemas.microsoft.com/office/drawing/2014/main" id="{9CB10D6C-1B31-0691-547E-32AE21C8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5" y="1764842"/>
            <a:ext cx="733500" cy="7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0" name="Google Shape;1360;p66"/>
          <p:cNvGraphicFramePr/>
          <p:nvPr/>
        </p:nvGraphicFramePr>
        <p:xfrm>
          <a:off x="642075" y="17109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61" name="Google Shape;1361;p66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Accuracy</a:t>
            </a:r>
            <a:endParaRPr dirty="0"/>
          </a:p>
        </p:txBody>
      </p:sp>
      <p:sp>
        <p:nvSpPr>
          <p:cNvPr id="1363" name="Google Shape;1363;p66"/>
          <p:cNvSpPr txBox="1"/>
          <p:nvPr/>
        </p:nvSpPr>
        <p:spPr>
          <a:xfrm>
            <a:off x="2175375" y="12417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Diagnosis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64" name="Google Shape;1364;p66"/>
          <p:cNvSpPr txBox="1"/>
          <p:nvPr/>
        </p:nvSpPr>
        <p:spPr>
          <a:xfrm rot="-5400000">
            <a:off x="-626250" y="35067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Patients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65" name="Google Shape;1365;p66"/>
          <p:cNvSpPr txBox="1"/>
          <p:nvPr/>
        </p:nvSpPr>
        <p:spPr>
          <a:xfrm>
            <a:off x="5444175" y="1300300"/>
            <a:ext cx="37068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Accuracy: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 of all the 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patients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, how many did we classify correctly?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7" name="Google Shape;1367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3067A-F99D-561E-E954-FE816905E7A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pic>
        <p:nvPicPr>
          <p:cNvPr id="3" name="Picture 2" descr="Doctor ">
            <a:extLst>
              <a:ext uri="{FF2B5EF4-FFF2-40B4-BE49-F238E27FC236}">
                <a16:creationId xmlns:a16="http://schemas.microsoft.com/office/drawing/2014/main" id="{C3B78CBE-6565-E054-C01F-7CBAECE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5" y="1764842"/>
            <a:ext cx="733500" cy="7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" name="Google Shape;1372;p67"/>
          <p:cNvGraphicFramePr/>
          <p:nvPr/>
        </p:nvGraphicFramePr>
        <p:xfrm>
          <a:off x="642075" y="17109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73" name="Google Shape;1373;p67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Accuracy</a:t>
            </a:r>
            <a:endParaRPr dirty="0"/>
          </a:p>
        </p:txBody>
      </p:sp>
      <p:sp>
        <p:nvSpPr>
          <p:cNvPr id="1375" name="Google Shape;1375;p67"/>
          <p:cNvSpPr txBox="1"/>
          <p:nvPr/>
        </p:nvSpPr>
        <p:spPr>
          <a:xfrm>
            <a:off x="5441700" y="2750075"/>
            <a:ext cx="14880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Accuracy = </a:t>
            </a:r>
            <a:endParaRPr/>
          </a:p>
        </p:txBody>
      </p:sp>
      <p:sp>
        <p:nvSpPr>
          <p:cNvPr id="1376" name="Google Shape;1376;p67"/>
          <p:cNvSpPr txBox="1"/>
          <p:nvPr/>
        </p:nvSpPr>
        <p:spPr>
          <a:xfrm>
            <a:off x="2175375" y="12417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Diagnosis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77" name="Google Shape;1377;p67"/>
          <p:cNvSpPr txBox="1"/>
          <p:nvPr/>
        </p:nvSpPr>
        <p:spPr>
          <a:xfrm rot="-5400000">
            <a:off x="-626250" y="35067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Patients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78" name="Google Shape;1378;p67"/>
          <p:cNvSpPr txBox="1"/>
          <p:nvPr/>
        </p:nvSpPr>
        <p:spPr>
          <a:xfrm>
            <a:off x="5444175" y="1300300"/>
            <a:ext cx="37068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Accuracy: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 of all the 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patients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, how many did we classify correctly?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9" name="Google Shape;1379;p67"/>
          <p:cNvSpPr txBox="1"/>
          <p:nvPr/>
        </p:nvSpPr>
        <p:spPr>
          <a:xfrm>
            <a:off x="6035050" y="3392850"/>
            <a:ext cx="18855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1,000 + 8,000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80" name="Google Shape;1380;p67"/>
          <p:cNvCxnSpPr/>
          <p:nvPr/>
        </p:nvCxnSpPr>
        <p:spPr>
          <a:xfrm>
            <a:off x="6035050" y="3826100"/>
            <a:ext cx="1860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2" name="Google Shape;138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FF686-3FB3-7EAC-0A90-E49CA598528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pic>
        <p:nvPicPr>
          <p:cNvPr id="3" name="Picture 2" descr="Doctor ">
            <a:extLst>
              <a:ext uri="{FF2B5EF4-FFF2-40B4-BE49-F238E27FC236}">
                <a16:creationId xmlns:a16="http://schemas.microsoft.com/office/drawing/2014/main" id="{79B7A1B0-D507-57FC-1528-6955315F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5" y="1764842"/>
            <a:ext cx="733500" cy="7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7" name="Google Shape;1387;p68"/>
          <p:cNvGraphicFramePr/>
          <p:nvPr/>
        </p:nvGraphicFramePr>
        <p:xfrm>
          <a:off x="642075" y="17109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Diagnosed 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Sick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Healthy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8,000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88" name="Google Shape;1388;p68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Accuracy</a:t>
            </a:r>
            <a:endParaRPr dirty="0"/>
          </a:p>
        </p:txBody>
      </p:sp>
      <p:sp>
        <p:nvSpPr>
          <p:cNvPr id="1390" name="Google Shape;1390;p68"/>
          <p:cNvSpPr txBox="1"/>
          <p:nvPr/>
        </p:nvSpPr>
        <p:spPr>
          <a:xfrm>
            <a:off x="5441700" y="2750075"/>
            <a:ext cx="14880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Accuracy = </a:t>
            </a:r>
            <a:endParaRPr/>
          </a:p>
        </p:txBody>
      </p:sp>
      <p:sp>
        <p:nvSpPr>
          <p:cNvPr id="1391" name="Google Shape;1391;p68"/>
          <p:cNvSpPr txBox="1"/>
          <p:nvPr/>
        </p:nvSpPr>
        <p:spPr>
          <a:xfrm>
            <a:off x="2175375" y="12417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Diagnosis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92" name="Google Shape;1392;p68"/>
          <p:cNvSpPr txBox="1"/>
          <p:nvPr/>
        </p:nvSpPr>
        <p:spPr>
          <a:xfrm rot="-5400000">
            <a:off x="-626250" y="35067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Patients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393" name="Google Shape;1393;p68"/>
          <p:cNvSpPr txBox="1"/>
          <p:nvPr/>
        </p:nvSpPr>
        <p:spPr>
          <a:xfrm>
            <a:off x="5444175" y="1300300"/>
            <a:ext cx="37068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Accuracy: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 of all the 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patients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, how many did we classify correctly?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4" name="Google Shape;1394;p68"/>
          <p:cNvSpPr txBox="1"/>
          <p:nvPr/>
        </p:nvSpPr>
        <p:spPr>
          <a:xfrm>
            <a:off x="6035050" y="3392850"/>
            <a:ext cx="18855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1,000 + 8,000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10,000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5" name="Google Shape;1395;p68"/>
          <p:cNvSpPr txBox="1"/>
          <p:nvPr/>
        </p:nvSpPr>
        <p:spPr>
          <a:xfrm>
            <a:off x="7794140" y="3523715"/>
            <a:ext cx="14880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= 90%</a:t>
            </a:r>
            <a:endParaRPr/>
          </a:p>
        </p:txBody>
      </p:sp>
      <p:cxnSp>
        <p:nvCxnSpPr>
          <p:cNvPr id="1396" name="Google Shape;1396;p68"/>
          <p:cNvCxnSpPr/>
          <p:nvPr/>
        </p:nvCxnSpPr>
        <p:spPr>
          <a:xfrm>
            <a:off x="6035050" y="3826100"/>
            <a:ext cx="1860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8" name="Google Shape;1398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96D7D-EA66-DBC2-6A5F-8573B587E2B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  <p:pic>
        <p:nvPicPr>
          <p:cNvPr id="3" name="Picture 2" descr="Doctor ">
            <a:extLst>
              <a:ext uri="{FF2B5EF4-FFF2-40B4-BE49-F238E27FC236}">
                <a16:creationId xmlns:a16="http://schemas.microsoft.com/office/drawing/2014/main" id="{1A6A74EC-37D3-9572-23E1-B49C2A1A4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5" y="1764842"/>
            <a:ext cx="733500" cy="7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69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" dirty="0"/>
              <a:t>Evaluation Metrics: Accuracy</a:t>
            </a:r>
            <a:endParaRPr dirty="0"/>
          </a:p>
        </p:txBody>
      </p:sp>
      <p:sp>
        <p:nvSpPr>
          <p:cNvPr id="1404" name="Google Shape;1404;p69"/>
          <p:cNvSpPr txBox="1"/>
          <p:nvPr/>
        </p:nvSpPr>
        <p:spPr>
          <a:xfrm>
            <a:off x="5444175" y="1300300"/>
            <a:ext cx="37068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Accuracy: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 of all the 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emails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, how many did we classify correctly?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405" name="Google Shape;1405;p69"/>
          <p:cNvGraphicFramePr/>
          <p:nvPr/>
        </p:nvGraphicFramePr>
        <p:xfrm>
          <a:off x="642075" y="17109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Spam Folder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Inbox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Spam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170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Not Spam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700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06" name="Google Shape;1406;p69"/>
          <p:cNvSpPr txBox="1"/>
          <p:nvPr/>
        </p:nvSpPr>
        <p:spPr>
          <a:xfrm>
            <a:off x="2175375" y="12417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Folder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407" name="Google Shape;1407;p69"/>
          <p:cNvSpPr txBox="1"/>
          <p:nvPr/>
        </p:nvSpPr>
        <p:spPr>
          <a:xfrm rot="-5400000">
            <a:off x="-626250" y="35067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Email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408" name="Google Shape;140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48" y="1283075"/>
            <a:ext cx="1292451" cy="129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AF5D71-88B0-76A5-2AD6-E3291BEADF1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70"/>
          <p:cNvSpPr txBox="1">
            <a:spLocks noGrp="1"/>
          </p:cNvSpPr>
          <p:nvPr>
            <p:ph type="title"/>
          </p:nvPr>
        </p:nvSpPr>
        <p:spPr>
          <a:xfrm>
            <a:off x="311700" y="1439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Evaluation Metrics: Accuracy</a:t>
            </a:r>
            <a:endParaRPr dirty="0"/>
          </a:p>
        </p:txBody>
      </p:sp>
      <p:sp>
        <p:nvSpPr>
          <p:cNvPr id="1416" name="Google Shape;1416;p70"/>
          <p:cNvSpPr txBox="1"/>
          <p:nvPr/>
        </p:nvSpPr>
        <p:spPr>
          <a:xfrm>
            <a:off x="5441700" y="2750075"/>
            <a:ext cx="14880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Accuracy = </a:t>
            </a:r>
            <a:endParaRPr/>
          </a:p>
        </p:txBody>
      </p:sp>
      <p:sp>
        <p:nvSpPr>
          <p:cNvPr id="1417" name="Google Shape;1417;p70"/>
          <p:cNvSpPr txBox="1"/>
          <p:nvPr/>
        </p:nvSpPr>
        <p:spPr>
          <a:xfrm>
            <a:off x="5444175" y="1300300"/>
            <a:ext cx="37068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Accuracy: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 of all the 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emails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, how many did we classify correctly?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8" name="Google Shape;1418;p70"/>
          <p:cNvSpPr txBox="1"/>
          <p:nvPr/>
        </p:nvSpPr>
        <p:spPr>
          <a:xfrm>
            <a:off x="6035050" y="3392850"/>
            <a:ext cx="18855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100 + 700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1,000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9" name="Google Shape;1419;p70"/>
          <p:cNvSpPr txBox="1"/>
          <p:nvPr/>
        </p:nvSpPr>
        <p:spPr>
          <a:xfrm>
            <a:off x="7794140" y="3523715"/>
            <a:ext cx="14880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= 80%</a:t>
            </a:r>
            <a:endParaRPr/>
          </a:p>
        </p:txBody>
      </p:sp>
      <p:cxnSp>
        <p:nvCxnSpPr>
          <p:cNvPr id="1420" name="Google Shape;1420;p70"/>
          <p:cNvCxnSpPr/>
          <p:nvPr/>
        </p:nvCxnSpPr>
        <p:spPr>
          <a:xfrm>
            <a:off x="6035050" y="3826100"/>
            <a:ext cx="1860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421" name="Google Shape;1421;p70"/>
          <p:cNvGraphicFramePr/>
          <p:nvPr/>
        </p:nvGraphicFramePr>
        <p:xfrm>
          <a:off x="642075" y="1710925"/>
          <a:ext cx="4564800" cy="2980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Spam Folder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Inbox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Spam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170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Amaranth"/>
                          <a:ea typeface="Amaranth"/>
                          <a:cs typeface="Amaranth"/>
                          <a:sym typeface="Amaranth"/>
                        </a:rPr>
                        <a:t>Not Spam</a:t>
                      </a:r>
                      <a:endParaRPr sz="1800">
                        <a:solidFill>
                          <a:srgbClr val="FFFFFF"/>
                        </a:solidFill>
                        <a:latin typeface="Amaranth"/>
                        <a:ea typeface="Amaranth"/>
                        <a:cs typeface="Amaranth"/>
                        <a:sym typeface="Amaranth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700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22" name="Google Shape;1422;p70"/>
          <p:cNvSpPr txBox="1"/>
          <p:nvPr/>
        </p:nvSpPr>
        <p:spPr>
          <a:xfrm>
            <a:off x="2175375" y="1241755"/>
            <a:ext cx="303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Folder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423" name="Google Shape;1423;p70"/>
          <p:cNvSpPr txBox="1"/>
          <p:nvPr/>
        </p:nvSpPr>
        <p:spPr>
          <a:xfrm rot="-5400000">
            <a:off x="-626250" y="3506765"/>
            <a:ext cx="1981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Email</a:t>
            </a:r>
            <a:endParaRPr sz="20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424" name="Google Shape;142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48" y="1283075"/>
            <a:ext cx="1292451" cy="129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5A10B-9BC1-B53E-ED71-78AD7522340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Prof. Sandra Avila - UNICAMP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3434"/>
            <a:ext cx="8229599" cy="269209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Visual Classification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Models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K-Nearest Neighbor</a:t>
            </a:r>
          </a:p>
          <a:p>
            <a:pPr lvl="1">
              <a:lnSpc>
                <a:spcPct val="110000"/>
              </a:lnSpc>
            </a:pPr>
            <a:r>
              <a:rPr lang="en-US" sz="2000" dirty="0" err="1"/>
              <a:t>Suppor</a:t>
            </a:r>
            <a:r>
              <a:rPr lang="en-US" sz="2000" dirty="0"/>
              <a:t> Vector Machines (SVM)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Spatial Pyramid Feature Extractor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Evaluation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EC6D-7631-4863-88F1-3993A1A4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ED38BC-38EE-53D1-8CDC-E0BAEE3C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1026" name="Picture 2" descr="Copywriting ">
            <a:extLst>
              <a:ext uri="{FF2B5EF4-FFF2-40B4-BE49-F238E27FC236}">
                <a16:creationId xmlns:a16="http://schemas.microsoft.com/office/drawing/2014/main" id="{9CBFE48E-CBD1-BAA9-BC3D-74C41F08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143000"/>
            <a:ext cx="1547906" cy="154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0946"/>
      </p:ext>
    </p:extLst>
  </p:cSld>
  <p:clrMapOvr>
    <a:masterClrMapping/>
  </p:clrMapOvr>
</p:sld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webextensions/webextension1.xml><?xml version="1.0" encoding="utf-8"?>
<we:webextension xmlns:we="http://schemas.microsoft.com/office/webextensions/webextension/2010/11" id="{3EE2D97B-E17E-7749-89FA-6EA5AE8DDA2B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30589757,&quot;presentationId&quot;:7220086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13617</TotalTime>
  <Words>4615</Words>
  <Application>Microsoft Macintosh PowerPoint</Application>
  <PresentationFormat>On-screen Show (16:9)</PresentationFormat>
  <Paragraphs>977</Paragraphs>
  <Slides>99</Slides>
  <Notes>75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18" baseType="lpstr">
      <vt:lpstr>SimSun</vt:lpstr>
      <vt:lpstr>Amaranth</vt:lpstr>
      <vt:lpstr>Arial</vt:lpstr>
      <vt:lpstr>Arial</vt:lpstr>
      <vt:lpstr>Book Antiqua</vt:lpstr>
      <vt:lpstr>Calibri</vt:lpstr>
      <vt:lpstr>Cambria Math</vt:lpstr>
      <vt:lpstr>cmmi10</vt:lpstr>
      <vt:lpstr>cmr10</vt:lpstr>
      <vt:lpstr>Courier New</vt:lpstr>
      <vt:lpstr>Lucida Grande</vt:lpstr>
      <vt:lpstr>Nunito</vt:lpstr>
      <vt:lpstr>Symbol</vt:lpstr>
      <vt:lpstr>Tahoma</vt:lpstr>
      <vt:lpstr>times new roman</vt:lpstr>
      <vt:lpstr>times new roman</vt:lpstr>
      <vt:lpstr>Wingdings</vt:lpstr>
      <vt:lpstr>Brilho</vt:lpstr>
      <vt:lpstr>Equation</vt:lpstr>
      <vt:lpstr>CS 1674: Visual Recognition</vt:lpstr>
      <vt:lpstr>[Motivation] Visual Recognition</vt:lpstr>
      <vt:lpstr>Plan for this lecture</vt:lpstr>
      <vt:lpstr>Classification</vt:lpstr>
      <vt:lpstr>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Recognition: An Image Classifier</vt:lpstr>
      <vt:lpstr>Recognition: A machine learning approach</vt:lpstr>
      <vt:lpstr>Recognition: A machine learning approach</vt:lpstr>
      <vt:lpstr>The machine learning framework</vt:lpstr>
      <vt:lpstr>The machine learning framework</vt:lpstr>
      <vt:lpstr>The old-school way</vt:lpstr>
      <vt:lpstr>The simplest classifier: Nearest Neighbor Classifier</vt:lpstr>
      <vt:lpstr>K-Nearest Neighbors classification</vt:lpstr>
      <vt:lpstr>K-Nearest Neighbor - Summary</vt:lpstr>
      <vt:lpstr>PowerPoint Presentation</vt:lpstr>
      <vt:lpstr>K-Nearest Neighbor - Visualization</vt:lpstr>
      <vt:lpstr>K-Nearest Neighbor – Interact – Try it yourself</vt:lpstr>
      <vt:lpstr>Setting Hyperparameters: Best value of k?</vt:lpstr>
      <vt:lpstr>Setting Hyperparameters: Best value of k?</vt:lpstr>
      <vt:lpstr>Which model is better? Why validating?</vt:lpstr>
      <vt:lpstr>Why validating?</vt:lpstr>
      <vt:lpstr>Why validating?</vt:lpstr>
      <vt:lpstr>Why validating?</vt:lpstr>
      <vt:lpstr>Why validating?</vt:lpstr>
      <vt:lpstr>Linear classifier</vt:lpstr>
      <vt:lpstr>Linear Classifier</vt:lpstr>
      <vt:lpstr>Lines in R2</vt:lpstr>
      <vt:lpstr>Lines in R2</vt:lpstr>
      <vt:lpstr>Lines in R2</vt:lpstr>
      <vt:lpstr>Lines in R2</vt:lpstr>
      <vt:lpstr>Lines in R2</vt:lpstr>
      <vt:lpstr>Linear classifiers</vt:lpstr>
      <vt:lpstr>Linear classifiers</vt:lpstr>
      <vt:lpstr>Support vector machines 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Hard-margin SVMs</vt:lpstr>
      <vt:lpstr>Soft-margin SVMs</vt:lpstr>
      <vt:lpstr>Soft-margin SVMs</vt:lpstr>
      <vt:lpstr>Soft-margin SVMs</vt:lpstr>
      <vt:lpstr>What about multi-class SVMs?</vt:lpstr>
      <vt:lpstr>Multi-class problems</vt:lpstr>
      <vt:lpstr>Multi-class problems</vt:lpstr>
      <vt:lpstr>Using SVMs</vt:lpstr>
      <vt:lpstr>Some SVM packages</vt:lpstr>
      <vt:lpstr>Linear classifiers vs nearest neighbors</vt:lpstr>
      <vt:lpstr>Lab 5: SVM Duration: 30 min  Use JPEG, PNG and GIF files less than 15 MB [ahaslides]</vt:lpstr>
      <vt:lpstr>PowerPoint Presentation</vt:lpstr>
      <vt:lpstr>Beyond Bags of Features: Spatial Pyramid Matching  for Recognizing Natural Scene Categories</vt:lpstr>
      <vt:lpstr>Scene category dataset</vt:lpstr>
      <vt:lpstr>Bag-of-words representation </vt:lpstr>
      <vt:lpstr>Image categorization with bag of words</vt:lpstr>
      <vt:lpstr>Feature extraction (on which BOW is based)</vt:lpstr>
      <vt:lpstr>What about spatial layout?</vt:lpstr>
      <vt:lpstr>Spatial pyramid</vt:lpstr>
      <vt:lpstr>Spatial pyramid</vt:lpstr>
      <vt:lpstr>Pyramid Matching  [Indyk &amp; Thaper (2003), Grauman &amp; Darrell (2005)]</vt:lpstr>
      <vt:lpstr>Scene category dataset</vt:lpstr>
      <vt:lpstr>Scene Category Confusion Matrix</vt:lpstr>
      <vt:lpstr>Caltech101 dataset</vt:lpstr>
      <vt:lpstr>Evaluation Metrics: Credit Card Fraud</vt:lpstr>
      <vt:lpstr>Evaluation Metrics: Credit Card Fraud</vt:lpstr>
      <vt:lpstr>Evaluation Metrics: Credit Card Fraud</vt:lpstr>
      <vt:lpstr>Evaluation Metrics: Spam Classifier Model</vt:lpstr>
      <vt:lpstr>Evaluation Metrics: Confusion Matrix Table</vt:lpstr>
      <vt:lpstr>Type I Error (False Positive)</vt:lpstr>
      <vt:lpstr>Evaluation Metrics: Confusion Matrix Table</vt:lpstr>
      <vt:lpstr>Evaluation Metrics: Confusion Matrix Table</vt:lpstr>
      <vt:lpstr>Evaluation Metrics: Confusion Matrix Table</vt:lpstr>
      <vt:lpstr>Evaluation Metrics: Confusion Matrix Table</vt:lpstr>
      <vt:lpstr>Evaluation Metrics: Confusion Matrix Table</vt:lpstr>
      <vt:lpstr>Evaluation Metrics: Confusion Matrix Table</vt:lpstr>
      <vt:lpstr>Evaluation Metrics: Confusion Matrix Table (n classes)</vt:lpstr>
      <vt:lpstr>Evaluation Metrics: Confusion Matrix Table (n classes)</vt:lpstr>
      <vt:lpstr>Evaluation Metrics: Confusion Matrix Table (n classes)</vt:lpstr>
      <vt:lpstr>Evaluation Metrics: Accuracy</vt:lpstr>
      <vt:lpstr>Evaluation Metrics: Accuracy</vt:lpstr>
      <vt:lpstr>Evaluation Metrics: Accuracy</vt:lpstr>
      <vt:lpstr>Evaluation Metrics: Accuracy</vt:lpstr>
      <vt:lpstr>Evaluation Metrics: Accuracy</vt:lpstr>
      <vt:lpstr>Evaluation Metrics: Accuracy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323</cp:revision>
  <cp:lastPrinted>2024-10-08T12:55:31Z</cp:lastPrinted>
  <dcterms:created xsi:type="dcterms:W3CDTF">2011-07-05T14:46:51Z</dcterms:created>
  <dcterms:modified xsi:type="dcterms:W3CDTF">2025-09-23T18:21:54Z</dcterms:modified>
</cp:coreProperties>
</file>