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webextensions/webextension2.xml" ContentType="application/vnd.ms-office.webextens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notesSlides/notesSlide75.xml" ContentType="application/vnd.openxmlformats-officedocument.presentationml.notesSlide+xml"/>
  <Override PartName="/ppt/media/image79.jpg" ContentType="image/jpg"/>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webextensions/webextension3.xml" ContentType="application/vnd.ms-office.webextension+xml"/>
  <Override PartName="/ppt/media/image86.jpg" ContentType="image/jpg"/>
  <Override PartName="/ppt/media/image87.jpg" ContentType="image/jpg"/>
  <Override PartName="/ppt/ink/ink1.xml" ContentType="application/inkml+xml"/>
  <Override PartName="/ppt/media/image88.jpg" ContentType="image/jpg"/>
  <Override PartName="/ppt/media/image90.jpg" ContentType="image/jpg"/>
  <Override PartName="/ppt/media/image91.jpg" ContentType="image/jpg"/>
  <Override PartName="/ppt/media/image92.jpg" ContentType="image/jpg"/>
  <Override PartName="/ppt/media/image93.jpg" ContentType="image/jpg"/>
  <Override PartName="/ppt/media/image98.jpg" ContentType="image/jpg"/>
  <Override PartName="/ppt/notesSlides/notesSlide79.xml" ContentType="application/vnd.openxmlformats-officedocument.presentationml.notesSlide+xml"/>
  <Override PartName="/ppt/webextensions/webextension4.xml" ContentType="application/vnd.ms-office.webextension+xml"/>
  <Override PartName="/ppt/media/image101.jpg" ContentType="image/jpg"/>
  <Override PartName="/ppt/media/image102.jpg" ContentType="image/jpg"/>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64"/>
  </p:notesMasterIdLst>
  <p:sldIdLst>
    <p:sldId id="589" r:id="rId2"/>
    <p:sldId id="434" r:id="rId3"/>
    <p:sldId id="1143" r:id="rId4"/>
    <p:sldId id="262" r:id="rId5"/>
    <p:sldId id="264" r:id="rId6"/>
    <p:sldId id="265" r:id="rId7"/>
    <p:sldId id="266" r:id="rId8"/>
    <p:sldId id="272" r:id="rId9"/>
    <p:sldId id="273" r:id="rId10"/>
    <p:sldId id="274" r:id="rId11"/>
    <p:sldId id="687" r:id="rId12"/>
    <p:sldId id="275" r:id="rId13"/>
    <p:sldId id="276" r:id="rId14"/>
    <p:sldId id="277" r:id="rId15"/>
    <p:sldId id="278" r:id="rId16"/>
    <p:sldId id="279" r:id="rId17"/>
    <p:sldId id="630" r:id="rId18"/>
    <p:sldId id="1141" r:id="rId19"/>
    <p:sldId id="1063" r:id="rId20"/>
    <p:sldId id="280" r:id="rId21"/>
    <p:sldId id="281" r:id="rId22"/>
    <p:sldId id="282" r:id="rId23"/>
    <p:sldId id="283" r:id="rId24"/>
    <p:sldId id="1070" r:id="rId25"/>
    <p:sldId id="287" r:id="rId26"/>
    <p:sldId id="292" r:id="rId27"/>
    <p:sldId id="293" r:id="rId28"/>
    <p:sldId id="294" r:id="rId29"/>
    <p:sldId id="295" r:id="rId30"/>
    <p:sldId id="296" r:id="rId31"/>
    <p:sldId id="1072" r:id="rId32"/>
    <p:sldId id="299" r:id="rId33"/>
    <p:sldId id="300" r:id="rId34"/>
    <p:sldId id="1085" r:id="rId35"/>
    <p:sldId id="1082" r:id="rId36"/>
    <p:sldId id="1083" r:id="rId37"/>
    <p:sldId id="284" r:id="rId38"/>
    <p:sldId id="285" r:id="rId39"/>
    <p:sldId id="286" r:id="rId40"/>
    <p:sldId id="1084" r:id="rId41"/>
    <p:sldId id="1073" r:id="rId42"/>
    <p:sldId id="267" r:id="rId43"/>
    <p:sldId id="268" r:id="rId44"/>
    <p:sldId id="269" r:id="rId45"/>
    <p:sldId id="270" r:id="rId46"/>
    <p:sldId id="271" r:id="rId47"/>
    <p:sldId id="1074" r:id="rId48"/>
    <p:sldId id="1075" r:id="rId49"/>
    <p:sldId id="1076" r:id="rId50"/>
    <p:sldId id="1077" r:id="rId51"/>
    <p:sldId id="1078" r:id="rId52"/>
    <p:sldId id="1079" r:id="rId53"/>
    <p:sldId id="1080" r:id="rId54"/>
    <p:sldId id="302" r:id="rId55"/>
    <p:sldId id="303" r:id="rId56"/>
    <p:sldId id="304" r:id="rId57"/>
    <p:sldId id="305" r:id="rId58"/>
    <p:sldId id="306" r:id="rId59"/>
    <p:sldId id="307" r:id="rId60"/>
    <p:sldId id="308" r:id="rId61"/>
    <p:sldId id="309" r:id="rId62"/>
    <p:sldId id="310" r:id="rId63"/>
    <p:sldId id="317" r:id="rId64"/>
    <p:sldId id="318" r:id="rId65"/>
    <p:sldId id="319" r:id="rId66"/>
    <p:sldId id="852" r:id="rId67"/>
    <p:sldId id="1099" r:id="rId68"/>
    <p:sldId id="291" r:id="rId69"/>
    <p:sldId id="1100" r:id="rId70"/>
    <p:sldId id="1101" r:id="rId71"/>
    <p:sldId id="1102" r:id="rId72"/>
    <p:sldId id="1103" r:id="rId73"/>
    <p:sldId id="1104" r:id="rId74"/>
    <p:sldId id="297" r:id="rId75"/>
    <p:sldId id="298" r:id="rId76"/>
    <p:sldId id="1105" r:id="rId77"/>
    <p:sldId id="1106" r:id="rId78"/>
    <p:sldId id="301" r:id="rId79"/>
    <p:sldId id="866" r:id="rId80"/>
    <p:sldId id="641" r:id="rId81"/>
    <p:sldId id="643" r:id="rId82"/>
    <p:sldId id="645" r:id="rId83"/>
    <p:sldId id="646" r:id="rId84"/>
    <p:sldId id="647" r:id="rId85"/>
    <p:sldId id="648" r:id="rId86"/>
    <p:sldId id="649" r:id="rId87"/>
    <p:sldId id="650" r:id="rId88"/>
    <p:sldId id="651" r:id="rId89"/>
    <p:sldId id="652" r:id="rId90"/>
    <p:sldId id="653" r:id="rId91"/>
    <p:sldId id="654" r:id="rId92"/>
    <p:sldId id="1056" r:id="rId93"/>
    <p:sldId id="1057" r:id="rId94"/>
    <p:sldId id="1058" r:id="rId95"/>
    <p:sldId id="1062" r:id="rId96"/>
    <p:sldId id="1059" r:id="rId97"/>
    <p:sldId id="1060" r:id="rId98"/>
    <p:sldId id="1061" r:id="rId99"/>
    <p:sldId id="655" r:id="rId100"/>
    <p:sldId id="703" r:id="rId101"/>
    <p:sldId id="704" r:id="rId102"/>
    <p:sldId id="1107" r:id="rId103"/>
    <p:sldId id="1108" r:id="rId104"/>
    <p:sldId id="1109" r:id="rId105"/>
    <p:sldId id="1139" r:id="rId106"/>
    <p:sldId id="1140" r:id="rId107"/>
    <p:sldId id="658" r:id="rId108"/>
    <p:sldId id="506" r:id="rId109"/>
    <p:sldId id="507" r:id="rId110"/>
    <p:sldId id="508" r:id="rId111"/>
    <p:sldId id="509" r:id="rId112"/>
    <p:sldId id="510" r:id="rId113"/>
    <p:sldId id="511" r:id="rId114"/>
    <p:sldId id="515" r:id="rId115"/>
    <p:sldId id="517" r:id="rId116"/>
    <p:sldId id="519" r:id="rId117"/>
    <p:sldId id="1041" r:id="rId118"/>
    <p:sldId id="709" r:id="rId119"/>
    <p:sldId id="710" r:id="rId120"/>
    <p:sldId id="659" r:id="rId121"/>
    <p:sldId id="1064" r:id="rId122"/>
    <p:sldId id="1142" r:id="rId123"/>
    <p:sldId id="660" r:id="rId124"/>
    <p:sldId id="525" r:id="rId125"/>
    <p:sldId id="1110" r:id="rId126"/>
    <p:sldId id="705" r:id="rId127"/>
    <p:sldId id="834" r:id="rId128"/>
    <p:sldId id="835" r:id="rId129"/>
    <p:sldId id="836" r:id="rId130"/>
    <p:sldId id="1086" r:id="rId131"/>
    <p:sldId id="1087" r:id="rId132"/>
    <p:sldId id="1088" r:id="rId133"/>
    <p:sldId id="1089" r:id="rId134"/>
    <p:sldId id="1090" r:id="rId135"/>
    <p:sldId id="1091" r:id="rId136"/>
    <p:sldId id="1092" r:id="rId137"/>
    <p:sldId id="1093" r:id="rId138"/>
    <p:sldId id="1094" r:id="rId139"/>
    <p:sldId id="311" r:id="rId140"/>
    <p:sldId id="312" r:id="rId141"/>
    <p:sldId id="313" r:id="rId142"/>
    <p:sldId id="314" r:id="rId143"/>
    <p:sldId id="315" r:id="rId144"/>
    <p:sldId id="316" r:id="rId145"/>
    <p:sldId id="1095" r:id="rId146"/>
    <p:sldId id="1096" r:id="rId147"/>
    <p:sldId id="1097" r:id="rId148"/>
    <p:sldId id="320" r:id="rId149"/>
    <p:sldId id="321" r:id="rId150"/>
    <p:sldId id="322" r:id="rId151"/>
    <p:sldId id="323" r:id="rId152"/>
    <p:sldId id="327" r:id="rId153"/>
    <p:sldId id="328" r:id="rId154"/>
    <p:sldId id="329" r:id="rId155"/>
    <p:sldId id="1065" r:id="rId156"/>
    <p:sldId id="1066" r:id="rId157"/>
    <p:sldId id="1067" r:id="rId158"/>
    <p:sldId id="1069" r:id="rId159"/>
    <p:sldId id="1068" r:id="rId160"/>
    <p:sldId id="289" r:id="rId161"/>
    <p:sldId id="290" r:id="rId162"/>
    <p:sldId id="837" r:id="rId163"/>
  </p:sldIdLst>
  <p:sldSz cx="9144000" cy="5143500" type="screen16x9"/>
  <p:notesSz cx="7315200" cy="9601200"/>
  <p:custDataLst>
    <p:tags r:id="rId16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2"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82367"/>
  </p:normalViewPr>
  <p:slideViewPr>
    <p:cSldViewPr snapToGrid="0">
      <p:cViewPr varScale="1">
        <p:scale>
          <a:sx n="155" d="100"/>
          <a:sy n="155" d="100"/>
        </p:scale>
        <p:origin x="2368" y="176"/>
      </p:cViewPr>
      <p:guideLst>
        <p:guide orient="horz" pos="288"/>
        <p:guide pos="4608"/>
        <p:guide pos="288"/>
        <p:guide pos="5472"/>
        <p:guide orient="horz" pos="1712"/>
        <p:guide pos="2592"/>
        <p:guide pos="316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268"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263" Type="http://schemas.openxmlformats.org/officeDocument/2006/relationships/commentAuthors" Target="commentAuthor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gs" Target="tags/tag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264"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0T03:33:12.932"/>
    </inkml:context>
    <inkml:brush xml:id="br0">
      <inkml:brushProperty name="width" value="0.035" units="cm"/>
      <inkml:brushProperty name="height" value="0.035" units="cm"/>
      <inkml:brushProperty name="color" value="#E71224"/>
    </inkml:brush>
  </inkml:definitions>
  <inkml:trace contextRef="#ctx0" brushRef="#br0">1 1 24575,'23'0'0,"5"1"0,13 0 0,11 3 0,18 4 0,2 2 0,-22-3 0,4 2 0,5 2 0,2 1-209,-1 0 1,2 1 208,11 3 0,1 1 0,-8-1 0,-1 0 0,4 1 0,-1 1 0,1 0 0,-2 0 0,-6-1 0,-1 0 0,-1 0 0,-1 1 0,35 11 0,-2 1 0,-14-2 0,-6 0 0,-1 0 0,-3-2 0,-1 0 0,-4-4 0,-3-1 417,-5-2-417,-7-2 0,-3 1 0,-8-3 0,-6 0 0,-8-4 0,-2 1 0,-3-1 0,-2 0 0,3 2 0,1 1 0,2 3 0,0 4 0,2 1 0,3 4 0,-1-1 0,-1-3 0,0-2 0,-3-3 0,2 3 0,-1-1 0,0 1 0,-1-1 0,1 0 0,1 1 0,-1-2 0,-1 0 0,-2-2 0,-3-2 0,3 2 0,-3-1 0,3 2 0,2 2 0,1 0 0,3 3 0,-2-3 0,3 1 0,3 4 0,3-1 0,4 1 0,-1-3 0,-1-1 0,2 2 0,1 0 0,3 3 0,-4-2 0,2 3 0,3 1 0,-3-2 0,0 0 0,-4-3 0,-5-2 0,3 1 0,1-1 0,3 1 0,1 1 0,0-1 0,-1-3 0,-1-1 0,2-1 0,4 1 0,4 1 0,1 1 0,5 0 0,-3 0 0,-1-2 0,-2 0 0,-4 0 0,4 5 0,5 2 0,8 6 0,10 1 0,6-1 0,9-1 0,2-1 0,0 0 0,1 5 0,-2 2 0,-10-5 0,-17-7 0,-22-13 0,-15-9 0,-5-2 0,-1 0 0,-1 1 0,-6 1 0,-1 2 0,0 0 0,2 1 0,1 1 0,5 2 0,4 1 0,9 3 0,9 3 0,3 3 0,7 4 0,0 0 0,-1 1 0,4 1 0,-3-1 0,-4-4 0,1-1 0,-4-1 0,-4 0 0,-4-2 0,-7-1 0,-1 0 0,-1-2 0,5 2 0,1-1 0,-1-2 0,3 1 0,-4-1 0,0 1 0,-1 1 0,-1-1 0,5 2 0,1-2 0,5 2 0,4 1 0,-2-1 0,2 1 0,-2 0 0,0 0 0,4 3 0,1-2 0,4 2 0,-2-3 0,2-1 0,0 2 0,-8-2 0,0 1 0,-3 0 0,1 0 0,5 1 0,-1 0 0,7 1 0,2 1 0,4-1 0,3 0 0,-7-1 0,1 0 0,2 2 0,-5-1 0,2 2 0,-4-1 0,0-2 0,1 1 0,3 0 0,-1 0 0,-7-2 0,2 0 0,2 1 0,0 0 0,1 0 0,-4-1 0,-5-2 0,-2 0 0,-2-1 0,0-1 0,-3-1 0,0 0 0,1 1 0,0 1 0,2 1 0,0 1 0,-2-2 0,-5 0 0,-4-2 0,-2-1 0,-3 0 0,3 1 0,4 2 0,4 1 0,0-1 0,-2 0 0,-4-2 0,-1-2 0,0 1 0,-1-2 0,-3 0 0,-1-1 0,-2 0 0,3 2 0,3-1 0,4 2 0,2 1 0,1-1 0,2 1 0,-2 0 0,-2-2 0,2 2 0,1 0 0,4 1 0,2 0 0,0-1 0,1-1 0,-4-3 0,0 1 0,-3-2 0,-8-1 0,0 1 0,-5-2 0,-3 0 0,3 1 0,-2-1 0,3 0 0,1 0 0,-1 0 0,3 0 0,0 0 0,5 1 0,2 0 0,3-1 0,4 1 0,-2 0 0,-2-1 0,-6-1 0,-8-1 0,-5 0 0,-5 0 0,-1 0 0,-1-1 0,0 1 0,1 0 0,1-1 0,-1 1 0,0 0 0,-1 0 0,1 1 0,-1-1 0,2 1 0,1 0 0,3 1 0,3-1 0,3 2 0,3-1 0,2 0 0,1 0 0,0 2 0,-2-1 0,-2 1 0,0-2 0,-1 0 0,-1 0 0,-1-1 0,-2 1 0,-2-1 0,-2 0 0,-1 1 0,-1-1 0,1 0 0,2 0 0,1-1 0,0 2 0,-1-1 0,-1-1 0,0 1 0,1 1 0,1 0 0,2-1 0,0 1 0,1-1 0,2 1 0,0 0 0,0-1 0,-1 1 0,-4-1 0,0 1 0,-1-1 0,-1 0 0,0 0 0,0 0 0,0 0 0,-1 0 0,-2 0 0,-1 0 0,-1-1 0,1 1 0,0-1 0,1 1 0,-1 0 0,2 0 0,2 0 0,3-1 0,1 1 0,1 0 0,0 0 0,1 0 0,0 1 0,2-1 0,1 1 0,-1-1 0,1 1 0,-2-2 0,-3 1 0,-3-1 0,-3 0 0,-3 0 0,-1 0 0,0 0 0,1 0 0,-1 0 0,1 0 0,1-1 0,1 0 0,3 0 0,3-2 0,2 0 0,4-1 0,4-4 0,2 0 0,2-3 0,0-1 0,-3 1 0,0 0 0,-5 3 0,-3 1 0,-2 1 0,-3 0 0,-1 1 0,-1 1 0,0 0 0,1 0 0,0-1 0,0 2 0,-1-2 0,0 0 0,0 0 0,-1 1 0,1 0 0,1-1 0,0 1 0,0-1 0,-1 1 0,-1-1 0,0 0 0,-1 2 0,-1-1 0,-1 2 0,0 0 0,0 0 0,1 0 0,-1-1 0,2-1 0,-1 1 0,1 0 0,0 0 0,0 1 0,-1 0 0,0 0 0,-1 1 0,1-1 0,-1 0 0,2-2 0,1 1 0,0-1 0,-1 1 0,0 1 0,1-1 0,0 0 0,1-1 0,1 0 0,2-2 0,2-2 0,1 0 0,1 0 0,-1 0 0,-1 1 0,1 0 0,-2 0 0,1 0 0,1 0 0,-2-1 0,1 1 0,0-1 0,-1 1 0,2-1 0,-2 2 0,1 0 0,-1-1 0,1 0 0,2-2 0,1 0 0,3-1 0,3-3 0,1 0 0,2 0 0,-2-1 0,-1 1 0,-1 0 0,-1-1 0,-1 1 0,-3 2 0,-1 0 0,-2 1 0,0 1 0,0 1 0,-1 1 0,-3 2 0,1 0 0,-1-1 0,2-2 0,2-1 0,0-1 0,3 0 0,-2 0 0,-2 2 0,-5 1 0,-11 1 0,-5 0 0,1 0 0,8 1 0,16 1 0,6 0 0,5 2 0,-4-1 0,-8 2 0,-2-2 0,-2 0 0,4 0 0,4 0 0,5-2 0,5 0 0,1-1 0,5-2 0,2 1 0,3 1 0,3 0 0,-3 3 0,-2 0 0,-6 1 0,-2 0 0,-7-1 0,-6 0 0,-2-1 0,-4 0 0,0 1 0,3-1 0,0 1 0,2-1 0,-1 0 0,0 0 0,0-1 0,1-1 0,-1 0 0,5-2 0,4-3 0,3-1 0,4-1 0,1-1 0,-3-1 0,0-1 0,-1-2 0,-1-1 0,0 0 0,1-1 0,-3 0 0,0 0 0,0-2 0,-2 0 0,-3 2 0,-3 2 0,-3 4 0,-3 1 0,0 0 0,2 0 0,1 0 0,0-1 0,1 1 0,-3 1 0,-1 0 0,-1 0 0,0-2 0,0 1 0,1 0 0,0 0 0,-1 1 0,0 0 0,-1 2 0,-2 1 0,0 0 0,1 1 0,0-1 0,1 0 0,0 1 0,0-1 0,3-1 0,4-2 0,4-2 0,-3 1 0,-1 3 0,-6 4 0,0 1 0,1-1 0,1 0 0,0-1 0,-1 1 0,0-1 0,-1 0 0,2-1 0,1 0 0,0 0 0,1-1 0,1-1 0,1 0 0,0-2 0,1-2 0,3-3 0,-2 0 0,2 1 0,-4 0 0,-4 5 0,-7 0 0,-13 3 0,-2 2 0,6-1 0,12 1 0,8 1 0,5-2 0,-1-2 0,-3-2 0,4-2 0,-3 1 0,-1 1 0,0 0 0,0 1 0,-1 0 0,2-1 0,-1 0 0,-2 1 0,0 1 0,-3 0 0,2-2 0,-1 1 0,1-1 0,1 1 0,-1 1 0,0-1 0,1 0 0,-3 0 0,0 1 0,-2 1 0,-2 1 0,1 2 0,-3 0 0,1 0 0,0 1 0,0-1 0,0 1 0,-1 0 0,1 0 0,0 0 0,0-1 0,0 0 0,1 0 0,0 0 0,-1 0 0,2-1 0,0-1 0,0 0 0,2 0 0,0-1 0,-1 1 0,1-1 0,-1 1 0,-1 1 0,0 0 0,-1 0 0,1 1 0,-2 0 0,0 0 0,1 0 0,0-1 0,1 0 0,0 0 0,0 1 0,0 0 0,-1 0 0,1-1 0,0 1 0,2-1 0,-1-1 0,1 1 0,-1-1 0,0 1 0,0 0 0,0 1 0,1-1 0,0 0 0,-1 0 0,0 0 0,0 0 0,0 1 0,-1 1 0,-1 0 0,-1 0 0,0 1 0,1-2 0,1 1 0,-1-1 0,-1 0 0,1 1 0,-2-1 0,1 1 0,0 0 0,0-1 0,-1 0 0,1 0 0,1-1 0,0-1 0,0 0 0,1-1 0,-2 0 0,0 0 0,-1 0 0,1 0 0,0-1 0,2 0 0,-2 0 0,1 0 0,-1 2 0,0 0 0,-1 0 0,0 0 0,0 1 0,-1-1 0,1 1 0,1-1 0,-2 0 0,1 0 0,0 0 0,1 0 0,0 0 0,0 1 0,-2 1 0,2-1 0,-1 2 0,1-1 0,0 0 0,0 0 0,1 1 0,-1-1 0,1 1 0,-1 0 0,0 0 0,1 0 0,0-1 0,2 0 0,1 0 0,0 0 0,-1 0 0,0 1 0,-2 0 0,2 0 0,1-1 0,0 0 0,1-1 0,1-1 0,4-1 0,-1 1 0,3-2 0,0 1 0,0-2 0,1-1 0,-1 1 0,0 0 0,-1 1 0,-2 0 0,0 1 0,-3 0 0,0 0 0,-1 1 0,-2 0 0,1 1 0,-2 0 0,1 0 0,1 0 0,-1 0 0,1 0 0,-1 0 0,-1 0 0,1 0 0,0-1 0,1-1 0,-1-1 0,0-1 0,1-2 0,0 0 0,1-3 0,1 1 0,2-2 0,3-1 0,0-1 0,0 0 0,-2 1 0,-2 2 0,-2 0 0,0 1 0,-1-2 0,3 0 0,1 0 0,0 0 0,2 1 0,0-2 0,3-5 0,-1-2 0,0-1 0,0 0 0,1-1 0,0 0 0,0 0 0,4-3 0,-1 3 0,-2 3 0,-4 6 0,-4 6 0,0 2 0,1 1 0,2-1 0,0 0 0,2-2 0,1 0 0,0-1 0,0 0 0,-3 2 0,-2 2 0,-1 1 0,-1 0 0,-1 0 0,-1 0 0,3-2 0,2-1 0,2-1 0,0-1 0,-1 2 0,-3 2 0,-5 3 0,-3 3 0,-4 1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Two-GPU architecture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97EAD1-C33D-48A2-8CAB-582B6385EBDB}"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9768299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e7a1955acd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e7a1955acd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64351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1e7a1955acd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1e7a1955acd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7777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1e7a1955acd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1e7a1955acd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148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1589d442ea7_0_1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1589d442ea7_0_1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7"/>
        <p:cNvGrpSpPr/>
        <p:nvPr/>
      </p:nvGrpSpPr>
      <p:grpSpPr>
        <a:xfrm>
          <a:off x="0" y="0"/>
          <a:ext cx="0" cy="0"/>
          <a:chOff x="0" y="0"/>
          <a:chExt cx="0" cy="0"/>
        </a:xfrm>
      </p:grpSpPr>
      <p:sp>
        <p:nvSpPr>
          <p:cNvPr id="2378" name="Google Shape;2378;g1589d442ea7_0_1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9" name="Google Shape;2379;g1589d442ea7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1589d442ea7_0_1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1589d442ea7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BE81-EAB1-417E-ABD6-D8F12F4CC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C7F67-303B-DCD0-8E42-FB0313B6E2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2B96B8-EAFB-E693-F066-CD56480A32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7CB8D5-45B1-CD7D-D42E-F190F5E5FB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087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2E722-3FAB-4D8F-E60A-64A5B7A28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2C82F-F6C9-ABA2-9377-00B4B50DD2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162BAE-F9C1-B579-206E-BE8255BE4B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D85AB6-A968-D027-7A1F-9F5EB5F3DD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3142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e11eec41c_0_1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e11eec41c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ee11eec41c_0_1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ee11eec41c_0_1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51d5f8ed7_0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96" name="Google Shape;296;g251d5f8ed7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51d5f8ed7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03" name="Google Shape;303;g251d5f8ed7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1d5f8ed7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2" name="Google Shape;312;g251d5f8ed7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51d5f8ed7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9" name="Google Shape;319;g251d5f8ed7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1d5f8ed7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28" name="Google Shape;328;g251d5f8ed7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1</a:t>
            </a:r>
          </a:p>
          <a:p>
            <a:pPr lvl="1">
              <a:buFont typeface="Arial" panose="020B0604020202020204" pitchFamily="34" charset="0"/>
              <a:buChar char="•"/>
            </a:pPr>
            <a:r>
              <a:rPr lang="en-US" dirty="0"/>
              <a:t>1.1 Creating Tensors [For Class]</a:t>
            </a:r>
          </a:p>
          <a:p>
            <a:pPr lvl="1">
              <a:buFont typeface="Arial" panose="020B0604020202020204" pitchFamily="34" charset="0"/>
              <a:buChar char="•"/>
            </a:pPr>
            <a:r>
              <a:rPr lang="en-US" dirty="0"/>
              <a:t>1.2. Operations in </a:t>
            </a:r>
            <a:r>
              <a:rPr lang="en-US" dirty="0" err="1"/>
              <a:t>Pytorch</a:t>
            </a:r>
            <a:r>
              <a:rPr lang="en-US" dirty="0"/>
              <a:t> [For Class]</a:t>
            </a:r>
          </a:p>
          <a:p>
            <a:pPr lvl="1">
              <a:buFont typeface="Arial" panose="020B0604020202020204" pitchFamily="34" charset="0"/>
              <a:buChar char="•"/>
            </a:pPr>
            <a:r>
              <a:rPr lang="en-US" dirty="0"/>
              <a:t>1.3: Manipulating Tensors in </a:t>
            </a:r>
            <a:r>
              <a:rPr lang="en-US" dirty="0" err="1"/>
              <a:t>Pytorch</a:t>
            </a:r>
            <a:r>
              <a:rPr lang="en-US" dirty="0"/>
              <a:t> [Extra]	</a:t>
            </a:r>
          </a:p>
          <a:p>
            <a:pPr>
              <a:buFont typeface="Arial" panose="020B0604020202020204" pitchFamily="34" charset="0"/>
              <a:buChar char="•"/>
            </a:pPr>
            <a:r>
              <a:rPr lang="en-US" dirty="0"/>
              <a:t>Section 2</a:t>
            </a:r>
          </a:p>
          <a:p>
            <a:pPr lvl="1">
              <a:buFont typeface="Arial" panose="020B0604020202020204" pitchFamily="34" charset="0"/>
              <a:buChar char="•"/>
            </a:pPr>
            <a:r>
              <a:rPr lang="en-US" dirty="0" err="1"/>
              <a:t>Autograd</a:t>
            </a:r>
            <a:r>
              <a:rPr lang="en-US" dirty="0"/>
              <a:t> [For Class]</a:t>
            </a:r>
          </a:p>
          <a:p>
            <a:endParaRPr lang="en-US" dirty="0"/>
          </a:p>
          <a:p>
            <a:r>
              <a:rPr lang="en-US" dirty="0"/>
              <a:t>[Exercises]</a:t>
            </a:r>
          </a:p>
          <a:p>
            <a:pPr>
              <a:buFont typeface="Arial" panose="020B0604020202020204" pitchFamily="34" charset="0"/>
              <a:buChar char="•"/>
            </a:pPr>
            <a:r>
              <a:rPr lang="en-US" dirty="0"/>
              <a:t>Coding Exercise 1.1 [Extra]</a:t>
            </a:r>
          </a:p>
          <a:p>
            <a:pPr>
              <a:buFont typeface="Arial" panose="020B0604020202020204" pitchFamily="34" charset="0"/>
              <a:buChar char="•"/>
            </a:pPr>
            <a:r>
              <a:rPr lang="en-US" dirty="0"/>
              <a:t>Coding Exercise 1.2 [For Class]</a:t>
            </a:r>
          </a:p>
          <a:p>
            <a:pPr>
              <a:buFont typeface="Arial" panose="020B0604020202020204" pitchFamily="34" charset="0"/>
              <a:buChar char="•"/>
            </a:pPr>
            <a:r>
              <a:rPr lang="en-US" dirty="0"/>
              <a:t>Coding Exercise 1.3 [Extra]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72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9957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4CAE-5BEB-6545-D16E-A51C877FC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7B198-7A8C-9944-1854-9AA9958E35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A2F834-0994-950B-4C1A-F035E4A773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5E1740-599D-2CF7-7909-F836A7EC329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512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51d5f8ed7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6" name="Google Shape;336;g251d5f8ed7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fontScale="77500" lnSpcReduction="20000"/>
          </a:bodyPr>
          <a:lstStyle/>
          <a:p>
            <a:pPr>
              <a:buFont typeface="+mj-lt"/>
              <a:buAutoNum type="arabicPeriod"/>
            </a:pPr>
            <a:r>
              <a:rPr lang="en-US" dirty="0"/>
              <a:t>Add labs in slides [x]</a:t>
            </a:r>
          </a:p>
          <a:p>
            <a:pPr lvl="1">
              <a:buFont typeface="+mj-lt"/>
              <a:buAutoNum type="arabicPeriod"/>
            </a:pPr>
            <a:r>
              <a:rPr lang="en-US" dirty="0"/>
              <a:t>See Slides UPC: https://</a:t>
            </a:r>
            <a:r>
              <a:rPr lang="en-US" dirty="0" err="1"/>
              <a:t>drive.google.com</a:t>
            </a:r>
            <a:r>
              <a:rPr lang="en-US" dirty="0"/>
              <a:t>/drive/u/5/folders/1mgUmU5HHiAvGctnixFs2AyI-yhmPe_gM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Missing material from CS2770? [x]</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Review Sandra Avila course (Find interactive animations / material) [ … ]</a:t>
            </a:r>
          </a:p>
          <a:p>
            <a:pPr marL="9144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See Slides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Neural Networks</a:t>
            </a:r>
          </a:p>
          <a:p>
            <a:pPr marL="1828800" marR="0" lvl="3"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err="1"/>
              <a:t>Adicionar</a:t>
            </a:r>
            <a:r>
              <a:rPr lang="en-US" dirty="0"/>
              <a:t> link a videos (fin)</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Deep Learning</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CNN Architectures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Transfer Learning</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endParaRPr lang="en-US" dirty="0"/>
          </a:p>
          <a:p>
            <a:pPr marL="914400" marR="0" lvl="1"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Animations</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CNN explainer: https://</a:t>
            </a:r>
            <a:r>
              <a:rPr lang="en-US" dirty="0" err="1"/>
              <a:t>poloclub.github.io</a:t>
            </a:r>
            <a:r>
              <a:rPr lang="en-US" dirty="0"/>
              <a:t>/</a:t>
            </a:r>
            <a:r>
              <a:rPr lang="en-US" dirty="0" err="1"/>
              <a:t>cnn</a:t>
            </a:r>
            <a:r>
              <a:rPr lang="en-US" dirty="0"/>
              <a:t>-explainer/</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2D vis: https://</a:t>
            </a:r>
            <a:r>
              <a:rPr lang="en-US" dirty="0" err="1"/>
              <a:t>adamharley.com</a:t>
            </a:r>
            <a:r>
              <a:rPr lang="en-US" dirty="0"/>
              <a:t>/</a:t>
            </a:r>
            <a:r>
              <a:rPr lang="en-US" dirty="0" err="1"/>
              <a:t>nn_vis</a:t>
            </a:r>
            <a:r>
              <a:rPr lang="en-US" dirty="0"/>
              <a:t>/</a:t>
            </a:r>
            <a:r>
              <a:rPr lang="en-US" dirty="0" err="1"/>
              <a:t>cnn</a:t>
            </a:r>
            <a:r>
              <a:rPr lang="en-US" dirty="0"/>
              <a:t>/2d.html</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Feature Visualization: https://</a:t>
            </a:r>
            <a:r>
              <a:rPr lang="en-US" dirty="0" err="1"/>
              <a:t>distill.pub</a:t>
            </a:r>
            <a:r>
              <a:rPr lang="en-US" dirty="0"/>
              <a:t>/2017/feature-visualization/ </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See inspiration slide from Neural Networks [ Prof. Sandra Avila ]</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TensorFlow PlayGround (Neural Networks): https://</a:t>
            </a:r>
            <a:r>
              <a:rPr lang="en-US" dirty="0" err="1"/>
              <a:t>playground.tensorflow.org</a:t>
            </a:r>
            <a:r>
              <a:rPr lang="en-US" dirty="0"/>
              <a:t>/#activation=</a:t>
            </a:r>
            <a:r>
              <a:rPr lang="en-US" dirty="0" err="1"/>
              <a:t>sigmoid&amp;batchSize</a:t>
            </a:r>
            <a:r>
              <a:rPr lang="en-US" dirty="0"/>
              <a:t>=10&amp;dataset=</a:t>
            </a:r>
            <a:r>
              <a:rPr lang="en-US" dirty="0" err="1"/>
              <a:t>gauss&amp;regDataset</a:t>
            </a:r>
            <a:r>
              <a:rPr lang="en-US" dirty="0"/>
              <a:t>=</a:t>
            </a:r>
            <a:r>
              <a:rPr lang="en-US" dirty="0" err="1"/>
              <a:t>reg-plane&amp;learningRate</a:t>
            </a:r>
            <a:r>
              <a:rPr lang="en-US" dirty="0"/>
              <a:t>=0.03&amp;regularizationRate=0&amp;noise=0&amp;networkShape=1&amp;seed=0.35802&amp;showTestData=</a:t>
            </a:r>
            <a:r>
              <a:rPr lang="en-US" dirty="0" err="1"/>
              <a:t>false&amp;discretize</a:t>
            </a:r>
            <a:r>
              <a:rPr lang="en-US" dirty="0"/>
              <a:t>=</a:t>
            </a:r>
            <a:r>
              <a:rPr lang="en-US" dirty="0" err="1"/>
              <a:t>false&amp;percTrainData</a:t>
            </a:r>
            <a:r>
              <a:rPr lang="en-US" dirty="0"/>
              <a:t>=50&amp;x=</a:t>
            </a:r>
            <a:r>
              <a:rPr lang="en-US" dirty="0" err="1"/>
              <a:t>true&amp;y</a:t>
            </a:r>
            <a:r>
              <a:rPr lang="en-US" dirty="0"/>
              <a:t>=</a:t>
            </a:r>
            <a:r>
              <a:rPr lang="en-US" dirty="0" err="1"/>
              <a:t>true&amp;xTimesY</a:t>
            </a:r>
            <a:r>
              <a:rPr lang="en-US" dirty="0"/>
              <a:t>=</a:t>
            </a:r>
            <a:r>
              <a:rPr lang="en-US" dirty="0" err="1"/>
              <a:t>false&amp;xSquared</a:t>
            </a:r>
            <a:r>
              <a:rPr lang="en-US" dirty="0"/>
              <a:t>=</a:t>
            </a:r>
            <a:r>
              <a:rPr lang="en-US" dirty="0" err="1"/>
              <a:t>false&amp;ySquared</a:t>
            </a:r>
            <a:r>
              <a:rPr lang="en-US" dirty="0"/>
              <a:t>=</a:t>
            </a:r>
            <a:r>
              <a:rPr lang="en-US" dirty="0" err="1"/>
              <a:t>false&amp;cosX</a:t>
            </a:r>
            <a:r>
              <a:rPr lang="en-US" dirty="0"/>
              <a:t>=</a:t>
            </a:r>
            <a:r>
              <a:rPr lang="en-US" dirty="0" err="1"/>
              <a:t>false&amp;sinX</a:t>
            </a:r>
            <a:r>
              <a:rPr lang="en-US" dirty="0"/>
              <a:t>=</a:t>
            </a:r>
            <a:r>
              <a:rPr lang="en-US" dirty="0" err="1"/>
              <a:t>false&amp;cosY</a:t>
            </a:r>
            <a:r>
              <a:rPr lang="en-US" dirty="0"/>
              <a:t>=</a:t>
            </a:r>
            <a:r>
              <a:rPr lang="en-US" dirty="0" err="1"/>
              <a:t>false&amp;sinY</a:t>
            </a:r>
            <a:r>
              <a:rPr lang="en-US" dirty="0"/>
              <a:t>=</a:t>
            </a:r>
            <a:r>
              <a:rPr lang="en-US" dirty="0" err="1"/>
              <a:t>false&amp;collectStats</a:t>
            </a:r>
            <a:r>
              <a:rPr lang="en-US" dirty="0"/>
              <a:t>=</a:t>
            </a:r>
            <a:r>
              <a:rPr lang="en-US" dirty="0" err="1"/>
              <a:t>false&amp;problem</a:t>
            </a:r>
            <a:r>
              <a:rPr lang="en-US" dirty="0"/>
              <a:t>=</a:t>
            </a:r>
            <a:r>
              <a:rPr lang="en-US" dirty="0" err="1"/>
              <a:t>classification&amp;initZero</a:t>
            </a:r>
            <a:r>
              <a:rPr lang="en-US" dirty="0"/>
              <a:t>=</a:t>
            </a:r>
            <a:r>
              <a:rPr lang="en-US" dirty="0" err="1"/>
              <a:t>false&amp;hideText</a:t>
            </a:r>
            <a:r>
              <a:rPr lang="en-US" dirty="0"/>
              <a:t>=false</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Neural Network Visualization: https://</a:t>
            </a:r>
            <a:r>
              <a:rPr lang="en-US" dirty="0" err="1"/>
              <a:t>adamharley.com</a:t>
            </a:r>
            <a:r>
              <a:rPr lang="en-US" dirty="0"/>
              <a:t>/</a:t>
            </a:r>
            <a:r>
              <a:rPr lang="en-US" dirty="0" err="1"/>
              <a:t>nn_vis</a:t>
            </a:r>
            <a:r>
              <a:rPr lang="en-US" dirty="0"/>
              <a:t>/</a:t>
            </a:r>
            <a:r>
              <a:rPr lang="en-US" dirty="0" err="1"/>
              <a:t>mlp</a:t>
            </a:r>
            <a:r>
              <a:rPr lang="en-US" dirty="0"/>
              <a:t>/2d.html</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Add Videos (Slide 66) - https://</a:t>
            </a:r>
            <a:r>
              <a:rPr lang="en-US" dirty="0" err="1"/>
              <a:t>docs.google.com</a:t>
            </a:r>
            <a:r>
              <a:rPr lang="en-US" dirty="0"/>
              <a:t>/presentation/d/1dP5C_q3MCPKEW12np0zTipIE3otErBDKaXKSxdGNElQ/</a:t>
            </a:r>
            <a:r>
              <a:rPr lang="en-US" dirty="0" err="1"/>
              <a:t>edit?slide</a:t>
            </a:r>
            <a:r>
              <a:rPr lang="en-US" dirty="0"/>
              <a:t>=id.ga40fee7c02_0_556#slide=id.ga40fee7c02_0_556</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Backpropagation proof: </a:t>
            </a:r>
            <a:r>
              <a:rPr lang="en-US" sz="1200" b="0" i="0" u="none" strike="noStrike" cap="none" dirty="0">
                <a:solidFill>
                  <a:schemeClr val="dk1"/>
                </a:solidFill>
                <a:effectLst/>
                <a:latin typeface="Calibri"/>
                <a:ea typeface="Calibri"/>
                <a:cs typeface="Calibri"/>
                <a:sym typeface="Calibri"/>
              </a:rPr>
              <a:t>https://</a:t>
            </a:r>
            <a:r>
              <a:rPr lang="en-US" sz="1200" b="0" i="0" u="none" strike="noStrike" cap="none" dirty="0" err="1">
                <a:solidFill>
                  <a:schemeClr val="dk1"/>
                </a:solidFill>
                <a:effectLst/>
                <a:latin typeface="Calibri"/>
                <a:ea typeface="Calibri"/>
                <a:cs typeface="Calibri"/>
                <a:sym typeface="Calibri"/>
              </a:rPr>
              <a:t>dustinstansbury.github.io</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err="1">
                <a:solidFill>
                  <a:schemeClr val="dk1"/>
                </a:solidFill>
                <a:effectLst/>
                <a:latin typeface="Calibri"/>
                <a:ea typeface="Calibri"/>
                <a:cs typeface="Calibri"/>
                <a:sym typeface="Calibri"/>
              </a:rPr>
              <a:t>theclevermachine</a:t>
            </a:r>
            <a:r>
              <a:rPr lang="en-US" sz="1200" b="0" i="0" u="none" strike="noStrike" cap="none" dirty="0">
                <a:solidFill>
                  <a:schemeClr val="dk1"/>
                </a:solidFill>
                <a:effectLst/>
                <a:latin typeface="Calibri"/>
                <a:ea typeface="Calibri"/>
                <a:cs typeface="Calibri"/>
                <a:sym typeface="Calibri"/>
              </a:rPr>
              <a:t>/derivation-backpropagation</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b="0" i="0" u="none" strike="noStrike" cap="none" dirty="0">
                <a:solidFill>
                  <a:schemeClr val="dk1"/>
                </a:solidFill>
                <a:effectLst/>
                <a:latin typeface="Calibri"/>
                <a:ea typeface="Calibri"/>
                <a:cs typeface="Calibri"/>
                <a:sym typeface="Calibri"/>
              </a:rPr>
              <a:t>Animation Slide 77 - https://</a:t>
            </a:r>
            <a:r>
              <a:rPr lang="en-US" sz="1200" b="0" i="0" u="none" strike="noStrike" cap="none" dirty="0" err="1">
                <a:solidFill>
                  <a:schemeClr val="dk1"/>
                </a:solidFill>
                <a:effectLst/>
                <a:latin typeface="Calibri"/>
                <a:ea typeface="Calibri"/>
                <a:cs typeface="Calibri"/>
                <a:sym typeface="Calibri"/>
              </a:rPr>
              <a:t>docs.google.com</a:t>
            </a:r>
            <a:r>
              <a:rPr lang="en-US" sz="1200" b="0" i="0" u="none" strike="noStrike" cap="none" dirty="0">
                <a:solidFill>
                  <a:schemeClr val="dk1"/>
                </a:solidFill>
                <a:effectLst/>
                <a:latin typeface="Calibri"/>
                <a:ea typeface="Calibri"/>
                <a:cs typeface="Calibri"/>
                <a:sym typeface="Calibri"/>
              </a:rPr>
              <a:t>/presentation/d/1Fgirul2xaI09Su0TYajt5IEEBJdcywsDDcfeV8yL2iw/</a:t>
            </a:r>
            <a:r>
              <a:rPr lang="en-US" sz="1200" b="0" i="0" u="none" strike="noStrike" cap="none" dirty="0" err="1">
                <a:solidFill>
                  <a:schemeClr val="dk1"/>
                </a:solidFill>
                <a:effectLst/>
                <a:latin typeface="Calibri"/>
                <a:ea typeface="Calibri"/>
                <a:cs typeface="Calibri"/>
                <a:sym typeface="Calibri"/>
              </a:rPr>
              <a:t>edit?slide</a:t>
            </a:r>
            <a:r>
              <a:rPr lang="en-US" sz="1200" b="0" i="0" u="none" strike="noStrike" cap="none" dirty="0">
                <a:solidFill>
                  <a:schemeClr val="dk1"/>
                </a:solidFill>
                <a:effectLst/>
                <a:latin typeface="Calibri"/>
                <a:ea typeface="Calibri"/>
                <a:cs typeface="Calibri"/>
                <a:sym typeface="Calibri"/>
              </a:rPr>
              <a:t>=id.g1589d442ea7_0_1619#slide=id.g1589d442ea7_0_1619</a:t>
            </a:r>
          </a:p>
          <a:p>
            <a:pPr marL="1371600" marR="0" lvl="2"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sz="1200" b="0" i="0" u="none" strike="noStrike" cap="none" dirty="0">
                <a:solidFill>
                  <a:schemeClr val="dk1"/>
                </a:solidFill>
                <a:effectLst/>
                <a:latin typeface="Calibri"/>
                <a:ea typeface="Calibri"/>
                <a:cs typeface="Calibri"/>
                <a:sym typeface="Calibri"/>
              </a:rPr>
              <a:t>Gradient Descent animation:  http://</a:t>
            </a:r>
            <a:r>
              <a:rPr lang="en-US" sz="1200" b="0" i="0" u="none" strike="noStrike" cap="none" dirty="0" err="1">
                <a:solidFill>
                  <a:schemeClr val="dk1"/>
                </a:solidFill>
                <a:effectLst/>
                <a:latin typeface="Calibri"/>
                <a:ea typeface="Calibri"/>
                <a:cs typeface="Calibri"/>
                <a:sym typeface="Calibri"/>
              </a:rPr>
              <a:t>ruder.io</a:t>
            </a:r>
            <a:r>
              <a:rPr lang="en-US" sz="1200" b="0" i="0" u="none" strike="noStrike" cap="none" dirty="0">
                <a:solidFill>
                  <a:schemeClr val="dk1"/>
                </a:solidFill>
                <a:effectLst/>
                <a:latin typeface="Calibri"/>
                <a:ea typeface="Calibri"/>
                <a:cs typeface="Calibri"/>
                <a:sym typeface="Calibri"/>
              </a:rPr>
              <a:t>/optimizing-gradient-descent/</a:t>
            </a:r>
            <a:endParaRPr lang="en-US" dirty="0"/>
          </a:p>
          <a:p>
            <a:pPr>
              <a:buFont typeface="+mj-lt"/>
              <a:buAutoNum type="arabicPeriod"/>
            </a:pPr>
            <a:r>
              <a:rPr lang="en-US" dirty="0"/>
              <a:t>Review Stanford CV-DL course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Add </a:t>
            </a:r>
            <a:r>
              <a:rPr lang="en-US" dirty="0" err="1"/>
              <a:t>AhaSlides</a:t>
            </a:r>
            <a:r>
              <a:rPr lang="en-US" dirty="0"/>
              <a:t> Activities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227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51d5f8ed7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45" name="Google Shape;345;g251d5f8ed7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9c2ace36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53" name="Google Shape;353;g139c2ace36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51d5f8ed7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1" name="Google Shape;361;g251d5f8ed7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40fee7c02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92" name="Google Shape;392;ga40fee7c0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1d5f8ed7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45" name="Google Shape;445;g251d5f8ed7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1d5f8ed7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3" name="Google Shape;453;g251d5f8ed7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1d5f8ed7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62" name="Google Shape;462;g251d5f8ed7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f0f09db6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4" name="Google Shape;474;g3f0f09db6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f0f09db6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13" name="Google Shape;513;g3f0f09db6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f0f09db60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63" name="Google Shape;563;g3f0f09db6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088f40f85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5" name="Google Shape;155;gf088f40f8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f0f09db60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11" name="Google Shape;611;g3f0f09db60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1A93ADB7-5AB5-6296-8637-AC1E1ADB55ED}"/>
            </a:ext>
          </a:extLst>
        </p:cNvPr>
        <p:cNvGrpSpPr/>
        <p:nvPr/>
      </p:nvGrpSpPr>
      <p:grpSpPr>
        <a:xfrm>
          <a:off x="0" y="0"/>
          <a:ext cx="0" cy="0"/>
          <a:chOff x="0" y="0"/>
          <a:chExt cx="0" cy="0"/>
        </a:xfrm>
      </p:grpSpPr>
      <p:sp>
        <p:nvSpPr>
          <p:cNvPr id="196" name="Google Shape;196;g40f794424c_0_73:notes">
            <a:extLst>
              <a:ext uri="{FF2B5EF4-FFF2-40B4-BE49-F238E27FC236}">
                <a16:creationId xmlns:a16="http://schemas.microsoft.com/office/drawing/2014/main" id="{0B899FF8-B152-7A22-C21D-A35710D464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97" name="Google Shape;197;g40f794424c_0_73:notes">
            <a:extLst>
              <a:ext uri="{FF2B5EF4-FFF2-40B4-BE49-F238E27FC236}">
                <a16:creationId xmlns:a16="http://schemas.microsoft.com/office/drawing/2014/main" id="{937D1A2F-AA71-C8DF-5832-A4E39D2BB7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311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01ac483a4_0_2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21" name="Google Shape;421;g601ac483a4_0_2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601ac483a4_0_2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15" name="Google Shape;515;g601ac483a4_0_2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01ac483a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17" name="Google Shape;617;g601ac483a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601ac483a4_0_2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18" name="Google Shape;718;g601ac483a4_0_2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601ac483a4_0_2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18" name="Google Shape;918;g601ac483a4_0_2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601ac483a4_0_3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24" name="Google Shape;1024;g601ac483a4_0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f794424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97" name="Google Shape;197;g40f794424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0f794424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4" name="Google Shape;204;g40f794424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check the Y value produced by a neuron and decide whether outside connections should consider this neuron as “fired” or not. Or rather let’s say — “activated” or not.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1d5f8ed7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77" name="Google Shape;177;g251d5f8ed7_0_6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0f794424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11" name="Google Shape;211;g40f794424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e7aaff2c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31" name="Google Shape;231;g9e7aaff2c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0f794424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1" name="Google Shape;241;g40f79442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e7aaff2c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8" name="Google Shape;258;g9e7aaff2c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0f794424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77" name="Google Shape;277;g40f794424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0f794424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88" name="Google Shape;288;g40f794424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0f794424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06" name="Google Shape;306;g40f794424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0f794424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17" name="Google Shape;317;g40f794424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point that I would like to discuss here is the sparsity of the activation. Imagine a big neural network with a lot of neurons. Using a sigmoid or tanh will cause almost all neurons to fire in an analog way ( remember? ). That means almost all activations will be processed to describe the output of a network. In other words the activation is dense. This is costly. We would ideally want a few neurons in the network to not activate and thereby making the activations sparse and efficient.</a:t>
            </a:r>
            <a:endParaRPr/>
          </a:p>
          <a:p>
            <a:pPr marL="0" lvl="0" indent="0" algn="l" rtl="0">
              <a:spcBef>
                <a:spcPts val="0"/>
              </a:spcBef>
              <a:spcAft>
                <a:spcPts val="0"/>
              </a:spcAft>
              <a:buNone/>
            </a:pPr>
            <a:r>
              <a:rPr lang="en"/>
              <a:t>ReLu give us this benefit.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0f794424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7" name="Google Shape;337;g40f794424c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0f794424c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48" name="Google Shape;348;g40f794424c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40fee7c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89" name="Google Shape;189;ga40fee7c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0f794424c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0" name="Google Shape;370;g40f794424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f0f09db60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61" name="Google Shape;661;g3f0f09db60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f0f09db60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03" name="Google Shape;703;g3f0f09db60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f0f09db60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55" name="Google Shape;755;g3f0f09db60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f0f09db60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13" name="Google Shape;813;g3f0f09db60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f0f09db60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57" name="Google Shape;857;g3f0f09db60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3f0f09db60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03" name="Google Shape;903;g3f0f09db60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3f0f09db60_0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50" name="Google Shape;950;g3f0f09db60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f0f09db60_0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98" name="Google Shape;998;g3f0f09db60_0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f0f09db60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045" name="Google Shape;1045;g3f0f09db60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1d5f8ed7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00" name="Google Shape;200;g251d5f8ed7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key idea that inspired Artificial Neural Networks (ANNs). However, although planes were inspired by birds, they don’t have to flap their wings. Similarly, ANNs have gradually become quite different from their biological cousins.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3f0f09db60_0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457" name="Google Shape;1457;g3f0f09db60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3f0f09db60_0_1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499" name="Google Shape;1499;g3f0f09db60_0_1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a40fee7c02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516" name="Google Shape;1516;ga40fee7c02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9e7aaff2c7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9e7aaff2c7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9e7aaff2c7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9e7aaff2c7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478625573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478625573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589d442ea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589d442ea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589d442ea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589d442ea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589d442ea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589d442ea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589d442ea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589d442ea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51d5f8ed7_0_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3" name="Google Shape;243;g251d5f8ed7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589d442ea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589d442ea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medium.com</a:t>
            </a:r>
            <a:r>
              <a:rPr lang="en-US"/>
              <a:t>/@piyushkashyap045/mastering-weight-initialization-in-neural-networks-a-beginners-guide-6066403140e9</a:t>
            </a: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589d442ea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589d442ea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589d442ea7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589d442ea7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589d442ea7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589d442ea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589d442ea7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589d442ea7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Exp(3.2) = 24.5</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Exp(5.1) = 164</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Exp(-0.17) = 0.18</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101</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8078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589d442ea7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589d442ea7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589d442ea7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1589d442ea7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589d442ea7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1589d442ea7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A810-F91D-8E55-4711-6DEE8B96E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3C15C-A1CA-43E5-6A11-7CE9FF6CC1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E78649-6778-E00B-111E-9BFBFBEDE455}"/>
              </a:ext>
            </a:extLst>
          </p:cNvPr>
          <p:cNvSpPr>
            <a:spLocks noGrp="1"/>
          </p:cNvSpPr>
          <p:nvPr>
            <p:ph type="body" idx="1"/>
          </p:nvPr>
        </p:nvSpPr>
        <p:spPr/>
        <p:txBody>
          <a:bodyPr/>
          <a:lstStyle/>
          <a:p>
            <a:r>
              <a:rPr lang="en-US" dirty="0"/>
              <a:t>[Content]</a:t>
            </a:r>
          </a:p>
          <a:p>
            <a:pPr>
              <a:buFont typeface="Arial" panose="020B0604020202020204" pitchFamily="34" charset="0"/>
              <a:buChar char="•"/>
            </a:pPr>
            <a:r>
              <a:rPr lang="en-US" dirty="0"/>
              <a:t>Section 0: Intro [Extra]</a:t>
            </a:r>
          </a:p>
          <a:p>
            <a:pPr>
              <a:buFont typeface="Arial" panose="020B0604020202020204" pitchFamily="34" charset="0"/>
              <a:buChar char="•"/>
            </a:pPr>
            <a:r>
              <a:rPr lang="en-US" dirty="0"/>
              <a:t>Section 1: </a:t>
            </a:r>
            <a:r>
              <a:rPr lang="en-US" dirty="0" err="1"/>
              <a:t>Pytorch</a:t>
            </a:r>
            <a:r>
              <a:rPr lang="en-US" dirty="0"/>
              <a:t> </a:t>
            </a:r>
            <a:r>
              <a:rPr lang="en-US" dirty="0" err="1"/>
              <a:t>Autograd</a:t>
            </a:r>
            <a:r>
              <a:rPr lang="en-US" dirty="0"/>
              <a:t> [Extra]</a:t>
            </a:r>
          </a:p>
          <a:p>
            <a:pPr lvl="1">
              <a:buFont typeface="Arial" panose="020B0604020202020204" pitchFamily="34" charset="0"/>
              <a:buChar char="•"/>
            </a:pPr>
            <a:r>
              <a:rPr lang="en-US" dirty="0"/>
              <a:t>1.1 Forward Propagation [Extra]</a:t>
            </a:r>
          </a:p>
          <a:p>
            <a:pPr lvl="1">
              <a:buFont typeface="Arial" panose="020B0604020202020204" pitchFamily="34" charset="0"/>
              <a:buChar char="•"/>
            </a:pPr>
            <a:r>
              <a:rPr lang="en-US" dirty="0"/>
              <a:t>1.2 Backward Propagation [Extra]</a:t>
            </a:r>
          </a:p>
          <a:p>
            <a:pPr lvl="0">
              <a:buFont typeface="Arial" panose="020B0604020202020204" pitchFamily="34" charset="0"/>
              <a:buChar char="•"/>
            </a:pPr>
            <a:r>
              <a:rPr lang="en-US" dirty="0"/>
              <a:t>Section 2: </a:t>
            </a:r>
            <a:r>
              <a:rPr lang="en-US" dirty="0" err="1"/>
              <a:t>Pytorch</a:t>
            </a:r>
            <a:r>
              <a:rPr lang="en-US" dirty="0"/>
              <a:t> Neural Net Module [For Class]</a:t>
            </a:r>
          </a:p>
          <a:p>
            <a:pPr lvl="1">
              <a:buFont typeface="Arial" panose="020B0604020202020204" pitchFamily="34" charset="0"/>
              <a:buChar char="•"/>
            </a:pPr>
            <a:r>
              <a:rPr lang="en-US" dirty="0"/>
              <a:t>2.1 Training Loop in </a:t>
            </a:r>
            <a:r>
              <a:rPr lang="en-US" dirty="0" err="1"/>
              <a:t>Pytorch</a:t>
            </a:r>
            <a:r>
              <a:rPr lang="en-US" dirty="0"/>
              <a:t> [For Class]</a:t>
            </a:r>
          </a:p>
          <a:p>
            <a:pPr lvl="1">
              <a:buFont typeface="Arial" panose="020B0604020202020204" pitchFamily="34" charset="0"/>
              <a:buChar char="•"/>
            </a:pPr>
            <a:endParaRPr lang="en-US" dirty="0"/>
          </a:p>
          <a:p>
            <a:r>
              <a:rPr lang="en-US" dirty="0"/>
              <a:t>[Exercises]</a:t>
            </a:r>
          </a:p>
          <a:p>
            <a:pPr>
              <a:buFont typeface="Arial" panose="020B0604020202020204" pitchFamily="34" charset="0"/>
              <a:buChar char="•"/>
            </a:pPr>
            <a:r>
              <a:rPr lang="en-US" dirty="0"/>
              <a:t>Coding Exercise 1.1: Building a Computational Graph [Extra]</a:t>
            </a:r>
          </a:p>
          <a:p>
            <a:pPr>
              <a:buFont typeface="Arial" panose="020B0604020202020204" pitchFamily="34" charset="0"/>
              <a:buChar char="•"/>
            </a:pPr>
            <a:r>
              <a:rPr lang="en-US" dirty="0"/>
              <a:t>Coding Exercise 2.1: Training Loop [For Class]</a:t>
            </a:r>
          </a:p>
        </p:txBody>
      </p:sp>
      <p:sp>
        <p:nvSpPr>
          <p:cNvPr id="4" name="Slide Number Placeholder 3">
            <a:extLst>
              <a:ext uri="{FF2B5EF4-FFF2-40B4-BE49-F238E27FC236}">
                <a16:creationId xmlns:a16="http://schemas.microsoft.com/office/drawing/2014/main" id="{9666BBAA-9045-F44F-9564-807E1E877E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263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f0f09db6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55" name="Google Shape;255;g3f0f09db6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1589d442ea7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1589d442ea7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e7a1955ac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e7a1955a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3485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1e7a1955ac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1e7a1955ac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948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1e7a1955ac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1e7a1955ac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290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1e7a1955ac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1e7a1955ac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01127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1e7a1955ac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1e7a1955ac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9603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1e7a1955ac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1e7a1955ac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59047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1e7a1955ac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1e7a1955ac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3365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e7a1955ac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e7a1955ac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5336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1e7a1955ac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1e7a1955ac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61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7711b0d9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7" name="Google Shape;267;g47711b0d9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1e7a1955acd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1e7a1955acd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7371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e7a1955acd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e7a1955ac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304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1e7a1955acd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1e7a1955acd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6180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1e7a1955acd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1e7a1955ac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0038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e7a1955ac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e7a1955ac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9488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e7a1955acd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e7a1955acd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02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g1e7a1955acd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5" name="Google Shape;2055;g1e7a1955acd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820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1e7a1955acd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1e7a1955acd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629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e7a1955acd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e7a1955acd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8237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e7a1955acd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e7a1955acd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12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7F785CB-B0BA-4CD8-8967-727752133B07}" type="datetime1">
              <a:rPr lang="en-US" smtClean="0">
                <a:solidFill>
                  <a:srgbClr val="000000"/>
                </a:solidFill>
              </a:rPr>
              <a:t>9/24/25</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0AD3EB0-05EE-470F-A83D-E475DBA0C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97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E7E7E7"/>
        </a:solidFill>
        <a:effectLst/>
      </p:bgPr>
    </p:bg>
    <p:spTree>
      <p:nvGrpSpPr>
        <p:cNvPr id="1" name="Shape 50"/>
        <p:cNvGrpSpPr/>
        <p:nvPr/>
      </p:nvGrpSpPr>
      <p:grpSpPr>
        <a:xfrm>
          <a:off x="0" y="0"/>
          <a:ext cx="0" cy="0"/>
          <a:chOff x="0" y="0"/>
          <a:chExt cx="0" cy="0"/>
        </a:xfrm>
      </p:grpSpPr>
      <p:cxnSp>
        <p:nvCxnSpPr>
          <p:cNvPr id="51" name="Google Shape;51;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2" name="Google Shape;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Font typeface="Amaranth"/>
              <a:buNone/>
              <a:defRPr sz="12000">
                <a:latin typeface="Amaranth"/>
                <a:ea typeface="Amaranth"/>
                <a:cs typeface="Amaranth"/>
                <a:sym typeface="Amaranth"/>
              </a:defRPr>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3" name="Google Shape;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Nunito"/>
              <a:buChar char="●"/>
              <a:defRPr>
                <a:latin typeface="Nunito"/>
                <a:ea typeface="Nunito"/>
                <a:cs typeface="Nunito"/>
                <a:sym typeface="Nunito"/>
              </a:defRPr>
            </a:lvl1pPr>
            <a:lvl2pPr marL="914400" lvl="1" indent="-317500">
              <a:spcBef>
                <a:spcPts val="1600"/>
              </a:spcBef>
              <a:spcAft>
                <a:spcPts val="0"/>
              </a:spcAft>
              <a:buSzPts val="1400"/>
              <a:buFont typeface="Nunito"/>
              <a:buChar char="○"/>
              <a:defRPr>
                <a:latin typeface="Nunito"/>
                <a:ea typeface="Nunito"/>
                <a:cs typeface="Nunito"/>
                <a:sym typeface="Nunito"/>
              </a:defRPr>
            </a:lvl2pPr>
            <a:lvl3pPr marL="1371600" lvl="2" indent="-317500">
              <a:spcBef>
                <a:spcPts val="1600"/>
              </a:spcBef>
              <a:spcAft>
                <a:spcPts val="0"/>
              </a:spcAft>
              <a:buSzPts val="1400"/>
              <a:buFont typeface="Nunito"/>
              <a:buChar char="■"/>
              <a:defRPr>
                <a:latin typeface="Nunito"/>
                <a:ea typeface="Nunito"/>
                <a:cs typeface="Nunito"/>
                <a:sym typeface="Nunito"/>
              </a:defRPr>
            </a:lvl3pPr>
            <a:lvl4pPr marL="1828800" lvl="3" indent="-317500">
              <a:spcBef>
                <a:spcPts val="1600"/>
              </a:spcBef>
              <a:spcAft>
                <a:spcPts val="0"/>
              </a:spcAft>
              <a:buSzPts val="1400"/>
              <a:buFont typeface="Nunito"/>
              <a:buChar char="●"/>
              <a:defRPr>
                <a:latin typeface="Nunito"/>
                <a:ea typeface="Nunito"/>
                <a:cs typeface="Nunito"/>
                <a:sym typeface="Nunito"/>
              </a:defRPr>
            </a:lvl4pPr>
            <a:lvl5pPr marL="2286000" lvl="4" indent="-317500">
              <a:spcBef>
                <a:spcPts val="1600"/>
              </a:spcBef>
              <a:spcAft>
                <a:spcPts val="0"/>
              </a:spcAft>
              <a:buSzPts val="1400"/>
              <a:buFont typeface="Nunito"/>
              <a:buChar char="○"/>
              <a:defRPr>
                <a:latin typeface="Nunito"/>
                <a:ea typeface="Nunito"/>
                <a:cs typeface="Nunito"/>
                <a:sym typeface="Nunito"/>
              </a:defRPr>
            </a:lvl5pPr>
            <a:lvl6pPr marL="2743200" lvl="5" indent="-317500">
              <a:spcBef>
                <a:spcPts val="1600"/>
              </a:spcBef>
              <a:spcAft>
                <a:spcPts val="0"/>
              </a:spcAft>
              <a:buSzPts val="1400"/>
              <a:buFont typeface="Nunito"/>
              <a:buChar char="■"/>
              <a:defRPr>
                <a:latin typeface="Nunito"/>
                <a:ea typeface="Nunito"/>
                <a:cs typeface="Nunito"/>
                <a:sym typeface="Nunito"/>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4" name="Google Shape;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4873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E7E7E7"/>
        </a:solidFill>
        <a:effectLst/>
      </p:bgPr>
    </p:bg>
    <p:spTree>
      <p:nvGrpSpPr>
        <p:cNvPr id="1" name="Shape 18"/>
        <p:cNvGrpSpPr/>
        <p:nvPr/>
      </p:nvGrpSpPr>
      <p:grpSpPr>
        <a:xfrm>
          <a:off x="0" y="0"/>
          <a:ext cx="0" cy="0"/>
          <a:chOff x="0" y="0"/>
          <a:chExt cx="0" cy="0"/>
        </a:xfrm>
      </p:grpSpPr>
      <p:cxnSp>
        <p:nvCxnSpPr>
          <p:cNvPr id="19" name="Google Shape;19;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0" name="Google Shape;20;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Font typeface="Amaranth"/>
              <a:buNone/>
              <a:defRPr>
                <a:latin typeface="Amaranth"/>
                <a:ea typeface="Amaranth"/>
                <a:cs typeface="Amaranth"/>
                <a:sym typeface="Amaranth"/>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Nunito"/>
              <a:buChar char="●"/>
              <a:defRPr>
                <a:latin typeface="Nunito"/>
                <a:ea typeface="Nunito"/>
                <a:cs typeface="Nunito"/>
                <a:sym typeface="Nunito"/>
              </a:defRPr>
            </a:lvl1pPr>
            <a:lvl2pPr marL="914400" lvl="1" indent="-317500">
              <a:spcBef>
                <a:spcPts val="1600"/>
              </a:spcBef>
              <a:spcAft>
                <a:spcPts val="0"/>
              </a:spcAft>
              <a:buSzPts val="1400"/>
              <a:buFont typeface="Nunito"/>
              <a:buChar char="○"/>
              <a:defRPr>
                <a:latin typeface="Nunito"/>
                <a:ea typeface="Nunito"/>
                <a:cs typeface="Nunito"/>
                <a:sym typeface="Nunito"/>
              </a:defRPr>
            </a:lvl2pPr>
            <a:lvl3pPr marL="1371600" lvl="2" indent="-317500">
              <a:spcBef>
                <a:spcPts val="1600"/>
              </a:spcBef>
              <a:spcAft>
                <a:spcPts val="0"/>
              </a:spcAft>
              <a:buSzPts val="1400"/>
              <a:buFont typeface="Nunito"/>
              <a:buChar char="■"/>
              <a:defRPr>
                <a:latin typeface="Nunito"/>
                <a:ea typeface="Nunito"/>
                <a:cs typeface="Nunito"/>
                <a:sym typeface="Nunito"/>
              </a:defRPr>
            </a:lvl3pPr>
            <a:lvl4pPr marL="1828800" lvl="3" indent="-317500">
              <a:spcBef>
                <a:spcPts val="1600"/>
              </a:spcBef>
              <a:spcAft>
                <a:spcPts val="0"/>
              </a:spcAft>
              <a:buSzPts val="1400"/>
              <a:buFont typeface="Nunito"/>
              <a:buChar char="●"/>
              <a:defRPr>
                <a:latin typeface="Nunito"/>
                <a:ea typeface="Nunito"/>
                <a:cs typeface="Nunito"/>
                <a:sym typeface="Nunito"/>
              </a:defRPr>
            </a:lvl4pPr>
            <a:lvl5pPr marL="2286000" lvl="4" indent="-317500">
              <a:spcBef>
                <a:spcPts val="1600"/>
              </a:spcBef>
              <a:spcAft>
                <a:spcPts val="0"/>
              </a:spcAft>
              <a:buSzPts val="1400"/>
              <a:buFont typeface="Nunito"/>
              <a:buChar char="○"/>
              <a:defRPr>
                <a:latin typeface="Nunito"/>
                <a:ea typeface="Nunito"/>
                <a:cs typeface="Nunito"/>
                <a:sym typeface="Nunito"/>
              </a:defRPr>
            </a:lvl5pPr>
            <a:lvl6pPr marL="2743200" lvl="5" indent="-317500">
              <a:spcBef>
                <a:spcPts val="1600"/>
              </a:spcBef>
              <a:spcAft>
                <a:spcPts val="0"/>
              </a:spcAft>
              <a:buSzPts val="1400"/>
              <a:buFont typeface="Nunito"/>
              <a:buChar char="■"/>
              <a:defRPr>
                <a:latin typeface="Nunito"/>
                <a:ea typeface="Nunito"/>
                <a:cs typeface="Nunito"/>
                <a:sym typeface="Nunito"/>
              </a:defRPr>
            </a:lvl6pPr>
            <a:lvl7pPr marL="3200400" lvl="6" indent="-317500">
              <a:spcBef>
                <a:spcPts val="1600"/>
              </a:spcBef>
              <a:spcAft>
                <a:spcPts val="0"/>
              </a:spcAft>
              <a:buSzPts val="1400"/>
              <a:buFont typeface="Nunito"/>
              <a:buChar char="●"/>
              <a:defRPr>
                <a:latin typeface="Nunito"/>
                <a:ea typeface="Nunito"/>
                <a:cs typeface="Nunito"/>
                <a:sym typeface="Nunito"/>
              </a:defRPr>
            </a:lvl7pPr>
            <a:lvl8pPr marL="3657600" lvl="7" indent="-317500">
              <a:spcBef>
                <a:spcPts val="1600"/>
              </a:spcBef>
              <a:spcAft>
                <a:spcPts val="0"/>
              </a:spcAft>
              <a:buSzPts val="1400"/>
              <a:buFont typeface="Nunito"/>
              <a:buChar char="○"/>
              <a:defRPr>
                <a:latin typeface="Nunito"/>
                <a:ea typeface="Nunito"/>
                <a:cs typeface="Nunito"/>
                <a:sym typeface="Nunito"/>
              </a:defRPr>
            </a:lvl8pPr>
            <a:lvl9pPr marL="4114800" lvl="8" indent="-317500">
              <a:spcBef>
                <a:spcPts val="1600"/>
              </a:spcBef>
              <a:spcAft>
                <a:spcPts val="1600"/>
              </a:spcAft>
              <a:buSzPts val="1400"/>
              <a:buFont typeface="Nunito"/>
              <a:buChar char="■"/>
              <a:defRPr>
                <a:latin typeface="Nunito"/>
                <a:ea typeface="Nunito"/>
                <a:cs typeface="Nunito"/>
                <a:sym typeface="Nunito"/>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41507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5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32829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751667" y="882555"/>
            <a:ext cx="3102609" cy="328295"/>
          </a:xfrm>
          <a:prstGeom prst="rect">
            <a:avLst/>
          </a:prstGeom>
        </p:spPr>
        <p:txBody>
          <a:bodyPr wrap="square" lIns="0" tIns="0" rIns="0" bIns="0">
            <a:spAutoFit/>
          </a:bodyPr>
          <a:lstStyle>
            <a:lvl1pPr>
              <a:defRPr sz="1800" b="0" i="0">
                <a:solidFill>
                  <a:schemeClr val="hlink"/>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500" b="0" i="0">
                <a:solidFill>
                  <a:schemeClr val="bg1"/>
                </a:solidFill>
                <a:latin typeface="Arial"/>
                <a:cs typeface="Arial"/>
              </a:defRPr>
            </a:lvl1pPr>
          </a:lstStyle>
          <a:p>
            <a:pPr marL="9525">
              <a:lnSpc>
                <a:spcPts val="1590"/>
              </a:lnSpc>
            </a:pPr>
            <a:endParaRPr lang="en-US" spc="-4" dirty="0">
              <a:solidFill>
                <a:prstClr val="white"/>
              </a:solidFill>
            </a:endParaRPr>
          </a:p>
        </p:txBody>
      </p:sp>
      <p:sp>
        <p:nvSpPr>
          <p:cNvPr id="6" name="Holder 6"/>
          <p:cNvSpPr>
            <a:spLocks noGrp="1"/>
          </p:cNvSpPr>
          <p:nvPr>
            <p:ph type="dt" sz="half" idx="6"/>
          </p:nvPr>
        </p:nvSpPr>
        <p:spPr/>
        <p:txBody>
          <a:bodyPr lIns="0" tIns="0" rIns="0" bIns="0"/>
          <a:lstStyle>
            <a:lvl1pPr>
              <a:defRPr sz="1350" b="0" i="0">
                <a:solidFill>
                  <a:schemeClr val="bg1"/>
                </a:solidFill>
                <a:latin typeface="Arial"/>
                <a:cs typeface="Arial"/>
              </a:defRPr>
            </a:lvl1pPr>
          </a:lstStyle>
          <a:p>
            <a:pPr marL="9525">
              <a:lnSpc>
                <a:spcPts val="1440"/>
              </a:lnSpc>
            </a:pPr>
            <a:fld id="{CC2B9E5F-6EB2-4B4C-A3F4-D658A0DA04EE}" type="datetime1">
              <a:rPr lang="en-US" spc="-4" smtClean="0">
                <a:solidFill>
                  <a:prstClr val="white"/>
                </a:solidFill>
              </a:rPr>
              <a:pPr marL="9525">
                <a:lnSpc>
                  <a:spcPts val="1440"/>
                </a:lnSpc>
              </a:pPr>
              <a:t>9/24/25</a:t>
            </a:fld>
            <a:endParaRPr lang="nn-NO" spc="-4" dirty="0">
              <a:solidFill>
                <a:prstClr val="white"/>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73076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Amaranth"/>
              <a:buNone/>
              <a:defRPr sz="5400">
                <a:solidFill>
                  <a:schemeClr val="lt1"/>
                </a:solidFill>
                <a:latin typeface="Amaranth"/>
                <a:ea typeface="Amaranth"/>
                <a:cs typeface="Amaranth"/>
                <a:sym typeface="Amaranth"/>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6387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a:lstStyle/>
          <a:p>
            <a:endParaRPr lang="en-US"/>
          </a:p>
        </p:txBody>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8BD52B7-D744-425C-8876-432B51A66D5D}" type="datetime1">
              <a:rPr lang="en-US" smtClean="0"/>
              <a:t>9/24/25</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A585EC-33ED-4BDF-9A81-E70F1ABDFC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830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BF5FFFA-27A1-4DC4-B059-32FD41D04042}" type="datetime1">
              <a:rPr lang="en-US" smtClean="0"/>
              <a:t>9/24/25</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CB89CE-55E9-419A-A2EF-4349E5080B9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3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8" r:id="rId6"/>
    <p:sldLayoutId id="2147483659" r:id="rId7"/>
    <p:sldLayoutId id="2147483660" r:id="rId8"/>
    <p:sldLayoutId id="2147483661" r:id="rId9"/>
    <p:sldLayoutId id="2147483663" r:id="rId10"/>
    <p:sldLayoutId id="2147483666" r:id="rId11"/>
    <p:sldLayoutId id="2147483667" r:id="rId12"/>
    <p:sldLayoutId id="2147483669" r:id="rId13"/>
    <p:sldLayoutId id="214748367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69.png"/><Relationship Id="rId2" Type="http://schemas.openxmlformats.org/officeDocument/2006/relationships/image" Target="../media/image75.jpg"/><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jpg"/></Relationships>
</file>

<file path=ppt/slides/_rels/slide10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79.jpg"/></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www.ic.unicamp.br/~sandra/" TargetMode="External"/><Relationship Id="rId2" Type="http://schemas.openxmlformats.org/officeDocument/2006/relationships/notesSlide" Target="../notesSlides/notesSlide77.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s://www.ic.unicamp.br/~sandra/" TargetMode="External"/><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2.png"/><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1/relationships/webextension" Target="../webextensions/webextension3.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customXml" Target="../ink/ink1.xml"/></Relationships>
</file>

<file path=ppt/slides/_rels/slide107.xml.rels><?xml version="1.0" encoding="UTF-8" standalone="yes"?>
<Relationships xmlns="http://schemas.openxmlformats.org/package/2006/relationships"><Relationship Id="rId3" Type="http://schemas.openxmlformats.org/officeDocument/2006/relationships/hyperlink" Target="https://en.wikipedia.org/wiki/Gradient" TargetMode="External"/><Relationship Id="rId2" Type="http://schemas.openxmlformats.org/officeDocument/2006/relationships/image" Target="../media/image88.jp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www.cs.toronto.edu/~fritz/absps/imagenet.pdf"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1.jp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92.jpg"/><Relationship Id="rId4" Type="http://schemas.openxmlformats.org/officeDocument/2006/relationships/image" Target="../media/image91.jpg"/></Relationships>
</file>

<file path=ppt/slides/_rels/slide115.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69.png"/><Relationship Id="rId2" Type="http://schemas.openxmlformats.org/officeDocument/2006/relationships/image" Target="../media/image61.jpg"/><Relationship Id="rId1" Type="http://schemas.openxmlformats.org/officeDocument/2006/relationships/slideLayout" Target="../slideLayouts/slideLayout8.xml"/><Relationship Id="rId6" Type="http://schemas.openxmlformats.org/officeDocument/2006/relationships/image" Target="../media/image92.jpg"/><Relationship Id="rId5" Type="http://schemas.openxmlformats.org/officeDocument/2006/relationships/image" Target="../media/image93.jpg"/><Relationship Id="rId4" Type="http://schemas.openxmlformats.org/officeDocument/2006/relationships/image" Target="../media/image91.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4.emf"/><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emf"/><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microsoft.com/office/2011/relationships/webextension" Target="../webextensions/webextension4.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8.xml"/><Relationship Id="rId4" Type="http://schemas.openxmlformats.org/officeDocument/2006/relationships/hyperlink" Target="https://www.deeplearning.ai/ai-notes/optimization/"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7.em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85.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4.png"/></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88.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4.png"/></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104.png"/></Relationships>
</file>

<file path=ppt/slides/_rels/slide141.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2.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93.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3.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03.png"/><Relationship Id="rId7"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5.png"/><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5.png"/><Relationship Id="rId4" Type="http://schemas.openxmlformats.org/officeDocument/2006/relationships/image" Target="../media/image104.png"/></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www.ic.unicamp.br/~sandra/" TargetMode="External"/><Relationship Id="rId2" Type="http://schemas.openxmlformats.org/officeDocument/2006/relationships/notesSlide" Target="../notesSlides/notesSlide96.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5.png"/><Relationship Id="rId4" Type="http://schemas.openxmlformats.org/officeDocument/2006/relationships/image" Target="../media/image104.png"/></Relationships>
</file>

<file path=ppt/slides/_rels/slide14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113.png"/></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9.xml"/><Relationship Id="rId6" Type="http://schemas.openxmlformats.org/officeDocument/2006/relationships/hyperlink" Target="https://www.ic.unicamp.br/~sandra/"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hyperlink" Target="https://www.ic.unicamp.br/~sandra/" TargetMode="External"/><Relationship Id="rId2" Type="http://schemas.openxmlformats.org/officeDocument/2006/relationships/notesSlide" Target="../notesSlides/notesSlide100.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1.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1.xml.rels><?xml version="1.0" encoding="UTF-8" standalone="yes"?>
<Relationships xmlns="http://schemas.openxmlformats.org/package/2006/relationships"><Relationship Id="rId8" Type="http://schemas.openxmlformats.org/officeDocument/2006/relationships/hyperlink" Target="https://www.ic.unicamp.br/~sandra/" TargetMode="External"/><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2.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10.xml"/><Relationship Id="rId6" Type="http://schemas.openxmlformats.org/officeDocument/2006/relationships/hyperlink" Target="https://www.ic.unicamp.br/~sandra/"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playlist?list=PLZHQObOWTQDNU6R1_67000Dx_ZCJB-3pi" TargetMode="External"/><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1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youtube.com/playlist?list=PLiaHhY2iBX9hdHaRr6b7XevZtgZRa1PoU"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hyperlink" Target="https://youtu.be/BR9h47Jtqyw" TargetMode="External"/><Relationship Id="rId2" Type="http://schemas.openxmlformats.org/officeDocument/2006/relationships/notesSlide" Target="../notesSlides/notesSlide108.xml"/><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161.xml.rels><?xml version="1.0" encoding="UTF-8" standalone="yes"?>
<Relationships xmlns="http://schemas.openxmlformats.org/package/2006/relationships"><Relationship Id="rId3" Type="http://schemas.openxmlformats.org/officeDocument/2006/relationships/hyperlink" Target="https://www.youtube.com/playlist?list=PLiaHhY2iBX9hdHaRr6b7XevZtgZRa1PoU" TargetMode="External"/><Relationship Id="rId2" Type="http://schemas.openxmlformats.org/officeDocument/2006/relationships/notesSlide" Target="../notesSlides/notesSlide109.xml"/><Relationship Id="rId1" Type="http://schemas.openxmlformats.org/officeDocument/2006/relationships/slideLayout" Target="../slideLayouts/slideLayout10.xml"/><Relationship Id="rId5" Type="http://schemas.openxmlformats.org/officeDocument/2006/relationships/hyperlink" Target="https://youtu.be/Vfzm1-cfLuc" TargetMode="External"/><Relationship Id="rId4" Type="http://schemas.openxmlformats.org/officeDocument/2006/relationships/image" Target="../media/image12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hyperlink" Target="https://www.ic.unicamp.br/~sandra/" TargetMode="External"/><Relationship Id="rId4" Type="http://schemas.openxmlformats.org/officeDocument/2006/relationships/hyperlink" Target="https://christophm.github.io/interpretable-ml-book"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ic.unicamp.br/~sandra/" TargetMode="External"/><Relationship Id="rId5" Type="http://schemas.openxmlformats.org/officeDocument/2006/relationships/image" Target="../media/image18.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1/relationships/webextension" Target="../webextensions/webextension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ic.unicamp.br/~sandra/"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layground.tensorflow.org/#activation=sigmoid&amp;batchSize=10&amp;dataset=circle&amp;regDataset=reg-plane&amp;learningRate=0.03&amp;regularizationRate=0&amp;noise=0&amp;networkShape=1&amp;seed=0.34367&amp;showTestData=false&amp;discretize=false&amp;percTrainData=50&amp;x=true&amp;y=true&amp;xTimesY=false&amp;xSquared=false&amp;ySquared=false&amp;cosX=false&amp;sinX=false&amp;cosY=false&amp;sinY=false&amp;collectStats=false&amp;problem=classification&amp;initZero=false&amp;hideText=false"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www.ic.unicamp.br/~sandra/"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2.png"/><Relationship Id="rId7"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1.jpg"/><Relationship Id="rId4" Type="http://schemas.openxmlformats.org/officeDocument/2006/relationships/image" Target="../media/image33.png"/><Relationship Id="rId9"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www.ic.unicamp.br/~sandra/" TargetMode="Externa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hyperlink" Target="https://www.ic.unicamp.br/~sandra/" TargetMode="Externa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hyperlink" Target="https://www.ic.unicamp.br/~sandra/" TargetMode="External"/><Relationship Id="rId5" Type="http://schemas.openxmlformats.org/officeDocument/2006/relationships/image" Target="../media/image18.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ic.unicamp.br/~sandra/"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hyperlink" Target="http://cs.stanford.edu/people/karpathy/convnetjs/demo/classify2d.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adamharley.com/nn_vis/mlp/2d.html"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hyperlink" Target="http://proceedings.mlr.press/v9/glorot10a/glorot10a.pdf"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hyperlink" Target="https://www.ic.unicamp.br/~sandra/" TargetMode="External"/><Relationship Id="rId4" Type="http://schemas.openxmlformats.org/officeDocument/2006/relationships/hyperlink" Target="https://arxiv.org/pdf/1502.01852"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ic.unicamp.br/~sandra/"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hyperlink" Target="https://www.ic.unicamp.br/~sandra/"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hyperlink" Target="https://www.ic.unicamp.br/~sandra/"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g"/><Relationship Id="rId1" Type="http://schemas.openxmlformats.org/officeDocument/2006/relationships/slideLayout" Target="../slideLayouts/slideLayout8.xml"/><Relationship Id="rId4" Type="http://schemas.openxmlformats.org/officeDocument/2006/relationships/image" Target="../media/image56.jpg"/></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g"/><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56.jpg"/></Relationships>
</file>

<file path=ppt/slides/_rels/slide8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jpg"/></Relationships>
</file>

<file path=ppt/slides/_rels/slide8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jpg"/></Relationships>
</file>

<file path=ppt/slides/_rels/slide8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jpg"/></Relationships>
</file>

<file path=ppt/slides/_rels/slide8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www.ic.unicamp.br/~sandra/"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3.jpg"/><Relationship Id="rId10" Type="http://schemas.openxmlformats.org/officeDocument/2006/relationships/image" Target="../media/image61.jpg"/><Relationship Id="rId4" Type="http://schemas.openxmlformats.org/officeDocument/2006/relationships/image" Target="../media/image56.jpg"/><Relationship Id="rId9" Type="http://schemas.openxmlformats.org/officeDocument/2006/relationships/image" Target="../media/image60.jpg"/></Relationships>
</file>

<file path=ppt/slides/_rels/slide9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63.jp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s231n.stanford.edu/" TargetMode="Externa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71.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7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dirty="0"/>
              <a:t>CS 1674: Neural Networks</a:t>
            </a:r>
            <a:endParaRPr lang="en-US" dirty="0"/>
          </a:p>
        </p:txBody>
      </p:sp>
      <p:sp>
        <p:nvSpPr>
          <p:cNvPr id="4" name="Google Shape;96;p1">
            <a:extLst>
              <a:ext uri="{FF2B5EF4-FFF2-40B4-BE49-F238E27FC236}">
                <a16:creationId xmlns:a16="http://schemas.microsoft.com/office/drawing/2014/main" id="{645E3AA6-08C2-FB0D-1778-012D205E55E5}"/>
              </a:ext>
            </a:extLst>
          </p:cNvPr>
          <p:cNvSpPr txBox="1">
            <a:spLocks/>
          </p:cNvSpPr>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60"/>
              </a:spcBef>
              <a:spcAft>
                <a:spcPts val="0"/>
              </a:spcAft>
              <a:buClr>
                <a:schemeClr val="accent1"/>
              </a:buClr>
              <a:buSzPts val="1530"/>
              <a:buFont typeface="Arial"/>
              <a:buNone/>
              <a:defRPr sz="1800" b="0" i="0" u="none" strike="noStrike" cap="none">
                <a:solidFill>
                  <a:srgbClr val="3F3F3F"/>
                </a:solidFill>
                <a:latin typeface="Arial"/>
                <a:ea typeface="Arial"/>
                <a:cs typeface="Arial"/>
                <a:sym typeface="Arial"/>
              </a:defRPr>
            </a:lvl1pPr>
            <a:lvl2pPr marL="914400" marR="0" lvl="1" indent="-309562" algn="ctr" rtl="0">
              <a:lnSpc>
                <a:spcPct val="100000"/>
              </a:lnSpc>
              <a:spcBef>
                <a:spcPts val="300"/>
              </a:spcBef>
              <a:spcAft>
                <a:spcPts val="0"/>
              </a:spcAft>
              <a:buClr>
                <a:schemeClr val="accent1"/>
              </a:buClr>
              <a:buSzPts val="1275"/>
              <a:buFont typeface="Arial"/>
              <a:buNone/>
              <a:defRPr sz="1500" b="0" i="0" u="none" strike="noStrike" cap="none">
                <a:solidFill>
                  <a:srgbClr val="888888"/>
                </a:solidFill>
                <a:latin typeface="Arial"/>
                <a:ea typeface="Arial"/>
                <a:cs typeface="Arial"/>
                <a:sym typeface="Arial"/>
              </a:defRPr>
            </a:lvl2pPr>
            <a:lvl3pPr marL="1371600" marR="0" lvl="2" indent="-305752" algn="ctr" rtl="0">
              <a:lnSpc>
                <a:spcPct val="100000"/>
              </a:lnSpc>
              <a:spcBef>
                <a:spcPts val="270"/>
              </a:spcBef>
              <a:spcAft>
                <a:spcPts val="0"/>
              </a:spcAft>
              <a:buClr>
                <a:schemeClr val="accent1"/>
              </a:buClr>
              <a:buSzPts val="1215"/>
              <a:buFont typeface="Arial"/>
              <a:buNone/>
              <a:defRPr sz="1350" b="0" i="0" u="none" strike="noStrike" cap="none">
                <a:solidFill>
                  <a:srgbClr val="888888"/>
                </a:solidFill>
                <a:latin typeface="Arial"/>
                <a:ea typeface="Arial"/>
                <a:cs typeface="Arial"/>
                <a:sym typeface="Arial"/>
              </a:defRPr>
            </a:lvl3pPr>
            <a:lvl4pPr marL="1828800" marR="0" lvl="3" indent="-304800" algn="ctr" rtl="0">
              <a:lnSpc>
                <a:spcPct val="100000"/>
              </a:lnSpc>
              <a:spcBef>
                <a:spcPts val="240"/>
              </a:spcBef>
              <a:spcAft>
                <a:spcPts val="0"/>
              </a:spcAft>
              <a:buClr>
                <a:schemeClr val="accent1"/>
              </a:buClr>
              <a:buSzPts val="1200"/>
              <a:buFont typeface="Arial"/>
              <a:buNone/>
              <a:defRPr sz="1200" b="0" i="0" u="none" strike="noStrike" cap="none">
                <a:solidFill>
                  <a:srgbClr val="888888"/>
                </a:solidFill>
                <a:latin typeface="Arial"/>
                <a:ea typeface="Arial"/>
                <a:cs typeface="Arial"/>
                <a:sym typeface="Arial"/>
              </a:defRPr>
            </a:lvl4pPr>
            <a:lvl5pPr marL="2286000" marR="0" lvl="4" indent="-295275" algn="ctr" rtl="0">
              <a:lnSpc>
                <a:spcPct val="100000"/>
              </a:lnSpc>
              <a:spcBef>
                <a:spcPts val="210"/>
              </a:spcBef>
              <a:spcAft>
                <a:spcPts val="0"/>
              </a:spcAft>
              <a:buClr>
                <a:schemeClr val="accent1"/>
              </a:buClr>
              <a:buSzPts val="1050"/>
              <a:buFont typeface="Arial"/>
              <a:buNone/>
              <a:defRPr sz="1050" b="0" i="0" u="none" strike="noStrike" cap="none">
                <a:solidFill>
                  <a:srgbClr val="888888"/>
                </a:solidFill>
                <a:latin typeface="Arial"/>
                <a:ea typeface="Arial"/>
                <a:cs typeface="Arial"/>
                <a:sym typeface="Arial"/>
              </a:defRPr>
            </a:lvl5pPr>
            <a:lvl6pPr marL="2743200" marR="0" lvl="5"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6pPr>
            <a:lvl7pPr marL="3200400" marR="0" lvl="6"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7pPr>
            <a:lvl8pPr marL="3657600" marR="0" lvl="7"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8pPr>
            <a:lvl9pPr marL="4114800" marR="0" lvl="8"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9pPr>
          </a:lstStyle>
          <a:p>
            <a:pPr marL="0" indent="0" algn="ctr">
              <a:spcBef>
                <a:spcPts val="0"/>
              </a:spcBef>
            </a:pPr>
            <a:endParaRPr lang="en-US" b="1" dirty="0"/>
          </a:p>
          <a:p>
            <a:pPr marL="0" indent="0" algn="ctr">
              <a:spcBef>
                <a:spcPts val="0"/>
              </a:spcBef>
            </a:pPr>
            <a:endParaRPr lang="en-US" b="1" dirty="0"/>
          </a:p>
          <a:p>
            <a:pPr marL="0" indent="0" algn="ctr">
              <a:spcBef>
                <a:spcPts val="0"/>
              </a:spcBef>
            </a:pPr>
            <a:r>
              <a:rPr lang="en-US" b="1" dirty="0"/>
              <a:t>PhD. Nils Murrugarra-Llerena</a:t>
            </a:r>
          </a:p>
          <a:p>
            <a:pPr marL="0" indent="0" algn="ctr">
              <a:spcBef>
                <a:spcPts val="0"/>
              </a:spcBef>
            </a:pPr>
            <a:r>
              <a:rPr lang="en-US" dirty="0">
                <a:hlinkClick r:id="rId3"/>
              </a:rPr>
              <a:t>nem177@pitt.edu</a:t>
            </a:r>
            <a:r>
              <a:rPr lang="en-US" dirty="0"/>
              <a:t> </a:t>
            </a:r>
          </a:p>
          <a:p>
            <a:pPr marL="0" indent="0" algn="ctr">
              <a:spcBef>
                <a:spcPts val="0"/>
              </a:spcBef>
            </a:pPr>
            <a:endParaRPr lang="en-US" b="1" dirty="0"/>
          </a:p>
          <a:p>
            <a:pPr marL="0" indent="0" algn="ctr">
              <a:spcBef>
                <a:spcPts val="0"/>
              </a:spcBef>
            </a:pPr>
            <a:endParaRPr lang="en-US" b="1" dirty="0"/>
          </a:p>
          <a:p>
            <a:pPr marL="0" indent="0" algn="ctr">
              <a:spcBef>
                <a:spcPts val="0"/>
              </a:spcBef>
            </a:pPr>
            <a:endParaRPr lang="en-US" dirty="0"/>
          </a:p>
        </p:txBody>
      </p:sp>
      <p:pic>
        <p:nvPicPr>
          <p:cNvPr id="5" name="Picture 4" descr="University of Pittsburgh Logo and symbol, meaning, history, PNG, brand">
            <a:extLst>
              <a:ext uri="{FF2B5EF4-FFF2-40B4-BE49-F238E27FC236}">
                <a16:creationId xmlns:a16="http://schemas.microsoft.com/office/drawing/2014/main" id="{2542E24E-0EF0-D1A1-D4F7-35A6A7CE6DD3}"/>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10</a:t>
            </a:fld>
            <a:endParaRPr sz="1300">
              <a:solidFill>
                <a:srgbClr val="000000"/>
              </a:solidFill>
              <a:latin typeface="Nunito"/>
              <a:ea typeface="Nunito"/>
              <a:cs typeface="Nunito"/>
              <a:sym typeface="Nunito"/>
            </a:endParaRPr>
          </a:p>
        </p:txBody>
      </p:sp>
      <p:sp>
        <p:nvSpPr>
          <p:cNvPr id="270" name="Google Shape;270;p31"/>
          <p:cNvSpPr txBox="1"/>
          <p:nvPr/>
        </p:nvSpPr>
        <p:spPr>
          <a:xfrm>
            <a:off x="1551900" y="3484650"/>
            <a:ext cx="6149400" cy="54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Nunito"/>
                <a:ea typeface="Nunito"/>
                <a:cs typeface="Nunito"/>
                <a:sym typeface="Nunito"/>
              </a:rPr>
              <a:t>   </a:t>
            </a:r>
            <a:r>
              <a:rPr lang="en" sz="1600">
                <a:solidFill>
                  <a:srgbClr val="424242"/>
                </a:solidFill>
                <a:latin typeface="Nunito"/>
                <a:ea typeface="Nunito"/>
                <a:cs typeface="Nunito"/>
                <a:sym typeface="Nunito"/>
              </a:rPr>
              <a:t>2011      </a:t>
            </a:r>
            <a:r>
              <a:rPr lang="en" sz="9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2012      </a:t>
            </a:r>
            <a:r>
              <a:rPr lang="en" sz="13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2013       </a:t>
            </a:r>
            <a:r>
              <a:rPr lang="en" sz="6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2014       </a:t>
            </a:r>
            <a:r>
              <a:rPr lang="en" sz="1200">
                <a:solidFill>
                  <a:srgbClr val="424242"/>
                </a:solidFill>
                <a:latin typeface="Nunito"/>
                <a:ea typeface="Nunito"/>
                <a:cs typeface="Nunito"/>
                <a:sym typeface="Nunito"/>
              </a:rPr>
              <a:t> </a:t>
            </a:r>
            <a:r>
              <a:rPr lang="en" sz="600">
                <a:solidFill>
                  <a:srgbClr val="424242"/>
                </a:solidFill>
                <a:latin typeface="Nunito"/>
                <a:ea typeface="Nunito"/>
                <a:cs typeface="Nunito"/>
                <a:sym typeface="Nunito"/>
              </a:rPr>
              <a:t> </a:t>
            </a:r>
            <a:r>
              <a:rPr lang="en" sz="1600">
                <a:solidFill>
                  <a:srgbClr val="424242"/>
                </a:solidFill>
                <a:latin typeface="Nunito"/>
                <a:ea typeface="Nunito"/>
                <a:cs typeface="Nunito"/>
                <a:sym typeface="Nunito"/>
              </a:rPr>
              <a:t>2015      2016</a:t>
            </a:r>
            <a:r>
              <a:rPr lang="en" sz="1600">
                <a:solidFill>
                  <a:schemeClr val="dk2"/>
                </a:solidFill>
                <a:latin typeface="Nunito"/>
                <a:ea typeface="Nunito"/>
                <a:cs typeface="Nunito"/>
                <a:sym typeface="Nunito"/>
              </a:rPr>
              <a:t>      2017 </a:t>
            </a:r>
            <a:endParaRPr sz="1600">
              <a:solidFill>
                <a:srgbClr val="424242"/>
              </a:solidFill>
              <a:latin typeface="Nunito"/>
              <a:ea typeface="Nunito"/>
              <a:cs typeface="Nunito"/>
              <a:sym typeface="Nunito"/>
            </a:endParaRPr>
          </a:p>
        </p:txBody>
      </p:sp>
      <p:sp>
        <p:nvSpPr>
          <p:cNvPr id="271" name="Google Shape;271;p31"/>
          <p:cNvSpPr txBox="1"/>
          <p:nvPr/>
        </p:nvSpPr>
        <p:spPr>
          <a:xfrm>
            <a:off x="1539151" y="3962975"/>
            <a:ext cx="6209100" cy="3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ILSVRC year</a:t>
            </a:r>
            <a:endParaRPr sz="1800">
              <a:solidFill>
                <a:srgbClr val="424242"/>
              </a:solidFill>
              <a:latin typeface="Nunito"/>
              <a:ea typeface="Nunito"/>
              <a:cs typeface="Nunito"/>
              <a:sym typeface="Nunito"/>
            </a:endParaRPr>
          </a:p>
        </p:txBody>
      </p:sp>
      <p:sp>
        <p:nvSpPr>
          <p:cNvPr id="272" name="Google Shape;272;p31"/>
          <p:cNvSpPr/>
          <p:nvPr/>
        </p:nvSpPr>
        <p:spPr>
          <a:xfrm>
            <a:off x="1539150" y="761875"/>
            <a:ext cx="6209100" cy="2816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2696807" y="2253875"/>
            <a:ext cx="501300" cy="13245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3577870" y="2590850"/>
            <a:ext cx="501300" cy="9873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4458932" y="2969175"/>
            <a:ext cx="501300" cy="6090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5339995" y="3244500"/>
            <a:ext cx="501300" cy="3336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txBox="1"/>
          <p:nvPr/>
        </p:nvSpPr>
        <p:spPr>
          <a:xfrm>
            <a:off x="2544788" y="1841507"/>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15.3%</a:t>
            </a:r>
            <a:endParaRPr sz="1600">
              <a:solidFill>
                <a:srgbClr val="424242"/>
              </a:solidFill>
              <a:latin typeface="Nunito"/>
              <a:ea typeface="Nunito"/>
              <a:cs typeface="Nunito"/>
              <a:sym typeface="Nunito"/>
            </a:endParaRPr>
          </a:p>
        </p:txBody>
      </p:sp>
      <p:sp>
        <p:nvSpPr>
          <p:cNvPr id="278" name="Google Shape;278;p31"/>
          <p:cNvSpPr txBox="1"/>
          <p:nvPr/>
        </p:nvSpPr>
        <p:spPr>
          <a:xfrm>
            <a:off x="3428462" y="2197927"/>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11.2%</a:t>
            </a:r>
            <a:endParaRPr sz="1600">
              <a:solidFill>
                <a:srgbClr val="424242"/>
              </a:solidFill>
              <a:latin typeface="Nunito"/>
              <a:ea typeface="Nunito"/>
              <a:cs typeface="Nunito"/>
              <a:sym typeface="Nunito"/>
            </a:endParaRPr>
          </a:p>
        </p:txBody>
      </p:sp>
      <p:sp>
        <p:nvSpPr>
          <p:cNvPr id="279" name="Google Shape;279;p31"/>
          <p:cNvSpPr txBox="1"/>
          <p:nvPr/>
        </p:nvSpPr>
        <p:spPr>
          <a:xfrm>
            <a:off x="4312136" y="2571552"/>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6.7%</a:t>
            </a:r>
            <a:endParaRPr sz="1600">
              <a:solidFill>
                <a:srgbClr val="424242"/>
              </a:solidFill>
              <a:latin typeface="Nunito"/>
              <a:ea typeface="Nunito"/>
              <a:cs typeface="Nunito"/>
              <a:sym typeface="Nunito"/>
            </a:endParaRPr>
          </a:p>
        </p:txBody>
      </p:sp>
      <p:sp>
        <p:nvSpPr>
          <p:cNvPr id="280" name="Google Shape;280;p31"/>
          <p:cNvSpPr/>
          <p:nvPr/>
        </p:nvSpPr>
        <p:spPr>
          <a:xfrm>
            <a:off x="1815745" y="1365725"/>
            <a:ext cx="501300" cy="22125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7BB7"/>
              </a:solidFill>
            </a:endParaRPr>
          </a:p>
        </p:txBody>
      </p:sp>
      <p:sp>
        <p:nvSpPr>
          <p:cNvPr id="281" name="Google Shape;281;p31"/>
          <p:cNvSpPr txBox="1"/>
          <p:nvPr/>
        </p:nvSpPr>
        <p:spPr>
          <a:xfrm>
            <a:off x="1690219" y="927107"/>
            <a:ext cx="824400" cy="54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424242"/>
                </a:solidFill>
                <a:latin typeface="Nunito"/>
                <a:ea typeface="Nunito"/>
                <a:cs typeface="Nunito"/>
                <a:sym typeface="Nunito"/>
              </a:rPr>
              <a:t>26.1%</a:t>
            </a:r>
            <a:endParaRPr sz="1600">
              <a:solidFill>
                <a:srgbClr val="424242"/>
              </a:solidFill>
              <a:latin typeface="Nunito"/>
              <a:ea typeface="Nunito"/>
              <a:cs typeface="Nunito"/>
              <a:sym typeface="Nunito"/>
            </a:endParaRPr>
          </a:p>
        </p:txBody>
      </p:sp>
      <p:sp>
        <p:nvSpPr>
          <p:cNvPr id="282" name="Google Shape;282;p31"/>
          <p:cNvSpPr txBox="1"/>
          <p:nvPr/>
        </p:nvSpPr>
        <p:spPr>
          <a:xfrm rot="-5401093">
            <a:off x="-166012" y="1815075"/>
            <a:ext cx="28302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Classification error</a:t>
            </a:r>
            <a:endParaRPr sz="1800">
              <a:solidFill>
                <a:srgbClr val="424242"/>
              </a:solidFill>
              <a:latin typeface="Nunito"/>
              <a:ea typeface="Nunito"/>
              <a:cs typeface="Nunito"/>
              <a:sym typeface="Nunito"/>
            </a:endParaRPr>
          </a:p>
        </p:txBody>
      </p:sp>
      <p:sp>
        <p:nvSpPr>
          <p:cNvPr id="283" name="Google Shape;283;p31"/>
          <p:cNvSpPr/>
          <p:nvPr/>
        </p:nvSpPr>
        <p:spPr>
          <a:xfrm>
            <a:off x="6178195" y="3343500"/>
            <a:ext cx="501300" cy="2346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4" name="Google Shape;284;p31"/>
          <p:cNvPicPr preferRelativeResize="0"/>
          <p:nvPr/>
        </p:nvPicPr>
        <p:blipFill>
          <a:blip r:embed="rId3">
            <a:alphaModFix/>
          </a:blip>
          <a:stretch>
            <a:fillRect/>
          </a:stretch>
        </p:blipFill>
        <p:spPr>
          <a:xfrm>
            <a:off x="3490775" y="927100"/>
            <a:ext cx="2701150" cy="401200"/>
          </a:xfrm>
          <a:prstGeom prst="rect">
            <a:avLst/>
          </a:prstGeom>
          <a:noFill/>
          <a:ln>
            <a:noFill/>
          </a:ln>
        </p:spPr>
      </p:pic>
      <p:sp>
        <p:nvSpPr>
          <p:cNvPr id="285" name="Google Shape;285;p31"/>
          <p:cNvSpPr/>
          <p:nvPr/>
        </p:nvSpPr>
        <p:spPr>
          <a:xfrm>
            <a:off x="7016400" y="3429796"/>
            <a:ext cx="501300" cy="155100"/>
          </a:xfrm>
          <a:prstGeom prst="rect">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txBox="1"/>
          <p:nvPr/>
        </p:nvSpPr>
        <p:spPr>
          <a:xfrm>
            <a:off x="6878899" y="3034444"/>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2.3%</a:t>
            </a:r>
            <a:endParaRPr sz="1600">
              <a:solidFill>
                <a:srgbClr val="424242"/>
              </a:solidFill>
              <a:latin typeface="Nunito"/>
              <a:ea typeface="Nunito"/>
              <a:cs typeface="Nunito"/>
              <a:sym typeface="Nunito"/>
            </a:endParaRPr>
          </a:p>
        </p:txBody>
      </p:sp>
      <p:sp>
        <p:nvSpPr>
          <p:cNvPr id="287" name="Google Shape;287;p31"/>
          <p:cNvSpPr/>
          <p:nvPr/>
        </p:nvSpPr>
        <p:spPr>
          <a:xfrm>
            <a:off x="6248800" y="2408888"/>
            <a:ext cx="1958700" cy="552000"/>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lt1"/>
                </a:solidFill>
                <a:latin typeface="Nunito"/>
                <a:ea typeface="Nunito"/>
                <a:cs typeface="Nunito"/>
                <a:sym typeface="Nunito"/>
              </a:rPr>
              <a:t>Human: 5.0%</a:t>
            </a:r>
            <a:endParaRPr sz="2000">
              <a:solidFill>
                <a:schemeClr val="lt1"/>
              </a:solidFill>
              <a:latin typeface="Nunito"/>
              <a:ea typeface="Nunito"/>
              <a:cs typeface="Nunito"/>
              <a:sym typeface="Nunito"/>
            </a:endParaRPr>
          </a:p>
        </p:txBody>
      </p:sp>
      <p:sp>
        <p:nvSpPr>
          <p:cNvPr id="288" name="Google Shape;288;p31"/>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cxnSp>
        <p:nvCxnSpPr>
          <p:cNvPr id="289" name="Google Shape;289;p31"/>
          <p:cNvCxnSpPr/>
          <p:nvPr/>
        </p:nvCxnSpPr>
        <p:spPr>
          <a:xfrm>
            <a:off x="1535150" y="3133139"/>
            <a:ext cx="6212400" cy="0"/>
          </a:xfrm>
          <a:prstGeom prst="straightConnector1">
            <a:avLst/>
          </a:prstGeom>
          <a:noFill/>
          <a:ln w="28575" cap="flat" cmpd="sng">
            <a:solidFill>
              <a:schemeClr val="dk1"/>
            </a:solidFill>
            <a:prstDash val="dot"/>
            <a:round/>
            <a:headEnd type="none" w="med" len="med"/>
            <a:tailEnd type="none" w="med" len="med"/>
          </a:ln>
        </p:spPr>
      </p:cxnSp>
      <p:sp>
        <p:nvSpPr>
          <p:cNvPr id="290" name="Google Shape;290;p31"/>
          <p:cNvSpPr txBox="1"/>
          <p:nvPr/>
        </p:nvSpPr>
        <p:spPr>
          <a:xfrm>
            <a:off x="5195811" y="2822275"/>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3.6%</a:t>
            </a:r>
            <a:endParaRPr sz="1600">
              <a:solidFill>
                <a:srgbClr val="424242"/>
              </a:solidFill>
              <a:latin typeface="Nunito"/>
              <a:ea typeface="Nunito"/>
              <a:cs typeface="Nunito"/>
              <a:sym typeface="Nunito"/>
            </a:endParaRPr>
          </a:p>
        </p:txBody>
      </p:sp>
      <p:sp>
        <p:nvSpPr>
          <p:cNvPr id="291" name="Google Shape;291;p31"/>
          <p:cNvSpPr txBox="1"/>
          <p:nvPr/>
        </p:nvSpPr>
        <p:spPr>
          <a:xfrm>
            <a:off x="6034011" y="2924801"/>
            <a:ext cx="8244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3.0%</a:t>
            </a:r>
            <a:endParaRPr sz="1600">
              <a:solidFill>
                <a:srgbClr val="424242"/>
              </a:solidFill>
              <a:latin typeface="Nunito"/>
              <a:ea typeface="Nunito"/>
              <a:cs typeface="Nunito"/>
              <a:sym typeface="Nunito"/>
            </a:endParaRPr>
          </a:p>
        </p:txBody>
      </p:sp>
      <p:sp>
        <p:nvSpPr>
          <p:cNvPr id="292" name="Google Shape;29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Slide Number Placeholder 3">
            <a:extLst>
              <a:ext uri="{FF2B5EF4-FFF2-40B4-BE49-F238E27FC236}">
                <a16:creationId xmlns:a16="http://schemas.microsoft.com/office/drawing/2014/main" id="{959490AA-8348-448C-8AAA-C4451117D79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a:t>
            </a:fld>
            <a:endParaRPr lang="en-US" sz="1600">
              <a:solidFill>
                <a:schemeClr val="bg1"/>
              </a:solidFill>
            </a:endParaRPr>
          </a:p>
        </p:txBody>
      </p:sp>
      <p:sp>
        <p:nvSpPr>
          <p:cNvPr id="3" name="TextBox 2">
            <a:extLst>
              <a:ext uri="{FF2B5EF4-FFF2-40B4-BE49-F238E27FC236}">
                <a16:creationId xmlns:a16="http://schemas.microsoft.com/office/drawing/2014/main" id="{925F4641-5150-88DA-C994-98C10FAC086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2322618" y="1404994"/>
            <a:ext cx="4977352" cy="1384995"/>
          </a:xfrm>
          <a:prstGeom prst="rect">
            <a:avLst/>
          </a:prstGeom>
        </p:spPr>
        <p:txBody>
          <a:bodyPr vert="horz" wrap="square" lIns="0" tIns="0" rIns="0" bIns="0" rtlCol="0">
            <a:spAutoFit/>
          </a:bodyPr>
          <a:lstStyle/>
          <a:p>
            <a:pPr marL="9525"/>
            <a:r>
              <a:rPr sz="1500" b="1" spc="-4" dirty="0"/>
              <a:t>scores = unnormalized log probabilities of the</a:t>
            </a:r>
            <a:r>
              <a:rPr sz="1500" b="1" spc="68" dirty="0"/>
              <a:t> </a:t>
            </a:r>
            <a:r>
              <a:rPr sz="1500" b="1" spc="-4" dirty="0"/>
              <a:t>classes</a:t>
            </a:r>
            <a:r>
              <a:rPr lang="en-US" sz="1500" b="1" dirty="0"/>
              <a:t> </a:t>
            </a:r>
          </a:p>
          <a:p>
            <a:pPr marL="9525"/>
            <a:endParaRPr lang="en-US" sz="1500" b="1" spc="-4" dirty="0"/>
          </a:p>
          <a:p>
            <a:pPr marL="9525"/>
            <a:endParaRPr lang="en-US" sz="1500" b="1" spc="-4" dirty="0"/>
          </a:p>
          <a:p>
            <a:pPr marL="9525"/>
            <a:endParaRPr lang="en-US" sz="1500" b="1" spc="-4" dirty="0"/>
          </a:p>
          <a:p>
            <a:pPr marL="9525"/>
            <a:endParaRPr lang="en-US" sz="1500" b="1" spc="-4" dirty="0"/>
          </a:p>
          <a:p>
            <a:pPr marL="9525"/>
            <a:r>
              <a:rPr lang="en-US" sz="1500" b="1" spc="-4" dirty="0"/>
              <a:t>		</a:t>
            </a:r>
            <a:r>
              <a:rPr sz="1500" spc="-4" dirty="0"/>
              <a:t>where</a:t>
            </a:r>
            <a:endParaRPr sz="1500" dirty="0"/>
          </a:p>
        </p:txBody>
      </p:sp>
      <p:sp>
        <p:nvSpPr>
          <p:cNvPr id="14" name="object 14"/>
          <p:cNvSpPr/>
          <p:nvPr/>
        </p:nvSpPr>
        <p:spPr>
          <a:xfrm>
            <a:off x="2340015" y="1771456"/>
            <a:ext cx="3145098" cy="536322"/>
          </a:xfrm>
          <a:prstGeom prst="rect">
            <a:avLst/>
          </a:prstGeom>
          <a:blipFill>
            <a:blip r:embed="rId2" cstate="print"/>
            <a:stretch>
              <a:fillRect/>
            </a:stretch>
          </a:blipFill>
        </p:spPr>
        <p:txBody>
          <a:bodyPr wrap="square" lIns="0" tIns="0" rIns="0" bIns="0" rtlCol="0"/>
          <a:lstStyle/>
          <a:p>
            <a:endParaRPr sz="1050"/>
          </a:p>
        </p:txBody>
      </p:sp>
      <p:sp>
        <p:nvSpPr>
          <p:cNvPr id="5" name="object 5"/>
          <p:cNvSpPr txBox="1"/>
          <p:nvPr/>
        </p:nvSpPr>
        <p:spPr>
          <a:xfrm>
            <a:off x="2322618" y="3155863"/>
            <a:ext cx="5263680" cy="451727"/>
          </a:xfrm>
          <a:prstGeom prst="rect">
            <a:avLst/>
          </a:prstGeom>
        </p:spPr>
        <p:txBody>
          <a:bodyPr vert="horz" wrap="square" lIns="0" tIns="0" rIns="0" bIns="0" rtlCol="0">
            <a:spAutoFit/>
          </a:bodyPr>
          <a:lstStyle/>
          <a:p>
            <a:pPr marL="9525" marR="3810">
              <a:lnSpc>
                <a:spcPct val="100699"/>
              </a:lnSpc>
            </a:pPr>
            <a:r>
              <a:rPr sz="1500" spc="-4" dirty="0"/>
              <a:t>Want to maximize the log likelihood, or (for a loss function)  to minimize the negative log likelihood of the correct</a:t>
            </a:r>
            <a:r>
              <a:rPr sz="1500" spc="101" dirty="0"/>
              <a:t> </a:t>
            </a:r>
            <a:r>
              <a:rPr sz="1500" spc="-4" dirty="0"/>
              <a:t>class:</a:t>
            </a:r>
            <a:endParaRPr sz="1500" dirty="0"/>
          </a:p>
        </p:txBody>
      </p:sp>
      <p:sp>
        <p:nvSpPr>
          <p:cNvPr id="6" name="object 6"/>
          <p:cNvSpPr/>
          <p:nvPr/>
        </p:nvSpPr>
        <p:spPr>
          <a:xfrm>
            <a:off x="1331774" y="1397839"/>
            <a:ext cx="855165" cy="943916"/>
          </a:xfrm>
          <a:prstGeom prst="rect">
            <a:avLst/>
          </a:prstGeom>
          <a:blipFill>
            <a:blip r:embed="rId3" cstate="print"/>
            <a:stretch>
              <a:fillRect/>
            </a:stretch>
          </a:blipFill>
        </p:spPr>
        <p:txBody>
          <a:bodyPr wrap="square" lIns="0" tIns="0" rIns="0" bIns="0" rtlCol="0"/>
          <a:lstStyle/>
          <a:p>
            <a:endParaRPr sz="1050"/>
          </a:p>
        </p:txBody>
      </p:sp>
      <p:sp>
        <p:nvSpPr>
          <p:cNvPr id="7" name="object 7"/>
          <p:cNvSpPr txBox="1"/>
          <p:nvPr/>
        </p:nvSpPr>
        <p:spPr>
          <a:xfrm>
            <a:off x="426638" y="2353069"/>
            <a:ext cx="412909" cy="1256178"/>
          </a:xfrm>
          <a:prstGeom prst="rect">
            <a:avLst/>
          </a:prstGeom>
        </p:spPr>
        <p:txBody>
          <a:bodyPr vert="horz" wrap="square" lIns="0" tIns="0" rIns="0" bIns="0" rtlCol="0">
            <a:spAutoFit/>
          </a:bodyPr>
          <a:lstStyle/>
          <a:p>
            <a:pPr marL="9525" marR="3810" algn="just">
              <a:lnSpc>
                <a:spcPct val="158200"/>
              </a:lnSpc>
            </a:pPr>
            <a:r>
              <a:rPr sz="1800" spc="-4" dirty="0"/>
              <a:t>cat  car  frog</a:t>
            </a:r>
            <a:endParaRPr sz="1800"/>
          </a:p>
        </p:txBody>
      </p:sp>
      <p:sp>
        <p:nvSpPr>
          <p:cNvPr id="8" name="object 8"/>
          <p:cNvSpPr txBox="1"/>
          <p:nvPr/>
        </p:nvSpPr>
        <p:spPr>
          <a:xfrm>
            <a:off x="1514431" y="2489142"/>
            <a:ext cx="511493" cy="1166986"/>
          </a:xfrm>
          <a:prstGeom prst="rect">
            <a:avLst/>
          </a:prstGeom>
        </p:spPr>
        <p:txBody>
          <a:bodyPr vert="horz" wrap="square" lIns="0" tIns="0" rIns="0" bIns="0" rtlCol="0">
            <a:spAutoFit/>
          </a:bodyPr>
          <a:lstStyle/>
          <a:p>
            <a:pPr marL="19050" algn="ctr"/>
            <a:r>
              <a:rPr sz="2250" b="1" spc="-4" dirty="0"/>
              <a:t>3.2</a:t>
            </a:r>
            <a:endParaRPr sz="2250"/>
          </a:p>
          <a:p>
            <a:pPr marL="19050" algn="ctr">
              <a:spcBef>
                <a:spcPts val="450"/>
              </a:spcBef>
            </a:pPr>
            <a:r>
              <a:rPr sz="2250" spc="-4" dirty="0"/>
              <a:t>5.1</a:t>
            </a:r>
            <a:endParaRPr sz="2250"/>
          </a:p>
          <a:p>
            <a:pPr algn="ctr">
              <a:spcBef>
                <a:spcPts val="450"/>
              </a:spcBef>
            </a:pPr>
            <a:r>
              <a:rPr sz="2250" spc="-4" dirty="0"/>
              <a:t>-1.7</a:t>
            </a:r>
            <a:endParaRPr sz="2250"/>
          </a:p>
        </p:txBody>
      </p:sp>
      <p:sp>
        <p:nvSpPr>
          <p:cNvPr id="9" name="object 9"/>
          <p:cNvSpPr/>
          <p:nvPr/>
        </p:nvSpPr>
        <p:spPr>
          <a:xfrm>
            <a:off x="3074431" y="3817008"/>
            <a:ext cx="2850782" cy="331612"/>
          </a:xfrm>
          <a:prstGeom prst="rect">
            <a:avLst/>
          </a:prstGeom>
          <a:blipFill>
            <a:blip r:embed="rId4" cstate="print"/>
            <a:stretch>
              <a:fillRect/>
            </a:stretch>
          </a:blipFill>
        </p:spPr>
        <p:txBody>
          <a:bodyPr wrap="square" lIns="0" tIns="0" rIns="0" bIns="0" rtlCol="0"/>
          <a:lstStyle/>
          <a:p>
            <a:endParaRPr sz="1050"/>
          </a:p>
        </p:txBody>
      </p:sp>
      <p:sp>
        <p:nvSpPr>
          <p:cNvPr id="10" name="object 10"/>
          <p:cNvSpPr/>
          <p:nvPr/>
        </p:nvSpPr>
        <p:spPr>
          <a:xfrm>
            <a:off x="3067237" y="3808842"/>
            <a:ext cx="2857976" cy="339090"/>
          </a:xfrm>
          <a:custGeom>
            <a:avLst/>
            <a:gdLst/>
            <a:ahLst/>
            <a:cxnLst/>
            <a:rect l="l" t="t" r="r" b="b"/>
            <a:pathLst>
              <a:path w="3810634" h="452120">
                <a:moveTo>
                  <a:pt x="0" y="0"/>
                </a:moveTo>
                <a:lnTo>
                  <a:pt x="3810592" y="0"/>
                </a:lnTo>
                <a:lnTo>
                  <a:pt x="3810592" y="451699"/>
                </a:lnTo>
                <a:lnTo>
                  <a:pt x="0" y="451699"/>
                </a:lnTo>
                <a:lnTo>
                  <a:pt x="0" y="0"/>
                </a:lnTo>
                <a:close/>
              </a:path>
            </a:pathLst>
          </a:custGeom>
          <a:ln w="9524">
            <a:solidFill>
              <a:srgbClr val="666666"/>
            </a:solidFill>
          </a:ln>
        </p:spPr>
        <p:txBody>
          <a:bodyPr wrap="square" lIns="0" tIns="0" rIns="0" bIns="0" rtlCol="0"/>
          <a:lstStyle/>
          <a:p>
            <a:endParaRPr sz="1050"/>
          </a:p>
        </p:txBody>
      </p:sp>
      <p:grpSp>
        <p:nvGrpSpPr>
          <p:cNvPr id="2" name="Group 1">
            <a:extLst>
              <a:ext uri="{FF2B5EF4-FFF2-40B4-BE49-F238E27FC236}">
                <a16:creationId xmlns:a16="http://schemas.microsoft.com/office/drawing/2014/main" id="{A33E3E56-A512-4443-B2EE-6F4EF94CA877}"/>
              </a:ext>
            </a:extLst>
          </p:cNvPr>
          <p:cNvGrpSpPr/>
          <p:nvPr/>
        </p:nvGrpSpPr>
        <p:grpSpPr>
          <a:xfrm>
            <a:off x="5393427" y="2447810"/>
            <a:ext cx="1345883" cy="273844"/>
            <a:chOff x="6820536" y="2425547"/>
            <a:chExt cx="1794510" cy="365125"/>
          </a:xfrm>
        </p:grpSpPr>
        <p:sp>
          <p:nvSpPr>
            <p:cNvPr id="11" name="object 11"/>
            <p:cNvSpPr/>
            <p:nvPr/>
          </p:nvSpPr>
          <p:spPr>
            <a:xfrm>
              <a:off x="6825287" y="2430310"/>
              <a:ext cx="1784893" cy="355499"/>
            </a:xfrm>
            <a:prstGeom prst="rect">
              <a:avLst/>
            </a:prstGeom>
            <a:blipFill>
              <a:blip r:embed="rId5" cstate="print"/>
              <a:stretch>
                <a:fillRect/>
              </a:stretch>
            </a:blipFill>
          </p:spPr>
          <p:txBody>
            <a:bodyPr wrap="square" lIns="0" tIns="0" rIns="0" bIns="0" rtlCol="0"/>
            <a:lstStyle/>
            <a:p>
              <a:endParaRPr sz="1050"/>
            </a:p>
          </p:txBody>
        </p:sp>
        <p:sp>
          <p:nvSpPr>
            <p:cNvPr id="12" name="object 12"/>
            <p:cNvSpPr/>
            <p:nvPr/>
          </p:nvSpPr>
          <p:spPr>
            <a:xfrm>
              <a:off x="6820536" y="2425547"/>
              <a:ext cx="1794510" cy="365125"/>
            </a:xfrm>
            <a:custGeom>
              <a:avLst/>
              <a:gdLst/>
              <a:ahLst/>
              <a:cxnLst/>
              <a:rect l="l" t="t" r="r" b="b"/>
              <a:pathLst>
                <a:path w="1794509" h="365125">
                  <a:moveTo>
                    <a:pt x="0" y="0"/>
                  </a:moveTo>
                  <a:lnTo>
                    <a:pt x="1794396" y="0"/>
                  </a:lnTo>
                  <a:lnTo>
                    <a:pt x="1794396" y="365024"/>
                  </a:lnTo>
                  <a:lnTo>
                    <a:pt x="0" y="365024"/>
                  </a:lnTo>
                  <a:lnTo>
                    <a:pt x="0" y="0"/>
                  </a:lnTo>
                  <a:close/>
                </a:path>
              </a:pathLst>
            </a:custGeom>
            <a:ln w="9524">
              <a:solidFill>
                <a:srgbClr val="666666"/>
              </a:solidFill>
            </a:ln>
          </p:spPr>
          <p:txBody>
            <a:bodyPr wrap="square" lIns="0" tIns="0" rIns="0" bIns="0" rtlCol="0"/>
            <a:lstStyle/>
            <a:p>
              <a:endParaRPr sz="1050"/>
            </a:p>
          </p:txBody>
        </p:sp>
      </p:grpSp>
      <p:sp>
        <p:nvSpPr>
          <p:cNvPr id="15" name="object 15"/>
          <p:cNvSpPr/>
          <p:nvPr/>
        </p:nvSpPr>
        <p:spPr>
          <a:xfrm>
            <a:off x="2336434" y="1767884"/>
            <a:ext cx="3113101" cy="539894"/>
          </a:xfrm>
          <a:custGeom>
            <a:avLst/>
            <a:gdLst/>
            <a:ahLst/>
            <a:cxnLst/>
            <a:rect l="l" t="t" r="r" b="b"/>
            <a:pathLst>
              <a:path w="2896235" h="502285">
                <a:moveTo>
                  <a:pt x="0" y="0"/>
                </a:moveTo>
                <a:lnTo>
                  <a:pt x="2896094" y="0"/>
                </a:lnTo>
                <a:lnTo>
                  <a:pt x="2896094" y="501761"/>
                </a:lnTo>
                <a:lnTo>
                  <a:pt x="0" y="501761"/>
                </a:lnTo>
                <a:lnTo>
                  <a:pt x="0" y="0"/>
                </a:lnTo>
                <a:close/>
              </a:path>
            </a:pathLst>
          </a:custGeom>
          <a:ln w="9524">
            <a:solidFill>
              <a:srgbClr val="666666"/>
            </a:solidFill>
          </a:ln>
        </p:spPr>
        <p:txBody>
          <a:bodyPr wrap="square" lIns="0" tIns="0" rIns="0" bIns="0" rtlCol="0"/>
          <a:lstStyle/>
          <a:p>
            <a:endParaRPr sz="1050"/>
          </a:p>
        </p:txBody>
      </p:sp>
      <p:sp>
        <p:nvSpPr>
          <p:cNvPr id="19" name="Title 18"/>
          <p:cNvSpPr>
            <a:spLocks noGrp="1"/>
          </p:cNvSpPr>
          <p:nvPr>
            <p:ph type="title"/>
          </p:nvPr>
        </p:nvSpPr>
        <p:spPr/>
        <p:txBody>
          <a:bodyPr/>
          <a:lstStyle/>
          <a:p>
            <a:r>
              <a:rPr lang="en-US" dirty="0"/>
              <a:t>Another loss: </a:t>
            </a:r>
            <a:r>
              <a:rPr lang="en-US" dirty="0" err="1"/>
              <a:t>Softmax</a:t>
            </a:r>
            <a:r>
              <a:rPr lang="en-US" dirty="0"/>
              <a:t> (cross-entropy)</a:t>
            </a:r>
          </a:p>
        </p:txBody>
      </p:sp>
      <p:sp>
        <p:nvSpPr>
          <p:cNvPr id="20" name="TextBox 19"/>
          <p:cNvSpPr txBox="1"/>
          <p:nvPr/>
        </p:nvSpPr>
        <p:spPr>
          <a:xfrm>
            <a:off x="278025"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3" name="Right Brace 2">
            <a:extLst>
              <a:ext uri="{FF2B5EF4-FFF2-40B4-BE49-F238E27FC236}">
                <a16:creationId xmlns:a16="http://schemas.microsoft.com/office/drawing/2014/main" id="{389AD1C5-EC66-425F-8E07-109664ECA9A1}"/>
              </a:ext>
            </a:extLst>
          </p:cNvPr>
          <p:cNvSpPr/>
          <p:nvPr/>
        </p:nvSpPr>
        <p:spPr bwMode="auto">
          <a:xfrm rot="5400000">
            <a:off x="4960584" y="3483587"/>
            <a:ext cx="195568" cy="1733690"/>
          </a:xfrm>
          <a:prstGeom prst="rightBrac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a:solidFill>
                <a:schemeClr val="tx1"/>
              </a:solidFill>
              <a:latin typeface="Arial" charset="0"/>
              <a:cs typeface="Arial" charset="0"/>
            </a:endParaRPr>
          </a:p>
        </p:txBody>
      </p:sp>
      <p:sp>
        <p:nvSpPr>
          <p:cNvPr id="4" name="TextBox 3">
            <a:extLst>
              <a:ext uri="{FF2B5EF4-FFF2-40B4-BE49-F238E27FC236}">
                <a16:creationId xmlns:a16="http://schemas.microsoft.com/office/drawing/2014/main" id="{21376ED6-FC2F-429F-A825-84789250476F}"/>
              </a:ext>
            </a:extLst>
          </p:cNvPr>
          <p:cNvSpPr txBox="1"/>
          <p:nvPr/>
        </p:nvSpPr>
        <p:spPr>
          <a:xfrm>
            <a:off x="4615645" y="4470602"/>
            <a:ext cx="755335" cy="253916"/>
          </a:xfrm>
          <a:prstGeom prst="rect">
            <a:avLst/>
          </a:prstGeom>
          <a:noFill/>
        </p:spPr>
        <p:txBody>
          <a:bodyPr wrap="none" rtlCol="0">
            <a:spAutoFit/>
          </a:bodyPr>
          <a:lstStyle/>
          <a:p>
            <a:r>
              <a:rPr lang="en-US" sz="1050" dirty="0"/>
              <a:t>maximize</a:t>
            </a:r>
          </a:p>
        </p:txBody>
      </p:sp>
      <p:sp>
        <p:nvSpPr>
          <p:cNvPr id="16" name="Right Brace 15">
            <a:extLst>
              <a:ext uri="{FF2B5EF4-FFF2-40B4-BE49-F238E27FC236}">
                <a16:creationId xmlns:a16="http://schemas.microsoft.com/office/drawing/2014/main" id="{6AA21EF2-B6D9-4B27-B040-EDB223814528}"/>
              </a:ext>
            </a:extLst>
          </p:cNvPr>
          <p:cNvSpPr/>
          <p:nvPr/>
        </p:nvSpPr>
        <p:spPr bwMode="auto">
          <a:xfrm rot="5400000">
            <a:off x="4732786" y="3723848"/>
            <a:ext cx="195569" cy="2189284"/>
          </a:xfrm>
          <a:prstGeom prst="rightBrac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a:solidFill>
                <a:schemeClr val="tx1"/>
              </a:solidFill>
              <a:latin typeface="Arial" charset="0"/>
              <a:cs typeface="Arial" charset="0"/>
            </a:endParaRPr>
          </a:p>
        </p:txBody>
      </p:sp>
      <p:sp>
        <p:nvSpPr>
          <p:cNvPr id="17" name="TextBox 16">
            <a:extLst>
              <a:ext uri="{FF2B5EF4-FFF2-40B4-BE49-F238E27FC236}">
                <a16:creationId xmlns:a16="http://schemas.microsoft.com/office/drawing/2014/main" id="{23FF214C-E702-4A9D-915A-C25F4A9E3F51}"/>
              </a:ext>
            </a:extLst>
          </p:cNvPr>
          <p:cNvSpPr txBox="1"/>
          <p:nvPr/>
        </p:nvSpPr>
        <p:spPr>
          <a:xfrm>
            <a:off x="4429471" y="4929421"/>
            <a:ext cx="718466" cy="253916"/>
          </a:xfrm>
          <a:prstGeom prst="rect">
            <a:avLst/>
          </a:prstGeom>
          <a:noFill/>
        </p:spPr>
        <p:txBody>
          <a:bodyPr wrap="none" rtlCol="0">
            <a:spAutoFit/>
          </a:bodyPr>
          <a:lstStyle/>
          <a:p>
            <a:r>
              <a:rPr lang="en-US" sz="1050" dirty="0"/>
              <a:t>minimize</a:t>
            </a:r>
          </a:p>
        </p:txBody>
      </p:sp>
      <p:sp>
        <p:nvSpPr>
          <p:cNvPr id="21" name="Slide Number Placeholder 3">
            <a:extLst>
              <a:ext uri="{FF2B5EF4-FFF2-40B4-BE49-F238E27FC236}">
                <a16:creationId xmlns:a16="http://schemas.microsoft.com/office/drawing/2014/main" id="{AF2FD8C7-FBA5-EEBF-6906-7583277139B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100</a:t>
            </a:fld>
            <a:endParaRPr lang="en-US" sz="1600">
              <a:solidFill>
                <a:schemeClr val="bg1"/>
              </a:solidFill>
            </a:endParaRPr>
          </a:p>
        </p:txBody>
      </p:sp>
      <p:pic>
        <p:nvPicPr>
          <p:cNvPr id="1026" name="Picture 2" descr="Logarithm - Wikipedia">
            <a:extLst>
              <a:ext uri="{FF2B5EF4-FFF2-40B4-BE49-F238E27FC236}">
                <a16:creationId xmlns:a16="http://schemas.microsoft.com/office/drawing/2014/main" id="{D28725C7-A4C6-A19B-AA48-CAE308BE47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175" r="24641" b="4812"/>
          <a:stretch/>
        </p:blipFill>
        <p:spPr bwMode="auto">
          <a:xfrm>
            <a:off x="6770076" y="3671981"/>
            <a:ext cx="1747041" cy="1356901"/>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DCC47513-6581-F0C6-9E93-C923D26B5719}"/>
              </a:ext>
            </a:extLst>
          </p:cNvPr>
          <p:cNvSpPr/>
          <p:nvPr/>
        </p:nvSpPr>
        <p:spPr>
          <a:xfrm>
            <a:off x="6770076" y="4350431"/>
            <a:ext cx="396843" cy="793069"/>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25DA020-9495-4187-D3BB-D39568E840C2}"/>
              </a:ext>
            </a:extLst>
          </p:cNvPr>
          <p:cNvPicPr>
            <a:picLocks noChangeAspect="1"/>
          </p:cNvPicPr>
          <p:nvPr/>
        </p:nvPicPr>
        <p:blipFill>
          <a:blip r:embed="rId7"/>
          <a:stretch>
            <a:fillRect/>
          </a:stretch>
        </p:blipFill>
        <p:spPr>
          <a:xfrm>
            <a:off x="6400609" y="2457538"/>
            <a:ext cx="223440" cy="263340"/>
          </a:xfrm>
          <a:prstGeom prst="rect">
            <a:avLst/>
          </a:prstGeom>
        </p:spPr>
      </p:pic>
    </p:spTree>
    <p:extLst>
      <p:ext uri="{BB962C8B-B14F-4D97-AF65-F5344CB8AC3E}">
        <p14:creationId xmlns:p14="http://schemas.microsoft.com/office/powerpoint/2010/main" val="688618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291613" y="2353069"/>
            <a:ext cx="412909" cy="1256178"/>
          </a:xfrm>
          <a:prstGeom prst="rect">
            <a:avLst/>
          </a:prstGeom>
        </p:spPr>
        <p:txBody>
          <a:bodyPr vert="horz" wrap="square" lIns="0" tIns="0" rIns="0" bIns="0" rtlCol="0">
            <a:spAutoFit/>
          </a:bodyPr>
          <a:lstStyle/>
          <a:p>
            <a:pPr marL="9525" marR="3810" algn="just">
              <a:lnSpc>
                <a:spcPct val="158200"/>
              </a:lnSpc>
            </a:pPr>
            <a:r>
              <a:rPr sz="1800" spc="-4" dirty="0"/>
              <a:t>cat  car  frog</a:t>
            </a:r>
            <a:endParaRPr sz="1800"/>
          </a:p>
        </p:txBody>
      </p:sp>
      <p:sp>
        <p:nvSpPr>
          <p:cNvPr id="6" name="object 6"/>
          <p:cNvSpPr txBox="1"/>
          <p:nvPr/>
        </p:nvSpPr>
        <p:spPr>
          <a:xfrm>
            <a:off x="1352429" y="3803355"/>
            <a:ext cx="2637682" cy="215444"/>
          </a:xfrm>
          <a:prstGeom prst="rect">
            <a:avLst/>
          </a:prstGeom>
        </p:spPr>
        <p:txBody>
          <a:bodyPr vert="horz" wrap="square" lIns="0" tIns="0" rIns="0" bIns="0" rtlCol="0">
            <a:spAutoFit/>
          </a:bodyPr>
          <a:lstStyle/>
          <a:p>
            <a:pPr marL="9525"/>
            <a:r>
              <a:rPr spc="-4" dirty="0">
                <a:solidFill>
                  <a:srgbClr val="0000FF"/>
                </a:solidFill>
              </a:rPr>
              <a:t>unnormalized log</a:t>
            </a:r>
            <a:r>
              <a:rPr spc="19" dirty="0">
                <a:solidFill>
                  <a:srgbClr val="0000FF"/>
                </a:solidFill>
              </a:rPr>
              <a:t> </a:t>
            </a:r>
            <a:r>
              <a:rPr spc="-4" dirty="0">
                <a:solidFill>
                  <a:srgbClr val="0000FF"/>
                </a:solidFill>
              </a:rPr>
              <a:t>probabilities</a:t>
            </a:r>
            <a:endParaRPr/>
          </a:p>
        </p:txBody>
      </p:sp>
      <p:sp>
        <p:nvSpPr>
          <p:cNvPr id="7" name="object 7"/>
          <p:cNvSpPr txBox="1"/>
          <p:nvPr/>
        </p:nvSpPr>
        <p:spPr>
          <a:xfrm>
            <a:off x="3751004" y="2489142"/>
            <a:ext cx="746283" cy="1166986"/>
          </a:xfrm>
          <a:prstGeom prst="rect">
            <a:avLst/>
          </a:prstGeom>
        </p:spPr>
        <p:txBody>
          <a:bodyPr vert="horz" wrap="square" lIns="0" tIns="0" rIns="0" bIns="0" rtlCol="0">
            <a:spAutoFit/>
          </a:bodyPr>
          <a:lstStyle/>
          <a:p>
            <a:pPr marL="180499"/>
            <a:r>
              <a:rPr sz="2250" b="1" spc="-4" dirty="0"/>
              <a:t>24.5</a:t>
            </a:r>
            <a:endParaRPr sz="2250"/>
          </a:p>
          <a:p>
            <a:pPr marR="6668" algn="ctr">
              <a:spcBef>
                <a:spcPts val="450"/>
              </a:spcBef>
            </a:pPr>
            <a:r>
              <a:rPr sz="2250" spc="-4" dirty="0"/>
              <a:t>164.0</a:t>
            </a:r>
            <a:endParaRPr sz="2250"/>
          </a:p>
          <a:p>
            <a:pPr marL="56674" algn="ctr">
              <a:spcBef>
                <a:spcPts val="450"/>
              </a:spcBef>
            </a:pPr>
            <a:r>
              <a:rPr sz="2250" spc="-4" dirty="0"/>
              <a:t>0.18</a:t>
            </a:r>
            <a:endParaRPr sz="2250"/>
          </a:p>
        </p:txBody>
      </p:sp>
      <p:graphicFrame>
        <p:nvGraphicFramePr>
          <p:cNvPr id="8" name="object 8"/>
          <p:cNvGraphicFramePr>
            <a:graphicFrameLocks noGrp="1"/>
          </p:cNvGraphicFramePr>
          <p:nvPr/>
        </p:nvGraphicFramePr>
        <p:xfrm>
          <a:off x="2247487" y="2447340"/>
          <a:ext cx="1266972" cy="1252798"/>
        </p:xfrm>
        <a:graphic>
          <a:graphicData uri="http://schemas.openxmlformats.org/drawingml/2006/table">
            <a:tbl>
              <a:tblPr firstRow="1" bandRow="1">
                <a:tableStyleId>{2D5ABB26-0587-4C30-8999-92F81FD0307C}</a:tableStyleId>
              </a:tblPr>
              <a:tblGrid>
                <a:gridCol w="797173">
                  <a:extLst>
                    <a:ext uri="{9D8B030D-6E8A-4147-A177-3AD203B41FA5}">
                      <a16:colId xmlns:a16="http://schemas.microsoft.com/office/drawing/2014/main" val="20000"/>
                    </a:ext>
                  </a:extLst>
                </a:gridCol>
                <a:gridCol w="469799">
                  <a:extLst>
                    <a:ext uri="{9D8B030D-6E8A-4147-A177-3AD203B41FA5}">
                      <a16:colId xmlns:a16="http://schemas.microsoft.com/office/drawing/2014/main" val="20001"/>
                    </a:ext>
                  </a:extLst>
                </a:gridCol>
              </a:tblGrid>
              <a:tr h="626399">
                <a:tc rowSpan="2">
                  <a:txBody>
                    <a:bodyPr/>
                    <a:lstStyle/>
                    <a:p>
                      <a:pPr marR="15240" algn="ctr">
                        <a:lnSpc>
                          <a:spcPct val="100000"/>
                        </a:lnSpc>
                        <a:spcBef>
                          <a:spcPts val="285"/>
                        </a:spcBef>
                      </a:pPr>
                      <a:r>
                        <a:rPr sz="2300" b="1" spc="-5" dirty="0">
                          <a:latin typeface="Arial"/>
                          <a:cs typeface="Arial"/>
                        </a:rPr>
                        <a:t>3.2</a:t>
                      </a:r>
                      <a:endParaRPr sz="2300">
                        <a:latin typeface="Arial"/>
                        <a:cs typeface="Arial"/>
                      </a:endParaRPr>
                    </a:p>
                    <a:p>
                      <a:pPr marR="15240" algn="ctr">
                        <a:lnSpc>
                          <a:spcPct val="100000"/>
                        </a:lnSpc>
                        <a:spcBef>
                          <a:spcPts val="600"/>
                        </a:spcBef>
                      </a:pPr>
                      <a:r>
                        <a:rPr sz="2300" spc="-5" dirty="0">
                          <a:latin typeface="Arial"/>
                          <a:cs typeface="Arial"/>
                        </a:rPr>
                        <a:t>5.1</a:t>
                      </a:r>
                      <a:endParaRPr sz="2300">
                        <a:latin typeface="Arial"/>
                        <a:cs typeface="Arial"/>
                      </a:endParaRPr>
                    </a:p>
                    <a:p>
                      <a:pPr marR="40640" algn="ctr">
                        <a:lnSpc>
                          <a:spcPct val="100000"/>
                        </a:lnSpc>
                        <a:spcBef>
                          <a:spcPts val="600"/>
                        </a:spcBef>
                      </a:pPr>
                      <a:r>
                        <a:rPr sz="2300" spc="-5" dirty="0">
                          <a:latin typeface="Arial"/>
                          <a:cs typeface="Arial"/>
                        </a:rPr>
                        <a:t>-1.7</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19049">
                      <a:solidFill>
                        <a:srgbClr val="0000FF"/>
                      </a:solidFill>
                      <a:prstDash val="solid"/>
                    </a:lnB>
                  </a:tcPr>
                </a:tc>
                <a:tc>
                  <a:txBody>
                    <a:bodyPr/>
                    <a:lstStyle/>
                    <a:p>
                      <a:pPr>
                        <a:lnSpc>
                          <a:spcPct val="100000"/>
                        </a:lnSpc>
                      </a:pPr>
                      <a:endParaRPr sz="1400">
                        <a:latin typeface="Times New Roman"/>
                        <a:cs typeface="Times New Roman"/>
                      </a:endParaRPr>
                    </a:p>
                    <a:p>
                      <a:pPr marL="168275">
                        <a:lnSpc>
                          <a:spcPct val="100000"/>
                        </a:lnSpc>
                        <a:spcBef>
                          <a:spcPts val="1450"/>
                        </a:spcBef>
                      </a:pPr>
                      <a:r>
                        <a:rPr sz="1400" spc="-5" dirty="0">
                          <a:latin typeface="Arial"/>
                          <a:cs typeface="Arial"/>
                        </a:rPr>
                        <a:t>exp</a:t>
                      </a:r>
                      <a:endParaRPr sz="1400">
                        <a:latin typeface="Arial"/>
                        <a:cs typeface="Arial"/>
                      </a:endParaRPr>
                    </a:p>
                  </a:txBody>
                  <a:tcPr marL="0" marR="0" marT="0" marB="0">
                    <a:lnL w="19049">
                      <a:solidFill>
                        <a:srgbClr val="0000FF"/>
                      </a:solidFill>
                      <a:prstDash val="solid"/>
                    </a:lnL>
                    <a:lnB w="19049">
                      <a:solidFill>
                        <a:srgbClr val="666666"/>
                      </a:solidFill>
                      <a:prstDash val="solid"/>
                    </a:lnB>
                  </a:tcPr>
                </a:tc>
                <a:extLst>
                  <a:ext uri="{0D108BD9-81ED-4DB2-BD59-A6C34878D82A}">
                    <a16:rowId xmlns:a16="http://schemas.microsoft.com/office/drawing/2014/main" val="10000"/>
                  </a:ext>
                </a:extLst>
              </a:tr>
              <a:tr h="626399">
                <a:tc vMerge="1">
                  <a:txBody>
                    <a:bodyPr/>
                    <a:lstStyle/>
                    <a:p>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19049">
                      <a:solidFill>
                        <a:srgbClr val="0000FF"/>
                      </a:solidFill>
                      <a:prstDash val="solid"/>
                    </a:lnB>
                  </a:tcPr>
                </a:tc>
                <a:tc>
                  <a:txBody>
                    <a:bodyPr/>
                    <a:lstStyle/>
                    <a:p>
                      <a:endParaRPr sz="1400">
                        <a:latin typeface="Arial"/>
                        <a:cs typeface="Arial"/>
                      </a:endParaRPr>
                    </a:p>
                  </a:txBody>
                  <a:tcPr marL="0" marR="0" marT="0" marB="0">
                    <a:lnL w="19049">
                      <a:solidFill>
                        <a:srgbClr val="0000FF"/>
                      </a:solidFill>
                      <a:prstDash val="solid"/>
                    </a:lnL>
                    <a:lnT w="19049">
                      <a:solidFill>
                        <a:srgbClr val="666666"/>
                      </a:solidFill>
                      <a:prstDash val="solid"/>
                    </a:lnT>
                  </a:tcPr>
                </a:tc>
                <a:extLst>
                  <a:ext uri="{0D108BD9-81ED-4DB2-BD59-A6C34878D82A}">
                    <a16:rowId xmlns:a16="http://schemas.microsoft.com/office/drawing/2014/main" val="10001"/>
                  </a:ext>
                </a:extLst>
              </a:tr>
            </a:tbl>
          </a:graphicData>
        </a:graphic>
      </p:graphicFrame>
      <p:sp>
        <p:nvSpPr>
          <p:cNvPr id="9" name="object 9"/>
          <p:cNvSpPr/>
          <p:nvPr/>
        </p:nvSpPr>
        <p:spPr>
          <a:xfrm>
            <a:off x="2196749" y="1397839"/>
            <a:ext cx="855165" cy="943916"/>
          </a:xfrm>
          <a:prstGeom prst="rect">
            <a:avLst/>
          </a:prstGeom>
          <a:blipFill>
            <a:blip r:embed="rId3" cstate="print"/>
            <a:stretch>
              <a:fillRect/>
            </a:stretch>
          </a:blipFill>
        </p:spPr>
        <p:txBody>
          <a:bodyPr wrap="square" lIns="0" tIns="0" rIns="0" bIns="0" rtlCol="0"/>
          <a:lstStyle/>
          <a:p>
            <a:endParaRPr sz="1050"/>
          </a:p>
        </p:txBody>
      </p:sp>
      <p:sp>
        <p:nvSpPr>
          <p:cNvPr id="10" name="object 10"/>
          <p:cNvSpPr/>
          <p:nvPr/>
        </p:nvSpPr>
        <p:spPr>
          <a:xfrm>
            <a:off x="3960911" y="1266615"/>
            <a:ext cx="2888979" cy="726741"/>
          </a:xfrm>
          <a:prstGeom prst="rect">
            <a:avLst/>
          </a:prstGeom>
          <a:blipFill>
            <a:blip r:embed="rId4" cstate="print"/>
            <a:stretch>
              <a:fillRect/>
            </a:stretch>
          </a:blipFill>
        </p:spPr>
        <p:txBody>
          <a:bodyPr wrap="square" lIns="0" tIns="0" rIns="0" bIns="0" rtlCol="0"/>
          <a:lstStyle/>
          <a:p>
            <a:endParaRPr sz="1050"/>
          </a:p>
        </p:txBody>
      </p:sp>
      <p:sp>
        <p:nvSpPr>
          <p:cNvPr id="11" name="object 11"/>
          <p:cNvSpPr/>
          <p:nvPr/>
        </p:nvSpPr>
        <p:spPr>
          <a:xfrm>
            <a:off x="3521602" y="3057276"/>
            <a:ext cx="65246" cy="47625"/>
          </a:xfrm>
          <a:custGeom>
            <a:avLst/>
            <a:gdLst/>
            <a:ahLst/>
            <a:cxnLst/>
            <a:rect l="l" t="t" r="r" b="b"/>
            <a:pathLst>
              <a:path w="86995" h="63500">
                <a:moveTo>
                  <a:pt x="0" y="62949"/>
                </a:moveTo>
                <a:lnTo>
                  <a:pt x="86449" y="31474"/>
                </a:lnTo>
                <a:lnTo>
                  <a:pt x="0" y="0"/>
                </a:lnTo>
                <a:lnTo>
                  <a:pt x="0" y="62949"/>
                </a:lnTo>
                <a:close/>
              </a:path>
            </a:pathLst>
          </a:custGeom>
          <a:ln w="19049">
            <a:solidFill>
              <a:srgbClr val="666666"/>
            </a:solidFill>
          </a:ln>
        </p:spPr>
        <p:txBody>
          <a:bodyPr wrap="square" lIns="0" tIns="0" rIns="0" bIns="0" rtlCol="0"/>
          <a:lstStyle/>
          <a:p>
            <a:endParaRPr sz="1050"/>
          </a:p>
        </p:txBody>
      </p:sp>
      <p:sp>
        <p:nvSpPr>
          <p:cNvPr id="12" name="object 12"/>
          <p:cNvSpPr/>
          <p:nvPr/>
        </p:nvSpPr>
        <p:spPr>
          <a:xfrm>
            <a:off x="3740526" y="2454485"/>
            <a:ext cx="797243" cy="1253014"/>
          </a:xfrm>
          <a:custGeom>
            <a:avLst/>
            <a:gdLst/>
            <a:ahLst/>
            <a:cxnLst/>
            <a:rect l="l" t="t" r="r" b="b"/>
            <a:pathLst>
              <a:path w="1062989" h="1670685">
                <a:moveTo>
                  <a:pt x="0" y="0"/>
                </a:moveTo>
                <a:lnTo>
                  <a:pt x="1062897" y="0"/>
                </a:lnTo>
                <a:lnTo>
                  <a:pt x="1062897" y="1670396"/>
                </a:lnTo>
                <a:lnTo>
                  <a:pt x="0" y="1670396"/>
                </a:lnTo>
                <a:lnTo>
                  <a:pt x="0" y="0"/>
                </a:lnTo>
                <a:close/>
              </a:path>
            </a:pathLst>
          </a:custGeom>
          <a:ln w="19049">
            <a:solidFill>
              <a:srgbClr val="FF0000"/>
            </a:solidFill>
          </a:ln>
        </p:spPr>
        <p:txBody>
          <a:bodyPr wrap="square" lIns="0" tIns="0" rIns="0" bIns="0" rtlCol="0"/>
          <a:lstStyle/>
          <a:p>
            <a:endParaRPr sz="1050"/>
          </a:p>
        </p:txBody>
      </p:sp>
      <p:sp>
        <p:nvSpPr>
          <p:cNvPr id="13" name="object 13"/>
          <p:cNvSpPr/>
          <p:nvPr/>
        </p:nvSpPr>
        <p:spPr>
          <a:xfrm>
            <a:off x="4537700" y="3080882"/>
            <a:ext cx="725329" cy="0"/>
          </a:xfrm>
          <a:custGeom>
            <a:avLst/>
            <a:gdLst/>
            <a:ahLst/>
            <a:cxnLst/>
            <a:rect l="l" t="t" r="r" b="b"/>
            <a:pathLst>
              <a:path w="967104">
                <a:moveTo>
                  <a:pt x="0" y="0"/>
                </a:moveTo>
                <a:lnTo>
                  <a:pt x="966598" y="0"/>
                </a:lnTo>
              </a:path>
            </a:pathLst>
          </a:custGeom>
          <a:ln w="19049">
            <a:solidFill>
              <a:srgbClr val="666666"/>
            </a:solidFill>
          </a:ln>
        </p:spPr>
        <p:txBody>
          <a:bodyPr wrap="square" lIns="0" tIns="0" rIns="0" bIns="0" rtlCol="0"/>
          <a:lstStyle/>
          <a:p>
            <a:endParaRPr sz="1050"/>
          </a:p>
        </p:txBody>
      </p:sp>
      <p:sp>
        <p:nvSpPr>
          <p:cNvPr id="14" name="object 14"/>
          <p:cNvSpPr/>
          <p:nvPr/>
        </p:nvSpPr>
        <p:spPr>
          <a:xfrm>
            <a:off x="5262649" y="3057276"/>
            <a:ext cx="65246" cy="47625"/>
          </a:xfrm>
          <a:custGeom>
            <a:avLst/>
            <a:gdLst/>
            <a:ahLst/>
            <a:cxnLst/>
            <a:rect l="l" t="t" r="r" b="b"/>
            <a:pathLst>
              <a:path w="86995" h="63500">
                <a:moveTo>
                  <a:pt x="0" y="62949"/>
                </a:moveTo>
                <a:lnTo>
                  <a:pt x="86449" y="31474"/>
                </a:lnTo>
                <a:lnTo>
                  <a:pt x="0" y="0"/>
                </a:lnTo>
                <a:lnTo>
                  <a:pt x="0" y="62949"/>
                </a:lnTo>
                <a:close/>
              </a:path>
            </a:pathLst>
          </a:custGeom>
          <a:ln w="19049">
            <a:solidFill>
              <a:srgbClr val="666666"/>
            </a:solidFill>
          </a:ln>
        </p:spPr>
        <p:txBody>
          <a:bodyPr wrap="square" lIns="0" tIns="0" rIns="0" bIns="0" rtlCol="0"/>
          <a:lstStyle/>
          <a:p>
            <a:endParaRPr sz="1050"/>
          </a:p>
        </p:txBody>
      </p:sp>
      <p:sp>
        <p:nvSpPr>
          <p:cNvPr id="15" name="object 15"/>
          <p:cNvSpPr txBox="1"/>
          <p:nvPr/>
        </p:nvSpPr>
        <p:spPr>
          <a:xfrm>
            <a:off x="4649094" y="2778301"/>
            <a:ext cx="762476" cy="161583"/>
          </a:xfrm>
          <a:prstGeom prst="rect">
            <a:avLst/>
          </a:prstGeom>
        </p:spPr>
        <p:txBody>
          <a:bodyPr vert="horz" wrap="square" lIns="0" tIns="0" rIns="0" bIns="0" rtlCol="0">
            <a:spAutoFit/>
          </a:bodyPr>
          <a:lstStyle/>
          <a:p>
            <a:pPr marL="9525"/>
            <a:r>
              <a:rPr sz="1050" spc="-4" dirty="0"/>
              <a:t>normalize</a:t>
            </a:r>
            <a:endParaRPr sz="1050"/>
          </a:p>
        </p:txBody>
      </p:sp>
      <p:sp>
        <p:nvSpPr>
          <p:cNvPr id="16" name="object 16"/>
          <p:cNvSpPr txBox="1"/>
          <p:nvPr/>
        </p:nvSpPr>
        <p:spPr>
          <a:xfrm>
            <a:off x="3156288" y="2165007"/>
            <a:ext cx="2010251" cy="200055"/>
          </a:xfrm>
          <a:prstGeom prst="rect">
            <a:avLst/>
          </a:prstGeom>
        </p:spPr>
        <p:txBody>
          <a:bodyPr vert="horz" wrap="square" lIns="0" tIns="0" rIns="0" bIns="0" rtlCol="0">
            <a:spAutoFit/>
          </a:bodyPr>
          <a:lstStyle/>
          <a:p>
            <a:pPr marL="9525"/>
            <a:r>
              <a:rPr sz="1300" spc="-4" dirty="0">
                <a:solidFill>
                  <a:srgbClr val="FF0000"/>
                </a:solidFill>
              </a:rPr>
              <a:t>unnormalized</a:t>
            </a:r>
            <a:r>
              <a:rPr sz="1300" spc="8" dirty="0">
                <a:solidFill>
                  <a:srgbClr val="FF0000"/>
                </a:solidFill>
              </a:rPr>
              <a:t> </a:t>
            </a:r>
            <a:r>
              <a:rPr sz="1300" spc="-4" dirty="0">
                <a:solidFill>
                  <a:srgbClr val="FF0000"/>
                </a:solidFill>
              </a:rPr>
              <a:t>probabilities</a:t>
            </a:r>
            <a:endParaRPr sz="1300" dirty="0"/>
          </a:p>
        </p:txBody>
      </p:sp>
      <p:sp>
        <p:nvSpPr>
          <p:cNvPr id="17" name="object 17"/>
          <p:cNvSpPr txBox="1"/>
          <p:nvPr/>
        </p:nvSpPr>
        <p:spPr>
          <a:xfrm>
            <a:off x="5512172" y="2454485"/>
            <a:ext cx="797243" cy="1194397"/>
          </a:xfrm>
          <a:prstGeom prst="rect">
            <a:avLst/>
          </a:prstGeom>
          <a:ln w="19049">
            <a:solidFill>
              <a:srgbClr val="38751C"/>
            </a:solidFill>
          </a:ln>
        </p:spPr>
        <p:txBody>
          <a:bodyPr vert="horz" wrap="square" lIns="0" tIns="27146" rIns="0" bIns="0" rtlCol="0">
            <a:spAutoFit/>
          </a:bodyPr>
          <a:lstStyle/>
          <a:p>
            <a:pPr marL="127159">
              <a:spcBef>
                <a:spcPts val="214"/>
              </a:spcBef>
            </a:pPr>
            <a:r>
              <a:rPr sz="2250" b="1" spc="-4" dirty="0">
                <a:solidFill>
                  <a:srgbClr val="9900FF"/>
                </a:solidFill>
              </a:rPr>
              <a:t>0.13</a:t>
            </a:r>
            <a:endParaRPr sz="2250"/>
          </a:p>
          <a:p>
            <a:pPr marL="127159">
              <a:spcBef>
                <a:spcPts val="450"/>
              </a:spcBef>
            </a:pPr>
            <a:r>
              <a:rPr sz="2250" spc="-4" dirty="0"/>
              <a:t>0.87</a:t>
            </a:r>
            <a:endParaRPr sz="2250"/>
          </a:p>
          <a:p>
            <a:pPr marL="127159">
              <a:spcBef>
                <a:spcPts val="450"/>
              </a:spcBef>
            </a:pPr>
            <a:r>
              <a:rPr sz="2250" spc="-4" dirty="0"/>
              <a:t>0.00</a:t>
            </a:r>
            <a:endParaRPr sz="2250"/>
          </a:p>
        </p:txBody>
      </p:sp>
      <p:sp>
        <p:nvSpPr>
          <p:cNvPr id="18" name="object 18"/>
          <p:cNvSpPr txBox="1"/>
          <p:nvPr/>
        </p:nvSpPr>
        <p:spPr>
          <a:xfrm>
            <a:off x="5446078" y="3757175"/>
            <a:ext cx="933926" cy="200055"/>
          </a:xfrm>
          <a:prstGeom prst="rect">
            <a:avLst/>
          </a:prstGeom>
        </p:spPr>
        <p:txBody>
          <a:bodyPr vert="horz" wrap="square" lIns="0" tIns="0" rIns="0" bIns="0" rtlCol="0">
            <a:spAutoFit/>
          </a:bodyPr>
          <a:lstStyle/>
          <a:p>
            <a:pPr marL="9525"/>
            <a:r>
              <a:rPr sz="1300" spc="-4" dirty="0">
                <a:solidFill>
                  <a:srgbClr val="38751C"/>
                </a:solidFill>
              </a:rPr>
              <a:t>probabilities</a:t>
            </a:r>
            <a:endParaRPr sz="1300"/>
          </a:p>
        </p:txBody>
      </p:sp>
      <p:sp>
        <p:nvSpPr>
          <p:cNvPr id="19" name="object 19"/>
          <p:cNvSpPr/>
          <p:nvPr/>
        </p:nvSpPr>
        <p:spPr>
          <a:xfrm>
            <a:off x="6349921" y="2683871"/>
            <a:ext cx="128111" cy="0"/>
          </a:xfrm>
          <a:custGeom>
            <a:avLst/>
            <a:gdLst/>
            <a:ahLst/>
            <a:cxnLst/>
            <a:rect l="l" t="t" r="r" b="b"/>
            <a:pathLst>
              <a:path w="170815">
                <a:moveTo>
                  <a:pt x="0" y="0"/>
                </a:moveTo>
                <a:lnTo>
                  <a:pt x="170249" y="0"/>
                </a:lnTo>
              </a:path>
            </a:pathLst>
          </a:custGeom>
          <a:ln w="9524">
            <a:solidFill>
              <a:srgbClr val="666666"/>
            </a:solidFill>
          </a:ln>
        </p:spPr>
        <p:txBody>
          <a:bodyPr wrap="square" lIns="0" tIns="0" rIns="0" bIns="0" rtlCol="0"/>
          <a:lstStyle/>
          <a:p>
            <a:endParaRPr sz="1050"/>
          </a:p>
        </p:txBody>
      </p:sp>
      <p:sp>
        <p:nvSpPr>
          <p:cNvPr id="20" name="object 20"/>
          <p:cNvSpPr/>
          <p:nvPr/>
        </p:nvSpPr>
        <p:spPr>
          <a:xfrm>
            <a:off x="6477609" y="2672077"/>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666666"/>
            </a:solidFill>
          </a:ln>
        </p:spPr>
        <p:txBody>
          <a:bodyPr wrap="square" lIns="0" tIns="0" rIns="0" bIns="0" rtlCol="0"/>
          <a:lstStyle/>
          <a:p>
            <a:endParaRPr sz="1050"/>
          </a:p>
        </p:txBody>
      </p:sp>
      <p:sp>
        <p:nvSpPr>
          <p:cNvPr id="21" name="object 21"/>
          <p:cNvSpPr txBox="1"/>
          <p:nvPr/>
        </p:nvSpPr>
        <p:spPr>
          <a:xfrm>
            <a:off x="6633287" y="2517042"/>
            <a:ext cx="1304925" cy="461665"/>
          </a:xfrm>
          <a:prstGeom prst="rect">
            <a:avLst/>
          </a:prstGeom>
        </p:spPr>
        <p:txBody>
          <a:bodyPr vert="horz" wrap="square" lIns="0" tIns="0" rIns="0" bIns="0" rtlCol="0">
            <a:spAutoFit/>
          </a:bodyPr>
          <a:lstStyle/>
          <a:p>
            <a:pPr marL="9525"/>
            <a:r>
              <a:rPr sz="1500" spc="-4" dirty="0">
                <a:solidFill>
                  <a:srgbClr val="9900FF"/>
                </a:solidFill>
              </a:rPr>
              <a:t>L_i =</a:t>
            </a:r>
            <a:r>
              <a:rPr sz="1500" spc="-34" dirty="0">
                <a:solidFill>
                  <a:srgbClr val="9900FF"/>
                </a:solidFill>
              </a:rPr>
              <a:t> </a:t>
            </a:r>
            <a:r>
              <a:rPr sz="1500" spc="-4" dirty="0">
                <a:solidFill>
                  <a:srgbClr val="9900FF"/>
                </a:solidFill>
              </a:rPr>
              <a:t>-log(0.13)</a:t>
            </a:r>
            <a:endParaRPr sz="1500"/>
          </a:p>
          <a:p>
            <a:pPr marL="325755"/>
            <a:r>
              <a:rPr sz="1500" spc="-4" dirty="0">
                <a:solidFill>
                  <a:srgbClr val="9900FF"/>
                </a:solidFill>
              </a:rPr>
              <a:t>=</a:t>
            </a:r>
            <a:r>
              <a:rPr sz="1500" spc="-53" dirty="0">
                <a:solidFill>
                  <a:srgbClr val="9900FF"/>
                </a:solidFill>
              </a:rPr>
              <a:t> </a:t>
            </a:r>
            <a:r>
              <a:rPr sz="1500" b="1" spc="-4" dirty="0">
                <a:solidFill>
                  <a:srgbClr val="9900FF"/>
                </a:solidFill>
              </a:rPr>
              <a:t>0.89</a:t>
            </a:r>
            <a:endParaRPr sz="1500"/>
          </a:p>
        </p:txBody>
      </p:sp>
      <p:sp>
        <p:nvSpPr>
          <p:cNvPr id="25" name="Title 24"/>
          <p:cNvSpPr>
            <a:spLocks noGrp="1"/>
          </p:cNvSpPr>
          <p:nvPr>
            <p:ph type="title"/>
          </p:nvPr>
        </p:nvSpPr>
        <p:spPr/>
        <p:txBody>
          <a:bodyPr/>
          <a:lstStyle/>
          <a:p>
            <a:r>
              <a:rPr lang="en-US" dirty="0"/>
              <a:t>Another loss: </a:t>
            </a:r>
            <a:r>
              <a:rPr lang="en-US" dirty="0" err="1"/>
              <a:t>Softmax</a:t>
            </a:r>
            <a:r>
              <a:rPr lang="en-US" dirty="0"/>
              <a:t> (cross-entropy)</a:t>
            </a:r>
          </a:p>
        </p:txBody>
      </p:sp>
      <p:sp>
        <p:nvSpPr>
          <p:cNvPr id="26" name="TextBox 25"/>
          <p:cNvSpPr txBox="1"/>
          <p:nvPr/>
        </p:nvSpPr>
        <p:spPr>
          <a:xfrm>
            <a:off x="1142999" y="4953063"/>
            <a:ext cx="1908915" cy="21358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3" name="Slide Number Placeholder 3">
            <a:extLst>
              <a:ext uri="{FF2B5EF4-FFF2-40B4-BE49-F238E27FC236}">
                <a16:creationId xmlns:a16="http://schemas.microsoft.com/office/drawing/2014/main" id="{C3F5EC5C-DC0F-41FF-D9BA-8AB6046C0FD0}"/>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101</a:t>
            </a:fld>
            <a:endParaRPr lang="en-US" sz="1600">
              <a:solidFill>
                <a:schemeClr val="bg1"/>
              </a:solidFill>
            </a:endParaRPr>
          </a:p>
        </p:txBody>
      </p:sp>
    </p:spTree>
    <p:extLst>
      <p:ext uri="{BB962C8B-B14F-4D97-AF65-F5344CB8AC3E}">
        <p14:creationId xmlns:p14="http://schemas.microsoft.com/office/powerpoint/2010/main" val="10781117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3"/>
        <p:cNvGrpSpPr/>
        <p:nvPr/>
      </p:nvGrpSpPr>
      <p:grpSpPr>
        <a:xfrm>
          <a:off x="0" y="0"/>
          <a:ext cx="0" cy="0"/>
          <a:chOff x="0" y="0"/>
          <a:chExt cx="0" cy="0"/>
        </a:xfrm>
      </p:grpSpPr>
      <p:sp>
        <p:nvSpPr>
          <p:cNvPr id="1084" name="Google Shape;1084;p59"/>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85" name="Google Shape;1085;p59"/>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6" name="Google Shape;1086;p59"/>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87" name="Google Shape;1087;p59"/>
          <p:cNvSpPr/>
          <p:nvPr/>
        </p:nvSpPr>
        <p:spPr>
          <a:xfrm>
            <a:off x="5322861" y="2619575"/>
            <a:ext cx="9027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9"/>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9"/>
          <p:cNvSpPr/>
          <p:nvPr/>
        </p:nvSpPr>
        <p:spPr>
          <a:xfrm>
            <a:off x="675107" y="169078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9"/>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
        <p:nvSpPr>
          <p:cNvPr id="2" name="TextBox 1">
            <a:extLst>
              <a:ext uri="{FF2B5EF4-FFF2-40B4-BE49-F238E27FC236}">
                <a16:creationId xmlns:a16="http://schemas.microsoft.com/office/drawing/2014/main" id="{5668D94A-326C-4AFA-0D60-3A77A63A81E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96"/>
        <p:cNvGrpSpPr/>
        <p:nvPr/>
      </p:nvGrpSpPr>
      <p:grpSpPr>
        <a:xfrm>
          <a:off x="0" y="0"/>
          <a:ext cx="0" cy="0"/>
          <a:chOff x="0" y="0"/>
          <a:chExt cx="0" cy="0"/>
        </a:xfrm>
      </p:grpSpPr>
      <p:sp>
        <p:nvSpPr>
          <p:cNvPr id="1097" name="Google Shape;1097;p60"/>
          <p:cNvSpPr txBox="1"/>
          <p:nvPr/>
        </p:nvSpPr>
        <p:spPr>
          <a:xfrm>
            <a:off x="304800" y="1362075"/>
            <a:ext cx="6153300" cy="629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a:solidFill>
                  <a:srgbClr val="424242"/>
                </a:solidFill>
                <a:latin typeface="Nunito"/>
                <a:ea typeface="Nunito"/>
                <a:cs typeface="Nunito"/>
                <a:sym typeface="Nunito"/>
              </a:rPr>
              <a:t>Intuition:               “error” of node </a:t>
            </a:r>
            <a:r>
              <a:rPr lang="en" sz="2400" i="1">
                <a:solidFill>
                  <a:srgbClr val="424242"/>
                </a:solidFill>
                <a:latin typeface="Times New Roman"/>
                <a:ea typeface="Times New Roman"/>
                <a:cs typeface="Times New Roman"/>
                <a:sym typeface="Times New Roman"/>
              </a:rPr>
              <a:t>j</a:t>
            </a:r>
            <a:r>
              <a:rPr lang="en" sz="2400">
                <a:solidFill>
                  <a:srgbClr val="424242"/>
                </a:solidFill>
                <a:latin typeface="Nunito"/>
                <a:ea typeface="Nunito"/>
                <a:cs typeface="Nunito"/>
                <a:sym typeface="Nunito"/>
              </a:rPr>
              <a:t> in layer </a:t>
            </a:r>
            <a:r>
              <a:rPr lang="en" sz="2400" i="1">
                <a:solidFill>
                  <a:srgbClr val="424242"/>
                </a:solidFill>
                <a:latin typeface="Times New Roman"/>
                <a:ea typeface="Times New Roman"/>
                <a:cs typeface="Times New Roman"/>
                <a:sym typeface="Times New Roman"/>
              </a:rPr>
              <a:t>l</a:t>
            </a:r>
            <a:r>
              <a:rPr lang="en" sz="2400">
                <a:solidFill>
                  <a:srgbClr val="424242"/>
                </a:solidFill>
                <a:latin typeface="Nunito"/>
                <a:ea typeface="Nunito"/>
                <a:cs typeface="Nunito"/>
                <a:sym typeface="Nunito"/>
              </a:rPr>
              <a:t>.</a:t>
            </a:r>
            <a:endParaRPr sz="240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endParaRPr>
              <a:solidFill>
                <a:srgbClr val="424242"/>
              </a:solidFill>
              <a:latin typeface="Nunito"/>
              <a:ea typeface="Nunito"/>
              <a:cs typeface="Nunito"/>
              <a:sym typeface="Nunito"/>
            </a:endParaRPr>
          </a:p>
          <a:p>
            <a:pPr marL="0" lvl="0" indent="0" algn="l" rtl="0">
              <a:lnSpc>
                <a:spcPct val="125000"/>
              </a:lnSpc>
              <a:spcBef>
                <a:spcPts val="0"/>
              </a:spcBef>
              <a:spcAft>
                <a:spcPts val="0"/>
              </a:spcAft>
              <a:buNone/>
            </a:pPr>
            <a:r>
              <a:rPr lang="en" sz="2400">
                <a:solidFill>
                  <a:srgbClr val="424242"/>
                </a:solidFill>
                <a:latin typeface="Nunito"/>
                <a:ea typeface="Nunito"/>
                <a:cs typeface="Nunito"/>
                <a:sym typeface="Nunito"/>
              </a:rPr>
              <a:t>For each output unit (layer </a:t>
            </a:r>
            <a:r>
              <a:rPr lang="en" sz="2400" i="1">
                <a:solidFill>
                  <a:srgbClr val="424242"/>
                </a:solidFill>
                <a:latin typeface="Times New Roman"/>
                <a:ea typeface="Times New Roman"/>
                <a:cs typeface="Times New Roman"/>
                <a:sym typeface="Times New Roman"/>
              </a:rPr>
              <a:t>L</a:t>
            </a:r>
            <a:r>
              <a:rPr lang="en" sz="2400">
                <a:solidFill>
                  <a:srgbClr val="424242"/>
                </a:solidFill>
                <a:latin typeface="Nunito"/>
                <a:ea typeface="Nunito"/>
                <a:cs typeface="Nunito"/>
                <a:sym typeface="Nunito"/>
              </a:rPr>
              <a:t> = 4)</a:t>
            </a:r>
            <a:endParaRPr sz="240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a:solidFill>
                <a:srgbClr val="424242"/>
              </a:solidFill>
              <a:latin typeface="Nunito"/>
              <a:ea typeface="Nunito"/>
              <a:cs typeface="Nunito"/>
              <a:sym typeface="Nunito"/>
            </a:endParaRPr>
          </a:p>
        </p:txBody>
      </p:sp>
      <p:sp>
        <p:nvSpPr>
          <p:cNvPr id="1098" name="Google Shape;1098;p6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Gradient Computation: Backpropagation Algorithm</a:t>
            </a:r>
            <a:endParaRPr sz="2800" dirty="0"/>
          </a:p>
        </p:txBody>
      </p:sp>
      <p:sp>
        <p:nvSpPr>
          <p:cNvPr id="1099" name="Google Shape;1099;p60"/>
          <p:cNvSpPr/>
          <p:nvPr/>
        </p:nvSpPr>
        <p:spPr>
          <a:xfrm>
            <a:off x="5594101" y="23308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0" name="Google Shape;1100;p60"/>
          <p:cNvSpPr/>
          <p:nvPr/>
        </p:nvSpPr>
        <p:spPr>
          <a:xfrm>
            <a:off x="5594101" y="26694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1" name="Google Shape;1101;p60"/>
          <p:cNvSpPr/>
          <p:nvPr/>
        </p:nvSpPr>
        <p:spPr>
          <a:xfrm>
            <a:off x="5594101" y="30079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2" name="Google Shape;1102;p60"/>
          <p:cNvSpPr/>
          <p:nvPr/>
        </p:nvSpPr>
        <p:spPr>
          <a:xfrm>
            <a:off x="6370169"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3" name="Google Shape;1103;p60"/>
          <p:cNvSpPr/>
          <p:nvPr/>
        </p:nvSpPr>
        <p:spPr>
          <a:xfrm>
            <a:off x="6370169"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04" name="Google Shape;1104;p60"/>
          <p:cNvSpPr/>
          <p:nvPr/>
        </p:nvSpPr>
        <p:spPr>
          <a:xfrm>
            <a:off x="6370169"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05" name="Google Shape;1105;p60"/>
          <p:cNvCxnSpPr>
            <a:stCxn id="1099" idx="6"/>
            <a:endCxn id="1104" idx="2"/>
          </p:cNvCxnSpPr>
          <p:nvPr/>
        </p:nvCxnSpPr>
        <p:spPr>
          <a:xfrm>
            <a:off x="5852701" y="24516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106" name="Google Shape;1106;p60"/>
          <p:cNvCxnSpPr>
            <a:stCxn id="1099" idx="6"/>
            <a:endCxn id="1103" idx="2"/>
          </p:cNvCxnSpPr>
          <p:nvPr/>
        </p:nvCxnSpPr>
        <p:spPr>
          <a:xfrm>
            <a:off x="5852701" y="24516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107" name="Google Shape;1107;p60"/>
          <p:cNvCxnSpPr>
            <a:stCxn id="1099" idx="6"/>
            <a:endCxn id="1102" idx="2"/>
          </p:cNvCxnSpPr>
          <p:nvPr/>
        </p:nvCxnSpPr>
        <p:spPr>
          <a:xfrm>
            <a:off x="5852701" y="24516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108" name="Google Shape;1108;p60"/>
          <p:cNvCxnSpPr>
            <a:stCxn id="1100" idx="6"/>
            <a:endCxn id="1104" idx="2"/>
          </p:cNvCxnSpPr>
          <p:nvPr/>
        </p:nvCxnSpPr>
        <p:spPr>
          <a:xfrm rot="10800000" flipH="1">
            <a:off x="5852701" y="24997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109" name="Google Shape;1109;p60"/>
          <p:cNvCxnSpPr>
            <a:stCxn id="1100" idx="6"/>
            <a:endCxn id="1103" idx="2"/>
          </p:cNvCxnSpPr>
          <p:nvPr/>
        </p:nvCxnSpPr>
        <p:spPr>
          <a:xfrm rot="10800000" flipH="1">
            <a:off x="5852701" y="27847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110" name="Google Shape;1110;p60"/>
          <p:cNvCxnSpPr>
            <a:stCxn id="1100" idx="6"/>
            <a:endCxn id="1102" idx="2"/>
          </p:cNvCxnSpPr>
          <p:nvPr/>
        </p:nvCxnSpPr>
        <p:spPr>
          <a:xfrm>
            <a:off x="5852701" y="27901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111" name="Google Shape;1111;p60"/>
          <p:cNvCxnSpPr>
            <a:stCxn id="1101" idx="6"/>
            <a:endCxn id="1104" idx="2"/>
          </p:cNvCxnSpPr>
          <p:nvPr/>
        </p:nvCxnSpPr>
        <p:spPr>
          <a:xfrm rot="10800000" flipH="1">
            <a:off x="5852701" y="24995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112" name="Google Shape;1112;p60"/>
          <p:cNvCxnSpPr>
            <a:stCxn id="1101" idx="6"/>
            <a:endCxn id="1103" idx="2"/>
          </p:cNvCxnSpPr>
          <p:nvPr/>
        </p:nvCxnSpPr>
        <p:spPr>
          <a:xfrm rot="10800000" flipH="1">
            <a:off x="5852701" y="27848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113" name="Google Shape;1113;p60"/>
          <p:cNvCxnSpPr>
            <a:stCxn id="1101" idx="6"/>
            <a:endCxn id="1102" idx="2"/>
          </p:cNvCxnSpPr>
          <p:nvPr/>
        </p:nvCxnSpPr>
        <p:spPr>
          <a:xfrm rot="10800000" flipH="1">
            <a:off x="5852701" y="30701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114" name="Google Shape;1114;p60"/>
          <p:cNvSpPr/>
          <p:nvPr/>
        </p:nvSpPr>
        <p:spPr>
          <a:xfrm>
            <a:off x="6370169"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5" name="Google Shape;1115;p60"/>
          <p:cNvSpPr/>
          <p:nvPr/>
        </p:nvSpPr>
        <p:spPr>
          <a:xfrm>
            <a:off x="6370169"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6" name="Google Shape;1116;p60"/>
          <p:cNvSpPr/>
          <p:nvPr/>
        </p:nvSpPr>
        <p:spPr>
          <a:xfrm>
            <a:off x="7320574"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7" name="Google Shape;1117;p60"/>
          <p:cNvSpPr/>
          <p:nvPr/>
        </p:nvSpPr>
        <p:spPr>
          <a:xfrm>
            <a:off x="7320574"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8" name="Google Shape;1118;p60"/>
          <p:cNvSpPr/>
          <p:nvPr/>
        </p:nvSpPr>
        <p:spPr>
          <a:xfrm>
            <a:off x="7320574"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19" name="Google Shape;1119;p60"/>
          <p:cNvSpPr/>
          <p:nvPr/>
        </p:nvSpPr>
        <p:spPr>
          <a:xfrm>
            <a:off x="7320574"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0" name="Google Shape;1120;p60"/>
          <p:cNvSpPr/>
          <p:nvPr/>
        </p:nvSpPr>
        <p:spPr>
          <a:xfrm>
            <a:off x="7320574"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1" name="Google Shape;1121;p60"/>
          <p:cNvSpPr/>
          <p:nvPr/>
        </p:nvSpPr>
        <p:spPr>
          <a:xfrm>
            <a:off x="8129908" y="28015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2" name="Google Shape;1122;p60"/>
          <p:cNvSpPr/>
          <p:nvPr/>
        </p:nvSpPr>
        <p:spPr>
          <a:xfrm>
            <a:off x="8129908" y="25163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3" name="Google Shape;1123;p60"/>
          <p:cNvSpPr/>
          <p:nvPr/>
        </p:nvSpPr>
        <p:spPr>
          <a:xfrm>
            <a:off x="8129908" y="22311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24" name="Google Shape;1124;p60"/>
          <p:cNvSpPr/>
          <p:nvPr/>
        </p:nvSpPr>
        <p:spPr>
          <a:xfrm>
            <a:off x="8129908" y="30867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25" name="Google Shape;1125;p60"/>
          <p:cNvCxnSpPr>
            <a:stCxn id="1114" idx="6"/>
            <a:endCxn id="1119" idx="2"/>
          </p:cNvCxnSpPr>
          <p:nvPr/>
        </p:nvCxnSpPr>
        <p:spPr>
          <a:xfrm>
            <a:off x="6628769" y="22144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26" name="Google Shape;1126;p60"/>
          <p:cNvCxnSpPr>
            <a:stCxn id="1114" idx="6"/>
            <a:endCxn id="1118" idx="2"/>
          </p:cNvCxnSpPr>
          <p:nvPr/>
        </p:nvCxnSpPr>
        <p:spPr>
          <a:xfrm>
            <a:off x="6628769" y="22144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27" name="Google Shape;1127;p60"/>
          <p:cNvCxnSpPr>
            <a:stCxn id="1114" idx="6"/>
            <a:endCxn id="1117" idx="2"/>
          </p:cNvCxnSpPr>
          <p:nvPr/>
        </p:nvCxnSpPr>
        <p:spPr>
          <a:xfrm>
            <a:off x="6628769" y="22144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28" name="Google Shape;1128;p60"/>
          <p:cNvCxnSpPr>
            <a:stCxn id="1114" idx="6"/>
            <a:endCxn id="1116" idx="2"/>
          </p:cNvCxnSpPr>
          <p:nvPr/>
        </p:nvCxnSpPr>
        <p:spPr>
          <a:xfrm>
            <a:off x="6628769" y="22144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29" name="Google Shape;1129;p60"/>
          <p:cNvCxnSpPr>
            <a:stCxn id="1114" idx="6"/>
            <a:endCxn id="1120" idx="2"/>
          </p:cNvCxnSpPr>
          <p:nvPr/>
        </p:nvCxnSpPr>
        <p:spPr>
          <a:xfrm>
            <a:off x="6628769" y="22144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130" name="Google Shape;1130;p60"/>
          <p:cNvCxnSpPr>
            <a:stCxn id="1104" idx="6"/>
            <a:endCxn id="1118" idx="2"/>
          </p:cNvCxnSpPr>
          <p:nvPr/>
        </p:nvCxnSpPr>
        <p:spPr>
          <a:xfrm>
            <a:off x="6628769" y="24996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31" name="Google Shape;1131;p60"/>
          <p:cNvCxnSpPr>
            <a:stCxn id="1104" idx="6"/>
            <a:endCxn id="1119" idx="2"/>
          </p:cNvCxnSpPr>
          <p:nvPr/>
        </p:nvCxnSpPr>
        <p:spPr>
          <a:xfrm rot="10800000" flipH="1">
            <a:off x="6628769" y="22143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2" name="Google Shape;1132;p60"/>
          <p:cNvCxnSpPr>
            <a:stCxn id="1104" idx="6"/>
            <a:endCxn id="1117" idx="2"/>
          </p:cNvCxnSpPr>
          <p:nvPr/>
        </p:nvCxnSpPr>
        <p:spPr>
          <a:xfrm>
            <a:off x="6628769" y="24996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3" name="Google Shape;1133;p60"/>
          <p:cNvCxnSpPr>
            <a:stCxn id="1104" idx="6"/>
            <a:endCxn id="1116" idx="2"/>
          </p:cNvCxnSpPr>
          <p:nvPr/>
        </p:nvCxnSpPr>
        <p:spPr>
          <a:xfrm>
            <a:off x="6628769" y="24996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34" name="Google Shape;1134;p60"/>
          <p:cNvCxnSpPr>
            <a:stCxn id="1104" idx="6"/>
            <a:endCxn id="1120" idx="2"/>
          </p:cNvCxnSpPr>
          <p:nvPr/>
        </p:nvCxnSpPr>
        <p:spPr>
          <a:xfrm>
            <a:off x="6628769" y="24996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35" name="Google Shape;1135;p60"/>
          <p:cNvCxnSpPr>
            <a:stCxn id="1103" idx="6"/>
            <a:endCxn id="1117" idx="2"/>
          </p:cNvCxnSpPr>
          <p:nvPr/>
        </p:nvCxnSpPr>
        <p:spPr>
          <a:xfrm>
            <a:off x="6628769" y="27848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36" name="Google Shape;1136;p60"/>
          <p:cNvCxnSpPr>
            <a:stCxn id="1103" idx="6"/>
            <a:endCxn id="1116" idx="2"/>
          </p:cNvCxnSpPr>
          <p:nvPr/>
        </p:nvCxnSpPr>
        <p:spPr>
          <a:xfrm>
            <a:off x="6628769" y="27848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7" name="Google Shape;1137;p60"/>
          <p:cNvCxnSpPr>
            <a:stCxn id="1103" idx="6"/>
            <a:endCxn id="1120" idx="2"/>
          </p:cNvCxnSpPr>
          <p:nvPr/>
        </p:nvCxnSpPr>
        <p:spPr>
          <a:xfrm>
            <a:off x="6628769" y="27848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38" name="Google Shape;1138;p60"/>
          <p:cNvCxnSpPr>
            <a:stCxn id="1103" idx="6"/>
            <a:endCxn id="1118" idx="2"/>
          </p:cNvCxnSpPr>
          <p:nvPr/>
        </p:nvCxnSpPr>
        <p:spPr>
          <a:xfrm rot="10800000" flipH="1">
            <a:off x="6628769" y="24995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39" name="Google Shape;1139;p60"/>
          <p:cNvCxnSpPr>
            <a:stCxn id="1103" idx="6"/>
            <a:endCxn id="1119" idx="2"/>
          </p:cNvCxnSpPr>
          <p:nvPr/>
        </p:nvCxnSpPr>
        <p:spPr>
          <a:xfrm rot="10800000" flipH="1">
            <a:off x="6628769" y="22145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0" name="Google Shape;1140;p60"/>
          <p:cNvCxnSpPr>
            <a:stCxn id="1102" idx="6"/>
            <a:endCxn id="1116" idx="2"/>
          </p:cNvCxnSpPr>
          <p:nvPr/>
        </p:nvCxnSpPr>
        <p:spPr>
          <a:xfrm>
            <a:off x="6628769" y="30700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41" name="Google Shape;1141;p60"/>
          <p:cNvCxnSpPr>
            <a:stCxn id="1102" idx="6"/>
            <a:endCxn id="1120" idx="2"/>
          </p:cNvCxnSpPr>
          <p:nvPr/>
        </p:nvCxnSpPr>
        <p:spPr>
          <a:xfrm>
            <a:off x="6628769" y="30700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42" name="Google Shape;1142;p60"/>
          <p:cNvCxnSpPr>
            <a:stCxn id="1102" idx="6"/>
            <a:endCxn id="1117" idx="1"/>
          </p:cNvCxnSpPr>
          <p:nvPr/>
        </p:nvCxnSpPr>
        <p:spPr>
          <a:xfrm rot="10800000" flipH="1">
            <a:off x="6628769" y="26995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143" name="Google Shape;1143;p60"/>
          <p:cNvCxnSpPr>
            <a:stCxn id="1102" idx="6"/>
            <a:endCxn id="1118" idx="2"/>
          </p:cNvCxnSpPr>
          <p:nvPr/>
        </p:nvCxnSpPr>
        <p:spPr>
          <a:xfrm rot="10800000" flipH="1">
            <a:off x="6628769" y="24997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4" name="Google Shape;1144;p60"/>
          <p:cNvCxnSpPr>
            <a:stCxn id="1102" idx="6"/>
            <a:endCxn id="1119" idx="2"/>
          </p:cNvCxnSpPr>
          <p:nvPr/>
        </p:nvCxnSpPr>
        <p:spPr>
          <a:xfrm rot="10800000" flipH="1">
            <a:off x="6628769" y="22144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45" name="Google Shape;1145;p60"/>
          <p:cNvCxnSpPr>
            <a:stCxn id="1115" idx="6"/>
            <a:endCxn id="1120" idx="2"/>
          </p:cNvCxnSpPr>
          <p:nvPr/>
        </p:nvCxnSpPr>
        <p:spPr>
          <a:xfrm>
            <a:off x="6628769" y="33552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146" name="Google Shape;1146;p60"/>
          <p:cNvCxnSpPr>
            <a:stCxn id="1115" idx="6"/>
            <a:endCxn id="1116" idx="2"/>
          </p:cNvCxnSpPr>
          <p:nvPr/>
        </p:nvCxnSpPr>
        <p:spPr>
          <a:xfrm rot="10800000" flipH="1">
            <a:off x="6628769" y="30699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147" name="Google Shape;1147;p60"/>
          <p:cNvCxnSpPr>
            <a:stCxn id="1115" idx="6"/>
            <a:endCxn id="1117" idx="2"/>
          </p:cNvCxnSpPr>
          <p:nvPr/>
        </p:nvCxnSpPr>
        <p:spPr>
          <a:xfrm rot="10800000" flipH="1">
            <a:off x="6628769" y="27849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148" name="Google Shape;1148;p60"/>
          <p:cNvCxnSpPr>
            <a:stCxn id="1115" idx="6"/>
            <a:endCxn id="1118" idx="2"/>
          </p:cNvCxnSpPr>
          <p:nvPr/>
        </p:nvCxnSpPr>
        <p:spPr>
          <a:xfrm rot="10800000" flipH="1">
            <a:off x="6628769" y="24996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149" name="Google Shape;1149;p60"/>
          <p:cNvCxnSpPr>
            <a:stCxn id="1115" idx="6"/>
            <a:endCxn id="1119" idx="2"/>
          </p:cNvCxnSpPr>
          <p:nvPr/>
        </p:nvCxnSpPr>
        <p:spPr>
          <a:xfrm rot="10800000" flipH="1">
            <a:off x="6628769" y="22143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150" name="Google Shape;1150;p60"/>
          <p:cNvCxnSpPr>
            <a:stCxn id="1101" idx="6"/>
            <a:endCxn id="1115" idx="2"/>
          </p:cNvCxnSpPr>
          <p:nvPr/>
        </p:nvCxnSpPr>
        <p:spPr>
          <a:xfrm>
            <a:off x="5852701" y="31286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151" name="Google Shape;1151;p60"/>
          <p:cNvCxnSpPr>
            <a:stCxn id="1101" idx="6"/>
            <a:endCxn id="1114" idx="2"/>
          </p:cNvCxnSpPr>
          <p:nvPr/>
        </p:nvCxnSpPr>
        <p:spPr>
          <a:xfrm rot="10800000" flipH="1">
            <a:off x="5852701" y="22145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152" name="Google Shape;1152;p60"/>
          <p:cNvCxnSpPr>
            <a:stCxn id="1100" idx="6"/>
            <a:endCxn id="1114" idx="2"/>
          </p:cNvCxnSpPr>
          <p:nvPr/>
        </p:nvCxnSpPr>
        <p:spPr>
          <a:xfrm rot="10800000" flipH="1">
            <a:off x="5852701" y="22144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153" name="Google Shape;1153;p60"/>
          <p:cNvCxnSpPr>
            <a:stCxn id="1099" idx="6"/>
            <a:endCxn id="1114" idx="2"/>
          </p:cNvCxnSpPr>
          <p:nvPr/>
        </p:nvCxnSpPr>
        <p:spPr>
          <a:xfrm rot="10800000" flipH="1">
            <a:off x="5852701" y="22143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154" name="Google Shape;1154;p60"/>
          <p:cNvCxnSpPr>
            <a:stCxn id="1100" idx="6"/>
            <a:endCxn id="1115" idx="2"/>
          </p:cNvCxnSpPr>
          <p:nvPr/>
        </p:nvCxnSpPr>
        <p:spPr>
          <a:xfrm>
            <a:off x="5852701" y="27901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155" name="Google Shape;1155;p60"/>
          <p:cNvCxnSpPr>
            <a:stCxn id="1099" idx="6"/>
            <a:endCxn id="1115" idx="2"/>
          </p:cNvCxnSpPr>
          <p:nvPr/>
        </p:nvCxnSpPr>
        <p:spPr>
          <a:xfrm>
            <a:off x="5852701" y="24516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156" name="Google Shape;1156;p60"/>
          <p:cNvCxnSpPr>
            <a:stCxn id="1119" idx="6"/>
            <a:endCxn id="1123" idx="2"/>
          </p:cNvCxnSpPr>
          <p:nvPr/>
        </p:nvCxnSpPr>
        <p:spPr>
          <a:xfrm>
            <a:off x="7579174" y="22144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57" name="Google Shape;1157;p60"/>
          <p:cNvCxnSpPr>
            <a:stCxn id="1119" idx="6"/>
            <a:endCxn id="1122" idx="2"/>
          </p:cNvCxnSpPr>
          <p:nvPr/>
        </p:nvCxnSpPr>
        <p:spPr>
          <a:xfrm>
            <a:off x="7579174" y="22144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58" name="Google Shape;1158;p60"/>
          <p:cNvCxnSpPr>
            <a:stCxn id="1119" idx="6"/>
            <a:endCxn id="1121" idx="2"/>
          </p:cNvCxnSpPr>
          <p:nvPr/>
        </p:nvCxnSpPr>
        <p:spPr>
          <a:xfrm>
            <a:off x="7579174" y="22144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59" name="Google Shape;1159;p60"/>
          <p:cNvCxnSpPr>
            <a:stCxn id="1119" idx="6"/>
            <a:endCxn id="1124" idx="2"/>
          </p:cNvCxnSpPr>
          <p:nvPr/>
        </p:nvCxnSpPr>
        <p:spPr>
          <a:xfrm>
            <a:off x="7579174" y="22144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160" name="Google Shape;1160;p60"/>
          <p:cNvCxnSpPr>
            <a:stCxn id="1118" idx="6"/>
            <a:endCxn id="1123" idx="2"/>
          </p:cNvCxnSpPr>
          <p:nvPr/>
        </p:nvCxnSpPr>
        <p:spPr>
          <a:xfrm rot="10800000" flipH="1">
            <a:off x="7579174" y="23520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61" name="Google Shape;1161;p60"/>
          <p:cNvCxnSpPr>
            <a:stCxn id="1118" idx="6"/>
            <a:endCxn id="1122" idx="2"/>
          </p:cNvCxnSpPr>
          <p:nvPr/>
        </p:nvCxnSpPr>
        <p:spPr>
          <a:xfrm>
            <a:off x="7579174" y="24996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2" name="Google Shape;1162;p60"/>
          <p:cNvCxnSpPr>
            <a:stCxn id="1118" idx="6"/>
            <a:endCxn id="1121" idx="2"/>
          </p:cNvCxnSpPr>
          <p:nvPr/>
        </p:nvCxnSpPr>
        <p:spPr>
          <a:xfrm>
            <a:off x="7579174" y="24996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63" name="Google Shape;1163;p60"/>
          <p:cNvCxnSpPr>
            <a:stCxn id="1117" idx="6"/>
            <a:endCxn id="1121" idx="2"/>
          </p:cNvCxnSpPr>
          <p:nvPr/>
        </p:nvCxnSpPr>
        <p:spPr>
          <a:xfrm>
            <a:off x="7579174" y="27848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4" name="Google Shape;1164;p60"/>
          <p:cNvCxnSpPr>
            <a:stCxn id="1117" idx="6"/>
            <a:endCxn id="1124" idx="2"/>
          </p:cNvCxnSpPr>
          <p:nvPr/>
        </p:nvCxnSpPr>
        <p:spPr>
          <a:xfrm>
            <a:off x="7579174" y="27848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65" name="Google Shape;1165;p60"/>
          <p:cNvCxnSpPr>
            <a:stCxn id="1117" idx="6"/>
            <a:endCxn id="1122" idx="2"/>
          </p:cNvCxnSpPr>
          <p:nvPr/>
        </p:nvCxnSpPr>
        <p:spPr>
          <a:xfrm rot="10800000" flipH="1">
            <a:off x="7579174" y="26372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66" name="Google Shape;1166;p60"/>
          <p:cNvCxnSpPr>
            <a:stCxn id="1117" idx="6"/>
            <a:endCxn id="1123" idx="2"/>
          </p:cNvCxnSpPr>
          <p:nvPr/>
        </p:nvCxnSpPr>
        <p:spPr>
          <a:xfrm rot="10800000" flipH="1">
            <a:off x="7579174" y="23519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67" name="Google Shape;1167;p60"/>
          <p:cNvCxnSpPr>
            <a:stCxn id="1118" idx="6"/>
            <a:endCxn id="1124" idx="2"/>
          </p:cNvCxnSpPr>
          <p:nvPr/>
        </p:nvCxnSpPr>
        <p:spPr>
          <a:xfrm>
            <a:off x="7579174" y="24996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68" name="Google Shape;1168;p60"/>
          <p:cNvCxnSpPr>
            <a:stCxn id="1116" idx="6"/>
            <a:endCxn id="1124" idx="2"/>
          </p:cNvCxnSpPr>
          <p:nvPr/>
        </p:nvCxnSpPr>
        <p:spPr>
          <a:xfrm>
            <a:off x="7579174" y="30700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69" name="Google Shape;1169;p60"/>
          <p:cNvCxnSpPr>
            <a:stCxn id="1120" idx="6"/>
            <a:endCxn id="1124" idx="2"/>
          </p:cNvCxnSpPr>
          <p:nvPr/>
        </p:nvCxnSpPr>
        <p:spPr>
          <a:xfrm rot="10800000" flipH="1">
            <a:off x="7579174" y="32076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70" name="Google Shape;1170;p60"/>
          <p:cNvCxnSpPr>
            <a:stCxn id="1120" idx="6"/>
            <a:endCxn id="1121" idx="2"/>
          </p:cNvCxnSpPr>
          <p:nvPr/>
        </p:nvCxnSpPr>
        <p:spPr>
          <a:xfrm rot="10800000" flipH="1">
            <a:off x="7579174" y="29223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71" name="Google Shape;1171;p60"/>
          <p:cNvCxnSpPr>
            <a:stCxn id="1116" idx="6"/>
            <a:endCxn id="1121" idx="2"/>
          </p:cNvCxnSpPr>
          <p:nvPr/>
        </p:nvCxnSpPr>
        <p:spPr>
          <a:xfrm rot="10800000" flipH="1">
            <a:off x="7579174" y="29224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72" name="Google Shape;1172;p60"/>
          <p:cNvCxnSpPr>
            <a:stCxn id="1120" idx="6"/>
            <a:endCxn id="1122" idx="2"/>
          </p:cNvCxnSpPr>
          <p:nvPr/>
        </p:nvCxnSpPr>
        <p:spPr>
          <a:xfrm rot="10800000" flipH="1">
            <a:off x="7579174" y="26370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73" name="Google Shape;1173;p60"/>
          <p:cNvCxnSpPr>
            <a:stCxn id="1116" idx="6"/>
            <a:endCxn id="1123" idx="2"/>
          </p:cNvCxnSpPr>
          <p:nvPr/>
        </p:nvCxnSpPr>
        <p:spPr>
          <a:xfrm rot="10800000" flipH="1">
            <a:off x="7579174" y="23518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74" name="Google Shape;1174;p60"/>
          <p:cNvCxnSpPr>
            <a:stCxn id="1116" idx="6"/>
            <a:endCxn id="1122" idx="2"/>
          </p:cNvCxnSpPr>
          <p:nvPr/>
        </p:nvCxnSpPr>
        <p:spPr>
          <a:xfrm rot="10800000" flipH="1">
            <a:off x="7579174" y="26371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75" name="Google Shape;1175;p60"/>
          <p:cNvCxnSpPr>
            <a:stCxn id="1120" idx="6"/>
            <a:endCxn id="1123" idx="2"/>
          </p:cNvCxnSpPr>
          <p:nvPr/>
        </p:nvCxnSpPr>
        <p:spPr>
          <a:xfrm rot="10800000" flipH="1">
            <a:off x="7579174" y="2352051"/>
            <a:ext cx="550800" cy="1003200"/>
          </a:xfrm>
          <a:prstGeom prst="straightConnector1">
            <a:avLst/>
          </a:prstGeom>
          <a:noFill/>
          <a:ln w="9525" cap="flat" cmpd="sng">
            <a:solidFill>
              <a:schemeClr val="dk2"/>
            </a:solidFill>
            <a:prstDash val="solid"/>
            <a:round/>
            <a:headEnd type="none" w="med" len="med"/>
            <a:tailEnd type="triangle" w="med" len="med"/>
          </a:ln>
        </p:spPr>
      </p:cxnSp>
      <p:pic>
        <p:nvPicPr>
          <p:cNvPr id="1176" name="Google Shape;1176;p60"/>
          <p:cNvPicPr preferRelativeResize="0"/>
          <p:nvPr/>
        </p:nvPicPr>
        <p:blipFill>
          <a:blip r:embed="rId3">
            <a:alphaModFix/>
          </a:blip>
          <a:stretch>
            <a:fillRect/>
          </a:stretch>
        </p:blipFill>
        <p:spPr>
          <a:xfrm>
            <a:off x="1695064" y="1362075"/>
            <a:ext cx="1171960" cy="575700"/>
          </a:xfrm>
          <a:prstGeom prst="rect">
            <a:avLst/>
          </a:prstGeom>
          <a:noFill/>
          <a:ln>
            <a:noFill/>
          </a:ln>
        </p:spPr>
      </p:pic>
      <p:grpSp>
        <p:nvGrpSpPr>
          <p:cNvPr id="1177" name="Google Shape;1177;p60"/>
          <p:cNvGrpSpPr/>
          <p:nvPr/>
        </p:nvGrpSpPr>
        <p:grpSpPr>
          <a:xfrm>
            <a:off x="400300" y="1144450"/>
            <a:ext cx="8323742" cy="2083800"/>
            <a:chOff x="400300" y="1144450"/>
            <a:chExt cx="8323742" cy="2083800"/>
          </a:xfrm>
        </p:grpSpPr>
        <p:pic>
          <p:nvPicPr>
            <p:cNvPr id="1178" name="Google Shape;1178;p60"/>
            <p:cNvPicPr preferRelativeResize="0"/>
            <p:nvPr/>
          </p:nvPicPr>
          <p:blipFill rotWithShape="1">
            <a:blip r:embed="rId4">
              <a:alphaModFix/>
            </a:blip>
            <a:srcRect b="76341"/>
            <a:stretch/>
          </p:blipFill>
          <p:spPr>
            <a:xfrm>
              <a:off x="400300" y="2657950"/>
              <a:ext cx="4073699" cy="570300"/>
            </a:xfrm>
            <a:prstGeom prst="rect">
              <a:avLst/>
            </a:prstGeom>
            <a:noFill/>
            <a:ln>
              <a:noFill/>
            </a:ln>
          </p:spPr>
        </p:pic>
        <p:sp>
          <p:nvSpPr>
            <p:cNvPr id="1179" name="Google Shape;1179;p60"/>
            <p:cNvSpPr/>
            <p:nvPr/>
          </p:nvSpPr>
          <p:spPr>
            <a:xfrm rot="5400000">
              <a:off x="8063450" y="1683975"/>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p60"/>
            <p:cNvPicPr preferRelativeResize="0"/>
            <p:nvPr/>
          </p:nvPicPr>
          <p:blipFill>
            <a:blip r:embed="rId5">
              <a:alphaModFix/>
            </a:blip>
            <a:stretch>
              <a:fillRect/>
            </a:stretch>
          </p:blipFill>
          <p:spPr>
            <a:xfrm>
              <a:off x="8085763" y="1144450"/>
              <a:ext cx="638278" cy="432900"/>
            </a:xfrm>
            <a:prstGeom prst="rect">
              <a:avLst/>
            </a:prstGeom>
            <a:noFill/>
            <a:ln>
              <a:noFill/>
            </a:ln>
          </p:spPr>
        </p:pic>
      </p:grpSp>
      <p:grpSp>
        <p:nvGrpSpPr>
          <p:cNvPr id="1181" name="Google Shape;1181;p60"/>
          <p:cNvGrpSpPr/>
          <p:nvPr/>
        </p:nvGrpSpPr>
        <p:grpSpPr>
          <a:xfrm>
            <a:off x="946555" y="3332887"/>
            <a:ext cx="1358602" cy="1038625"/>
            <a:chOff x="946555" y="3332887"/>
            <a:chExt cx="1358602" cy="1038625"/>
          </a:xfrm>
        </p:grpSpPr>
        <p:pic>
          <p:nvPicPr>
            <p:cNvPr id="1182" name="Google Shape;1182;p60"/>
            <p:cNvPicPr preferRelativeResize="0"/>
            <p:nvPr/>
          </p:nvPicPr>
          <p:blipFill>
            <a:blip r:embed="rId6">
              <a:alphaModFix/>
            </a:blip>
            <a:stretch>
              <a:fillRect/>
            </a:stretch>
          </p:blipFill>
          <p:spPr>
            <a:xfrm>
              <a:off x="946555" y="3806312"/>
              <a:ext cx="1358602" cy="565200"/>
            </a:xfrm>
            <a:prstGeom prst="rect">
              <a:avLst/>
            </a:prstGeom>
            <a:noFill/>
            <a:ln>
              <a:noFill/>
            </a:ln>
          </p:spPr>
        </p:pic>
        <p:sp>
          <p:nvSpPr>
            <p:cNvPr id="1183" name="Google Shape;1183;p60"/>
            <p:cNvSpPr/>
            <p:nvPr/>
          </p:nvSpPr>
          <p:spPr>
            <a:xfrm rot="5400000">
              <a:off x="1439850" y="3343387"/>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60"/>
          <p:cNvSpPr txBox="1"/>
          <p:nvPr/>
        </p:nvSpPr>
        <p:spPr>
          <a:xfrm>
            <a:off x="10253450" y="3388000"/>
            <a:ext cx="11100" cy="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6" name="Google Shape;1186;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
        <p:nvSpPr>
          <p:cNvPr id="2" name="TextBox 1">
            <a:extLst>
              <a:ext uri="{FF2B5EF4-FFF2-40B4-BE49-F238E27FC236}">
                <a16:creationId xmlns:a16="http://schemas.microsoft.com/office/drawing/2014/main" id="{1888CED7-96CC-E8AE-97ED-31DFB22E132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1000"/>
                                        <p:tgtEl>
                                          <p:spTgt spid="1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1"/>
                                        </p:tgtEl>
                                        <p:attrNameLst>
                                          <p:attrName>style.visibility</p:attrName>
                                        </p:attrNameLst>
                                      </p:cBhvr>
                                      <p:to>
                                        <p:strVal val="visible"/>
                                      </p:to>
                                    </p:set>
                                    <p:animEffect transition="in" filter="fade">
                                      <p:cBhvr>
                                        <p:cTn id="12"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0"/>
        <p:cNvGrpSpPr/>
        <p:nvPr/>
      </p:nvGrpSpPr>
      <p:grpSpPr>
        <a:xfrm>
          <a:off x="0" y="0"/>
          <a:ext cx="0" cy="0"/>
          <a:chOff x="0" y="0"/>
          <a:chExt cx="0" cy="0"/>
        </a:xfrm>
      </p:grpSpPr>
      <p:sp>
        <p:nvSpPr>
          <p:cNvPr id="1191" name="Google Shape;1191;p61"/>
          <p:cNvSpPr txBox="1"/>
          <p:nvPr/>
        </p:nvSpPr>
        <p:spPr>
          <a:xfrm>
            <a:off x="304800" y="1362075"/>
            <a:ext cx="6153300" cy="629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dirty="0">
                <a:solidFill>
                  <a:srgbClr val="424242"/>
                </a:solidFill>
                <a:latin typeface="Nunito"/>
                <a:ea typeface="Nunito"/>
                <a:cs typeface="Nunito"/>
                <a:sym typeface="Nunito"/>
              </a:rPr>
              <a:t>Intuition:               “error” of node </a:t>
            </a:r>
            <a:r>
              <a:rPr lang="en" sz="2400" i="1" dirty="0">
                <a:solidFill>
                  <a:srgbClr val="424242"/>
                </a:solidFill>
                <a:latin typeface="Times New Roman"/>
                <a:ea typeface="Times New Roman"/>
                <a:cs typeface="Times New Roman"/>
                <a:sym typeface="Times New Roman"/>
              </a:rPr>
              <a:t>j</a:t>
            </a:r>
            <a:r>
              <a:rPr lang="en" sz="2400" dirty="0">
                <a:solidFill>
                  <a:srgbClr val="424242"/>
                </a:solidFill>
                <a:latin typeface="Nunito"/>
                <a:ea typeface="Nunito"/>
                <a:cs typeface="Nunito"/>
                <a:sym typeface="Nunito"/>
              </a:rPr>
              <a:t> in layer </a:t>
            </a:r>
            <a:r>
              <a:rPr lang="en" sz="2400" i="1" dirty="0">
                <a:solidFill>
                  <a:srgbClr val="424242"/>
                </a:solidFill>
                <a:latin typeface="Times New Roman"/>
                <a:ea typeface="Times New Roman"/>
                <a:cs typeface="Times New Roman"/>
                <a:sym typeface="Times New Roman"/>
              </a:rPr>
              <a:t>l</a:t>
            </a:r>
            <a:r>
              <a:rPr lang="en" sz="2400" dirty="0">
                <a:solidFill>
                  <a:srgbClr val="424242"/>
                </a:solidFill>
                <a:latin typeface="Nunito"/>
                <a:ea typeface="Nunito"/>
                <a:cs typeface="Nunito"/>
                <a:sym typeface="Nunito"/>
              </a:rPr>
              <a:t>.</a:t>
            </a:r>
            <a:endParaRPr sz="2400" dirty="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endParaRPr dirty="0">
              <a:solidFill>
                <a:srgbClr val="424242"/>
              </a:solidFill>
              <a:latin typeface="Nunito"/>
              <a:ea typeface="Nunito"/>
              <a:cs typeface="Nunito"/>
              <a:sym typeface="Nunito"/>
            </a:endParaRPr>
          </a:p>
          <a:p>
            <a:pPr marL="0" lvl="0" indent="0" algn="l" rtl="0">
              <a:lnSpc>
                <a:spcPct val="125000"/>
              </a:lnSpc>
              <a:spcBef>
                <a:spcPts val="0"/>
              </a:spcBef>
              <a:spcAft>
                <a:spcPts val="0"/>
              </a:spcAft>
              <a:buNone/>
            </a:pPr>
            <a:r>
              <a:rPr lang="en" sz="2400" dirty="0">
                <a:solidFill>
                  <a:srgbClr val="424242"/>
                </a:solidFill>
                <a:latin typeface="Nunito"/>
                <a:ea typeface="Nunito"/>
                <a:cs typeface="Nunito"/>
                <a:sym typeface="Nunito"/>
              </a:rPr>
              <a:t>For each output unit (layer </a:t>
            </a:r>
            <a:r>
              <a:rPr lang="en" sz="2400" i="1" dirty="0">
                <a:solidFill>
                  <a:srgbClr val="424242"/>
                </a:solidFill>
                <a:latin typeface="Times New Roman"/>
                <a:ea typeface="Times New Roman"/>
                <a:cs typeface="Times New Roman"/>
                <a:sym typeface="Times New Roman"/>
              </a:rPr>
              <a:t>L</a:t>
            </a:r>
            <a:r>
              <a:rPr lang="en" sz="2400" dirty="0">
                <a:solidFill>
                  <a:srgbClr val="424242"/>
                </a:solidFill>
                <a:latin typeface="Nunito"/>
                <a:ea typeface="Nunito"/>
                <a:cs typeface="Nunito"/>
                <a:sym typeface="Nunito"/>
              </a:rPr>
              <a:t> = 4)</a:t>
            </a:r>
            <a:endParaRPr sz="2400" dirty="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dirty="0">
              <a:solidFill>
                <a:srgbClr val="424242"/>
              </a:solidFill>
              <a:latin typeface="Nunito"/>
              <a:ea typeface="Nunito"/>
              <a:cs typeface="Nunito"/>
              <a:sym typeface="Nunito"/>
            </a:endParaRPr>
          </a:p>
        </p:txBody>
      </p:sp>
      <p:sp>
        <p:nvSpPr>
          <p:cNvPr id="1192" name="Google Shape;1192;p6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Gradient Computation: Backpropagation Algorithm</a:t>
            </a:r>
            <a:endParaRPr sz="2800" dirty="0"/>
          </a:p>
        </p:txBody>
      </p:sp>
      <p:sp>
        <p:nvSpPr>
          <p:cNvPr id="1193" name="Google Shape;1193;p61"/>
          <p:cNvSpPr/>
          <p:nvPr/>
        </p:nvSpPr>
        <p:spPr>
          <a:xfrm>
            <a:off x="5594101" y="23308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4" name="Google Shape;1194;p61"/>
          <p:cNvSpPr/>
          <p:nvPr/>
        </p:nvSpPr>
        <p:spPr>
          <a:xfrm>
            <a:off x="5594101" y="26694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5" name="Google Shape;1195;p61"/>
          <p:cNvSpPr/>
          <p:nvPr/>
        </p:nvSpPr>
        <p:spPr>
          <a:xfrm>
            <a:off x="5594101" y="30079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6" name="Google Shape;1196;p61"/>
          <p:cNvSpPr/>
          <p:nvPr/>
        </p:nvSpPr>
        <p:spPr>
          <a:xfrm>
            <a:off x="6370169"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7" name="Google Shape;1197;p61"/>
          <p:cNvSpPr/>
          <p:nvPr/>
        </p:nvSpPr>
        <p:spPr>
          <a:xfrm>
            <a:off x="6370169"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198" name="Google Shape;1198;p61"/>
          <p:cNvSpPr/>
          <p:nvPr/>
        </p:nvSpPr>
        <p:spPr>
          <a:xfrm>
            <a:off x="6370169"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199" name="Google Shape;1199;p61"/>
          <p:cNvCxnSpPr>
            <a:stCxn id="1193" idx="6"/>
            <a:endCxn id="1198" idx="2"/>
          </p:cNvCxnSpPr>
          <p:nvPr/>
        </p:nvCxnSpPr>
        <p:spPr>
          <a:xfrm>
            <a:off x="5852701" y="24516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200" name="Google Shape;1200;p61"/>
          <p:cNvCxnSpPr>
            <a:stCxn id="1193" idx="6"/>
            <a:endCxn id="1197" idx="2"/>
          </p:cNvCxnSpPr>
          <p:nvPr/>
        </p:nvCxnSpPr>
        <p:spPr>
          <a:xfrm>
            <a:off x="5852701" y="24516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201" name="Google Shape;1201;p61"/>
          <p:cNvCxnSpPr>
            <a:stCxn id="1193" idx="6"/>
            <a:endCxn id="1196" idx="2"/>
          </p:cNvCxnSpPr>
          <p:nvPr/>
        </p:nvCxnSpPr>
        <p:spPr>
          <a:xfrm>
            <a:off x="5852701" y="24516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202" name="Google Shape;1202;p61"/>
          <p:cNvCxnSpPr>
            <a:stCxn id="1194" idx="6"/>
            <a:endCxn id="1198" idx="2"/>
          </p:cNvCxnSpPr>
          <p:nvPr/>
        </p:nvCxnSpPr>
        <p:spPr>
          <a:xfrm rot="10800000" flipH="1">
            <a:off x="5852701" y="24997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203" name="Google Shape;1203;p61"/>
          <p:cNvCxnSpPr>
            <a:stCxn id="1194" idx="6"/>
            <a:endCxn id="1197" idx="2"/>
          </p:cNvCxnSpPr>
          <p:nvPr/>
        </p:nvCxnSpPr>
        <p:spPr>
          <a:xfrm rot="10800000" flipH="1">
            <a:off x="5852701" y="27847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204" name="Google Shape;1204;p61"/>
          <p:cNvCxnSpPr>
            <a:stCxn id="1194" idx="6"/>
            <a:endCxn id="1196" idx="2"/>
          </p:cNvCxnSpPr>
          <p:nvPr/>
        </p:nvCxnSpPr>
        <p:spPr>
          <a:xfrm>
            <a:off x="5852701" y="27901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205" name="Google Shape;1205;p61"/>
          <p:cNvCxnSpPr>
            <a:stCxn id="1195" idx="6"/>
            <a:endCxn id="1198" idx="2"/>
          </p:cNvCxnSpPr>
          <p:nvPr/>
        </p:nvCxnSpPr>
        <p:spPr>
          <a:xfrm rot="10800000" flipH="1">
            <a:off x="5852701" y="24995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206" name="Google Shape;1206;p61"/>
          <p:cNvCxnSpPr>
            <a:stCxn id="1195" idx="6"/>
            <a:endCxn id="1197" idx="2"/>
          </p:cNvCxnSpPr>
          <p:nvPr/>
        </p:nvCxnSpPr>
        <p:spPr>
          <a:xfrm rot="10800000" flipH="1">
            <a:off x="5852701" y="27848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207" name="Google Shape;1207;p61"/>
          <p:cNvCxnSpPr>
            <a:stCxn id="1195" idx="6"/>
            <a:endCxn id="1196" idx="2"/>
          </p:cNvCxnSpPr>
          <p:nvPr/>
        </p:nvCxnSpPr>
        <p:spPr>
          <a:xfrm rot="10800000" flipH="1">
            <a:off x="5852701" y="30701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208" name="Google Shape;1208;p61"/>
          <p:cNvSpPr/>
          <p:nvPr/>
        </p:nvSpPr>
        <p:spPr>
          <a:xfrm>
            <a:off x="6370169"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09" name="Google Shape;1209;p61"/>
          <p:cNvSpPr/>
          <p:nvPr/>
        </p:nvSpPr>
        <p:spPr>
          <a:xfrm>
            <a:off x="6370169"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0" name="Google Shape;1210;p61"/>
          <p:cNvSpPr/>
          <p:nvPr/>
        </p:nvSpPr>
        <p:spPr>
          <a:xfrm>
            <a:off x="7320574" y="29493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1" name="Google Shape;1211;p61"/>
          <p:cNvSpPr/>
          <p:nvPr/>
        </p:nvSpPr>
        <p:spPr>
          <a:xfrm>
            <a:off x="7320574" y="26641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2" name="Google Shape;1212;p61"/>
          <p:cNvSpPr/>
          <p:nvPr/>
        </p:nvSpPr>
        <p:spPr>
          <a:xfrm>
            <a:off x="7320574" y="23789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3" name="Google Shape;1213;p61"/>
          <p:cNvSpPr/>
          <p:nvPr/>
        </p:nvSpPr>
        <p:spPr>
          <a:xfrm>
            <a:off x="7320574" y="20937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4" name="Google Shape;1214;p61"/>
          <p:cNvSpPr/>
          <p:nvPr/>
        </p:nvSpPr>
        <p:spPr>
          <a:xfrm>
            <a:off x="7320574" y="32345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5" name="Google Shape;1215;p61"/>
          <p:cNvSpPr/>
          <p:nvPr/>
        </p:nvSpPr>
        <p:spPr>
          <a:xfrm>
            <a:off x="8129908" y="28015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6" name="Google Shape;1216;p61"/>
          <p:cNvSpPr/>
          <p:nvPr/>
        </p:nvSpPr>
        <p:spPr>
          <a:xfrm>
            <a:off x="8129908" y="25163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7" name="Google Shape;1217;p61"/>
          <p:cNvSpPr/>
          <p:nvPr/>
        </p:nvSpPr>
        <p:spPr>
          <a:xfrm>
            <a:off x="8129908" y="22311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218" name="Google Shape;1218;p61"/>
          <p:cNvSpPr/>
          <p:nvPr/>
        </p:nvSpPr>
        <p:spPr>
          <a:xfrm>
            <a:off x="8129908" y="30867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219" name="Google Shape;1219;p61"/>
          <p:cNvCxnSpPr>
            <a:stCxn id="1208" idx="6"/>
            <a:endCxn id="1213" idx="2"/>
          </p:cNvCxnSpPr>
          <p:nvPr/>
        </p:nvCxnSpPr>
        <p:spPr>
          <a:xfrm>
            <a:off x="6628769" y="22144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20" name="Google Shape;1220;p61"/>
          <p:cNvCxnSpPr>
            <a:stCxn id="1208" idx="6"/>
            <a:endCxn id="1212" idx="2"/>
          </p:cNvCxnSpPr>
          <p:nvPr/>
        </p:nvCxnSpPr>
        <p:spPr>
          <a:xfrm>
            <a:off x="6628769" y="22144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1" name="Google Shape;1221;p61"/>
          <p:cNvCxnSpPr>
            <a:stCxn id="1208" idx="6"/>
            <a:endCxn id="1211" idx="2"/>
          </p:cNvCxnSpPr>
          <p:nvPr/>
        </p:nvCxnSpPr>
        <p:spPr>
          <a:xfrm>
            <a:off x="6628769" y="22144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22" name="Google Shape;1222;p61"/>
          <p:cNvCxnSpPr>
            <a:stCxn id="1208" idx="6"/>
            <a:endCxn id="1210" idx="2"/>
          </p:cNvCxnSpPr>
          <p:nvPr/>
        </p:nvCxnSpPr>
        <p:spPr>
          <a:xfrm>
            <a:off x="6628769" y="22144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23" name="Google Shape;1223;p61"/>
          <p:cNvCxnSpPr>
            <a:stCxn id="1208" idx="6"/>
            <a:endCxn id="1214" idx="2"/>
          </p:cNvCxnSpPr>
          <p:nvPr/>
        </p:nvCxnSpPr>
        <p:spPr>
          <a:xfrm>
            <a:off x="6628769" y="22144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224" name="Google Shape;1224;p61"/>
          <p:cNvCxnSpPr>
            <a:stCxn id="1198" idx="6"/>
            <a:endCxn id="1212" idx="2"/>
          </p:cNvCxnSpPr>
          <p:nvPr/>
        </p:nvCxnSpPr>
        <p:spPr>
          <a:xfrm>
            <a:off x="6628769" y="24996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25" name="Google Shape;1225;p61"/>
          <p:cNvCxnSpPr>
            <a:stCxn id="1198" idx="6"/>
            <a:endCxn id="1213" idx="2"/>
          </p:cNvCxnSpPr>
          <p:nvPr/>
        </p:nvCxnSpPr>
        <p:spPr>
          <a:xfrm rot="10800000" flipH="1">
            <a:off x="6628769" y="22143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6" name="Google Shape;1226;p61"/>
          <p:cNvCxnSpPr>
            <a:stCxn id="1198" idx="6"/>
            <a:endCxn id="1211" idx="2"/>
          </p:cNvCxnSpPr>
          <p:nvPr/>
        </p:nvCxnSpPr>
        <p:spPr>
          <a:xfrm>
            <a:off x="6628769" y="24996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27" name="Google Shape;1227;p61"/>
          <p:cNvCxnSpPr>
            <a:stCxn id="1198" idx="6"/>
            <a:endCxn id="1210" idx="2"/>
          </p:cNvCxnSpPr>
          <p:nvPr/>
        </p:nvCxnSpPr>
        <p:spPr>
          <a:xfrm>
            <a:off x="6628769" y="24996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28" name="Google Shape;1228;p61"/>
          <p:cNvCxnSpPr>
            <a:stCxn id="1198" idx="6"/>
            <a:endCxn id="1214" idx="2"/>
          </p:cNvCxnSpPr>
          <p:nvPr/>
        </p:nvCxnSpPr>
        <p:spPr>
          <a:xfrm>
            <a:off x="6628769" y="24996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29" name="Google Shape;1229;p61"/>
          <p:cNvCxnSpPr>
            <a:stCxn id="1197" idx="6"/>
            <a:endCxn id="1211" idx="2"/>
          </p:cNvCxnSpPr>
          <p:nvPr/>
        </p:nvCxnSpPr>
        <p:spPr>
          <a:xfrm>
            <a:off x="6628769" y="27848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30" name="Google Shape;1230;p61"/>
          <p:cNvCxnSpPr>
            <a:stCxn id="1197" idx="6"/>
            <a:endCxn id="1210" idx="2"/>
          </p:cNvCxnSpPr>
          <p:nvPr/>
        </p:nvCxnSpPr>
        <p:spPr>
          <a:xfrm>
            <a:off x="6628769" y="27848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1" name="Google Shape;1231;p61"/>
          <p:cNvCxnSpPr>
            <a:stCxn id="1197" idx="6"/>
            <a:endCxn id="1214" idx="2"/>
          </p:cNvCxnSpPr>
          <p:nvPr/>
        </p:nvCxnSpPr>
        <p:spPr>
          <a:xfrm>
            <a:off x="6628769" y="27848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2" name="Google Shape;1232;p61"/>
          <p:cNvCxnSpPr>
            <a:stCxn id="1197" idx="6"/>
            <a:endCxn id="1212" idx="2"/>
          </p:cNvCxnSpPr>
          <p:nvPr/>
        </p:nvCxnSpPr>
        <p:spPr>
          <a:xfrm rot="10800000" flipH="1">
            <a:off x="6628769" y="24995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3" name="Google Shape;1233;p61"/>
          <p:cNvCxnSpPr>
            <a:stCxn id="1197" idx="6"/>
            <a:endCxn id="1213" idx="2"/>
          </p:cNvCxnSpPr>
          <p:nvPr/>
        </p:nvCxnSpPr>
        <p:spPr>
          <a:xfrm rot="10800000" flipH="1">
            <a:off x="6628769" y="22145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4" name="Google Shape;1234;p61"/>
          <p:cNvCxnSpPr>
            <a:stCxn id="1196" idx="6"/>
            <a:endCxn id="1210" idx="2"/>
          </p:cNvCxnSpPr>
          <p:nvPr/>
        </p:nvCxnSpPr>
        <p:spPr>
          <a:xfrm>
            <a:off x="6628769" y="30700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35" name="Google Shape;1235;p61"/>
          <p:cNvCxnSpPr>
            <a:stCxn id="1196" idx="6"/>
            <a:endCxn id="1214" idx="2"/>
          </p:cNvCxnSpPr>
          <p:nvPr/>
        </p:nvCxnSpPr>
        <p:spPr>
          <a:xfrm>
            <a:off x="6628769" y="30700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36" name="Google Shape;1236;p61"/>
          <p:cNvCxnSpPr>
            <a:stCxn id="1196" idx="6"/>
            <a:endCxn id="1211" idx="1"/>
          </p:cNvCxnSpPr>
          <p:nvPr/>
        </p:nvCxnSpPr>
        <p:spPr>
          <a:xfrm rot="10800000" flipH="1">
            <a:off x="6628769" y="26995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237" name="Google Shape;1237;p61"/>
          <p:cNvCxnSpPr>
            <a:stCxn id="1196" idx="6"/>
            <a:endCxn id="1212" idx="2"/>
          </p:cNvCxnSpPr>
          <p:nvPr/>
        </p:nvCxnSpPr>
        <p:spPr>
          <a:xfrm rot="10800000" flipH="1">
            <a:off x="6628769" y="24997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38" name="Google Shape;1238;p61"/>
          <p:cNvCxnSpPr>
            <a:stCxn id="1196" idx="6"/>
            <a:endCxn id="1213" idx="2"/>
          </p:cNvCxnSpPr>
          <p:nvPr/>
        </p:nvCxnSpPr>
        <p:spPr>
          <a:xfrm rot="10800000" flipH="1">
            <a:off x="6628769" y="22144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39" name="Google Shape;1239;p61"/>
          <p:cNvCxnSpPr>
            <a:stCxn id="1209" idx="6"/>
            <a:endCxn id="1214" idx="2"/>
          </p:cNvCxnSpPr>
          <p:nvPr/>
        </p:nvCxnSpPr>
        <p:spPr>
          <a:xfrm>
            <a:off x="6628769" y="33552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240" name="Google Shape;1240;p61"/>
          <p:cNvCxnSpPr>
            <a:stCxn id="1209" idx="6"/>
            <a:endCxn id="1210" idx="2"/>
          </p:cNvCxnSpPr>
          <p:nvPr/>
        </p:nvCxnSpPr>
        <p:spPr>
          <a:xfrm rot="10800000" flipH="1">
            <a:off x="6628769" y="30699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241" name="Google Shape;1241;p61"/>
          <p:cNvCxnSpPr>
            <a:stCxn id="1209" idx="6"/>
            <a:endCxn id="1211" idx="2"/>
          </p:cNvCxnSpPr>
          <p:nvPr/>
        </p:nvCxnSpPr>
        <p:spPr>
          <a:xfrm rot="10800000" flipH="1">
            <a:off x="6628769" y="27849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242" name="Google Shape;1242;p61"/>
          <p:cNvCxnSpPr>
            <a:stCxn id="1209" idx="6"/>
            <a:endCxn id="1212" idx="2"/>
          </p:cNvCxnSpPr>
          <p:nvPr/>
        </p:nvCxnSpPr>
        <p:spPr>
          <a:xfrm rot="10800000" flipH="1">
            <a:off x="6628769" y="24996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243" name="Google Shape;1243;p61"/>
          <p:cNvCxnSpPr>
            <a:stCxn id="1209" idx="6"/>
            <a:endCxn id="1213" idx="2"/>
          </p:cNvCxnSpPr>
          <p:nvPr/>
        </p:nvCxnSpPr>
        <p:spPr>
          <a:xfrm rot="10800000" flipH="1">
            <a:off x="6628769" y="22143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244" name="Google Shape;1244;p61"/>
          <p:cNvCxnSpPr>
            <a:stCxn id="1195" idx="6"/>
            <a:endCxn id="1209" idx="2"/>
          </p:cNvCxnSpPr>
          <p:nvPr/>
        </p:nvCxnSpPr>
        <p:spPr>
          <a:xfrm>
            <a:off x="5852701" y="31286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245" name="Google Shape;1245;p61"/>
          <p:cNvCxnSpPr>
            <a:stCxn id="1195" idx="6"/>
            <a:endCxn id="1208" idx="2"/>
          </p:cNvCxnSpPr>
          <p:nvPr/>
        </p:nvCxnSpPr>
        <p:spPr>
          <a:xfrm rot="10800000" flipH="1">
            <a:off x="5852701" y="22145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246" name="Google Shape;1246;p61"/>
          <p:cNvCxnSpPr>
            <a:stCxn id="1194" idx="6"/>
            <a:endCxn id="1208" idx="2"/>
          </p:cNvCxnSpPr>
          <p:nvPr/>
        </p:nvCxnSpPr>
        <p:spPr>
          <a:xfrm rot="10800000" flipH="1">
            <a:off x="5852701" y="22144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247" name="Google Shape;1247;p61"/>
          <p:cNvCxnSpPr>
            <a:stCxn id="1193" idx="6"/>
            <a:endCxn id="1208" idx="2"/>
          </p:cNvCxnSpPr>
          <p:nvPr/>
        </p:nvCxnSpPr>
        <p:spPr>
          <a:xfrm rot="10800000" flipH="1">
            <a:off x="5852701" y="22143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248" name="Google Shape;1248;p61"/>
          <p:cNvCxnSpPr>
            <a:stCxn id="1194" idx="6"/>
            <a:endCxn id="1209" idx="2"/>
          </p:cNvCxnSpPr>
          <p:nvPr/>
        </p:nvCxnSpPr>
        <p:spPr>
          <a:xfrm>
            <a:off x="5852701" y="27901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249" name="Google Shape;1249;p61"/>
          <p:cNvCxnSpPr>
            <a:stCxn id="1193" idx="6"/>
            <a:endCxn id="1209" idx="2"/>
          </p:cNvCxnSpPr>
          <p:nvPr/>
        </p:nvCxnSpPr>
        <p:spPr>
          <a:xfrm>
            <a:off x="5852701" y="24516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250" name="Google Shape;1250;p61"/>
          <p:cNvCxnSpPr>
            <a:stCxn id="1213" idx="6"/>
            <a:endCxn id="1217" idx="2"/>
          </p:cNvCxnSpPr>
          <p:nvPr/>
        </p:nvCxnSpPr>
        <p:spPr>
          <a:xfrm>
            <a:off x="7579174" y="22144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1" name="Google Shape;1251;p61"/>
          <p:cNvCxnSpPr>
            <a:stCxn id="1213" idx="6"/>
            <a:endCxn id="1216" idx="2"/>
          </p:cNvCxnSpPr>
          <p:nvPr/>
        </p:nvCxnSpPr>
        <p:spPr>
          <a:xfrm>
            <a:off x="7579174" y="22144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2" name="Google Shape;1252;p61"/>
          <p:cNvCxnSpPr>
            <a:stCxn id="1213" idx="6"/>
            <a:endCxn id="1215" idx="2"/>
          </p:cNvCxnSpPr>
          <p:nvPr/>
        </p:nvCxnSpPr>
        <p:spPr>
          <a:xfrm>
            <a:off x="7579174" y="22144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253" name="Google Shape;1253;p61"/>
          <p:cNvCxnSpPr>
            <a:stCxn id="1213" idx="6"/>
            <a:endCxn id="1218" idx="2"/>
          </p:cNvCxnSpPr>
          <p:nvPr/>
        </p:nvCxnSpPr>
        <p:spPr>
          <a:xfrm>
            <a:off x="7579174" y="22144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254" name="Google Shape;1254;p61"/>
          <p:cNvCxnSpPr>
            <a:stCxn id="1212" idx="6"/>
            <a:endCxn id="1217" idx="2"/>
          </p:cNvCxnSpPr>
          <p:nvPr/>
        </p:nvCxnSpPr>
        <p:spPr>
          <a:xfrm rot="10800000" flipH="1">
            <a:off x="7579174" y="23520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55" name="Google Shape;1255;p61"/>
          <p:cNvCxnSpPr>
            <a:stCxn id="1212" idx="6"/>
            <a:endCxn id="1216" idx="2"/>
          </p:cNvCxnSpPr>
          <p:nvPr/>
        </p:nvCxnSpPr>
        <p:spPr>
          <a:xfrm>
            <a:off x="7579174" y="24996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6" name="Google Shape;1256;p61"/>
          <p:cNvCxnSpPr>
            <a:stCxn id="1212" idx="6"/>
            <a:endCxn id="1215" idx="2"/>
          </p:cNvCxnSpPr>
          <p:nvPr/>
        </p:nvCxnSpPr>
        <p:spPr>
          <a:xfrm>
            <a:off x="7579174" y="24996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7" name="Google Shape;1257;p61"/>
          <p:cNvCxnSpPr>
            <a:stCxn id="1211" idx="6"/>
            <a:endCxn id="1215" idx="2"/>
          </p:cNvCxnSpPr>
          <p:nvPr/>
        </p:nvCxnSpPr>
        <p:spPr>
          <a:xfrm>
            <a:off x="7579174" y="27848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58" name="Google Shape;1258;p61"/>
          <p:cNvCxnSpPr>
            <a:stCxn id="1211" idx="6"/>
            <a:endCxn id="1218" idx="2"/>
          </p:cNvCxnSpPr>
          <p:nvPr/>
        </p:nvCxnSpPr>
        <p:spPr>
          <a:xfrm>
            <a:off x="7579174" y="27848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259" name="Google Shape;1259;p61"/>
          <p:cNvCxnSpPr>
            <a:stCxn id="1211" idx="6"/>
            <a:endCxn id="1216" idx="2"/>
          </p:cNvCxnSpPr>
          <p:nvPr/>
        </p:nvCxnSpPr>
        <p:spPr>
          <a:xfrm rot="10800000" flipH="1">
            <a:off x="7579174" y="26372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0" name="Google Shape;1260;p61"/>
          <p:cNvCxnSpPr>
            <a:stCxn id="1211" idx="6"/>
            <a:endCxn id="1217" idx="2"/>
          </p:cNvCxnSpPr>
          <p:nvPr/>
        </p:nvCxnSpPr>
        <p:spPr>
          <a:xfrm rot="10800000" flipH="1">
            <a:off x="7579174" y="23519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1" name="Google Shape;1261;p61"/>
          <p:cNvCxnSpPr>
            <a:stCxn id="1212" idx="6"/>
            <a:endCxn id="1218" idx="2"/>
          </p:cNvCxnSpPr>
          <p:nvPr/>
        </p:nvCxnSpPr>
        <p:spPr>
          <a:xfrm>
            <a:off x="7579174" y="24996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262" name="Google Shape;1262;p61"/>
          <p:cNvCxnSpPr>
            <a:stCxn id="1210" idx="6"/>
            <a:endCxn id="1218" idx="2"/>
          </p:cNvCxnSpPr>
          <p:nvPr/>
        </p:nvCxnSpPr>
        <p:spPr>
          <a:xfrm>
            <a:off x="7579174" y="30700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263" name="Google Shape;1263;p61"/>
          <p:cNvCxnSpPr>
            <a:stCxn id="1214" idx="6"/>
            <a:endCxn id="1218" idx="2"/>
          </p:cNvCxnSpPr>
          <p:nvPr/>
        </p:nvCxnSpPr>
        <p:spPr>
          <a:xfrm rot="10800000" flipH="1">
            <a:off x="7579174" y="32076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4" name="Google Shape;1264;p61"/>
          <p:cNvCxnSpPr>
            <a:stCxn id="1214" idx="6"/>
            <a:endCxn id="1215" idx="2"/>
          </p:cNvCxnSpPr>
          <p:nvPr/>
        </p:nvCxnSpPr>
        <p:spPr>
          <a:xfrm rot="10800000" flipH="1">
            <a:off x="7579174" y="29223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5" name="Google Shape;1265;p61"/>
          <p:cNvCxnSpPr>
            <a:stCxn id="1210" idx="6"/>
            <a:endCxn id="1215" idx="2"/>
          </p:cNvCxnSpPr>
          <p:nvPr/>
        </p:nvCxnSpPr>
        <p:spPr>
          <a:xfrm rot="10800000" flipH="1">
            <a:off x="7579174" y="29224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266" name="Google Shape;1266;p61"/>
          <p:cNvCxnSpPr>
            <a:stCxn id="1214" idx="6"/>
            <a:endCxn id="1216" idx="2"/>
          </p:cNvCxnSpPr>
          <p:nvPr/>
        </p:nvCxnSpPr>
        <p:spPr>
          <a:xfrm rot="10800000" flipH="1">
            <a:off x="7579174" y="26370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267" name="Google Shape;1267;p61"/>
          <p:cNvCxnSpPr>
            <a:stCxn id="1210" idx="6"/>
            <a:endCxn id="1217" idx="2"/>
          </p:cNvCxnSpPr>
          <p:nvPr/>
        </p:nvCxnSpPr>
        <p:spPr>
          <a:xfrm rot="10800000" flipH="1">
            <a:off x="7579174" y="23518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268" name="Google Shape;1268;p61"/>
          <p:cNvCxnSpPr>
            <a:stCxn id="1210" idx="6"/>
            <a:endCxn id="1216" idx="2"/>
          </p:cNvCxnSpPr>
          <p:nvPr/>
        </p:nvCxnSpPr>
        <p:spPr>
          <a:xfrm rot="10800000" flipH="1">
            <a:off x="7579174" y="26371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269" name="Google Shape;1269;p61"/>
          <p:cNvCxnSpPr>
            <a:stCxn id="1214" idx="6"/>
            <a:endCxn id="1217" idx="2"/>
          </p:cNvCxnSpPr>
          <p:nvPr/>
        </p:nvCxnSpPr>
        <p:spPr>
          <a:xfrm rot="10800000" flipH="1">
            <a:off x="7579174" y="2352051"/>
            <a:ext cx="550800" cy="1003200"/>
          </a:xfrm>
          <a:prstGeom prst="straightConnector1">
            <a:avLst/>
          </a:prstGeom>
          <a:noFill/>
          <a:ln w="9525" cap="flat" cmpd="sng">
            <a:solidFill>
              <a:schemeClr val="dk2"/>
            </a:solidFill>
            <a:prstDash val="solid"/>
            <a:round/>
            <a:headEnd type="none" w="med" len="med"/>
            <a:tailEnd type="triangle" w="med" len="med"/>
          </a:ln>
        </p:spPr>
      </p:cxnSp>
      <p:pic>
        <p:nvPicPr>
          <p:cNvPr id="1270" name="Google Shape;1270;p61"/>
          <p:cNvPicPr preferRelativeResize="0"/>
          <p:nvPr/>
        </p:nvPicPr>
        <p:blipFill>
          <a:blip r:embed="rId3">
            <a:alphaModFix/>
          </a:blip>
          <a:stretch>
            <a:fillRect/>
          </a:stretch>
        </p:blipFill>
        <p:spPr>
          <a:xfrm>
            <a:off x="1695064" y="1362075"/>
            <a:ext cx="1171960" cy="575700"/>
          </a:xfrm>
          <a:prstGeom prst="rect">
            <a:avLst/>
          </a:prstGeom>
          <a:noFill/>
          <a:ln>
            <a:noFill/>
          </a:ln>
        </p:spPr>
      </p:pic>
      <p:pic>
        <p:nvPicPr>
          <p:cNvPr id="1271" name="Google Shape;1271;p61"/>
          <p:cNvPicPr preferRelativeResize="0"/>
          <p:nvPr/>
        </p:nvPicPr>
        <p:blipFill>
          <a:blip r:embed="rId4">
            <a:alphaModFix/>
          </a:blip>
          <a:stretch>
            <a:fillRect/>
          </a:stretch>
        </p:blipFill>
        <p:spPr>
          <a:xfrm>
            <a:off x="400300" y="2657950"/>
            <a:ext cx="4073699" cy="2410535"/>
          </a:xfrm>
          <a:prstGeom prst="rect">
            <a:avLst/>
          </a:prstGeom>
          <a:noFill/>
          <a:ln>
            <a:noFill/>
          </a:ln>
        </p:spPr>
      </p:pic>
      <p:sp>
        <p:nvSpPr>
          <p:cNvPr id="1272" name="Google Shape;1272;p61"/>
          <p:cNvSpPr/>
          <p:nvPr/>
        </p:nvSpPr>
        <p:spPr>
          <a:xfrm>
            <a:off x="167725" y="3355250"/>
            <a:ext cx="4841700" cy="1709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1"/>
          <p:cNvSpPr/>
          <p:nvPr/>
        </p:nvSpPr>
        <p:spPr>
          <a:xfrm rot="5400000">
            <a:off x="8063450" y="1683975"/>
            <a:ext cx="391500" cy="3705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4" name="Google Shape;1274;p61"/>
          <p:cNvPicPr preferRelativeResize="0"/>
          <p:nvPr/>
        </p:nvPicPr>
        <p:blipFill>
          <a:blip r:embed="rId5">
            <a:alphaModFix/>
          </a:blip>
          <a:stretch>
            <a:fillRect/>
          </a:stretch>
        </p:blipFill>
        <p:spPr>
          <a:xfrm>
            <a:off x="8085763" y="1144450"/>
            <a:ext cx="638278" cy="432900"/>
          </a:xfrm>
          <a:prstGeom prst="rect">
            <a:avLst/>
          </a:prstGeom>
          <a:noFill/>
          <a:ln>
            <a:noFill/>
          </a:ln>
        </p:spPr>
      </p:pic>
      <p:pic>
        <p:nvPicPr>
          <p:cNvPr id="1275" name="Google Shape;1275;p61"/>
          <p:cNvPicPr preferRelativeResize="0"/>
          <p:nvPr/>
        </p:nvPicPr>
        <p:blipFill>
          <a:blip r:embed="rId6">
            <a:alphaModFix/>
          </a:blip>
          <a:stretch>
            <a:fillRect/>
          </a:stretch>
        </p:blipFill>
        <p:spPr>
          <a:xfrm>
            <a:off x="2978899" y="3949638"/>
            <a:ext cx="2424201" cy="629100"/>
          </a:xfrm>
          <a:prstGeom prst="rect">
            <a:avLst/>
          </a:prstGeom>
          <a:noFill/>
          <a:ln>
            <a:noFill/>
          </a:ln>
        </p:spPr>
      </p:pic>
      <p:sp>
        <p:nvSpPr>
          <p:cNvPr id="1276" name="Google Shape;1276;p61"/>
          <p:cNvSpPr txBox="1"/>
          <p:nvPr/>
        </p:nvSpPr>
        <p:spPr>
          <a:xfrm>
            <a:off x="10253450" y="3388000"/>
            <a:ext cx="11100" cy="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p61"/>
          <p:cNvSpPr txBox="1"/>
          <p:nvPr/>
        </p:nvSpPr>
        <p:spPr>
          <a:xfrm>
            <a:off x="382637" y="3401526"/>
            <a:ext cx="39045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Vectorizing it, we have:</a:t>
            </a:r>
            <a:r>
              <a:rPr lang="en"/>
              <a:t> </a:t>
            </a:r>
            <a:endParaRPr/>
          </a:p>
        </p:txBody>
      </p:sp>
      <p:sp>
        <p:nvSpPr>
          <p:cNvPr id="1279" name="Google Shape;127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
        <p:nvSpPr>
          <p:cNvPr id="2" name="TextBox 1">
            <a:extLst>
              <a:ext uri="{FF2B5EF4-FFF2-40B4-BE49-F238E27FC236}">
                <a16:creationId xmlns:a16="http://schemas.microsoft.com/office/drawing/2014/main" id="{F870D1C9-DBE2-2D1C-9ED4-2996D6417C1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Mentimeter - Interactive Presentations">
                <a:extLst>
                  <a:ext uri="{FF2B5EF4-FFF2-40B4-BE49-F238E27FC236}">
                    <a16:creationId xmlns:a16="http://schemas.microsoft.com/office/drawing/2014/main" id="{8C45FA1E-4087-D268-FCCE-320B8DB18536}"/>
                  </a:ext>
                </a:extLst>
              </p:cNvPr>
              <p:cNvGraphicFramePr>
                <a:graphicFrameLocks noGrp="1"/>
              </p:cNvGraphicFramePr>
              <p:nvPr>
                <p:ph idx="1"/>
              </p:nvPr>
            </p:nvGraphicFramePr>
            <p:xfrm>
              <a:off x="457200" y="572494"/>
              <a:ext cx="8229600" cy="4428876"/>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Mentimeter - Interactive Presentations">
                <a:extLst>
                  <a:ext uri="{FF2B5EF4-FFF2-40B4-BE49-F238E27FC236}">
                    <a16:creationId xmlns:a16="http://schemas.microsoft.com/office/drawing/2014/main" id="{8C45FA1E-4087-D268-FCCE-320B8DB18536}"/>
                  </a:ext>
                </a:extLst>
              </p:cNvPr>
              <p:cNvPicPr>
                <a:picLocks noGrp="1" noRot="1" noChangeAspect="1" noMove="1" noResize="1" noEditPoints="1" noAdjustHandles="1" noChangeArrowheads="1" noChangeShapeType="1"/>
              </p:cNvPicPr>
              <p:nvPr/>
            </p:nvPicPr>
            <p:blipFill>
              <a:blip r:embed="rId3"/>
              <a:stretch>
                <a:fillRect/>
              </a:stretch>
            </p:blipFill>
            <p:spPr>
              <a:xfrm>
                <a:off x="457200" y="572494"/>
                <a:ext cx="8229600" cy="4428876"/>
              </a:xfrm>
              <a:prstGeom prst="rect">
                <a:avLst/>
              </a:prstGeom>
            </p:spPr>
          </p:pic>
        </mc:Fallback>
      </mc:AlternateContent>
      <p:sp>
        <p:nvSpPr>
          <p:cNvPr id="4" name="Slide Number Placeholder 3">
            <a:extLst>
              <a:ext uri="{FF2B5EF4-FFF2-40B4-BE49-F238E27FC236}">
                <a16:creationId xmlns:a16="http://schemas.microsoft.com/office/drawing/2014/main" id="{9AB37A28-17B9-CFB9-18EE-269D03835327}"/>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105</a:t>
            </a:fld>
            <a:endParaRPr lang="en-US"/>
          </a:p>
        </p:txBody>
      </p:sp>
    </p:spTree>
    <p:extLst>
      <p:ext uri="{BB962C8B-B14F-4D97-AF65-F5344CB8AC3E}">
        <p14:creationId xmlns:p14="http://schemas.microsoft.com/office/powerpoint/2010/main" val="5743627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minimize the loss function? </a:t>
            </a:r>
          </a:p>
        </p:txBody>
      </p:sp>
      <p:sp>
        <p:nvSpPr>
          <p:cNvPr id="3" name="object 4"/>
          <p:cNvSpPr/>
          <p:nvPr/>
        </p:nvSpPr>
        <p:spPr>
          <a:xfrm>
            <a:off x="1657350" y="1082067"/>
            <a:ext cx="5406964" cy="3385474"/>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2303941" y="3051357"/>
            <a:ext cx="411524" cy="550855"/>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TextBox 4"/>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7" name="Slide Number Placeholder 3">
            <a:extLst>
              <a:ext uri="{FF2B5EF4-FFF2-40B4-BE49-F238E27FC236}">
                <a16:creationId xmlns:a16="http://schemas.microsoft.com/office/drawing/2014/main" id="{3D05D97E-243A-E078-8460-EF07F6B84ACF}"/>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106</a:t>
            </a:fld>
            <a:endParaRPr lang="en-US" sz="160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E3B4ECF0-E4FA-14D1-094A-459D8AE12A74}"/>
                  </a:ext>
                </a:extLst>
              </p14:cNvPr>
              <p14:cNvContentPartPr/>
              <p14:nvPr/>
            </p14:nvContentPartPr>
            <p14:xfrm>
              <a:off x="1669993" y="2426009"/>
              <a:ext cx="5449680" cy="1329480"/>
            </p14:xfrm>
          </p:contentPart>
        </mc:Choice>
        <mc:Fallback xmlns="">
          <p:pic>
            <p:nvPicPr>
              <p:cNvPr id="16" name="Ink 15">
                <a:extLst>
                  <a:ext uri="{FF2B5EF4-FFF2-40B4-BE49-F238E27FC236}">
                    <a16:creationId xmlns:a16="http://schemas.microsoft.com/office/drawing/2014/main" id="{E3B4ECF0-E4FA-14D1-094A-459D8AE12A74}"/>
                  </a:ext>
                </a:extLst>
              </p:cNvPr>
              <p:cNvPicPr/>
              <p:nvPr/>
            </p:nvPicPr>
            <p:blipFill>
              <a:blip r:embed="rId5"/>
              <a:stretch>
                <a:fillRect/>
              </a:stretch>
            </p:blipFill>
            <p:spPr>
              <a:xfrm>
                <a:off x="1663873" y="2419889"/>
                <a:ext cx="5461920" cy="1341720"/>
              </a:xfrm>
              <a:prstGeom prst="rect">
                <a:avLst/>
              </a:prstGeom>
            </p:spPr>
          </p:pic>
        </mc:Fallback>
      </mc:AlternateContent>
    </p:spTree>
    <p:extLst>
      <p:ext uri="{BB962C8B-B14F-4D97-AF65-F5344CB8AC3E}">
        <p14:creationId xmlns:p14="http://schemas.microsoft.com/office/powerpoint/2010/main" val="15233858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minimize the loss function? </a:t>
            </a:r>
          </a:p>
        </p:txBody>
      </p:sp>
      <p:sp>
        <p:nvSpPr>
          <p:cNvPr id="3" name="object 5"/>
          <p:cNvSpPr txBox="1"/>
          <p:nvPr/>
        </p:nvSpPr>
        <p:spPr>
          <a:xfrm>
            <a:off x="1553737" y="958176"/>
            <a:ext cx="4374356" cy="230832"/>
          </a:xfrm>
          <a:prstGeom prst="rect">
            <a:avLst/>
          </a:prstGeom>
        </p:spPr>
        <p:txBody>
          <a:bodyPr vert="horz" wrap="square" lIns="0" tIns="0" rIns="0" bIns="0" rtlCol="0">
            <a:spAutoFit/>
          </a:bodyPr>
          <a:lstStyle/>
          <a:p>
            <a:pPr marL="9525"/>
            <a:r>
              <a:rPr sz="1500" spc="-4" dirty="0">
                <a:solidFill>
                  <a:prstClr val="black"/>
                </a:solidFill>
              </a:rPr>
              <a:t>In 1-dimension, the derivative of a</a:t>
            </a:r>
            <a:r>
              <a:rPr sz="1500" spc="49" dirty="0">
                <a:solidFill>
                  <a:prstClr val="black"/>
                </a:solidFill>
              </a:rPr>
              <a:t> </a:t>
            </a:r>
            <a:r>
              <a:rPr sz="1500" spc="-4" dirty="0">
                <a:solidFill>
                  <a:prstClr val="black"/>
                </a:solidFill>
              </a:rPr>
              <a:t>function</a:t>
            </a:r>
            <a:r>
              <a:rPr lang="en-US" sz="1500" spc="-4" dirty="0">
                <a:solidFill>
                  <a:prstClr val="black"/>
                </a:solidFill>
              </a:rPr>
              <a:t> is</a:t>
            </a:r>
            <a:r>
              <a:rPr sz="1500" spc="-4" dirty="0">
                <a:solidFill>
                  <a:prstClr val="black"/>
                </a:solidFill>
              </a:rPr>
              <a:t>:</a:t>
            </a:r>
            <a:endParaRPr sz="1500" dirty="0">
              <a:solidFill>
                <a:prstClr val="black"/>
              </a:solidFill>
            </a:endParaRPr>
          </a:p>
        </p:txBody>
      </p:sp>
      <p:sp>
        <p:nvSpPr>
          <p:cNvPr id="4" name="object 6"/>
          <p:cNvSpPr/>
          <p:nvPr/>
        </p:nvSpPr>
        <p:spPr>
          <a:xfrm>
            <a:off x="2683140" y="1217880"/>
            <a:ext cx="2728907" cy="64293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7"/>
          <p:cNvSpPr txBox="1"/>
          <p:nvPr/>
        </p:nvSpPr>
        <p:spPr>
          <a:xfrm>
            <a:off x="1553737" y="2029542"/>
            <a:ext cx="6082188" cy="230832"/>
          </a:xfrm>
          <a:prstGeom prst="rect">
            <a:avLst/>
          </a:prstGeom>
        </p:spPr>
        <p:txBody>
          <a:bodyPr vert="horz" wrap="square" lIns="0" tIns="0" rIns="0" bIns="0" rtlCol="0">
            <a:spAutoFit/>
          </a:bodyPr>
          <a:lstStyle/>
          <a:p>
            <a:pPr marL="9525"/>
            <a:r>
              <a:rPr sz="1500" spc="-4" dirty="0">
                <a:solidFill>
                  <a:prstClr val="black"/>
                </a:solidFill>
              </a:rPr>
              <a:t>In multiple dimensions, the </a:t>
            </a:r>
            <a:r>
              <a:rPr sz="1500" b="1" spc="-4" dirty="0">
                <a:solidFill>
                  <a:prstClr val="black"/>
                </a:solidFill>
              </a:rPr>
              <a:t>gradient </a:t>
            </a:r>
            <a:r>
              <a:rPr sz="1500" spc="-4" dirty="0">
                <a:solidFill>
                  <a:prstClr val="black"/>
                </a:solidFill>
              </a:rPr>
              <a:t>is the vector of (partial</a:t>
            </a:r>
            <a:r>
              <a:rPr sz="1500" spc="153" dirty="0">
                <a:solidFill>
                  <a:prstClr val="black"/>
                </a:solidFill>
              </a:rPr>
              <a:t> </a:t>
            </a:r>
            <a:r>
              <a:rPr sz="1500" spc="-4" dirty="0">
                <a:solidFill>
                  <a:prstClr val="black"/>
                </a:solidFill>
              </a:rPr>
              <a:t>derivatives)</a:t>
            </a:r>
            <a:r>
              <a:rPr lang="en-US" sz="1500" spc="-4" dirty="0">
                <a:solidFill>
                  <a:prstClr val="black"/>
                </a:solidFill>
              </a:rPr>
              <a:t>:</a:t>
            </a:r>
            <a:endParaRPr sz="1500" dirty="0">
              <a:solidFill>
                <a:prstClr val="black"/>
              </a:solidFill>
            </a:endParaRPr>
          </a:p>
        </p:txBody>
      </p:sp>
      <p:sp>
        <p:nvSpPr>
          <p:cNvPr id="6" name="TextBox 5"/>
          <p:cNvSpPr txBox="1"/>
          <p:nvPr/>
        </p:nvSpPr>
        <p:spPr>
          <a:xfrm>
            <a:off x="1143000" y="4953063"/>
            <a:ext cx="4374916" cy="213585"/>
          </a:xfrm>
          <a:prstGeom prst="rect">
            <a:avLst/>
          </a:prstGeom>
          <a:noFill/>
        </p:spPr>
        <p:txBody>
          <a:bodyPr wrap="none" rtlCol="0">
            <a:spAutoFit/>
          </a:bodyPr>
          <a:lstStyle/>
          <a:p>
            <a:r>
              <a:rPr lang="en-US" sz="788" dirty="0"/>
              <a:t>Adapted from Andrej </a:t>
            </a:r>
            <a:r>
              <a:rPr lang="en-US" sz="788" dirty="0" err="1"/>
              <a:t>Karpathy</a:t>
            </a:r>
            <a:r>
              <a:rPr lang="en-US" sz="788" dirty="0"/>
              <a:t>, definition/equation from </a:t>
            </a:r>
            <a:r>
              <a:rPr lang="en-US" sz="788" dirty="0">
                <a:hlinkClick r:id="rId3"/>
              </a:rPr>
              <a:t>https://en.wikipedia.org/wiki/Gradient</a:t>
            </a:r>
            <a:r>
              <a:rPr lang="en-US" sz="788" dirty="0"/>
              <a:t> </a:t>
            </a:r>
          </a:p>
        </p:txBody>
      </p:sp>
      <p:pic>
        <p:nvPicPr>
          <p:cNvPr id="15" name="Picture 14">
            <a:extLst>
              <a:ext uri="{FF2B5EF4-FFF2-40B4-BE49-F238E27FC236}">
                <a16:creationId xmlns:a16="http://schemas.microsoft.com/office/drawing/2014/main" id="{33090F65-DC65-4232-8BCB-9DBA2F6FCAF6}"/>
              </a:ext>
            </a:extLst>
          </p:cNvPr>
          <p:cNvPicPr>
            <a:picLocks noChangeAspect="1"/>
          </p:cNvPicPr>
          <p:nvPr/>
        </p:nvPicPr>
        <p:blipFill rotWithShape="1">
          <a:blip r:embed="rId4"/>
          <a:srcRect l="17765" t="24536" r="36706" b="38235"/>
          <a:stretch/>
        </p:blipFill>
        <p:spPr>
          <a:xfrm>
            <a:off x="2065520" y="2356196"/>
            <a:ext cx="5238870" cy="2409611"/>
          </a:xfrm>
          <a:prstGeom prst="rect">
            <a:avLst/>
          </a:prstGeom>
        </p:spPr>
      </p:pic>
      <p:sp>
        <p:nvSpPr>
          <p:cNvPr id="8" name="Slide Number Placeholder 3">
            <a:extLst>
              <a:ext uri="{FF2B5EF4-FFF2-40B4-BE49-F238E27FC236}">
                <a16:creationId xmlns:a16="http://schemas.microsoft.com/office/drawing/2014/main" id="{318E2D58-ABB3-C860-A0E4-42B2D21E639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107</a:t>
            </a:fld>
            <a:endParaRPr lang="en-US" sz="1600">
              <a:solidFill>
                <a:schemeClr val="bg1"/>
              </a:solidFill>
            </a:endParaRPr>
          </a:p>
        </p:txBody>
      </p:sp>
      <p:sp>
        <p:nvSpPr>
          <p:cNvPr id="7" name="TextBox 6">
            <a:extLst>
              <a:ext uri="{FF2B5EF4-FFF2-40B4-BE49-F238E27FC236}">
                <a16:creationId xmlns:a16="http://schemas.microsoft.com/office/drawing/2014/main" id="{AD24A635-A390-2886-8B94-4676BB19BBB2}"/>
              </a:ext>
            </a:extLst>
          </p:cNvPr>
          <p:cNvSpPr txBox="1"/>
          <p:nvPr/>
        </p:nvSpPr>
        <p:spPr>
          <a:xfrm>
            <a:off x="5633357" y="1195056"/>
            <a:ext cx="1502228" cy="738664"/>
          </a:xfrm>
          <a:prstGeom prst="rect">
            <a:avLst/>
          </a:prstGeom>
          <a:noFill/>
          <a:ln>
            <a:solidFill>
              <a:schemeClr val="bg2"/>
            </a:solidFill>
          </a:ln>
        </p:spPr>
        <p:txBody>
          <a:bodyPr wrap="square" rtlCol="0">
            <a:spAutoFit/>
          </a:bodyPr>
          <a:lstStyle/>
          <a:p>
            <a:pPr algn="ctr"/>
            <a:r>
              <a:rPr lang="en-US" dirty="0"/>
              <a:t>f: loss function</a:t>
            </a:r>
          </a:p>
          <a:p>
            <a:pPr algn="ctr"/>
            <a:r>
              <a:rPr lang="en-US" dirty="0"/>
              <a:t>x: weights </a:t>
            </a:r>
            <a:r>
              <a:rPr lang="en" dirty="0"/>
              <a:t>𝚯</a:t>
            </a:r>
          </a:p>
          <a:p>
            <a:pPr algn="ctr"/>
            <a:r>
              <a:rPr lang="en" dirty="0"/>
              <a:t>h: small value</a:t>
            </a:r>
            <a:endParaRPr lang="en-US" dirty="0"/>
          </a:p>
        </p:txBody>
      </p:sp>
    </p:spTree>
    <p:extLst>
      <p:ext uri="{BB962C8B-B14F-4D97-AF65-F5344CB8AC3E}">
        <p14:creationId xmlns:p14="http://schemas.microsoft.com/office/powerpoint/2010/main" val="166232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45538" y="1437262"/>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5" name="object 5"/>
          <p:cNvSpPr txBox="1"/>
          <p:nvPr/>
        </p:nvSpPr>
        <p:spPr>
          <a:xfrm>
            <a:off x="1345538" y="198018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6" name="object 6"/>
          <p:cNvSpPr/>
          <p:nvPr/>
        </p:nvSpPr>
        <p:spPr>
          <a:xfrm>
            <a:off x="2888096" y="140202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7"/>
          <p:cNvSpPr txBox="1"/>
          <p:nvPr/>
        </p:nvSpPr>
        <p:spPr>
          <a:xfrm>
            <a:off x="6075232" y="147313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8" name="object 8"/>
          <p:cNvSpPr txBox="1"/>
          <p:nvPr/>
        </p:nvSpPr>
        <p:spPr>
          <a:xfrm>
            <a:off x="6075234" y="2016055"/>
            <a:ext cx="5014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9" name="object 9"/>
          <p:cNvSpPr/>
          <p:nvPr/>
        </p:nvSpPr>
        <p:spPr>
          <a:xfrm>
            <a:off x="5096767" y="1417983"/>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0" name="TextBox 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 name="Slide Number Placeholder 1">
            <a:extLst>
              <a:ext uri="{FF2B5EF4-FFF2-40B4-BE49-F238E27FC236}">
                <a16:creationId xmlns:a16="http://schemas.microsoft.com/office/drawing/2014/main" id="{735BC8F2-DD11-4B52-9BE0-818B6407312A}"/>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108</a:t>
            </a:fld>
            <a:endParaRPr lang="en-US">
              <a:solidFill>
                <a:prstClr val="black">
                  <a:tint val="75000"/>
                </a:prstClr>
              </a:solidFill>
            </a:endParaRPr>
          </a:p>
        </p:txBody>
      </p:sp>
      <p:sp>
        <p:nvSpPr>
          <p:cNvPr id="3" name="Title 1">
            <a:extLst>
              <a:ext uri="{FF2B5EF4-FFF2-40B4-BE49-F238E27FC236}">
                <a16:creationId xmlns:a16="http://schemas.microsoft.com/office/drawing/2014/main" id="{9950F5C6-9ED1-DD15-986F-8829A6E5615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2" name="Slide Number Placeholder 3">
            <a:extLst>
              <a:ext uri="{FF2B5EF4-FFF2-40B4-BE49-F238E27FC236}">
                <a16:creationId xmlns:a16="http://schemas.microsoft.com/office/drawing/2014/main" id="{CB98AABB-34B5-236F-0994-A83C6FA988B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108</a:t>
            </a:fld>
            <a:endParaRPr lang="en-US" sz="1600">
              <a:solidFill>
                <a:schemeClr val="bg1"/>
              </a:solidFill>
            </a:endParaRPr>
          </a:p>
        </p:txBody>
      </p:sp>
    </p:spTree>
    <p:extLst>
      <p:ext uri="{BB962C8B-B14F-4D97-AF65-F5344CB8AC3E}">
        <p14:creationId xmlns:p14="http://schemas.microsoft.com/office/powerpoint/2010/main" val="10244688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345538" y="1215586"/>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5" name="object 5"/>
          <p:cNvSpPr txBox="1"/>
          <p:nvPr/>
        </p:nvSpPr>
        <p:spPr>
          <a:xfrm>
            <a:off x="1345538" y="1758511"/>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6" name="object 6"/>
          <p:cNvSpPr/>
          <p:nvPr/>
        </p:nvSpPr>
        <p:spPr>
          <a:xfrm>
            <a:off x="2888096" y="1180351"/>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7"/>
          <p:cNvSpPr txBox="1"/>
          <p:nvPr/>
        </p:nvSpPr>
        <p:spPr>
          <a:xfrm>
            <a:off x="3231483" y="1215586"/>
            <a:ext cx="17273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(first</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8" name="object 8"/>
          <p:cNvSpPr txBox="1"/>
          <p:nvPr/>
        </p:nvSpPr>
        <p:spPr>
          <a:xfrm>
            <a:off x="3231482" y="1758511"/>
            <a:ext cx="1550670"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7030A0"/>
                </a:solidFill>
              </a:rPr>
              <a:t>loss</a:t>
            </a:r>
            <a:r>
              <a:rPr sz="1800" b="1" spc="-45" dirty="0">
                <a:solidFill>
                  <a:srgbClr val="7030A0"/>
                </a:solidFill>
              </a:rPr>
              <a:t> </a:t>
            </a:r>
            <a:r>
              <a:rPr sz="1800" b="1" spc="-4" dirty="0">
                <a:solidFill>
                  <a:srgbClr val="7030A0"/>
                </a:solidFill>
              </a:rPr>
              <a:t>1.25322</a:t>
            </a:r>
            <a:endParaRPr sz="1800" dirty="0">
              <a:solidFill>
                <a:srgbClr val="7030A0"/>
              </a:solidFill>
            </a:endParaRPr>
          </a:p>
        </p:txBody>
      </p:sp>
      <p:sp>
        <p:nvSpPr>
          <p:cNvPr id="9" name="object 9"/>
          <p:cNvSpPr/>
          <p:nvPr/>
        </p:nvSpPr>
        <p:spPr>
          <a:xfrm>
            <a:off x="5096767" y="1196307"/>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0" name="object 10"/>
          <p:cNvSpPr txBox="1"/>
          <p:nvPr/>
        </p:nvSpPr>
        <p:spPr>
          <a:xfrm>
            <a:off x="6075232" y="1251455"/>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11" name="object 11"/>
          <p:cNvSpPr txBox="1"/>
          <p:nvPr/>
        </p:nvSpPr>
        <p:spPr>
          <a:xfrm>
            <a:off x="6075234" y="1794379"/>
            <a:ext cx="5014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2ED5216C-878F-4A05-B3C1-81E03F04F1F0}"/>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109</a:t>
            </a:fld>
            <a:endParaRPr lang="en-US">
              <a:solidFill>
                <a:prstClr val="black">
                  <a:tint val="75000"/>
                </a:prstClr>
              </a:solidFill>
            </a:endParaRPr>
          </a:p>
        </p:txBody>
      </p:sp>
      <p:sp>
        <p:nvSpPr>
          <p:cNvPr id="13" name="Title 1">
            <a:extLst>
              <a:ext uri="{FF2B5EF4-FFF2-40B4-BE49-F238E27FC236}">
                <a16:creationId xmlns:a16="http://schemas.microsoft.com/office/drawing/2014/main" id="{8024B8DE-7DD8-E139-57C5-583B46BF635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E3993B55-855A-13C5-8D07-FA00E73DB7B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109</a:t>
            </a:fld>
            <a:endParaRPr lang="en-US" sz="1600">
              <a:solidFill>
                <a:schemeClr val="bg1"/>
              </a:solidFill>
            </a:endParaRPr>
          </a:p>
        </p:txBody>
      </p:sp>
    </p:spTree>
    <p:extLst>
      <p:ext uri="{BB962C8B-B14F-4D97-AF65-F5344CB8AC3E}">
        <p14:creationId xmlns:p14="http://schemas.microsoft.com/office/powerpoint/2010/main" val="365006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t="7061" b="34445"/>
          <a:stretch/>
        </p:blipFill>
        <p:spPr>
          <a:xfrm>
            <a:off x="1429447" y="2638525"/>
            <a:ext cx="6285104" cy="1836239"/>
          </a:xfrm>
          <a:prstGeom prst="rect">
            <a:avLst/>
          </a:prstGeom>
        </p:spPr>
      </p:pic>
      <p:sp>
        <p:nvSpPr>
          <p:cNvPr id="3" name="Rectangle 2"/>
          <p:cNvSpPr/>
          <p:nvPr/>
        </p:nvSpPr>
        <p:spPr>
          <a:xfrm>
            <a:off x="83127" y="1022252"/>
            <a:ext cx="7917873" cy="1500403"/>
          </a:xfrm>
          <a:prstGeom prst="rect">
            <a:avLst/>
          </a:prstGeom>
        </p:spPr>
        <p:txBody>
          <a:bodyPr wrap="square" lIns="68573" tIns="34286" rIns="68573" bIns="34286">
            <a:spAutoFit/>
          </a:bodyPr>
          <a:lstStyle/>
          <a:p>
            <a:pPr marL="257149" indent="-257149" defTabSz="685800" eaLnBrk="0" fontAlgn="base" hangingPunct="0">
              <a:spcBef>
                <a:spcPct val="0"/>
              </a:spcBef>
              <a:spcAft>
                <a:spcPct val="0"/>
              </a:spcAft>
              <a:buClrTx/>
              <a:buFont typeface="Arial"/>
              <a:buChar char="•"/>
              <a:defRPr/>
            </a:pPr>
            <a:r>
              <a:rPr lang="fr-FR" sz="1800" dirty="0" err="1">
                <a:cs typeface="Adobe Caslon Pro"/>
              </a:rPr>
              <a:t>AlexNet</a:t>
            </a:r>
            <a:r>
              <a:rPr lang="fr-FR" sz="1800" dirty="0">
                <a:cs typeface="Adobe Caslon Pro"/>
              </a:rPr>
              <a:t>: </a:t>
            </a:r>
            <a:r>
              <a:rPr lang="fr-FR" sz="1800" dirty="0" err="1">
                <a:cs typeface="Adobe Caslon Pro"/>
              </a:rPr>
              <a:t>Similar</a:t>
            </a:r>
            <a:r>
              <a:rPr lang="fr-FR" sz="1800" dirty="0">
                <a:cs typeface="Adobe Caslon Pro"/>
              </a:rPr>
              <a:t> </a:t>
            </a:r>
            <a:r>
              <a:rPr lang="fr-FR" sz="1800" dirty="0" err="1">
                <a:cs typeface="Adobe Caslon Pro"/>
              </a:rPr>
              <a:t>framework</a:t>
            </a:r>
            <a:r>
              <a:rPr lang="fr-FR" sz="1800" dirty="0">
                <a:cs typeface="Adobe Caslon Pro"/>
              </a:rPr>
              <a:t> to LeCun’98 but:</a:t>
            </a:r>
          </a:p>
          <a:p>
            <a:pPr marL="600049" lvl="1" indent="-257149" defTabSz="685800" eaLnBrk="0" fontAlgn="base" hangingPunct="0">
              <a:spcBef>
                <a:spcPct val="0"/>
              </a:spcBef>
              <a:spcAft>
                <a:spcPct val="0"/>
              </a:spcAft>
              <a:buClrTx/>
              <a:buFont typeface="Arial"/>
              <a:buChar char="•"/>
              <a:defRPr/>
            </a:pPr>
            <a:r>
              <a:rPr lang="fr-FR" sz="1500" dirty="0" err="1">
                <a:cs typeface="Adobe Caslon Pro"/>
              </a:rPr>
              <a:t>Bigger</a:t>
            </a:r>
            <a:r>
              <a:rPr lang="fr-FR" sz="1500" dirty="0">
                <a:cs typeface="Adobe Caslon Pro"/>
              </a:rPr>
              <a:t> model (7 </a:t>
            </a:r>
            <a:r>
              <a:rPr lang="fr-FR" sz="1500" dirty="0" err="1">
                <a:cs typeface="Adobe Caslon Pro"/>
              </a:rPr>
              <a:t>hidden</a:t>
            </a:r>
            <a:r>
              <a:rPr lang="fr-FR" sz="1500" dirty="0">
                <a:cs typeface="Adobe Caslon Pro"/>
              </a:rPr>
              <a:t> </a:t>
            </a:r>
            <a:r>
              <a:rPr lang="fr-FR" sz="1500" dirty="0" err="1">
                <a:cs typeface="Adobe Caslon Pro"/>
              </a:rPr>
              <a:t>layers</a:t>
            </a:r>
            <a:r>
              <a:rPr lang="fr-FR" sz="1500" dirty="0">
                <a:cs typeface="Adobe Caslon Pro"/>
              </a:rPr>
              <a:t>, 650,000 </a:t>
            </a:r>
            <a:r>
              <a:rPr lang="fr-FR" sz="1500" dirty="0" err="1">
                <a:cs typeface="Adobe Caslon Pro"/>
              </a:rPr>
              <a:t>units</a:t>
            </a:r>
            <a:r>
              <a:rPr lang="fr-FR" sz="1500" dirty="0">
                <a:cs typeface="Adobe Caslon Pro"/>
              </a:rPr>
              <a:t>, </a:t>
            </a:r>
            <a:r>
              <a:rPr lang="pt-BR" sz="1500" dirty="0">
                <a:cs typeface="Adobe Caslon Pro"/>
              </a:rPr>
              <a:t>60,000,000 params</a:t>
            </a:r>
            <a:r>
              <a:rPr lang="fr-FR" sz="1500" dirty="0">
                <a:cs typeface="Adobe Caslon Pro"/>
              </a:rPr>
              <a:t>)</a:t>
            </a:r>
          </a:p>
          <a:p>
            <a:pPr marL="600049" lvl="1" indent="-257149" defTabSz="685800" eaLnBrk="0" fontAlgn="base" hangingPunct="0">
              <a:spcBef>
                <a:spcPct val="0"/>
              </a:spcBef>
              <a:spcAft>
                <a:spcPct val="0"/>
              </a:spcAft>
              <a:buClrTx/>
              <a:buFont typeface="Arial"/>
              <a:buChar char="•"/>
              <a:defRPr/>
            </a:pPr>
            <a:r>
              <a:rPr lang="fr-FR" sz="1500" dirty="0">
                <a:cs typeface="Adobe Caslon Pro"/>
              </a:rPr>
              <a:t>More data (10</a:t>
            </a:r>
            <a:r>
              <a:rPr lang="fr-FR" sz="1500" baseline="30000" dirty="0">
                <a:cs typeface="Adobe Caslon Pro"/>
              </a:rPr>
              <a:t>6</a:t>
            </a:r>
            <a:r>
              <a:rPr lang="fr-FR" sz="1500" dirty="0">
                <a:cs typeface="Adobe Caslon Pro"/>
              </a:rPr>
              <a:t> vs. 10</a:t>
            </a:r>
            <a:r>
              <a:rPr lang="fr-FR" sz="1500" baseline="30000" dirty="0">
                <a:cs typeface="Adobe Caslon Pro"/>
              </a:rPr>
              <a:t>3</a:t>
            </a:r>
            <a:r>
              <a:rPr lang="fr-FR" sz="1500" dirty="0">
                <a:cs typeface="Adobe Caslon Pro"/>
              </a:rPr>
              <a:t> images)</a:t>
            </a:r>
          </a:p>
          <a:p>
            <a:pPr marL="600049" lvl="1" indent="-257149" defTabSz="685800" eaLnBrk="0" fontAlgn="base" hangingPunct="0">
              <a:spcBef>
                <a:spcPct val="0"/>
              </a:spcBef>
              <a:spcAft>
                <a:spcPct val="0"/>
              </a:spcAft>
              <a:buClrTx/>
              <a:buFont typeface="Arial"/>
              <a:buChar char="•"/>
              <a:defRPr/>
            </a:pPr>
            <a:r>
              <a:rPr lang="fr-FR" sz="1500" dirty="0">
                <a:cs typeface="Adobe Caslon Pro"/>
              </a:rPr>
              <a:t>GPU </a:t>
            </a:r>
            <a:r>
              <a:rPr lang="fr-FR" sz="1500" dirty="0" err="1">
                <a:cs typeface="Adobe Caslon Pro"/>
              </a:rPr>
              <a:t>implementation</a:t>
            </a:r>
            <a:r>
              <a:rPr lang="fr-FR" sz="1500" dirty="0">
                <a:cs typeface="Adobe Caslon Pro"/>
              </a:rPr>
              <a:t> (50x </a:t>
            </a:r>
            <a:r>
              <a:rPr lang="fr-FR" sz="1500" dirty="0" err="1">
                <a:cs typeface="Adobe Caslon Pro"/>
              </a:rPr>
              <a:t>speedup</a:t>
            </a:r>
            <a:r>
              <a:rPr lang="fr-FR" sz="1500" dirty="0">
                <a:cs typeface="Adobe Caslon Pro"/>
              </a:rPr>
              <a:t> over CPU)</a:t>
            </a:r>
          </a:p>
          <a:p>
            <a:pPr marL="942949" lvl="2" indent="-257149" defTabSz="685800" eaLnBrk="0" fontAlgn="base" hangingPunct="0">
              <a:spcBef>
                <a:spcPct val="0"/>
              </a:spcBef>
              <a:spcAft>
                <a:spcPct val="0"/>
              </a:spcAft>
              <a:buClrTx/>
              <a:buFont typeface="Arial"/>
              <a:buChar char="•"/>
              <a:defRPr/>
            </a:pPr>
            <a:r>
              <a:rPr lang="fr-FR" sz="1500" dirty="0" err="1">
                <a:cs typeface="Adobe Caslon Pro"/>
              </a:rPr>
              <a:t>Trained</a:t>
            </a:r>
            <a:r>
              <a:rPr lang="fr-FR" sz="1500" dirty="0">
                <a:cs typeface="Adobe Caslon Pro"/>
              </a:rPr>
              <a:t> on </a:t>
            </a:r>
            <a:r>
              <a:rPr lang="fr-FR" sz="1500" dirty="0" err="1">
                <a:cs typeface="Adobe Caslon Pro"/>
              </a:rPr>
              <a:t>two</a:t>
            </a:r>
            <a:r>
              <a:rPr lang="fr-FR" sz="1500" dirty="0">
                <a:cs typeface="Adobe Caslon Pro"/>
              </a:rPr>
              <a:t> </a:t>
            </a:r>
            <a:r>
              <a:rPr lang="fr-FR" sz="1500" dirty="0" err="1">
                <a:cs typeface="Adobe Caslon Pro"/>
              </a:rPr>
              <a:t>GPUs</a:t>
            </a:r>
            <a:r>
              <a:rPr lang="fr-FR" sz="1500" dirty="0">
                <a:cs typeface="Adobe Caslon Pro"/>
              </a:rPr>
              <a:t> for a </a:t>
            </a:r>
            <a:r>
              <a:rPr lang="fr-FR" sz="1500" dirty="0" err="1">
                <a:cs typeface="Adobe Caslon Pro"/>
              </a:rPr>
              <a:t>week</a:t>
            </a:r>
            <a:endParaRPr lang="fr-FR" sz="1500" dirty="0">
              <a:cs typeface="Adobe Caslon Pro"/>
            </a:endParaRPr>
          </a:p>
          <a:p>
            <a:pPr marL="600049" lvl="1" indent="-257149" defTabSz="685800" eaLnBrk="0" fontAlgn="base" hangingPunct="0">
              <a:spcBef>
                <a:spcPct val="0"/>
              </a:spcBef>
              <a:spcAft>
                <a:spcPct val="0"/>
              </a:spcAft>
              <a:buClrTx/>
              <a:buFont typeface="Arial"/>
              <a:buChar char="•"/>
              <a:defRPr/>
            </a:pPr>
            <a:r>
              <a:rPr lang="fr-FR" sz="1500" dirty="0" err="1">
                <a:cs typeface="Adobe Caslon Pro"/>
              </a:rPr>
              <a:t>Better</a:t>
            </a:r>
            <a:r>
              <a:rPr lang="fr-FR" sz="1500" dirty="0">
                <a:cs typeface="Adobe Caslon Pro"/>
              </a:rPr>
              <a:t> </a:t>
            </a:r>
            <a:r>
              <a:rPr lang="fr-FR" sz="1500" dirty="0" err="1">
                <a:cs typeface="Adobe Caslon Pro"/>
              </a:rPr>
              <a:t>regularization</a:t>
            </a:r>
            <a:r>
              <a:rPr lang="fr-FR" sz="1500" dirty="0">
                <a:cs typeface="Adobe Caslon Pro"/>
              </a:rPr>
              <a:t> for training (</a:t>
            </a:r>
            <a:r>
              <a:rPr lang="fr-FR" sz="1500" dirty="0" err="1">
                <a:cs typeface="Adobe Caslon Pro"/>
              </a:rPr>
              <a:t>DropOut</a:t>
            </a:r>
            <a:r>
              <a:rPr lang="fr-FR" sz="1500" dirty="0">
                <a:cs typeface="Adobe Caslon Pro"/>
              </a:rPr>
              <a:t>)</a:t>
            </a:r>
            <a:endParaRPr lang="en-US" sz="1500" dirty="0">
              <a:cs typeface="Adobe Caslon Pro"/>
            </a:endParaRPr>
          </a:p>
        </p:txBody>
      </p:sp>
      <p:sp>
        <p:nvSpPr>
          <p:cNvPr id="8" name="TextBox 7"/>
          <p:cNvSpPr txBox="1"/>
          <p:nvPr/>
        </p:nvSpPr>
        <p:spPr>
          <a:xfrm>
            <a:off x="0" y="4636815"/>
            <a:ext cx="9143999" cy="276999"/>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1200" dirty="0">
                <a:cs typeface="Arial" charset="0"/>
              </a:rPr>
              <a:t>A. </a:t>
            </a:r>
            <a:r>
              <a:rPr lang="en-US" sz="1200" dirty="0" err="1">
                <a:cs typeface="Arial" charset="0"/>
              </a:rPr>
              <a:t>Krizhevsky</a:t>
            </a:r>
            <a:r>
              <a:rPr lang="en-US" sz="1200" dirty="0">
                <a:cs typeface="Arial" charset="0"/>
              </a:rPr>
              <a:t>, I. </a:t>
            </a:r>
            <a:r>
              <a:rPr lang="en-US" sz="1200" dirty="0" err="1">
                <a:cs typeface="Arial" charset="0"/>
              </a:rPr>
              <a:t>Sutskever</a:t>
            </a:r>
            <a:r>
              <a:rPr lang="en-US" sz="1200" dirty="0">
                <a:cs typeface="Arial" charset="0"/>
              </a:rPr>
              <a:t>, and G. Hinton, </a:t>
            </a:r>
            <a:r>
              <a:rPr lang="en-US" sz="1200" dirty="0">
                <a:cs typeface="Arial" charset="0"/>
                <a:hlinkClick r:id="rId4"/>
              </a:rPr>
              <a:t>ImageNet Classification with Deep Convolutional Neural Networks</a:t>
            </a:r>
            <a:r>
              <a:rPr lang="en-US" sz="1200" dirty="0">
                <a:cs typeface="Arial" charset="0"/>
              </a:rPr>
              <a:t>, NIPS 2012</a:t>
            </a:r>
          </a:p>
        </p:txBody>
      </p:sp>
      <p:sp>
        <p:nvSpPr>
          <p:cNvPr id="6" name="TextBox 5"/>
          <p:cNvSpPr txBox="1"/>
          <p:nvPr/>
        </p:nvSpPr>
        <p:spPr>
          <a:xfrm>
            <a:off x="1143000" y="4953063"/>
            <a:ext cx="1481496" cy="213585"/>
          </a:xfrm>
          <a:prstGeom prst="rect">
            <a:avLst/>
          </a:prstGeom>
          <a:noFill/>
        </p:spPr>
        <p:txBody>
          <a:bodyPr wrap="none" rtlCol="0">
            <a:spAutoFit/>
          </a:bodyPr>
          <a:lstStyle/>
          <a:p>
            <a:pPr defTabSz="685800">
              <a:buClrTx/>
              <a:defRPr/>
            </a:pPr>
            <a:r>
              <a:rPr lang="en-US" sz="788" dirty="0">
                <a:solidFill>
                  <a:sysClr val="windowText" lastClr="000000"/>
                </a:solidFill>
              </a:rPr>
              <a:t>Adapted from Lana </a:t>
            </a:r>
            <a:r>
              <a:rPr lang="en-US" sz="788" dirty="0" err="1">
                <a:solidFill>
                  <a:sysClr val="windowText" lastClr="000000"/>
                </a:solidFill>
              </a:rPr>
              <a:t>Lazebnik</a:t>
            </a:r>
            <a:endParaRPr lang="en-US" sz="788" dirty="0">
              <a:solidFill>
                <a:sysClr val="windowText" lastClr="000000"/>
              </a:solidFill>
            </a:endParaRPr>
          </a:p>
        </p:txBody>
      </p:sp>
      <p:pic>
        <p:nvPicPr>
          <p:cNvPr id="157698" name="Picture 2" descr="Image result for yann lec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7356" y="570028"/>
            <a:ext cx="812088" cy="812088"/>
          </a:xfrm>
          <a:prstGeom prst="rect">
            <a:avLst/>
          </a:prstGeom>
          <a:noFill/>
          <a:extLst>
            <a:ext uri="{909E8E84-426E-40DD-AFC4-6F175D3DCCD1}">
              <a14:hiddenFill xmlns:a14="http://schemas.microsoft.com/office/drawing/2010/main">
                <a:solidFill>
                  <a:srgbClr val="FFFFFF"/>
                </a:solidFill>
              </a14:hiddenFill>
            </a:ext>
          </a:extLst>
        </p:spPr>
      </p:pic>
      <p:pic>
        <p:nvPicPr>
          <p:cNvPr id="157700" name="Picture 4" descr="Image result for alex krizhevsk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8104" y="1476007"/>
            <a:ext cx="1450592" cy="9670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6">
            <a:extLst>
              <a:ext uri="{FF2B5EF4-FFF2-40B4-BE49-F238E27FC236}">
                <a16:creationId xmlns:a16="http://schemas.microsoft.com/office/drawing/2014/main" id="{2717C951-36EC-3A08-06AB-828D53EE85E0}"/>
              </a:ext>
            </a:extLst>
          </p:cNvPr>
          <p:cNvSpPr>
            <a:spLocks noGrp="1"/>
          </p:cNvSpPr>
          <p:nvPr>
            <p:ph type="title"/>
          </p:nvPr>
        </p:nvSpPr>
        <p:spPr>
          <a:xfrm>
            <a:off x="457200" y="400050"/>
            <a:ext cx="8229600" cy="742950"/>
          </a:xfrm>
        </p:spPr>
        <p:txBody>
          <a:bodyPr/>
          <a:lstStyle/>
          <a:p>
            <a:r>
              <a:rPr lang="en-US" dirty="0"/>
              <a:t>ImageNet Challenge 2012</a:t>
            </a:r>
          </a:p>
        </p:txBody>
      </p:sp>
      <p:sp>
        <p:nvSpPr>
          <p:cNvPr id="11" name="Slide Number Placeholder 3">
            <a:extLst>
              <a:ext uri="{FF2B5EF4-FFF2-40B4-BE49-F238E27FC236}">
                <a16:creationId xmlns:a16="http://schemas.microsoft.com/office/drawing/2014/main" id="{B2DDE155-71EA-55AA-74E3-2EFB9F5953B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a:t>
            </a:fld>
            <a:endParaRPr lang="en-US" sz="1600">
              <a:solidFill>
                <a:schemeClr val="bg1"/>
              </a:solidFill>
            </a:endParaRPr>
          </a:p>
        </p:txBody>
      </p:sp>
    </p:spTree>
    <p:extLst>
      <p:ext uri="{BB962C8B-B14F-4D97-AF65-F5344CB8AC3E}">
        <p14:creationId xmlns:p14="http://schemas.microsoft.com/office/powerpoint/2010/main" val="26409995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8680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2" y="1729725"/>
            <a:ext cx="540068" cy="807913"/>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r>
              <a:rPr sz="1800" b="1" spc="-4" dirty="0">
                <a:solidFill>
                  <a:srgbClr val="38751C"/>
                </a:solidFill>
              </a:rPr>
              <a:t>-2.5</a:t>
            </a: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5401978" y="2578794"/>
            <a:ext cx="2546033" cy="1051570"/>
          </a:xfrm>
          <a:prstGeom prst="rect">
            <a:avLst/>
          </a:prstGeom>
        </p:spPr>
        <p:txBody>
          <a:bodyPr vert="horz" wrap="square" lIns="0" tIns="0" rIns="0" bIns="0" rtlCol="0">
            <a:spAutoFit/>
          </a:bodyPr>
          <a:lstStyle/>
          <a:p>
            <a:pPr marL="682466">
              <a:lnSpc>
                <a:spcPts val="1875"/>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49"/>
              </a:lnSpc>
            </a:pPr>
            <a:r>
              <a:rPr sz="1800" spc="-4" dirty="0">
                <a:solidFill>
                  <a:srgbClr val="0000FF"/>
                </a:solidFill>
              </a:rPr>
              <a:t>?,</a:t>
            </a:r>
            <a:endParaRPr sz="1800">
              <a:solidFill>
                <a:prstClr val="black"/>
              </a:solidFill>
            </a:endParaRPr>
          </a:p>
        </p:txBody>
      </p:sp>
      <p:sp>
        <p:nvSpPr>
          <p:cNvPr id="7" name="object 7"/>
          <p:cNvSpPr txBox="1"/>
          <p:nvPr/>
        </p:nvSpPr>
        <p:spPr>
          <a:xfrm>
            <a:off x="6075234" y="3629959"/>
            <a:ext cx="501491" cy="538609"/>
          </a:xfrm>
          <a:prstGeom prst="rect">
            <a:avLst/>
          </a:prstGeom>
        </p:spPr>
        <p:txBody>
          <a:bodyPr vert="horz" wrap="square" lIns="0" tIns="0" rIns="0" bIns="0" rtlCol="0">
            <a:spAutoFit/>
          </a:bodyPr>
          <a:lstStyle/>
          <a:p>
            <a:pPr marL="9525">
              <a:lnSpc>
                <a:spcPts val="2149"/>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8" name="object 8"/>
          <p:cNvSpPr/>
          <p:nvPr/>
        </p:nvSpPr>
        <p:spPr>
          <a:xfrm>
            <a:off x="5401978" y="2578794"/>
            <a:ext cx="2546033" cy="1117759"/>
          </a:xfrm>
          <a:custGeom>
            <a:avLst/>
            <a:gdLst/>
            <a:ahLst/>
            <a:cxnLst/>
            <a:rect l="l" t="t" r="r" b="b"/>
            <a:pathLst>
              <a:path w="3394709" h="1490345">
                <a:moveTo>
                  <a:pt x="0" y="0"/>
                </a:moveTo>
                <a:lnTo>
                  <a:pt x="3394493" y="0"/>
                </a:lnTo>
                <a:lnTo>
                  <a:pt x="3394493" y="1489796"/>
                </a:lnTo>
                <a:lnTo>
                  <a:pt x="0" y="1489796"/>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9" name="object 9"/>
          <p:cNvSpPr/>
          <p:nvPr/>
        </p:nvSpPr>
        <p:spPr>
          <a:xfrm>
            <a:off x="5854040" y="3150293"/>
            <a:ext cx="1717478" cy="404642"/>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0" name="object 10"/>
          <p:cNvSpPr/>
          <p:nvPr/>
        </p:nvSpPr>
        <p:spPr>
          <a:xfrm>
            <a:off x="5846898" y="3143148"/>
            <a:ext cx="1732121" cy="419100"/>
          </a:xfrm>
          <a:custGeom>
            <a:avLst/>
            <a:gdLst/>
            <a:ahLst/>
            <a:cxnLst/>
            <a:rect l="l" t="t" r="r" b="b"/>
            <a:pathLst>
              <a:path w="2309495" h="558800">
                <a:moveTo>
                  <a:pt x="0" y="0"/>
                </a:moveTo>
                <a:lnTo>
                  <a:pt x="2309020" y="0"/>
                </a:lnTo>
                <a:lnTo>
                  <a:pt x="2309020" y="558573"/>
                </a:lnTo>
                <a:lnTo>
                  <a:pt x="0" y="558573"/>
                </a:lnTo>
                <a:lnTo>
                  <a:pt x="0" y="0"/>
                </a:lnTo>
                <a:close/>
              </a:path>
            </a:pathLst>
          </a:custGeom>
          <a:ln w="19049">
            <a:solidFill>
              <a:srgbClr val="38751C"/>
            </a:solidFill>
          </a:ln>
        </p:spPr>
        <p:txBody>
          <a:bodyPr wrap="square" lIns="0" tIns="0" rIns="0" bIns="0" rtlCol="0"/>
          <a:lstStyle/>
          <a:p>
            <a:endParaRPr sz="1050">
              <a:solidFill>
                <a:prstClr val="black"/>
              </a:solidFill>
            </a:endParaRPr>
          </a:p>
        </p:txBody>
      </p:sp>
      <p:sp>
        <p:nvSpPr>
          <p:cNvPr id="11" name="object 11"/>
          <p:cNvSpPr txBox="1"/>
          <p:nvPr/>
        </p:nvSpPr>
        <p:spPr>
          <a:xfrm>
            <a:off x="5401978" y="2578794"/>
            <a:ext cx="2546033" cy="506388"/>
          </a:xfrm>
          <a:prstGeom prst="rect">
            <a:avLst/>
          </a:prstGeom>
          <a:ln w="9524">
            <a:solidFill>
              <a:srgbClr val="000000"/>
            </a:solidFill>
          </a:ln>
        </p:spPr>
        <p:txBody>
          <a:bodyPr vert="horz" wrap="square" lIns="0" tIns="44291" rIns="0" bIns="0" rtlCol="0">
            <a:spAutoFit/>
          </a:bodyPr>
          <a:lstStyle/>
          <a:p>
            <a:pPr marL="60484">
              <a:spcBef>
                <a:spcPts val="349"/>
              </a:spcBef>
            </a:pPr>
            <a:r>
              <a:rPr sz="1500" spc="-4" dirty="0">
                <a:solidFill>
                  <a:srgbClr val="38751C"/>
                </a:solidFill>
              </a:rPr>
              <a:t>(</a:t>
            </a:r>
            <a:r>
              <a:rPr sz="1500" spc="-4" dirty="0">
                <a:solidFill>
                  <a:srgbClr val="7030A0"/>
                </a:solidFill>
              </a:rPr>
              <a:t>1.25322</a:t>
            </a:r>
            <a:r>
              <a:rPr sz="1500" spc="-4" dirty="0">
                <a:solidFill>
                  <a:srgbClr val="FF0000"/>
                </a:solidFill>
              </a:rPr>
              <a:t> </a:t>
            </a:r>
            <a:r>
              <a:rPr sz="1500" dirty="0">
                <a:solidFill>
                  <a:srgbClr val="38751C"/>
                </a:solidFill>
              </a:rPr>
              <a:t>-</a:t>
            </a:r>
            <a:r>
              <a:rPr sz="1500" spc="-4" dirty="0">
                <a:solidFill>
                  <a:srgbClr val="38751C"/>
                </a:solidFill>
              </a:rPr>
              <a:t> </a:t>
            </a:r>
            <a:r>
              <a:rPr sz="1500" spc="-4" dirty="0">
                <a:solidFill>
                  <a:srgbClr val="FF0000"/>
                </a:solidFill>
              </a:rPr>
              <a:t>1.25347</a:t>
            </a:r>
            <a:r>
              <a:rPr sz="1500" spc="-4" dirty="0">
                <a:solidFill>
                  <a:srgbClr val="38751C"/>
                </a:solidFill>
              </a:rPr>
              <a:t>)/0.0001</a:t>
            </a:r>
            <a:endParaRPr sz="1500" dirty="0">
              <a:solidFill>
                <a:prstClr val="black"/>
              </a:solidFill>
            </a:endParaRPr>
          </a:p>
          <a:p>
            <a:pPr marL="60484"/>
            <a:r>
              <a:rPr sz="1500" spc="-4" dirty="0">
                <a:solidFill>
                  <a:srgbClr val="38751C"/>
                </a:solidFill>
              </a:rPr>
              <a:t>=</a:t>
            </a:r>
            <a:r>
              <a:rPr sz="1500" spc="-64" dirty="0">
                <a:solidFill>
                  <a:srgbClr val="38751C"/>
                </a:solidFill>
              </a:rPr>
              <a:t> </a:t>
            </a:r>
            <a:r>
              <a:rPr sz="1500" spc="-4" dirty="0">
                <a:solidFill>
                  <a:srgbClr val="38751C"/>
                </a:solidFill>
              </a:rPr>
              <a:t>-2.5</a:t>
            </a:r>
            <a:endParaRPr sz="1500" dirty="0">
              <a:solidFill>
                <a:prstClr val="black"/>
              </a:solidFill>
            </a:endParaRPr>
          </a:p>
        </p:txBody>
      </p:sp>
      <p:sp>
        <p:nvSpPr>
          <p:cNvPr id="12" name="object 12"/>
          <p:cNvSpPr/>
          <p:nvPr/>
        </p:nvSpPr>
        <p:spPr>
          <a:xfrm>
            <a:off x="6460864" y="2092299"/>
            <a:ext cx="500063" cy="478155"/>
          </a:xfrm>
          <a:custGeom>
            <a:avLst/>
            <a:gdLst/>
            <a:ahLst/>
            <a:cxnLst/>
            <a:rect l="l" t="t" r="r" b="b"/>
            <a:pathLst>
              <a:path w="666750" h="637539">
                <a:moveTo>
                  <a:pt x="666398" y="637008"/>
                </a:moveTo>
                <a:lnTo>
                  <a:pt x="0" y="0"/>
                </a:lnTo>
              </a:path>
            </a:pathLst>
          </a:custGeom>
          <a:ln w="9524">
            <a:solidFill>
              <a:srgbClr val="666666"/>
            </a:solidFill>
          </a:ln>
        </p:spPr>
        <p:txBody>
          <a:bodyPr wrap="square" lIns="0" tIns="0" rIns="0" bIns="0" rtlCol="0"/>
          <a:lstStyle/>
          <a:p>
            <a:endParaRPr sz="1050">
              <a:solidFill>
                <a:prstClr val="black"/>
              </a:solidFill>
            </a:endParaRPr>
          </a:p>
        </p:txBody>
      </p:sp>
      <p:sp>
        <p:nvSpPr>
          <p:cNvPr id="13" name="object 13"/>
          <p:cNvSpPr/>
          <p:nvPr/>
        </p:nvSpPr>
        <p:spPr>
          <a:xfrm>
            <a:off x="6437446" y="2069899"/>
            <a:ext cx="31909" cy="30956"/>
          </a:xfrm>
          <a:custGeom>
            <a:avLst/>
            <a:gdLst/>
            <a:ahLst/>
            <a:cxnLst/>
            <a:rect l="l" t="t" r="r" b="b"/>
            <a:pathLst>
              <a:path w="42545" h="41275">
                <a:moveTo>
                  <a:pt x="42099" y="18494"/>
                </a:moveTo>
                <a:lnTo>
                  <a:pt x="0" y="0"/>
                </a:lnTo>
                <a:lnTo>
                  <a:pt x="20374" y="41239"/>
                </a:lnTo>
                <a:lnTo>
                  <a:pt x="42099" y="18494"/>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4" name="object 14"/>
          <p:cNvSpPr txBox="1">
            <a:spLocks noGrp="1"/>
          </p:cNvSpPr>
          <p:nvPr>
            <p:ph type="title"/>
          </p:nvPr>
        </p:nvSpPr>
        <p:spPr>
          <a:xfrm>
            <a:off x="1221488" y="1152892"/>
            <a:ext cx="1431906" cy="276999"/>
          </a:xfrm>
          <a:prstGeom prst="rect">
            <a:avLst/>
          </a:prstGeom>
        </p:spPr>
        <p:txBody>
          <a:bodyPr spcFirstLastPara="1" vert="horz" wrap="square" lIns="0" tIns="0" rIns="0" bIns="0" rtlCol="0" anchor="ctr" anchorCtr="0">
            <a:spAutoFit/>
          </a:bodyPr>
          <a:lstStyle/>
          <a:p>
            <a:pPr marL="133350"/>
            <a:r>
              <a:rPr sz="1800" b="1" spc="-4" dirty="0"/>
              <a:t>current</a:t>
            </a:r>
            <a:r>
              <a:rPr sz="1800" b="1" spc="-53" dirty="0"/>
              <a:t> </a:t>
            </a:r>
            <a:r>
              <a:rPr lang="en" sz="1800" dirty="0"/>
              <a:t>𝚯</a:t>
            </a:r>
            <a:r>
              <a:rPr sz="1800" b="1" spc="-4" dirty="0"/>
              <a:t>:</a:t>
            </a:r>
            <a:endParaRPr sz="1800" dirty="0"/>
          </a:p>
        </p:txBody>
      </p:sp>
      <p:sp>
        <p:nvSpPr>
          <p:cNvPr id="15" name="object 15"/>
          <p:cNvSpPr txBox="1"/>
          <p:nvPr/>
        </p:nvSpPr>
        <p:spPr>
          <a:xfrm>
            <a:off x="1345538" y="169385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16" name="object 16"/>
          <p:cNvSpPr/>
          <p:nvPr/>
        </p:nvSpPr>
        <p:spPr>
          <a:xfrm>
            <a:off x="2888096" y="111569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17" name="object 17"/>
          <p:cNvSpPr txBox="1"/>
          <p:nvPr/>
        </p:nvSpPr>
        <p:spPr>
          <a:xfrm>
            <a:off x="3231483" y="1150932"/>
            <a:ext cx="17273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(first</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18" name="object 18"/>
          <p:cNvSpPr txBox="1"/>
          <p:nvPr/>
        </p:nvSpPr>
        <p:spPr>
          <a:xfrm>
            <a:off x="3231482" y="1693857"/>
            <a:ext cx="1550670"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7030A0"/>
                </a:solidFill>
              </a:rPr>
              <a:t>loss</a:t>
            </a:r>
            <a:r>
              <a:rPr sz="1800" b="1" spc="-45" dirty="0">
                <a:solidFill>
                  <a:srgbClr val="7030A0"/>
                </a:solidFill>
              </a:rPr>
              <a:t> </a:t>
            </a:r>
            <a:r>
              <a:rPr sz="1800" b="1" spc="-4" dirty="0">
                <a:solidFill>
                  <a:srgbClr val="7030A0"/>
                </a:solidFill>
              </a:rPr>
              <a:t>1.25322</a:t>
            </a:r>
            <a:endParaRPr sz="1800" dirty="0">
              <a:solidFill>
                <a:srgbClr val="7030A0"/>
              </a:solidFill>
            </a:endParaRPr>
          </a:p>
        </p:txBody>
      </p:sp>
      <p:sp>
        <p:nvSpPr>
          <p:cNvPr id="19" name="object 19"/>
          <p:cNvSpPr/>
          <p:nvPr/>
        </p:nvSpPr>
        <p:spPr>
          <a:xfrm>
            <a:off x="5096767" y="1131653"/>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1" name="Title 1">
            <a:extLst>
              <a:ext uri="{FF2B5EF4-FFF2-40B4-BE49-F238E27FC236}">
                <a16:creationId xmlns:a16="http://schemas.microsoft.com/office/drawing/2014/main" id="{D1ABCFC8-F1E9-E895-5FEA-E21FF311BD3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23" name="Slide Number Placeholder 3">
            <a:extLst>
              <a:ext uri="{FF2B5EF4-FFF2-40B4-BE49-F238E27FC236}">
                <a16:creationId xmlns:a16="http://schemas.microsoft.com/office/drawing/2014/main" id="{49EB198F-526B-A0BB-7201-9113021912C9}"/>
              </a:ext>
            </a:extLst>
          </p:cNvPr>
          <p:cNvSpPr txBox="1">
            <a:spLocks/>
          </p:cNvSpPr>
          <p:nvPr/>
        </p:nvSpPr>
        <p:spPr>
          <a:xfrm>
            <a:off x="7620000" y="13716"/>
            <a:ext cx="1066800" cy="2468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110</a:t>
            </a:fld>
            <a:endParaRPr lang="en-US" sz="1600">
              <a:solidFill>
                <a:schemeClr val="bg1"/>
              </a:solidFill>
            </a:endParaRPr>
          </a:p>
        </p:txBody>
      </p:sp>
    </p:spTree>
    <p:extLst>
      <p:ext uri="{BB962C8B-B14F-4D97-AF65-F5344CB8AC3E}">
        <p14:creationId xmlns:p14="http://schemas.microsoft.com/office/powerpoint/2010/main" val="34469204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40619"/>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683543"/>
            <a:ext cx="5395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1345538" y="1104750"/>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647675"/>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069515"/>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002884" y="1104750"/>
            <a:ext cx="2095976"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(second</a:t>
            </a:r>
            <a:r>
              <a:rPr sz="1800" spc="-19" dirty="0">
                <a:solidFill>
                  <a:prstClr val="black"/>
                </a:solidFill>
              </a:rPr>
              <a:t> </a:t>
            </a:r>
            <a:r>
              <a:rPr sz="1800" spc="-4" dirty="0">
                <a:solidFill>
                  <a:prstClr val="black"/>
                </a:solidFill>
              </a:rPr>
              <a:t>dim)</a:t>
            </a:r>
            <a:r>
              <a:rPr sz="1800" b="1" spc="-4" dirty="0">
                <a:solidFill>
                  <a:prstClr val="black"/>
                </a:solidFill>
              </a:rPr>
              <a:t>:</a:t>
            </a:r>
            <a:endParaRPr sz="1800" dirty="0">
              <a:solidFill>
                <a:prstClr val="black"/>
              </a:solidFill>
            </a:endParaRPr>
          </a:p>
        </p:txBody>
      </p:sp>
      <p:sp>
        <p:nvSpPr>
          <p:cNvPr id="10" name="object 10"/>
          <p:cNvSpPr txBox="1"/>
          <p:nvPr/>
        </p:nvSpPr>
        <p:spPr>
          <a:xfrm>
            <a:off x="3002884" y="1647675"/>
            <a:ext cx="15635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FFC000"/>
                </a:solidFill>
              </a:rPr>
              <a:t>loss</a:t>
            </a:r>
            <a:r>
              <a:rPr sz="1800" b="1" spc="-45" dirty="0">
                <a:solidFill>
                  <a:srgbClr val="FFC000"/>
                </a:solidFill>
              </a:rPr>
              <a:t> </a:t>
            </a:r>
            <a:r>
              <a:rPr sz="1800" b="1" spc="-4" dirty="0">
                <a:solidFill>
                  <a:srgbClr val="FFC000"/>
                </a:solidFill>
              </a:rPr>
              <a:t>1.25353</a:t>
            </a:r>
            <a:endParaRPr sz="1800" dirty="0">
              <a:solidFill>
                <a:srgbClr val="FFC000"/>
              </a:solidFill>
            </a:endParaRPr>
          </a:p>
        </p:txBody>
      </p:sp>
      <p:sp>
        <p:nvSpPr>
          <p:cNvPr id="11" name="object 11"/>
          <p:cNvSpPr/>
          <p:nvPr/>
        </p:nvSpPr>
        <p:spPr>
          <a:xfrm>
            <a:off x="5211067" y="1085471"/>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06D0B9F3-51A4-43CA-9F28-FAD35D3AF639}"/>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111</a:t>
            </a:fld>
            <a:endParaRPr lang="en-US">
              <a:solidFill>
                <a:prstClr val="black">
                  <a:tint val="75000"/>
                </a:prstClr>
              </a:solidFill>
            </a:endParaRPr>
          </a:p>
        </p:txBody>
      </p:sp>
      <p:sp>
        <p:nvSpPr>
          <p:cNvPr id="13" name="Title 1">
            <a:extLst>
              <a:ext uri="{FF2B5EF4-FFF2-40B4-BE49-F238E27FC236}">
                <a16:creationId xmlns:a16="http://schemas.microsoft.com/office/drawing/2014/main" id="{3498CB5E-2C00-A9B6-4C32-99ED405A229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8E958FEB-199C-5726-54C4-D2D7F568982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111</a:t>
            </a:fld>
            <a:endParaRPr lang="en-US" sz="1600">
              <a:solidFill>
                <a:schemeClr val="bg1"/>
              </a:solidFill>
            </a:endParaRPr>
          </a:p>
        </p:txBody>
      </p:sp>
    </p:spTree>
    <p:extLst>
      <p:ext uri="{BB962C8B-B14F-4D97-AF65-F5344CB8AC3E}">
        <p14:creationId xmlns:p14="http://schemas.microsoft.com/office/powerpoint/2010/main" val="1668144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297639"/>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840563"/>
            <a:ext cx="539591" cy="1077218"/>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b="1" spc="-4" dirty="0">
                <a:solidFill>
                  <a:srgbClr val="38751C"/>
                </a:solidFill>
              </a:rPr>
              <a:t>0.6</a:t>
            </a: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5401978" y="2918231"/>
            <a:ext cx="2546033" cy="1085393"/>
          </a:xfrm>
          <a:prstGeom prst="rect">
            <a:avLst/>
          </a:prstGeom>
        </p:spPr>
        <p:txBody>
          <a:bodyPr vert="horz" wrap="square" lIns="0" tIns="8096" rIns="0" bIns="0" rtlCol="0">
            <a:spAutoFit/>
          </a:bodyPr>
          <a:lstStyle/>
          <a:p>
            <a:pPr marL="682466">
              <a:lnSpc>
                <a:spcPts val="2149"/>
              </a:lnSpc>
              <a:spcBef>
                <a:spcPts val="64"/>
              </a:spcBef>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38"/>
              </a:lnSpc>
            </a:pPr>
            <a:r>
              <a:rPr sz="1800" spc="-4" dirty="0">
                <a:solidFill>
                  <a:srgbClr val="0000FF"/>
                </a:solidFill>
              </a:rPr>
              <a:t>?,</a:t>
            </a:r>
            <a:endParaRPr sz="1800">
              <a:solidFill>
                <a:prstClr val="black"/>
              </a:solidFill>
            </a:endParaRPr>
          </a:p>
          <a:p>
            <a:pPr marL="682466">
              <a:lnSpc>
                <a:spcPts val="2149"/>
              </a:lnSpc>
            </a:pPr>
            <a:r>
              <a:rPr sz="1800" spc="-4" dirty="0">
                <a:solidFill>
                  <a:srgbClr val="0000FF"/>
                </a:solidFill>
              </a:rPr>
              <a:t>?,</a:t>
            </a:r>
            <a:endParaRPr sz="1800">
              <a:solidFill>
                <a:prstClr val="black"/>
              </a:solidFill>
            </a:endParaRPr>
          </a:p>
        </p:txBody>
      </p:sp>
      <p:sp>
        <p:nvSpPr>
          <p:cNvPr id="7" name="object 7"/>
          <p:cNvSpPr txBox="1"/>
          <p:nvPr/>
        </p:nvSpPr>
        <p:spPr>
          <a:xfrm>
            <a:off x="6075234" y="4012260"/>
            <a:ext cx="501491" cy="276999"/>
          </a:xfrm>
          <a:prstGeom prst="rect">
            <a:avLst/>
          </a:prstGeom>
        </p:spPr>
        <p:txBody>
          <a:bodyPr vert="horz" wrap="square" lIns="0" tIns="0" rIns="0" bIns="0" rtlCol="0">
            <a:spAutoFit/>
          </a:bodyPr>
          <a:lstStyle/>
          <a:p>
            <a:pPr marL="9525"/>
            <a:r>
              <a:rPr sz="1800" spc="-4" dirty="0">
                <a:solidFill>
                  <a:srgbClr val="0000FF"/>
                </a:solidFill>
              </a:rPr>
              <a:t>?,…]</a:t>
            </a:r>
            <a:endParaRPr sz="1800">
              <a:solidFill>
                <a:prstClr val="black"/>
              </a:solidFill>
            </a:endParaRPr>
          </a:p>
        </p:txBody>
      </p:sp>
      <p:sp>
        <p:nvSpPr>
          <p:cNvPr id="8" name="object 8"/>
          <p:cNvSpPr/>
          <p:nvPr/>
        </p:nvSpPr>
        <p:spPr>
          <a:xfrm>
            <a:off x="5401978" y="2918231"/>
            <a:ext cx="2546033" cy="1117759"/>
          </a:xfrm>
          <a:custGeom>
            <a:avLst/>
            <a:gdLst/>
            <a:ahLst/>
            <a:cxnLst/>
            <a:rect l="l" t="t" r="r" b="b"/>
            <a:pathLst>
              <a:path w="3394709" h="1490345">
                <a:moveTo>
                  <a:pt x="0" y="0"/>
                </a:moveTo>
                <a:lnTo>
                  <a:pt x="3394493" y="0"/>
                </a:lnTo>
                <a:lnTo>
                  <a:pt x="3394493" y="1489796"/>
                </a:lnTo>
                <a:lnTo>
                  <a:pt x="0" y="1489796"/>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9" name="object 9"/>
          <p:cNvSpPr/>
          <p:nvPr/>
        </p:nvSpPr>
        <p:spPr>
          <a:xfrm>
            <a:off x="5854040" y="3489730"/>
            <a:ext cx="1717478" cy="404642"/>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0" name="object 10"/>
          <p:cNvSpPr/>
          <p:nvPr/>
        </p:nvSpPr>
        <p:spPr>
          <a:xfrm>
            <a:off x="5846898" y="3482585"/>
            <a:ext cx="1732121" cy="419100"/>
          </a:xfrm>
          <a:custGeom>
            <a:avLst/>
            <a:gdLst/>
            <a:ahLst/>
            <a:cxnLst/>
            <a:rect l="l" t="t" r="r" b="b"/>
            <a:pathLst>
              <a:path w="2309495" h="558800">
                <a:moveTo>
                  <a:pt x="0" y="0"/>
                </a:moveTo>
                <a:lnTo>
                  <a:pt x="2309020" y="0"/>
                </a:lnTo>
                <a:lnTo>
                  <a:pt x="2309020" y="558573"/>
                </a:lnTo>
                <a:lnTo>
                  <a:pt x="0" y="558573"/>
                </a:lnTo>
                <a:lnTo>
                  <a:pt x="0" y="0"/>
                </a:lnTo>
                <a:close/>
              </a:path>
            </a:pathLst>
          </a:custGeom>
          <a:ln w="19049">
            <a:solidFill>
              <a:srgbClr val="38751C"/>
            </a:solidFill>
          </a:ln>
        </p:spPr>
        <p:txBody>
          <a:bodyPr wrap="square" lIns="0" tIns="0" rIns="0" bIns="0" rtlCol="0"/>
          <a:lstStyle/>
          <a:p>
            <a:endParaRPr sz="1050">
              <a:solidFill>
                <a:prstClr val="black"/>
              </a:solidFill>
            </a:endParaRPr>
          </a:p>
        </p:txBody>
      </p:sp>
      <p:sp>
        <p:nvSpPr>
          <p:cNvPr id="11" name="object 11"/>
          <p:cNvSpPr/>
          <p:nvPr/>
        </p:nvSpPr>
        <p:spPr>
          <a:xfrm>
            <a:off x="6546327" y="2312905"/>
            <a:ext cx="247174" cy="499110"/>
          </a:xfrm>
          <a:custGeom>
            <a:avLst/>
            <a:gdLst/>
            <a:ahLst/>
            <a:cxnLst/>
            <a:rect l="l" t="t" r="r" b="b"/>
            <a:pathLst>
              <a:path w="329565" h="665480">
                <a:moveTo>
                  <a:pt x="329249" y="665476"/>
                </a:moveTo>
                <a:lnTo>
                  <a:pt x="0" y="0"/>
                </a:lnTo>
              </a:path>
            </a:pathLst>
          </a:custGeom>
          <a:ln w="9524">
            <a:solidFill>
              <a:srgbClr val="666666"/>
            </a:solidFill>
          </a:ln>
        </p:spPr>
        <p:txBody>
          <a:bodyPr wrap="square" lIns="0" tIns="0" rIns="0" bIns="0" rtlCol="0"/>
          <a:lstStyle/>
          <a:p>
            <a:endParaRPr sz="1050">
              <a:solidFill>
                <a:prstClr val="black"/>
              </a:solidFill>
            </a:endParaRPr>
          </a:p>
        </p:txBody>
      </p:sp>
      <p:sp>
        <p:nvSpPr>
          <p:cNvPr id="12" name="object 12"/>
          <p:cNvSpPr/>
          <p:nvPr/>
        </p:nvSpPr>
        <p:spPr>
          <a:xfrm>
            <a:off x="6531946" y="2283848"/>
            <a:ext cx="25241" cy="34290"/>
          </a:xfrm>
          <a:custGeom>
            <a:avLst/>
            <a:gdLst/>
            <a:ahLst/>
            <a:cxnLst/>
            <a:rect l="l" t="t" r="r" b="b"/>
            <a:pathLst>
              <a:path w="33654" h="45719">
                <a:moveTo>
                  <a:pt x="33274" y="31767"/>
                </a:moveTo>
                <a:lnTo>
                  <a:pt x="0" y="0"/>
                </a:lnTo>
                <a:lnTo>
                  <a:pt x="5074" y="45719"/>
                </a:lnTo>
                <a:lnTo>
                  <a:pt x="33274" y="31767"/>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3" name="object 13"/>
          <p:cNvSpPr txBox="1">
            <a:spLocks noGrp="1"/>
          </p:cNvSpPr>
          <p:nvPr>
            <p:ph type="title"/>
          </p:nvPr>
        </p:nvSpPr>
        <p:spPr>
          <a:xfrm>
            <a:off x="1221487" y="1263730"/>
            <a:ext cx="6701025" cy="276999"/>
          </a:xfrm>
          <a:prstGeom prst="rect">
            <a:avLst/>
          </a:prstGeom>
        </p:spPr>
        <p:txBody>
          <a:bodyPr spcFirstLastPara="1" vert="horz" wrap="square" lIns="0" tIns="0" rIns="0" bIns="0" rtlCol="0" anchor="ctr" anchorCtr="0">
            <a:spAutoFit/>
          </a:bodyPr>
          <a:lstStyle/>
          <a:p>
            <a:pPr marL="133350"/>
            <a:r>
              <a:rPr sz="1800" b="1" spc="-4" dirty="0"/>
              <a:t>current</a:t>
            </a:r>
            <a:r>
              <a:rPr sz="1800" b="1" spc="-53" dirty="0"/>
              <a:t> </a:t>
            </a:r>
            <a:r>
              <a:rPr lang="en" sz="1800" dirty="0"/>
              <a:t>𝚯</a:t>
            </a:r>
            <a:r>
              <a:rPr sz="1800" b="1" spc="-4" dirty="0"/>
              <a:t>:</a:t>
            </a:r>
            <a:endParaRPr sz="1800" dirty="0"/>
          </a:p>
        </p:txBody>
      </p:sp>
      <p:sp>
        <p:nvSpPr>
          <p:cNvPr id="14" name="object 14"/>
          <p:cNvSpPr txBox="1"/>
          <p:nvPr/>
        </p:nvSpPr>
        <p:spPr>
          <a:xfrm>
            <a:off x="1345538" y="1804695"/>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15" name="object 15"/>
          <p:cNvSpPr/>
          <p:nvPr/>
        </p:nvSpPr>
        <p:spPr>
          <a:xfrm>
            <a:off x="2888096" y="1226535"/>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16" name="object 16"/>
          <p:cNvSpPr txBox="1"/>
          <p:nvPr/>
        </p:nvSpPr>
        <p:spPr>
          <a:xfrm>
            <a:off x="3002884" y="1261770"/>
            <a:ext cx="2095976"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(second</a:t>
            </a:r>
            <a:r>
              <a:rPr sz="1800" spc="-19" dirty="0">
                <a:solidFill>
                  <a:prstClr val="black"/>
                </a:solidFill>
              </a:rPr>
              <a:t> </a:t>
            </a:r>
            <a:r>
              <a:rPr sz="1800" spc="-4" dirty="0">
                <a:solidFill>
                  <a:prstClr val="black"/>
                </a:solidFill>
              </a:rPr>
              <a:t>dim)</a:t>
            </a:r>
            <a:r>
              <a:rPr sz="1800" b="1" spc="-4" dirty="0">
                <a:solidFill>
                  <a:prstClr val="black"/>
                </a:solidFill>
              </a:rPr>
              <a:t>:</a:t>
            </a:r>
            <a:endParaRPr sz="1800" dirty="0">
              <a:solidFill>
                <a:prstClr val="black"/>
              </a:solidFill>
            </a:endParaRPr>
          </a:p>
        </p:txBody>
      </p:sp>
      <p:sp>
        <p:nvSpPr>
          <p:cNvPr id="17" name="object 17"/>
          <p:cNvSpPr txBox="1"/>
          <p:nvPr/>
        </p:nvSpPr>
        <p:spPr>
          <a:xfrm>
            <a:off x="3002884" y="1804695"/>
            <a:ext cx="15635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 +</a:t>
            </a:r>
            <a:r>
              <a:rPr sz="1800" spc="-34"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0.78,</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FFC000"/>
                </a:solidFill>
              </a:rPr>
              <a:t>loss</a:t>
            </a:r>
            <a:r>
              <a:rPr sz="1800" b="1" spc="-45" dirty="0">
                <a:solidFill>
                  <a:srgbClr val="FFC000"/>
                </a:solidFill>
              </a:rPr>
              <a:t> </a:t>
            </a:r>
            <a:r>
              <a:rPr sz="1800" b="1" spc="-4" dirty="0">
                <a:solidFill>
                  <a:srgbClr val="FFC000"/>
                </a:solidFill>
              </a:rPr>
              <a:t>1.25353</a:t>
            </a:r>
            <a:endParaRPr sz="1800" dirty="0">
              <a:solidFill>
                <a:srgbClr val="FFC000"/>
              </a:solidFill>
            </a:endParaRPr>
          </a:p>
        </p:txBody>
      </p:sp>
      <p:sp>
        <p:nvSpPr>
          <p:cNvPr id="18" name="object 18"/>
          <p:cNvSpPr/>
          <p:nvPr/>
        </p:nvSpPr>
        <p:spPr>
          <a:xfrm>
            <a:off x="5211067" y="1242491"/>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9" name="object 19"/>
          <p:cNvSpPr txBox="1"/>
          <p:nvPr/>
        </p:nvSpPr>
        <p:spPr>
          <a:xfrm>
            <a:off x="5401978" y="2918231"/>
            <a:ext cx="2546033" cy="506388"/>
          </a:xfrm>
          <a:prstGeom prst="rect">
            <a:avLst/>
          </a:prstGeom>
          <a:ln w="9524">
            <a:solidFill>
              <a:srgbClr val="000000"/>
            </a:solidFill>
          </a:ln>
        </p:spPr>
        <p:txBody>
          <a:bodyPr vert="horz" wrap="square" lIns="0" tIns="44291" rIns="0" bIns="0" rtlCol="0">
            <a:spAutoFit/>
          </a:bodyPr>
          <a:lstStyle/>
          <a:p>
            <a:pPr marL="60484">
              <a:spcBef>
                <a:spcPts val="349"/>
              </a:spcBef>
            </a:pPr>
            <a:r>
              <a:rPr sz="1500" spc="-4" dirty="0">
                <a:solidFill>
                  <a:srgbClr val="38751C"/>
                </a:solidFill>
              </a:rPr>
              <a:t>(</a:t>
            </a:r>
            <a:r>
              <a:rPr sz="1500" spc="-4" dirty="0">
                <a:solidFill>
                  <a:srgbClr val="FFC000"/>
                </a:solidFill>
              </a:rPr>
              <a:t>1.25353</a:t>
            </a:r>
            <a:r>
              <a:rPr sz="1500" spc="-4" dirty="0">
                <a:solidFill>
                  <a:srgbClr val="FF0000"/>
                </a:solidFill>
              </a:rPr>
              <a:t> </a:t>
            </a:r>
            <a:r>
              <a:rPr sz="1500" dirty="0">
                <a:solidFill>
                  <a:srgbClr val="38751C"/>
                </a:solidFill>
              </a:rPr>
              <a:t>-</a:t>
            </a:r>
            <a:r>
              <a:rPr sz="1500" spc="-4" dirty="0">
                <a:solidFill>
                  <a:srgbClr val="38751C"/>
                </a:solidFill>
              </a:rPr>
              <a:t> </a:t>
            </a:r>
            <a:r>
              <a:rPr sz="1500" spc="-4" dirty="0">
                <a:solidFill>
                  <a:srgbClr val="FF0000"/>
                </a:solidFill>
              </a:rPr>
              <a:t>1.25347</a:t>
            </a:r>
            <a:r>
              <a:rPr sz="1500" spc="-4" dirty="0">
                <a:solidFill>
                  <a:srgbClr val="38751C"/>
                </a:solidFill>
              </a:rPr>
              <a:t>)/0.0001</a:t>
            </a:r>
            <a:endParaRPr sz="1500" dirty="0">
              <a:solidFill>
                <a:prstClr val="black"/>
              </a:solidFill>
            </a:endParaRPr>
          </a:p>
          <a:p>
            <a:pPr marL="60484"/>
            <a:r>
              <a:rPr sz="1500" spc="-4" dirty="0">
                <a:solidFill>
                  <a:srgbClr val="38751C"/>
                </a:solidFill>
              </a:rPr>
              <a:t>=</a:t>
            </a:r>
            <a:r>
              <a:rPr sz="1500" spc="-68" dirty="0">
                <a:solidFill>
                  <a:srgbClr val="38751C"/>
                </a:solidFill>
              </a:rPr>
              <a:t> </a:t>
            </a:r>
            <a:r>
              <a:rPr sz="1500" spc="-4" dirty="0">
                <a:solidFill>
                  <a:srgbClr val="38751C"/>
                </a:solidFill>
              </a:rPr>
              <a:t>0.6</a:t>
            </a:r>
            <a:endParaRPr sz="1500" dirty="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1" name="Title 1">
            <a:extLst>
              <a:ext uri="{FF2B5EF4-FFF2-40B4-BE49-F238E27FC236}">
                <a16:creationId xmlns:a16="http://schemas.microsoft.com/office/drawing/2014/main" id="{B4630878-E60A-E3C8-CE57-506CCAFEECC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22" name="Slide Number Placeholder 3">
            <a:extLst>
              <a:ext uri="{FF2B5EF4-FFF2-40B4-BE49-F238E27FC236}">
                <a16:creationId xmlns:a16="http://schemas.microsoft.com/office/drawing/2014/main" id="{E1E2C5AC-0255-1F3B-A509-E48E8F290979}"/>
              </a:ext>
            </a:extLst>
          </p:cNvPr>
          <p:cNvSpPr txBox="1">
            <a:spLocks/>
          </p:cNvSpPr>
          <p:nvPr/>
        </p:nvSpPr>
        <p:spPr>
          <a:xfrm>
            <a:off x="7620000" y="13716"/>
            <a:ext cx="1066800" cy="2468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112</a:t>
            </a:fld>
            <a:endParaRPr lang="en-US" sz="1600">
              <a:solidFill>
                <a:schemeClr val="bg1"/>
              </a:solidFill>
            </a:endParaRPr>
          </a:p>
        </p:txBody>
      </p:sp>
    </p:spTree>
    <p:extLst>
      <p:ext uri="{BB962C8B-B14F-4D97-AF65-F5344CB8AC3E}">
        <p14:creationId xmlns:p14="http://schemas.microsoft.com/office/powerpoint/2010/main" val="3700271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214507"/>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lang="en-US"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757431"/>
            <a:ext cx="5395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0.6,</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38"/>
              </a:lnSpc>
            </a:pPr>
            <a:r>
              <a:rPr sz="1800" spc="-4" dirty="0">
                <a:solidFill>
                  <a:srgbClr val="0000FF"/>
                </a:solidFill>
              </a:rPr>
              <a:t>?,</a:t>
            </a:r>
            <a:endParaRPr sz="1800">
              <a:solidFill>
                <a:prstClr val="black"/>
              </a:solidFill>
            </a:endParaRPr>
          </a:p>
          <a:p>
            <a:pPr marL="9525">
              <a:lnSpc>
                <a:spcPts val="2149"/>
              </a:lnSpc>
            </a:pPr>
            <a:r>
              <a:rPr sz="1800" spc="-4" dirty="0">
                <a:solidFill>
                  <a:srgbClr val="0000FF"/>
                </a:solidFill>
              </a:rPr>
              <a:t>?,…]</a:t>
            </a:r>
            <a:endParaRPr sz="1800">
              <a:solidFill>
                <a:prstClr val="black"/>
              </a:solidFill>
            </a:endParaRPr>
          </a:p>
        </p:txBody>
      </p:sp>
      <p:sp>
        <p:nvSpPr>
          <p:cNvPr id="6" name="object 6"/>
          <p:cNvSpPr txBox="1"/>
          <p:nvPr/>
        </p:nvSpPr>
        <p:spPr>
          <a:xfrm>
            <a:off x="1345538" y="1178638"/>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721563"/>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143403"/>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002884" y="1178638"/>
            <a:ext cx="1803559" cy="276999"/>
          </a:xfrm>
          <a:prstGeom prst="rect">
            <a:avLst/>
          </a:prstGeom>
        </p:spPr>
        <p:txBody>
          <a:bodyPr vert="horz" wrap="square" lIns="0" tIns="0" rIns="0" bIns="0" rtlCol="0">
            <a:spAutoFit/>
          </a:bodyPr>
          <a:lstStyle/>
          <a:p>
            <a:pPr marL="9525"/>
            <a:r>
              <a:rPr lang="en" sz="1800" dirty="0"/>
              <a:t>𝚯</a:t>
            </a:r>
            <a:r>
              <a:rPr sz="1800" b="1" spc="-4" dirty="0">
                <a:solidFill>
                  <a:prstClr val="black"/>
                </a:solidFill>
              </a:rPr>
              <a:t> + h </a:t>
            </a:r>
            <a:r>
              <a:rPr sz="1800" spc="-4" dirty="0">
                <a:solidFill>
                  <a:prstClr val="black"/>
                </a:solidFill>
              </a:rPr>
              <a:t>(third</a:t>
            </a:r>
            <a:r>
              <a:rPr sz="1800" spc="-41" dirty="0">
                <a:solidFill>
                  <a:prstClr val="black"/>
                </a:solidFill>
              </a:rPr>
              <a:t> </a:t>
            </a:r>
            <a:r>
              <a:rPr sz="1800" dirty="0">
                <a:solidFill>
                  <a:prstClr val="black"/>
                </a:solidFill>
              </a:rPr>
              <a:t>dim)</a:t>
            </a:r>
            <a:r>
              <a:rPr sz="1800" b="1" dirty="0">
                <a:solidFill>
                  <a:prstClr val="black"/>
                </a:solidFill>
              </a:rPr>
              <a:t>:</a:t>
            </a:r>
            <a:endParaRPr sz="1800" dirty="0">
              <a:solidFill>
                <a:prstClr val="black"/>
              </a:solidFill>
            </a:endParaRPr>
          </a:p>
        </p:txBody>
      </p:sp>
      <p:sp>
        <p:nvSpPr>
          <p:cNvPr id="10" name="object 10"/>
          <p:cNvSpPr txBox="1"/>
          <p:nvPr/>
        </p:nvSpPr>
        <p:spPr>
          <a:xfrm>
            <a:off x="3002884" y="1721563"/>
            <a:ext cx="148732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dirty="0">
              <a:solidFill>
                <a:prstClr val="black"/>
              </a:solidFill>
            </a:endParaRPr>
          </a:p>
          <a:p>
            <a:pPr marL="9525">
              <a:lnSpc>
                <a:spcPts val="2138"/>
              </a:lnSpc>
            </a:pPr>
            <a:r>
              <a:rPr sz="1800" spc="-4" dirty="0">
                <a:solidFill>
                  <a:prstClr val="black"/>
                </a:solidFill>
              </a:rPr>
              <a:t>-1.11,</a:t>
            </a:r>
            <a:endParaRPr sz="1800" dirty="0">
              <a:solidFill>
                <a:prstClr val="black"/>
              </a:solidFill>
            </a:endParaRPr>
          </a:p>
          <a:p>
            <a:pPr marL="9525">
              <a:lnSpc>
                <a:spcPts val="2138"/>
              </a:lnSpc>
            </a:pPr>
            <a:r>
              <a:rPr sz="1800" spc="-4" dirty="0">
                <a:solidFill>
                  <a:prstClr val="black"/>
                </a:solidFill>
              </a:rPr>
              <a:t>0.78 +</a:t>
            </a:r>
            <a:r>
              <a:rPr sz="1800" spc="-38" dirty="0">
                <a:solidFill>
                  <a:prstClr val="black"/>
                </a:solidFill>
              </a:rPr>
              <a:t> </a:t>
            </a:r>
            <a:r>
              <a:rPr sz="1800" b="1" spc="-4" dirty="0">
                <a:solidFill>
                  <a:prstClr val="black"/>
                </a:solidFill>
              </a:rPr>
              <a:t>0.0001</a:t>
            </a:r>
            <a:r>
              <a:rPr sz="1800" spc="-4" dirty="0">
                <a:solidFill>
                  <a:prstClr val="black"/>
                </a:solidFill>
              </a:rPr>
              <a:t>,</a:t>
            </a:r>
            <a:endParaRPr sz="1800" dirty="0">
              <a:solidFill>
                <a:prstClr val="black"/>
              </a:solidFill>
            </a:endParaRPr>
          </a:p>
          <a:p>
            <a:pPr marL="9525">
              <a:lnSpc>
                <a:spcPts val="2138"/>
              </a:lnSpc>
            </a:pPr>
            <a:r>
              <a:rPr sz="1800" spc="-4" dirty="0">
                <a:solidFill>
                  <a:prstClr val="black"/>
                </a:solidFill>
              </a:rPr>
              <a:t>0.12,</a:t>
            </a:r>
            <a:endParaRPr sz="1800" dirty="0">
              <a:solidFill>
                <a:prstClr val="black"/>
              </a:solidFill>
            </a:endParaRPr>
          </a:p>
          <a:p>
            <a:pPr marL="9525">
              <a:lnSpc>
                <a:spcPts val="2138"/>
              </a:lnSpc>
            </a:pPr>
            <a:r>
              <a:rPr sz="1800" spc="-4" dirty="0">
                <a:solidFill>
                  <a:prstClr val="black"/>
                </a:solidFill>
              </a:rPr>
              <a:t>0.55,</a:t>
            </a:r>
            <a:endParaRPr sz="1800" dirty="0">
              <a:solidFill>
                <a:prstClr val="black"/>
              </a:solidFill>
            </a:endParaRPr>
          </a:p>
          <a:p>
            <a:pPr marL="9525">
              <a:lnSpc>
                <a:spcPts val="2138"/>
              </a:lnSpc>
            </a:pPr>
            <a:r>
              <a:rPr sz="1800" spc="-4" dirty="0">
                <a:solidFill>
                  <a:prstClr val="black"/>
                </a:solidFill>
              </a:rPr>
              <a:t>2.81,</a:t>
            </a:r>
            <a:endParaRPr sz="1800" dirty="0">
              <a:solidFill>
                <a:prstClr val="black"/>
              </a:solidFill>
            </a:endParaRPr>
          </a:p>
          <a:p>
            <a:pPr marL="9525">
              <a:lnSpc>
                <a:spcPts val="2138"/>
              </a:lnSpc>
            </a:pPr>
            <a:r>
              <a:rPr sz="1800" spc="-4" dirty="0">
                <a:solidFill>
                  <a:prstClr val="black"/>
                </a:solidFill>
              </a:rPr>
              <a:t>-3.1,</a:t>
            </a:r>
            <a:endParaRPr sz="1800" dirty="0">
              <a:solidFill>
                <a:prstClr val="black"/>
              </a:solidFill>
            </a:endParaRPr>
          </a:p>
          <a:p>
            <a:pPr marL="9525">
              <a:lnSpc>
                <a:spcPts val="2138"/>
              </a:lnSpc>
            </a:pPr>
            <a:r>
              <a:rPr sz="1800" spc="-4" dirty="0">
                <a:solidFill>
                  <a:prstClr val="black"/>
                </a:solidFill>
              </a:rPr>
              <a:t>-1.5,</a:t>
            </a:r>
            <a:endParaRPr sz="1800" dirty="0">
              <a:solidFill>
                <a:prstClr val="black"/>
              </a:solidFill>
            </a:endParaRPr>
          </a:p>
          <a:p>
            <a:pPr marL="9525">
              <a:lnSpc>
                <a:spcPts val="2138"/>
              </a:lnSpc>
            </a:pPr>
            <a:r>
              <a:rPr sz="1800" spc="-4" dirty="0">
                <a:solidFill>
                  <a:prstClr val="black"/>
                </a:solidFill>
              </a:rPr>
              <a:t>0.33,…]</a:t>
            </a:r>
            <a:endParaRPr sz="1800" dirty="0">
              <a:solidFill>
                <a:prstClr val="black"/>
              </a:solidFill>
            </a:endParaRPr>
          </a:p>
          <a:p>
            <a:pPr marL="9525">
              <a:lnSpc>
                <a:spcPts val="2149"/>
              </a:lnSpc>
            </a:pPr>
            <a:r>
              <a:rPr sz="1800" b="1" spc="-4" dirty="0">
                <a:solidFill>
                  <a:srgbClr val="00B0F0"/>
                </a:solidFill>
              </a:rPr>
              <a:t>loss</a:t>
            </a:r>
            <a:r>
              <a:rPr sz="1800" b="1" spc="-45" dirty="0">
                <a:solidFill>
                  <a:srgbClr val="00B0F0"/>
                </a:solidFill>
              </a:rPr>
              <a:t> </a:t>
            </a:r>
            <a:r>
              <a:rPr sz="1800" b="1" spc="-4" dirty="0">
                <a:solidFill>
                  <a:srgbClr val="00B0F0"/>
                </a:solidFill>
              </a:rPr>
              <a:t>1.25347</a:t>
            </a:r>
            <a:endParaRPr sz="1800" dirty="0">
              <a:solidFill>
                <a:srgbClr val="00B0F0"/>
              </a:solidFill>
            </a:endParaRPr>
          </a:p>
        </p:txBody>
      </p:sp>
      <p:sp>
        <p:nvSpPr>
          <p:cNvPr id="11" name="object 11"/>
          <p:cNvSpPr/>
          <p:nvPr/>
        </p:nvSpPr>
        <p:spPr>
          <a:xfrm>
            <a:off x="5211067" y="1159359"/>
            <a:ext cx="0" cy="3319939"/>
          </a:xfrm>
          <a:custGeom>
            <a:avLst/>
            <a:gdLst/>
            <a:ahLst/>
            <a:cxnLst/>
            <a:rect l="l" t="t" r="r" b="b"/>
            <a:pathLst>
              <a:path h="4426585">
                <a:moveTo>
                  <a:pt x="0" y="0"/>
                </a:moveTo>
                <a:lnTo>
                  <a:pt x="0" y="4426491"/>
                </a:lnTo>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3" name="Title 1">
            <a:extLst>
              <a:ext uri="{FF2B5EF4-FFF2-40B4-BE49-F238E27FC236}">
                <a16:creationId xmlns:a16="http://schemas.microsoft.com/office/drawing/2014/main" id="{563DC958-E835-FB46-53D3-667746C6185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numerically</a:t>
            </a:r>
          </a:p>
        </p:txBody>
      </p:sp>
      <p:sp>
        <p:nvSpPr>
          <p:cNvPr id="14" name="Slide Number Placeholder 3">
            <a:extLst>
              <a:ext uri="{FF2B5EF4-FFF2-40B4-BE49-F238E27FC236}">
                <a16:creationId xmlns:a16="http://schemas.microsoft.com/office/drawing/2014/main" id="{8429EB0A-8C68-14C4-1758-DF46294C61F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113</a:t>
            </a:fld>
            <a:endParaRPr lang="en-US" sz="1600">
              <a:solidFill>
                <a:schemeClr val="bg1"/>
              </a:solidFill>
            </a:endParaRPr>
          </a:p>
        </p:txBody>
      </p:sp>
    </p:spTree>
    <p:extLst>
      <p:ext uri="{BB962C8B-B14F-4D97-AF65-F5344CB8AC3E}">
        <p14:creationId xmlns:p14="http://schemas.microsoft.com/office/powerpoint/2010/main" val="2412127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1487" y="1206021"/>
            <a:ext cx="6701025" cy="606408"/>
          </a:xfrm>
          <a:prstGeom prst="rect">
            <a:avLst/>
          </a:prstGeom>
        </p:spPr>
        <p:txBody>
          <a:bodyPr spcFirstLastPara="1" vert="horz" wrap="square" lIns="0" tIns="143343" rIns="0" bIns="0" rtlCol="0" anchor="ctr" anchorCtr="0">
            <a:spAutoFit/>
          </a:bodyPr>
          <a:lstStyle/>
          <a:p>
            <a:pPr marL="294323"/>
            <a:r>
              <a:rPr spc="-4" dirty="0"/>
              <a:t>The loss is just a function of</a:t>
            </a:r>
            <a:r>
              <a:rPr spc="38" dirty="0"/>
              <a:t> </a:t>
            </a:r>
            <a:r>
              <a:rPr lang="en" spc="-4" dirty="0"/>
              <a:t>𝚯</a:t>
            </a:r>
            <a:r>
              <a:rPr spc="-4" dirty="0"/>
              <a:t>:</a:t>
            </a:r>
          </a:p>
        </p:txBody>
      </p:sp>
      <p:sp>
        <p:nvSpPr>
          <p:cNvPr id="5" name="object 5"/>
          <p:cNvSpPr/>
          <p:nvPr/>
        </p:nvSpPr>
        <p:spPr>
          <a:xfrm>
            <a:off x="1499474" y="2348848"/>
            <a:ext cx="3344862" cy="358593"/>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6" name="object 6"/>
          <p:cNvSpPr/>
          <p:nvPr/>
        </p:nvSpPr>
        <p:spPr>
          <a:xfrm>
            <a:off x="1499474" y="2765679"/>
            <a:ext cx="1954683" cy="32298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7" name="object 7"/>
          <p:cNvSpPr/>
          <p:nvPr/>
        </p:nvSpPr>
        <p:spPr>
          <a:xfrm>
            <a:off x="1530448" y="1870294"/>
            <a:ext cx="2582789" cy="420317"/>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8" name="object 8"/>
          <p:cNvSpPr/>
          <p:nvPr/>
        </p:nvSpPr>
        <p:spPr>
          <a:xfrm>
            <a:off x="2021885" y="3276860"/>
            <a:ext cx="650691" cy="2951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9" name="object 9"/>
          <p:cNvSpPr txBox="1"/>
          <p:nvPr/>
        </p:nvSpPr>
        <p:spPr>
          <a:xfrm>
            <a:off x="1459836" y="3258286"/>
            <a:ext cx="501968" cy="276999"/>
          </a:xfrm>
          <a:prstGeom prst="rect">
            <a:avLst/>
          </a:prstGeom>
        </p:spPr>
        <p:txBody>
          <a:bodyPr vert="horz" wrap="square" lIns="0" tIns="0" rIns="0" bIns="0" rtlCol="0">
            <a:spAutoFit/>
          </a:bodyPr>
          <a:lstStyle/>
          <a:p>
            <a:pPr marL="9525"/>
            <a:r>
              <a:rPr sz="1800" spc="-4" dirty="0">
                <a:solidFill>
                  <a:prstClr val="black"/>
                </a:solidFill>
              </a:rPr>
              <a:t>want</a:t>
            </a:r>
            <a:endParaRPr sz="1800">
              <a:solidFill>
                <a:prstClr val="black"/>
              </a:solidFill>
            </a:endParaRPr>
          </a:p>
        </p:txBody>
      </p:sp>
      <p:sp>
        <p:nvSpPr>
          <p:cNvPr id="10" name="TextBox 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1" name="Title 1">
            <a:extLst>
              <a:ext uri="{FF2B5EF4-FFF2-40B4-BE49-F238E27FC236}">
                <a16:creationId xmlns:a16="http://schemas.microsoft.com/office/drawing/2014/main" id="{A9E270EB-498C-6B8A-70BE-CC4F4A20B2E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2" name="Slide Number Placeholder 3">
            <a:extLst>
              <a:ext uri="{FF2B5EF4-FFF2-40B4-BE49-F238E27FC236}">
                <a16:creationId xmlns:a16="http://schemas.microsoft.com/office/drawing/2014/main" id="{876FA8A3-1750-0882-ED1C-E2EA69806D0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114</a:t>
            </a:fld>
            <a:endParaRPr lang="en-US" sz="1600">
              <a:solidFill>
                <a:schemeClr val="bg1"/>
              </a:solidFill>
            </a:endParaRPr>
          </a:p>
        </p:txBody>
      </p:sp>
      <p:pic>
        <p:nvPicPr>
          <p:cNvPr id="2" name="Picture 1">
            <a:extLst>
              <a:ext uri="{FF2B5EF4-FFF2-40B4-BE49-F238E27FC236}">
                <a16:creationId xmlns:a16="http://schemas.microsoft.com/office/drawing/2014/main" id="{AA1546E7-946D-784D-A358-9ED25738B9CA}"/>
              </a:ext>
            </a:extLst>
          </p:cNvPr>
          <p:cNvPicPr>
            <a:picLocks noChangeAspect="1"/>
          </p:cNvPicPr>
          <p:nvPr/>
        </p:nvPicPr>
        <p:blipFill>
          <a:blip r:embed="rId6"/>
          <a:stretch>
            <a:fillRect/>
          </a:stretch>
        </p:blipFill>
        <p:spPr>
          <a:xfrm>
            <a:off x="3736536" y="1939748"/>
            <a:ext cx="223440" cy="263340"/>
          </a:xfrm>
          <a:prstGeom prst="rect">
            <a:avLst/>
          </a:prstGeom>
        </p:spPr>
      </p:pic>
      <p:pic>
        <p:nvPicPr>
          <p:cNvPr id="3" name="Picture 2">
            <a:extLst>
              <a:ext uri="{FF2B5EF4-FFF2-40B4-BE49-F238E27FC236}">
                <a16:creationId xmlns:a16="http://schemas.microsoft.com/office/drawing/2014/main" id="{59962E2E-BD49-BA55-C519-6323B639CEA3}"/>
              </a:ext>
            </a:extLst>
          </p:cNvPr>
          <p:cNvPicPr>
            <a:picLocks noChangeAspect="1"/>
          </p:cNvPicPr>
          <p:nvPr/>
        </p:nvPicPr>
        <p:blipFill>
          <a:blip r:embed="rId6"/>
          <a:stretch>
            <a:fillRect/>
          </a:stretch>
        </p:blipFill>
        <p:spPr>
          <a:xfrm>
            <a:off x="2389586" y="2802242"/>
            <a:ext cx="223440" cy="263340"/>
          </a:xfrm>
          <a:prstGeom prst="rect">
            <a:avLst/>
          </a:prstGeom>
        </p:spPr>
      </p:pic>
      <p:pic>
        <p:nvPicPr>
          <p:cNvPr id="13" name="Picture 12">
            <a:extLst>
              <a:ext uri="{FF2B5EF4-FFF2-40B4-BE49-F238E27FC236}">
                <a16:creationId xmlns:a16="http://schemas.microsoft.com/office/drawing/2014/main" id="{8BF13786-EE0E-5902-A2BF-9D09DFD1EF4D}"/>
              </a:ext>
            </a:extLst>
          </p:cNvPr>
          <p:cNvPicPr>
            <a:picLocks noChangeAspect="1"/>
          </p:cNvPicPr>
          <p:nvPr/>
        </p:nvPicPr>
        <p:blipFill>
          <a:blip r:embed="rId6"/>
          <a:stretch>
            <a:fillRect/>
          </a:stretch>
        </p:blipFill>
        <p:spPr>
          <a:xfrm>
            <a:off x="3048170" y="2791358"/>
            <a:ext cx="223440" cy="263340"/>
          </a:xfrm>
          <a:prstGeom prst="rect">
            <a:avLst/>
          </a:prstGeom>
        </p:spPr>
      </p:pic>
      <p:pic>
        <p:nvPicPr>
          <p:cNvPr id="14" name="Picture 13">
            <a:extLst>
              <a:ext uri="{FF2B5EF4-FFF2-40B4-BE49-F238E27FC236}">
                <a16:creationId xmlns:a16="http://schemas.microsoft.com/office/drawing/2014/main" id="{A3A41607-8CED-4EC1-05C3-8E7DB770F827}"/>
              </a:ext>
            </a:extLst>
          </p:cNvPr>
          <p:cNvPicPr>
            <a:picLocks noChangeAspect="1"/>
          </p:cNvPicPr>
          <p:nvPr/>
        </p:nvPicPr>
        <p:blipFill>
          <a:blip r:embed="rId6"/>
          <a:stretch>
            <a:fillRect/>
          </a:stretch>
        </p:blipFill>
        <p:spPr>
          <a:xfrm>
            <a:off x="2264830" y="3365955"/>
            <a:ext cx="167874" cy="197852"/>
          </a:xfrm>
          <a:prstGeom prst="rect">
            <a:avLst/>
          </a:prstGeom>
        </p:spPr>
      </p:pic>
    </p:spTree>
    <p:extLst>
      <p:ext uri="{BB962C8B-B14F-4D97-AF65-F5344CB8AC3E}">
        <p14:creationId xmlns:p14="http://schemas.microsoft.com/office/powerpoint/2010/main" val="34884335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1487" y="1261439"/>
            <a:ext cx="6701025" cy="606408"/>
          </a:xfrm>
          <a:prstGeom prst="rect">
            <a:avLst/>
          </a:prstGeom>
        </p:spPr>
        <p:txBody>
          <a:bodyPr spcFirstLastPara="1" vert="horz" wrap="square" lIns="0" tIns="143343" rIns="0" bIns="0" rtlCol="0" anchor="ctr" anchorCtr="0">
            <a:spAutoFit/>
          </a:bodyPr>
          <a:lstStyle/>
          <a:p>
            <a:pPr marL="294323"/>
            <a:r>
              <a:rPr spc="-4" dirty="0"/>
              <a:t>The loss is just a function </a:t>
            </a:r>
            <a:r>
              <a:rPr spc="-4"/>
              <a:t>of</a:t>
            </a:r>
            <a:r>
              <a:rPr spc="38"/>
              <a:t> </a:t>
            </a:r>
            <a:r>
              <a:rPr lang="en" spc="-4" dirty="0"/>
              <a:t>𝚯</a:t>
            </a:r>
            <a:r>
              <a:rPr spc="-4" dirty="0"/>
              <a:t>:</a:t>
            </a:r>
          </a:p>
        </p:txBody>
      </p:sp>
      <p:sp>
        <p:nvSpPr>
          <p:cNvPr id="5" name="object 5"/>
          <p:cNvSpPr/>
          <p:nvPr/>
        </p:nvSpPr>
        <p:spPr>
          <a:xfrm>
            <a:off x="1499474" y="2404266"/>
            <a:ext cx="3344862" cy="358593"/>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6" name="object 6"/>
          <p:cNvSpPr/>
          <p:nvPr/>
        </p:nvSpPr>
        <p:spPr>
          <a:xfrm>
            <a:off x="1499474" y="2821097"/>
            <a:ext cx="1954683" cy="32298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7" name="object 7"/>
          <p:cNvSpPr/>
          <p:nvPr/>
        </p:nvSpPr>
        <p:spPr>
          <a:xfrm>
            <a:off x="1530448" y="1925712"/>
            <a:ext cx="2582789" cy="420317"/>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8" name="object 8"/>
          <p:cNvSpPr/>
          <p:nvPr/>
        </p:nvSpPr>
        <p:spPr>
          <a:xfrm>
            <a:off x="5233436" y="2341699"/>
            <a:ext cx="2646950" cy="2286970"/>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9" name="object 9"/>
          <p:cNvSpPr/>
          <p:nvPr/>
        </p:nvSpPr>
        <p:spPr>
          <a:xfrm>
            <a:off x="3366034" y="2788424"/>
            <a:ext cx="2060734" cy="959644"/>
          </a:xfrm>
          <a:custGeom>
            <a:avLst/>
            <a:gdLst/>
            <a:ahLst/>
            <a:cxnLst/>
            <a:rect l="l" t="t" r="r" b="b"/>
            <a:pathLst>
              <a:path w="2747645" h="1279525">
                <a:moveTo>
                  <a:pt x="0" y="1279012"/>
                </a:moveTo>
                <a:lnTo>
                  <a:pt x="2747144" y="0"/>
                </a:lnTo>
              </a:path>
            </a:pathLst>
          </a:custGeom>
          <a:ln w="38099">
            <a:solidFill>
              <a:srgbClr val="000000"/>
            </a:solidFill>
          </a:ln>
        </p:spPr>
        <p:txBody>
          <a:bodyPr wrap="square" lIns="0" tIns="0" rIns="0" bIns="0" rtlCol="0"/>
          <a:lstStyle/>
          <a:p>
            <a:endParaRPr sz="1050">
              <a:solidFill>
                <a:prstClr val="black"/>
              </a:solidFill>
            </a:endParaRPr>
          </a:p>
        </p:txBody>
      </p:sp>
      <p:sp>
        <p:nvSpPr>
          <p:cNvPr id="10" name="object 10"/>
          <p:cNvSpPr/>
          <p:nvPr/>
        </p:nvSpPr>
        <p:spPr>
          <a:xfrm>
            <a:off x="5406480" y="2733693"/>
            <a:ext cx="137636" cy="97631"/>
          </a:xfrm>
          <a:custGeom>
            <a:avLst/>
            <a:gdLst/>
            <a:ahLst/>
            <a:cxnLst/>
            <a:rect l="l" t="t" r="r" b="b"/>
            <a:pathLst>
              <a:path w="183514" h="130175">
                <a:moveTo>
                  <a:pt x="53124" y="130027"/>
                </a:moveTo>
                <a:lnTo>
                  <a:pt x="183299" y="0"/>
                </a:lnTo>
                <a:lnTo>
                  <a:pt x="0" y="15924"/>
                </a:lnTo>
                <a:lnTo>
                  <a:pt x="53124" y="130027"/>
                </a:lnTo>
                <a:close/>
              </a:path>
            </a:pathLst>
          </a:custGeom>
          <a:ln w="38099">
            <a:solidFill>
              <a:srgbClr val="000000"/>
            </a:solidFill>
          </a:ln>
        </p:spPr>
        <p:txBody>
          <a:bodyPr wrap="square" lIns="0" tIns="0" rIns="0" bIns="0" rtlCol="0"/>
          <a:lstStyle/>
          <a:p>
            <a:endParaRPr sz="1050">
              <a:solidFill>
                <a:prstClr val="black"/>
              </a:solidFill>
            </a:endParaRPr>
          </a:p>
        </p:txBody>
      </p:sp>
      <p:sp>
        <p:nvSpPr>
          <p:cNvPr id="11" name="object 11"/>
          <p:cNvSpPr/>
          <p:nvPr/>
        </p:nvSpPr>
        <p:spPr>
          <a:xfrm>
            <a:off x="2021885" y="3332278"/>
            <a:ext cx="650691" cy="2951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2" name="object 12"/>
          <p:cNvSpPr txBox="1"/>
          <p:nvPr/>
        </p:nvSpPr>
        <p:spPr>
          <a:xfrm>
            <a:off x="1459836" y="3313704"/>
            <a:ext cx="2506980" cy="854080"/>
          </a:xfrm>
          <a:prstGeom prst="rect">
            <a:avLst/>
          </a:prstGeom>
        </p:spPr>
        <p:txBody>
          <a:bodyPr vert="horz" wrap="square" lIns="0" tIns="0" rIns="0" bIns="0" rtlCol="0">
            <a:spAutoFit/>
          </a:bodyPr>
          <a:lstStyle/>
          <a:p>
            <a:pPr marL="9525"/>
            <a:r>
              <a:rPr sz="1800" spc="-4" dirty="0">
                <a:solidFill>
                  <a:prstClr val="black"/>
                </a:solidFill>
              </a:rPr>
              <a:t>want</a:t>
            </a:r>
            <a:endParaRPr sz="1800">
              <a:solidFill>
                <a:prstClr val="black"/>
              </a:solidFill>
            </a:endParaRPr>
          </a:p>
          <a:p>
            <a:pPr>
              <a:spcBef>
                <a:spcPts val="11"/>
              </a:spcBef>
            </a:pPr>
            <a:endParaRPr sz="1500">
              <a:solidFill>
                <a:prstClr val="black"/>
              </a:solidFill>
              <a:latin typeface="Times New Roman"/>
              <a:cs typeface="Times New Roman"/>
            </a:endParaRPr>
          </a:p>
          <a:p>
            <a:pPr marL="1401604"/>
            <a:r>
              <a:rPr sz="2250" spc="-4" dirty="0">
                <a:solidFill>
                  <a:prstClr val="black"/>
                </a:solidFill>
              </a:rPr>
              <a:t>Calculus</a:t>
            </a:r>
            <a:endParaRPr sz="2250">
              <a:solidFill>
                <a:prstClr val="black"/>
              </a:solidFill>
            </a:endParaRPr>
          </a:p>
        </p:txBody>
      </p:sp>
      <p:sp>
        <p:nvSpPr>
          <p:cNvPr id="16" name="object 8"/>
          <p:cNvSpPr/>
          <p:nvPr/>
        </p:nvSpPr>
        <p:spPr>
          <a:xfrm>
            <a:off x="2856016" y="4549955"/>
            <a:ext cx="650691" cy="2951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9"/>
          <p:cNvSpPr txBox="1"/>
          <p:nvPr/>
        </p:nvSpPr>
        <p:spPr>
          <a:xfrm>
            <a:off x="3598850" y="4559801"/>
            <a:ext cx="405765" cy="276999"/>
          </a:xfrm>
          <a:prstGeom prst="rect">
            <a:avLst/>
          </a:prstGeom>
        </p:spPr>
        <p:txBody>
          <a:bodyPr vert="horz" wrap="square" lIns="0" tIns="0" rIns="0" bIns="0" rtlCol="0">
            <a:spAutoFit/>
          </a:bodyPr>
          <a:lstStyle/>
          <a:p>
            <a:pPr marL="9525"/>
            <a:r>
              <a:rPr sz="1800" spc="-4" dirty="0">
                <a:solidFill>
                  <a:prstClr val="black"/>
                </a:solidFill>
              </a:rPr>
              <a:t>=</a:t>
            </a:r>
            <a:r>
              <a:rPr sz="1800" spc="-71" dirty="0">
                <a:solidFill>
                  <a:prstClr val="black"/>
                </a:solidFill>
              </a:rPr>
              <a:t> </a:t>
            </a:r>
            <a:r>
              <a:rPr sz="1800" spc="-4" dirty="0">
                <a:solidFill>
                  <a:prstClr val="black"/>
                </a:solidFill>
              </a:rPr>
              <a:t>...</a:t>
            </a:r>
            <a:endParaRPr sz="1800">
              <a:solidFill>
                <a:prstClr val="black"/>
              </a:solidFill>
            </a:endParaRPr>
          </a:p>
        </p:txBody>
      </p:sp>
      <p:sp>
        <p:nvSpPr>
          <p:cNvPr id="13" name="TextBox 12"/>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4" name="Title 1">
            <a:extLst>
              <a:ext uri="{FF2B5EF4-FFF2-40B4-BE49-F238E27FC236}">
                <a16:creationId xmlns:a16="http://schemas.microsoft.com/office/drawing/2014/main" id="{A006C531-65CE-6A8F-F9DD-20ED1617403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5" name="Slide Number Placeholder 3">
            <a:extLst>
              <a:ext uri="{FF2B5EF4-FFF2-40B4-BE49-F238E27FC236}">
                <a16:creationId xmlns:a16="http://schemas.microsoft.com/office/drawing/2014/main" id="{98E8CDB2-0E29-E4C9-E756-49E0DD37552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115</a:t>
            </a:fld>
            <a:endParaRPr lang="en-US" sz="1600">
              <a:solidFill>
                <a:schemeClr val="bg1"/>
              </a:solidFill>
            </a:endParaRPr>
          </a:p>
        </p:txBody>
      </p:sp>
      <p:pic>
        <p:nvPicPr>
          <p:cNvPr id="2" name="Picture 1">
            <a:extLst>
              <a:ext uri="{FF2B5EF4-FFF2-40B4-BE49-F238E27FC236}">
                <a16:creationId xmlns:a16="http://schemas.microsoft.com/office/drawing/2014/main" id="{9DA2965E-4851-B3C5-37F7-C051009B588A}"/>
              </a:ext>
            </a:extLst>
          </p:cNvPr>
          <p:cNvPicPr>
            <a:picLocks noChangeAspect="1"/>
          </p:cNvPicPr>
          <p:nvPr/>
        </p:nvPicPr>
        <p:blipFill>
          <a:blip r:embed="rId7"/>
          <a:stretch>
            <a:fillRect/>
          </a:stretch>
        </p:blipFill>
        <p:spPr>
          <a:xfrm>
            <a:off x="3736536" y="2021388"/>
            <a:ext cx="223440" cy="263340"/>
          </a:xfrm>
          <a:prstGeom prst="rect">
            <a:avLst/>
          </a:prstGeom>
        </p:spPr>
      </p:pic>
      <p:pic>
        <p:nvPicPr>
          <p:cNvPr id="3" name="Picture 2">
            <a:extLst>
              <a:ext uri="{FF2B5EF4-FFF2-40B4-BE49-F238E27FC236}">
                <a16:creationId xmlns:a16="http://schemas.microsoft.com/office/drawing/2014/main" id="{1EB198B3-A976-4E4B-C2A3-A7630D7218BB}"/>
              </a:ext>
            </a:extLst>
          </p:cNvPr>
          <p:cNvPicPr>
            <a:picLocks noChangeAspect="1"/>
          </p:cNvPicPr>
          <p:nvPr/>
        </p:nvPicPr>
        <p:blipFill>
          <a:blip r:embed="rId7"/>
          <a:stretch>
            <a:fillRect/>
          </a:stretch>
        </p:blipFill>
        <p:spPr>
          <a:xfrm>
            <a:off x="2389586" y="2883882"/>
            <a:ext cx="223440" cy="263340"/>
          </a:xfrm>
          <a:prstGeom prst="rect">
            <a:avLst/>
          </a:prstGeom>
        </p:spPr>
      </p:pic>
      <p:pic>
        <p:nvPicPr>
          <p:cNvPr id="18" name="Picture 17">
            <a:extLst>
              <a:ext uri="{FF2B5EF4-FFF2-40B4-BE49-F238E27FC236}">
                <a16:creationId xmlns:a16="http://schemas.microsoft.com/office/drawing/2014/main" id="{4B9158ED-E5A0-4251-E5A6-7A5FC1440CCA}"/>
              </a:ext>
            </a:extLst>
          </p:cNvPr>
          <p:cNvPicPr>
            <a:picLocks noChangeAspect="1"/>
          </p:cNvPicPr>
          <p:nvPr/>
        </p:nvPicPr>
        <p:blipFill>
          <a:blip r:embed="rId7"/>
          <a:stretch>
            <a:fillRect/>
          </a:stretch>
        </p:blipFill>
        <p:spPr>
          <a:xfrm>
            <a:off x="3048170" y="2872998"/>
            <a:ext cx="223440" cy="263340"/>
          </a:xfrm>
          <a:prstGeom prst="rect">
            <a:avLst/>
          </a:prstGeom>
        </p:spPr>
      </p:pic>
      <p:pic>
        <p:nvPicPr>
          <p:cNvPr id="19" name="Picture 18">
            <a:extLst>
              <a:ext uri="{FF2B5EF4-FFF2-40B4-BE49-F238E27FC236}">
                <a16:creationId xmlns:a16="http://schemas.microsoft.com/office/drawing/2014/main" id="{56E57FF0-7AAE-DA46-DDDC-D7F04658DE32}"/>
              </a:ext>
            </a:extLst>
          </p:cNvPr>
          <p:cNvPicPr>
            <a:picLocks noChangeAspect="1"/>
          </p:cNvPicPr>
          <p:nvPr/>
        </p:nvPicPr>
        <p:blipFill>
          <a:blip r:embed="rId7"/>
          <a:stretch>
            <a:fillRect/>
          </a:stretch>
        </p:blipFill>
        <p:spPr>
          <a:xfrm>
            <a:off x="2264830" y="3447595"/>
            <a:ext cx="167874" cy="197852"/>
          </a:xfrm>
          <a:prstGeom prst="rect">
            <a:avLst/>
          </a:prstGeom>
        </p:spPr>
      </p:pic>
      <p:pic>
        <p:nvPicPr>
          <p:cNvPr id="20" name="Picture 19">
            <a:extLst>
              <a:ext uri="{FF2B5EF4-FFF2-40B4-BE49-F238E27FC236}">
                <a16:creationId xmlns:a16="http://schemas.microsoft.com/office/drawing/2014/main" id="{CFDDB31A-0231-2BA3-0BBA-877004A9885B}"/>
              </a:ext>
            </a:extLst>
          </p:cNvPr>
          <p:cNvPicPr>
            <a:picLocks noChangeAspect="1"/>
          </p:cNvPicPr>
          <p:nvPr/>
        </p:nvPicPr>
        <p:blipFill>
          <a:blip r:embed="rId7"/>
          <a:stretch>
            <a:fillRect/>
          </a:stretch>
        </p:blipFill>
        <p:spPr>
          <a:xfrm>
            <a:off x="3105588" y="4644997"/>
            <a:ext cx="167874" cy="197852"/>
          </a:xfrm>
          <a:prstGeom prst="rect">
            <a:avLst/>
          </a:prstGeom>
        </p:spPr>
      </p:pic>
    </p:spTree>
    <p:extLst>
      <p:ext uri="{BB962C8B-B14F-4D97-AF65-F5344CB8AC3E}">
        <p14:creationId xmlns:p14="http://schemas.microsoft.com/office/powerpoint/2010/main" val="27460907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075232" y="1186801"/>
            <a:ext cx="1414463" cy="276999"/>
          </a:xfrm>
          <a:prstGeom prst="rect">
            <a:avLst/>
          </a:prstGeom>
        </p:spPr>
        <p:txBody>
          <a:bodyPr vert="horz" wrap="square" lIns="0" tIns="0" rIns="0" bIns="0" rtlCol="0">
            <a:spAutoFit/>
          </a:bodyPr>
          <a:lstStyle/>
          <a:p>
            <a:pPr marL="9525"/>
            <a:r>
              <a:rPr sz="1800" b="1" spc="-4" dirty="0">
                <a:solidFill>
                  <a:srgbClr val="0000FF"/>
                </a:solidFill>
              </a:rPr>
              <a:t>gradient</a:t>
            </a:r>
            <a:r>
              <a:rPr sz="1800" b="1" spc="-49" dirty="0">
                <a:solidFill>
                  <a:srgbClr val="0000FF"/>
                </a:solidFill>
              </a:rPr>
              <a:t> </a:t>
            </a:r>
            <a:r>
              <a:rPr sz="1800" b="1" spc="-4" dirty="0">
                <a:solidFill>
                  <a:srgbClr val="0000FF"/>
                </a:solidFill>
              </a:rPr>
              <a:t>d</a:t>
            </a:r>
            <a:r>
              <a:rPr lang="en" sz="1800" b="1" spc="-4" dirty="0">
                <a:solidFill>
                  <a:srgbClr val="0000FF"/>
                </a:solidFill>
              </a:rPr>
              <a:t>𝚯</a:t>
            </a:r>
            <a:r>
              <a:rPr sz="1800" b="1" spc="-4" dirty="0">
                <a:solidFill>
                  <a:srgbClr val="0000FF"/>
                </a:solidFill>
              </a:rPr>
              <a:t>:</a:t>
            </a:r>
            <a:endParaRPr sz="1800" dirty="0">
              <a:solidFill>
                <a:prstClr val="black"/>
              </a:solidFill>
            </a:endParaRPr>
          </a:p>
        </p:txBody>
      </p:sp>
      <p:sp>
        <p:nvSpPr>
          <p:cNvPr id="5" name="object 5"/>
          <p:cNvSpPr txBox="1"/>
          <p:nvPr/>
        </p:nvSpPr>
        <p:spPr>
          <a:xfrm>
            <a:off x="6075234" y="1729725"/>
            <a:ext cx="768191" cy="2423740"/>
          </a:xfrm>
          <a:prstGeom prst="rect">
            <a:avLst/>
          </a:prstGeom>
        </p:spPr>
        <p:txBody>
          <a:bodyPr vert="horz" wrap="square" lIns="0" tIns="0" rIns="0" bIns="0" rtlCol="0">
            <a:spAutoFit/>
          </a:bodyPr>
          <a:lstStyle/>
          <a:p>
            <a:pPr marL="9525">
              <a:lnSpc>
                <a:spcPts val="2149"/>
              </a:lnSpc>
            </a:pPr>
            <a:r>
              <a:rPr sz="1800" spc="-4" dirty="0">
                <a:solidFill>
                  <a:srgbClr val="0000FF"/>
                </a:solidFill>
              </a:rPr>
              <a:t>[-2.5,</a:t>
            </a:r>
            <a:endParaRPr sz="1800">
              <a:solidFill>
                <a:prstClr val="black"/>
              </a:solidFill>
            </a:endParaRPr>
          </a:p>
          <a:p>
            <a:pPr marL="9525">
              <a:lnSpc>
                <a:spcPts val="2138"/>
              </a:lnSpc>
            </a:pPr>
            <a:r>
              <a:rPr sz="1800" spc="-4" dirty="0">
                <a:solidFill>
                  <a:srgbClr val="0000FF"/>
                </a:solidFill>
              </a:rPr>
              <a:t>0.6,</a:t>
            </a:r>
            <a:endParaRPr sz="1800">
              <a:solidFill>
                <a:prstClr val="black"/>
              </a:solidFill>
            </a:endParaRPr>
          </a:p>
          <a:p>
            <a:pPr marL="9525">
              <a:lnSpc>
                <a:spcPts val="2138"/>
              </a:lnSpc>
            </a:pPr>
            <a:r>
              <a:rPr sz="1800" spc="-4" dirty="0">
                <a:solidFill>
                  <a:srgbClr val="0000FF"/>
                </a:solidFill>
              </a:rPr>
              <a:t>0,</a:t>
            </a:r>
            <a:endParaRPr sz="1800">
              <a:solidFill>
                <a:prstClr val="black"/>
              </a:solidFill>
            </a:endParaRPr>
          </a:p>
          <a:p>
            <a:pPr marL="9525">
              <a:lnSpc>
                <a:spcPts val="2138"/>
              </a:lnSpc>
            </a:pPr>
            <a:r>
              <a:rPr sz="1800" spc="-4" dirty="0">
                <a:solidFill>
                  <a:srgbClr val="0000FF"/>
                </a:solidFill>
              </a:rPr>
              <a:t>0.2,</a:t>
            </a:r>
            <a:endParaRPr sz="1800">
              <a:solidFill>
                <a:prstClr val="black"/>
              </a:solidFill>
            </a:endParaRPr>
          </a:p>
          <a:p>
            <a:pPr marL="9525">
              <a:lnSpc>
                <a:spcPts val="2138"/>
              </a:lnSpc>
            </a:pPr>
            <a:r>
              <a:rPr sz="1800" spc="-4" dirty="0">
                <a:solidFill>
                  <a:srgbClr val="0000FF"/>
                </a:solidFill>
              </a:rPr>
              <a:t>0.7,</a:t>
            </a:r>
            <a:endParaRPr sz="1800">
              <a:solidFill>
                <a:prstClr val="black"/>
              </a:solidFill>
            </a:endParaRPr>
          </a:p>
          <a:p>
            <a:pPr marL="9525">
              <a:lnSpc>
                <a:spcPts val="2138"/>
              </a:lnSpc>
            </a:pPr>
            <a:r>
              <a:rPr sz="1800" spc="-4" dirty="0">
                <a:solidFill>
                  <a:srgbClr val="0000FF"/>
                </a:solidFill>
              </a:rPr>
              <a:t>-0.5,</a:t>
            </a:r>
            <a:endParaRPr sz="1800">
              <a:solidFill>
                <a:prstClr val="black"/>
              </a:solidFill>
            </a:endParaRPr>
          </a:p>
          <a:p>
            <a:pPr marL="9525">
              <a:lnSpc>
                <a:spcPts val="2138"/>
              </a:lnSpc>
            </a:pPr>
            <a:r>
              <a:rPr sz="1800" spc="-4" dirty="0">
                <a:solidFill>
                  <a:srgbClr val="0000FF"/>
                </a:solidFill>
              </a:rPr>
              <a:t>1.1,</a:t>
            </a:r>
            <a:endParaRPr sz="1800">
              <a:solidFill>
                <a:prstClr val="black"/>
              </a:solidFill>
            </a:endParaRPr>
          </a:p>
          <a:p>
            <a:pPr marL="9525">
              <a:lnSpc>
                <a:spcPts val="2138"/>
              </a:lnSpc>
            </a:pPr>
            <a:r>
              <a:rPr sz="1800" spc="-4" dirty="0">
                <a:solidFill>
                  <a:srgbClr val="0000FF"/>
                </a:solidFill>
              </a:rPr>
              <a:t>1.3,</a:t>
            </a:r>
            <a:endParaRPr sz="1800">
              <a:solidFill>
                <a:prstClr val="black"/>
              </a:solidFill>
            </a:endParaRPr>
          </a:p>
          <a:p>
            <a:pPr marL="9525">
              <a:lnSpc>
                <a:spcPts val="2149"/>
              </a:lnSpc>
            </a:pPr>
            <a:r>
              <a:rPr sz="1800" spc="-4" dirty="0">
                <a:solidFill>
                  <a:srgbClr val="0000FF"/>
                </a:solidFill>
              </a:rPr>
              <a:t>-2.1,…]</a:t>
            </a:r>
            <a:endParaRPr sz="1800">
              <a:solidFill>
                <a:prstClr val="black"/>
              </a:solidFill>
            </a:endParaRPr>
          </a:p>
        </p:txBody>
      </p:sp>
      <p:sp>
        <p:nvSpPr>
          <p:cNvPr id="6" name="object 6"/>
          <p:cNvSpPr txBox="1"/>
          <p:nvPr/>
        </p:nvSpPr>
        <p:spPr>
          <a:xfrm>
            <a:off x="1345538" y="1150932"/>
            <a:ext cx="1161574" cy="276999"/>
          </a:xfrm>
          <a:prstGeom prst="rect">
            <a:avLst/>
          </a:prstGeom>
        </p:spPr>
        <p:txBody>
          <a:bodyPr vert="horz" wrap="square" lIns="0" tIns="0" rIns="0" bIns="0" rtlCol="0">
            <a:spAutoFit/>
          </a:bodyPr>
          <a:lstStyle/>
          <a:p>
            <a:pPr marL="9525"/>
            <a:r>
              <a:rPr sz="1800" b="1" spc="-4" dirty="0">
                <a:solidFill>
                  <a:prstClr val="black"/>
                </a:solidFill>
              </a:rPr>
              <a:t>current</a:t>
            </a:r>
            <a:r>
              <a:rPr sz="1800" b="1" spc="-53" dirty="0">
                <a:solidFill>
                  <a:prstClr val="black"/>
                </a:solidFill>
              </a:rPr>
              <a:t> </a:t>
            </a:r>
            <a:r>
              <a:rPr lang="en" sz="1800" dirty="0"/>
              <a:t>𝚯</a:t>
            </a:r>
            <a:r>
              <a:rPr sz="1800" b="1" spc="-4" dirty="0">
                <a:solidFill>
                  <a:prstClr val="black"/>
                </a:solidFill>
              </a:rPr>
              <a:t>:</a:t>
            </a:r>
            <a:endParaRPr sz="1800" dirty="0">
              <a:solidFill>
                <a:prstClr val="black"/>
              </a:solidFill>
            </a:endParaRPr>
          </a:p>
        </p:txBody>
      </p:sp>
      <p:sp>
        <p:nvSpPr>
          <p:cNvPr id="7" name="object 7"/>
          <p:cNvSpPr txBox="1"/>
          <p:nvPr/>
        </p:nvSpPr>
        <p:spPr>
          <a:xfrm>
            <a:off x="1345538" y="1693857"/>
            <a:ext cx="1365409" cy="2693045"/>
          </a:xfrm>
          <a:prstGeom prst="rect">
            <a:avLst/>
          </a:prstGeom>
        </p:spPr>
        <p:txBody>
          <a:bodyPr vert="horz" wrap="square" lIns="0" tIns="0" rIns="0" bIns="0" rtlCol="0">
            <a:spAutoFit/>
          </a:bodyPr>
          <a:lstStyle/>
          <a:p>
            <a:pPr marL="9525">
              <a:lnSpc>
                <a:spcPts val="2149"/>
              </a:lnSpc>
            </a:pPr>
            <a:r>
              <a:rPr sz="1800" spc="-4" dirty="0">
                <a:solidFill>
                  <a:prstClr val="black"/>
                </a:solidFill>
              </a:rPr>
              <a:t>[0.34,</a:t>
            </a:r>
            <a:endParaRPr sz="1800">
              <a:solidFill>
                <a:prstClr val="black"/>
              </a:solidFill>
            </a:endParaRPr>
          </a:p>
          <a:p>
            <a:pPr marL="9525">
              <a:lnSpc>
                <a:spcPts val="2138"/>
              </a:lnSpc>
            </a:pPr>
            <a:r>
              <a:rPr sz="1800" spc="-4" dirty="0">
                <a:solidFill>
                  <a:prstClr val="black"/>
                </a:solidFill>
              </a:rPr>
              <a:t>-1.11,</a:t>
            </a:r>
            <a:endParaRPr sz="1800">
              <a:solidFill>
                <a:prstClr val="black"/>
              </a:solidFill>
            </a:endParaRPr>
          </a:p>
          <a:p>
            <a:pPr marL="9525">
              <a:lnSpc>
                <a:spcPts val="2138"/>
              </a:lnSpc>
            </a:pPr>
            <a:r>
              <a:rPr sz="1800" spc="-4" dirty="0">
                <a:solidFill>
                  <a:prstClr val="black"/>
                </a:solidFill>
              </a:rPr>
              <a:t>0.78,</a:t>
            </a:r>
            <a:endParaRPr sz="1800">
              <a:solidFill>
                <a:prstClr val="black"/>
              </a:solidFill>
            </a:endParaRPr>
          </a:p>
          <a:p>
            <a:pPr marL="9525">
              <a:lnSpc>
                <a:spcPts val="2138"/>
              </a:lnSpc>
            </a:pPr>
            <a:r>
              <a:rPr sz="1800" spc="-4" dirty="0">
                <a:solidFill>
                  <a:prstClr val="black"/>
                </a:solidFill>
              </a:rPr>
              <a:t>0.12,</a:t>
            </a:r>
            <a:endParaRPr sz="1800">
              <a:solidFill>
                <a:prstClr val="black"/>
              </a:solidFill>
            </a:endParaRPr>
          </a:p>
          <a:p>
            <a:pPr marL="9525">
              <a:lnSpc>
                <a:spcPts val="2138"/>
              </a:lnSpc>
            </a:pPr>
            <a:r>
              <a:rPr sz="1800" spc="-4" dirty="0">
                <a:solidFill>
                  <a:prstClr val="black"/>
                </a:solidFill>
              </a:rPr>
              <a:t>0.55,</a:t>
            </a:r>
            <a:endParaRPr sz="1800">
              <a:solidFill>
                <a:prstClr val="black"/>
              </a:solidFill>
            </a:endParaRPr>
          </a:p>
          <a:p>
            <a:pPr marL="9525">
              <a:lnSpc>
                <a:spcPts val="2138"/>
              </a:lnSpc>
            </a:pPr>
            <a:r>
              <a:rPr sz="1800" spc="-4" dirty="0">
                <a:solidFill>
                  <a:prstClr val="black"/>
                </a:solidFill>
              </a:rPr>
              <a:t>2.81,</a:t>
            </a:r>
            <a:endParaRPr sz="1800">
              <a:solidFill>
                <a:prstClr val="black"/>
              </a:solidFill>
            </a:endParaRPr>
          </a:p>
          <a:p>
            <a:pPr marL="9525">
              <a:lnSpc>
                <a:spcPts val="2138"/>
              </a:lnSpc>
            </a:pPr>
            <a:r>
              <a:rPr sz="1800" spc="-4" dirty="0">
                <a:solidFill>
                  <a:prstClr val="black"/>
                </a:solidFill>
              </a:rPr>
              <a:t>-3.1,</a:t>
            </a:r>
            <a:endParaRPr sz="1800">
              <a:solidFill>
                <a:prstClr val="black"/>
              </a:solidFill>
            </a:endParaRPr>
          </a:p>
          <a:p>
            <a:pPr marL="9525">
              <a:lnSpc>
                <a:spcPts val="2138"/>
              </a:lnSpc>
            </a:pPr>
            <a:r>
              <a:rPr sz="1800" spc="-4" dirty="0">
                <a:solidFill>
                  <a:prstClr val="black"/>
                </a:solidFill>
              </a:rPr>
              <a:t>-1.5,</a:t>
            </a:r>
            <a:endParaRPr sz="1800">
              <a:solidFill>
                <a:prstClr val="black"/>
              </a:solidFill>
            </a:endParaRPr>
          </a:p>
          <a:p>
            <a:pPr marL="9525">
              <a:lnSpc>
                <a:spcPts val="2138"/>
              </a:lnSpc>
            </a:pPr>
            <a:r>
              <a:rPr sz="1800" spc="-4" dirty="0">
                <a:solidFill>
                  <a:prstClr val="black"/>
                </a:solidFill>
              </a:rPr>
              <a:t>0.33,…]</a:t>
            </a:r>
            <a:endParaRPr sz="1800">
              <a:solidFill>
                <a:prstClr val="black"/>
              </a:solidFill>
            </a:endParaRPr>
          </a:p>
          <a:p>
            <a:pPr marL="9525">
              <a:lnSpc>
                <a:spcPts val="2149"/>
              </a:lnSpc>
            </a:pPr>
            <a:r>
              <a:rPr sz="1800" b="1" spc="-4" dirty="0">
                <a:solidFill>
                  <a:srgbClr val="FF0000"/>
                </a:solidFill>
              </a:rPr>
              <a:t>loss</a:t>
            </a:r>
            <a:r>
              <a:rPr sz="1800" b="1" spc="-45" dirty="0">
                <a:solidFill>
                  <a:srgbClr val="FF0000"/>
                </a:solidFill>
              </a:rPr>
              <a:t> </a:t>
            </a:r>
            <a:r>
              <a:rPr sz="1800" b="1" spc="-4" dirty="0">
                <a:solidFill>
                  <a:srgbClr val="FF0000"/>
                </a:solidFill>
              </a:rPr>
              <a:t>1.25347</a:t>
            </a:r>
            <a:endParaRPr sz="1800">
              <a:solidFill>
                <a:prstClr val="black"/>
              </a:solidFill>
            </a:endParaRPr>
          </a:p>
        </p:txBody>
      </p:sp>
      <p:sp>
        <p:nvSpPr>
          <p:cNvPr id="8" name="object 8"/>
          <p:cNvSpPr/>
          <p:nvPr/>
        </p:nvSpPr>
        <p:spPr>
          <a:xfrm>
            <a:off x="2888096" y="1115697"/>
            <a:ext cx="0" cy="3298984"/>
          </a:xfrm>
          <a:custGeom>
            <a:avLst/>
            <a:gdLst/>
            <a:ahLst/>
            <a:cxnLst/>
            <a:rect l="l" t="t" r="r" b="b"/>
            <a:pathLst>
              <a:path h="4398645">
                <a:moveTo>
                  <a:pt x="0" y="0"/>
                </a:moveTo>
                <a:lnTo>
                  <a:pt x="0" y="4398290"/>
                </a:lnTo>
              </a:path>
            </a:pathLst>
          </a:custGeom>
          <a:ln w="9524">
            <a:solidFill>
              <a:srgbClr val="666666"/>
            </a:solidFill>
          </a:ln>
        </p:spPr>
        <p:txBody>
          <a:bodyPr wrap="square" lIns="0" tIns="0" rIns="0" bIns="0" rtlCol="0"/>
          <a:lstStyle/>
          <a:p>
            <a:endParaRPr sz="1050">
              <a:solidFill>
                <a:prstClr val="black"/>
              </a:solidFill>
            </a:endParaRPr>
          </a:p>
        </p:txBody>
      </p:sp>
      <p:sp>
        <p:nvSpPr>
          <p:cNvPr id="9" name="object 9"/>
          <p:cNvSpPr txBox="1"/>
          <p:nvPr/>
        </p:nvSpPr>
        <p:spPr>
          <a:xfrm>
            <a:off x="3318036" y="1905054"/>
            <a:ext cx="1818733" cy="820738"/>
          </a:xfrm>
          <a:prstGeom prst="rect">
            <a:avLst/>
          </a:prstGeom>
        </p:spPr>
        <p:txBody>
          <a:bodyPr vert="horz" wrap="square" lIns="0" tIns="0" rIns="0" bIns="0" rtlCol="0">
            <a:spAutoFit/>
          </a:bodyPr>
          <a:lstStyle/>
          <a:p>
            <a:pPr marL="9525">
              <a:lnSpc>
                <a:spcPts val="2149"/>
              </a:lnSpc>
            </a:pPr>
            <a:r>
              <a:rPr sz="1800" spc="-4" dirty="0">
                <a:solidFill>
                  <a:srgbClr val="0000FF"/>
                </a:solidFill>
              </a:rPr>
              <a:t>d</a:t>
            </a:r>
            <a:r>
              <a:rPr lang="en" sz="1800" b="1" spc="-4" dirty="0">
                <a:solidFill>
                  <a:srgbClr val="0000FF"/>
                </a:solidFill>
              </a:rPr>
              <a:t>𝚯</a:t>
            </a:r>
            <a:r>
              <a:rPr sz="1800" spc="-4" dirty="0">
                <a:solidFill>
                  <a:srgbClr val="0000FF"/>
                </a:solidFill>
              </a:rPr>
              <a:t> =</a:t>
            </a:r>
            <a:r>
              <a:rPr sz="1800" spc="-68" dirty="0">
                <a:solidFill>
                  <a:srgbClr val="0000FF"/>
                </a:solidFill>
              </a:rPr>
              <a:t> </a:t>
            </a:r>
            <a:r>
              <a:rPr sz="1800" spc="-4" dirty="0">
                <a:solidFill>
                  <a:srgbClr val="0000FF"/>
                </a:solidFill>
              </a:rPr>
              <a:t>...</a:t>
            </a:r>
            <a:endParaRPr sz="1800" dirty="0">
              <a:solidFill>
                <a:prstClr val="black"/>
              </a:solidFill>
            </a:endParaRPr>
          </a:p>
          <a:p>
            <a:pPr marL="9525" marR="3810">
              <a:lnSpc>
                <a:spcPts val="2138"/>
              </a:lnSpc>
              <a:spcBef>
                <a:spcPts val="79"/>
              </a:spcBef>
            </a:pPr>
            <a:r>
              <a:rPr sz="1800" spc="-4" dirty="0">
                <a:solidFill>
                  <a:srgbClr val="0000FF"/>
                </a:solidFill>
              </a:rPr>
              <a:t>(some</a:t>
            </a:r>
            <a:r>
              <a:rPr sz="1800" spc="-38" dirty="0">
                <a:solidFill>
                  <a:srgbClr val="0000FF"/>
                </a:solidFill>
              </a:rPr>
              <a:t> </a:t>
            </a:r>
            <a:r>
              <a:rPr sz="1800" spc="-4" dirty="0">
                <a:solidFill>
                  <a:srgbClr val="0000FF"/>
                </a:solidFill>
              </a:rPr>
              <a:t>function</a:t>
            </a:r>
            <a:r>
              <a:rPr lang="en-US" sz="1800" spc="-4" dirty="0">
                <a:solidFill>
                  <a:srgbClr val="0000FF"/>
                </a:solidFill>
              </a:rPr>
              <a:t> of</a:t>
            </a:r>
            <a:r>
              <a:rPr sz="1800" spc="-4" dirty="0">
                <a:solidFill>
                  <a:srgbClr val="0000FF"/>
                </a:solidFill>
              </a:rPr>
              <a:t> data and</a:t>
            </a:r>
            <a:r>
              <a:rPr sz="1800" spc="-53" dirty="0">
                <a:solidFill>
                  <a:srgbClr val="0000FF"/>
                </a:solidFill>
              </a:rPr>
              <a:t> </a:t>
            </a:r>
            <a:r>
              <a:rPr lang="en" sz="1800" b="1" spc="-4" dirty="0">
                <a:solidFill>
                  <a:srgbClr val="0000FF"/>
                </a:solidFill>
              </a:rPr>
              <a:t>𝚯</a:t>
            </a:r>
            <a:r>
              <a:rPr sz="1800" spc="-4" dirty="0">
                <a:solidFill>
                  <a:srgbClr val="0000FF"/>
                </a:solidFill>
              </a:rPr>
              <a:t>)</a:t>
            </a:r>
            <a:endParaRPr sz="1800" dirty="0">
              <a:solidFill>
                <a:prstClr val="black"/>
              </a:solidFill>
            </a:endParaRPr>
          </a:p>
        </p:txBody>
      </p:sp>
      <p:sp>
        <p:nvSpPr>
          <p:cNvPr id="10" name="object 10"/>
          <p:cNvSpPr/>
          <p:nvPr/>
        </p:nvSpPr>
        <p:spPr>
          <a:xfrm>
            <a:off x="4170313" y="2908662"/>
            <a:ext cx="1629251" cy="420529"/>
          </a:xfrm>
          <a:custGeom>
            <a:avLst/>
            <a:gdLst/>
            <a:ahLst/>
            <a:cxnLst/>
            <a:rect l="l" t="t" r="r" b="b"/>
            <a:pathLst>
              <a:path w="2172335" h="560705">
                <a:moveTo>
                  <a:pt x="0" y="0"/>
                </a:moveTo>
                <a:lnTo>
                  <a:pt x="2172145" y="560223"/>
                </a:lnTo>
              </a:path>
            </a:pathLst>
          </a:custGeom>
          <a:ln w="9524">
            <a:solidFill>
              <a:srgbClr val="666666"/>
            </a:solidFill>
          </a:ln>
        </p:spPr>
        <p:txBody>
          <a:bodyPr wrap="square" lIns="0" tIns="0" rIns="0" bIns="0" rtlCol="0"/>
          <a:lstStyle/>
          <a:p>
            <a:endParaRPr sz="1050">
              <a:solidFill>
                <a:prstClr val="black"/>
              </a:solidFill>
            </a:endParaRPr>
          </a:p>
        </p:txBody>
      </p:sp>
      <p:sp>
        <p:nvSpPr>
          <p:cNvPr id="11" name="object 11"/>
          <p:cNvSpPr/>
          <p:nvPr/>
        </p:nvSpPr>
        <p:spPr>
          <a:xfrm>
            <a:off x="5796479" y="3317410"/>
            <a:ext cx="34766" cy="22860"/>
          </a:xfrm>
          <a:custGeom>
            <a:avLst/>
            <a:gdLst/>
            <a:ahLst/>
            <a:cxnLst/>
            <a:rect l="l" t="t" r="r" b="b"/>
            <a:pathLst>
              <a:path w="46354" h="30480">
                <a:moveTo>
                  <a:pt x="0" y="30449"/>
                </a:moveTo>
                <a:lnTo>
                  <a:pt x="45799" y="26024"/>
                </a:lnTo>
                <a:lnTo>
                  <a:pt x="7874" y="0"/>
                </a:lnTo>
                <a:lnTo>
                  <a:pt x="0" y="30449"/>
                </a:lnTo>
                <a:close/>
              </a:path>
            </a:pathLst>
          </a:custGeom>
          <a:ln w="9524">
            <a:solidFill>
              <a:srgbClr val="666666"/>
            </a:solidFill>
          </a:ln>
        </p:spPr>
        <p:txBody>
          <a:bodyPr wrap="square" lIns="0" tIns="0" rIns="0" bIns="0" rtlCol="0"/>
          <a:lstStyle/>
          <a:p>
            <a:endParaRPr sz="1050">
              <a:solidFill>
                <a:prstClr val="black"/>
              </a:solidFill>
            </a:endParaRPr>
          </a:p>
        </p:txBody>
      </p:sp>
      <p:sp>
        <p:nvSpPr>
          <p:cNvPr id="12" name="TextBox 11"/>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Slide Number Placeholder 2">
            <a:extLst>
              <a:ext uri="{FF2B5EF4-FFF2-40B4-BE49-F238E27FC236}">
                <a16:creationId xmlns:a16="http://schemas.microsoft.com/office/drawing/2014/main" id="{24BF0617-860D-4791-929E-C1968C8759B0}"/>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116</a:t>
            </a:fld>
            <a:endParaRPr lang="en-US">
              <a:solidFill>
                <a:prstClr val="black">
                  <a:tint val="75000"/>
                </a:prstClr>
              </a:solidFill>
            </a:endParaRPr>
          </a:p>
        </p:txBody>
      </p:sp>
      <p:sp>
        <p:nvSpPr>
          <p:cNvPr id="13" name="Title 1">
            <a:extLst>
              <a:ext uri="{FF2B5EF4-FFF2-40B4-BE49-F238E27FC236}">
                <a16:creationId xmlns:a16="http://schemas.microsoft.com/office/drawing/2014/main" id="{2C9860D5-7D2C-AC22-22A8-D840C448C26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14" name="Slide Number Placeholder 3">
            <a:extLst>
              <a:ext uri="{FF2B5EF4-FFF2-40B4-BE49-F238E27FC236}">
                <a16:creationId xmlns:a16="http://schemas.microsoft.com/office/drawing/2014/main" id="{1ABA119C-C784-4066-9EA1-F80A0D7E82F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116</a:t>
            </a:fld>
            <a:endParaRPr lang="en-US" sz="1600">
              <a:solidFill>
                <a:schemeClr val="bg1"/>
              </a:solidFill>
            </a:endParaRPr>
          </a:p>
        </p:txBody>
      </p:sp>
    </p:spTree>
    <p:extLst>
      <p:ext uri="{BB962C8B-B14F-4D97-AF65-F5344CB8AC3E}">
        <p14:creationId xmlns:p14="http://schemas.microsoft.com/office/powerpoint/2010/main" val="17383912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DA9D84-CD09-42E3-AA5C-566400C1E6FC}"/>
              </a:ext>
            </a:extLst>
          </p:cNvPr>
          <p:cNvSpPr>
            <a:spLocks noGrp="1"/>
          </p:cNvSpPr>
          <p:nvPr>
            <p:ph idx="1"/>
          </p:nvPr>
        </p:nvSpPr>
        <p:spPr>
          <a:xfrm>
            <a:off x="1485900" y="1200151"/>
            <a:ext cx="6458622" cy="3394472"/>
          </a:xfrm>
        </p:spPr>
        <p:txBody>
          <a:bodyPr/>
          <a:lstStyle/>
          <a:p>
            <a:r>
              <a:rPr lang="en-US" dirty="0"/>
              <a:t>f(</a:t>
            </a:r>
            <a:r>
              <a:rPr lang="en-US" b="1" dirty="0"/>
              <a:t>x, </a:t>
            </a:r>
            <a:r>
              <a:rPr lang="en" dirty="0"/>
              <a:t>𝚯</a:t>
            </a:r>
            <a:r>
              <a:rPr lang="en-US" dirty="0"/>
              <a:t>) = dot(</a:t>
            </a:r>
            <a:r>
              <a:rPr lang="en" dirty="0"/>
              <a:t>𝚯</a:t>
            </a:r>
            <a:r>
              <a:rPr lang="en-US" b="1" dirty="0"/>
              <a:t>, x</a:t>
            </a:r>
            <a:r>
              <a:rPr lang="en-US" dirty="0"/>
              <a:t>) = </a:t>
            </a:r>
            <a:r>
              <a:rPr lang="en" dirty="0"/>
              <a:t>𝚯</a:t>
            </a:r>
            <a:r>
              <a:rPr lang="en-US" dirty="0"/>
              <a:t>1*x1 + </a:t>
            </a:r>
            <a:r>
              <a:rPr lang="en" dirty="0"/>
              <a:t>𝚯</a:t>
            </a:r>
            <a:r>
              <a:rPr lang="en-US" dirty="0"/>
              <a:t>2*x2 + … + </a:t>
            </a:r>
            <a:r>
              <a:rPr lang="en" dirty="0"/>
              <a:t>𝚯</a:t>
            </a:r>
            <a:r>
              <a:rPr lang="en-US" dirty="0"/>
              <a:t>D*</a:t>
            </a:r>
            <a:r>
              <a:rPr lang="en-US" dirty="0" err="1"/>
              <a:t>xD</a:t>
            </a:r>
            <a:endParaRPr lang="en-US" dirty="0"/>
          </a:p>
          <a:p>
            <a:r>
              <a:rPr lang="en-US" dirty="0"/>
              <a:t>d f(</a:t>
            </a:r>
            <a:r>
              <a:rPr lang="en-US" b="1" dirty="0"/>
              <a:t>x, </a:t>
            </a:r>
            <a:r>
              <a:rPr lang="en" dirty="0"/>
              <a:t>𝚯</a:t>
            </a:r>
            <a:r>
              <a:rPr lang="en-US" dirty="0"/>
              <a:t>) / d </a:t>
            </a:r>
            <a:r>
              <a:rPr lang="en" dirty="0"/>
              <a:t>𝚯</a:t>
            </a:r>
            <a:r>
              <a:rPr lang="en" dirty="0" err="1"/>
              <a:t>i</a:t>
            </a:r>
            <a:r>
              <a:rPr lang="en-US" dirty="0"/>
              <a:t> = ?</a:t>
            </a:r>
            <a:r>
              <a:rPr lang="en-US" b="1" dirty="0"/>
              <a:t> </a:t>
            </a:r>
          </a:p>
          <a:p>
            <a:r>
              <a:rPr lang="en-US" dirty="0"/>
              <a:t>d f(</a:t>
            </a:r>
            <a:r>
              <a:rPr lang="en-US" b="1" dirty="0"/>
              <a:t>x, </a:t>
            </a:r>
            <a:r>
              <a:rPr lang="en" dirty="0"/>
              <a:t>𝚯</a:t>
            </a:r>
            <a:r>
              <a:rPr lang="en-US" dirty="0"/>
              <a:t>) / d </a:t>
            </a:r>
            <a:r>
              <a:rPr lang="en" dirty="0"/>
              <a:t>𝚯</a:t>
            </a:r>
            <a:r>
              <a:rPr lang="en-US" dirty="0"/>
              <a:t>1 = x1</a:t>
            </a:r>
          </a:p>
          <a:p>
            <a:r>
              <a:rPr lang="en-US" dirty="0"/>
              <a:t>d f(</a:t>
            </a:r>
            <a:r>
              <a:rPr lang="en-US" b="1" dirty="0"/>
              <a:t>x, </a:t>
            </a:r>
            <a:r>
              <a:rPr lang="en" dirty="0"/>
              <a:t>𝚯</a:t>
            </a:r>
            <a:r>
              <a:rPr lang="en-US" dirty="0"/>
              <a:t>) / d </a:t>
            </a:r>
            <a:r>
              <a:rPr lang="en" dirty="0"/>
              <a:t>𝚯</a:t>
            </a:r>
            <a:r>
              <a:rPr lang="en-US" dirty="0"/>
              <a:t>2 = x2</a:t>
            </a:r>
          </a:p>
          <a:p>
            <a:endParaRPr lang="en-US" dirty="0"/>
          </a:p>
          <a:p>
            <a:r>
              <a:rPr lang="en-US" dirty="0"/>
              <a:t>…</a:t>
            </a:r>
            <a:r>
              <a:rPr lang="en-US" b="1" dirty="0"/>
              <a:t> </a:t>
            </a:r>
          </a:p>
          <a:p>
            <a:endParaRPr lang="en-US" b="1" dirty="0"/>
          </a:p>
          <a:p>
            <a:r>
              <a:rPr lang="en-US" dirty="0"/>
              <a:t>Gradient of f(</a:t>
            </a:r>
            <a:r>
              <a:rPr lang="en-US" b="1" dirty="0"/>
              <a:t>x, </a:t>
            </a:r>
            <a:r>
              <a:rPr lang="en" dirty="0"/>
              <a:t>𝚯</a:t>
            </a:r>
            <a:r>
              <a:rPr lang="en-US" dirty="0"/>
              <a:t>) </a:t>
            </a:r>
            <a:r>
              <a:rPr lang="en-US" dirty="0" err="1"/>
              <a:t>wrt</a:t>
            </a:r>
            <a:r>
              <a:rPr lang="en-US" dirty="0"/>
              <a:t> </a:t>
            </a:r>
            <a:r>
              <a:rPr lang="en" dirty="0"/>
              <a:t>𝚯</a:t>
            </a:r>
            <a:r>
              <a:rPr lang="en-US" dirty="0"/>
              <a:t> is [x1 x2 … </a:t>
            </a:r>
            <a:r>
              <a:rPr lang="en-US" dirty="0" err="1"/>
              <a:t>xD</a:t>
            </a:r>
            <a:r>
              <a:rPr lang="en-US" dirty="0"/>
              <a:t>] i.e. </a:t>
            </a:r>
            <a:r>
              <a:rPr lang="en-US" b="1" dirty="0"/>
              <a:t>x</a:t>
            </a:r>
            <a:endParaRPr lang="en-US" dirty="0"/>
          </a:p>
          <a:p>
            <a:endParaRPr lang="en-US" dirty="0"/>
          </a:p>
        </p:txBody>
      </p:sp>
      <p:sp>
        <p:nvSpPr>
          <p:cNvPr id="4" name="Title 1">
            <a:extLst>
              <a:ext uri="{FF2B5EF4-FFF2-40B4-BE49-F238E27FC236}">
                <a16:creationId xmlns:a16="http://schemas.microsoft.com/office/drawing/2014/main" id="{F3F3B054-6337-19E3-920E-44FC9023B69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Computing the gradient analytically</a:t>
            </a:r>
          </a:p>
        </p:txBody>
      </p:sp>
      <p:sp>
        <p:nvSpPr>
          <p:cNvPr id="7" name="Slide Number Placeholder 3">
            <a:extLst>
              <a:ext uri="{FF2B5EF4-FFF2-40B4-BE49-F238E27FC236}">
                <a16:creationId xmlns:a16="http://schemas.microsoft.com/office/drawing/2014/main" id="{A3D1D708-BA36-0029-9979-B3D50813848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117</a:t>
            </a:fld>
            <a:endParaRPr lang="en-US" sz="1600">
              <a:solidFill>
                <a:schemeClr val="bg1"/>
              </a:solidFill>
            </a:endParaRPr>
          </a:p>
        </p:txBody>
      </p:sp>
    </p:spTree>
    <p:extLst>
      <p:ext uri="{BB962C8B-B14F-4D97-AF65-F5344CB8AC3E}">
        <p14:creationId xmlns:p14="http://schemas.microsoft.com/office/powerpoint/2010/main" val="29308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gradients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Different notations: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i.e. how does the loss change as a function of the weights</a:t>
            </a:r>
          </a:p>
          <a:p>
            <a:pPr marL="342900" indent="-342900">
              <a:buFont typeface="Arial" panose="020B0604020202020204" pitchFamily="34" charset="0"/>
              <a:buChar char="•"/>
            </a:pPr>
            <a:r>
              <a:rPr lang="en-US" dirty="0"/>
              <a:t>We want to change weights in a way that makes the loss decrease as fast as possible  </a:t>
            </a:r>
          </a:p>
        </p:txBody>
      </p:sp>
      <p:pic>
        <p:nvPicPr>
          <p:cNvPr id="4" name="Picture 3"/>
          <p:cNvPicPr>
            <a:picLocks noChangeAspect="1"/>
          </p:cNvPicPr>
          <p:nvPr/>
        </p:nvPicPr>
        <p:blipFill rotWithShape="1">
          <a:blip r:embed="rId2" cstate="print"/>
          <a:srcRect r="80363"/>
          <a:stretch/>
        </p:blipFill>
        <p:spPr>
          <a:xfrm>
            <a:off x="3110865" y="1115269"/>
            <a:ext cx="721272" cy="774557"/>
          </a:xfrm>
          <a:prstGeom prst="rect">
            <a:avLst/>
          </a:prstGeom>
        </p:spPr>
      </p:pic>
      <p:sp>
        <p:nvSpPr>
          <p:cNvPr id="5" name="object 8"/>
          <p:cNvSpPr/>
          <p:nvPr/>
        </p:nvSpPr>
        <p:spPr>
          <a:xfrm>
            <a:off x="4155288" y="1354948"/>
            <a:ext cx="650691" cy="295199"/>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pic>
        <p:nvPicPr>
          <p:cNvPr id="1026" name="Picture 2" descr="https://upload.wikimedia.org/wikipedia/commons/thumb/d/d2/Tangent-calculus.svg/823px-Tangent-calculu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2825265"/>
            <a:ext cx="2956979" cy="21052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6063132" y="864309"/>
            <a:ext cx="121132" cy="1211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sp>
        <p:nvSpPr>
          <p:cNvPr id="8" name="Slide Number Placeholder 3">
            <a:extLst>
              <a:ext uri="{FF2B5EF4-FFF2-40B4-BE49-F238E27FC236}">
                <a16:creationId xmlns:a16="http://schemas.microsoft.com/office/drawing/2014/main" id="{F5C04C6F-4D5D-E792-A96B-877823CD2B0F}"/>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118</a:t>
            </a:fld>
            <a:endParaRPr lang="en-US" sz="1600">
              <a:solidFill>
                <a:schemeClr val="bg1"/>
              </a:solidFill>
            </a:endParaRPr>
          </a:p>
        </p:txBody>
      </p:sp>
      <p:pic>
        <p:nvPicPr>
          <p:cNvPr id="6" name="Picture 5">
            <a:extLst>
              <a:ext uri="{FF2B5EF4-FFF2-40B4-BE49-F238E27FC236}">
                <a16:creationId xmlns:a16="http://schemas.microsoft.com/office/drawing/2014/main" id="{83A1F5F4-853D-5EBC-DE31-AE40FB26ADBB}"/>
              </a:ext>
            </a:extLst>
          </p:cNvPr>
          <p:cNvPicPr>
            <a:picLocks noChangeAspect="1"/>
          </p:cNvPicPr>
          <p:nvPr/>
        </p:nvPicPr>
        <p:blipFill>
          <a:blip r:embed="rId5"/>
          <a:stretch>
            <a:fillRect/>
          </a:stretch>
        </p:blipFill>
        <p:spPr>
          <a:xfrm>
            <a:off x="4404126" y="1452295"/>
            <a:ext cx="167874" cy="197852"/>
          </a:xfrm>
          <a:prstGeom prst="rect">
            <a:avLst/>
          </a:prstGeom>
        </p:spPr>
      </p:pic>
      <p:pic>
        <p:nvPicPr>
          <p:cNvPr id="9" name="Picture 8">
            <a:extLst>
              <a:ext uri="{FF2B5EF4-FFF2-40B4-BE49-F238E27FC236}">
                <a16:creationId xmlns:a16="http://schemas.microsoft.com/office/drawing/2014/main" id="{EE457225-05ED-497B-0658-09DAB3DF19D3}"/>
              </a:ext>
            </a:extLst>
          </p:cNvPr>
          <p:cNvPicPr>
            <a:picLocks noChangeAspect="1"/>
          </p:cNvPicPr>
          <p:nvPr/>
        </p:nvPicPr>
        <p:blipFill>
          <a:blip r:embed="rId5"/>
          <a:stretch>
            <a:fillRect/>
          </a:stretch>
        </p:blipFill>
        <p:spPr>
          <a:xfrm>
            <a:off x="3303627" y="1613118"/>
            <a:ext cx="167874" cy="197852"/>
          </a:xfrm>
          <a:prstGeom prst="rect">
            <a:avLst/>
          </a:prstGeom>
        </p:spPr>
      </p:pic>
    </p:spTree>
    <p:extLst>
      <p:ext uri="{BB962C8B-B14F-4D97-AF65-F5344CB8AC3E}">
        <p14:creationId xmlns:p14="http://schemas.microsoft.com/office/powerpoint/2010/main" val="2300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We’ll update weights</a:t>
            </a:r>
          </a:p>
          <a:p>
            <a:pPr marL="342900" indent="-342900">
              <a:buFont typeface="Arial" panose="020B0604020202020204" pitchFamily="34" charset="0"/>
              <a:buChar char="•"/>
            </a:pPr>
            <a:r>
              <a:rPr lang="en-US" dirty="0"/>
              <a:t>Move in direction opposite to gradient: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0" indent="0"/>
            <a:endParaRPr lang="en-US" dirty="0"/>
          </a:p>
          <a:p>
            <a:pPr marL="342900" indent="-342900">
              <a:buFont typeface="Arial" panose="020B0604020202020204" pitchFamily="34" charset="0"/>
              <a:buChar char="•"/>
            </a:pPr>
            <a:endParaRPr lang="en-US" dirty="0"/>
          </a:p>
        </p:txBody>
      </p:sp>
      <p:sp>
        <p:nvSpPr>
          <p:cNvPr id="7" name="TextBox 6"/>
          <p:cNvSpPr txBox="1"/>
          <p:nvPr/>
        </p:nvSpPr>
        <p:spPr>
          <a:xfrm>
            <a:off x="5312192" y="1747414"/>
            <a:ext cx="217563" cy="415498"/>
          </a:xfrm>
          <a:prstGeom prst="rect">
            <a:avLst/>
          </a:prstGeom>
          <a:solidFill>
            <a:schemeClr val="bg1"/>
          </a:solidFill>
        </p:spPr>
        <p:txBody>
          <a:bodyPr wrap="square" rtlCol="0">
            <a:spAutoFit/>
          </a:bodyPr>
          <a:lstStyle/>
          <a:p>
            <a:pPr algn="ctr" defTabSz="685800">
              <a:buClrTx/>
              <a:defRPr/>
            </a:pPr>
            <a:r>
              <a:rPr lang="en-US" sz="2100" i="1" kern="1200" dirty="0">
                <a:ea typeface="+mn-ea"/>
                <a:cs typeface="+mn-cs"/>
              </a:rPr>
              <a:t>L</a:t>
            </a:r>
          </a:p>
        </p:txBody>
      </p:sp>
      <p:grpSp>
        <p:nvGrpSpPr>
          <p:cNvPr id="30" name="Group 29"/>
          <p:cNvGrpSpPr/>
          <p:nvPr/>
        </p:nvGrpSpPr>
        <p:grpSpPr>
          <a:xfrm>
            <a:off x="4941313" y="1551679"/>
            <a:ext cx="3496501" cy="914277"/>
            <a:chOff x="2241000" y="2210799"/>
            <a:chExt cx="4662001" cy="1219036"/>
          </a:xfrm>
        </p:grpSpPr>
        <p:pic>
          <p:nvPicPr>
            <p:cNvPr id="5" name="Picture 4"/>
            <p:cNvPicPr>
              <a:picLocks noChangeAspect="1"/>
            </p:cNvPicPr>
            <p:nvPr/>
          </p:nvPicPr>
          <p:blipFill>
            <a:blip r:embed="rId2" cstate="print"/>
            <a:stretch>
              <a:fillRect/>
            </a:stretch>
          </p:blipFill>
          <p:spPr>
            <a:xfrm>
              <a:off x="2241000" y="2210799"/>
              <a:ext cx="4662001" cy="699840"/>
            </a:xfrm>
            <a:prstGeom prst="rect">
              <a:avLst/>
            </a:prstGeom>
          </p:spPr>
        </p:pic>
        <p:grpSp>
          <p:nvGrpSpPr>
            <p:cNvPr id="9" name="Group 8"/>
            <p:cNvGrpSpPr/>
            <p:nvPr/>
          </p:nvGrpSpPr>
          <p:grpSpPr>
            <a:xfrm>
              <a:off x="4374929" y="2825687"/>
              <a:ext cx="1605568" cy="604148"/>
              <a:chOff x="4469525" y="2754740"/>
              <a:chExt cx="1605568" cy="604148"/>
            </a:xfrm>
          </p:grpSpPr>
          <p:sp>
            <p:nvSpPr>
              <p:cNvPr id="4" name="TextBox 3"/>
              <p:cNvSpPr txBox="1"/>
              <p:nvPr/>
            </p:nvSpPr>
            <p:spPr>
              <a:xfrm>
                <a:off x="4469525" y="2958779"/>
                <a:ext cx="1605568" cy="400109"/>
              </a:xfrm>
              <a:prstGeom prst="rect">
                <a:avLst/>
              </a:prstGeom>
              <a:noFill/>
            </p:spPr>
            <p:txBody>
              <a:bodyPr wrap="none" rtlCol="0">
                <a:spAutoFit/>
              </a:bodyPr>
              <a:lstStyle/>
              <a:p>
                <a:pPr defTabSz="685800">
                  <a:buClrTx/>
                  <a:defRPr/>
                </a:pPr>
                <a:r>
                  <a:rPr lang="en-US" sz="1350" kern="1200" dirty="0">
                    <a:ea typeface="+mn-ea"/>
                    <a:cs typeface="+mn-cs"/>
                  </a:rPr>
                  <a:t>Learning rate</a:t>
                </a:r>
              </a:p>
            </p:txBody>
          </p:sp>
          <p:cxnSp>
            <p:nvCxnSpPr>
              <p:cNvPr id="8" name="Straight Arrow Connector 7"/>
              <p:cNvCxnSpPr/>
              <p:nvPr/>
            </p:nvCxnSpPr>
            <p:spPr bwMode="auto">
              <a:xfrm flipV="1">
                <a:off x="5218386" y="2754740"/>
                <a:ext cx="0" cy="27498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3" name="Group 12"/>
            <p:cNvGrpSpPr/>
            <p:nvPr/>
          </p:nvGrpSpPr>
          <p:grpSpPr>
            <a:xfrm>
              <a:off x="2648843" y="2654560"/>
              <a:ext cx="750634" cy="582889"/>
              <a:chOff x="2648843" y="2693975"/>
              <a:chExt cx="750634" cy="582889"/>
            </a:xfrm>
          </p:grpSpPr>
          <p:cxnSp>
            <p:nvCxnSpPr>
              <p:cNvPr id="11" name="Straight Arrow Connector 10"/>
              <p:cNvCxnSpPr/>
              <p:nvPr/>
            </p:nvCxnSpPr>
            <p:spPr bwMode="auto">
              <a:xfrm flipV="1">
                <a:off x="3003332" y="2693975"/>
                <a:ext cx="0" cy="2616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p:cNvSpPr txBox="1"/>
              <p:nvPr/>
            </p:nvSpPr>
            <p:spPr>
              <a:xfrm>
                <a:off x="2648843" y="2876755"/>
                <a:ext cx="750634" cy="400109"/>
              </a:xfrm>
              <a:prstGeom prst="rect">
                <a:avLst/>
              </a:prstGeom>
              <a:noFill/>
            </p:spPr>
            <p:txBody>
              <a:bodyPr wrap="none" rtlCol="0">
                <a:spAutoFit/>
              </a:bodyPr>
              <a:lstStyle/>
              <a:p>
                <a:pPr defTabSz="685800">
                  <a:buClrTx/>
                  <a:defRPr/>
                </a:pPr>
                <a:r>
                  <a:rPr lang="en-US" sz="1350" kern="1200" dirty="0">
                    <a:ea typeface="+mn-ea"/>
                    <a:cs typeface="+mn-cs"/>
                  </a:rPr>
                  <a:t>Time</a:t>
                </a:r>
              </a:p>
            </p:txBody>
          </p:sp>
        </p:grpSp>
      </p:grpSp>
      <p:sp>
        <p:nvSpPr>
          <p:cNvPr id="27" name="TextBox 26"/>
          <p:cNvSpPr txBox="1"/>
          <p:nvPr/>
        </p:nvSpPr>
        <p:spPr>
          <a:xfrm>
            <a:off x="1143000" y="4953063"/>
            <a:ext cx="1459054" cy="213585"/>
          </a:xfrm>
          <a:prstGeom prst="rect">
            <a:avLst/>
          </a:prstGeom>
          <a:noFill/>
        </p:spPr>
        <p:txBody>
          <a:bodyPr wrap="none" rtlCol="0">
            <a:spAutoFit/>
          </a:bodyPr>
          <a:lstStyle/>
          <a:p>
            <a:pPr defTabSz="685800">
              <a:buClrTx/>
              <a:defRPr/>
            </a:pPr>
            <a:r>
              <a:rPr lang="en-US" sz="788" kern="1200" dirty="0">
                <a:ea typeface="+mn-ea"/>
                <a:cs typeface="+mn-cs"/>
              </a:rPr>
              <a:t>Figure from Andrej </a:t>
            </a:r>
            <a:r>
              <a:rPr lang="en-US" sz="788" kern="1200" dirty="0" err="1">
                <a:ea typeface="+mn-ea"/>
                <a:cs typeface="+mn-cs"/>
              </a:rPr>
              <a:t>Karpathy</a:t>
            </a:r>
            <a:endParaRPr lang="en-US" sz="788" kern="1200" dirty="0">
              <a:ea typeface="+mn-ea"/>
              <a:cs typeface="+mn-cs"/>
            </a:endParaRPr>
          </a:p>
        </p:txBody>
      </p:sp>
      <p:grpSp>
        <p:nvGrpSpPr>
          <p:cNvPr id="29" name="Group 28"/>
          <p:cNvGrpSpPr/>
          <p:nvPr/>
        </p:nvGrpSpPr>
        <p:grpSpPr>
          <a:xfrm>
            <a:off x="1686912" y="2622497"/>
            <a:ext cx="6036223" cy="2224146"/>
            <a:chOff x="409903" y="3638557"/>
            <a:chExt cx="8048297" cy="2965528"/>
          </a:xfrm>
        </p:grpSpPr>
        <p:grpSp>
          <p:nvGrpSpPr>
            <p:cNvPr id="10" name="Group 9"/>
            <p:cNvGrpSpPr/>
            <p:nvPr/>
          </p:nvGrpSpPr>
          <p:grpSpPr>
            <a:xfrm>
              <a:off x="685800" y="3727214"/>
              <a:ext cx="7772400" cy="2743632"/>
              <a:chOff x="-1461888" y="1274330"/>
              <a:chExt cx="11527324" cy="4069108"/>
            </a:xfrm>
          </p:grpSpPr>
          <p:sp>
            <p:nvSpPr>
              <p:cNvPr id="14" name="object 4"/>
              <p:cNvSpPr/>
              <p:nvPr/>
            </p:nvSpPr>
            <p:spPr>
              <a:xfrm>
                <a:off x="3100369" y="1532698"/>
                <a:ext cx="2943219" cy="2914644"/>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5" name="object 5"/>
              <p:cNvSpPr/>
              <p:nvPr/>
            </p:nvSpPr>
            <p:spPr>
              <a:xfrm>
                <a:off x="5218915" y="4111893"/>
                <a:ext cx="1619885" cy="0"/>
              </a:xfrm>
              <a:custGeom>
                <a:avLst/>
                <a:gdLst/>
                <a:ahLst/>
                <a:cxnLst/>
                <a:rect l="l" t="t" r="r" b="b"/>
                <a:pathLst>
                  <a:path w="1619884">
                    <a:moveTo>
                      <a:pt x="1619696" y="0"/>
                    </a:moveTo>
                    <a:lnTo>
                      <a:pt x="0" y="0"/>
                    </a:lnTo>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6" name="object 6"/>
              <p:cNvSpPr/>
              <p:nvPr/>
            </p:nvSpPr>
            <p:spPr>
              <a:xfrm>
                <a:off x="5132465" y="4080418"/>
                <a:ext cx="86995" cy="63500"/>
              </a:xfrm>
              <a:custGeom>
                <a:avLst/>
                <a:gdLst/>
                <a:ahLst/>
                <a:cxnLst/>
                <a:rect l="l" t="t" r="r" b="b"/>
                <a:pathLst>
                  <a:path w="86995" h="63500">
                    <a:moveTo>
                      <a:pt x="86449" y="0"/>
                    </a:moveTo>
                    <a:lnTo>
                      <a:pt x="0" y="31474"/>
                    </a:lnTo>
                    <a:lnTo>
                      <a:pt x="86449" y="62949"/>
                    </a:lnTo>
                    <a:lnTo>
                      <a:pt x="86449" y="0"/>
                    </a:lnTo>
                    <a:close/>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7" name="object 7"/>
              <p:cNvSpPr txBox="1"/>
              <p:nvPr/>
            </p:nvSpPr>
            <p:spPr>
              <a:xfrm>
                <a:off x="7047236" y="4078876"/>
                <a:ext cx="3018200" cy="547760"/>
              </a:xfrm>
              <a:prstGeom prst="rect">
                <a:avLst/>
              </a:prstGeom>
            </p:spPr>
            <p:txBody>
              <a:bodyPr vert="horz" wrap="square" lIns="0" tIns="0" rIns="0" bIns="0" rtlCol="0">
                <a:spAutoFit/>
              </a:bodyPr>
              <a:lstStyle/>
              <a:p>
                <a:pPr marL="9525" defTabSz="685800">
                  <a:buClrTx/>
                  <a:defRPr/>
                </a:pPr>
                <a:r>
                  <a:rPr sz="1800" kern="1200" spc="-4" dirty="0">
                    <a:solidFill>
                      <a:prstClr val="black"/>
                    </a:solidFill>
                    <a:ea typeface="+mn-ea"/>
                  </a:rPr>
                  <a:t>original</a:t>
                </a:r>
                <a:r>
                  <a:rPr sz="1800" kern="1200" spc="-49" dirty="0">
                    <a:solidFill>
                      <a:prstClr val="black"/>
                    </a:solidFill>
                    <a:ea typeface="+mn-ea"/>
                  </a:rPr>
                  <a:t> </a:t>
                </a:r>
                <a:r>
                  <a:rPr lang="en" sz="1800" dirty="0"/>
                  <a:t>𝚯</a:t>
                </a:r>
                <a:endParaRPr sz="1800" kern="1200" dirty="0">
                  <a:solidFill>
                    <a:prstClr val="black"/>
                  </a:solidFill>
                  <a:ea typeface="+mn-ea"/>
                </a:endParaRPr>
              </a:p>
            </p:txBody>
          </p:sp>
          <p:sp>
            <p:nvSpPr>
              <p:cNvPr id="18" name="object 8"/>
              <p:cNvSpPr/>
              <p:nvPr/>
            </p:nvSpPr>
            <p:spPr>
              <a:xfrm>
                <a:off x="1491698" y="4058694"/>
                <a:ext cx="2901315" cy="634365"/>
              </a:xfrm>
              <a:custGeom>
                <a:avLst/>
                <a:gdLst/>
                <a:ahLst/>
                <a:cxnLst/>
                <a:rect l="l" t="t" r="r" b="b"/>
                <a:pathLst>
                  <a:path w="2901315" h="634364">
                    <a:moveTo>
                      <a:pt x="0" y="634373"/>
                    </a:moveTo>
                    <a:lnTo>
                      <a:pt x="2900944" y="0"/>
                    </a:lnTo>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19" name="object 9"/>
              <p:cNvSpPr/>
              <p:nvPr/>
            </p:nvSpPr>
            <p:spPr>
              <a:xfrm>
                <a:off x="4385916" y="4027943"/>
                <a:ext cx="91440" cy="61594"/>
              </a:xfrm>
              <a:custGeom>
                <a:avLst/>
                <a:gdLst/>
                <a:ahLst/>
                <a:cxnLst/>
                <a:rect l="l" t="t" r="r" b="b"/>
                <a:pathLst>
                  <a:path w="91439" h="61594">
                    <a:moveTo>
                      <a:pt x="13424" y="61474"/>
                    </a:moveTo>
                    <a:lnTo>
                      <a:pt x="91174" y="12274"/>
                    </a:lnTo>
                    <a:lnTo>
                      <a:pt x="0" y="0"/>
                    </a:lnTo>
                    <a:lnTo>
                      <a:pt x="13424" y="61474"/>
                    </a:lnTo>
                    <a:close/>
                  </a:path>
                </a:pathLst>
              </a:custGeom>
              <a:ln w="19049">
                <a:solidFill>
                  <a:srgbClr val="666666"/>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0" name="object 10"/>
              <p:cNvSpPr txBox="1"/>
              <p:nvPr/>
            </p:nvSpPr>
            <p:spPr>
              <a:xfrm>
                <a:off x="-1461888" y="4795678"/>
                <a:ext cx="5318142" cy="547760"/>
              </a:xfrm>
              <a:prstGeom prst="rect">
                <a:avLst/>
              </a:prstGeom>
            </p:spPr>
            <p:txBody>
              <a:bodyPr vert="horz" wrap="square" lIns="0" tIns="0" rIns="0" bIns="0" rtlCol="0">
                <a:spAutoFit/>
              </a:bodyPr>
              <a:lstStyle/>
              <a:p>
                <a:pPr marL="9525" defTabSz="685800">
                  <a:buClrTx/>
                  <a:defRPr/>
                </a:pPr>
                <a:r>
                  <a:rPr sz="1800" kern="1200" spc="-4" dirty="0">
                    <a:solidFill>
                      <a:prstClr val="black"/>
                    </a:solidFill>
                    <a:ea typeface="+mn-ea"/>
                  </a:rPr>
                  <a:t>negative gradient</a:t>
                </a:r>
                <a:r>
                  <a:rPr sz="1800" kern="1200" spc="4" dirty="0">
                    <a:solidFill>
                      <a:prstClr val="black"/>
                    </a:solidFill>
                    <a:ea typeface="+mn-ea"/>
                  </a:rPr>
                  <a:t> </a:t>
                </a:r>
                <a:r>
                  <a:rPr sz="1800" kern="1200" spc="-4" dirty="0">
                    <a:solidFill>
                      <a:prstClr val="black"/>
                    </a:solidFill>
                    <a:ea typeface="+mn-ea"/>
                  </a:rPr>
                  <a:t>direction</a:t>
                </a:r>
                <a:endParaRPr sz="1800" kern="1200" dirty="0">
                  <a:solidFill>
                    <a:prstClr val="black"/>
                  </a:solidFill>
                  <a:ea typeface="+mn-ea"/>
                </a:endParaRPr>
              </a:p>
            </p:txBody>
          </p:sp>
          <p:sp>
            <p:nvSpPr>
              <p:cNvPr id="21" name="object 11"/>
              <p:cNvSpPr/>
              <p:nvPr/>
            </p:nvSpPr>
            <p:spPr>
              <a:xfrm>
                <a:off x="3100018" y="4560242"/>
                <a:ext cx="3248660" cy="0"/>
              </a:xfrm>
              <a:custGeom>
                <a:avLst/>
                <a:gdLst/>
                <a:ahLst/>
                <a:cxnLst/>
                <a:rect l="l" t="t" r="r" b="b"/>
                <a:pathLst>
                  <a:path w="3248660">
                    <a:moveTo>
                      <a:pt x="0" y="0"/>
                    </a:moveTo>
                    <a:lnTo>
                      <a:pt x="3248543" y="0"/>
                    </a:lnTo>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2" name="object 12"/>
              <p:cNvSpPr/>
              <p:nvPr/>
            </p:nvSpPr>
            <p:spPr>
              <a:xfrm>
                <a:off x="6348563" y="4544517"/>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3" name="object 13"/>
              <p:cNvSpPr txBox="1"/>
              <p:nvPr/>
            </p:nvSpPr>
            <p:spPr>
              <a:xfrm>
                <a:off x="5396661" y="4576648"/>
                <a:ext cx="1024095" cy="365173"/>
              </a:xfrm>
              <a:prstGeom prst="rect">
                <a:avLst/>
              </a:prstGeom>
            </p:spPr>
            <p:txBody>
              <a:bodyPr vert="horz" wrap="square" lIns="0" tIns="0" rIns="0" bIns="0" rtlCol="0">
                <a:spAutoFit/>
              </a:bodyPr>
              <a:lstStyle/>
              <a:p>
                <a:pPr marL="9525" defTabSz="685800">
                  <a:buClrTx/>
                  <a:defRPr/>
                </a:pPr>
                <a:r>
                  <a:rPr lang="en" sz="1200" dirty="0"/>
                  <a:t>𝚯</a:t>
                </a:r>
                <a:r>
                  <a:rPr sz="1350" kern="1200" spc="-4" baseline="-25000" dirty="0">
                    <a:solidFill>
                      <a:prstClr val="black"/>
                    </a:solidFill>
                    <a:ea typeface="+mn-ea"/>
                  </a:rPr>
                  <a:t>1</a:t>
                </a:r>
                <a:endParaRPr sz="1350" kern="1200" baseline="-25000" dirty="0">
                  <a:solidFill>
                    <a:prstClr val="black"/>
                  </a:solidFill>
                  <a:ea typeface="+mn-ea"/>
                </a:endParaRPr>
              </a:p>
            </p:txBody>
          </p:sp>
          <p:sp>
            <p:nvSpPr>
              <p:cNvPr id="24" name="object 14"/>
              <p:cNvSpPr/>
              <p:nvPr/>
            </p:nvSpPr>
            <p:spPr>
              <a:xfrm>
                <a:off x="3032493" y="1403799"/>
                <a:ext cx="0" cy="3156585"/>
              </a:xfrm>
              <a:custGeom>
                <a:avLst/>
                <a:gdLst/>
                <a:ahLst/>
                <a:cxnLst/>
                <a:rect l="l" t="t" r="r" b="b"/>
                <a:pathLst>
                  <a:path h="3156585">
                    <a:moveTo>
                      <a:pt x="0" y="3156443"/>
                    </a:moveTo>
                    <a:lnTo>
                      <a:pt x="0" y="0"/>
                    </a:lnTo>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5" name="object 15"/>
              <p:cNvSpPr/>
              <p:nvPr/>
            </p:nvSpPr>
            <p:spPr>
              <a:xfrm>
                <a:off x="3016768" y="1360574"/>
                <a:ext cx="31750" cy="43815"/>
              </a:xfrm>
              <a:custGeom>
                <a:avLst/>
                <a:gdLst/>
                <a:ahLst/>
                <a:cxnLst/>
                <a:rect l="l" t="t" r="r" b="b"/>
                <a:pathLst>
                  <a:path w="31750" h="43815">
                    <a:moveTo>
                      <a:pt x="31449" y="43224"/>
                    </a:moveTo>
                    <a:lnTo>
                      <a:pt x="15724" y="0"/>
                    </a:lnTo>
                    <a:lnTo>
                      <a:pt x="0" y="43224"/>
                    </a:lnTo>
                    <a:lnTo>
                      <a:pt x="31449" y="43224"/>
                    </a:lnTo>
                    <a:close/>
                  </a:path>
                </a:pathLst>
              </a:custGeom>
              <a:ln w="9524">
                <a:solidFill>
                  <a:srgbClr val="000000"/>
                </a:solidFill>
              </a:ln>
            </p:spPr>
            <p:txBody>
              <a:bodyPr wrap="square" lIns="0" tIns="0" rIns="0" bIns="0" rtlCol="0"/>
              <a:lstStyle/>
              <a:p>
                <a:pPr defTabSz="685800">
                  <a:buClrTx/>
                  <a:defRPr/>
                </a:pPr>
                <a:endParaRPr sz="1350" kern="1200">
                  <a:solidFill>
                    <a:prstClr val="black"/>
                  </a:solidFill>
                  <a:ea typeface="+mn-ea"/>
                  <a:cs typeface="+mn-cs"/>
                </a:endParaRPr>
              </a:p>
            </p:txBody>
          </p:sp>
          <p:sp>
            <p:nvSpPr>
              <p:cNvPr id="26" name="object 16"/>
              <p:cNvSpPr txBox="1"/>
              <p:nvPr/>
            </p:nvSpPr>
            <p:spPr>
              <a:xfrm>
                <a:off x="2556472" y="1274330"/>
                <a:ext cx="852353" cy="365173"/>
              </a:xfrm>
              <a:prstGeom prst="rect">
                <a:avLst/>
              </a:prstGeom>
            </p:spPr>
            <p:txBody>
              <a:bodyPr vert="horz" wrap="square" lIns="0" tIns="0" rIns="0" bIns="0" rtlCol="0">
                <a:spAutoFit/>
              </a:bodyPr>
              <a:lstStyle/>
              <a:p>
                <a:pPr marL="9525" defTabSz="685800">
                  <a:buClrTx/>
                  <a:defRPr/>
                </a:pPr>
                <a:r>
                  <a:rPr lang="en" sz="1200" dirty="0"/>
                  <a:t>𝚯</a:t>
                </a:r>
                <a:r>
                  <a:rPr sz="1350" kern="1200" spc="-4" baseline="-25000" dirty="0">
                    <a:solidFill>
                      <a:prstClr val="black"/>
                    </a:solidFill>
                    <a:ea typeface="+mn-ea"/>
                  </a:rPr>
                  <a:t>2</a:t>
                </a:r>
                <a:endParaRPr sz="1350" kern="1200" baseline="-25000" dirty="0">
                  <a:solidFill>
                    <a:prstClr val="black"/>
                  </a:solidFill>
                  <a:ea typeface="+mn-ea"/>
                </a:endParaRPr>
              </a:p>
            </p:txBody>
          </p:sp>
        </p:grpSp>
        <p:sp>
          <p:nvSpPr>
            <p:cNvPr id="28" name="Rectangle 27"/>
            <p:cNvSpPr/>
            <p:nvPr/>
          </p:nvSpPr>
          <p:spPr bwMode="auto">
            <a:xfrm>
              <a:off x="409903" y="3638557"/>
              <a:ext cx="7709338" cy="2965528"/>
            </a:xfrm>
            <a:prstGeom prst="rect">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grpSp>
      <p:sp>
        <p:nvSpPr>
          <p:cNvPr id="6" name="Right Brace 5">
            <a:extLst>
              <a:ext uri="{FF2B5EF4-FFF2-40B4-BE49-F238E27FC236}">
                <a16:creationId xmlns:a16="http://schemas.microsoft.com/office/drawing/2014/main" id="{1BB066DB-D39A-40F2-84BE-9FB7AA2BE44F}"/>
              </a:ext>
            </a:extLst>
          </p:cNvPr>
          <p:cNvSpPr/>
          <p:nvPr/>
        </p:nvSpPr>
        <p:spPr bwMode="auto">
          <a:xfrm rot="16200000">
            <a:off x="7671053" y="925594"/>
            <a:ext cx="310368" cy="1223154"/>
          </a:xfrm>
          <a:prstGeom prst="rightBrace">
            <a:avLst>
              <a:gd name="adj1" fmla="val 8333"/>
              <a:gd name="adj2" fmla="val 64194"/>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b="1" dirty="0">
              <a:solidFill>
                <a:schemeClr val="tx1"/>
              </a:solidFill>
              <a:latin typeface="Arial" charset="0"/>
              <a:cs typeface="Arial" charset="0"/>
            </a:endParaRPr>
          </a:p>
        </p:txBody>
      </p:sp>
      <p:sp>
        <p:nvSpPr>
          <p:cNvPr id="32" name="Slide Number Placeholder 3">
            <a:extLst>
              <a:ext uri="{FF2B5EF4-FFF2-40B4-BE49-F238E27FC236}">
                <a16:creationId xmlns:a16="http://schemas.microsoft.com/office/drawing/2014/main" id="{3C90D0F5-5764-0140-B624-5DF87C49B7F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119</a:t>
            </a:fld>
            <a:endParaRPr lang="en-US" sz="1600">
              <a:solidFill>
                <a:schemeClr val="bg1"/>
              </a:solidFill>
            </a:endParaRPr>
          </a:p>
        </p:txBody>
      </p:sp>
      <p:cxnSp>
        <p:nvCxnSpPr>
          <p:cNvPr id="33" name="Elbow Connector 32">
            <a:extLst>
              <a:ext uri="{FF2B5EF4-FFF2-40B4-BE49-F238E27FC236}">
                <a16:creationId xmlns:a16="http://schemas.microsoft.com/office/drawing/2014/main" id="{9501E5A3-B06F-3DD0-2FAD-AB406F1E9861}"/>
              </a:ext>
            </a:extLst>
          </p:cNvPr>
          <p:cNvCxnSpPr>
            <a:cxnSpLocks/>
          </p:cNvCxnSpPr>
          <p:nvPr/>
        </p:nvCxnSpPr>
        <p:spPr>
          <a:xfrm rot="10800000" flipV="1">
            <a:off x="4365471" y="1381984"/>
            <a:ext cx="3642750" cy="192987"/>
          </a:xfrm>
          <a:prstGeom prst="bentConnector3">
            <a:avLst>
              <a:gd name="adj1" fmla="val 100204"/>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CA58882-CD94-1746-1BA4-F801C0987FF0}"/>
              </a:ext>
            </a:extLst>
          </p:cNvPr>
          <p:cNvPicPr>
            <a:picLocks noChangeAspect="1"/>
          </p:cNvPicPr>
          <p:nvPr/>
        </p:nvPicPr>
        <p:blipFill>
          <a:blip r:embed="rId4"/>
          <a:stretch>
            <a:fillRect/>
          </a:stretch>
        </p:blipFill>
        <p:spPr>
          <a:xfrm>
            <a:off x="5004552" y="1761082"/>
            <a:ext cx="203127" cy="239401"/>
          </a:xfrm>
          <a:prstGeom prst="rect">
            <a:avLst/>
          </a:prstGeom>
        </p:spPr>
      </p:pic>
      <p:pic>
        <p:nvPicPr>
          <p:cNvPr id="34" name="Picture 33">
            <a:extLst>
              <a:ext uri="{FF2B5EF4-FFF2-40B4-BE49-F238E27FC236}">
                <a16:creationId xmlns:a16="http://schemas.microsoft.com/office/drawing/2014/main" id="{523D64F1-1331-C12C-2DEA-74121181EE8D}"/>
              </a:ext>
            </a:extLst>
          </p:cNvPr>
          <p:cNvPicPr>
            <a:picLocks noChangeAspect="1"/>
          </p:cNvPicPr>
          <p:nvPr/>
        </p:nvPicPr>
        <p:blipFill>
          <a:blip r:embed="rId4"/>
          <a:stretch>
            <a:fillRect/>
          </a:stretch>
        </p:blipFill>
        <p:spPr>
          <a:xfrm>
            <a:off x="6168667" y="1759634"/>
            <a:ext cx="203127" cy="239401"/>
          </a:xfrm>
          <a:prstGeom prst="rect">
            <a:avLst/>
          </a:prstGeom>
        </p:spPr>
      </p:pic>
      <p:pic>
        <p:nvPicPr>
          <p:cNvPr id="35" name="Picture 34">
            <a:extLst>
              <a:ext uri="{FF2B5EF4-FFF2-40B4-BE49-F238E27FC236}">
                <a16:creationId xmlns:a16="http://schemas.microsoft.com/office/drawing/2014/main" id="{7AFD6AFD-39E7-C211-2DCC-0F5C4E6F43A8}"/>
              </a:ext>
            </a:extLst>
          </p:cNvPr>
          <p:cNvPicPr>
            <a:picLocks noChangeAspect="1"/>
          </p:cNvPicPr>
          <p:nvPr/>
        </p:nvPicPr>
        <p:blipFill>
          <a:blip r:embed="rId4"/>
          <a:stretch>
            <a:fillRect/>
          </a:stretch>
        </p:blipFill>
        <p:spPr>
          <a:xfrm>
            <a:off x="7754100" y="1756804"/>
            <a:ext cx="203127" cy="239401"/>
          </a:xfrm>
          <a:prstGeom prst="rect">
            <a:avLst/>
          </a:prstGeom>
        </p:spPr>
      </p:pic>
    </p:spTree>
    <p:extLst>
      <p:ext uri="{BB962C8B-B14F-4D97-AF65-F5344CB8AC3E}">
        <p14:creationId xmlns:p14="http://schemas.microsoft.com/office/powerpoint/2010/main" val="351064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7"/>
        <p:cNvGrpSpPr/>
        <p:nvPr/>
      </p:nvGrpSpPr>
      <p:grpSpPr>
        <a:xfrm>
          <a:off x="0" y="0"/>
          <a:ext cx="0" cy="0"/>
          <a:chOff x="0" y="0"/>
          <a:chExt cx="0" cy="0"/>
        </a:xfrm>
      </p:grpSpPr>
      <p:sp>
        <p:nvSpPr>
          <p:cNvPr id="298" name="Google Shape;298;p32"/>
          <p:cNvSpPr txBox="1">
            <a:spLocks noGrp="1"/>
          </p:cNvSpPr>
          <p:nvPr>
            <p:ph type="title"/>
          </p:nvPr>
        </p:nvSpPr>
        <p:spPr>
          <a:xfrm>
            <a:off x="311700" y="801325"/>
            <a:ext cx="8520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t>Will this wave die out like the previous ones did?</a:t>
            </a:r>
          </a:p>
        </p:txBody>
      </p:sp>
      <p:sp>
        <p:nvSpPr>
          <p:cNvPr id="299" name="Google Shape;29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mtClean="0"/>
              <a:t>12</a:t>
            </a:fld>
            <a:endParaRPr lang="en"/>
          </a:p>
        </p:txBody>
      </p:sp>
      <p:sp>
        <p:nvSpPr>
          <p:cNvPr id="2" name="Slide Number Placeholder 3">
            <a:extLst>
              <a:ext uri="{FF2B5EF4-FFF2-40B4-BE49-F238E27FC236}">
                <a16:creationId xmlns:a16="http://schemas.microsoft.com/office/drawing/2014/main" id="{CF3BD62F-904F-2DE7-61B9-17C3A51A6DB8}"/>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a:t>
            </a:fld>
            <a:endParaRPr lang="en-US" sz="1600">
              <a:solidFill>
                <a:schemeClr val="bg1"/>
              </a:solidFill>
            </a:endParaRPr>
          </a:p>
        </p:txBody>
      </p:sp>
      <p:sp>
        <p:nvSpPr>
          <p:cNvPr id="3" name="Rounded Rectangle 2">
            <a:extLst>
              <a:ext uri="{FF2B5EF4-FFF2-40B4-BE49-F238E27FC236}">
                <a16:creationId xmlns:a16="http://schemas.microsoft.com/office/drawing/2014/main" id="{ABEFAFEC-8B0F-847E-86EE-286B1175A81D}"/>
              </a:ext>
            </a:extLst>
          </p:cNvPr>
          <p:cNvSpPr/>
          <p:nvPr/>
        </p:nvSpPr>
        <p:spPr>
          <a:xfrm>
            <a:off x="254550" y="2844993"/>
            <a:ext cx="1157871"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a:t>
            </a:r>
            <a:endParaRPr lang="en-US" dirty="0"/>
          </a:p>
        </p:txBody>
      </p:sp>
      <p:sp>
        <p:nvSpPr>
          <p:cNvPr id="3" name="Content Placeholder 2"/>
          <p:cNvSpPr>
            <a:spLocks noGrp="1"/>
          </p:cNvSpPr>
          <p:nvPr>
            <p:ph idx="1"/>
          </p:nvPr>
        </p:nvSpPr>
        <p:spPr>
          <a:xfrm>
            <a:off x="457200" y="1200150"/>
            <a:ext cx="5789596" cy="3657600"/>
          </a:xfrm>
        </p:spPr>
        <p:txBody>
          <a:bodyPr>
            <a:normAutofit/>
          </a:bodyPr>
          <a:lstStyle/>
          <a:p>
            <a:pPr marL="342900" indent="-342900">
              <a:buFont typeface="Arial" panose="020B0604020202020204" pitchFamily="34" charset="0"/>
              <a:buChar char="•"/>
            </a:pPr>
            <a:r>
              <a:rPr lang="en-US" sz="2000" dirty="0"/>
              <a:t>Iteratively </a:t>
            </a:r>
            <a:r>
              <a:rPr lang="en-US" sz="2000" i="1" dirty="0"/>
              <a:t>subtract </a:t>
            </a:r>
            <a:r>
              <a:rPr lang="en-US" sz="2000" dirty="0"/>
              <a:t>the gradient with respect to the model parameters (</a:t>
            </a:r>
            <a:r>
              <a:rPr lang="en" sz="2000" dirty="0"/>
              <a:t>𝚯</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I.e. we’re moving in a direction opposite to the gradient of  the loss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I.e. we’re moving towards </a:t>
            </a:r>
            <a:r>
              <a:rPr lang="en-US" sz="2000" i="1" dirty="0">
                <a:solidFill>
                  <a:srgbClr val="FF0000"/>
                </a:solidFill>
              </a:rPr>
              <a:t>smaller </a:t>
            </a:r>
            <a:r>
              <a:rPr lang="en-US" sz="2000" dirty="0">
                <a:solidFill>
                  <a:srgbClr val="FF0000"/>
                </a:solidFill>
              </a:rPr>
              <a:t>loss</a:t>
            </a:r>
          </a:p>
        </p:txBody>
      </p:sp>
      <p:sp>
        <p:nvSpPr>
          <p:cNvPr id="5" name="Slide Number Placeholder 3">
            <a:extLst>
              <a:ext uri="{FF2B5EF4-FFF2-40B4-BE49-F238E27FC236}">
                <a16:creationId xmlns:a16="http://schemas.microsoft.com/office/drawing/2014/main" id="{5FCD021D-24B9-2CCE-95D8-17780803AD8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120</a:t>
            </a:fld>
            <a:endParaRPr lang="en-US" sz="1600">
              <a:solidFill>
                <a:schemeClr val="bg1"/>
              </a:solidFill>
            </a:endParaRPr>
          </a:p>
        </p:txBody>
      </p:sp>
      <p:pic>
        <p:nvPicPr>
          <p:cNvPr id="1026" name="Picture 2" descr="Crisis ">
            <a:extLst>
              <a:ext uri="{FF2B5EF4-FFF2-40B4-BE49-F238E27FC236}">
                <a16:creationId xmlns:a16="http://schemas.microsoft.com/office/drawing/2014/main" id="{BAFF8DB3-8B07-7DF7-FFA6-9586F2E14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184" y="1757934"/>
            <a:ext cx="1627632" cy="162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333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97EC-F81A-D30C-F271-700AD15FE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CBEC3-8C16-50E2-CB46-7DD5478BB4EF}"/>
              </a:ext>
            </a:extLst>
          </p:cNvPr>
          <p:cNvSpPr>
            <a:spLocks noGrp="1"/>
          </p:cNvSpPr>
          <p:nvPr>
            <p:ph type="title"/>
          </p:nvPr>
        </p:nvSpPr>
        <p:spPr>
          <a:xfrm>
            <a:off x="341870" y="759348"/>
            <a:ext cx="8460260" cy="2495716"/>
          </a:xfrm>
        </p:spPr>
        <p:txBody>
          <a:bodyPr>
            <a:normAutofit/>
          </a:bodyPr>
          <a:lstStyle/>
          <a:p>
            <a:pPr algn="ctr"/>
            <a:r>
              <a:rPr lang="en-US" dirty="0"/>
              <a:t>Lab 7: Gradient Descent</a:t>
            </a:r>
            <a:br>
              <a:rPr lang="en-US" dirty="0"/>
            </a:br>
            <a:r>
              <a:rPr lang="en-US" sz="2000" dirty="0"/>
              <a:t>Duration: 10 min</a:t>
            </a:r>
            <a:br>
              <a:rPr lang="en-US" dirty="0"/>
            </a:br>
            <a:endParaRPr lang="en-US" sz="2100" dirty="0"/>
          </a:p>
        </p:txBody>
      </p:sp>
      <p:sp>
        <p:nvSpPr>
          <p:cNvPr id="3" name="3 Marcador de número de diapositiva">
            <a:extLst>
              <a:ext uri="{FF2B5EF4-FFF2-40B4-BE49-F238E27FC236}">
                <a16:creationId xmlns:a16="http://schemas.microsoft.com/office/drawing/2014/main" id="{7C9A9A82-8611-47A6-A685-20B011887EA7}"/>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121</a:t>
            </a:fld>
            <a:endParaRPr lang="pt-BR"/>
          </a:p>
        </p:txBody>
      </p:sp>
      <p:pic>
        <p:nvPicPr>
          <p:cNvPr id="4" name="Picture 2" descr="Jupyter Notebooks: A Beginner's Guide! | by Pavan Belagatti | ITNEXT">
            <a:extLst>
              <a:ext uri="{FF2B5EF4-FFF2-40B4-BE49-F238E27FC236}">
                <a16:creationId xmlns:a16="http://schemas.microsoft.com/office/drawing/2014/main" id="{48D3BA82-ADF6-E3AF-D4BE-C6215C6ED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808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A5C1A0-7097-89FA-93AA-6DAF6DD0F795}"/>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122</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AhaSlides - Live Polls and Quizzes">
                <a:extLst>
                  <a:ext uri="{FF2B5EF4-FFF2-40B4-BE49-F238E27FC236}">
                    <a16:creationId xmlns:a16="http://schemas.microsoft.com/office/drawing/2014/main" id="{F81A0B98-5F2D-6859-E841-330BF2BAC3E7}"/>
                  </a:ext>
                </a:extLst>
              </p:cNvPr>
              <p:cNvGraphicFramePr>
                <a:graphicFrameLocks noGrp="1"/>
              </p:cNvGraphicFramePr>
              <p:nvPr>
                <p:extLst>
                  <p:ext uri="{D42A27DB-BD31-4B8C-83A1-F6EECF244321}">
                    <p14:modId xmlns:p14="http://schemas.microsoft.com/office/powerpoint/2010/main" val="3004867185"/>
                  </p:ext>
                </p:extLst>
              </p:nvPr>
            </p:nvGraphicFramePr>
            <p:xfrm>
              <a:off x="227799" y="359143"/>
              <a:ext cx="8665944" cy="460749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title="AhaSlides - Live Polls and Quizzes">
                <a:extLst>
                  <a:ext uri="{FF2B5EF4-FFF2-40B4-BE49-F238E27FC236}">
                    <a16:creationId xmlns:a16="http://schemas.microsoft.com/office/drawing/2014/main" id="{F81A0B98-5F2D-6859-E841-330BF2BAC3E7}"/>
                  </a:ext>
                </a:extLst>
              </p:cNvPr>
              <p:cNvPicPr>
                <a:picLocks noGrp="1" noRot="1" noChangeAspect="1" noMove="1" noResize="1" noEditPoints="1" noAdjustHandles="1" noChangeArrowheads="1" noChangeShapeType="1"/>
              </p:cNvPicPr>
              <p:nvPr/>
            </p:nvPicPr>
            <p:blipFill>
              <a:blip r:embed="rId3"/>
              <a:stretch>
                <a:fillRect/>
              </a:stretch>
            </p:blipFill>
            <p:spPr>
              <a:xfrm>
                <a:off x="227799" y="359143"/>
                <a:ext cx="8665944" cy="4607493"/>
              </a:xfrm>
              <a:prstGeom prst="rect">
                <a:avLst/>
              </a:prstGeom>
            </p:spPr>
          </p:pic>
        </mc:Fallback>
      </mc:AlternateContent>
    </p:spTree>
    <p:extLst>
      <p:ext uri="{BB962C8B-B14F-4D97-AF65-F5344CB8AC3E}">
        <p14:creationId xmlns:p14="http://schemas.microsoft.com/office/powerpoint/2010/main" val="32764422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compute the loss/gradient?</a:t>
            </a:r>
          </a:p>
        </p:txBody>
      </p:sp>
      <p:sp>
        <p:nvSpPr>
          <p:cNvPr id="3" name="Content Placeholder 2"/>
          <p:cNvSpPr>
            <a:spLocks noGrp="1"/>
          </p:cNvSpPr>
          <p:nvPr>
            <p:ph idx="1"/>
          </p:nvPr>
        </p:nvSpPr>
        <p:spPr/>
        <p:txBody>
          <a:bodyPr>
            <a:normAutofit/>
          </a:bodyPr>
          <a:lstStyle/>
          <a:p>
            <a:pPr marL="342900" indent="-342900" algn="just">
              <a:buFont typeface="Arial" panose="020B0604020202020204" pitchFamily="34" charset="0"/>
              <a:buChar char="•"/>
            </a:pPr>
            <a:r>
              <a:rPr lang="en-US" sz="2000" dirty="0"/>
              <a:t>In </a:t>
            </a:r>
            <a:r>
              <a:rPr lang="en-US" sz="2000" dirty="0">
                <a:solidFill>
                  <a:schemeClr val="bg2"/>
                </a:solidFill>
              </a:rPr>
              <a:t>classic gradient descent</a:t>
            </a:r>
            <a:r>
              <a:rPr lang="en-US" sz="2000" dirty="0"/>
              <a:t>, we compute the gradient from the loss for all training examples</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solidFill>
                  <a:schemeClr val="bg2"/>
                </a:solidFill>
              </a:rPr>
              <a:t>Mini-batch gradient descent</a:t>
            </a:r>
            <a:r>
              <a:rPr lang="en-US" sz="2000" dirty="0"/>
              <a:t>: Only use </a:t>
            </a:r>
            <a:r>
              <a:rPr lang="en-US" sz="2000" i="1" dirty="0"/>
              <a:t>some</a:t>
            </a:r>
            <a:r>
              <a:rPr lang="en-US" sz="2000" dirty="0"/>
              <a:t> of the data for each gradient update, cycle through training examples multiple times </a:t>
            </a:r>
          </a:p>
          <a:p>
            <a:pPr marL="642938" lvl="1" indent="-342900" algn="just">
              <a:buFont typeface="Arial" panose="020B0604020202020204" pitchFamily="34" charset="0"/>
              <a:buChar char="•"/>
            </a:pPr>
            <a:r>
              <a:rPr lang="en-US" sz="2000" dirty="0"/>
              <a:t>Each time we’ve cycled through all of them once is called an ‘</a:t>
            </a:r>
            <a:r>
              <a:rPr lang="en-US" sz="2000" dirty="0">
                <a:solidFill>
                  <a:schemeClr val="bg2"/>
                </a:solidFill>
              </a:rPr>
              <a:t>epoch</a:t>
            </a:r>
            <a:r>
              <a:rPr lang="en-US" sz="2000" dirty="0"/>
              <a:t>’</a:t>
            </a:r>
          </a:p>
          <a:p>
            <a:pPr marL="642938" lvl="1" indent="-342900" algn="just">
              <a:buFont typeface="Arial" panose="020B0604020202020204" pitchFamily="34" charset="0"/>
              <a:buChar char="•"/>
            </a:pPr>
            <a:r>
              <a:rPr lang="en-US" sz="2000" dirty="0"/>
              <a:t>Allows </a:t>
            </a:r>
            <a:r>
              <a:rPr lang="en-US" sz="2000" dirty="0">
                <a:solidFill>
                  <a:srgbClr val="00B050"/>
                </a:solidFill>
              </a:rPr>
              <a:t>faster training </a:t>
            </a:r>
            <a:r>
              <a:rPr lang="en-US" sz="2000" dirty="0"/>
              <a:t>(e.g. on GPUs), </a:t>
            </a:r>
            <a:r>
              <a:rPr lang="en-US" sz="2000" dirty="0">
                <a:solidFill>
                  <a:srgbClr val="00B050"/>
                </a:solidFill>
              </a:rPr>
              <a:t>parallelization</a:t>
            </a:r>
          </a:p>
          <a:p>
            <a:pPr marL="642938" lvl="1" indent="-342900" algn="just">
              <a:buFont typeface="Arial" panose="020B0604020202020204" pitchFamily="34" charset="0"/>
              <a:buChar char="•"/>
            </a:pPr>
            <a:r>
              <a:rPr lang="en-US" sz="2000" dirty="0"/>
              <a:t>Some benefits for learning due to randomness </a:t>
            </a:r>
          </a:p>
        </p:txBody>
      </p:sp>
      <p:sp>
        <p:nvSpPr>
          <p:cNvPr id="5" name="Slide Number Placeholder 3">
            <a:extLst>
              <a:ext uri="{FF2B5EF4-FFF2-40B4-BE49-F238E27FC236}">
                <a16:creationId xmlns:a16="http://schemas.microsoft.com/office/drawing/2014/main" id="{ED71DAEA-F7FD-DE6B-0340-5F21135621D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123</a:t>
            </a:fld>
            <a:endParaRPr lang="en-US" sz="1600">
              <a:solidFill>
                <a:schemeClr val="bg1"/>
              </a:solidFill>
            </a:endParaRPr>
          </a:p>
        </p:txBody>
      </p:sp>
    </p:spTree>
    <p:extLst>
      <p:ext uri="{BB962C8B-B14F-4D97-AF65-F5344CB8AC3E}">
        <p14:creationId xmlns:p14="http://schemas.microsoft.com/office/powerpoint/2010/main" val="23746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613730" y="1210470"/>
            <a:ext cx="3278975" cy="295750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5"/>
          <p:cNvSpPr/>
          <p:nvPr/>
        </p:nvSpPr>
        <p:spPr>
          <a:xfrm>
            <a:off x="1281169" y="1407925"/>
            <a:ext cx="3304118" cy="264220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7" name="TextBox 6"/>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3" name="Title 2"/>
          <p:cNvSpPr>
            <a:spLocks noGrp="1"/>
          </p:cNvSpPr>
          <p:nvPr>
            <p:ph type="title"/>
          </p:nvPr>
        </p:nvSpPr>
        <p:spPr/>
        <p:txBody>
          <a:bodyPr/>
          <a:lstStyle/>
          <a:p>
            <a:r>
              <a:rPr lang="en-US" u="sng" dirty="0"/>
              <a:t>Learning rate selection</a:t>
            </a:r>
          </a:p>
        </p:txBody>
      </p:sp>
      <p:sp>
        <p:nvSpPr>
          <p:cNvPr id="10" name="object 6"/>
          <p:cNvSpPr txBox="1">
            <a:spLocks/>
          </p:cNvSpPr>
          <p:nvPr/>
        </p:nvSpPr>
        <p:spPr bwMode="auto">
          <a:xfrm>
            <a:off x="4766014" y="1007101"/>
            <a:ext cx="3208973" cy="207749"/>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a:r>
              <a:rPr lang="en-US" sz="1350" spc="-4" dirty="0">
                <a:solidFill>
                  <a:schemeClr val="tx1"/>
                </a:solidFill>
              </a:rPr>
              <a:t>The effects of step size (or “learning</a:t>
            </a:r>
            <a:r>
              <a:rPr lang="en-US" sz="1350" spc="49" dirty="0">
                <a:solidFill>
                  <a:schemeClr val="tx1"/>
                </a:solidFill>
              </a:rPr>
              <a:t> </a:t>
            </a:r>
            <a:r>
              <a:rPr lang="en-US" sz="1350" spc="-4" dirty="0">
                <a:solidFill>
                  <a:schemeClr val="tx1"/>
                </a:solidFill>
              </a:rPr>
              <a:t>rate”)</a:t>
            </a:r>
            <a:endParaRPr lang="en-US" sz="1350" dirty="0">
              <a:solidFill>
                <a:schemeClr val="tx1"/>
              </a:solidFill>
            </a:endParaRPr>
          </a:p>
        </p:txBody>
      </p:sp>
      <p:sp>
        <p:nvSpPr>
          <p:cNvPr id="9" name="TextBox 8">
            <a:extLst>
              <a:ext uri="{FF2B5EF4-FFF2-40B4-BE49-F238E27FC236}">
                <a16:creationId xmlns:a16="http://schemas.microsoft.com/office/drawing/2014/main" id="{0130EEB0-6A4E-4634-8739-5A660A0A0D6D}"/>
              </a:ext>
            </a:extLst>
          </p:cNvPr>
          <p:cNvSpPr txBox="1"/>
          <p:nvPr/>
        </p:nvSpPr>
        <p:spPr>
          <a:xfrm>
            <a:off x="2435998" y="4448435"/>
            <a:ext cx="4355464" cy="253916"/>
          </a:xfrm>
          <a:prstGeom prst="rect">
            <a:avLst/>
          </a:prstGeom>
          <a:noFill/>
        </p:spPr>
        <p:txBody>
          <a:bodyPr wrap="square">
            <a:spAutoFit/>
          </a:bodyPr>
          <a:lstStyle/>
          <a:p>
            <a:pPr algn="ctr"/>
            <a:r>
              <a:rPr lang="en-US" sz="1050" dirty="0">
                <a:hlinkClick r:id="rId4"/>
              </a:rPr>
              <a:t>https://www.deeplearning.ai/ai-notes/optimization/</a:t>
            </a:r>
            <a:r>
              <a:rPr lang="en-US" sz="1050" dirty="0"/>
              <a:t> </a:t>
            </a:r>
          </a:p>
        </p:txBody>
      </p:sp>
      <p:sp>
        <p:nvSpPr>
          <p:cNvPr id="6" name="Slide Number Placeholder 3">
            <a:extLst>
              <a:ext uri="{FF2B5EF4-FFF2-40B4-BE49-F238E27FC236}">
                <a16:creationId xmlns:a16="http://schemas.microsoft.com/office/drawing/2014/main" id="{0C782ED0-1A80-7014-4458-6DF8667A54F2}"/>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124</a:t>
            </a:fld>
            <a:endParaRPr lang="en-US" sz="1600">
              <a:solidFill>
                <a:schemeClr val="bg1"/>
              </a:solidFill>
            </a:endParaRPr>
          </a:p>
        </p:txBody>
      </p:sp>
    </p:spTree>
    <p:extLst>
      <p:ext uri="{BB962C8B-B14F-4D97-AF65-F5344CB8AC3E}">
        <p14:creationId xmlns:p14="http://schemas.microsoft.com/office/powerpoint/2010/main" val="39733618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3"/>
        <p:cNvGrpSpPr/>
        <p:nvPr/>
      </p:nvGrpSpPr>
      <p:grpSpPr>
        <a:xfrm>
          <a:off x="0" y="0"/>
          <a:ext cx="0" cy="0"/>
          <a:chOff x="0" y="0"/>
          <a:chExt cx="0" cy="0"/>
        </a:xfrm>
      </p:grpSpPr>
      <p:sp>
        <p:nvSpPr>
          <p:cNvPr id="1284" name="Google Shape;1284;p62"/>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285" name="Google Shape;1285;p62"/>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6" name="Google Shape;1286;p62"/>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287" name="Google Shape;1287;p62"/>
          <p:cNvSpPr/>
          <p:nvPr/>
        </p:nvSpPr>
        <p:spPr>
          <a:xfrm>
            <a:off x="725211" y="2862814"/>
            <a:ext cx="31686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2"/>
          <p:cNvSpPr/>
          <p:nvPr/>
        </p:nvSpPr>
        <p:spPr>
          <a:xfrm>
            <a:off x="675107" y="1698950"/>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2"/>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125</a:t>
            </a:fld>
            <a:endParaRPr/>
          </a:p>
        </p:txBody>
      </p:sp>
      <p:sp>
        <p:nvSpPr>
          <p:cNvPr id="2" name="TextBox 1">
            <a:extLst>
              <a:ext uri="{FF2B5EF4-FFF2-40B4-BE49-F238E27FC236}">
                <a16:creationId xmlns:a16="http://schemas.microsoft.com/office/drawing/2014/main" id="{65512257-A2BE-C9ED-49F9-20ED1BC72E3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Gradient descent in multi-layer nets</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We’ll update weights</a:t>
            </a:r>
          </a:p>
          <a:p>
            <a:pPr marL="342900" indent="-342900">
              <a:buFont typeface="Arial" panose="020B0604020202020204" pitchFamily="34" charset="0"/>
              <a:buChar char="•"/>
            </a:pPr>
            <a:r>
              <a:rPr lang="en-US" dirty="0"/>
              <a:t>Move in direction opposite to gradient: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How to update the weights at all layers?</a:t>
            </a:r>
          </a:p>
          <a:p>
            <a:pPr marL="800100" lvl="1" indent="-342900">
              <a:buFont typeface="Arial" panose="020B0604020202020204" pitchFamily="34" charset="0"/>
              <a:buChar char="•"/>
            </a:pPr>
            <a:r>
              <a:rPr lang="en-US" sz="1800" dirty="0">
                <a:solidFill>
                  <a:srgbClr val="FF0000"/>
                </a:solidFill>
              </a:rPr>
              <a:t>Answer</a:t>
            </a:r>
            <a:r>
              <a:rPr lang="en-US" sz="1800" dirty="0"/>
              <a:t>: backpropagation of error from higher layers to lower layers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4"/>
          <p:cNvPicPr>
            <a:picLocks noChangeAspect="1"/>
          </p:cNvPicPr>
          <p:nvPr/>
        </p:nvPicPr>
        <p:blipFill>
          <a:blip r:embed="rId2" cstate="print"/>
          <a:stretch>
            <a:fillRect/>
          </a:stretch>
        </p:blipFill>
        <p:spPr>
          <a:xfrm>
            <a:off x="2823750" y="2064496"/>
            <a:ext cx="3496501" cy="524880"/>
          </a:xfrm>
          <a:prstGeom prst="rect">
            <a:avLst/>
          </a:prstGeom>
        </p:spPr>
      </p:pic>
      <p:sp>
        <p:nvSpPr>
          <p:cNvPr id="6" name="Slide Number Placeholder 3">
            <a:extLst>
              <a:ext uri="{FF2B5EF4-FFF2-40B4-BE49-F238E27FC236}">
                <a16:creationId xmlns:a16="http://schemas.microsoft.com/office/drawing/2014/main" id="{025EA88F-5C8A-4491-5C83-E2F01CF4332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126</a:t>
            </a:fld>
            <a:endParaRPr lang="en-US" sz="1600">
              <a:solidFill>
                <a:schemeClr val="bg1"/>
              </a:solidFill>
            </a:endParaRPr>
          </a:p>
        </p:txBody>
      </p:sp>
      <p:pic>
        <p:nvPicPr>
          <p:cNvPr id="4" name="Picture 3">
            <a:extLst>
              <a:ext uri="{FF2B5EF4-FFF2-40B4-BE49-F238E27FC236}">
                <a16:creationId xmlns:a16="http://schemas.microsoft.com/office/drawing/2014/main" id="{4977B67C-BB80-8E10-455F-BDC67D6DF4C5}"/>
              </a:ext>
            </a:extLst>
          </p:cNvPr>
          <p:cNvPicPr>
            <a:picLocks noChangeAspect="1"/>
          </p:cNvPicPr>
          <p:nvPr/>
        </p:nvPicPr>
        <p:blipFill>
          <a:blip r:embed="rId3"/>
          <a:stretch>
            <a:fillRect/>
          </a:stretch>
        </p:blipFill>
        <p:spPr>
          <a:xfrm>
            <a:off x="2899856" y="2271755"/>
            <a:ext cx="203127" cy="239401"/>
          </a:xfrm>
          <a:prstGeom prst="rect">
            <a:avLst/>
          </a:prstGeom>
        </p:spPr>
      </p:pic>
      <p:pic>
        <p:nvPicPr>
          <p:cNvPr id="7" name="Picture 6">
            <a:extLst>
              <a:ext uri="{FF2B5EF4-FFF2-40B4-BE49-F238E27FC236}">
                <a16:creationId xmlns:a16="http://schemas.microsoft.com/office/drawing/2014/main" id="{A8E34401-3C13-08E3-A102-C0C2F8EAC8E2}"/>
              </a:ext>
            </a:extLst>
          </p:cNvPr>
          <p:cNvPicPr>
            <a:picLocks noChangeAspect="1"/>
          </p:cNvPicPr>
          <p:nvPr/>
        </p:nvPicPr>
        <p:blipFill>
          <a:blip r:embed="rId3"/>
          <a:stretch>
            <a:fillRect/>
          </a:stretch>
        </p:blipFill>
        <p:spPr>
          <a:xfrm>
            <a:off x="4075247" y="2271754"/>
            <a:ext cx="203127" cy="239401"/>
          </a:xfrm>
          <a:prstGeom prst="rect">
            <a:avLst/>
          </a:prstGeom>
        </p:spPr>
      </p:pic>
      <p:pic>
        <p:nvPicPr>
          <p:cNvPr id="8" name="Picture 7">
            <a:extLst>
              <a:ext uri="{FF2B5EF4-FFF2-40B4-BE49-F238E27FC236}">
                <a16:creationId xmlns:a16="http://schemas.microsoft.com/office/drawing/2014/main" id="{1AFADEED-7169-9567-ADAE-3D7C6FD9FD6A}"/>
              </a:ext>
            </a:extLst>
          </p:cNvPr>
          <p:cNvPicPr>
            <a:picLocks noChangeAspect="1"/>
          </p:cNvPicPr>
          <p:nvPr/>
        </p:nvPicPr>
        <p:blipFill>
          <a:blip r:embed="rId3"/>
          <a:stretch>
            <a:fillRect/>
          </a:stretch>
        </p:blipFill>
        <p:spPr>
          <a:xfrm>
            <a:off x="5654427" y="2271754"/>
            <a:ext cx="203127" cy="239401"/>
          </a:xfrm>
          <a:prstGeom prst="rect">
            <a:avLst/>
          </a:prstGeom>
        </p:spPr>
      </p:pic>
    </p:spTree>
    <p:extLst>
      <p:ext uri="{BB962C8B-B14F-4D97-AF65-F5344CB8AC3E}">
        <p14:creationId xmlns:p14="http://schemas.microsoft.com/office/powerpoint/2010/main" val="33146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51" name="Line 23"/>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71" name="Line 43"/>
          <p:cNvSpPr>
            <a:spLocks noChangeShapeType="1"/>
          </p:cNvSpPr>
          <p:nvPr/>
        </p:nvSpPr>
        <p:spPr bwMode="auto">
          <a:xfrm flipH="1">
            <a:off x="3725467" y="2378869"/>
            <a:ext cx="373856" cy="77986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0" name="Rectangle 2"/>
          <p:cNvSpPr>
            <a:spLocks noGrp="1" noChangeArrowheads="1"/>
          </p:cNvSpPr>
          <p:nvPr>
            <p:ph type="title"/>
          </p:nvPr>
        </p:nvSpPr>
        <p:spPr/>
        <p:txBody>
          <a:bodyPr/>
          <a:lstStyle/>
          <a:p>
            <a:r>
              <a:rPr lang="en-US" altLang="en-US" dirty="0"/>
              <a:t>Backpropagation: Graphic example</a:t>
            </a:r>
          </a:p>
        </p:txBody>
      </p:sp>
      <p:sp>
        <p:nvSpPr>
          <p:cNvPr id="252931" name="Rectangle 3"/>
          <p:cNvSpPr>
            <a:spLocks noGrp="1" noChangeArrowheads="1"/>
          </p:cNvSpPr>
          <p:nvPr>
            <p:ph idx="1"/>
          </p:nvPr>
        </p:nvSpPr>
        <p:spPr>
          <a:xfrm>
            <a:off x="457199" y="1028700"/>
            <a:ext cx="8229599" cy="837010"/>
          </a:xfrm>
        </p:spPr>
        <p:txBody>
          <a:bodyPr/>
          <a:lstStyle/>
          <a:p>
            <a:r>
              <a:rPr lang="en-US" altLang="en-US" sz="2100" dirty="0"/>
              <a:t>First calculate error of output units and use this to change the top layer of weights.</a:t>
            </a:r>
          </a:p>
        </p:txBody>
      </p:sp>
      <p:sp>
        <p:nvSpPr>
          <p:cNvPr id="252933" name="Text Box 5"/>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2934" name="Text Box 6"/>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2935" name="Text Box 7"/>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2936" name="Line 8"/>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7" name="Line 9"/>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8" name="Line 10"/>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39" name="Line 11"/>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0" name="Line 12"/>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1" name="Line 13"/>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2" name="Line 14"/>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3" name="Line 15"/>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4" name="Line 16"/>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5" name="Line 17"/>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6" name="Line 18"/>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7" name="Line 19"/>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8" name="Line 20"/>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49" name="Line 21"/>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0" name="Line 22"/>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2" name="Line 24"/>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3" name="Line 25"/>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4" name="Line 26"/>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5" name="Line 27"/>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6" name="Line 28"/>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57" name="Oval 29"/>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58" name="Oval 30"/>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59" name="Oval 31"/>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0" name="Oval 32"/>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1" name="Oval 33"/>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2" name="Oval 34"/>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5" name="Oval 37"/>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6" name="Oval 38"/>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69" name="Oval 41"/>
          <p:cNvSpPr>
            <a:spLocks noChangeArrowheads="1"/>
          </p:cNvSpPr>
          <p:nvPr/>
        </p:nvSpPr>
        <p:spPr bwMode="auto">
          <a:xfrm>
            <a:off x="4020741" y="2191298"/>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72" name="Line 44"/>
          <p:cNvSpPr>
            <a:spLocks noChangeShapeType="1"/>
          </p:cNvSpPr>
          <p:nvPr/>
        </p:nvSpPr>
        <p:spPr bwMode="auto">
          <a:xfrm>
            <a:off x="4126706" y="2406254"/>
            <a:ext cx="266700" cy="7798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63" name="Oval 35"/>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2973" name="Line 45"/>
          <p:cNvSpPr>
            <a:spLocks noChangeShapeType="1"/>
          </p:cNvSpPr>
          <p:nvPr/>
        </p:nvSpPr>
        <p:spPr bwMode="auto">
          <a:xfrm>
            <a:off x="4118372" y="2388394"/>
            <a:ext cx="942975" cy="74414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2964" name="Oval 36"/>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2970" name="Text Box 42"/>
          <p:cNvSpPr txBox="1">
            <a:spLocks noChangeArrowheads="1"/>
          </p:cNvSpPr>
          <p:nvPr/>
        </p:nvSpPr>
        <p:spPr bwMode="auto">
          <a:xfrm>
            <a:off x="1676628" y="2517744"/>
            <a:ext cx="2017882" cy="69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spAutoFit/>
          </a:bodyPr>
          <a:lstStyle/>
          <a:p>
            <a:pPr defTabSz="685800">
              <a:buClrTx/>
              <a:defRPr/>
            </a:pPr>
            <a:r>
              <a:rPr lang="en-US" altLang="en-US" sz="1350" kern="1200" dirty="0">
                <a:ea typeface="+mn-ea"/>
                <a:cs typeface="+mn-cs"/>
              </a:rPr>
              <a:t>Calculate how to </a:t>
            </a:r>
          </a:p>
          <a:p>
            <a:pPr defTabSz="685800">
              <a:buClrTx/>
              <a:defRPr/>
            </a:pPr>
            <a:r>
              <a:rPr lang="en-US" altLang="en-US" sz="1350" kern="1200" dirty="0">
                <a:ea typeface="+mn-ea"/>
                <a:cs typeface="+mn-cs"/>
              </a:rPr>
              <a:t>update weights into </a:t>
            </a:r>
            <a:r>
              <a:rPr lang="en-US" altLang="en-US" sz="1350" i="1" kern="1200" dirty="0">
                <a:ea typeface="+mn-ea"/>
                <a:cs typeface="+mn-cs"/>
              </a:rPr>
              <a:t>j </a:t>
            </a:r>
          </a:p>
          <a:p>
            <a:pPr defTabSz="685800">
              <a:buClrTx/>
              <a:defRPr/>
            </a:pPr>
            <a:r>
              <a:rPr lang="en-US" altLang="en-US" sz="1350" kern="1200" dirty="0">
                <a:ea typeface="+mn-ea"/>
                <a:cs typeface="+mn-cs"/>
              </a:rPr>
              <a:t>(update at end of </a:t>
            </a:r>
            <a:r>
              <a:rPr lang="en-US" altLang="en-US" sz="1350" kern="1200" dirty="0" err="1">
                <a:ea typeface="+mn-ea"/>
                <a:cs typeface="+mn-cs"/>
              </a:rPr>
              <a:t>iter</a:t>
            </a:r>
            <a:r>
              <a:rPr lang="en-US" altLang="en-US" sz="1350" kern="1200" dirty="0">
                <a:ea typeface="+mn-ea"/>
                <a:cs typeface="+mn-cs"/>
              </a:rPr>
              <a:t>)</a:t>
            </a:r>
          </a:p>
        </p:txBody>
      </p:sp>
      <p:sp>
        <p:nvSpPr>
          <p:cNvPr id="51" name="TextBox 50"/>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2" name="TextBox 1"/>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4" name="TextBox 3">
            <a:extLst>
              <a:ext uri="{FF2B5EF4-FFF2-40B4-BE49-F238E27FC236}">
                <a16:creationId xmlns:a16="http://schemas.microsoft.com/office/drawing/2014/main" id="{54CE1A96-70D5-45AE-A11F-93F1407E376C}"/>
              </a:ext>
            </a:extLst>
          </p:cNvPr>
          <p:cNvSpPr txBox="1"/>
          <p:nvPr/>
        </p:nvSpPr>
        <p:spPr>
          <a:xfrm>
            <a:off x="6474542" y="2455605"/>
            <a:ext cx="393056" cy="253916"/>
          </a:xfrm>
          <a:prstGeom prst="rect">
            <a:avLst/>
          </a:prstGeom>
          <a:noFill/>
        </p:spPr>
        <p:txBody>
          <a:bodyPr wrap="none" rtlCol="0">
            <a:spAutoFit/>
          </a:bodyPr>
          <a:lstStyle/>
          <a:p>
            <a:r>
              <a:rPr lang="en-US" sz="1050" dirty="0"/>
              <a:t>w</a:t>
            </a:r>
            <a:r>
              <a:rPr lang="en-US" sz="1050" baseline="30000" dirty="0"/>
              <a:t>(2)</a:t>
            </a:r>
          </a:p>
        </p:txBody>
      </p:sp>
      <p:sp>
        <p:nvSpPr>
          <p:cNvPr id="52" name="TextBox 51">
            <a:extLst>
              <a:ext uri="{FF2B5EF4-FFF2-40B4-BE49-F238E27FC236}">
                <a16:creationId xmlns:a16="http://schemas.microsoft.com/office/drawing/2014/main" id="{73E7B75F-7B03-449B-B003-CB6D80BAAD59}"/>
              </a:ext>
            </a:extLst>
          </p:cNvPr>
          <p:cNvSpPr txBox="1"/>
          <p:nvPr/>
        </p:nvSpPr>
        <p:spPr>
          <a:xfrm>
            <a:off x="6474542" y="3453021"/>
            <a:ext cx="393056" cy="253916"/>
          </a:xfrm>
          <a:prstGeom prst="rect">
            <a:avLst/>
          </a:prstGeom>
          <a:noFill/>
        </p:spPr>
        <p:txBody>
          <a:bodyPr wrap="none" rtlCol="0">
            <a:spAutoFit/>
          </a:bodyPr>
          <a:lstStyle/>
          <a:p>
            <a:r>
              <a:rPr lang="en-US" sz="1050" dirty="0"/>
              <a:t>w</a:t>
            </a:r>
            <a:r>
              <a:rPr lang="en-US" sz="1050" baseline="30000" dirty="0"/>
              <a:t>(1)</a:t>
            </a:r>
          </a:p>
        </p:txBody>
      </p:sp>
      <p:sp>
        <p:nvSpPr>
          <p:cNvPr id="5" name="Slide Number Placeholder 3">
            <a:extLst>
              <a:ext uri="{FF2B5EF4-FFF2-40B4-BE49-F238E27FC236}">
                <a16:creationId xmlns:a16="http://schemas.microsoft.com/office/drawing/2014/main" id="{8F472AA2-75B9-07A4-1D9A-C7DA015A0C87}"/>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127</a:t>
            </a:fld>
            <a:endParaRPr lang="en-US" sz="1600">
              <a:solidFill>
                <a:schemeClr val="bg1"/>
              </a:solidFill>
            </a:endParaRPr>
          </a:p>
        </p:txBody>
      </p:sp>
    </p:spTree>
    <p:extLst>
      <p:ext uri="{BB962C8B-B14F-4D97-AF65-F5344CB8AC3E}">
        <p14:creationId xmlns:p14="http://schemas.microsoft.com/office/powerpoint/2010/main" val="2340630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29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2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29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29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2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1" grpId="0" animBg="1"/>
      <p:bldP spid="252969" grpId="0" animBg="1"/>
      <p:bldP spid="252972" grpId="0" animBg="1"/>
      <p:bldP spid="252973" grpId="0" animBg="1"/>
      <p:bldP spid="25297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Line 2"/>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56" name="Rectangle 4"/>
          <p:cNvSpPr>
            <a:spLocks noGrp="1" noChangeArrowheads="1"/>
          </p:cNvSpPr>
          <p:nvPr>
            <p:ph type="title"/>
          </p:nvPr>
        </p:nvSpPr>
        <p:spPr/>
        <p:txBody>
          <a:bodyPr/>
          <a:lstStyle/>
          <a:p>
            <a:r>
              <a:rPr lang="en-US" altLang="en-US" dirty="0"/>
              <a:t>Backpropagation: Graphic example</a:t>
            </a:r>
          </a:p>
        </p:txBody>
      </p:sp>
      <p:sp>
        <p:nvSpPr>
          <p:cNvPr id="253957" name="Rectangle 5"/>
          <p:cNvSpPr>
            <a:spLocks noGrp="1" noChangeArrowheads="1"/>
          </p:cNvSpPr>
          <p:nvPr>
            <p:ph idx="1"/>
          </p:nvPr>
        </p:nvSpPr>
        <p:spPr>
          <a:xfrm>
            <a:off x="457199" y="1028700"/>
            <a:ext cx="8229599" cy="837010"/>
          </a:xfrm>
        </p:spPr>
        <p:txBody>
          <a:bodyPr/>
          <a:lstStyle/>
          <a:p>
            <a:r>
              <a:rPr lang="en-US" altLang="en-US" sz="2100" dirty="0"/>
              <a:t>Next calculate error for hidden units based on errors on the output units it feeds into.</a:t>
            </a:r>
          </a:p>
        </p:txBody>
      </p:sp>
      <p:sp>
        <p:nvSpPr>
          <p:cNvPr id="253958" name="Text Box 6"/>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3959" name="Text Box 7"/>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3960" name="Text Box 8"/>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3961" name="Line 9"/>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2" name="Line 10"/>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3" name="Line 11"/>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4" name="Line 12"/>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5" name="Line 13"/>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6" name="Line 14"/>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7" name="Line 15"/>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8" name="Line 16"/>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69" name="Line 17"/>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0" name="Line 18"/>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1" name="Line 19"/>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2" name="Line 20"/>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3" name="Line 21"/>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4" name="Line 22"/>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5" name="Line 23"/>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6" name="Line 24"/>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7" name="Line 25"/>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8" name="Line 26"/>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79" name="Line 27"/>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0" name="Line 28"/>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1" name="Oval 29"/>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2" name="Oval 30"/>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3" name="Oval 31"/>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4" name="Oval 32"/>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5" name="Oval 33"/>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6" name="Oval 34"/>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0" name="Oval 38"/>
          <p:cNvSpPr>
            <a:spLocks noChangeArrowheads="1"/>
          </p:cNvSpPr>
          <p:nvPr/>
        </p:nvSpPr>
        <p:spPr bwMode="auto">
          <a:xfrm>
            <a:off x="3645694" y="2949726"/>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2" name="Oval 40"/>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3994" name="Oval 42"/>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98" name="Text Box 46"/>
          <p:cNvSpPr txBox="1">
            <a:spLocks noChangeArrowheads="1"/>
          </p:cNvSpPr>
          <p:nvPr/>
        </p:nvSpPr>
        <p:spPr bwMode="auto">
          <a:xfrm>
            <a:off x="1760935" y="2808685"/>
            <a:ext cx="136383"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altLang="en-US" sz="1350" kern="1200">
              <a:ea typeface="+mn-ea"/>
              <a:cs typeface="+mn-cs"/>
            </a:endParaRPr>
          </a:p>
        </p:txBody>
      </p:sp>
      <p:sp>
        <p:nvSpPr>
          <p:cNvPr id="254000" name="Line 48"/>
          <p:cNvSpPr>
            <a:spLocks noChangeShapeType="1"/>
          </p:cNvSpPr>
          <p:nvPr/>
        </p:nvSpPr>
        <p:spPr bwMode="auto">
          <a:xfrm flipH="1">
            <a:off x="3707607" y="2389585"/>
            <a:ext cx="373856" cy="7798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001" name="Line 49"/>
          <p:cNvSpPr>
            <a:spLocks noChangeShapeType="1"/>
          </p:cNvSpPr>
          <p:nvPr/>
        </p:nvSpPr>
        <p:spPr bwMode="auto">
          <a:xfrm flipH="1">
            <a:off x="3754041" y="2380060"/>
            <a:ext cx="977503" cy="76080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3988" name="Oval 36"/>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3987" name="Oval 35"/>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4002" name="Oval 50"/>
          <p:cNvSpPr>
            <a:spLocks noChangeArrowheads="1"/>
          </p:cNvSpPr>
          <p:nvPr/>
        </p:nvSpPr>
        <p:spPr bwMode="auto">
          <a:xfrm>
            <a:off x="4014788" y="2194869"/>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4003" name="Oval 51"/>
          <p:cNvSpPr>
            <a:spLocks noChangeArrowheads="1"/>
          </p:cNvSpPr>
          <p:nvPr/>
        </p:nvSpPr>
        <p:spPr bwMode="auto">
          <a:xfrm>
            <a:off x="4639866" y="2190107"/>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47" name="TextBox 46"/>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49" name="TextBox 48"/>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3" name="Slide Number Placeholder 3">
            <a:extLst>
              <a:ext uri="{FF2B5EF4-FFF2-40B4-BE49-F238E27FC236}">
                <a16:creationId xmlns:a16="http://schemas.microsoft.com/office/drawing/2014/main" id="{77213EB6-3BC4-EE2A-1348-4C59413AD64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128</a:t>
            </a:fld>
            <a:endParaRPr lang="en-US" sz="1600">
              <a:solidFill>
                <a:schemeClr val="bg1"/>
              </a:solidFill>
            </a:endParaRPr>
          </a:p>
        </p:txBody>
      </p:sp>
    </p:spTree>
    <p:extLst>
      <p:ext uri="{BB962C8B-B14F-4D97-AF65-F5344CB8AC3E}">
        <p14:creationId xmlns:p14="http://schemas.microsoft.com/office/powerpoint/2010/main" val="77157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9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40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40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40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4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90" grpId="0" animBg="1"/>
      <p:bldP spid="254000" grpId="0" animBg="1"/>
      <p:bldP spid="254001" grpId="0" animBg="1"/>
      <p:bldP spid="254002" grpId="0" animBg="1"/>
      <p:bldP spid="25400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Line 2"/>
          <p:cNvSpPr>
            <a:spLocks noChangeShapeType="1"/>
          </p:cNvSpPr>
          <p:nvPr/>
        </p:nvSpPr>
        <p:spPr bwMode="auto">
          <a:xfrm flipH="1">
            <a:off x="3712369" y="2374107"/>
            <a:ext cx="373856"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79" name="Rectangle 3"/>
          <p:cNvSpPr>
            <a:spLocks noGrp="1" noChangeArrowheads="1"/>
          </p:cNvSpPr>
          <p:nvPr>
            <p:ph type="title"/>
          </p:nvPr>
        </p:nvSpPr>
        <p:spPr/>
        <p:txBody>
          <a:bodyPr/>
          <a:lstStyle/>
          <a:p>
            <a:r>
              <a:rPr lang="en-US" altLang="en-US" dirty="0"/>
              <a:t>Backpropagation: Graphic example</a:t>
            </a:r>
          </a:p>
        </p:txBody>
      </p:sp>
      <p:sp>
        <p:nvSpPr>
          <p:cNvPr id="254980" name="Rectangle 4"/>
          <p:cNvSpPr>
            <a:spLocks noGrp="1" noChangeArrowheads="1"/>
          </p:cNvSpPr>
          <p:nvPr>
            <p:ph idx="1"/>
          </p:nvPr>
        </p:nvSpPr>
        <p:spPr>
          <a:xfrm>
            <a:off x="457199" y="1028700"/>
            <a:ext cx="8229599" cy="837010"/>
          </a:xfrm>
        </p:spPr>
        <p:txBody>
          <a:bodyPr/>
          <a:lstStyle/>
          <a:p>
            <a:r>
              <a:rPr lang="en-US" altLang="en-US" sz="2100" dirty="0"/>
              <a:t>Finally update bottom layer of weights based on errors calculated for hidden units.</a:t>
            </a:r>
          </a:p>
        </p:txBody>
      </p:sp>
      <p:sp>
        <p:nvSpPr>
          <p:cNvPr id="254981" name="Text Box 5"/>
          <p:cNvSpPr txBox="1">
            <a:spLocks noChangeArrowheads="1"/>
          </p:cNvSpPr>
          <p:nvPr/>
        </p:nvSpPr>
        <p:spPr bwMode="auto">
          <a:xfrm>
            <a:off x="4963717" y="2160985"/>
            <a:ext cx="617219"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output</a:t>
            </a:r>
          </a:p>
        </p:txBody>
      </p:sp>
      <p:sp>
        <p:nvSpPr>
          <p:cNvPr id="254982" name="Text Box 6"/>
          <p:cNvSpPr txBox="1">
            <a:spLocks noChangeArrowheads="1"/>
          </p:cNvSpPr>
          <p:nvPr/>
        </p:nvSpPr>
        <p:spPr bwMode="auto">
          <a:xfrm>
            <a:off x="5263754" y="2988469"/>
            <a:ext cx="65569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hidden</a:t>
            </a:r>
          </a:p>
        </p:txBody>
      </p:sp>
      <p:sp>
        <p:nvSpPr>
          <p:cNvPr id="254983" name="Text Box 7"/>
          <p:cNvSpPr txBox="1">
            <a:spLocks noChangeArrowheads="1"/>
          </p:cNvSpPr>
          <p:nvPr/>
        </p:nvSpPr>
        <p:spPr bwMode="auto">
          <a:xfrm>
            <a:off x="5686425" y="3798094"/>
            <a:ext cx="511421"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a:ea typeface="+mn-ea"/>
                <a:cs typeface="+mn-cs"/>
              </a:rPr>
              <a:t>input</a:t>
            </a:r>
          </a:p>
        </p:txBody>
      </p:sp>
      <p:sp>
        <p:nvSpPr>
          <p:cNvPr id="254984" name="Line 8"/>
          <p:cNvSpPr>
            <a:spLocks noChangeShapeType="1"/>
          </p:cNvSpPr>
          <p:nvPr/>
        </p:nvSpPr>
        <p:spPr bwMode="auto">
          <a:xfrm flipH="1">
            <a:off x="3481388" y="3153966"/>
            <a:ext cx="213122" cy="8179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5" name="Line 9"/>
          <p:cNvSpPr>
            <a:spLocks noChangeShapeType="1"/>
          </p:cNvSpPr>
          <p:nvPr/>
        </p:nvSpPr>
        <p:spPr bwMode="auto">
          <a:xfrm>
            <a:off x="3712369" y="3174206"/>
            <a:ext cx="284560"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6" name="Line 10"/>
          <p:cNvSpPr>
            <a:spLocks noChangeShapeType="1"/>
          </p:cNvSpPr>
          <p:nvPr/>
        </p:nvSpPr>
        <p:spPr bwMode="auto">
          <a:xfrm>
            <a:off x="3712369" y="3194448"/>
            <a:ext cx="729854" cy="720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7" name="Line 11"/>
          <p:cNvSpPr>
            <a:spLocks noChangeShapeType="1"/>
          </p:cNvSpPr>
          <p:nvPr/>
        </p:nvSpPr>
        <p:spPr bwMode="auto">
          <a:xfrm>
            <a:off x="3712369" y="3211116"/>
            <a:ext cx="1262063" cy="76080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8" name="Line 12"/>
          <p:cNvSpPr>
            <a:spLocks noChangeShapeType="1"/>
          </p:cNvSpPr>
          <p:nvPr/>
        </p:nvSpPr>
        <p:spPr bwMode="auto">
          <a:xfrm>
            <a:off x="3712369" y="3211116"/>
            <a:ext cx="1779985"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89" name="Line 13"/>
          <p:cNvSpPr>
            <a:spLocks noChangeShapeType="1"/>
          </p:cNvSpPr>
          <p:nvPr/>
        </p:nvSpPr>
        <p:spPr bwMode="auto">
          <a:xfrm flipH="1">
            <a:off x="3481387" y="3174206"/>
            <a:ext cx="871538"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0" name="Line 14"/>
          <p:cNvSpPr>
            <a:spLocks noChangeShapeType="1"/>
          </p:cNvSpPr>
          <p:nvPr/>
        </p:nvSpPr>
        <p:spPr bwMode="auto">
          <a:xfrm flipH="1">
            <a:off x="3979069" y="3153966"/>
            <a:ext cx="391716"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1" name="Line 15"/>
          <p:cNvSpPr>
            <a:spLocks noChangeShapeType="1"/>
          </p:cNvSpPr>
          <p:nvPr/>
        </p:nvSpPr>
        <p:spPr bwMode="auto">
          <a:xfrm>
            <a:off x="4370785" y="3134916"/>
            <a:ext cx="8810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2" name="Line 16"/>
          <p:cNvSpPr>
            <a:spLocks noChangeShapeType="1"/>
          </p:cNvSpPr>
          <p:nvPr/>
        </p:nvSpPr>
        <p:spPr bwMode="auto">
          <a:xfrm>
            <a:off x="4388644" y="3153967"/>
            <a:ext cx="606029" cy="801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3" name="Line 17"/>
          <p:cNvSpPr>
            <a:spLocks noChangeShapeType="1"/>
          </p:cNvSpPr>
          <p:nvPr/>
        </p:nvSpPr>
        <p:spPr bwMode="auto">
          <a:xfrm>
            <a:off x="4388644" y="3211116"/>
            <a:ext cx="1084660" cy="70365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4" name="Line 18"/>
          <p:cNvSpPr>
            <a:spLocks noChangeShapeType="1"/>
          </p:cNvSpPr>
          <p:nvPr/>
        </p:nvSpPr>
        <p:spPr bwMode="auto">
          <a:xfrm flipH="1">
            <a:off x="3499247" y="3174206"/>
            <a:ext cx="1495425"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5" name="Line 19"/>
          <p:cNvSpPr>
            <a:spLocks noChangeShapeType="1"/>
          </p:cNvSpPr>
          <p:nvPr/>
        </p:nvSpPr>
        <p:spPr bwMode="auto">
          <a:xfrm flipH="1">
            <a:off x="3979069" y="3174206"/>
            <a:ext cx="995363" cy="781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6" name="Line 20"/>
          <p:cNvSpPr>
            <a:spLocks noChangeShapeType="1"/>
          </p:cNvSpPr>
          <p:nvPr/>
        </p:nvSpPr>
        <p:spPr bwMode="auto">
          <a:xfrm flipH="1">
            <a:off x="4476751" y="3194448"/>
            <a:ext cx="535781" cy="7405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7" name="Line 21"/>
          <p:cNvSpPr>
            <a:spLocks noChangeShapeType="1"/>
          </p:cNvSpPr>
          <p:nvPr/>
        </p:nvSpPr>
        <p:spPr bwMode="auto">
          <a:xfrm flipH="1">
            <a:off x="4939904" y="3134916"/>
            <a:ext cx="107156" cy="800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8" name="Line 22"/>
          <p:cNvSpPr>
            <a:spLocks noChangeShapeType="1"/>
          </p:cNvSpPr>
          <p:nvPr/>
        </p:nvSpPr>
        <p:spPr bwMode="auto">
          <a:xfrm>
            <a:off x="5029200" y="3153967"/>
            <a:ext cx="409575" cy="7441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4999" name="Line 23"/>
          <p:cNvSpPr>
            <a:spLocks noChangeShapeType="1"/>
          </p:cNvSpPr>
          <p:nvPr/>
        </p:nvSpPr>
        <p:spPr bwMode="auto">
          <a:xfrm>
            <a:off x="4104085" y="2374107"/>
            <a:ext cx="266700" cy="7798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0" name="Line 24"/>
          <p:cNvSpPr>
            <a:spLocks noChangeShapeType="1"/>
          </p:cNvSpPr>
          <p:nvPr/>
        </p:nvSpPr>
        <p:spPr bwMode="auto">
          <a:xfrm>
            <a:off x="4086225" y="2374106"/>
            <a:ext cx="942975" cy="74414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1" name="Line 25"/>
          <p:cNvSpPr>
            <a:spLocks noChangeShapeType="1"/>
          </p:cNvSpPr>
          <p:nvPr/>
        </p:nvSpPr>
        <p:spPr bwMode="auto">
          <a:xfrm flipH="1">
            <a:off x="3712369" y="2393157"/>
            <a:ext cx="977504" cy="7608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2" name="Line 26"/>
          <p:cNvSpPr>
            <a:spLocks noChangeShapeType="1"/>
          </p:cNvSpPr>
          <p:nvPr/>
        </p:nvSpPr>
        <p:spPr bwMode="auto">
          <a:xfrm flipH="1">
            <a:off x="4352926" y="2393156"/>
            <a:ext cx="336947" cy="7250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3" name="Line 27"/>
          <p:cNvSpPr>
            <a:spLocks noChangeShapeType="1"/>
          </p:cNvSpPr>
          <p:nvPr/>
        </p:nvSpPr>
        <p:spPr bwMode="auto">
          <a:xfrm>
            <a:off x="4708922" y="2412206"/>
            <a:ext cx="303609" cy="685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9" name="Oval 33"/>
          <p:cNvSpPr>
            <a:spLocks noChangeArrowheads="1"/>
          </p:cNvSpPr>
          <p:nvPr/>
        </p:nvSpPr>
        <p:spPr bwMode="auto">
          <a:xfrm>
            <a:off x="3645694"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0" name="Oval 34"/>
          <p:cNvSpPr>
            <a:spLocks noChangeArrowheads="1"/>
          </p:cNvSpPr>
          <p:nvPr/>
        </p:nvSpPr>
        <p:spPr bwMode="auto">
          <a:xfrm>
            <a:off x="3645694" y="2949726"/>
            <a:ext cx="191780" cy="391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1" name="Oval 35"/>
          <p:cNvSpPr>
            <a:spLocks noChangeArrowheads="1"/>
          </p:cNvSpPr>
          <p:nvPr/>
        </p:nvSpPr>
        <p:spPr bwMode="auto">
          <a:xfrm>
            <a:off x="4295775" y="2959251"/>
            <a:ext cx="160735"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p>
            <a:pPr defTabSz="685800">
              <a:buClrTx/>
              <a:defRPr/>
            </a:pPr>
            <a:endParaRPr lang="en-US" sz="1350" kern="1200">
              <a:ea typeface="+mn-ea"/>
              <a:cs typeface="+mn-cs"/>
            </a:endParaRPr>
          </a:p>
        </p:txBody>
      </p:sp>
      <p:sp>
        <p:nvSpPr>
          <p:cNvPr id="255012" name="Oval 36"/>
          <p:cNvSpPr>
            <a:spLocks noChangeArrowheads="1"/>
          </p:cNvSpPr>
          <p:nvPr/>
        </p:nvSpPr>
        <p:spPr bwMode="auto">
          <a:xfrm>
            <a:off x="4947048" y="295925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3" name="Text Box 37"/>
          <p:cNvSpPr txBox="1">
            <a:spLocks noChangeArrowheads="1"/>
          </p:cNvSpPr>
          <p:nvPr/>
        </p:nvSpPr>
        <p:spPr bwMode="auto">
          <a:xfrm>
            <a:off x="1760935" y="2808685"/>
            <a:ext cx="136383"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altLang="en-US" sz="1350" kern="1200">
              <a:ea typeface="+mn-ea"/>
              <a:cs typeface="+mn-cs"/>
            </a:endParaRPr>
          </a:p>
        </p:txBody>
      </p:sp>
      <p:sp>
        <p:nvSpPr>
          <p:cNvPr id="255017" name="Oval 41"/>
          <p:cNvSpPr>
            <a:spLocks noChangeArrowheads="1"/>
          </p:cNvSpPr>
          <p:nvPr/>
        </p:nvSpPr>
        <p:spPr bwMode="auto">
          <a:xfrm>
            <a:off x="4648200"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18" name="Oval 42"/>
          <p:cNvSpPr>
            <a:spLocks noChangeArrowheads="1"/>
          </p:cNvSpPr>
          <p:nvPr/>
        </p:nvSpPr>
        <p:spPr bwMode="auto">
          <a:xfrm>
            <a:off x="4015979" y="2187726"/>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1" name="Line 45"/>
          <p:cNvSpPr>
            <a:spLocks noChangeShapeType="1"/>
          </p:cNvSpPr>
          <p:nvPr/>
        </p:nvSpPr>
        <p:spPr bwMode="auto">
          <a:xfrm flipH="1">
            <a:off x="3486151" y="3158729"/>
            <a:ext cx="213122" cy="81795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2" name="Line 46"/>
          <p:cNvSpPr>
            <a:spLocks noChangeShapeType="1"/>
          </p:cNvSpPr>
          <p:nvPr/>
        </p:nvSpPr>
        <p:spPr bwMode="auto">
          <a:xfrm>
            <a:off x="3707607" y="3198019"/>
            <a:ext cx="284560" cy="78105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4" name="Oval 28"/>
          <p:cNvSpPr>
            <a:spLocks noChangeArrowheads="1"/>
          </p:cNvSpPr>
          <p:nvPr/>
        </p:nvSpPr>
        <p:spPr bwMode="auto">
          <a:xfrm>
            <a:off x="3430191" y="378733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5" name="Oval 29"/>
          <p:cNvSpPr>
            <a:spLocks noChangeArrowheads="1"/>
          </p:cNvSpPr>
          <p:nvPr/>
        </p:nvSpPr>
        <p:spPr bwMode="auto">
          <a:xfrm>
            <a:off x="3920729" y="3778401"/>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3" name="Line 47"/>
          <p:cNvSpPr>
            <a:spLocks noChangeShapeType="1"/>
          </p:cNvSpPr>
          <p:nvPr/>
        </p:nvSpPr>
        <p:spPr bwMode="auto">
          <a:xfrm>
            <a:off x="3752850" y="3234929"/>
            <a:ext cx="729854" cy="7203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4" name="Line 48"/>
          <p:cNvSpPr>
            <a:spLocks noChangeShapeType="1"/>
          </p:cNvSpPr>
          <p:nvPr/>
        </p:nvSpPr>
        <p:spPr bwMode="auto">
          <a:xfrm>
            <a:off x="3744516" y="3224213"/>
            <a:ext cx="1262063" cy="76081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25" name="Line 49"/>
          <p:cNvSpPr>
            <a:spLocks noChangeShapeType="1"/>
          </p:cNvSpPr>
          <p:nvPr/>
        </p:nvSpPr>
        <p:spPr bwMode="auto">
          <a:xfrm>
            <a:off x="3744516" y="3233738"/>
            <a:ext cx="1779984" cy="70366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endParaRPr lang="en-US" sz="1350" kern="1200">
              <a:ea typeface="+mn-ea"/>
              <a:cs typeface="+mn-cs"/>
            </a:endParaRPr>
          </a:p>
        </p:txBody>
      </p:sp>
      <p:sp>
        <p:nvSpPr>
          <p:cNvPr id="255008" name="Oval 32"/>
          <p:cNvSpPr>
            <a:spLocks noChangeArrowheads="1"/>
          </p:cNvSpPr>
          <p:nvPr/>
        </p:nvSpPr>
        <p:spPr bwMode="auto">
          <a:xfrm>
            <a:off x="5393532" y="3748040"/>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7" name="Oval 31"/>
          <p:cNvSpPr>
            <a:spLocks noChangeArrowheads="1"/>
          </p:cNvSpPr>
          <p:nvPr/>
        </p:nvSpPr>
        <p:spPr bwMode="auto">
          <a:xfrm>
            <a:off x="4902994" y="375875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06" name="Oval 30"/>
          <p:cNvSpPr>
            <a:spLocks noChangeArrowheads="1"/>
          </p:cNvSpPr>
          <p:nvPr/>
        </p:nvSpPr>
        <p:spPr bwMode="auto">
          <a:xfrm>
            <a:off x="4412457" y="3767685"/>
            <a:ext cx="191780" cy="391813"/>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spAutoFit/>
          </a:bodyPr>
          <a:lstStyle/>
          <a:p>
            <a:pPr defTabSz="685800">
              <a:buClrTx/>
              <a:defRPr/>
            </a:pPr>
            <a:endParaRPr lang="en-US" sz="1350" kern="1200">
              <a:ea typeface="+mn-ea"/>
              <a:cs typeface="+mn-cs"/>
            </a:endParaRPr>
          </a:p>
        </p:txBody>
      </p:sp>
      <p:sp>
        <p:nvSpPr>
          <p:cNvPr id="255027" name="Text Box 51"/>
          <p:cNvSpPr txBox="1">
            <a:spLocks noChangeArrowheads="1"/>
          </p:cNvSpPr>
          <p:nvPr/>
        </p:nvSpPr>
        <p:spPr bwMode="auto">
          <a:xfrm>
            <a:off x="1709683" y="2976172"/>
            <a:ext cx="1742527" cy="27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defTabSz="685800">
              <a:buClrTx/>
              <a:defRPr/>
            </a:pPr>
            <a:r>
              <a:rPr lang="en-US" altLang="en-US" sz="1350" kern="1200" dirty="0">
                <a:ea typeface="+mn-ea"/>
                <a:cs typeface="+mn-cs"/>
              </a:rPr>
              <a:t>Update weights into </a:t>
            </a:r>
            <a:r>
              <a:rPr lang="en-US" altLang="en-US" sz="1350" i="1" kern="1200" dirty="0" err="1">
                <a:ea typeface="+mn-ea"/>
                <a:cs typeface="+mn-cs"/>
              </a:rPr>
              <a:t>i</a:t>
            </a:r>
            <a:endParaRPr lang="en-US" altLang="en-US" sz="1350" i="1" kern="1200" dirty="0">
              <a:ea typeface="+mn-ea"/>
              <a:cs typeface="+mn-cs"/>
            </a:endParaRPr>
          </a:p>
        </p:txBody>
      </p:sp>
      <p:sp>
        <p:nvSpPr>
          <p:cNvPr id="52" name="TextBox 51"/>
          <p:cNvSpPr txBox="1"/>
          <p:nvPr/>
        </p:nvSpPr>
        <p:spPr>
          <a:xfrm>
            <a:off x="7056276" y="2165832"/>
            <a:ext cx="271228" cy="1962076"/>
          </a:xfrm>
          <a:prstGeom prst="rect">
            <a:avLst/>
          </a:prstGeom>
          <a:noFill/>
        </p:spPr>
        <p:txBody>
          <a:bodyPr wrap="none" rtlCol="0">
            <a:spAutoFit/>
          </a:bodyPr>
          <a:lstStyle/>
          <a:p>
            <a:pPr defTabSz="685800">
              <a:buClrTx/>
              <a:defRPr/>
            </a:pPr>
            <a:r>
              <a:rPr lang="en-US" sz="1350" i="1" kern="1200" dirty="0">
                <a:ea typeface="+mn-ea"/>
                <a:cs typeface="+mn-cs"/>
              </a:rPr>
              <a:t>k</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j</a:t>
            </a: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endParaRPr lang="en-US" sz="1350" i="1" kern="1200" dirty="0">
              <a:ea typeface="+mn-ea"/>
              <a:cs typeface="+mn-cs"/>
            </a:endParaRPr>
          </a:p>
          <a:p>
            <a:pPr defTabSz="685800">
              <a:buClrTx/>
              <a:defRPr/>
            </a:pPr>
            <a:r>
              <a:rPr lang="en-US" sz="1350" i="1" kern="1200" dirty="0">
                <a:ea typeface="+mn-ea"/>
                <a:cs typeface="+mn-cs"/>
              </a:rPr>
              <a:t>i</a:t>
            </a:r>
          </a:p>
        </p:txBody>
      </p:sp>
      <p:sp>
        <p:nvSpPr>
          <p:cNvPr id="54" name="Rectangle 53"/>
          <p:cNvSpPr/>
          <p:nvPr/>
        </p:nvSpPr>
        <p:spPr bwMode="auto">
          <a:xfrm>
            <a:off x="2068707" y="3520119"/>
            <a:ext cx="121132" cy="1211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Arial" charset="0"/>
              <a:ea typeface="+mn-ea"/>
              <a:cs typeface="Arial" charset="0"/>
            </a:endParaRPr>
          </a:p>
        </p:txBody>
      </p:sp>
      <p:sp>
        <p:nvSpPr>
          <p:cNvPr id="55" name="TextBox 54"/>
          <p:cNvSpPr txBox="1"/>
          <p:nvPr/>
        </p:nvSpPr>
        <p:spPr>
          <a:xfrm>
            <a:off x="1143000" y="4953063"/>
            <a:ext cx="2581156" cy="207749"/>
          </a:xfrm>
          <a:prstGeom prst="rect">
            <a:avLst/>
          </a:prstGeom>
          <a:noFill/>
        </p:spPr>
        <p:txBody>
          <a:bodyPr wrap="none" rtlCol="0">
            <a:spAutoFit/>
          </a:bodyPr>
          <a:lstStyle/>
          <a:p>
            <a:pPr defTabSz="685800">
              <a:buClrTx/>
              <a:defRPr/>
            </a:pPr>
            <a:r>
              <a:rPr lang="en-US" sz="750" kern="1200" dirty="0">
                <a:ea typeface="+mn-ea"/>
                <a:cs typeface="+mn-cs"/>
              </a:rPr>
              <a:t>Adapted from Ray Mooney, equations from Chris Bishop</a:t>
            </a:r>
          </a:p>
        </p:txBody>
      </p:sp>
      <p:sp>
        <p:nvSpPr>
          <p:cNvPr id="3" name="Slide Number Placeholder 3">
            <a:extLst>
              <a:ext uri="{FF2B5EF4-FFF2-40B4-BE49-F238E27FC236}">
                <a16:creationId xmlns:a16="http://schemas.microsoft.com/office/drawing/2014/main" id="{AF2E38A4-9E13-FC5E-F499-5116F26B1090}"/>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129</a:t>
            </a:fld>
            <a:endParaRPr lang="en-US" sz="1600">
              <a:solidFill>
                <a:schemeClr val="bg1"/>
              </a:solidFill>
            </a:endParaRPr>
          </a:p>
        </p:txBody>
      </p:sp>
    </p:spTree>
    <p:extLst>
      <p:ext uri="{BB962C8B-B14F-4D97-AF65-F5344CB8AC3E}">
        <p14:creationId xmlns:p14="http://schemas.microsoft.com/office/powerpoint/2010/main" val="136605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50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50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50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50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5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21" grpId="0" animBg="1"/>
      <p:bldP spid="255022" grpId="0" animBg="1"/>
      <p:bldP spid="255023" grpId="0" animBg="1"/>
      <p:bldP spid="255024" grpId="0" animBg="1"/>
      <p:bldP spid="255025" grpId="0" animBg="1"/>
      <p:bldP spid="2550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06" name="Google Shape;306;p3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training algorithms have been improved. </a:t>
            </a:r>
            <a:endParaRPr sz="2200"/>
          </a:p>
          <a:p>
            <a:pPr marL="457200" lvl="0" indent="-368300" algn="l" rtl="0">
              <a:spcBef>
                <a:spcPts val="1000"/>
              </a:spcBef>
              <a:spcAft>
                <a:spcPts val="1000"/>
              </a:spcAft>
              <a:buClr>
                <a:srgbClr val="0095EB"/>
              </a:buClr>
              <a:buSzPts val="2200"/>
              <a:buAutoNum type="arabicPeriod"/>
            </a:pPr>
            <a:r>
              <a:rPr lang="en" sz="2200"/>
              <a:t> ANNs seem to have entered a virtuous circle of funding and progress.</a:t>
            </a:r>
            <a:endParaRPr sz="2200"/>
          </a:p>
        </p:txBody>
      </p:sp>
      <p:sp>
        <p:nvSpPr>
          <p:cNvPr id="307" name="Google Shape;307;p33"/>
          <p:cNvSpPr/>
          <p:nvPr/>
        </p:nvSpPr>
        <p:spPr>
          <a:xfrm>
            <a:off x="209725" y="2390316"/>
            <a:ext cx="8808000" cy="23400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08" name="Google Shape;308;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 name="Slide Number Placeholder 3">
            <a:extLst>
              <a:ext uri="{FF2B5EF4-FFF2-40B4-BE49-F238E27FC236}">
                <a16:creationId xmlns:a16="http://schemas.microsoft.com/office/drawing/2014/main" id="{F21B728F-53BB-6E8E-553B-8EC3CB98CC69}"/>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a:t>
            </a:fld>
            <a:endParaRPr lang="en-US" sz="1600">
              <a:solidFill>
                <a:schemeClr val="bg1"/>
              </a:solidFill>
            </a:endParaRPr>
          </a:p>
        </p:txBody>
      </p:sp>
      <p:sp>
        <p:nvSpPr>
          <p:cNvPr id="3" name="TextBox 2">
            <a:extLst>
              <a:ext uri="{FF2B5EF4-FFF2-40B4-BE49-F238E27FC236}">
                <a16:creationId xmlns:a16="http://schemas.microsoft.com/office/drawing/2014/main" id="{D47813C4-9BFA-8D7B-00C3-53386089663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9459C500-E1BE-CA0F-6657-845B963BFD20}"/>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1"/>
        <p:cNvGrpSpPr/>
        <p:nvPr/>
      </p:nvGrpSpPr>
      <p:grpSpPr>
        <a:xfrm>
          <a:off x="0" y="0"/>
          <a:ext cx="0" cy="0"/>
          <a:chOff x="0" y="0"/>
          <a:chExt cx="0" cy="0"/>
        </a:xfrm>
      </p:grpSpPr>
      <p:sp>
        <p:nvSpPr>
          <p:cNvPr id="1602" name="Google Shape;1602;p59"/>
          <p:cNvSpPr txBox="1">
            <a:spLocks noGrp="1"/>
          </p:cNvSpPr>
          <p:nvPr>
            <p:ph type="title"/>
          </p:nvPr>
        </p:nvSpPr>
        <p:spPr>
          <a:xfrm>
            <a:off x="490250" y="528900"/>
            <a:ext cx="8035800" cy="4085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chemeClr val="bg2"/>
                </a:solidFill>
              </a:rPr>
              <a:t>Backpropagation</a:t>
            </a:r>
            <a:endParaRPr dirty="0">
              <a:solidFill>
                <a:schemeClr val="bg2"/>
              </a:solidFill>
            </a:endParaRPr>
          </a:p>
          <a:p>
            <a:pPr marL="0" lvl="0" indent="0" algn="l" rtl="0">
              <a:lnSpc>
                <a:spcPct val="115000"/>
              </a:lnSpc>
              <a:spcBef>
                <a:spcPts val="0"/>
              </a:spcBef>
              <a:spcAft>
                <a:spcPts val="0"/>
              </a:spcAft>
              <a:buNone/>
            </a:pPr>
            <a:r>
              <a:rPr lang="en" sz="4000" dirty="0">
                <a:solidFill>
                  <a:schemeClr val="bg2"/>
                </a:solidFill>
              </a:rPr>
              <a:t>A Simple Example</a:t>
            </a:r>
            <a:endParaRPr sz="4000" dirty="0">
              <a:solidFill>
                <a:schemeClr val="bg2"/>
              </a:solidFill>
            </a:endParaRPr>
          </a:p>
        </p:txBody>
      </p:sp>
      <p:sp>
        <p:nvSpPr>
          <p:cNvPr id="1603" name="Google Shape;160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130</a:t>
            </a:fld>
            <a:endParaRPr/>
          </a:p>
        </p:txBody>
      </p:sp>
    </p:spTree>
    <p:extLst>
      <p:ext uri="{BB962C8B-B14F-4D97-AF65-F5344CB8AC3E}">
        <p14:creationId xmlns:p14="http://schemas.microsoft.com/office/powerpoint/2010/main" val="12744260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6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09" name="Google Shape;1609;p60"/>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10" name="Google Shape;1610;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131</a:t>
            </a:fld>
            <a:endParaRPr/>
          </a:p>
        </p:txBody>
      </p:sp>
      <p:sp>
        <p:nvSpPr>
          <p:cNvPr id="2" name="TextBox 1">
            <a:extLst>
              <a:ext uri="{FF2B5EF4-FFF2-40B4-BE49-F238E27FC236}">
                <a16:creationId xmlns:a16="http://schemas.microsoft.com/office/drawing/2014/main" id="{005172E4-096F-FA12-AE06-98957427474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2181FFD6-EA47-E1E0-6DF8-C3705B54B48F}"/>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4977012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6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17" name="Google Shape;1617;p61"/>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18" name="Google Shape;1618;p61"/>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19" name="Google Shape;1619;p61"/>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20" name="Google Shape;1620;p61"/>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21" name="Google Shape;1621;p61"/>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22" name="Google Shape;1622;p61"/>
          <p:cNvCxnSpPr>
            <a:endCxn id="161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23" name="Google Shape;1623;p61"/>
          <p:cNvCxnSpPr>
            <a:endCxn id="161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24" name="Google Shape;1624;p61"/>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25" name="Google Shape;1625;p61"/>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26" name="Google Shape;1626;p61"/>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27" name="Google Shape;1627;p61"/>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28" name="Google Shape;1628;p61"/>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29" name="Google Shape;1629;p61"/>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solidFill>
                  <a:srgbClr val="E7E7E7"/>
                </a:solidFill>
                <a:latin typeface="Times New Roman"/>
                <a:ea typeface="Times New Roman"/>
                <a:cs typeface="Times New Roman"/>
                <a:sym typeface="Times New Roman"/>
              </a:rPr>
              <a:t>q</a:t>
            </a:r>
            <a:r>
              <a:rPr lang="en" sz="2400" dirty="0">
                <a:latin typeface="Times New Roman"/>
                <a:ea typeface="Times New Roman"/>
                <a:cs typeface="Times New Roman"/>
                <a:sym typeface="Times New Roman"/>
              </a:rPr>
              <a:t> </a:t>
            </a:r>
            <a:r>
              <a:rPr lang="en" sz="2400" dirty="0">
                <a:solidFill>
                  <a:srgbClr val="38761D"/>
                </a:solidFill>
                <a:latin typeface="Times New Roman"/>
                <a:ea typeface="Times New Roman"/>
                <a:cs typeface="Times New Roman"/>
                <a:sym typeface="Times New Roman"/>
              </a:rPr>
              <a:t>3</a:t>
            </a:r>
            <a:r>
              <a:rPr lang="en" sz="2400" i="1" dirty="0">
                <a:solidFill>
                  <a:srgbClr val="38761D"/>
                </a:solidFill>
                <a:latin typeface="Times New Roman"/>
                <a:ea typeface="Times New Roman"/>
                <a:cs typeface="Times New Roman"/>
                <a:sym typeface="Times New Roman"/>
              </a:rPr>
              <a:t> </a:t>
            </a:r>
            <a:endParaRPr sz="2400" i="1" dirty="0">
              <a:solidFill>
                <a:srgbClr val="38761D"/>
              </a:solidFill>
              <a:latin typeface="Times New Roman"/>
              <a:ea typeface="Times New Roman"/>
              <a:cs typeface="Times New Roman"/>
              <a:sym typeface="Times New Roman"/>
            </a:endParaRPr>
          </a:p>
        </p:txBody>
      </p:sp>
      <p:sp>
        <p:nvSpPr>
          <p:cNvPr id="1630" name="Google Shape;1630;p61"/>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31" name="Google Shape;1631;p61"/>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32" name="Google Shape;1632;p61"/>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33" name="Google Shape;1633;p61"/>
          <p:cNvCxnSpPr>
            <a:stCxn id="1618" idx="6"/>
            <a:endCxn id="161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34" name="Google Shape;163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132</a:t>
            </a:fld>
            <a:endParaRPr/>
          </a:p>
        </p:txBody>
      </p:sp>
      <p:sp>
        <p:nvSpPr>
          <p:cNvPr id="2" name="TextBox 1">
            <a:extLst>
              <a:ext uri="{FF2B5EF4-FFF2-40B4-BE49-F238E27FC236}">
                <a16:creationId xmlns:a16="http://schemas.microsoft.com/office/drawing/2014/main" id="{9E29B4CA-0EE7-4F1E-6CDE-F25B7544246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58B34322-D395-28D5-C24F-6EA4BAC61E0F}"/>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7663758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62"/>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41" name="Google Shape;1641;p62"/>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42" name="Google Shape;1642;p62"/>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43" name="Google Shape;1643;p62"/>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44" name="Google Shape;1644;p62"/>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45" name="Google Shape;1645;p62"/>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46" name="Google Shape;1646;p62"/>
          <p:cNvCxnSpPr>
            <a:endCxn id="164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47" name="Google Shape;1647;p62"/>
          <p:cNvCxnSpPr>
            <a:endCxn id="164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48" name="Google Shape;1648;p62"/>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49" name="Google Shape;1649;p62"/>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50" name="Google Shape;1650;p62"/>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51" name="Google Shape;1651;p62"/>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2" name="Google Shape;1652;p62"/>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3" name="Google Shape;1653;p62"/>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54" name="Google Shape;1654;p62"/>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55" name="Google Shape;1655;p62"/>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56" name="Google Shape;1656;p62"/>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57" name="Google Shape;1657;p62"/>
          <p:cNvCxnSpPr>
            <a:stCxn id="1642" idx="6"/>
            <a:endCxn id="164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58" name="Google Shape;1658;p62"/>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659" name="Google Shape;1659;p62"/>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660" name="Google Shape;1660;p62"/>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661" name="Google Shape;1661;p62"/>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662" name="Google Shape;1662;p62"/>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2"/>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133</a:t>
            </a:fld>
            <a:endParaRPr/>
          </a:p>
        </p:txBody>
      </p:sp>
      <p:sp>
        <p:nvSpPr>
          <p:cNvPr id="2" name="TextBox 1">
            <a:extLst>
              <a:ext uri="{FF2B5EF4-FFF2-40B4-BE49-F238E27FC236}">
                <a16:creationId xmlns:a16="http://schemas.microsoft.com/office/drawing/2014/main" id="{E879EEFF-915A-7E42-EB38-FD0180CDDC8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TextBox 2">
            <a:extLst>
              <a:ext uri="{FF2B5EF4-FFF2-40B4-BE49-F238E27FC236}">
                <a16:creationId xmlns:a16="http://schemas.microsoft.com/office/drawing/2014/main" id="{42DA8CC7-8D8E-B1B7-8267-5EF1006051CD}"/>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3737795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63"/>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671" name="Google Shape;1671;p63"/>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672" name="Google Shape;1672;p63"/>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673" name="Google Shape;1673;p63"/>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674" name="Google Shape;1674;p63"/>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675" name="Google Shape;1675;p63"/>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676" name="Google Shape;1676;p63"/>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77" name="Google Shape;1677;p63"/>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678" name="Google Shape;1678;p63"/>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679" name="Google Shape;1679;p63"/>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680" name="Google Shape;1680;p63"/>
          <p:cNvCxnSpPr>
            <a:endCxn id="1676"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681" name="Google Shape;1681;p63"/>
          <p:cNvCxnSpPr>
            <a:endCxn id="1677"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682" name="Google Shape;1682;p63"/>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683" name="Google Shape;1683;p63"/>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684" name="Google Shape;1684;p63"/>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685" name="Google Shape;1685;p63"/>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6" name="Google Shape;1686;p63"/>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7" name="Google Shape;1687;p63"/>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688" name="Google Shape;1688;p63"/>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689" name="Google Shape;1689;p63"/>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690" name="Google Shape;1690;p63"/>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691" name="Google Shape;1691;p63"/>
          <p:cNvCxnSpPr>
            <a:stCxn id="1676" idx="6"/>
            <a:endCxn id="1677"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692" name="Google Shape;1692;p63"/>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3"/>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4" name="Google Shape;1694;p63"/>
          <p:cNvPicPr preferRelativeResize="0"/>
          <p:nvPr/>
        </p:nvPicPr>
        <p:blipFill>
          <a:blip r:embed="rId6">
            <a:alphaModFix/>
          </a:blip>
          <a:stretch>
            <a:fillRect/>
          </a:stretch>
        </p:blipFill>
        <p:spPr>
          <a:xfrm>
            <a:off x="7977225" y="3479229"/>
            <a:ext cx="787850" cy="815821"/>
          </a:xfrm>
          <a:prstGeom prst="rect">
            <a:avLst/>
          </a:prstGeom>
          <a:noFill/>
          <a:ln>
            <a:noFill/>
          </a:ln>
        </p:spPr>
      </p:pic>
      <p:cxnSp>
        <p:nvCxnSpPr>
          <p:cNvPr id="1695" name="Google Shape;1695;p63"/>
          <p:cNvCxnSpPr/>
          <p:nvPr/>
        </p:nvCxnSpPr>
        <p:spPr>
          <a:xfrm rot="10800000" flipH="1">
            <a:off x="8397732" y="2844202"/>
            <a:ext cx="141600" cy="601800"/>
          </a:xfrm>
          <a:prstGeom prst="straightConnector1">
            <a:avLst/>
          </a:prstGeom>
          <a:noFill/>
          <a:ln w="28575" cap="flat" cmpd="sng">
            <a:solidFill>
              <a:srgbClr val="FF0000"/>
            </a:solidFill>
            <a:prstDash val="solid"/>
            <a:round/>
            <a:headEnd type="none" w="med" len="med"/>
            <a:tailEnd type="triangle" w="med" len="med"/>
          </a:ln>
        </p:spPr>
      </p:cxnSp>
      <p:sp>
        <p:nvSpPr>
          <p:cNvPr id="1696" name="Google Shape;1696;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134</a:t>
            </a:fld>
            <a:endParaRPr/>
          </a:p>
        </p:txBody>
      </p:sp>
      <p:sp>
        <p:nvSpPr>
          <p:cNvPr id="2" name="TextBox 1">
            <a:extLst>
              <a:ext uri="{FF2B5EF4-FFF2-40B4-BE49-F238E27FC236}">
                <a16:creationId xmlns:a16="http://schemas.microsoft.com/office/drawing/2014/main" id="{4F68AE38-F4A1-4B56-CA1E-589C9AA42E6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88A91FEF-309F-7EEB-1600-959ECF1D6782}"/>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0894135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64"/>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03" name="Google Shape;1703;p64"/>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04" name="Google Shape;1704;p64"/>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05" name="Google Shape;1705;p64"/>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06" name="Google Shape;1706;p64"/>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07" name="Google Shape;1707;p64"/>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08" name="Google Shape;1708;p64"/>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09" name="Google Shape;1709;p64"/>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10" name="Google Shape;1710;p64"/>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11" name="Google Shape;1711;p64"/>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12" name="Google Shape;1712;p64"/>
          <p:cNvCxnSpPr>
            <a:endCxn id="170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13" name="Google Shape;1713;p64"/>
          <p:cNvCxnSpPr>
            <a:endCxn id="170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14" name="Google Shape;1714;p64"/>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15" name="Google Shape;1715;p64"/>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16" name="Google Shape;1716;p64"/>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17" name="Google Shape;1717;p64"/>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18" name="Google Shape;1718;p64"/>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19" name="Google Shape;1719;p64"/>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20" name="Google Shape;1720;p64"/>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21" name="Google Shape;1721;p64"/>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22" name="Google Shape;1722;p64"/>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23" name="Google Shape;1723;p64"/>
          <p:cNvCxnSpPr>
            <a:stCxn id="1708" idx="6"/>
            <a:endCxn id="170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24" name="Google Shape;1724;p64"/>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4"/>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6" name="Google Shape;1726;p64"/>
          <p:cNvPicPr preferRelativeResize="0"/>
          <p:nvPr/>
        </p:nvPicPr>
        <p:blipFill>
          <a:blip r:embed="rId6">
            <a:alphaModFix/>
          </a:blip>
          <a:stretch>
            <a:fillRect/>
          </a:stretch>
        </p:blipFill>
        <p:spPr>
          <a:xfrm>
            <a:off x="7977225" y="3479229"/>
            <a:ext cx="787850" cy="815821"/>
          </a:xfrm>
          <a:prstGeom prst="rect">
            <a:avLst/>
          </a:prstGeom>
          <a:noFill/>
          <a:ln>
            <a:noFill/>
          </a:ln>
        </p:spPr>
      </p:pic>
      <p:sp>
        <p:nvSpPr>
          <p:cNvPr id="1727" name="Google Shape;1727;p64"/>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728" name="Google Shape;1728;p64"/>
          <p:cNvCxnSpPr/>
          <p:nvPr/>
        </p:nvCxnSpPr>
        <p:spPr>
          <a:xfrm rot="10800000" flipH="1">
            <a:off x="8397732" y="2844202"/>
            <a:ext cx="141600" cy="601800"/>
          </a:xfrm>
          <a:prstGeom prst="straightConnector1">
            <a:avLst/>
          </a:prstGeom>
          <a:noFill/>
          <a:ln w="28575" cap="flat" cmpd="sng">
            <a:solidFill>
              <a:srgbClr val="FF0000"/>
            </a:solidFill>
            <a:prstDash val="solid"/>
            <a:round/>
            <a:headEnd type="none" w="med" len="med"/>
            <a:tailEnd type="triangle" w="med" len="med"/>
          </a:ln>
        </p:spPr>
      </p:cxnSp>
      <p:sp>
        <p:nvSpPr>
          <p:cNvPr id="1729" name="Google Shape;172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135</a:t>
            </a:fld>
            <a:endParaRPr/>
          </a:p>
        </p:txBody>
      </p:sp>
      <p:sp>
        <p:nvSpPr>
          <p:cNvPr id="2" name="TextBox 1">
            <a:extLst>
              <a:ext uri="{FF2B5EF4-FFF2-40B4-BE49-F238E27FC236}">
                <a16:creationId xmlns:a16="http://schemas.microsoft.com/office/drawing/2014/main" id="{E0784EA9-1FE1-3C81-0310-AEF4CA3426E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74C04C4E-0DAB-FE0A-C65C-9C1687E169E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4355716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65"/>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36" name="Google Shape;1736;p65"/>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37" name="Google Shape;1737;p65"/>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38" name="Google Shape;1738;p65"/>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39" name="Google Shape;1739;p65"/>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40" name="Google Shape;1740;p65"/>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41" name="Google Shape;1741;p65"/>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42" name="Google Shape;1742;p65"/>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43" name="Google Shape;1743;p65"/>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44" name="Google Shape;1744;p65"/>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45" name="Google Shape;1745;p65"/>
          <p:cNvCxnSpPr>
            <a:endCxn id="1741"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46" name="Google Shape;1746;p65"/>
          <p:cNvCxnSpPr>
            <a:endCxn id="1742"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47" name="Google Shape;1747;p65"/>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48" name="Google Shape;1748;p65"/>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49" name="Google Shape;1749;p65"/>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50" name="Google Shape;1750;p65"/>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1" name="Google Shape;1751;p65"/>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2" name="Google Shape;1752;p65"/>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53" name="Google Shape;1753;p65"/>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54" name="Google Shape;1754;p65"/>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55" name="Google Shape;1755;p65"/>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56" name="Google Shape;1756;p65"/>
          <p:cNvCxnSpPr>
            <a:stCxn id="1741" idx="6"/>
            <a:endCxn id="1742"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57" name="Google Shape;1757;p65"/>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5"/>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5"/>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760" name="Google Shape;1760;p65"/>
          <p:cNvCxnSpPr>
            <a:stCxn id="1761" idx="1"/>
          </p:cNvCxnSpPr>
          <p:nvPr/>
        </p:nvCxnSpPr>
        <p:spPr>
          <a:xfrm rot="10800000">
            <a:off x="5635175" y="3488837"/>
            <a:ext cx="2345400" cy="403500"/>
          </a:xfrm>
          <a:prstGeom prst="straightConnector1">
            <a:avLst/>
          </a:prstGeom>
          <a:noFill/>
          <a:ln w="28575" cap="flat" cmpd="sng">
            <a:solidFill>
              <a:srgbClr val="FF0000"/>
            </a:solidFill>
            <a:prstDash val="solid"/>
            <a:round/>
            <a:headEnd type="none" w="med" len="med"/>
            <a:tailEnd type="triangle" w="med" len="med"/>
          </a:ln>
        </p:spPr>
      </p:cxnSp>
      <p:pic>
        <p:nvPicPr>
          <p:cNvPr id="1761" name="Google Shape;1761;p65"/>
          <p:cNvPicPr preferRelativeResize="0"/>
          <p:nvPr/>
        </p:nvPicPr>
        <p:blipFill>
          <a:blip r:embed="rId6">
            <a:alphaModFix/>
          </a:blip>
          <a:stretch>
            <a:fillRect/>
          </a:stretch>
        </p:blipFill>
        <p:spPr>
          <a:xfrm>
            <a:off x="7980575" y="3489625"/>
            <a:ext cx="759379" cy="805425"/>
          </a:xfrm>
          <a:prstGeom prst="rect">
            <a:avLst/>
          </a:prstGeom>
          <a:noFill/>
          <a:ln>
            <a:noFill/>
          </a:ln>
        </p:spPr>
      </p:pic>
      <p:sp>
        <p:nvSpPr>
          <p:cNvPr id="1762" name="Google Shape;176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136</a:t>
            </a:fld>
            <a:endParaRPr/>
          </a:p>
        </p:txBody>
      </p:sp>
      <p:sp>
        <p:nvSpPr>
          <p:cNvPr id="2" name="TextBox 1">
            <a:extLst>
              <a:ext uri="{FF2B5EF4-FFF2-40B4-BE49-F238E27FC236}">
                <a16:creationId xmlns:a16="http://schemas.microsoft.com/office/drawing/2014/main" id="{91D248F6-C4E2-C729-E5B2-E0271A649F0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F6386CCA-307D-5B43-6D74-C14B91444A5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7090445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66"/>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769" name="Google Shape;1769;p66"/>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770" name="Google Shape;1770;p66"/>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771" name="Google Shape;1771;p66"/>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772" name="Google Shape;1772;p66"/>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773" name="Google Shape;1773;p66"/>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774" name="Google Shape;1774;p66"/>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75" name="Google Shape;1775;p66"/>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776" name="Google Shape;1776;p66"/>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777" name="Google Shape;1777;p66"/>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778" name="Google Shape;1778;p66"/>
          <p:cNvCxnSpPr>
            <a:endCxn id="1774"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779" name="Google Shape;1779;p66"/>
          <p:cNvCxnSpPr>
            <a:endCxn id="1775"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780" name="Google Shape;1780;p66"/>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781" name="Google Shape;1781;p66"/>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782" name="Google Shape;1782;p66"/>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783" name="Google Shape;1783;p66"/>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4" name="Google Shape;1784;p66"/>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5" name="Google Shape;1785;p66"/>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786" name="Google Shape;1786;p66"/>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787" name="Google Shape;1787;p66"/>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788" name="Google Shape;1788;p66"/>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789" name="Google Shape;1789;p66"/>
          <p:cNvCxnSpPr>
            <a:stCxn id="1774" idx="6"/>
            <a:endCxn id="1775"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790" name="Google Shape;1790;p66"/>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6"/>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6"/>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793" name="Google Shape;1793;p66"/>
          <p:cNvCxnSpPr>
            <a:stCxn id="1794" idx="1"/>
          </p:cNvCxnSpPr>
          <p:nvPr/>
        </p:nvCxnSpPr>
        <p:spPr>
          <a:xfrm rot="10800000">
            <a:off x="5635175" y="3488837"/>
            <a:ext cx="2345400" cy="403500"/>
          </a:xfrm>
          <a:prstGeom prst="straightConnector1">
            <a:avLst/>
          </a:prstGeom>
          <a:noFill/>
          <a:ln w="28575" cap="flat" cmpd="sng">
            <a:solidFill>
              <a:srgbClr val="FF0000"/>
            </a:solidFill>
            <a:prstDash val="solid"/>
            <a:round/>
            <a:headEnd type="none" w="med" len="med"/>
            <a:tailEnd type="triangle" w="med" len="med"/>
          </a:ln>
        </p:spPr>
      </p:cxnSp>
      <p:pic>
        <p:nvPicPr>
          <p:cNvPr id="1794" name="Google Shape;1794;p66"/>
          <p:cNvPicPr preferRelativeResize="0"/>
          <p:nvPr/>
        </p:nvPicPr>
        <p:blipFill>
          <a:blip r:embed="rId6">
            <a:alphaModFix/>
          </a:blip>
          <a:stretch>
            <a:fillRect/>
          </a:stretch>
        </p:blipFill>
        <p:spPr>
          <a:xfrm>
            <a:off x="7980575" y="3489625"/>
            <a:ext cx="759379" cy="805425"/>
          </a:xfrm>
          <a:prstGeom prst="rect">
            <a:avLst/>
          </a:prstGeom>
          <a:noFill/>
          <a:ln>
            <a:noFill/>
          </a:ln>
        </p:spPr>
      </p:pic>
      <p:sp>
        <p:nvSpPr>
          <p:cNvPr id="1795" name="Google Shape;1795;p66"/>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sp>
        <p:nvSpPr>
          <p:cNvPr id="1796" name="Google Shape;1796;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137</a:t>
            </a:fld>
            <a:endParaRPr/>
          </a:p>
        </p:txBody>
      </p:sp>
      <p:sp>
        <p:nvSpPr>
          <p:cNvPr id="2" name="TextBox 1">
            <a:extLst>
              <a:ext uri="{FF2B5EF4-FFF2-40B4-BE49-F238E27FC236}">
                <a16:creationId xmlns:a16="http://schemas.microsoft.com/office/drawing/2014/main" id="{071E305F-D41B-925C-59CA-9C32F21F8FB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ECBB57D7-647E-7879-C728-5BEC8F8FFC99}"/>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6120421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67"/>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03" name="Google Shape;1803;p67"/>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04" name="Google Shape;1804;p67"/>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05" name="Google Shape;1805;p67"/>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06" name="Google Shape;1806;p67"/>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07" name="Google Shape;1807;p67"/>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08" name="Google Shape;1808;p67"/>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09" name="Google Shape;1809;p67"/>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10" name="Google Shape;1810;p67"/>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11" name="Google Shape;1811;p67"/>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12" name="Google Shape;1812;p67"/>
          <p:cNvCxnSpPr>
            <a:endCxn id="1808"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13" name="Google Shape;1813;p67"/>
          <p:cNvCxnSpPr>
            <a:endCxn id="1809"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14" name="Google Shape;1814;p67"/>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15" name="Google Shape;1815;p67"/>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16" name="Google Shape;1816;p67"/>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17" name="Google Shape;1817;p67"/>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18" name="Google Shape;1818;p67"/>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19" name="Google Shape;1819;p67"/>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20" name="Google Shape;1820;p67"/>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21" name="Google Shape;1821;p67"/>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22" name="Google Shape;1822;p67"/>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23" name="Google Shape;1823;p67"/>
          <p:cNvCxnSpPr>
            <a:stCxn id="1808" idx="6"/>
            <a:endCxn id="1809"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24" name="Google Shape;1824;p67"/>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7"/>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7"/>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1827" name="Google Shape;1827;p67"/>
          <p:cNvCxnSpPr/>
          <p:nvPr/>
        </p:nvCxnSpPr>
        <p:spPr>
          <a:xfrm rot="10800000">
            <a:off x="6970932" y="2359102"/>
            <a:ext cx="1426800" cy="1086900"/>
          </a:xfrm>
          <a:prstGeom prst="straightConnector1">
            <a:avLst/>
          </a:prstGeom>
          <a:noFill/>
          <a:ln w="28575" cap="flat" cmpd="sng">
            <a:solidFill>
              <a:srgbClr val="FF0000"/>
            </a:solidFill>
            <a:prstDash val="solid"/>
            <a:round/>
            <a:headEnd type="none" w="med" len="med"/>
            <a:tailEnd type="triangle" w="med" len="med"/>
          </a:ln>
        </p:spPr>
      </p:cxnSp>
      <p:sp>
        <p:nvSpPr>
          <p:cNvPr id="1828" name="Google Shape;1828;p67"/>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pic>
        <p:nvPicPr>
          <p:cNvPr id="1829" name="Google Shape;1829;p67"/>
          <p:cNvPicPr preferRelativeResize="0"/>
          <p:nvPr/>
        </p:nvPicPr>
        <p:blipFill>
          <a:blip r:embed="rId6">
            <a:alphaModFix/>
          </a:blip>
          <a:stretch>
            <a:fillRect/>
          </a:stretch>
        </p:blipFill>
        <p:spPr>
          <a:xfrm>
            <a:off x="7969475" y="3467375"/>
            <a:ext cx="787850" cy="835600"/>
          </a:xfrm>
          <a:prstGeom prst="rect">
            <a:avLst/>
          </a:prstGeom>
          <a:noFill/>
          <a:ln>
            <a:noFill/>
          </a:ln>
        </p:spPr>
      </p:pic>
      <p:sp>
        <p:nvSpPr>
          <p:cNvPr id="1830" name="Google Shape;1830;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138</a:t>
            </a:fld>
            <a:endParaRPr/>
          </a:p>
        </p:txBody>
      </p:sp>
      <p:sp>
        <p:nvSpPr>
          <p:cNvPr id="2" name="TextBox 1">
            <a:extLst>
              <a:ext uri="{FF2B5EF4-FFF2-40B4-BE49-F238E27FC236}">
                <a16:creationId xmlns:a16="http://schemas.microsoft.com/office/drawing/2014/main" id="{B010A0D4-0BF5-9737-B253-DDD101CCEE6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E3D432B1-5388-9000-359F-DDD933BF651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9262006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68"/>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37" name="Google Shape;1837;p68"/>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38" name="Google Shape;1838;p68"/>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39" name="Google Shape;1839;p68"/>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40" name="Google Shape;1840;p68"/>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41" name="Google Shape;1841;p68"/>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42" name="Google Shape;1842;p68"/>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43" name="Google Shape;1843;p68"/>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44" name="Google Shape;1844;p68"/>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45" name="Google Shape;1845;p68"/>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46" name="Google Shape;1846;p68"/>
          <p:cNvCxnSpPr>
            <a:endCxn id="184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47" name="Google Shape;1847;p68"/>
          <p:cNvCxnSpPr>
            <a:endCxn id="184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48" name="Google Shape;1848;p68"/>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49" name="Google Shape;1849;p68"/>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50" name="Google Shape;1850;p68"/>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51" name="Google Shape;1851;p68"/>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2" name="Google Shape;1852;p68"/>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3" name="Google Shape;1853;p68"/>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54" name="Google Shape;1854;p68"/>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55" name="Google Shape;1855;p68"/>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56" name="Google Shape;1856;p68"/>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57" name="Google Shape;1857;p68"/>
          <p:cNvCxnSpPr>
            <a:stCxn id="1842" idx="6"/>
            <a:endCxn id="184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58" name="Google Shape;1858;p68"/>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8"/>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8"/>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861" name="Google Shape;1861;p68"/>
          <p:cNvCxnSpPr/>
          <p:nvPr/>
        </p:nvCxnSpPr>
        <p:spPr>
          <a:xfrm rot="10800000">
            <a:off x="6970932" y="2359102"/>
            <a:ext cx="1426800" cy="1086900"/>
          </a:xfrm>
          <a:prstGeom prst="straightConnector1">
            <a:avLst/>
          </a:prstGeom>
          <a:noFill/>
          <a:ln w="28575" cap="flat" cmpd="sng">
            <a:solidFill>
              <a:srgbClr val="FF0000"/>
            </a:solidFill>
            <a:prstDash val="solid"/>
            <a:round/>
            <a:headEnd type="none" w="med" len="med"/>
            <a:tailEnd type="triangle" w="med" len="med"/>
          </a:ln>
        </p:spPr>
      </p:cxnSp>
      <p:sp>
        <p:nvSpPr>
          <p:cNvPr id="1862" name="Google Shape;1862;p68"/>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3</a:t>
            </a:r>
            <a:endParaRPr sz="2400" i="1" dirty="0">
              <a:solidFill>
                <a:srgbClr val="FF0000"/>
              </a:solidFill>
              <a:latin typeface="Times New Roman"/>
              <a:ea typeface="Times New Roman"/>
              <a:cs typeface="Times New Roman"/>
              <a:sym typeface="Times New Roman"/>
            </a:endParaRPr>
          </a:p>
        </p:txBody>
      </p:sp>
      <p:pic>
        <p:nvPicPr>
          <p:cNvPr id="1863" name="Google Shape;1863;p68"/>
          <p:cNvPicPr preferRelativeResize="0"/>
          <p:nvPr/>
        </p:nvPicPr>
        <p:blipFill>
          <a:blip r:embed="rId6">
            <a:alphaModFix/>
          </a:blip>
          <a:stretch>
            <a:fillRect/>
          </a:stretch>
        </p:blipFill>
        <p:spPr>
          <a:xfrm>
            <a:off x="7969475" y="3467375"/>
            <a:ext cx="787850" cy="835600"/>
          </a:xfrm>
          <a:prstGeom prst="rect">
            <a:avLst/>
          </a:prstGeom>
          <a:noFill/>
          <a:ln>
            <a:noFill/>
          </a:ln>
        </p:spPr>
      </p:pic>
      <p:sp>
        <p:nvSpPr>
          <p:cNvPr id="1864" name="Google Shape;1864;p68"/>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-4</a:t>
            </a:r>
            <a:endParaRPr sz="2400" i="1" dirty="0">
              <a:solidFill>
                <a:srgbClr val="FF0000"/>
              </a:solidFill>
              <a:latin typeface="Times New Roman"/>
              <a:ea typeface="Times New Roman"/>
              <a:cs typeface="Times New Roman"/>
              <a:sym typeface="Times New Roman"/>
            </a:endParaRPr>
          </a:p>
        </p:txBody>
      </p:sp>
      <p:sp>
        <p:nvSpPr>
          <p:cNvPr id="1865" name="Google Shape;1865;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139</a:t>
            </a:fld>
            <a:endParaRPr/>
          </a:p>
        </p:txBody>
      </p:sp>
      <p:sp>
        <p:nvSpPr>
          <p:cNvPr id="2" name="TextBox 1">
            <a:extLst>
              <a:ext uri="{FF2B5EF4-FFF2-40B4-BE49-F238E27FC236}">
                <a16:creationId xmlns:a16="http://schemas.microsoft.com/office/drawing/2014/main" id="{1087BFE2-9955-6704-7896-95C45AA523E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D4447F8C-2298-9C68-E192-D53A6A75E145}"/>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2216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4"/>
          <p:cNvSpPr/>
          <p:nvPr/>
        </p:nvSpPr>
        <p:spPr>
          <a:xfrm>
            <a:off x="5026600" y="4411500"/>
            <a:ext cx="634500" cy="1671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34"/>
          <p:cNvPicPr preferRelativeResize="0"/>
          <p:nvPr/>
        </p:nvPicPr>
        <p:blipFill>
          <a:blip r:embed="rId3">
            <a:alphaModFix/>
          </a:blip>
          <a:stretch>
            <a:fillRect/>
          </a:stretch>
        </p:blipFill>
        <p:spPr>
          <a:xfrm>
            <a:off x="1237668" y="411135"/>
            <a:ext cx="6668664" cy="4448882"/>
          </a:xfrm>
          <a:prstGeom prst="rect">
            <a:avLst/>
          </a:prstGeom>
          <a:noFill/>
          <a:ln>
            <a:noFill/>
          </a:ln>
        </p:spPr>
      </p:pic>
      <p:sp>
        <p:nvSpPr>
          <p:cNvPr id="316" name="Google Shape;31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 name="Slide Number Placeholder 3">
            <a:extLst>
              <a:ext uri="{FF2B5EF4-FFF2-40B4-BE49-F238E27FC236}">
                <a16:creationId xmlns:a16="http://schemas.microsoft.com/office/drawing/2014/main" id="{B79A073E-9E96-32FB-B6EA-C8D3459BA5C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a:t>
            </a:fld>
            <a:endParaRPr lang="en-US" sz="1600">
              <a:solidFill>
                <a:schemeClr val="bg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9"/>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872" name="Google Shape;1872;p69"/>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873" name="Google Shape;1873;p69"/>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874" name="Google Shape;1874;p69"/>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875" name="Google Shape;1875;p69"/>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876" name="Google Shape;1876;p69"/>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877" name="Google Shape;1877;p69"/>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78" name="Google Shape;1878;p69"/>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879" name="Google Shape;1879;p69"/>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880" name="Google Shape;1880;p69"/>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881" name="Google Shape;1881;p69"/>
          <p:cNvCxnSpPr>
            <a:endCxn id="187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882" name="Google Shape;1882;p69"/>
          <p:cNvCxnSpPr>
            <a:endCxn id="187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883" name="Google Shape;1883;p69"/>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884" name="Google Shape;1884;p69"/>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885" name="Google Shape;1885;p69"/>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886" name="Google Shape;1886;p69"/>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7" name="Google Shape;1887;p69"/>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8" name="Google Shape;1888;p69"/>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889" name="Google Shape;1889;p69"/>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890" name="Google Shape;1890;p69"/>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891" name="Google Shape;1891;p69"/>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892" name="Google Shape;1892;p69"/>
          <p:cNvCxnSpPr>
            <a:stCxn id="1877" idx="6"/>
            <a:endCxn id="187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893" name="Google Shape;1893;p69"/>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9"/>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9"/>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896" name="Google Shape;1896;p69"/>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897" name="Google Shape;1897;p69"/>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898" name="Google Shape;1898;p69"/>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899" name="Google Shape;1899;p69"/>
          <p:cNvPicPr preferRelativeResize="0"/>
          <p:nvPr/>
        </p:nvPicPr>
        <p:blipFill>
          <a:blip r:embed="rId6">
            <a:alphaModFix/>
          </a:blip>
          <a:stretch>
            <a:fillRect/>
          </a:stretch>
        </p:blipFill>
        <p:spPr>
          <a:xfrm>
            <a:off x="7971580" y="3469181"/>
            <a:ext cx="787850" cy="835608"/>
          </a:xfrm>
          <a:prstGeom prst="rect">
            <a:avLst/>
          </a:prstGeom>
          <a:noFill/>
          <a:ln>
            <a:noFill/>
          </a:ln>
        </p:spPr>
      </p:pic>
      <p:sp>
        <p:nvSpPr>
          <p:cNvPr id="1900" name="Google Shape;190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140</a:t>
            </a:fld>
            <a:endParaRPr/>
          </a:p>
        </p:txBody>
      </p:sp>
      <p:sp>
        <p:nvSpPr>
          <p:cNvPr id="2" name="TextBox 1">
            <a:extLst>
              <a:ext uri="{FF2B5EF4-FFF2-40B4-BE49-F238E27FC236}">
                <a16:creationId xmlns:a16="http://schemas.microsoft.com/office/drawing/2014/main" id="{EADBF9D8-09F0-AC98-F891-A03BDBA2C5B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C22DF89A-49C6-A5F3-C478-D90AEC7806E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021677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p70"/>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07" name="Google Shape;1907;p70"/>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08" name="Google Shape;1908;p70"/>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09" name="Google Shape;1909;p70"/>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10" name="Google Shape;1910;p70"/>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11" name="Google Shape;1911;p70"/>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12" name="Google Shape;1912;p70"/>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13" name="Google Shape;1913;p70"/>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14" name="Google Shape;1914;p70"/>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15" name="Google Shape;1915;p70"/>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16" name="Google Shape;1916;p70"/>
          <p:cNvCxnSpPr>
            <a:endCxn id="1912"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17" name="Google Shape;1917;p70"/>
          <p:cNvCxnSpPr>
            <a:endCxn id="1913"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18" name="Google Shape;1918;p70"/>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19" name="Google Shape;1919;p70"/>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20" name="Google Shape;1920;p70"/>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21" name="Google Shape;1921;p70"/>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2" name="Google Shape;1922;p70"/>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3" name="Google Shape;1923;p70"/>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24" name="Google Shape;1924;p70"/>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925" name="Google Shape;1925;p70"/>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926" name="Google Shape;1926;p70"/>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927" name="Google Shape;1927;p70"/>
          <p:cNvCxnSpPr>
            <a:stCxn id="1912" idx="6"/>
            <a:endCxn id="1913"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928" name="Google Shape;1928;p70"/>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70"/>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70"/>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931" name="Google Shape;1931;p70"/>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932" name="Google Shape;1932;p70"/>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933" name="Google Shape;1933;p70"/>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934" name="Google Shape;1934;p70"/>
          <p:cNvPicPr preferRelativeResize="0"/>
          <p:nvPr/>
        </p:nvPicPr>
        <p:blipFill>
          <a:blip r:embed="rId6">
            <a:alphaModFix/>
          </a:blip>
          <a:stretch>
            <a:fillRect/>
          </a:stretch>
        </p:blipFill>
        <p:spPr>
          <a:xfrm>
            <a:off x="5041762" y="4173650"/>
            <a:ext cx="2285062" cy="795000"/>
          </a:xfrm>
          <a:prstGeom prst="rect">
            <a:avLst/>
          </a:prstGeom>
          <a:noFill/>
          <a:ln>
            <a:noFill/>
          </a:ln>
        </p:spPr>
      </p:pic>
      <p:sp>
        <p:nvSpPr>
          <p:cNvPr id="1935" name="Google Shape;1935;p70"/>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pic>
        <p:nvPicPr>
          <p:cNvPr id="1936" name="Google Shape;1936;p70"/>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1937" name="Google Shape;193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141</a:t>
            </a:fld>
            <a:endParaRPr/>
          </a:p>
        </p:txBody>
      </p:sp>
      <p:sp>
        <p:nvSpPr>
          <p:cNvPr id="2" name="TextBox 1">
            <a:extLst>
              <a:ext uri="{FF2B5EF4-FFF2-40B4-BE49-F238E27FC236}">
                <a16:creationId xmlns:a16="http://schemas.microsoft.com/office/drawing/2014/main" id="{C7FD155C-047E-73A8-F22F-0BAD635DE64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11D22E62-D491-4D63-929A-3C085F04E371}"/>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9678616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71"/>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44" name="Google Shape;1944;p71"/>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45" name="Google Shape;1945;p71"/>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46" name="Google Shape;1946;p71"/>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47" name="Google Shape;1947;p71"/>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48" name="Google Shape;1948;p71"/>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49" name="Google Shape;1949;p71"/>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50" name="Google Shape;1950;p71"/>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51" name="Google Shape;1951;p71"/>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52" name="Google Shape;1952;p71"/>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53" name="Google Shape;1953;p71"/>
          <p:cNvCxnSpPr>
            <a:endCxn id="1949"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54" name="Google Shape;1954;p71"/>
          <p:cNvCxnSpPr>
            <a:endCxn id="1950"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55" name="Google Shape;1955;p71"/>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56" name="Google Shape;1956;p71"/>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57" name="Google Shape;1957;p71"/>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58" name="Google Shape;1958;p71"/>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59" name="Google Shape;1959;p71"/>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60" name="Google Shape;1960;p71"/>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61" name="Google Shape;1961;p71"/>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1962" name="Google Shape;1962;p71"/>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1963" name="Google Shape;1963;p71"/>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1964" name="Google Shape;1964;p71"/>
          <p:cNvCxnSpPr>
            <a:stCxn id="1949" idx="6"/>
            <a:endCxn id="1950"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1965" name="Google Shape;1965;p71"/>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1"/>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1"/>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1968" name="Google Shape;1968;p71"/>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1969" name="Google Shape;1969;p71"/>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1970" name="Google Shape;1970;p71"/>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1971" name="Google Shape;1971;p71"/>
          <p:cNvPicPr preferRelativeResize="0"/>
          <p:nvPr/>
        </p:nvPicPr>
        <p:blipFill>
          <a:blip r:embed="rId6">
            <a:alphaModFix/>
          </a:blip>
          <a:stretch>
            <a:fillRect/>
          </a:stretch>
        </p:blipFill>
        <p:spPr>
          <a:xfrm>
            <a:off x="5041762" y="4173650"/>
            <a:ext cx="2285062" cy="795000"/>
          </a:xfrm>
          <a:prstGeom prst="rect">
            <a:avLst/>
          </a:prstGeom>
          <a:noFill/>
          <a:ln>
            <a:noFill/>
          </a:ln>
        </p:spPr>
      </p:pic>
      <p:sp>
        <p:nvSpPr>
          <p:cNvPr id="1972" name="Google Shape;1972;p71"/>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sp>
        <p:nvSpPr>
          <p:cNvPr id="1973" name="Google Shape;1973;p71"/>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-4</a:t>
            </a:r>
            <a:endParaRPr sz="2400" i="1" dirty="0">
              <a:solidFill>
                <a:srgbClr val="FF0000"/>
              </a:solidFill>
              <a:latin typeface="Times New Roman"/>
              <a:ea typeface="Times New Roman"/>
              <a:cs typeface="Times New Roman"/>
              <a:sym typeface="Times New Roman"/>
            </a:endParaRPr>
          </a:p>
        </p:txBody>
      </p:sp>
      <p:pic>
        <p:nvPicPr>
          <p:cNvPr id="1974" name="Google Shape;1974;p71"/>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1975" name="Google Shape;1975;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142</a:t>
            </a:fld>
            <a:endParaRPr/>
          </a:p>
        </p:txBody>
      </p:sp>
      <p:sp>
        <p:nvSpPr>
          <p:cNvPr id="2" name="TextBox 1">
            <a:extLst>
              <a:ext uri="{FF2B5EF4-FFF2-40B4-BE49-F238E27FC236}">
                <a16:creationId xmlns:a16="http://schemas.microsoft.com/office/drawing/2014/main" id="{992546F5-E04C-50ED-B878-00171041DB8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E77C6A38-5694-2A37-D7AB-CBD81E9F9BDC}"/>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4862261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2"/>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1982" name="Google Shape;1982;p72"/>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1983" name="Google Shape;1983;p72"/>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1984" name="Google Shape;1984;p72"/>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1985" name="Google Shape;1985;p72"/>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1986" name="Google Shape;1986;p72"/>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1987" name="Google Shape;1987;p72"/>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88" name="Google Shape;1988;p72"/>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989" name="Google Shape;1989;p72"/>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1990" name="Google Shape;1990;p72"/>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1991" name="Google Shape;1991;p72"/>
          <p:cNvCxnSpPr>
            <a:endCxn id="198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1992" name="Google Shape;1992;p72"/>
          <p:cNvCxnSpPr>
            <a:endCxn id="198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1993" name="Google Shape;1993;p72"/>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1994" name="Google Shape;1994;p72"/>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1995" name="Google Shape;1995;p72"/>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1996" name="Google Shape;1996;p72"/>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7" name="Google Shape;1997;p72"/>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8" name="Google Shape;1998;p72"/>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1999" name="Google Shape;1999;p72"/>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00" name="Google Shape;2000;p72"/>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01" name="Google Shape;2001;p72"/>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02" name="Google Shape;2002;p72"/>
          <p:cNvCxnSpPr>
            <a:stCxn id="1987" idx="6"/>
            <a:endCxn id="198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03" name="Google Shape;2003;p72"/>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2"/>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2"/>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2006" name="Google Shape;2006;p72"/>
          <p:cNvCxnSpPr/>
          <p:nvPr/>
        </p:nvCxnSpPr>
        <p:spPr>
          <a:xfrm rot="10800000">
            <a:off x="5648532" y="2452102"/>
            <a:ext cx="2749200" cy="993900"/>
          </a:xfrm>
          <a:prstGeom prst="straightConnector1">
            <a:avLst/>
          </a:prstGeom>
          <a:noFill/>
          <a:ln w="28575" cap="flat" cmpd="sng">
            <a:solidFill>
              <a:srgbClr val="FF0000"/>
            </a:solidFill>
            <a:prstDash val="solid"/>
            <a:round/>
            <a:headEnd type="none" w="med" len="med"/>
            <a:tailEnd type="triangle" w="med" len="med"/>
          </a:ln>
        </p:spPr>
      </p:cxnSp>
      <p:sp>
        <p:nvSpPr>
          <p:cNvPr id="2007" name="Google Shape;2007;p72"/>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08" name="Google Shape;2008;p72"/>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09" name="Google Shape;2009;p72"/>
          <p:cNvPicPr preferRelativeResize="0"/>
          <p:nvPr/>
        </p:nvPicPr>
        <p:blipFill rotWithShape="1">
          <a:blip r:embed="rId6">
            <a:alphaModFix/>
          </a:blip>
          <a:srcRect r="57646"/>
          <a:stretch/>
        </p:blipFill>
        <p:spPr>
          <a:xfrm>
            <a:off x="5041750" y="4173650"/>
            <a:ext cx="967800" cy="795000"/>
          </a:xfrm>
          <a:prstGeom prst="rect">
            <a:avLst/>
          </a:prstGeom>
          <a:noFill/>
          <a:ln>
            <a:noFill/>
          </a:ln>
        </p:spPr>
      </p:pic>
      <p:sp>
        <p:nvSpPr>
          <p:cNvPr id="2010" name="Google Shape;2010;p72"/>
          <p:cNvSpPr txBox="1"/>
          <p:nvPr/>
        </p:nvSpPr>
        <p:spPr>
          <a:xfrm>
            <a:off x="5199050" y="3649150"/>
            <a:ext cx="20046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Nunito"/>
                <a:ea typeface="Nunito"/>
                <a:cs typeface="Nunito"/>
                <a:sym typeface="Nunito"/>
              </a:rPr>
              <a:t>Chain rule</a:t>
            </a:r>
            <a:endParaRPr sz="2400">
              <a:latin typeface="Nunito"/>
              <a:ea typeface="Nunito"/>
              <a:cs typeface="Nunito"/>
              <a:sym typeface="Nunito"/>
            </a:endParaRPr>
          </a:p>
        </p:txBody>
      </p:sp>
      <p:sp>
        <p:nvSpPr>
          <p:cNvPr id="2011" name="Google Shape;2011;p72"/>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12" name="Google Shape;2012;p72"/>
          <p:cNvPicPr preferRelativeResize="0"/>
          <p:nvPr/>
        </p:nvPicPr>
        <p:blipFill>
          <a:blip r:embed="rId7">
            <a:alphaModFix/>
          </a:blip>
          <a:stretch>
            <a:fillRect/>
          </a:stretch>
        </p:blipFill>
        <p:spPr>
          <a:xfrm>
            <a:off x="7971580" y="3469181"/>
            <a:ext cx="787850" cy="835608"/>
          </a:xfrm>
          <a:prstGeom prst="rect">
            <a:avLst/>
          </a:prstGeom>
          <a:noFill/>
          <a:ln>
            <a:noFill/>
          </a:ln>
        </p:spPr>
      </p:pic>
      <p:sp>
        <p:nvSpPr>
          <p:cNvPr id="2013" name="Google Shape;201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143</a:t>
            </a:fld>
            <a:endParaRPr/>
          </a:p>
        </p:txBody>
      </p:sp>
      <p:sp>
        <p:nvSpPr>
          <p:cNvPr id="2014" name="Google Shape;2014;p72"/>
          <p:cNvSpPr txBox="1"/>
          <p:nvPr/>
        </p:nvSpPr>
        <p:spPr>
          <a:xfrm>
            <a:off x="5939325" y="4208550"/>
            <a:ext cx="1712700" cy="9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dirty="0">
                <a:solidFill>
                  <a:srgbClr val="38761D"/>
                </a:solidFill>
                <a:latin typeface="Times New Roman"/>
                <a:ea typeface="Times New Roman"/>
                <a:cs typeface="Times New Roman"/>
                <a:sym typeface="Times New Roman"/>
              </a:rPr>
              <a:t>-4 </a:t>
            </a:r>
            <a:r>
              <a:rPr lang="en" sz="2600" dirty="0">
                <a:latin typeface="Nunito"/>
                <a:ea typeface="Nunito"/>
                <a:cs typeface="Nunito"/>
                <a:sym typeface="Nunito"/>
              </a:rPr>
              <a:t>x</a:t>
            </a:r>
            <a:r>
              <a:rPr lang="en" sz="2600" dirty="0">
                <a:solidFill>
                  <a:srgbClr val="38761D"/>
                </a:solidFill>
                <a:latin typeface="Times New Roman"/>
                <a:ea typeface="Times New Roman"/>
                <a:cs typeface="Times New Roman"/>
                <a:sym typeface="Times New Roman"/>
              </a:rPr>
              <a:t> 1 </a:t>
            </a:r>
            <a:r>
              <a:rPr lang="en" sz="2600" dirty="0">
                <a:solidFill>
                  <a:srgbClr val="E7E7E7"/>
                </a:solidFill>
                <a:latin typeface="Times New Roman"/>
                <a:ea typeface="Times New Roman"/>
                <a:cs typeface="Times New Roman"/>
                <a:sym typeface="Times New Roman"/>
              </a:rPr>
              <a:t>=</a:t>
            </a:r>
            <a:r>
              <a:rPr lang="en" sz="2600" dirty="0">
                <a:solidFill>
                  <a:srgbClr val="38761D"/>
                </a:solidFill>
                <a:latin typeface="Times New Roman"/>
                <a:ea typeface="Times New Roman"/>
                <a:cs typeface="Times New Roman"/>
                <a:sym typeface="Times New Roman"/>
              </a:rPr>
              <a:t> </a:t>
            </a:r>
            <a:r>
              <a:rPr lang="en" sz="2600" dirty="0">
                <a:solidFill>
                  <a:srgbClr val="FF0000"/>
                </a:solidFill>
                <a:latin typeface="Times New Roman"/>
                <a:ea typeface="Times New Roman"/>
                <a:cs typeface="Times New Roman"/>
                <a:sym typeface="Times New Roman"/>
              </a:rPr>
              <a:t>-4</a:t>
            </a:r>
            <a:endParaRPr sz="2600" dirty="0">
              <a:solidFill>
                <a:srgbClr val="FF0000"/>
              </a:solidFill>
              <a:latin typeface="Times New Roman"/>
              <a:ea typeface="Times New Roman"/>
              <a:cs typeface="Times New Roman"/>
              <a:sym typeface="Times New Roman"/>
            </a:endParaRPr>
          </a:p>
        </p:txBody>
      </p:sp>
      <p:pic>
        <p:nvPicPr>
          <p:cNvPr id="2015" name="Google Shape;2015;p72"/>
          <p:cNvPicPr preferRelativeResize="0"/>
          <p:nvPr/>
        </p:nvPicPr>
        <p:blipFill rotWithShape="1">
          <a:blip r:embed="rId6">
            <a:alphaModFix/>
          </a:blip>
          <a:srcRect l="30476" r="57646"/>
          <a:stretch/>
        </p:blipFill>
        <p:spPr>
          <a:xfrm>
            <a:off x="6837401" y="4173650"/>
            <a:ext cx="271400" cy="795000"/>
          </a:xfrm>
          <a:prstGeom prst="rect">
            <a:avLst/>
          </a:prstGeom>
          <a:noFill/>
          <a:ln>
            <a:noFill/>
          </a:ln>
        </p:spPr>
      </p:pic>
      <p:sp>
        <p:nvSpPr>
          <p:cNvPr id="2" name="TextBox 1">
            <a:extLst>
              <a:ext uri="{FF2B5EF4-FFF2-40B4-BE49-F238E27FC236}">
                <a16:creationId xmlns:a16="http://schemas.microsoft.com/office/drawing/2014/main" id="{173296D6-0922-20D1-7F38-48443FA1E6F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15387127-B0FC-97D9-C089-75142EC10E66}"/>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005170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73"/>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2022" name="Google Shape;2022;p73"/>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2023" name="Google Shape;2023;p73"/>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2024" name="Google Shape;2024;p73"/>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2025" name="Google Shape;2025;p73"/>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2026" name="Google Shape;2026;p73"/>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2027" name="Google Shape;2027;p73"/>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28" name="Google Shape;2028;p73"/>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29" name="Google Shape;2029;p73"/>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2030" name="Google Shape;2030;p73"/>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2031" name="Google Shape;2031;p73"/>
          <p:cNvCxnSpPr>
            <a:endCxn id="2027"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2032" name="Google Shape;2032;p73"/>
          <p:cNvCxnSpPr>
            <a:endCxn id="2028"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2033" name="Google Shape;2033;p73"/>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2034" name="Google Shape;2034;p73"/>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2035" name="Google Shape;2035;p73"/>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2036" name="Google Shape;2036;p73"/>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7" name="Google Shape;2037;p73"/>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8" name="Google Shape;2038;p73"/>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39" name="Google Shape;2039;p73"/>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40" name="Google Shape;2040;p73"/>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41" name="Google Shape;2041;p73"/>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42" name="Google Shape;2042;p73"/>
          <p:cNvCxnSpPr>
            <a:stCxn id="2027" idx="6"/>
            <a:endCxn id="2028"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43" name="Google Shape;2043;p73"/>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3"/>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3"/>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Times New Roman"/>
                <a:ea typeface="Times New Roman"/>
                <a:cs typeface="Times New Roman"/>
                <a:sym typeface="Times New Roman"/>
              </a:rPr>
              <a:t>1</a:t>
            </a:r>
            <a:endParaRPr sz="2400" i="1" dirty="0">
              <a:solidFill>
                <a:srgbClr val="FF0000"/>
              </a:solidFill>
              <a:latin typeface="Times New Roman"/>
              <a:ea typeface="Times New Roman"/>
              <a:cs typeface="Times New Roman"/>
              <a:sym typeface="Times New Roman"/>
            </a:endParaRPr>
          </a:p>
        </p:txBody>
      </p:sp>
      <p:cxnSp>
        <p:nvCxnSpPr>
          <p:cNvPr id="2046" name="Google Shape;2046;p73"/>
          <p:cNvCxnSpPr>
            <a:stCxn id="2047" idx="0"/>
          </p:cNvCxnSpPr>
          <p:nvPr/>
        </p:nvCxnSpPr>
        <p:spPr>
          <a:xfrm rot="10800000">
            <a:off x="5509096" y="1940584"/>
            <a:ext cx="2855400" cy="1513500"/>
          </a:xfrm>
          <a:prstGeom prst="straightConnector1">
            <a:avLst/>
          </a:prstGeom>
          <a:noFill/>
          <a:ln w="28575" cap="flat" cmpd="sng">
            <a:solidFill>
              <a:srgbClr val="FF0000"/>
            </a:solidFill>
            <a:prstDash val="solid"/>
            <a:round/>
            <a:headEnd type="none" w="med" len="med"/>
            <a:tailEnd type="triangle" w="med" len="med"/>
          </a:ln>
        </p:spPr>
      </p:cxnSp>
      <p:sp>
        <p:nvSpPr>
          <p:cNvPr id="2048" name="Google Shape;2048;p73"/>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49" name="Google Shape;2049;p73"/>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50" name="Google Shape;2050;p73"/>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47" name="Google Shape;2047;p73"/>
          <p:cNvPicPr preferRelativeResize="0"/>
          <p:nvPr/>
        </p:nvPicPr>
        <p:blipFill>
          <a:blip r:embed="rId6">
            <a:alphaModFix/>
          </a:blip>
          <a:stretch>
            <a:fillRect/>
          </a:stretch>
        </p:blipFill>
        <p:spPr>
          <a:xfrm>
            <a:off x="7955214" y="3454084"/>
            <a:ext cx="818563" cy="868175"/>
          </a:xfrm>
          <a:prstGeom prst="rect">
            <a:avLst/>
          </a:prstGeom>
          <a:noFill/>
          <a:ln>
            <a:noFill/>
          </a:ln>
        </p:spPr>
      </p:pic>
      <p:sp>
        <p:nvSpPr>
          <p:cNvPr id="2051" name="Google Shape;2051;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144</a:t>
            </a:fld>
            <a:endParaRPr/>
          </a:p>
        </p:txBody>
      </p:sp>
      <p:sp>
        <p:nvSpPr>
          <p:cNvPr id="2" name="TextBox 1">
            <a:extLst>
              <a:ext uri="{FF2B5EF4-FFF2-40B4-BE49-F238E27FC236}">
                <a16:creationId xmlns:a16="http://schemas.microsoft.com/office/drawing/2014/main" id="{7A4DDDD2-0C64-51A6-AF1C-44C8D18E42A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6A5A68CB-C382-24F5-DC83-4AAA6F1A755B}"/>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3458294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056"/>
        <p:cNvGrpSpPr/>
        <p:nvPr/>
      </p:nvGrpSpPr>
      <p:grpSpPr>
        <a:xfrm>
          <a:off x="0" y="0"/>
          <a:ext cx="0" cy="0"/>
          <a:chOff x="0" y="0"/>
          <a:chExt cx="0" cy="0"/>
        </a:xfrm>
      </p:grpSpPr>
      <p:sp>
        <p:nvSpPr>
          <p:cNvPr id="2057" name="Google Shape;2057;p74"/>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Backpropagation: A Simple Example</a:t>
            </a:r>
            <a:endParaRPr/>
          </a:p>
        </p:txBody>
      </p:sp>
      <p:sp>
        <p:nvSpPr>
          <p:cNvPr id="2058" name="Google Shape;2058;p74"/>
          <p:cNvSpPr txBox="1"/>
          <p:nvPr/>
        </p:nvSpPr>
        <p:spPr>
          <a:xfrm>
            <a:off x="367400" y="1118500"/>
            <a:ext cx="3751800" cy="129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600" i="1">
                <a:latin typeface="Times New Roman"/>
                <a:ea typeface="Times New Roman"/>
                <a:cs typeface="Times New Roman"/>
                <a:sym typeface="Times New Roman"/>
              </a:rPr>
              <a:t>f</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a:t>
            </a:r>
            <a:r>
              <a:rPr lang="en" sz="2600" i="1">
                <a:latin typeface="Times New Roman"/>
                <a:ea typeface="Times New Roman"/>
                <a:cs typeface="Times New Roman"/>
                <a:sym typeface="Times New Roman"/>
              </a:rPr>
              <a:t>z</a:t>
            </a:r>
            <a:endParaRPr sz="2600" i="1">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600">
                <a:latin typeface="Times New Roman"/>
                <a:ea typeface="Times New Roman"/>
                <a:cs typeface="Times New Roman"/>
                <a:sym typeface="Times New Roman"/>
              </a:rPr>
              <a:t>e.g., </a:t>
            </a:r>
            <a:r>
              <a:rPr lang="en" sz="2600" i="1">
                <a:latin typeface="Times New Roman"/>
                <a:ea typeface="Times New Roman"/>
                <a:cs typeface="Times New Roman"/>
                <a:sym typeface="Times New Roman"/>
              </a:rPr>
              <a:t>x</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-2</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y</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5</a:t>
            </a:r>
            <a:r>
              <a:rPr lang="en" sz="2600">
                <a:latin typeface="Times New Roman"/>
                <a:ea typeface="Times New Roman"/>
                <a:cs typeface="Times New Roman"/>
                <a:sym typeface="Times New Roman"/>
              </a:rPr>
              <a:t>, </a:t>
            </a:r>
            <a:r>
              <a:rPr lang="en" sz="2600" i="1">
                <a:latin typeface="Times New Roman"/>
                <a:ea typeface="Times New Roman"/>
                <a:cs typeface="Times New Roman"/>
                <a:sym typeface="Times New Roman"/>
              </a:rPr>
              <a:t>z</a:t>
            </a:r>
            <a:r>
              <a:rPr lang="en" sz="2600">
                <a:latin typeface="Times New Roman"/>
                <a:ea typeface="Times New Roman"/>
                <a:cs typeface="Times New Roman"/>
                <a:sym typeface="Times New Roman"/>
              </a:rPr>
              <a:t> = </a:t>
            </a:r>
            <a:r>
              <a:rPr lang="en" sz="2600">
                <a:solidFill>
                  <a:srgbClr val="38761D"/>
                </a:solidFill>
                <a:latin typeface="Times New Roman"/>
                <a:ea typeface="Times New Roman"/>
                <a:cs typeface="Times New Roman"/>
                <a:sym typeface="Times New Roman"/>
              </a:rPr>
              <a:t>-4</a:t>
            </a:r>
            <a:endParaRPr sz="2600">
              <a:solidFill>
                <a:srgbClr val="38761D"/>
              </a:solidFill>
              <a:latin typeface="Times New Roman"/>
              <a:ea typeface="Times New Roman"/>
              <a:cs typeface="Times New Roman"/>
              <a:sym typeface="Times New Roman"/>
            </a:endParaRPr>
          </a:p>
        </p:txBody>
      </p:sp>
      <p:sp>
        <p:nvSpPr>
          <p:cNvPr id="2059" name="Google Shape;2059;p74"/>
          <p:cNvSpPr txBox="1"/>
          <p:nvPr/>
        </p:nvSpPr>
        <p:spPr>
          <a:xfrm>
            <a:off x="429975" y="4295061"/>
            <a:ext cx="12582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Nunito"/>
                <a:ea typeface="Nunito"/>
                <a:cs typeface="Nunito"/>
                <a:sym typeface="Nunito"/>
              </a:rPr>
              <a:t>Want:</a:t>
            </a:r>
            <a:endParaRPr sz="2400">
              <a:latin typeface="Nunito"/>
              <a:ea typeface="Nunito"/>
              <a:cs typeface="Nunito"/>
              <a:sym typeface="Nunito"/>
            </a:endParaRPr>
          </a:p>
        </p:txBody>
      </p:sp>
      <p:pic>
        <p:nvPicPr>
          <p:cNvPr id="2060" name="Google Shape;2060;p74"/>
          <p:cNvPicPr preferRelativeResize="0"/>
          <p:nvPr/>
        </p:nvPicPr>
        <p:blipFill>
          <a:blip r:embed="rId3">
            <a:alphaModFix/>
          </a:blip>
          <a:stretch>
            <a:fillRect/>
          </a:stretch>
        </p:blipFill>
        <p:spPr>
          <a:xfrm>
            <a:off x="357202" y="2354224"/>
            <a:ext cx="3868821" cy="733500"/>
          </a:xfrm>
          <a:prstGeom prst="rect">
            <a:avLst/>
          </a:prstGeom>
          <a:noFill/>
          <a:ln>
            <a:noFill/>
          </a:ln>
        </p:spPr>
      </p:pic>
      <p:pic>
        <p:nvPicPr>
          <p:cNvPr id="2061" name="Google Shape;2061;p74"/>
          <p:cNvPicPr preferRelativeResize="0"/>
          <p:nvPr/>
        </p:nvPicPr>
        <p:blipFill>
          <a:blip r:embed="rId4">
            <a:alphaModFix/>
          </a:blip>
          <a:stretch>
            <a:fillRect/>
          </a:stretch>
        </p:blipFill>
        <p:spPr>
          <a:xfrm>
            <a:off x="344927" y="3334327"/>
            <a:ext cx="3659204" cy="733500"/>
          </a:xfrm>
          <a:prstGeom prst="rect">
            <a:avLst/>
          </a:prstGeom>
          <a:noFill/>
          <a:ln>
            <a:noFill/>
          </a:ln>
        </p:spPr>
      </p:pic>
      <p:pic>
        <p:nvPicPr>
          <p:cNvPr id="2062" name="Google Shape;2062;p74"/>
          <p:cNvPicPr preferRelativeResize="0"/>
          <p:nvPr/>
        </p:nvPicPr>
        <p:blipFill>
          <a:blip r:embed="rId5">
            <a:alphaModFix/>
          </a:blip>
          <a:stretch>
            <a:fillRect/>
          </a:stretch>
        </p:blipFill>
        <p:spPr>
          <a:xfrm>
            <a:off x="1344381" y="4237520"/>
            <a:ext cx="2129240" cy="733500"/>
          </a:xfrm>
          <a:prstGeom prst="rect">
            <a:avLst/>
          </a:prstGeom>
          <a:noFill/>
          <a:ln>
            <a:noFill/>
          </a:ln>
        </p:spPr>
      </p:pic>
      <p:sp>
        <p:nvSpPr>
          <p:cNvPr id="2063" name="Google Shape;2063;p74"/>
          <p:cNvSpPr/>
          <p:nvPr/>
        </p:nvSpPr>
        <p:spPr>
          <a:xfrm>
            <a:off x="5993300" y="165075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64" name="Google Shape;2064;p74"/>
          <p:cNvSpPr/>
          <p:nvPr/>
        </p:nvSpPr>
        <p:spPr>
          <a:xfrm>
            <a:off x="7652125" y="2076825"/>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065" name="Google Shape;2065;p74"/>
          <p:cNvSpPr txBox="1"/>
          <p:nvPr/>
        </p:nvSpPr>
        <p:spPr>
          <a:xfrm>
            <a:off x="6081050" y="1613700"/>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2066" name="Google Shape;2066;p74"/>
          <p:cNvSpPr txBox="1"/>
          <p:nvPr/>
        </p:nvSpPr>
        <p:spPr>
          <a:xfrm>
            <a:off x="7758183" y="2109257"/>
            <a:ext cx="4230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cxnSp>
        <p:nvCxnSpPr>
          <p:cNvPr id="2067" name="Google Shape;2067;p74"/>
          <p:cNvCxnSpPr>
            <a:endCxn id="2063" idx="2"/>
          </p:cNvCxnSpPr>
          <p:nvPr/>
        </p:nvCxnSpPr>
        <p:spPr>
          <a:xfrm>
            <a:off x="5093000" y="1513950"/>
            <a:ext cx="900300" cy="435900"/>
          </a:xfrm>
          <a:prstGeom prst="straightConnector1">
            <a:avLst/>
          </a:prstGeom>
          <a:noFill/>
          <a:ln w="19050" cap="flat" cmpd="sng">
            <a:solidFill>
              <a:schemeClr val="dk2"/>
            </a:solidFill>
            <a:prstDash val="solid"/>
            <a:round/>
            <a:headEnd type="none" w="med" len="med"/>
            <a:tailEnd type="triangle" w="med" len="med"/>
          </a:ln>
        </p:spPr>
      </p:cxnSp>
      <p:cxnSp>
        <p:nvCxnSpPr>
          <p:cNvPr id="2068" name="Google Shape;2068;p74"/>
          <p:cNvCxnSpPr>
            <a:endCxn id="2064" idx="2"/>
          </p:cNvCxnSpPr>
          <p:nvPr/>
        </p:nvCxnSpPr>
        <p:spPr>
          <a:xfrm rot="10800000" flipH="1">
            <a:off x="5150125" y="2375925"/>
            <a:ext cx="2502000" cy="893700"/>
          </a:xfrm>
          <a:prstGeom prst="straightConnector1">
            <a:avLst/>
          </a:prstGeom>
          <a:noFill/>
          <a:ln w="19050" cap="flat" cmpd="sng">
            <a:solidFill>
              <a:schemeClr val="dk2"/>
            </a:solidFill>
            <a:prstDash val="solid"/>
            <a:round/>
            <a:headEnd type="none" w="med" len="med"/>
            <a:tailEnd type="triangle" w="med" len="med"/>
          </a:ln>
        </p:spPr>
      </p:cxnSp>
      <p:sp>
        <p:nvSpPr>
          <p:cNvPr id="2069" name="Google Shape;2069;p74"/>
          <p:cNvSpPr txBox="1"/>
          <p:nvPr/>
        </p:nvSpPr>
        <p:spPr>
          <a:xfrm>
            <a:off x="4837700" y="1172450"/>
            <a:ext cx="10125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x</a:t>
            </a:r>
            <a:r>
              <a:rPr lang="en" sz="2400" i="1">
                <a:solidFill>
                  <a:srgbClr val="38761D"/>
                </a:solidFill>
                <a:latin typeface="Times New Roman"/>
                <a:ea typeface="Times New Roman"/>
                <a:cs typeface="Times New Roman"/>
                <a:sym typeface="Times New Roman"/>
              </a:rPr>
              <a:t> </a:t>
            </a:r>
            <a:r>
              <a:rPr lang="en" sz="1000" i="1">
                <a:solidFill>
                  <a:srgbClr val="38761D"/>
                </a:solidFill>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-2</a:t>
            </a:r>
            <a:endParaRPr sz="2400">
              <a:solidFill>
                <a:srgbClr val="38761D"/>
              </a:solidFill>
              <a:latin typeface="Times New Roman"/>
              <a:ea typeface="Times New Roman"/>
              <a:cs typeface="Times New Roman"/>
              <a:sym typeface="Times New Roman"/>
            </a:endParaRPr>
          </a:p>
        </p:txBody>
      </p:sp>
      <p:sp>
        <p:nvSpPr>
          <p:cNvPr id="2070" name="Google Shape;2070;p74"/>
          <p:cNvSpPr txBox="1"/>
          <p:nvPr/>
        </p:nvSpPr>
        <p:spPr>
          <a:xfrm>
            <a:off x="4761500" y="2010650"/>
            <a:ext cx="49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y </a:t>
            </a:r>
            <a:endParaRPr sz="2400" i="1">
              <a:latin typeface="Times New Roman"/>
              <a:ea typeface="Times New Roman"/>
              <a:cs typeface="Times New Roman"/>
              <a:sym typeface="Times New Roman"/>
            </a:endParaRPr>
          </a:p>
        </p:txBody>
      </p:sp>
      <p:sp>
        <p:nvSpPr>
          <p:cNvPr id="2071" name="Google Shape;2071;p74"/>
          <p:cNvSpPr txBox="1"/>
          <p:nvPr/>
        </p:nvSpPr>
        <p:spPr>
          <a:xfrm>
            <a:off x="4837700" y="2925050"/>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z</a:t>
            </a:r>
            <a:endParaRPr sz="2400" i="1">
              <a:latin typeface="Times New Roman"/>
              <a:ea typeface="Times New Roman"/>
              <a:cs typeface="Times New Roman"/>
              <a:sym typeface="Times New Roman"/>
            </a:endParaRPr>
          </a:p>
        </p:txBody>
      </p:sp>
      <p:sp>
        <p:nvSpPr>
          <p:cNvPr id="2072" name="Google Shape;2072;p74"/>
          <p:cNvSpPr txBox="1"/>
          <p:nvPr/>
        </p:nvSpPr>
        <p:spPr>
          <a:xfrm>
            <a:off x="5006350" y="1793175"/>
            <a:ext cx="423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5</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3" name="Google Shape;2073;p74"/>
          <p:cNvSpPr txBox="1"/>
          <p:nvPr/>
        </p:nvSpPr>
        <p:spPr>
          <a:xfrm>
            <a:off x="5066300" y="2772650"/>
            <a:ext cx="535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Times New Roman"/>
                <a:ea typeface="Times New Roman"/>
                <a:cs typeface="Times New Roman"/>
                <a:sym typeface="Times New Roman"/>
              </a:rPr>
              <a:t>-4</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4" name="Google Shape;2074;p74"/>
          <p:cNvSpPr txBox="1"/>
          <p:nvPr/>
        </p:nvSpPr>
        <p:spPr>
          <a:xfrm>
            <a:off x="6569534" y="1546101"/>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q</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3</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sp>
        <p:nvSpPr>
          <p:cNvPr id="2075" name="Google Shape;2075;p74"/>
          <p:cNvSpPr txBox="1"/>
          <p:nvPr/>
        </p:nvSpPr>
        <p:spPr>
          <a:xfrm>
            <a:off x="8280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Times New Roman"/>
                <a:ea typeface="Times New Roman"/>
                <a:cs typeface="Times New Roman"/>
                <a:sym typeface="Times New Roman"/>
              </a:rPr>
              <a:t>f</a:t>
            </a:r>
            <a:r>
              <a:rPr lang="en" sz="2400">
                <a:latin typeface="Times New Roman"/>
                <a:ea typeface="Times New Roman"/>
                <a:cs typeface="Times New Roman"/>
                <a:sym typeface="Times New Roman"/>
              </a:rPr>
              <a:t> </a:t>
            </a:r>
            <a:r>
              <a:rPr lang="en" sz="2400">
                <a:solidFill>
                  <a:srgbClr val="38761D"/>
                </a:solidFill>
                <a:latin typeface="Times New Roman"/>
                <a:ea typeface="Times New Roman"/>
                <a:cs typeface="Times New Roman"/>
                <a:sym typeface="Times New Roman"/>
              </a:rPr>
              <a:t>-12</a:t>
            </a:r>
            <a:r>
              <a:rPr lang="en" sz="2400" i="1">
                <a:solidFill>
                  <a:srgbClr val="38761D"/>
                </a:solidFill>
                <a:latin typeface="Times New Roman"/>
                <a:ea typeface="Times New Roman"/>
                <a:cs typeface="Times New Roman"/>
                <a:sym typeface="Times New Roman"/>
              </a:rPr>
              <a:t> </a:t>
            </a:r>
            <a:endParaRPr sz="2400" i="1">
              <a:solidFill>
                <a:srgbClr val="38761D"/>
              </a:solidFill>
              <a:latin typeface="Times New Roman"/>
              <a:ea typeface="Times New Roman"/>
              <a:cs typeface="Times New Roman"/>
              <a:sym typeface="Times New Roman"/>
            </a:endParaRPr>
          </a:p>
        </p:txBody>
      </p:sp>
      <p:cxnSp>
        <p:nvCxnSpPr>
          <p:cNvPr id="2076" name="Google Shape;2076;p74"/>
          <p:cNvCxnSpPr/>
          <p:nvPr/>
        </p:nvCxnSpPr>
        <p:spPr>
          <a:xfrm>
            <a:off x="8277100" y="2415875"/>
            <a:ext cx="645600" cy="0"/>
          </a:xfrm>
          <a:prstGeom prst="straightConnector1">
            <a:avLst/>
          </a:prstGeom>
          <a:noFill/>
          <a:ln w="19050" cap="flat" cmpd="sng">
            <a:solidFill>
              <a:schemeClr val="dk2"/>
            </a:solidFill>
            <a:prstDash val="solid"/>
            <a:round/>
            <a:headEnd type="none" w="med" len="med"/>
            <a:tailEnd type="triangle" w="med" len="med"/>
          </a:ln>
        </p:spPr>
      </p:cxnSp>
      <p:cxnSp>
        <p:nvCxnSpPr>
          <p:cNvPr id="2077" name="Google Shape;2077;p74"/>
          <p:cNvCxnSpPr/>
          <p:nvPr/>
        </p:nvCxnSpPr>
        <p:spPr>
          <a:xfrm rot="10800000" flipH="1">
            <a:off x="5096975" y="1949825"/>
            <a:ext cx="896400" cy="356100"/>
          </a:xfrm>
          <a:prstGeom prst="straightConnector1">
            <a:avLst/>
          </a:prstGeom>
          <a:noFill/>
          <a:ln w="19050" cap="flat" cmpd="sng">
            <a:solidFill>
              <a:schemeClr val="dk2"/>
            </a:solidFill>
            <a:prstDash val="solid"/>
            <a:round/>
            <a:headEnd type="none" w="med" len="med"/>
            <a:tailEnd type="triangle" w="med" len="med"/>
          </a:ln>
        </p:spPr>
      </p:cxnSp>
      <p:cxnSp>
        <p:nvCxnSpPr>
          <p:cNvPr id="2078" name="Google Shape;2078;p74"/>
          <p:cNvCxnSpPr>
            <a:stCxn id="2063" idx="6"/>
            <a:endCxn id="2064" idx="2"/>
          </p:cNvCxnSpPr>
          <p:nvPr/>
        </p:nvCxnSpPr>
        <p:spPr>
          <a:xfrm>
            <a:off x="6591800" y="1949850"/>
            <a:ext cx="1060200" cy="426000"/>
          </a:xfrm>
          <a:prstGeom prst="straightConnector1">
            <a:avLst/>
          </a:prstGeom>
          <a:noFill/>
          <a:ln w="19050" cap="flat" cmpd="sng">
            <a:solidFill>
              <a:schemeClr val="dk2"/>
            </a:solidFill>
            <a:prstDash val="solid"/>
            <a:round/>
            <a:headEnd type="none" w="med" len="med"/>
            <a:tailEnd type="triangle" w="med" len="med"/>
          </a:ln>
        </p:spPr>
      </p:cxnSp>
      <p:sp>
        <p:nvSpPr>
          <p:cNvPr id="2079" name="Google Shape;2079;p74"/>
          <p:cNvSpPr/>
          <p:nvPr/>
        </p:nvSpPr>
        <p:spPr>
          <a:xfrm>
            <a:off x="225950" y="2325875"/>
            <a:ext cx="4060200" cy="795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4"/>
          <p:cNvSpPr/>
          <p:nvPr/>
        </p:nvSpPr>
        <p:spPr>
          <a:xfrm>
            <a:off x="225975" y="3303184"/>
            <a:ext cx="4060200" cy="795000"/>
          </a:xfrm>
          <a:prstGeom prst="rect">
            <a:avLst/>
          </a:prstGeom>
          <a:noFill/>
          <a:ln w="19050"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4"/>
          <p:cNvSpPr txBox="1"/>
          <p:nvPr/>
        </p:nvSpPr>
        <p:spPr>
          <a:xfrm>
            <a:off x="8399111" y="2324331"/>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1</a:t>
            </a:r>
            <a:endParaRPr sz="2400" i="1">
              <a:solidFill>
                <a:srgbClr val="FF0000"/>
              </a:solidFill>
              <a:latin typeface="Times New Roman"/>
              <a:ea typeface="Times New Roman"/>
              <a:cs typeface="Times New Roman"/>
              <a:sym typeface="Times New Roman"/>
            </a:endParaRPr>
          </a:p>
        </p:txBody>
      </p:sp>
      <p:cxnSp>
        <p:nvCxnSpPr>
          <p:cNvPr id="2082" name="Google Shape;2082;p74"/>
          <p:cNvCxnSpPr>
            <a:stCxn id="2083" idx="0"/>
          </p:cNvCxnSpPr>
          <p:nvPr/>
        </p:nvCxnSpPr>
        <p:spPr>
          <a:xfrm rot="10800000">
            <a:off x="5509096" y="1940584"/>
            <a:ext cx="2855400" cy="1513500"/>
          </a:xfrm>
          <a:prstGeom prst="straightConnector1">
            <a:avLst/>
          </a:prstGeom>
          <a:noFill/>
          <a:ln w="28575" cap="flat" cmpd="sng">
            <a:solidFill>
              <a:srgbClr val="FF0000"/>
            </a:solidFill>
            <a:prstDash val="solid"/>
            <a:round/>
            <a:headEnd type="none" w="med" len="med"/>
            <a:tailEnd type="triangle" w="med" len="med"/>
          </a:ln>
        </p:spPr>
      </p:cxnSp>
      <p:sp>
        <p:nvSpPr>
          <p:cNvPr id="2084" name="Google Shape;2084;p74"/>
          <p:cNvSpPr txBox="1"/>
          <p:nvPr/>
        </p:nvSpPr>
        <p:spPr>
          <a:xfrm>
            <a:off x="5199047" y="3134172"/>
            <a:ext cx="423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3</a:t>
            </a:r>
            <a:endParaRPr sz="2400" i="1">
              <a:solidFill>
                <a:srgbClr val="FF0000"/>
              </a:solidFill>
              <a:latin typeface="Times New Roman"/>
              <a:ea typeface="Times New Roman"/>
              <a:cs typeface="Times New Roman"/>
              <a:sym typeface="Times New Roman"/>
            </a:endParaRPr>
          </a:p>
        </p:txBody>
      </p:sp>
      <p:sp>
        <p:nvSpPr>
          <p:cNvPr id="2085" name="Google Shape;2085;p74"/>
          <p:cNvSpPr txBox="1"/>
          <p:nvPr/>
        </p:nvSpPr>
        <p:spPr>
          <a:xfrm>
            <a:off x="6535573" y="1970950"/>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86" name="Google Shape;2086;p74"/>
          <p:cNvSpPr txBox="1"/>
          <p:nvPr/>
        </p:nvSpPr>
        <p:spPr>
          <a:xfrm>
            <a:off x="5046651" y="2143575"/>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pic>
        <p:nvPicPr>
          <p:cNvPr id="2083" name="Google Shape;2083;p74"/>
          <p:cNvPicPr preferRelativeResize="0"/>
          <p:nvPr/>
        </p:nvPicPr>
        <p:blipFill>
          <a:blip r:embed="rId6">
            <a:alphaModFix/>
          </a:blip>
          <a:stretch>
            <a:fillRect/>
          </a:stretch>
        </p:blipFill>
        <p:spPr>
          <a:xfrm>
            <a:off x="7955214" y="3454084"/>
            <a:ext cx="818563" cy="868175"/>
          </a:xfrm>
          <a:prstGeom prst="rect">
            <a:avLst/>
          </a:prstGeom>
          <a:noFill/>
          <a:ln>
            <a:noFill/>
          </a:ln>
        </p:spPr>
      </p:pic>
      <p:sp>
        <p:nvSpPr>
          <p:cNvPr id="2087" name="Google Shape;2087;p74"/>
          <p:cNvSpPr txBox="1"/>
          <p:nvPr/>
        </p:nvSpPr>
        <p:spPr>
          <a:xfrm>
            <a:off x="5046651" y="1497647"/>
            <a:ext cx="492000" cy="4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Times New Roman"/>
                <a:ea typeface="Times New Roman"/>
                <a:cs typeface="Times New Roman"/>
                <a:sym typeface="Times New Roman"/>
              </a:rPr>
              <a:t>-4</a:t>
            </a:r>
            <a:endParaRPr sz="2400" i="1">
              <a:solidFill>
                <a:srgbClr val="FF0000"/>
              </a:solidFill>
              <a:latin typeface="Times New Roman"/>
              <a:ea typeface="Times New Roman"/>
              <a:cs typeface="Times New Roman"/>
              <a:sym typeface="Times New Roman"/>
            </a:endParaRPr>
          </a:p>
        </p:txBody>
      </p:sp>
      <p:sp>
        <p:nvSpPr>
          <p:cNvPr id="2088" name="Google Shape;208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145</a:t>
            </a:fld>
            <a:endParaRPr/>
          </a:p>
        </p:txBody>
      </p:sp>
      <p:sp>
        <p:nvSpPr>
          <p:cNvPr id="2" name="TextBox 1">
            <a:extLst>
              <a:ext uri="{FF2B5EF4-FFF2-40B4-BE49-F238E27FC236}">
                <a16:creationId xmlns:a16="http://schemas.microsoft.com/office/drawing/2014/main" id="{13DD0CF8-5F8B-243D-00C3-DDC9F7C191A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CFA2BADD-C4BE-8D49-0678-9DE5379ECF9A}"/>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7788552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Google Shape;2094;p75"/>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095" name="Google Shape;2095;p75"/>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096" name="Google Shape;2096;p75"/>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097" name="Google Shape;2097;p75"/>
          <p:cNvCxnSpPr>
            <a:stCxn id="2094"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098" name="Google Shape;2098;p75"/>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099" name="Google Shape;2099;p75"/>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00" name="Google Shape;2100;p75"/>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01" name="Google Shape;2101;p75"/>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sp>
        <p:nvSpPr>
          <p:cNvPr id="2102" name="Google Shape;210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146</a:t>
            </a:fld>
            <a:endParaRPr/>
          </a:p>
        </p:txBody>
      </p:sp>
      <p:sp>
        <p:nvSpPr>
          <p:cNvPr id="2" name="TextBox 1">
            <a:extLst>
              <a:ext uri="{FF2B5EF4-FFF2-40B4-BE49-F238E27FC236}">
                <a16:creationId xmlns:a16="http://schemas.microsoft.com/office/drawing/2014/main" id="{F3FC8D9C-9127-7B53-B19F-2A86C8BFE68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TextBox 2">
            <a:extLst>
              <a:ext uri="{FF2B5EF4-FFF2-40B4-BE49-F238E27FC236}">
                <a16:creationId xmlns:a16="http://schemas.microsoft.com/office/drawing/2014/main" id="{8254A84F-9BCF-C857-1F04-638E750EC366}"/>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27772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76"/>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09" name="Google Shape;2109;p76"/>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10" name="Google Shape;2110;p76"/>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11" name="Google Shape;2111;p76"/>
          <p:cNvCxnSpPr>
            <a:stCxn id="2108"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12" name="Google Shape;2112;p76"/>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13" name="Google Shape;2113;p76"/>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14" name="Google Shape;2114;p76"/>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15" name="Google Shape;2115;p76"/>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16" name="Google Shape;2116;p76"/>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17" name="Google Shape;2117;p76"/>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18" name="Google Shape;2118;p76"/>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sp>
        <p:nvSpPr>
          <p:cNvPr id="2119" name="Google Shape;2119;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147</a:t>
            </a:fld>
            <a:endParaRPr/>
          </a:p>
        </p:txBody>
      </p:sp>
      <p:sp>
        <p:nvSpPr>
          <p:cNvPr id="2" name="TextBox 1">
            <a:extLst>
              <a:ext uri="{FF2B5EF4-FFF2-40B4-BE49-F238E27FC236}">
                <a16:creationId xmlns:a16="http://schemas.microsoft.com/office/drawing/2014/main" id="{386773A0-AD6E-C974-648C-528BCB200C3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TextBox 2">
            <a:extLst>
              <a:ext uri="{FF2B5EF4-FFF2-40B4-BE49-F238E27FC236}">
                <a16:creationId xmlns:a16="http://schemas.microsoft.com/office/drawing/2014/main" id="{67CEFC43-E698-0EFC-3848-3E191C048280}"/>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41879406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77"/>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26" name="Google Shape;2126;p77"/>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27" name="Google Shape;2127;p77"/>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28" name="Google Shape;2128;p77"/>
          <p:cNvCxnSpPr>
            <a:stCxn id="2125"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29" name="Google Shape;2129;p77"/>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30" name="Google Shape;2130;p77"/>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31" name="Google Shape;2131;p77"/>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32" name="Google Shape;2132;p77"/>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33" name="Google Shape;2133;p77"/>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34" name="Google Shape;2134;p77"/>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35" name="Google Shape;2135;p77"/>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36" name="Google Shape;2136;p77"/>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sp>
        <p:nvSpPr>
          <p:cNvPr id="2137" name="Google Shape;2137;p77"/>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pic>
        <p:nvPicPr>
          <p:cNvPr id="2138" name="Google Shape;2138;p77"/>
          <p:cNvPicPr preferRelativeResize="0"/>
          <p:nvPr/>
        </p:nvPicPr>
        <p:blipFill>
          <a:blip r:embed="rId5">
            <a:alphaModFix/>
          </a:blip>
          <a:stretch>
            <a:fillRect/>
          </a:stretch>
        </p:blipFill>
        <p:spPr>
          <a:xfrm>
            <a:off x="7309825" y="2666100"/>
            <a:ext cx="728933" cy="812525"/>
          </a:xfrm>
          <a:prstGeom prst="rect">
            <a:avLst/>
          </a:prstGeom>
          <a:noFill/>
          <a:ln>
            <a:noFill/>
          </a:ln>
        </p:spPr>
      </p:pic>
      <p:sp>
        <p:nvSpPr>
          <p:cNvPr id="2139" name="Google Shape;213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148</a:t>
            </a:fld>
            <a:endParaRPr/>
          </a:p>
        </p:txBody>
      </p:sp>
      <p:sp>
        <p:nvSpPr>
          <p:cNvPr id="2" name="TextBox 1">
            <a:extLst>
              <a:ext uri="{FF2B5EF4-FFF2-40B4-BE49-F238E27FC236}">
                <a16:creationId xmlns:a16="http://schemas.microsoft.com/office/drawing/2014/main" id="{FB403AA1-9E1E-B3A4-4182-DD18B4972D16}"/>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TextBox 2">
            <a:extLst>
              <a:ext uri="{FF2B5EF4-FFF2-40B4-BE49-F238E27FC236}">
                <a16:creationId xmlns:a16="http://schemas.microsoft.com/office/drawing/2014/main" id="{1E82587A-2834-6634-07DC-3B98FDF29AB0}"/>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18252976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78"/>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46" name="Google Shape;2146;p78"/>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47" name="Google Shape;2147;p78"/>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48" name="Google Shape;2148;p78"/>
          <p:cNvCxnSpPr>
            <a:stCxn id="2145"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49" name="Google Shape;2149;p78"/>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50" name="Google Shape;2150;p78"/>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51" name="Google Shape;2151;p78"/>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52" name="Google Shape;2152;p78"/>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53" name="Google Shape;2153;p78"/>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54" name="Google Shape;2154;p78"/>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55" name="Google Shape;2155;p78"/>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56" name="Google Shape;2156;p78"/>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157" name="Google Shape;2157;p78"/>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sp>
        <p:nvSpPr>
          <p:cNvPr id="2158" name="Google Shape;2158;p78"/>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0000"/>
                </a:solidFill>
                <a:latin typeface="Nunito"/>
                <a:ea typeface="Nunito"/>
                <a:cs typeface="Nunito"/>
                <a:sym typeface="Nunito"/>
              </a:rPr>
              <a:t>gradients</a:t>
            </a:r>
            <a:endParaRPr sz="2200">
              <a:solidFill>
                <a:srgbClr val="FF0000"/>
              </a:solidFill>
              <a:latin typeface="Nunito"/>
              <a:ea typeface="Nunito"/>
              <a:cs typeface="Nunito"/>
              <a:sym typeface="Nunito"/>
            </a:endParaRPr>
          </a:p>
        </p:txBody>
      </p:sp>
      <p:pic>
        <p:nvPicPr>
          <p:cNvPr id="2159" name="Google Shape;2159;p78"/>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160" name="Google Shape;2160;p78"/>
          <p:cNvPicPr preferRelativeResize="0"/>
          <p:nvPr/>
        </p:nvPicPr>
        <p:blipFill>
          <a:blip r:embed="rId6">
            <a:alphaModFix/>
          </a:blip>
          <a:stretch>
            <a:fillRect/>
          </a:stretch>
        </p:blipFill>
        <p:spPr>
          <a:xfrm rot="1568369">
            <a:off x="499629" y="1198474"/>
            <a:ext cx="2066609" cy="748800"/>
          </a:xfrm>
          <a:prstGeom prst="rect">
            <a:avLst/>
          </a:prstGeom>
          <a:noFill/>
          <a:ln>
            <a:noFill/>
          </a:ln>
        </p:spPr>
      </p:pic>
      <p:sp>
        <p:nvSpPr>
          <p:cNvPr id="2161" name="Google Shape;216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149</a:t>
            </a:fld>
            <a:endParaRPr/>
          </a:p>
        </p:txBody>
      </p:sp>
      <p:sp>
        <p:nvSpPr>
          <p:cNvPr id="2" name="TextBox 1">
            <a:extLst>
              <a:ext uri="{FF2B5EF4-FFF2-40B4-BE49-F238E27FC236}">
                <a16:creationId xmlns:a16="http://schemas.microsoft.com/office/drawing/2014/main" id="{6DDAE0A4-05B3-349B-0FFE-A9D43F74282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extBox 2">
            <a:extLst>
              <a:ext uri="{FF2B5EF4-FFF2-40B4-BE49-F238E27FC236}">
                <a16:creationId xmlns:a16="http://schemas.microsoft.com/office/drawing/2014/main" id="{B13F4600-D4E6-0DE9-D8C2-F4ED8707EB33}"/>
              </a:ext>
            </a:extLst>
          </p:cNvPr>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14724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0"/>
        <p:cNvGrpSpPr/>
        <p:nvPr/>
      </p:nvGrpSpPr>
      <p:grpSpPr>
        <a:xfrm>
          <a:off x="0" y="0"/>
          <a:ext cx="0" cy="0"/>
          <a:chOff x="0" y="0"/>
          <a:chExt cx="0" cy="0"/>
        </a:xfrm>
      </p:grpSpPr>
      <p:sp>
        <p:nvSpPr>
          <p:cNvPr id="321" name="Google Shape;321;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From Biological to Artificial Neurons</a:t>
            </a:r>
            <a:endParaRPr dirty="0"/>
          </a:p>
        </p:txBody>
      </p:sp>
      <p:sp>
        <p:nvSpPr>
          <p:cNvPr id="322" name="Google Shape;322;p3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dirty="0"/>
              <a:t>There is now a </a:t>
            </a:r>
            <a:r>
              <a:rPr lang="en" sz="2200" b="1" dirty="0"/>
              <a:t>huge quantity of data</a:t>
            </a:r>
            <a:r>
              <a:rPr lang="en" sz="2200" dirty="0"/>
              <a:t> available to train neural networks.</a:t>
            </a:r>
            <a:endParaRPr sz="2200" dirty="0"/>
          </a:p>
          <a:p>
            <a:pPr marL="457200" lvl="0" indent="-368300" algn="l" rtl="0">
              <a:spcBef>
                <a:spcPts val="1000"/>
              </a:spcBef>
              <a:spcAft>
                <a:spcPts val="0"/>
              </a:spcAft>
              <a:buClr>
                <a:srgbClr val="0095EB"/>
              </a:buClr>
              <a:buSzPts val="2200"/>
              <a:buAutoNum type="arabicPeriod"/>
            </a:pPr>
            <a:r>
              <a:rPr lang="en" sz="2200" b="1" dirty="0"/>
              <a:t>Computing power</a:t>
            </a:r>
            <a:r>
              <a:rPr lang="en" sz="2200" dirty="0"/>
              <a:t> now makes it possible to train large neural networks in a reasonable amount of time.</a:t>
            </a:r>
            <a:endParaRPr sz="2200" dirty="0"/>
          </a:p>
          <a:p>
            <a:pPr marL="457200" lvl="0" indent="-368300" algn="l" rtl="0">
              <a:spcBef>
                <a:spcPts val="1000"/>
              </a:spcBef>
              <a:spcAft>
                <a:spcPts val="0"/>
              </a:spcAft>
              <a:buClr>
                <a:srgbClr val="0095EB"/>
              </a:buClr>
              <a:buSzPts val="2200"/>
              <a:buAutoNum type="arabicPeriod"/>
            </a:pPr>
            <a:r>
              <a:rPr lang="en" sz="2200" dirty="0"/>
              <a:t>The training algorithms have been improved. </a:t>
            </a:r>
            <a:endParaRPr sz="2200" dirty="0"/>
          </a:p>
          <a:p>
            <a:pPr marL="457200" lvl="0" indent="-368300" algn="l" rtl="0">
              <a:spcBef>
                <a:spcPts val="1000"/>
              </a:spcBef>
              <a:spcAft>
                <a:spcPts val="1000"/>
              </a:spcAft>
              <a:buClr>
                <a:srgbClr val="0095EB"/>
              </a:buClr>
              <a:buSzPts val="2200"/>
              <a:buAutoNum type="arabicPeriod"/>
            </a:pPr>
            <a:r>
              <a:rPr lang="en" sz="2200" dirty="0"/>
              <a:t> ANNs seem to have entered a virtuous circle of funding and progress.</a:t>
            </a:r>
            <a:endParaRPr sz="2200" dirty="0"/>
          </a:p>
        </p:txBody>
      </p:sp>
      <p:sp>
        <p:nvSpPr>
          <p:cNvPr id="323" name="Google Shape;323;p35"/>
          <p:cNvSpPr/>
          <p:nvPr/>
        </p:nvSpPr>
        <p:spPr>
          <a:xfrm>
            <a:off x="209725" y="3204230"/>
            <a:ext cx="8808000" cy="153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24" name="Google Shape;32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 name="Slide Number Placeholder 3">
            <a:extLst>
              <a:ext uri="{FF2B5EF4-FFF2-40B4-BE49-F238E27FC236}">
                <a16:creationId xmlns:a16="http://schemas.microsoft.com/office/drawing/2014/main" id="{06DC6836-D03F-C997-9EF4-97299E168983}"/>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a:t>
            </a:fld>
            <a:endParaRPr lang="en-US" sz="1600">
              <a:solidFill>
                <a:schemeClr val="bg1"/>
              </a:solidFill>
            </a:endParaRPr>
          </a:p>
        </p:txBody>
      </p:sp>
      <p:sp>
        <p:nvSpPr>
          <p:cNvPr id="3" name="TextBox 2">
            <a:extLst>
              <a:ext uri="{FF2B5EF4-FFF2-40B4-BE49-F238E27FC236}">
                <a16:creationId xmlns:a16="http://schemas.microsoft.com/office/drawing/2014/main" id="{6838D7FE-5998-B36B-B304-100E95303C5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E2BC1354-9806-F19C-B1D4-3F7C0AC1048E}"/>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79"/>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68" name="Google Shape;2168;p79"/>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69" name="Google Shape;2169;p79"/>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70" name="Google Shape;2170;p79"/>
          <p:cNvCxnSpPr>
            <a:stCxn id="2167"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71" name="Google Shape;2171;p79"/>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72" name="Google Shape;2172;p79"/>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73" name="Google Shape;2173;p79"/>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74" name="Google Shape;2174;p79"/>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75" name="Google Shape;2175;p79"/>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176" name="Google Shape;2176;p79"/>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177" name="Google Shape;2177;p79"/>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178" name="Google Shape;2178;p79"/>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179" name="Google Shape;2179;p79"/>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cxnSp>
        <p:nvCxnSpPr>
          <p:cNvPr id="2180" name="Google Shape;2180;p79"/>
          <p:cNvCxnSpPr/>
          <p:nvPr/>
        </p:nvCxnSpPr>
        <p:spPr>
          <a:xfrm rot="10800000" flipH="1">
            <a:off x="647700" y="3662550"/>
            <a:ext cx="2549700" cy="1042800"/>
          </a:xfrm>
          <a:prstGeom prst="straightConnector1">
            <a:avLst/>
          </a:prstGeom>
          <a:noFill/>
          <a:ln w="28575" cap="flat" cmpd="sng">
            <a:solidFill>
              <a:srgbClr val="FF0000"/>
            </a:solidFill>
            <a:prstDash val="solid"/>
            <a:round/>
            <a:headEnd type="triangle" w="med" len="med"/>
            <a:tailEnd type="none" w="med" len="med"/>
          </a:ln>
        </p:spPr>
      </p:cxnSp>
      <p:sp>
        <p:nvSpPr>
          <p:cNvPr id="2181" name="Google Shape;2181;p79"/>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pic>
        <p:nvPicPr>
          <p:cNvPr id="2182" name="Google Shape;2182;p79"/>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183" name="Google Shape;2183;p79"/>
          <p:cNvPicPr preferRelativeResize="0"/>
          <p:nvPr/>
        </p:nvPicPr>
        <p:blipFill>
          <a:blip r:embed="rId6">
            <a:alphaModFix/>
          </a:blip>
          <a:stretch>
            <a:fillRect/>
          </a:stretch>
        </p:blipFill>
        <p:spPr>
          <a:xfrm rot="1568369">
            <a:off x="499629" y="1198474"/>
            <a:ext cx="2066609" cy="748800"/>
          </a:xfrm>
          <a:prstGeom prst="rect">
            <a:avLst/>
          </a:prstGeom>
          <a:noFill/>
          <a:ln>
            <a:noFill/>
          </a:ln>
        </p:spPr>
      </p:pic>
      <p:pic>
        <p:nvPicPr>
          <p:cNvPr id="2184" name="Google Shape;2184;p79"/>
          <p:cNvPicPr preferRelativeResize="0"/>
          <p:nvPr/>
        </p:nvPicPr>
        <p:blipFill>
          <a:blip r:embed="rId7">
            <a:alphaModFix/>
          </a:blip>
          <a:stretch>
            <a:fillRect/>
          </a:stretch>
        </p:blipFill>
        <p:spPr>
          <a:xfrm rot="-1339565">
            <a:off x="1213989" y="4085452"/>
            <a:ext cx="2286097" cy="796945"/>
          </a:xfrm>
          <a:prstGeom prst="rect">
            <a:avLst/>
          </a:prstGeom>
          <a:noFill/>
          <a:ln>
            <a:noFill/>
          </a:ln>
        </p:spPr>
      </p:pic>
      <p:sp>
        <p:nvSpPr>
          <p:cNvPr id="2185" name="Google Shape;2185;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150</a:t>
            </a:fld>
            <a:endParaRPr/>
          </a:p>
        </p:txBody>
      </p:sp>
      <p:sp>
        <p:nvSpPr>
          <p:cNvPr id="2" name="TextBox 1">
            <a:extLst>
              <a:ext uri="{FF2B5EF4-FFF2-40B4-BE49-F238E27FC236}">
                <a16:creationId xmlns:a16="http://schemas.microsoft.com/office/drawing/2014/main" id="{B9ED2684-6C67-5946-E888-F384D68BDD7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4" name="TextBox 3">
            <a:extLst>
              <a:ext uri="{FF2B5EF4-FFF2-40B4-BE49-F238E27FC236}">
                <a16:creationId xmlns:a16="http://schemas.microsoft.com/office/drawing/2014/main" id="{4B59DE13-E996-D24B-4762-9AA6E147C029}"/>
              </a:ext>
            </a:extLst>
          </p:cNvPr>
          <p:cNvSpPr txBox="1"/>
          <p:nvPr/>
        </p:nvSpPr>
        <p:spPr>
          <a:xfrm>
            <a:off x="2170087" y="4889255"/>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28162936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80"/>
          <p:cNvSpPr/>
          <p:nvPr/>
        </p:nvSpPr>
        <p:spPr>
          <a:xfrm>
            <a:off x="2789873" y="5230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2192" name="Google Shape;2192;p80"/>
          <p:cNvCxnSpPr/>
          <p:nvPr/>
        </p:nvCxnSpPr>
        <p:spPr>
          <a:xfrm>
            <a:off x="571610" y="445949"/>
            <a:ext cx="2393700" cy="1158900"/>
          </a:xfrm>
          <a:prstGeom prst="straightConnector1">
            <a:avLst/>
          </a:prstGeom>
          <a:noFill/>
          <a:ln w="28575" cap="flat" cmpd="sng">
            <a:solidFill>
              <a:srgbClr val="38761D"/>
            </a:solidFill>
            <a:prstDash val="solid"/>
            <a:round/>
            <a:headEnd type="none" w="med" len="med"/>
            <a:tailEnd type="triangle" w="med" len="med"/>
          </a:ln>
        </p:spPr>
      </p:cxnSp>
      <p:cxnSp>
        <p:nvCxnSpPr>
          <p:cNvPr id="2193" name="Google Shape;2193;p80"/>
          <p:cNvCxnSpPr/>
          <p:nvPr/>
        </p:nvCxnSpPr>
        <p:spPr>
          <a:xfrm rot="10800000" flipH="1">
            <a:off x="571500" y="3510150"/>
            <a:ext cx="2549700" cy="1042800"/>
          </a:xfrm>
          <a:prstGeom prst="straightConnector1">
            <a:avLst/>
          </a:prstGeom>
          <a:noFill/>
          <a:ln w="28575" cap="flat" cmpd="sng">
            <a:solidFill>
              <a:srgbClr val="38761D"/>
            </a:solidFill>
            <a:prstDash val="solid"/>
            <a:round/>
            <a:headEnd type="none" w="med" len="med"/>
            <a:tailEnd type="triangle" w="med" len="med"/>
          </a:ln>
        </p:spPr>
      </p:cxnSp>
      <p:cxnSp>
        <p:nvCxnSpPr>
          <p:cNvPr id="2194" name="Google Shape;2194;p80"/>
          <p:cNvCxnSpPr>
            <a:stCxn id="2191" idx="6"/>
          </p:cNvCxnSpPr>
          <p:nvPr/>
        </p:nvCxnSpPr>
        <p:spPr>
          <a:xfrm>
            <a:off x="6631973" y="2443049"/>
            <a:ext cx="2053500" cy="0"/>
          </a:xfrm>
          <a:prstGeom prst="straightConnector1">
            <a:avLst/>
          </a:prstGeom>
          <a:noFill/>
          <a:ln w="28575" cap="flat" cmpd="sng">
            <a:solidFill>
              <a:srgbClr val="38761D"/>
            </a:solidFill>
            <a:prstDash val="solid"/>
            <a:round/>
            <a:headEnd type="none" w="med" len="med"/>
            <a:tailEnd type="triangle" w="med" len="med"/>
          </a:ln>
        </p:spPr>
      </p:cxnSp>
      <p:sp>
        <p:nvSpPr>
          <p:cNvPr id="2195" name="Google Shape;2195;p80"/>
          <p:cNvSpPr txBox="1"/>
          <p:nvPr/>
        </p:nvSpPr>
        <p:spPr>
          <a:xfrm>
            <a:off x="937175" y="2888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x</a:t>
            </a:r>
            <a:endParaRPr sz="2800">
              <a:solidFill>
                <a:srgbClr val="38761D"/>
              </a:solidFill>
              <a:latin typeface="Times New Roman"/>
              <a:ea typeface="Times New Roman"/>
              <a:cs typeface="Times New Roman"/>
              <a:sym typeface="Times New Roman"/>
            </a:endParaRPr>
          </a:p>
        </p:txBody>
      </p:sp>
      <p:sp>
        <p:nvSpPr>
          <p:cNvPr id="2196" name="Google Shape;2196;p80"/>
          <p:cNvSpPr txBox="1"/>
          <p:nvPr/>
        </p:nvSpPr>
        <p:spPr>
          <a:xfrm>
            <a:off x="7518560" y="1869384"/>
            <a:ext cx="967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i="1">
                <a:latin typeface="Times New Roman"/>
                <a:ea typeface="Times New Roman"/>
                <a:cs typeface="Times New Roman"/>
                <a:sym typeface="Times New Roman"/>
              </a:rPr>
              <a:t>z</a:t>
            </a:r>
            <a:endParaRPr sz="2800" i="1">
              <a:latin typeface="Times New Roman"/>
              <a:ea typeface="Times New Roman"/>
              <a:cs typeface="Times New Roman"/>
              <a:sym typeface="Times New Roman"/>
            </a:endParaRPr>
          </a:p>
        </p:txBody>
      </p:sp>
      <p:sp>
        <p:nvSpPr>
          <p:cNvPr id="2197" name="Google Shape;2197;p80"/>
          <p:cNvSpPr txBox="1"/>
          <p:nvPr/>
        </p:nvSpPr>
        <p:spPr>
          <a:xfrm>
            <a:off x="926550" y="3858525"/>
            <a:ext cx="412200" cy="36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i="1">
                <a:latin typeface="Times New Roman"/>
                <a:ea typeface="Times New Roman"/>
                <a:cs typeface="Times New Roman"/>
                <a:sym typeface="Times New Roman"/>
              </a:rPr>
              <a:t>y</a:t>
            </a:r>
            <a:endParaRPr sz="2800">
              <a:solidFill>
                <a:srgbClr val="38761D"/>
              </a:solidFill>
              <a:latin typeface="Times New Roman"/>
              <a:ea typeface="Times New Roman"/>
              <a:cs typeface="Times New Roman"/>
              <a:sym typeface="Times New Roman"/>
            </a:endParaRPr>
          </a:p>
        </p:txBody>
      </p:sp>
      <p:sp>
        <p:nvSpPr>
          <p:cNvPr id="2198" name="Google Shape;2198;p80"/>
          <p:cNvSpPr txBox="1"/>
          <p:nvPr/>
        </p:nvSpPr>
        <p:spPr>
          <a:xfrm>
            <a:off x="3791400" y="1958866"/>
            <a:ext cx="1854000" cy="74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t>f</a:t>
            </a:r>
            <a:endParaRPr sz="4500"/>
          </a:p>
        </p:txBody>
      </p:sp>
      <p:pic>
        <p:nvPicPr>
          <p:cNvPr id="2199" name="Google Shape;2199;p80"/>
          <p:cNvPicPr preferRelativeResize="0"/>
          <p:nvPr/>
        </p:nvPicPr>
        <p:blipFill>
          <a:blip r:embed="rId3">
            <a:alphaModFix/>
          </a:blip>
          <a:stretch>
            <a:fillRect/>
          </a:stretch>
        </p:blipFill>
        <p:spPr>
          <a:xfrm>
            <a:off x="2993429" y="1356122"/>
            <a:ext cx="770725" cy="837739"/>
          </a:xfrm>
          <a:prstGeom prst="rect">
            <a:avLst/>
          </a:prstGeom>
          <a:noFill/>
          <a:ln>
            <a:noFill/>
          </a:ln>
        </p:spPr>
      </p:pic>
      <p:pic>
        <p:nvPicPr>
          <p:cNvPr id="2200" name="Google Shape;2200;p80"/>
          <p:cNvPicPr preferRelativeResize="0"/>
          <p:nvPr/>
        </p:nvPicPr>
        <p:blipFill>
          <a:blip r:embed="rId4">
            <a:alphaModFix/>
          </a:blip>
          <a:stretch>
            <a:fillRect/>
          </a:stretch>
        </p:blipFill>
        <p:spPr>
          <a:xfrm>
            <a:off x="3126325" y="2904025"/>
            <a:ext cx="770725" cy="859100"/>
          </a:xfrm>
          <a:prstGeom prst="rect">
            <a:avLst/>
          </a:prstGeom>
          <a:noFill/>
          <a:ln>
            <a:noFill/>
          </a:ln>
        </p:spPr>
      </p:pic>
      <p:sp>
        <p:nvSpPr>
          <p:cNvPr id="2201" name="Google Shape;2201;p80"/>
          <p:cNvSpPr txBox="1"/>
          <p:nvPr/>
        </p:nvSpPr>
        <p:spPr>
          <a:xfrm>
            <a:off x="3716075" y="1028650"/>
            <a:ext cx="22620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“local gradient”</a:t>
            </a:r>
            <a:endParaRPr sz="2200" dirty="0">
              <a:solidFill>
                <a:srgbClr val="FF0000"/>
              </a:solidFill>
              <a:latin typeface="Nunito"/>
              <a:ea typeface="Nunito"/>
              <a:cs typeface="Nunito"/>
              <a:sym typeface="Nunito"/>
            </a:endParaRPr>
          </a:p>
        </p:txBody>
      </p:sp>
      <p:cxnSp>
        <p:nvCxnSpPr>
          <p:cNvPr id="2202" name="Google Shape;2202;p80"/>
          <p:cNvCxnSpPr/>
          <p:nvPr/>
        </p:nvCxnSpPr>
        <p:spPr>
          <a:xfrm>
            <a:off x="6631973" y="2595449"/>
            <a:ext cx="2053500" cy="0"/>
          </a:xfrm>
          <a:prstGeom prst="straightConnector1">
            <a:avLst/>
          </a:prstGeom>
          <a:noFill/>
          <a:ln w="28575" cap="flat" cmpd="sng">
            <a:solidFill>
              <a:srgbClr val="FF0000"/>
            </a:solidFill>
            <a:prstDash val="solid"/>
            <a:round/>
            <a:headEnd type="triangle" w="med" len="med"/>
            <a:tailEnd type="none" w="med" len="med"/>
          </a:ln>
        </p:spPr>
      </p:cxnSp>
      <p:cxnSp>
        <p:nvCxnSpPr>
          <p:cNvPr id="2203" name="Google Shape;2203;p80"/>
          <p:cNvCxnSpPr/>
          <p:nvPr/>
        </p:nvCxnSpPr>
        <p:spPr>
          <a:xfrm>
            <a:off x="495410" y="598349"/>
            <a:ext cx="2393700" cy="1158900"/>
          </a:xfrm>
          <a:prstGeom prst="straightConnector1">
            <a:avLst/>
          </a:prstGeom>
          <a:noFill/>
          <a:ln w="28575" cap="flat" cmpd="sng">
            <a:solidFill>
              <a:srgbClr val="FF0000"/>
            </a:solidFill>
            <a:prstDash val="solid"/>
            <a:round/>
            <a:headEnd type="triangle" w="med" len="med"/>
            <a:tailEnd type="none" w="med" len="med"/>
          </a:ln>
        </p:spPr>
      </p:cxnSp>
      <p:cxnSp>
        <p:nvCxnSpPr>
          <p:cNvPr id="2204" name="Google Shape;2204;p80"/>
          <p:cNvCxnSpPr/>
          <p:nvPr/>
        </p:nvCxnSpPr>
        <p:spPr>
          <a:xfrm rot="10800000" flipH="1">
            <a:off x="647700" y="3662550"/>
            <a:ext cx="2549700" cy="1042800"/>
          </a:xfrm>
          <a:prstGeom prst="straightConnector1">
            <a:avLst/>
          </a:prstGeom>
          <a:noFill/>
          <a:ln w="28575" cap="flat" cmpd="sng">
            <a:solidFill>
              <a:srgbClr val="FF0000"/>
            </a:solidFill>
            <a:prstDash val="solid"/>
            <a:round/>
            <a:headEnd type="triangle" w="med" len="med"/>
            <a:tailEnd type="none" w="med" len="med"/>
          </a:ln>
        </p:spPr>
      </p:cxnSp>
      <p:sp>
        <p:nvSpPr>
          <p:cNvPr id="2205" name="Google Shape;2205;p80"/>
          <p:cNvSpPr txBox="1"/>
          <p:nvPr/>
        </p:nvSpPr>
        <p:spPr>
          <a:xfrm>
            <a:off x="7038325" y="3586350"/>
            <a:ext cx="13746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FF0000"/>
                </a:solidFill>
                <a:latin typeface="Nunito"/>
                <a:ea typeface="Nunito"/>
                <a:cs typeface="Nunito"/>
                <a:sym typeface="Nunito"/>
              </a:rPr>
              <a:t>gradients</a:t>
            </a:r>
            <a:endParaRPr sz="2200" dirty="0">
              <a:solidFill>
                <a:srgbClr val="FF0000"/>
              </a:solidFill>
              <a:latin typeface="Nunito"/>
              <a:ea typeface="Nunito"/>
              <a:cs typeface="Nunito"/>
              <a:sym typeface="Nunito"/>
            </a:endParaRPr>
          </a:p>
        </p:txBody>
      </p:sp>
      <p:sp>
        <p:nvSpPr>
          <p:cNvPr id="2206" name="Google Shape;2206;p80"/>
          <p:cNvSpPr/>
          <p:nvPr/>
        </p:nvSpPr>
        <p:spPr>
          <a:xfrm>
            <a:off x="-3004677" y="-2524751"/>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2207" name="Google Shape;2207;p80"/>
          <p:cNvSpPr/>
          <p:nvPr/>
        </p:nvSpPr>
        <p:spPr>
          <a:xfrm>
            <a:off x="-3036502" y="3586349"/>
            <a:ext cx="3842100" cy="3840000"/>
          </a:xfrm>
          <a:prstGeom prst="ellipse">
            <a:avLst/>
          </a:prstGeom>
          <a:solidFill>
            <a:srgbClr val="D9D9D9"/>
          </a:solid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pic>
        <p:nvPicPr>
          <p:cNvPr id="2208" name="Google Shape;2208;p80"/>
          <p:cNvPicPr preferRelativeResize="0"/>
          <p:nvPr/>
        </p:nvPicPr>
        <p:blipFill>
          <a:blip r:embed="rId5">
            <a:alphaModFix/>
          </a:blip>
          <a:stretch>
            <a:fillRect/>
          </a:stretch>
        </p:blipFill>
        <p:spPr>
          <a:xfrm>
            <a:off x="7309825" y="2666100"/>
            <a:ext cx="728933" cy="812525"/>
          </a:xfrm>
          <a:prstGeom prst="rect">
            <a:avLst/>
          </a:prstGeom>
          <a:noFill/>
          <a:ln>
            <a:noFill/>
          </a:ln>
        </p:spPr>
      </p:pic>
      <p:pic>
        <p:nvPicPr>
          <p:cNvPr id="2209" name="Google Shape;2209;p80"/>
          <p:cNvPicPr preferRelativeResize="0"/>
          <p:nvPr/>
        </p:nvPicPr>
        <p:blipFill>
          <a:blip r:embed="rId6">
            <a:alphaModFix/>
          </a:blip>
          <a:stretch>
            <a:fillRect/>
          </a:stretch>
        </p:blipFill>
        <p:spPr>
          <a:xfrm rot="1568369">
            <a:off x="499629" y="1198474"/>
            <a:ext cx="2066609" cy="748800"/>
          </a:xfrm>
          <a:prstGeom prst="rect">
            <a:avLst/>
          </a:prstGeom>
          <a:noFill/>
          <a:ln>
            <a:noFill/>
          </a:ln>
        </p:spPr>
      </p:pic>
      <p:pic>
        <p:nvPicPr>
          <p:cNvPr id="2210" name="Google Shape;2210;p80"/>
          <p:cNvPicPr preferRelativeResize="0"/>
          <p:nvPr/>
        </p:nvPicPr>
        <p:blipFill>
          <a:blip r:embed="rId7">
            <a:alphaModFix/>
          </a:blip>
          <a:stretch>
            <a:fillRect/>
          </a:stretch>
        </p:blipFill>
        <p:spPr>
          <a:xfrm rot="-1339565">
            <a:off x="1213989" y="4085452"/>
            <a:ext cx="2286097" cy="796945"/>
          </a:xfrm>
          <a:prstGeom prst="rect">
            <a:avLst/>
          </a:prstGeom>
          <a:noFill/>
          <a:ln>
            <a:noFill/>
          </a:ln>
        </p:spPr>
      </p:pic>
      <p:sp>
        <p:nvSpPr>
          <p:cNvPr id="2211" name="Google Shape;221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151</a:t>
            </a:fld>
            <a:endParaRPr/>
          </a:p>
        </p:txBody>
      </p:sp>
      <p:sp>
        <p:nvSpPr>
          <p:cNvPr id="2" name="TextBox 1">
            <a:extLst>
              <a:ext uri="{FF2B5EF4-FFF2-40B4-BE49-F238E27FC236}">
                <a16:creationId xmlns:a16="http://schemas.microsoft.com/office/drawing/2014/main" id="{CAA7F0E5-3043-A3EE-5227-4CF0CC0A1B8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8"/>
              </a:rPr>
              <a:t>Prof. Sandra Avila </a:t>
            </a:r>
            <a:r>
              <a:rPr lang="en-US" sz="1200" dirty="0"/>
              <a:t>- UNICAMP</a:t>
            </a:r>
          </a:p>
        </p:txBody>
      </p:sp>
      <p:sp>
        <p:nvSpPr>
          <p:cNvPr id="3" name="TextBox 2">
            <a:extLst>
              <a:ext uri="{FF2B5EF4-FFF2-40B4-BE49-F238E27FC236}">
                <a16:creationId xmlns:a16="http://schemas.microsoft.com/office/drawing/2014/main" id="{F23D7C7C-228E-5E78-67DE-D3673930B45E}"/>
              </a:ext>
            </a:extLst>
          </p:cNvPr>
          <p:cNvSpPr txBox="1"/>
          <p:nvPr/>
        </p:nvSpPr>
        <p:spPr>
          <a:xfrm>
            <a:off x="2334459" y="4910039"/>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Tree>
    <p:extLst>
      <p:ext uri="{BB962C8B-B14F-4D97-AF65-F5344CB8AC3E}">
        <p14:creationId xmlns:p14="http://schemas.microsoft.com/office/powerpoint/2010/main" val="30448392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70"/>
        <p:cNvGrpSpPr/>
        <p:nvPr/>
      </p:nvGrpSpPr>
      <p:grpSpPr>
        <a:xfrm>
          <a:off x="0" y="0"/>
          <a:ext cx="0" cy="0"/>
          <a:chOff x="0" y="0"/>
          <a:chExt cx="0" cy="0"/>
        </a:xfrm>
      </p:grpSpPr>
      <p:sp>
        <p:nvSpPr>
          <p:cNvPr id="2371" name="Google Shape;2371;p84"/>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2372" name="Google Shape;2372;p84"/>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3" name="Google Shape;2373;p84"/>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2374" name="Google Shape;2374;p84"/>
          <p:cNvSpPr/>
          <p:nvPr/>
        </p:nvSpPr>
        <p:spPr>
          <a:xfrm>
            <a:off x="745450" y="1812746"/>
            <a:ext cx="1020000" cy="15180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4"/>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152</a:t>
            </a:fld>
            <a:endParaRPr/>
          </a:p>
        </p:txBody>
      </p:sp>
      <p:sp>
        <p:nvSpPr>
          <p:cNvPr id="2" name="TextBox 1">
            <a:extLst>
              <a:ext uri="{FF2B5EF4-FFF2-40B4-BE49-F238E27FC236}">
                <a16:creationId xmlns:a16="http://schemas.microsoft.com/office/drawing/2014/main" id="{1DAD079B-9FC9-30F9-43A1-A6F1A0CCEE8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85"/>
          <p:cNvSpPr txBox="1"/>
          <p:nvPr/>
        </p:nvSpPr>
        <p:spPr>
          <a:xfrm>
            <a:off x="311700" y="372500"/>
            <a:ext cx="8520600" cy="733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accent1"/>
                </a:solidFill>
                <a:latin typeface="Amaranth"/>
                <a:ea typeface="Amaranth"/>
                <a:cs typeface="Amaranth"/>
                <a:sym typeface="Amaranth"/>
              </a:rPr>
              <a:t>Gradient Descent</a:t>
            </a:r>
            <a:endParaRPr sz="3000">
              <a:solidFill>
                <a:schemeClr val="accent1"/>
              </a:solidFill>
              <a:latin typeface="Amaranth"/>
              <a:ea typeface="Amaranth"/>
              <a:cs typeface="Amaranth"/>
              <a:sym typeface="Amaranth"/>
            </a:endParaRPr>
          </a:p>
        </p:txBody>
      </p:sp>
      <p:sp>
        <p:nvSpPr>
          <p:cNvPr id="2382" name="Google Shape;2382;p85"/>
          <p:cNvSpPr txBox="1"/>
          <p:nvPr/>
        </p:nvSpPr>
        <p:spPr>
          <a:xfrm>
            <a:off x="423875" y="2567125"/>
            <a:ext cx="2728500" cy="58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latin typeface="Nunito"/>
                <a:ea typeface="Nunito"/>
                <a:cs typeface="Nunito"/>
                <a:sym typeface="Nunito"/>
              </a:rPr>
              <a:t>Want                 :</a:t>
            </a:r>
            <a:endParaRPr sz="2200">
              <a:latin typeface="Nunito"/>
              <a:ea typeface="Nunito"/>
              <a:cs typeface="Nunito"/>
              <a:sym typeface="Nunito"/>
            </a:endParaRPr>
          </a:p>
        </p:txBody>
      </p:sp>
      <p:sp>
        <p:nvSpPr>
          <p:cNvPr id="2383" name="Google Shape;2383;p85"/>
          <p:cNvSpPr txBox="1"/>
          <p:nvPr/>
        </p:nvSpPr>
        <p:spPr>
          <a:xfrm>
            <a:off x="566575" y="3179875"/>
            <a:ext cx="1385100" cy="1737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200">
                <a:latin typeface="Nunito"/>
                <a:ea typeface="Nunito"/>
                <a:cs typeface="Nunito"/>
                <a:sym typeface="Nunito"/>
              </a:rPr>
              <a:t>repeat {</a:t>
            </a:r>
            <a:endParaRPr sz="2200">
              <a:latin typeface="Nunito"/>
              <a:ea typeface="Nunito"/>
              <a:cs typeface="Nunito"/>
              <a:sym typeface="Nunito"/>
            </a:endParaRPr>
          </a:p>
          <a:p>
            <a:pPr marL="0" lvl="0" indent="0" algn="l" rtl="0">
              <a:lnSpc>
                <a:spcPct val="150000"/>
              </a:lnSpc>
              <a:spcBef>
                <a:spcPts val="0"/>
              </a:spcBef>
              <a:spcAft>
                <a:spcPts val="0"/>
              </a:spcAft>
              <a:buNone/>
            </a:pPr>
            <a:r>
              <a:rPr lang="en" sz="2200">
                <a:latin typeface="Nunito"/>
                <a:ea typeface="Nunito"/>
                <a:cs typeface="Nunito"/>
                <a:sym typeface="Nunito"/>
              </a:rPr>
              <a:t>  </a:t>
            </a:r>
            <a:endParaRPr sz="2200">
              <a:latin typeface="Nunito"/>
              <a:ea typeface="Nunito"/>
              <a:cs typeface="Nunito"/>
              <a:sym typeface="Nunito"/>
            </a:endParaRPr>
          </a:p>
          <a:p>
            <a:pPr marL="0" lvl="0" indent="0" algn="l" rtl="0">
              <a:lnSpc>
                <a:spcPct val="150000"/>
              </a:lnSpc>
              <a:spcBef>
                <a:spcPts val="0"/>
              </a:spcBef>
              <a:spcAft>
                <a:spcPts val="0"/>
              </a:spcAft>
              <a:buNone/>
            </a:pPr>
            <a:r>
              <a:rPr lang="en" sz="1200">
                <a:latin typeface="Nunito"/>
                <a:ea typeface="Nunito"/>
                <a:cs typeface="Nunito"/>
                <a:sym typeface="Nunito"/>
              </a:rPr>
              <a:t>	</a:t>
            </a:r>
            <a:endParaRPr sz="1200">
              <a:latin typeface="Nunito"/>
              <a:ea typeface="Nunito"/>
              <a:cs typeface="Nunito"/>
              <a:sym typeface="Nunito"/>
            </a:endParaRPr>
          </a:p>
          <a:p>
            <a:pPr marL="0" lvl="0" indent="0" algn="l" rtl="0">
              <a:lnSpc>
                <a:spcPct val="150000"/>
              </a:lnSpc>
              <a:spcBef>
                <a:spcPts val="0"/>
              </a:spcBef>
              <a:spcAft>
                <a:spcPts val="0"/>
              </a:spcAft>
              <a:buNone/>
            </a:pPr>
            <a:r>
              <a:rPr lang="en" sz="2200">
                <a:latin typeface="Times New Roman"/>
                <a:ea typeface="Times New Roman"/>
                <a:cs typeface="Times New Roman"/>
                <a:sym typeface="Times New Roman"/>
              </a:rPr>
              <a:t> </a:t>
            </a:r>
            <a:r>
              <a:rPr lang="en" sz="2200">
                <a:latin typeface="Nunito"/>
                <a:ea typeface="Nunito"/>
                <a:cs typeface="Nunito"/>
                <a:sym typeface="Nunito"/>
              </a:rPr>
              <a:t>}</a:t>
            </a:r>
            <a:endParaRPr sz="2200">
              <a:latin typeface="Nunito"/>
              <a:ea typeface="Nunito"/>
              <a:cs typeface="Nunito"/>
              <a:sym typeface="Nunito"/>
            </a:endParaRPr>
          </a:p>
        </p:txBody>
      </p:sp>
      <p:pic>
        <p:nvPicPr>
          <p:cNvPr id="2384" name="Google Shape;2384;p85"/>
          <p:cNvPicPr preferRelativeResize="0"/>
          <p:nvPr/>
        </p:nvPicPr>
        <p:blipFill>
          <a:blip r:embed="rId3">
            <a:alphaModFix/>
          </a:blip>
          <a:stretch>
            <a:fillRect/>
          </a:stretch>
        </p:blipFill>
        <p:spPr>
          <a:xfrm>
            <a:off x="670967" y="1382625"/>
            <a:ext cx="8092030" cy="881050"/>
          </a:xfrm>
          <a:prstGeom prst="rect">
            <a:avLst/>
          </a:prstGeom>
          <a:noFill/>
          <a:ln>
            <a:noFill/>
          </a:ln>
        </p:spPr>
      </p:pic>
      <p:pic>
        <p:nvPicPr>
          <p:cNvPr id="2385" name="Google Shape;2385;p85"/>
          <p:cNvPicPr preferRelativeResize="0"/>
          <p:nvPr/>
        </p:nvPicPr>
        <p:blipFill>
          <a:blip r:embed="rId4">
            <a:alphaModFix/>
          </a:blip>
          <a:stretch>
            <a:fillRect/>
          </a:stretch>
        </p:blipFill>
        <p:spPr>
          <a:xfrm>
            <a:off x="1213132" y="2633368"/>
            <a:ext cx="1272900" cy="539700"/>
          </a:xfrm>
          <a:prstGeom prst="rect">
            <a:avLst/>
          </a:prstGeom>
          <a:noFill/>
          <a:ln>
            <a:noFill/>
          </a:ln>
        </p:spPr>
      </p:pic>
      <p:pic>
        <p:nvPicPr>
          <p:cNvPr id="2386" name="Google Shape;2386;p85"/>
          <p:cNvPicPr preferRelativeResize="0"/>
          <p:nvPr/>
        </p:nvPicPr>
        <p:blipFill>
          <a:blip r:embed="rId5">
            <a:alphaModFix/>
          </a:blip>
          <a:stretch>
            <a:fillRect/>
          </a:stretch>
        </p:blipFill>
        <p:spPr>
          <a:xfrm>
            <a:off x="1503850" y="3788300"/>
            <a:ext cx="4307650" cy="1000925"/>
          </a:xfrm>
          <a:prstGeom prst="rect">
            <a:avLst/>
          </a:prstGeom>
          <a:noFill/>
          <a:ln>
            <a:noFill/>
          </a:ln>
        </p:spPr>
      </p:pic>
      <p:sp>
        <p:nvSpPr>
          <p:cNvPr id="2388" name="Google Shape;238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153</a:t>
            </a:fld>
            <a:endParaRPr/>
          </a:p>
        </p:txBody>
      </p:sp>
      <p:sp>
        <p:nvSpPr>
          <p:cNvPr id="2" name="TextBox 1">
            <a:extLst>
              <a:ext uri="{FF2B5EF4-FFF2-40B4-BE49-F238E27FC236}">
                <a16:creationId xmlns:a16="http://schemas.microsoft.com/office/drawing/2014/main" id="{72815EC3-4CB9-3C97-4046-8BA1459B96B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pic>
        <p:nvPicPr>
          <p:cNvPr id="6" name="Picture 5">
            <a:extLst>
              <a:ext uri="{FF2B5EF4-FFF2-40B4-BE49-F238E27FC236}">
                <a16:creationId xmlns:a16="http://schemas.microsoft.com/office/drawing/2014/main" id="{137D7D09-D97B-7E69-164C-17A80E83E782}"/>
              </a:ext>
            </a:extLst>
          </p:cNvPr>
          <p:cNvPicPr>
            <a:picLocks noChangeAspect="1"/>
          </p:cNvPicPr>
          <p:nvPr/>
        </p:nvPicPr>
        <p:blipFill>
          <a:blip r:embed="rId7"/>
          <a:stretch>
            <a:fillRect/>
          </a:stretch>
        </p:blipFill>
        <p:spPr>
          <a:xfrm>
            <a:off x="1788125" y="2720395"/>
            <a:ext cx="212534" cy="244736"/>
          </a:xfrm>
          <a:prstGeom prst="rect">
            <a:avLst/>
          </a:prstGeom>
        </p:spPr>
      </p:pic>
      <p:pic>
        <p:nvPicPr>
          <p:cNvPr id="8" name="Picture 7">
            <a:extLst>
              <a:ext uri="{FF2B5EF4-FFF2-40B4-BE49-F238E27FC236}">
                <a16:creationId xmlns:a16="http://schemas.microsoft.com/office/drawing/2014/main" id="{9CFD9DE5-B075-BEB4-86AA-2B09DF119745}"/>
              </a:ext>
            </a:extLst>
          </p:cNvPr>
          <p:cNvPicPr>
            <a:picLocks noChangeAspect="1"/>
          </p:cNvPicPr>
          <p:nvPr/>
        </p:nvPicPr>
        <p:blipFill>
          <a:blip r:embed="rId7"/>
          <a:stretch>
            <a:fillRect/>
          </a:stretch>
        </p:blipFill>
        <p:spPr>
          <a:xfrm>
            <a:off x="703623" y="1648068"/>
            <a:ext cx="212534" cy="244736"/>
          </a:xfrm>
          <a:prstGeom prst="rect">
            <a:avLst/>
          </a:prstGeom>
        </p:spPr>
      </p:pic>
      <p:pic>
        <p:nvPicPr>
          <p:cNvPr id="9" name="Picture 8">
            <a:extLst>
              <a:ext uri="{FF2B5EF4-FFF2-40B4-BE49-F238E27FC236}">
                <a16:creationId xmlns:a16="http://schemas.microsoft.com/office/drawing/2014/main" id="{E308F4A0-7881-4363-6EC2-408227FECFE8}"/>
              </a:ext>
            </a:extLst>
          </p:cNvPr>
          <p:cNvPicPr>
            <a:picLocks noChangeAspect="1"/>
          </p:cNvPicPr>
          <p:nvPr/>
        </p:nvPicPr>
        <p:blipFill>
          <a:blip r:embed="rId7"/>
          <a:stretch>
            <a:fillRect/>
          </a:stretch>
        </p:blipFill>
        <p:spPr>
          <a:xfrm>
            <a:off x="4928097" y="4052645"/>
            <a:ext cx="257166" cy="296131"/>
          </a:xfrm>
          <a:prstGeom prst="rect">
            <a:avLst/>
          </a:prstGeom>
        </p:spPr>
      </p:pic>
      <p:sp>
        <p:nvSpPr>
          <p:cNvPr id="11" name="Rounded Rectangle 10">
            <a:extLst>
              <a:ext uri="{FF2B5EF4-FFF2-40B4-BE49-F238E27FC236}">
                <a16:creationId xmlns:a16="http://schemas.microsoft.com/office/drawing/2014/main" id="{250192C3-1CF9-BA52-4B15-3382D9D478A5}"/>
              </a:ext>
            </a:extLst>
          </p:cNvPr>
          <p:cNvSpPr/>
          <p:nvPr/>
        </p:nvSpPr>
        <p:spPr>
          <a:xfrm>
            <a:off x="3028950" y="1382625"/>
            <a:ext cx="5734047" cy="8810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A50CEE-4836-DBB1-09CD-C7C98AC2C66D}"/>
              </a:ext>
            </a:extLst>
          </p:cNvPr>
          <p:cNvSpPr txBox="1"/>
          <p:nvPr/>
        </p:nvSpPr>
        <p:spPr>
          <a:xfrm>
            <a:off x="2900159" y="1636944"/>
            <a:ext cx="365806" cy="400110"/>
          </a:xfrm>
          <a:prstGeom prst="rect">
            <a:avLst/>
          </a:prstGeom>
          <a:noFill/>
        </p:spPr>
        <p:txBody>
          <a:bodyPr wrap="none" rtlCol="0">
            <a:spAutoFit/>
          </a:bodyPr>
          <a:lstStyle/>
          <a:p>
            <a:r>
              <a:rPr lang="en-US" sz="2000" dirty="0"/>
              <a:t>L</a:t>
            </a:r>
            <a:r>
              <a:rPr lang="en-US" sz="2000" baseline="-25000" dirty="0"/>
              <a:t>i</a:t>
            </a:r>
          </a:p>
        </p:txBody>
      </p:sp>
      <p:sp>
        <p:nvSpPr>
          <p:cNvPr id="12" name="Rounded Rectangle 11">
            <a:extLst>
              <a:ext uri="{FF2B5EF4-FFF2-40B4-BE49-F238E27FC236}">
                <a16:creationId xmlns:a16="http://schemas.microsoft.com/office/drawing/2014/main" id="{42D66A3B-6EB3-197C-AA16-908596469633}"/>
              </a:ext>
            </a:extLst>
          </p:cNvPr>
          <p:cNvSpPr/>
          <p:nvPr/>
        </p:nvSpPr>
        <p:spPr>
          <a:xfrm>
            <a:off x="2310492" y="1382625"/>
            <a:ext cx="146957" cy="8054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2"/>
        <p:cNvGrpSpPr/>
        <p:nvPr/>
      </p:nvGrpSpPr>
      <p:grpSpPr>
        <a:xfrm>
          <a:off x="0" y="0"/>
          <a:ext cx="0" cy="0"/>
          <a:chOff x="0" y="0"/>
          <a:chExt cx="0" cy="0"/>
        </a:xfrm>
      </p:grpSpPr>
      <p:sp>
        <p:nvSpPr>
          <p:cNvPr id="2393" name="Google Shape;2393;p86"/>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2394" name="Google Shape;2394;p86"/>
          <p:cNvSpPr/>
          <p:nvPr/>
        </p:nvSpPr>
        <p:spPr>
          <a:xfrm>
            <a:off x="324275" y="1140525"/>
            <a:ext cx="816300" cy="2124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5" name="Google Shape;2395;p86"/>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2396" name="Google Shape;2396;p86"/>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154</a:t>
            </a:fld>
            <a:endParaRPr/>
          </a:p>
        </p:txBody>
      </p:sp>
      <p:sp>
        <p:nvSpPr>
          <p:cNvPr id="2" name="TextBox 1">
            <a:extLst>
              <a:ext uri="{FF2B5EF4-FFF2-40B4-BE49-F238E27FC236}">
                <a16:creationId xmlns:a16="http://schemas.microsoft.com/office/drawing/2014/main" id="{B7B326C1-B753-A4CB-B079-6D256A62EBF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CF010-6034-9D65-2ED4-9F0E9EB46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BF9E3-3EAC-EE0C-36D2-8A19CA06B740}"/>
              </a:ext>
            </a:extLst>
          </p:cNvPr>
          <p:cNvSpPr>
            <a:spLocks noGrp="1"/>
          </p:cNvSpPr>
          <p:nvPr>
            <p:ph type="title"/>
          </p:nvPr>
        </p:nvSpPr>
        <p:spPr>
          <a:xfrm>
            <a:off x="341870" y="759348"/>
            <a:ext cx="8460260" cy="2495716"/>
          </a:xfrm>
        </p:spPr>
        <p:txBody>
          <a:bodyPr>
            <a:normAutofit/>
          </a:bodyPr>
          <a:lstStyle/>
          <a:p>
            <a:pPr algn="ctr"/>
            <a:r>
              <a:rPr lang="en-US" dirty="0"/>
              <a:t>Assignment 6: Data Loaders</a:t>
            </a:r>
            <a:endParaRPr lang="en-US" sz="2100" dirty="0"/>
          </a:p>
        </p:txBody>
      </p:sp>
      <p:sp>
        <p:nvSpPr>
          <p:cNvPr id="3" name="3 Marcador de número de diapositiva">
            <a:extLst>
              <a:ext uri="{FF2B5EF4-FFF2-40B4-BE49-F238E27FC236}">
                <a16:creationId xmlns:a16="http://schemas.microsoft.com/office/drawing/2014/main" id="{1B7E8C2D-CD18-B268-CA3D-035BD2E6F883}"/>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155</a:t>
            </a:fld>
            <a:endParaRPr lang="pt-BR"/>
          </a:p>
        </p:txBody>
      </p:sp>
      <p:pic>
        <p:nvPicPr>
          <p:cNvPr id="4" name="Picture 2" descr="Jupyter Notebooks: A Beginner's Guide! | by Pavan Belagatti | ITNEXT">
            <a:extLst>
              <a:ext uri="{FF2B5EF4-FFF2-40B4-BE49-F238E27FC236}">
                <a16:creationId xmlns:a16="http://schemas.microsoft.com/office/drawing/2014/main" id="{1F6F32C0-1804-125A-04AB-F7F6538C3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128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31C11-3197-A232-1DBB-FF8B165CC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6E14BD-4FDB-2B55-5A10-AB60DFCEE2F1}"/>
              </a:ext>
            </a:extLst>
          </p:cNvPr>
          <p:cNvSpPr>
            <a:spLocks noGrp="1"/>
          </p:cNvSpPr>
          <p:nvPr>
            <p:ph type="title"/>
          </p:nvPr>
        </p:nvSpPr>
        <p:spPr>
          <a:xfrm>
            <a:off x="341870" y="759348"/>
            <a:ext cx="8460260" cy="2495716"/>
          </a:xfrm>
        </p:spPr>
        <p:txBody>
          <a:bodyPr>
            <a:normAutofit/>
          </a:bodyPr>
          <a:lstStyle/>
          <a:p>
            <a:pPr algn="ctr"/>
            <a:r>
              <a:rPr lang="en-US" dirty="0"/>
              <a:t>[Extra] Lab 8: Regularization</a:t>
            </a:r>
            <a:br>
              <a:rPr lang="en-US" dirty="0"/>
            </a:br>
            <a:r>
              <a:rPr lang="en-US" dirty="0"/>
              <a:t>Section 1</a:t>
            </a:r>
            <a:br>
              <a:rPr lang="en-US" dirty="0"/>
            </a:br>
            <a:endParaRPr lang="en-US" sz="2100" dirty="0"/>
          </a:p>
        </p:txBody>
      </p:sp>
      <p:sp>
        <p:nvSpPr>
          <p:cNvPr id="3" name="3 Marcador de número de diapositiva">
            <a:extLst>
              <a:ext uri="{FF2B5EF4-FFF2-40B4-BE49-F238E27FC236}">
                <a16:creationId xmlns:a16="http://schemas.microsoft.com/office/drawing/2014/main" id="{F7B48C25-E810-2432-291E-D7B433EEB9E8}"/>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156</a:t>
            </a:fld>
            <a:endParaRPr lang="pt-BR"/>
          </a:p>
        </p:txBody>
      </p:sp>
      <p:pic>
        <p:nvPicPr>
          <p:cNvPr id="4" name="Picture 2" descr="Jupyter Notebooks: A Beginner's Guide! | by Pavan Belagatti | ITNEXT">
            <a:extLst>
              <a:ext uri="{FF2B5EF4-FFF2-40B4-BE49-F238E27FC236}">
                <a16:creationId xmlns:a16="http://schemas.microsoft.com/office/drawing/2014/main" id="{3FE90870-0EDC-6D6B-72D3-743AB2187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6966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AE5F-E66E-A106-DBFD-7A12EE7D9924}"/>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CF8D022D-C44C-79E9-BC46-087D57F49A7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157</a:t>
            </a:fld>
            <a:endParaRPr lang="en-US" sz="1600">
              <a:solidFill>
                <a:schemeClr val="bg1"/>
              </a:solidFill>
            </a:endParaRPr>
          </a:p>
        </p:txBody>
      </p:sp>
      <p:sp>
        <p:nvSpPr>
          <p:cNvPr id="5" name="Title 4">
            <a:extLst>
              <a:ext uri="{FF2B5EF4-FFF2-40B4-BE49-F238E27FC236}">
                <a16:creationId xmlns:a16="http://schemas.microsoft.com/office/drawing/2014/main" id="{506E345C-FAA8-9C9D-FF2A-966A78F504FB}"/>
              </a:ext>
            </a:extLst>
          </p:cNvPr>
          <p:cNvSpPr>
            <a:spLocks noGrp="1"/>
          </p:cNvSpPr>
          <p:nvPr>
            <p:ph type="title"/>
          </p:nvPr>
        </p:nvSpPr>
        <p:spPr>
          <a:xfrm>
            <a:off x="457200" y="2200275"/>
            <a:ext cx="8229600" cy="742950"/>
          </a:xfrm>
        </p:spPr>
        <p:txBody>
          <a:bodyPr/>
          <a:lstStyle/>
          <a:p>
            <a:pPr algn="ctr"/>
            <a:r>
              <a:rPr lang="en-US" dirty="0"/>
              <a:t>Additional Resources</a:t>
            </a:r>
          </a:p>
        </p:txBody>
      </p:sp>
    </p:spTree>
    <p:extLst>
      <p:ext uri="{BB962C8B-B14F-4D97-AF65-F5344CB8AC3E}">
        <p14:creationId xmlns:p14="http://schemas.microsoft.com/office/powerpoint/2010/main" val="21792602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4F55-3029-FD9B-64F6-853A18CD0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283CF-79EE-8056-FF62-4B58DE1302F6}"/>
              </a:ext>
            </a:extLst>
          </p:cNvPr>
          <p:cNvSpPr>
            <a:spLocks noGrp="1"/>
          </p:cNvSpPr>
          <p:nvPr>
            <p:ph type="title"/>
          </p:nvPr>
        </p:nvSpPr>
        <p:spPr/>
        <p:txBody>
          <a:bodyPr>
            <a:normAutofit/>
          </a:bodyPr>
          <a:lstStyle/>
          <a:p>
            <a:r>
              <a:rPr lang="en-US" dirty="0"/>
              <a:t>Neural Networks (</a:t>
            </a:r>
            <a:r>
              <a:rPr lang="en-US" dirty="0">
                <a:hlinkClick r:id="rId2"/>
              </a:rPr>
              <a:t>3Blue1Brown</a:t>
            </a:r>
            <a:r>
              <a:rPr lang="en-US" dirty="0"/>
              <a:t>)</a:t>
            </a:r>
          </a:p>
        </p:txBody>
      </p:sp>
      <p:sp>
        <p:nvSpPr>
          <p:cNvPr id="3" name="Slide Number Placeholder 2">
            <a:extLst>
              <a:ext uri="{FF2B5EF4-FFF2-40B4-BE49-F238E27FC236}">
                <a16:creationId xmlns:a16="http://schemas.microsoft.com/office/drawing/2014/main" id="{9D007293-3086-42C7-B765-E89B028159CD}"/>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158</a:t>
            </a:fld>
            <a:endParaRPr lang="en-US"/>
          </a:p>
        </p:txBody>
      </p:sp>
      <p:grpSp>
        <p:nvGrpSpPr>
          <p:cNvPr id="4" name="Group 3">
            <a:extLst>
              <a:ext uri="{FF2B5EF4-FFF2-40B4-BE49-F238E27FC236}">
                <a16:creationId xmlns:a16="http://schemas.microsoft.com/office/drawing/2014/main" id="{6D927954-CEA9-70FB-4094-FF3F24848CDC}"/>
              </a:ext>
            </a:extLst>
          </p:cNvPr>
          <p:cNvGrpSpPr/>
          <p:nvPr/>
        </p:nvGrpSpPr>
        <p:grpSpPr>
          <a:xfrm>
            <a:off x="200023" y="1220846"/>
            <a:ext cx="8743952" cy="3670972"/>
            <a:chOff x="200023" y="1114710"/>
            <a:chExt cx="8743952" cy="3670972"/>
          </a:xfrm>
        </p:grpSpPr>
        <p:pic>
          <p:nvPicPr>
            <p:cNvPr id="5" name="Google Shape;1533;p78">
              <a:extLst>
                <a:ext uri="{FF2B5EF4-FFF2-40B4-BE49-F238E27FC236}">
                  <a16:creationId xmlns:a16="http://schemas.microsoft.com/office/drawing/2014/main" id="{F82B69F8-3743-04A3-7DFC-554A211F18BF}"/>
                </a:ext>
              </a:extLst>
            </p:cNvPr>
            <p:cNvPicPr preferRelativeResize="0"/>
            <p:nvPr/>
          </p:nvPicPr>
          <p:blipFill>
            <a:blip r:embed="rId3">
              <a:alphaModFix/>
            </a:blip>
            <a:stretch>
              <a:fillRect/>
            </a:stretch>
          </p:blipFill>
          <p:spPr>
            <a:xfrm>
              <a:off x="200025" y="1114710"/>
              <a:ext cx="8743950" cy="3670972"/>
            </a:xfrm>
            <a:prstGeom prst="rect">
              <a:avLst/>
            </a:prstGeom>
            <a:noFill/>
            <a:ln>
              <a:noFill/>
            </a:ln>
          </p:spPr>
        </p:pic>
        <p:pic>
          <p:nvPicPr>
            <p:cNvPr id="6" name="Google Shape;1535;p78">
              <a:extLst>
                <a:ext uri="{FF2B5EF4-FFF2-40B4-BE49-F238E27FC236}">
                  <a16:creationId xmlns:a16="http://schemas.microsoft.com/office/drawing/2014/main" id="{C3EDB29B-DD5B-C548-81EF-85F84225229F}"/>
                </a:ext>
              </a:extLst>
            </p:cNvPr>
            <p:cNvPicPr preferRelativeResize="0"/>
            <p:nvPr/>
          </p:nvPicPr>
          <p:blipFill rotWithShape="1">
            <a:blip r:embed="rId4">
              <a:alphaModFix/>
            </a:blip>
            <a:srcRect l="11855" t="38547" r="83189" b="44557"/>
            <a:stretch/>
          </p:blipFill>
          <p:spPr>
            <a:xfrm rot="5400000">
              <a:off x="546715" y="3585240"/>
              <a:ext cx="731285" cy="1424669"/>
            </a:xfrm>
            <a:prstGeom prst="rect">
              <a:avLst/>
            </a:prstGeom>
            <a:noFill/>
            <a:ln>
              <a:noFill/>
            </a:ln>
          </p:spPr>
        </p:pic>
      </p:grpSp>
    </p:spTree>
    <p:extLst>
      <p:ext uri="{BB962C8B-B14F-4D97-AF65-F5344CB8AC3E}">
        <p14:creationId xmlns:p14="http://schemas.microsoft.com/office/powerpoint/2010/main" val="39363255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CC68-606D-83D7-41B0-9A069C3BD122}"/>
              </a:ext>
            </a:extLst>
          </p:cNvPr>
          <p:cNvSpPr>
            <a:spLocks noGrp="1"/>
          </p:cNvSpPr>
          <p:nvPr>
            <p:ph type="title"/>
          </p:nvPr>
        </p:nvSpPr>
        <p:spPr/>
        <p:txBody>
          <a:bodyPr>
            <a:normAutofit/>
          </a:bodyPr>
          <a:lstStyle/>
          <a:p>
            <a:r>
              <a:rPr lang="en-US" dirty="0">
                <a:hlinkClick r:id="rId2"/>
              </a:rPr>
              <a:t>Neural Networks Demystified </a:t>
            </a:r>
            <a:r>
              <a:rPr lang="en-US" dirty="0"/>
              <a:t>(in Python)</a:t>
            </a:r>
          </a:p>
        </p:txBody>
      </p:sp>
      <p:sp>
        <p:nvSpPr>
          <p:cNvPr id="3" name="Slide Number Placeholder 2">
            <a:extLst>
              <a:ext uri="{FF2B5EF4-FFF2-40B4-BE49-F238E27FC236}">
                <a16:creationId xmlns:a16="http://schemas.microsoft.com/office/drawing/2014/main" id="{7CCC7D06-EC4A-F8C5-44C5-4D494FF70FEA}"/>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159</a:t>
            </a:fld>
            <a:endParaRPr lang="en-US"/>
          </a:p>
        </p:txBody>
      </p:sp>
      <p:sp>
        <p:nvSpPr>
          <p:cNvPr id="4" name="Google Shape;1542;p79">
            <a:extLst>
              <a:ext uri="{FF2B5EF4-FFF2-40B4-BE49-F238E27FC236}">
                <a16:creationId xmlns:a16="http://schemas.microsoft.com/office/drawing/2014/main" id="{6D904CEE-F701-8683-F7D5-3D8438F01C30}"/>
              </a:ext>
            </a:extLst>
          </p:cNvPr>
          <p:cNvSpPr txBox="1">
            <a:spLocks/>
          </p:cNvSpPr>
          <p:nvPr/>
        </p:nvSpPr>
        <p:spPr>
          <a:xfrm>
            <a:off x="8472458" y="4810174"/>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lgn="r"/>
            <a:fld id="{00000000-1234-1234-1234-123412341234}" type="slidenum">
              <a:rPr lang="en" smtClean="0"/>
              <a:pPr algn="r"/>
              <a:t>159</a:t>
            </a:fld>
            <a:endParaRPr lang="en" dirty="0"/>
          </a:p>
        </p:txBody>
      </p:sp>
      <p:grpSp>
        <p:nvGrpSpPr>
          <p:cNvPr id="5" name="Group 4">
            <a:extLst>
              <a:ext uri="{FF2B5EF4-FFF2-40B4-BE49-F238E27FC236}">
                <a16:creationId xmlns:a16="http://schemas.microsoft.com/office/drawing/2014/main" id="{1C4E1795-6E77-DA21-275F-C34A13201690}"/>
              </a:ext>
            </a:extLst>
          </p:cNvPr>
          <p:cNvGrpSpPr/>
          <p:nvPr/>
        </p:nvGrpSpPr>
        <p:grpSpPr>
          <a:xfrm>
            <a:off x="316358" y="1047682"/>
            <a:ext cx="8631700" cy="3842726"/>
            <a:chOff x="316358" y="900725"/>
            <a:chExt cx="8631700" cy="3842726"/>
          </a:xfrm>
        </p:grpSpPr>
        <p:pic>
          <p:nvPicPr>
            <p:cNvPr id="6" name="Google Shape;1540;p79">
              <a:extLst>
                <a:ext uri="{FF2B5EF4-FFF2-40B4-BE49-F238E27FC236}">
                  <a16:creationId xmlns:a16="http://schemas.microsoft.com/office/drawing/2014/main" id="{A5181923-1F5D-80B1-90EC-50CC6E030E3A}"/>
                </a:ext>
              </a:extLst>
            </p:cNvPr>
            <p:cNvPicPr preferRelativeResize="0"/>
            <p:nvPr/>
          </p:nvPicPr>
          <p:blipFill rotWithShape="1">
            <a:blip r:embed="rId3">
              <a:alphaModFix/>
            </a:blip>
            <a:srcRect b="9123"/>
            <a:stretch/>
          </p:blipFill>
          <p:spPr>
            <a:xfrm>
              <a:off x="316358" y="900725"/>
              <a:ext cx="8631700" cy="3842725"/>
            </a:xfrm>
            <a:prstGeom prst="rect">
              <a:avLst/>
            </a:prstGeom>
            <a:noFill/>
            <a:ln>
              <a:noFill/>
            </a:ln>
          </p:spPr>
        </p:pic>
        <p:sp>
          <p:nvSpPr>
            <p:cNvPr id="7" name="Google Shape;1543;p79">
              <a:extLst>
                <a:ext uri="{FF2B5EF4-FFF2-40B4-BE49-F238E27FC236}">
                  <a16:creationId xmlns:a16="http://schemas.microsoft.com/office/drawing/2014/main" id="{FAFE703E-CFD2-F84D-4725-133BFD575C2C}"/>
                </a:ext>
              </a:extLst>
            </p:cNvPr>
            <p:cNvSpPr/>
            <p:nvPr/>
          </p:nvSpPr>
          <p:spPr>
            <a:xfrm>
              <a:off x="8570558" y="933381"/>
              <a:ext cx="352500" cy="302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1544;p79">
              <a:extLst>
                <a:ext uri="{FF2B5EF4-FFF2-40B4-BE49-F238E27FC236}">
                  <a16:creationId xmlns:a16="http://schemas.microsoft.com/office/drawing/2014/main" id="{998850E3-C0C8-4D15-598A-28C51A3D018E}"/>
                </a:ext>
              </a:extLst>
            </p:cNvPr>
            <p:cNvPicPr preferRelativeResize="0"/>
            <p:nvPr/>
          </p:nvPicPr>
          <p:blipFill rotWithShape="1">
            <a:blip r:embed="rId3">
              <a:alphaModFix/>
            </a:blip>
            <a:srcRect l="11855" t="38547" r="83189" b="44557"/>
            <a:stretch/>
          </p:blipFill>
          <p:spPr>
            <a:xfrm rot="5400000">
              <a:off x="529340" y="3395284"/>
              <a:ext cx="1194382" cy="1501951"/>
            </a:xfrm>
            <a:prstGeom prst="rect">
              <a:avLst/>
            </a:prstGeom>
            <a:noFill/>
            <a:ln>
              <a:noFill/>
            </a:ln>
          </p:spPr>
        </p:pic>
      </p:grpSp>
    </p:spTree>
    <p:extLst>
      <p:ext uri="{BB962C8B-B14F-4D97-AF65-F5344CB8AC3E}">
        <p14:creationId xmlns:p14="http://schemas.microsoft.com/office/powerpoint/2010/main" val="3617241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6" descr="cloud-800-gpu-autoML-google.jpeg"/>
          <p:cNvPicPr preferRelativeResize="0"/>
          <p:nvPr/>
        </p:nvPicPr>
        <p:blipFill>
          <a:blip r:embed="rId3">
            <a:alphaModFix/>
          </a:blip>
          <a:srcRect b="14144"/>
          <a:stretch>
            <a:fillRect/>
          </a:stretch>
        </p:blipFill>
        <p:spPr>
          <a:xfrm>
            <a:off x="0" y="586813"/>
            <a:ext cx="9144000" cy="3854557"/>
          </a:xfrm>
          <a:prstGeom prst="rect">
            <a:avLst/>
          </a:prstGeom>
          <a:noFill/>
          <a:ln>
            <a:noFill/>
          </a:ln>
        </p:spPr>
      </p:pic>
      <p:sp>
        <p:nvSpPr>
          <p:cNvPr id="332" name="Google Shape;332;p36"/>
          <p:cNvSpPr txBox="1"/>
          <p:nvPr/>
        </p:nvSpPr>
        <p:spPr>
          <a:xfrm>
            <a:off x="5767800" y="4487771"/>
            <a:ext cx="3376200" cy="23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dirty="0">
                <a:latin typeface="Nunito"/>
                <a:ea typeface="Nunito"/>
                <a:cs typeface="Nunito"/>
                <a:sym typeface="Nunito"/>
              </a:rPr>
              <a:t>http://</a:t>
            </a:r>
            <a:r>
              <a:rPr lang="en" sz="600" dirty="0" err="1">
                <a:latin typeface="Nunito"/>
                <a:ea typeface="Nunito"/>
                <a:cs typeface="Nunito"/>
                <a:sym typeface="Nunito"/>
              </a:rPr>
              <a:t>www.tomshardware.com</a:t>
            </a:r>
            <a:r>
              <a:rPr lang="en" sz="600" dirty="0">
                <a:latin typeface="Nunito"/>
                <a:ea typeface="Nunito"/>
                <a:cs typeface="Nunito"/>
                <a:sym typeface="Nunito"/>
              </a:rPr>
              <a:t>/news/google-automl-aritifical-intelligence-ai,34533.html</a:t>
            </a:r>
            <a:endParaRPr sz="600" dirty="0">
              <a:latin typeface="Nunito"/>
              <a:ea typeface="Nunito"/>
              <a:cs typeface="Nunito"/>
              <a:sym typeface="Nunito"/>
            </a:endParaRPr>
          </a:p>
        </p:txBody>
      </p:sp>
      <p:sp>
        <p:nvSpPr>
          <p:cNvPr id="2" name="Slide Number Placeholder 3">
            <a:extLst>
              <a:ext uri="{FF2B5EF4-FFF2-40B4-BE49-F238E27FC236}">
                <a16:creationId xmlns:a16="http://schemas.microsoft.com/office/drawing/2014/main" id="{2280F61C-DFBF-AF55-9F0C-0F4A972AC5E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a:t>
            </a:fld>
            <a:endParaRPr lang="en-US" sz="1600">
              <a:solidFill>
                <a:schemeClr val="bg1"/>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58"/>
          <p:cNvSpPr txBox="1"/>
          <p:nvPr/>
        </p:nvSpPr>
        <p:spPr>
          <a:xfrm>
            <a:off x="0" y="228600"/>
            <a:ext cx="9144000" cy="711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b="1" dirty="0">
                <a:solidFill>
                  <a:schemeClr val="bg2"/>
                </a:solidFill>
                <a:latin typeface="Nunito"/>
                <a:ea typeface="Nunito"/>
                <a:cs typeface="Nunito"/>
                <a:sym typeface="Nunito"/>
              </a:rPr>
              <a:t>“A friendly introduction to Neural Networks”</a:t>
            </a:r>
            <a:r>
              <a:rPr lang="en" dirty="0">
                <a:solidFill>
                  <a:schemeClr val="bg2"/>
                </a:solidFill>
              </a:rPr>
              <a:t>   </a:t>
            </a:r>
            <a:r>
              <a:rPr lang="en" sz="1700" b="1" u="sng" dirty="0">
                <a:solidFill>
                  <a:schemeClr val="bg2"/>
                </a:solidFill>
                <a:latin typeface="Nunito"/>
                <a:ea typeface="Nunito"/>
                <a:cs typeface="Nunito"/>
                <a:sym typeface="Nunito"/>
                <a:hlinkClick r:id="rId3">
                  <a:extLst>
                    <a:ext uri="{A12FA001-AC4F-418D-AE19-62706E023703}">
                      <ahyp:hlinkClr xmlns:ahyp="http://schemas.microsoft.com/office/drawing/2018/hyperlinkcolor" val="tx"/>
                    </a:ext>
                  </a:extLst>
                </a:hlinkClick>
              </a:rPr>
              <a:t>https://youtu.be/BR9h47Jtqyw</a:t>
            </a:r>
            <a:endParaRPr sz="1700" b="1" dirty="0">
              <a:solidFill>
                <a:schemeClr val="bg2"/>
              </a:solidFill>
              <a:latin typeface="Nunito"/>
              <a:ea typeface="Nunito"/>
              <a:cs typeface="Nunito"/>
              <a:sym typeface="Nunito"/>
            </a:endParaRPr>
          </a:p>
        </p:txBody>
      </p:sp>
      <p:pic>
        <p:nvPicPr>
          <p:cNvPr id="1149" name="Google Shape;1149;p58"/>
          <p:cNvPicPr preferRelativeResize="0"/>
          <p:nvPr/>
        </p:nvPicPr>
        <p:blipFill rotWithShape="1">
          <a:blip r:embed="rId4">
            <a:alphaModFix/>
          </a:blip>
          <a:srcRect l="1639" t="2493" r="741" b="3050"/>
          <a:stretch/>
        </p:blipFill>
        <p:spPr>
          <a:xfrm>
            <a:off x="1530375" y="1114800"/>
            <a:ext cx="6083249" cy="3647701"/>
          </a:xfrm>
          <a:prstGeom prst="rect">
            <a:avLst/>
          </a:prstGeom>
          <a:noFill/>
          <a:ln>
            <a:noFill/>
          </a:ln>
          <a:effectLst>
            <a:outerShdw blurRad="57150" dist="19050" dir="5400000" algn="bl" rotWithShape="0">
              <a:srgbClr val="000000">
                <a:alpha val="50000"/>
              </a:srgbClr>
            </a:outerShdw>
          </a:effectLst>
        </p:spPr>
      </p:pic>
      <p:sp>
        <p:nvSpPr>
          <p:cNvPr id="1151" name="Google Shape;1151;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59"/>
          <p:cNvSpPr txBox="1"/>
          <p:nvPr/>
        </p:nvSpPr>
        <p:spPr>
          <a:xfrm>
            <a:off x="0" y="152400"/>
            <a:ext cx="9144000" cy="58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400"/>
              </a:spcBef>
              <a:spcAft>
                <a:spcPts val="400"/>
              </a:spcAft>
              <a:buNone/>
            </a:pPr>
            <a:r>
              <a:rPr lang="en" sz="2400" b="1" u="sng">
                <a:solidFill>
                  <a:srgbClr val="424242"/>
                </a:solidFill>
                <a:latin typeface="Nunito"/>
                <a:ea typeface="Nunito"/>
                <a:cs typeface="Nunito"/>
                <a:sym typeface="Nunito"/>
                <a:hlinkClick r:id="rId3">
                  <a:extLst>
                    <a:ext uri="{A12FA001-AC4F-418D-AE19-62706E023703}">
                      <ahyp:hlinkClr xmlns:ahyp="http://schemas.microsoft.com/office/drawing/2018/hyperlinkcolor" val="tx"/>
                    </a:ext>
                  </a:extLst>
                </a:hlinkClick>
              </a:rPr>
              <a:t>Neural Networks Demystified</a:t>
            </a:r>
            <a:r>
              <a:rPr lang="en" sz="2400" b="1">
                <a:latin typeface="Nunito"/>
                <a:ea typeface="Nunito"/>
                <a:cs typeface="Nunito"/>
                <a:sym typeface="Nunito"/>
              </a:rPr>
              <a:t> </a:t>
            </a:r>
            <a:r>
              <a:rPr lang="en" sz="2400" b="1">
                <a:solidFill>
                  <a:srgbClr val="424242"/>
                </a:solidFill>
                <a:latin typeface="Nunito"/>
                <a:ea typeface="Nunito"/>
                <a:cs typeface="Nunito"/>
                <a:sym typeface="Nunito"/>
              </a:rPr>
              <a:t>(in Python)</a:t>
            </a:r>
            <a:endParaRPr sz="2400" b="1" u="sng">
              <a:solidFill>
                <a:srgbClr val="424242"/>
              </a:solidFill>
              <a:latin typeface="Nunito"/>
              <a:ea typeface="Nunito"/>
              <a:cs typeface="Nunito"/>
              <a:sym typeface="Nunito"/>
              <a:hlinkClick r:id="rId3">
                <a:extLst>
                  <a:ext uri="{A12FA001-AC4F-418D-AE19-62706E023703}">
                    <ahyp:hlinkClr xmlns:ahyp="http://schemas.microsoft.com/office/drawing/2018/hyperlinkcolor" val="tx"/>
                  </a:ext>
                </a:extLst>
              </a:hlinkClick>
            </a:endParaRPr>
          </a:p>
        </p:txBody>
      </p:sp>
      <p:sp>
        <p:nvSpPr>
          <p:cNvPr id="1157" name="Google Shape;115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161</a:t>
            </a:fld>
            <a:endParaRPr/>
          </a:p>
        </p:txBody>
      </p:sp>
      <p:pic>
        <p:nvPicPr>
          <p:cNvPr id="1158" name="Google Shape;1158;p59"/>
          <p:cNvPicPr preferRelativeResize="0"/>
          <p:nvPr/>
        </p:nvPicPr>
        <p:blipFill rotWithShape="1">
          <a:blip r:embed="rId4">
            <a:alphaModFix/>
          </a:blip>
          <a:srcRect l="1516"/>
          <a:stretch/>
        </p:blipFill>
        <p:spPr>
          <a:xfrm>
            <a:off x="919084" y="297039"/>
            <a:ext cx="7305831" cy="4759778"/>
          </a:xfrm>
          <a:prstGeom prst="rect">
            <a:avLst/>
          </a:prstGeom>
          <a:noFill/>
          <a:ln>
            <a:noFill/>
          </a:ln>
        </p:spPr>
      </p:pic>
      <p:sp>
        <p:nvSpPr>
          <p:cNvPr id="1159" name="Google Shape;1159;p59"/>
          <p:cNvSpPr txBox="1"/>
          <p:nvPr/>
        </p:nvSpPr>
        <p:spPr>
          <a:xfrm>
            <a:off x="5010025" y="248930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u="sng" dirty="0">
                <a:solidFill>
                  <a:schemeClr val="hlink"/>
                </a:solidFill>
                <a:latin typeface="Amaranth"/>
                <a:ea typeface="Amaranth"/>
                <a:cs typeface="Amaranth"/>
                <a:sym typeface="Amaranth"/>
                <a:hlinkClick r:id="rId5"/>
              </a:rPr>
              <a:t>https://youtu.be/Vfzm1-cfLuc</a:t>
            </a:r>
            <a:endParaRPr dirty="0">
              <a:latin typeface="Amaranth"/>
              <a:ea typeface="Amaranth"/>
              <a:cs typeface="Amaranth"/>
              <a:sym typeface="Amaranth"/>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054443"/>
            <a:ext cx="8229600" cy="3987113"/>
          </a:xfrm>
        </p:spPr>
        <p:txBody>
          <a:bodyPr>
            <a:normAutofit/>
          </a:bodyPr>
          <a:lstStyle/>
          <a:p>
            <a:pPr marL="342900" indent="-342900">
              <a:buFont typeface="Arial" panose="020B0604020202020204" pitchFamily="34" charset="0"/>
              <a:buChar char="•"/>
            </a:pPr>
            <a:r>
              <a:rPr lang="en-US" dirty="0"/>
              <a:t>We use deep neural networks because of their strong performance in practice</a:t>
            </a:r>
          </a:p>
          <a:p>
            <a:pPr marL="0" indent="0">
              <a:buNone/>
            </a:pPr>
            <a:endParaRPr lang="en-US" dirty="0"/>
          </a:p>
          <a:p>
            <a:pPr marL="342900" indent="-342900">
              <a:buFont typeface="Arial" panose="020B0604020202020204" pitchFamily="34" charset="0"/>
              <a:buChar char="•"/>
            </a:pPr>
            <a:r>
              <a:rPr lang="en-US" dirty="0"/>
              <a:t>Training deep neural nets</a:t>
            </a:r>
          </a:p>
          <a:p>
            <a:pPr marL="642938" lvl="1" indent="-342900">
              <a:buFont typeface="Arial" panose="020B0604020202020204" pitchFamily="34" charset="0"/>
              <a:buChar char="•"/>
            </a:pPr>
            <a:r>
              <a:rPr lang="en-US" dirty="0"/>
              <a:t>We need an </a:t>
            </a:r>
            <a:r>
              <a:rPr lang="en-US" dirty="0">
                <a:solidFill>
                  <a:srgbClr val="FF0000"/>
                </a:solidFill>
              </a:rPr>
              <a:t>objective function </a:t>
            </a:r>
            <a:r>
              <a:rPr lang="en-US" dirty="0"/>
              <a:t>that measures and guides us towards good performance</a:t>
            </a:r>
          </a:p>
          <a:p>
            <a:pPr marL="642938" lvl="1" indent="-342900">
              <a:buFont typeface="Arial" panose="020B0604020202020204" pitchFamily="34" charset="0"/>
              <a:buChar char="•"/>
            </a:pPr>
            <a:r>
              <a:rPr lang="en-US" dirty="0"/>
              <a:t>We need a way </a:t>
            </a:r>
            <a:r>
              <a:rPr lang="en-US" dirty="0">
                <a:solidFill>
                  <a:srgbClr val="FF0000"/>
                </a:solidFill>
              </a:rPr>
              <a:t>to minimize the loss function</a:t>
            </a:r>
            <a:r>
              <a:rPr lang="en-US" dirty="0"/>
              <a:t>: stochastic gradient descent</a:t>
            </a:r>
          </a:p>
          <a:p>
            <a:pPr marL="642938" lvl="1" indent="-342900">
              <a:buFont typeface="Arial" panose="020B0604020202020204" pitchFamily="34" charset="0"/>
              <a:buChar char="•"/>
            </a:pPr>
            <a:r>
              <a:rPr lang="en-US" dirty="0"/>
              <a:t>We need </a:t>
            </a:r>
            <a:r>
              <a:rPr lang="en-US" dirty="0">
                <a:solidFill>
                  <a:srgbClr val="00B050"/>
                </a:solidFill>
              </a:rPr>
              <a:t>backpropagation</a:t>
            </a:r>
            <a:r>
              <a:rPr lang="en-US" dirty="0"/>
              <a:t> to propagate error from end of net towards all layers and change weights at those layers</a:t>
            </a:r>
          </a:p>
          <a:p>
            <a:pPr marL="300038" lvl="1" indent="0">
              <a:buNone/>
            </a:pPr>
            <a:endParaRPr lang="en-US" dirty="0"/>
          </a:p>
          <a:p>
            <a:pPr marL="342900" indent="-342900">
              <a:buFont typeface="Arial" panose="020B0604020202020204" pitchFamily="34" charset="0"/>
              <a:buChar char="•"/>
            </a:pPr>
            <a:r>
              <a:rPr lang="en-US" dirty="0"/>
              <a:t>Practices for preventing overfitting</a:t>
            </a:r>
          </a:p>
          <a:p>
            <a:pPr marL="642938" lvl="1" indent="-342900">
              <a:buFont typeface="Arial" panose="020B0604020202020204" pitchFamily="34" charset="0"/>
              <a:buChar char="•"/>
            </a:pPr>
            <a:r>
              <a:rPr lang="en-US" dirty="0"/>
              <a:t>Regularization</a:t>
            </a:r>
          </a:p>
          <a:p>
            <a:pPr marL="300038" lvl="1" indent="0">
              <a:buNone/>
            </a:pPr>
            <a:endParaRPr lang="en-US" dirty="0"/>
          </a:p>
          <a:p>
            <a:pPr marL="300038" lvl="1" indent="0">
              <a:buNone/>
            </a:pPr>
            <a:endParaRPr lang="en-US" dirty="0"/>
          </a:p>
        </p:txBody>
      </p:sp>
      <p:sp>
        <p:nvSpPr>
          <p:cNvPr id="5" name="Slide Number Placeholder 3">
            <a:extLst>
              <a:ext uri="{FF2B5EF4-FFF2-40B4-BE49-F238E27FC236}">
                <a16:creationId xmlns:a16="http://schemas.microsoft.com/office/drawing/2014/main" id="{3FB96642-041D-1705-6ECA-B69377CA9A33}"/>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162</a:t>
            </a:fld>
            <a:endParaRPr lang="en-US" sz="1600" dirty="0">
              <a:solidFill>
                <a:schemeClr val="bg1"/>
              </a:solidFill>
            </a:endParaRPr>
          </a:p>
        </p:txBody>
      </p:sp>
    </p:spTree>
    <p:extLst>
      <p:ext uri="{BB962C8B-B14F-4D97-AF65-F5344CB8AC3E}">
        <p14:creationId xmlns:p14="http://schemas.microsoft.com/office/powerpoint/2010/main" val="165125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70" y="759348"/>
            <a:ext cx="8460260" cy="2495716"/>
          </a:xfrm>
        </p:spPr>
        <p:txBody>
          <a:bodyPr>
            <a:normAutofit/>
          </a:bodyPr>
          <a:lstStyle/>
          <a:p>
            <a:pPr algn="ctr"/>
            <a:r>
              <a:rPr lang="en-US" dirty="0"/>
              <a:t>Lab 6: Pytorch</a:t>
            </a:r>
            <a:br>
              <a:rPr lang="en-US" dirty="0"/>
            </a:br>
            <a:r>
              <a:rPr lang="en-US" sz="2000" dirty="0"/>
              <a:t>Duration: 20 min</a:t>
            </a:r>
            <a:br>
              <a:rPr lang="en-US" dirty="0"/>
            </a:br>
            <a:endParaRPr lang="en-US" sz="2100" dirty="0"/>
          </a:p>
        </p:txBody>
      </p:sp>
      <p:sp>
        <p:nvSpPr>
          <p:cNvPr id="3" name="3 Marcador de número de diapositiva">
            <a:extLst>
              <a:ext uri="{FF2B5EF4-FFF2-40B4-BE49-F238E27FC236}">
                <a16:creationId xmlns:a16="http://schemas.microsoft.com/office/drawing/2014/main" id="{9C738252-A22F-1894-2822-610938147763}"/>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17</a:t>
            </a:fld>
            <a:endParaRPr lang="pt-BR"/>
          </a:p>
        </p:txBody>
      </p:sp>
      <p:pic>
        <p:nvPicPr>
          <p:cNvPr id="4" name="Picture 2" descr="Jupyter Notebooks: A Beginner's Guide! | by Pavan Belagatti | ITNEXT">
            <a:extLst>
              <a:ext uri="{FF2B5EF4-FFF2-40B4-BE49-F238E27FC236}">
                <a16:creationId xmlns:a16="http://schemas.microsoft.com/office/drawing/2014/main" id="{E5C504CA-E56C-44C6-70C5-11211D4EB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9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FA973-465E-3E44-9CCE-285C61F04595}"/>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18</a:t>
            </a:fld>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AhaSlides - Live Polls and Quizzes">
                <a:extLst>
                  <a:ext uri="{FF2B5EF4-FFF2-40B4-BE49-F238E27FC236}">
                    <a16:creationId xmlns:a16="http://schemas.microsoft.com/office/drawing/2014/main" id="{60FB98AC-17C4-4702-7E78-A693663DD73F}"/>
                  </a:ext>
                </a:extLst>
              </p:cNvPr>
              <p:cNvGraphicFramePr>
                <a:graphicFrameLocks noGrp="1"/>
              </p:cNvGraphicFramePr>
              <p:nvPr>
                <p:extLst>
                  <p:ext uri="{D42A27DB-BD31-4B8C-83A1-F6EECF244321}">
                    <p14:modId xmlns:p14="http://schemas.microsoft.com/office/powerpoint/2010/main" val="3399778753"/>
                  </p:ext>
                </p:extLst>
              </p:nvPr>
            </p:nvGraphicFramePr>
            <p:xfrm>
              <a:off x="267903" y="439453"/>
              <a:ext cx="8608193" cy="44956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title="AhaSlides - Live Polls and Quizzes">
                <a:extLst>
                  <a:ext uri="{FF2B5EF4-FFF2-40B4-BE49-F238E27FC236}">
                    <a16:creationId xmlns:a16="http://schemas.microsoft.com/office/drawing/2014/main" id="{60FB98AC-17C4-4702-7E78-A693663DD73F}"/>
                  </a:ext>
                </a:extLst>
              </p:cNvPr>
              <p:cNvPicPr>
                <a:picLocks noGrp="1" noRot="1" noChangeAspect="1" noMove="1" noResize="1" noEditPoints="1" noAdjustHandles="1" noChangeArrowheads="1" noChangeShapeType="1"/>
              </p:cNvPicPr>
              <p:nvPr/>
            </p:nvPicPr>
            <p:blipFill>
              <a:blip r:embed="rId4"/>
              <a:stretch>
                <a:fillRect/>
              </a:stretch>
            </p:blipFill>
            <p:spPr>
              <a:xfrm>
                <a:off x="267903" y="439453"/>
                <a:ext cx="8608193" cy="4495600"/>
              </a:xfrm>
              <a:prstGeom prst="rect">
                <a:avLst/>
              </a:prstGeom>
            </p:spPr>
          </p:pic>
        </mc:Fallback>
      </mc:AlternateContent>
    </p:spTree>
    <p:extLst>
      <p:ext uri="{BB962C8B-B14F-4D97-AF65-F5344CB8AC3E}">
        <p14:creationId xmlns:p14="http://schemas.microsoft.com/office/powerpoint/2010/main" val="39470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FC11-4606-1E65-099D-3DA224506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2ECB1-009A-E3B7-CF16-777FABA0D435}"/>
              </a:ext>
            </a:extLst>
          </p:cNvPr>
          <p:cNvSpPr>
            <a:spLocks noGrp="1"/>
          </p:cNvSpPr>
          <p:nvPr>
            <p:ph type="title"/>
          </p:nvPr>
        </p:nvSpPr>
        <p:spPr>
          <a:xfrm>
            <a:off x="341870" y="759348"/>
            <a:ext cx="8460260" cy="2495716"/>
          </a:xfrm>
        </p:spPr>
        <p:txBody>
          <a:bodyPr>
            <a:normAutofit/>
          </a:bodyPr>
          <a:lstStyle/>
          <a:p>
            <a:pPr algn="ctr"/>
            <a:r>
              <a:rPr lang="en-US" dirty="0"/>
              <a:t>Assignment 6: Pytorch</a:t>
            </a:r>
            <a:endParaRPr lang="en-US" sz="2100" dirty="0"/>
          </a:p>
        </p:txBody>
      </p:sp>
      <p:sp>
        <p:nvSpPr>
          <p:cNvPr id="3" name="3 Marcador de número de diapositiva">
            <a:extLst>
              <a:ext uri="{FF2B5EF4-FFF2-40B4-BE49-F238E27FC236}">
                <a16:creationId xmlns:a16="http://schemas.microsoft.com/office/drawing/2014/main" id="{5D70E61B-6ABB-E514-944B-323EAE4CA53C}"/>
              </a:ext>
            </a:extLst>
          </p:cNvPr>
          <p:cNvSpPr>
            <a:spLocks noGrp="1"/>
          </p:cNvSpPr>
          <p:nvPr>
            <p:ph type="sldNum" sz="quarter" idx="12"/>
          </p:nvPr>
        </p:nvSpPr>
        <p:spPr>
          <a:xfrm>
            <a:off x="7620000" y="13716"/>
            <a:ext cx="1066800" cy="246888"/>
          </a:xfrm>
        </p:spPr>
        <p:txBody>
          <a:bodyPr/>
          <a:lstStyle/>
          <a:p>
            <a:fld id="{12A1D360-EE44-42AC-A6C7-CCF1DFA7C784}" type="slidenum">
              <a:rPr lang="pt-BR" smtClean="0"/>
              <a:pPr/>
              <a:t>19</a:t>
            </a:fld>
            <a:endParaRPr lang="pt-BR"/>
          </a:p>
        </p:txBody>
      </p:sp>
      <p:pic>
        <p:nvPicPr>
          <p:cNvPr id="4" name="Picture 2" descr="Jupyter Notebooks: A Beginner's Guide! | by Pavan Belagatti | ITNEXT">
            <a:extLst>
              <a:ext uri="{FF2B5EF4-FFF2-40B4-BE49-F238E27FC236}">
                <a16:creationId xmlns:a16="http://schemas.microsoft.com/office/drawing/2014/main" id="{C9C7B2A4-5327-51B0-E319-66F965D71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92154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0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Motivation Neural Networks</a:t>
            </a:r>
          </a:p>
          <a:p>
            <a:r>
              <a:rPr lang="en-US" dirty="0"/>
              <a:t>Perceptron</a:t>
            </a:r>
          </a:p>
          <a:p>
            <a:r>
              <a:rPr lang="en-US" dirty="0"/>
              <a:t>Activation Functions</a:t>
            </a:r>
          </a:p>
          <a:p>
            <a:r>
              <a:rPr lang="en-US" dirty="0"/>
              <a:t>Training a Neural Network</a:t>
            </a:r>
          </a:p>
          <a:p>
            <a:pPr lvl="1"/>
            <a:r>
              <a:rPr lang="en-US" dirty="0"/>
              <a:t>Weight Initialization</a:t>
            </a:r>
          </a:p>
          <a:p>
            <a:pPr lvl="1"/>
            <a:r>
              <a:rPr lang="en-US" dirty="0"/>
              <a:t>Forward Propagation</a:t>
            </a:r>
          </a:p>
          <a:p>
            <a:pPr lvl="1"/>
            <a:r>
              <a:rPr lang="en-US" dirty="0"/>
              <a:t>Loss Function</a:t>
            </a:r>
          </a:p>
          <a:p>
            <a:pPr lvl="1"/>
            <a:r>
              <a:rPr lang="en-US" dirty="0"/>
              <a:t>Regularization</a:t>
            </a:r>
          </a:p>
          <a:p>
            <a:pPr lvl="1"/>
            <a:r>
              <a:rPr lang="en-US" dirty="0"/>
              <a:t>Gradient Descent</a:t>
            </a:r>
          </a:p>
          <a:p>
            <a:pPr lvl="1"/>
            <a:r>
              <a:rPr lang="en-US" dirty="0"/>
              <a:t>Backpropagation</a:t>
            </a:r>
          </a:p>
        </p:txBody>
      </p:sp>
      <p:sp>
        <p:nvSpPr>
          <p:cNvPr id="4" name="Slide Number Placeholder 3">
            <a:extLst>
              <a:ext uri="{FF2B5EF4-FFF2-40B4-BE49-F238E27FC236}">
                <a16:creationId xmlns:a16="http://schemas.microsoft.com/office/drawing/2014/main" id="{3326B426-BCBB-40BB-9CC5-825F23A85025}"/>
              </a:ext>
            </a:extLst>
          </p:cNvPr>
          <p:cNvSpPr>
            <a:spLocks noGrp="1"/>
          </p:cNvSpPr>
          <p:nvPr>
            <p:ph type="sldNum" sz="quarter" idx="12"/>
          </p:nvPr>
        </p:nvSpPr>
        <p:spPr/>
        <p:txBody>
          <a:bodyPr/>
          <a:lstStyle/>
          <a:p>
            <a:pPr>
              <a:defRPr/>
            </a:pPr>
            <a:fld id="{774C1639-4E2F-4550-BAEE-C5BDC1CB80DD}" type="slidenum">
              <a:rPr lang="en-US" sz="1600" smtClean="0">
                <a:solidFill>
                  <a:schemeClr val="bg1"/>
                </a:solidFill>
              </a:rPr>
              <a:pPr>
                <a:defRPr/>
              </a:pPr>
              <a:t>2</a:t>
            </a:fld>
            <a:endParaRPr lang="en-US" sz="1600">
              <a:solidFill>
                <a:schemeClr val="bg1"/>
              </a:solidFill>
            </a:endParaRPr>
          </a:p>
        </p:txBody>
      </p:sp>
    </p:spTree>
    <p:extLst>
      <p:ext uri="{BB962C8B-B14F-4D97-AF65-F5344CB8AC3E}">
        <p14:creationId xmlns:p14="http://schemas.microsoft.com/office/powerpoint/2010/main" val="1523539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sp>
        <p:nvSpPr>
          <p:cNvPr id="338" name="Google Shape;338;p3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39" name="Google Shape;339;p3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a:t>
            </a:r>
            <a:r>
              <a:rPr lang="en" sz="2200" b="1"/>
              <a:t>training algorithms</a:t>
            </a:r>
            <a:r>
              <a:rPr lang="en" sz="2200"/>
              <a:t> have been </a:t>
            </a:r>
            <a:r>
              <a:rPr lang="en" sz="2200" b="1"/>
              <a:t>improved</a:t>
            </a:r>
            <a:r>
              <a:rPr lang="en" sz="2200"/>
              <a:t>. </a:t>
            </a:r>
            <a:endParaRPr sz="2200"/>
          </a:p>
          <a:p>
            <a:pPr marL="457200" lvl="0" indent="-368300" algn="l" rtl="0">
              <a:spcBef>
                <a:spcPts val="1000"/>
              </a:spcBef>
              <a:spcAft>
                <a:spcPts val="1000"/>
              </a:spcAft>
              <a:buClr>
                <a:srgbClr val="0095EB"/>
              </a:buClr>
              <a:buSzPts val="2200"/>
              <a:buAutoNum type="arabicPeriod"/>
            </a:pPr>
            <a:r>
              <a:rPr lang="en" sz="2200"/>
              <a:t> ANNs seem to have entered a virtuous circle of funding and progress.</a:t>
            </a:r>
            <a:endParaRPr sz="2200"/>
          </a:p>
        </p:txBody>
      </p:sp>
      <p:sp>
        <p:nvSpPr>
          <p:cNvPr id="340" name="Google Shape;340;p37"/>
          <p:cNvSpPr/>
          <p:nvPr/>
        </p:nvSpPr>
        <p:spPr>
          <a:xfrm>
            <a:off x="213158" y="3539439"/>
            <a:ext cx="8808000" cy="905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7E7E7"/>
              </a:solidFill>
            </a:endParaRPr>
          </a:p>
        </p:txBody>
      </p:sp>
      <p:sp>
        <p:nvSpPr>
          <p:cNvPr id="341" name="Google Shape;34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Slide Number Placeholder 3">
            <a:extLst>
              <a:ext uri="{FF2B5EF4-FFF2-40B4-BE49-F238E27FC236}">
                <a16:creationId xmlns:a16="http://schemas.microsoft.com/office/drawing/2014/main" id="{5F75DD26-6CF0-D15B-EC8A-FD10C6A1AA77}"/>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20</a:t>
            </a:fld>
            <a:endParaRPr lang="en-US" sz="1600">
              <a:solidFill>
                <a:schemeClr val="bg1"/>
              </a:solidFill>
            </a:endParaRPr>
          </a:p>
        </p:txBody>
      </p:sp>
      <p:sp>
        <p:nvSpPr>
          <p:cNvPr id="3" name="TextBox 2">
            <a:extLst>
              <a:ext uri="{FF2B5EF4-FFF2-40B4-BE49-F238E27FC236}">
                <a16:creationId xmlns:a16="http://schemas.microsoft.com/office/drawing/2014/main" id="{43D3B11C-5D61-8F2A-8B7A-BB76C706BCD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46A96F69-3182-A096-57F2-BB6780E694BC}"/>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8" name="Google Shape;348;p38"/>
          <p:cNvPicPr preferRelativeResize="0"/>
          <p:nvPr/>
        </p:nvPicPr>
        <p:blipFill>
          <a:blip r:embed="rId3">
            <a:alphaModFix/>
          </a:blip>
          <a:stretch>
            <a:fillRect/>
          </a:stretch>
        </p:blipFill>
        <p:spPr>
          <a:xfrm>
            <a:off x="1229143" y="479527"/>
            <a:ext cx="6898082" cy="4229100"/>
          </a:xfrm>
          <a:prstGeom prst="rect">
            <a:avLst/>
          </a:prstGeom>
          <a:noFill/>
          <a:ln>
            <a:noFill/>
          </a:ln>
        </p:spPr>
      </p:pic>
      <p:sp>
        <p:nvSpPr>
          <p:cNvPr id="349" name="Google Shape;349;p38"/>
          <p:cNvSpPr txBox="1"/>
          <p:nvPr/>
        </p:nvSpPr>
        <p:spPr>
          <a:xfrm rot="-5400000">
            <a:off x="5972325" y="2589773"/>
            <a:ext cx="4742700" cy="43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http://www.sciencemag.org/news/2017/03/brainlike-computers-are-black-box-scientists-are-finally-peering-inside</a:t>
            </a:r>
            <a:endParaRPr sz="600">
              <a:latin typeface="Nunito"/>
              <a:ea typeface="Nunito"/>
              <a:cs typeface="Nunito"/>
              <a:sym typeface="Nunito"/>
            </a:endParaRPr>
          </a:p>
        </p:txBody>
      </p:sp>
      <p:sp>
        <p:nvSpPr>
          <p:cNvPr id="350" name="Google Shape;35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Slide Number Placeholder 3">
            <a:extLst>
              <a:ext uri="{FF2B5EF4-FFF2-40B4-BE49-F238E27FC236}">
                <a16:creationId xmlns:a16="http://schemas.microsoft.com/office/drawing/2014/main" id="{CB09CE3A-9A6E-D4A2-60CA-666B8F1E9DC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21</a:t>
            </a:fld>
            <a:endParaRPr lang="en-US" sz="160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356" name="Google Shape;356;p39"/>
          <p:cNvPicPr preferRelativeResize="0"/>
          <p:nvPr/>
        </p:nvPicPr>
        <p:blipFill>
          <a:blip r:embed="rId3">
            <a:alphaModFix/>
          </a:blip>
          <a:stretch>
            <a:fillRect/>
          </a:stretch>
        </p:blipFill>
        <p:spPr>
          <a:xfrm>
            <a:off x="447750" y="495475"/>
            <a:ext cx="3016676" cy="4023674"/>
          </a:xfrm>
          <a:prstGeom prst="rect">
            <a:avLst/>
          </a:prstGeom>
          <a:noFill/>
          <a:ln>
            <a:noFill/>
          </a:ln>
          <a:effectLst>
            <a:outerShdw blurRad="57150" dist="19050" dir="5400000" algn="bl" rotWithShape="0">
              <a:srgbClr val="000000">
                <a:alpha val="50000"/>
              </a:srgbClr>
            </a:outerShdw>
          </a:effectLst>
        </p:spPr>
      </p:pic>
      <p:sp>
        <p:nvSpPr>
          <p:cNvPr id="357" name="Google Shape;357;p39"/>
          <p:cNvSpPr txBox="1"/>
          <p:nvPr/>
        </p:nvSpPr>
        <p:spPr>
          <a:xfrm>
            <a:off x="3617750" y="2353125"/>
            <a:ext cx="5456400" cy="2568900"/>
          </a:xfrm>
          <a:prstGeom prst="rect">
            <a:avLst/>
          </a:prstGeom>
          <a:noFill/>
          <a:ln>
            <a:noFill/>
          </a:ln>
        </p:spPr>
        <p:txBody>
          <a:bodyPr spcFirstLastPara="1" wrap="square" lIns="91425" tIns="91425" rIns="91425" bIns="91425" anchor="b" anchorCtr="0">
            <a:noAutofit/>
          </a:bodyPr>
          <a:lstStyle/>
          <a:p>
            <a:pPr marL="0" lvl="0" indent="0" algn="l" rtl="0">
              <a:lnSpc>
                <a:spcPct val="130000"/>
              </a:lnSpc>
              <a:spcBef>
                <a:spcPts val="0"/>
              </a:spcBef>
              <a:spcAft>
                <a:spcPts val="1600"/>
              </a:spcAft>
              <a:buNone/>
            </a:pPr>
            <a:r>
              <a:rPr lang="en" sz="1700">
                <a:solidFill>
                  <a:srgbClr val="424242"/>
                </a:solidFill>
                <a:latin typeface="Nunito"/>
                <a:ea typeface="Nunito"/>
                <a:cs typeface="Nunito"/>
                <a:sym typeface="Nunito"/>
              </a:rPr>
              <a:t>“</a:t>
            </a:r>
            <a:r>
              <a:rPr lang="en" sz="1700">
                <a:solidFill>
                  <a:srgbClr val="424242"/>
                </a:solidFill>
                <a:latin typeface="Amaranth"/>
                <a:ea typeface="Amaranth"/>
                <a:cs typeface="Amaranth"/>
                <a:sym typeface="Amaranth"/>
              </a:rPr>
              <a:t>Interpretable Machine Learning</a:t>
            </a:r>
            <a:r>
              <a:rPr lang="en" sz="1700">
                <a:solidFill>
                  <a:srgbClr val="424242"/>
                </a:solidFill>
                <a:latin typeface="Nunito"/>
                <a:ea typeface="Nunito"/>
                <a:cs typeface="Nunito"/>
                <a:sym typeface="Nunito"/>
              </a:rPr>
              <a:t>”, 2022 </a:t>
            </a:r>
            <a:r>
              <a:rPr lang="en" sz="1700">
                <a:solidFill>
                  <a:schemeClr val="dk2"/>
                </a:solidFill>
                <a:latin typeface="Nunito"/>
                <a:ea typeface="Nunito"/>
                <a:cs typeface="Nunito"/>
                <a:sym typeface="Nunito"/>
              </a:rPr>
              <a:t> </a:t>
            </a:r>
            <a:r>
              <a:rPr lang="en" sz="1700" u="sng">
                <a:solidFill>
                  <a:schemeClr val="hlink"/>
                </a:solidFill>
                <a:latin typeface="Nunito"/>
                <a:ea typeface="Nunito"/>
                <a:cs typeface="Nunito"/>
                <a:sym typeface="Nunito"/>
                <a:hlinkClick r:id="rId4"/>
              </a:rPr>
              <a:t>https://christophm.github.io/interpretable-ml-book</a:t>
            </a:r>
            <a:r>
              <a:rPr lang="en" sz="1700">
                <a:solidFill>
                  <a:srgbClr val="424242"/>
                </a:solidFill>
                <a:latin typeface="Nunito"/>
                <a:ea typeface="Nunito"/>
                <a:cs typeface="Nunito"/>
                <a:sym typeface="Nunito"/>
              </a:rPr>
              <a:t> Chap. 10 Neural Network Interpretation</a:t>
            </a:r>
            <a:endParaRPr sz="1700">
              <a:solidFill>
                <a:srgbClr val="424242"/>
              </a:solidFill>
              <a:latin typeface="Nunito"/>
              <a:ea typeface="Nunito"/>
              <a:cs typeface="Nunito"/>
              <a:sym typeface="Nunito"/>
            </a:endParaRPr>
          </a:p>
        </p:txBody>
      </p:sp>
      <p:sp>
        <p:nvSpPr>
          <p:cNvPr id="2" name="Slide Number Placeholder 3">
            <a:extLst>
              <a:ext uri="{FF2B5EF4-FFF2-40B4-BE49-F238E27FC236}">
                <a16:creationId xmlns:a16="http://schemas.microsoft.com/office/drawing/2014/main" id="{2CFEB8DC-1221-5CD6-E467-52C4727C99F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22</a:t>
            </a:fld>
            <a:endParaRPr lang="en-US" sz="1600">
              <a:solidFill>
                <a:schemeClr val="bg1"/>
              </a:solidFill>
            </a:endParaRPr>
          </a:p>
        </p:txBody>
      </p:sp>
      <p:sp>
        <p:nvSpPr>
          <p:cNvPr id="3" name="TextBox 2">
            <a:extLst>
              <a:ext uri="{FF2B5EF4-FFF2-40B4-BE49-F238E27FC236}">
                <a16:creationId xmlns:a16="http://schemas.microsoft.com/office/drawing/2014/main" id="{E23DE131-82F4-99F4-B142-928C05547F2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2"/>
        <p:cNvGrpSpPr/>
        <p:nvPr/>
      </p:nvGrpSpPr>
      <p:grpSpPr>
        <a:xfrm>
          <a:off x="0" y="0"/>
          <a:ext cx="0" cy="0"/>
          <a:chOff x="0" y="0"/>
          <a:chExt cx="0" cy="0"/>
        </a:xfrm>
      </p:grpSpPr>
      <p:sp>
        <p:nvSpPr>
          <p:cNvPr id="363" name="Google Shape;363;p4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From Biological to Artificial Neurons</a:t>
            </a:r>
            <a:endParaRPr/>
          </a:p>
        </p:txBody>
      </p:sp>
      <p:sp>
        <p:nvSpPr>
          <p:cNvPr id="364" name="Google Shape;364;p4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0095EB"/>
              </a:buClr>
              <a:buSzPts val="2200"/>
              <a:buAutoNum type="arabicPeriod"/>
            </a:pPr>
            <a:r>
              <a:rPr lang="en" sz="2200"/>
              <a:t>There is now a </a:t>
            </a:r>
            <a:r>
              <a:rPr lang="en" sz="2200" b="1"/>
              <a:t>huge quantity of data</a:t>
            </a:r>
            <a:r>
              <a:rPr lang="en" sz="2200"/>
              <a:t> available to train neural networks.</a:t>
            </a:r>
            <a:endParaRPr sz="2200"/>
          </a:p>
          <a:p>
            <a:pPr marL="457200" lvl="0" indent="-368300" algn="l" rtl="0">
              <a:spcBef>
                <a:spcPts val="1000"/>
              </a:spcBef>
              <a:spcAft>
                <a:spcPts val="0"/>
              </a:spcAft>
              <a:buClr>
                <a:srgbClr val="0095EB"/>
              </a:buClr>
              <a:buSzPts val="2200"/>
              <a:buAutoNum type="arabicPeriod"/>
            </a:pPr>
            <a:r>
              <a:rPr lang="en" sz="2200" b="1"/>
              <a:t>Computing power</a:t>
            </a:r>
            <a:r>
              <a:rPr lang="en" sz="2200"/>
              <a:t> now makes it possible to train large neural networks in a reasonable amount of time.</a:t>
            </a:r>
            <a:endParaRPr sz="2200"/>
          </a:p>
          <a:p>
            <a:pPr marL="457200" lvl="0" indent="-368300" algn="l" rtl="0">
              <a:spcBef>
                <a:spcPts val="1000"/>
              </a:spcBef>
              <a:spcAft>
                <a:spcPts val="0"/>
              </a:spcAft>
              <a:buClr>
                <a:srgbClr val="0095EB"/>
              </a:buClr>
              <a:buSzPts val="2200"/>
              <a:buAutoNum type="arabicPeriod"/>
            </a:pPr>
            <a:r>
              <a:rPr lang="en" sz="2200"/>
              <a:t>The </a:t>
            </a:r>
            <a:r>
              <a:rPr lang="en" sz="2200" b="1"/>
              <a:t>training algorithms</a:t>
            </a:r>
            <a:r>
              <a:rPr lang="en" sz="2200"/>
              <a:t> have been </a:t>
            </a:r>
            <a:r>
              <a:rPr lang="en" sz="2200" b="1"/>
              <a:t>improved</a:t>
            </a:r>
            <a:r>
              <a:rPr lang="en" sz="2200"/>
              <a:t>. </a:t>
            </a:r>
            <a:endParaRPr sz="2200"/>
          </a:p>
          <a:p>
            <a:pPr marL="457200" lvl="0" indent="-368300" algn="l" rtl="0">
              <a:spcBef>
                <a:spcPts val="1000"/>
              </a:spcBef>
              <a:spcAft>
                <a:spcPts val="1000"/>
              </a:spcAft>
              <a:buClr>
                <a:srgbClr val="0095EB"/>
              </a:buClr>
              <a:buSzPts val="2200"/>
              <a:buAutoNum type="arabicPeriod"/>
            </a:pPr>
            <a:r>
              <a:rPr lang="en" sz="2200"/>
              <a:t>ANNs seem to have entered a virtuous circle of funding and progress.</a:t>
            </a:r>
            <a:endParaRPr sz="2200"/>
          </a:p>
        </p:txBody>
      </p:sp>
      <p:sp>
        <p:nvSpPr>
          <p:cNvPr id="365" name="Google Shape;365;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2" name="Slide Number Placeholder 3">
            <a:extLst>
              <a:ext uri="{FF2B5EF4-FFF2-40B4-BE49-F238E27FC236}">
                <a16:creationId xmlns:a16="http://schemas.microsoft.com/office/drawing/2014/main" id="{0380D8D1-7B7A-3481-8C80-9578CEE0310A}"/>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23</a:t>
            </a:fld>
            <a:endParaRPr lang="en-US" sz="1600">
              <a:solidFill>
                <a:schemeClr val="bg1"/>
              </a:solidFill>
            </a:endParaRPr>
          </a:p>
        </p:txBody>
      </p:sp>
      <p:sp>
        <p:nvSpPr>
          <p:cNvPr id="3" name="TextBox 2">
            <a:extLst>
              <a:ext uri="{FF2B5EF4-FFF2-40B4-BE49-F238E27FC236}">
                <a16:creationId xmlns:a16="http://schemas.microsoft.com/office/drawing/2014/main" id="{3123F8F8-8C7C-D4C0-1425-6C679277E10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4" name="Rounded Rectangle 3">
            <a:extLst>
              <a:ext uri="{FF2B5EF4-FFF2-40B4-BE49-F238E27FC236}">
                <a16:creationId xmlns:a16="http://schemas.microsoft.com/office/drawing/2014/main" id="{447C105A-B347-A638-0FD4-4BBE0EFAB571}"/>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12F0-5EDE-0B07-2F2E-DDF9DAA5F57C}"/>
              </a:ext>
            </a:extLst>
          </p:cNvPr>
          <p:cNvSpPr>
            <a:spLocks noGrp="1"/>
          </p:cNvSpPr>
          <p:nvPr>
            <p:ph type="title"/>
          </p:nvPr>
        </p:nvSpPr>
        <p:spPr/>
        <p:txBody>
          <a:bodyPr/>
          <a:lstStyle/>
          <a:p>
            <a:r>
              <a:rPr lang="en-US" dirty="0"/>
              <a:t>Biological Neurons</a:t>
            </a:r>
          </a:p>
        </p:txBody>
      </p:sp>
      <p:pic>
        <p:nvPicPr>
          <p:cNvPr id="7" name="Google Shape;383;p43">
            <a:extLst>
              <a:ext uri="{FF2B5EF4-FFF2-40B4-BE49-F238E27FC236}">
                <a16:creationId xmlns:a16="http://schemas.microsoft.com/office/drawing/2014/main" id="{D8D4F368-28C4-2A85-9402-7FFB2A2ABDC5}"/>
              </a:ext>
            </a:extLst>
          </p:cNvPr>
          <p:cNvPicPr preferRelativeResize="0"/>
          <p:nvPr/>
        </p:nvPicPr>
        <p:blipFill>
          <a:blip r:embed="rId2">
            <a:alphaModFix/>
          </a:blip>
          <a:stretch>
            <a:fillRect/>
          </a:stretch>
        </p:blipFill>
        <p:spPr>
          <a:xfrm>
            <a:off x="454750" y="1160596"/>
            <a:ext cx="7975475" cy="4458349"/>
          </a:xfrm>
          <a:prstGeom prst="rect">
            <a:avLst/>
          </a:prstGeom>
          <a:noFill/>
          <a:ln>
            <a:noFill/>
          </a:ln>
        </p:spPr>
      </p:pic>
      <p:sp>
        <p:nvSpPr>
          <p:cNvPr id="8" name="Google Shape;384;p43">
            <a:extLst>
              <a:ext uri="{FF2B5EF4-FFF2-40B4-BE49-F238E27FC236}">
                <a16:creationId xmlns:a16="http://schemas.microsoft.com/office/drawing/2014/main" id="{1FFDB89C-1A24-EFFC-7C43-BCC00C43617D}"/>
              </a:ext>
            </a:extLst>
          </p:cNvPr>
          <p:cNvSpPr/>
          <p:nvPr/>
        </p:nvSpPr>
        <p:spPr>
          <a:xfrm>
            <a:off x="3604450" y="2110571"/>
            <a:ext cx="2551800" cy="732900"/>
          </a:xfrm>
          <a:prstGeom prst="rect">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386;p43">
            <a:extLst>
              <a:ext uri="{FF2B5EF4-FFF2-40B4-BE49-F238E27FC236}">
                <a16:creationId xmlns:a16="http://schemas.microsoft.com/office/drawing/2014/main" id="{33DA9D4C-8FC2-8637-0227-ED0F9816FB35}"/>
              </a:ext>
            </a:extLst>
          </p:cNvPr>
          <p:cNvCxnSpPr/>
          <p:nvPr/>
        </p:nvCxnSpPr>
        <p:spPr>
          <a:xfrm>
            <a:off x="3550600" y="4196796"/>
            <a:ext cx="3211800" cy="0"/>
          </a:xfrm>
          <a:prstGeom prst="straightConnector1">
            <a:avLst/>
          </a:prstGeom>
          <a:noFill/>
          <a:ln w="28575" cap="flat" cmpd="sng">
            <a:solidFill>
              <a:schemeClr val="dk2"/>
            </a:solidFill>
            <a:prstDash val="solid"/>
            <a:round/>
            <a:headEnd type="none" w="med" len="med"/>
            <a:tailEnd type="triangle" w="med" len="med"/>
          </a:ln>
        </p:spPr>
      </p:cxnSp>
      <p:sp>
        <p:nvSpPr>
          <p:cNvPr id="10" name="Google Shape;387;p43">
            <a:extLst>
              <a:ext uri="{FF2B5EF4-FFF2-40B4-BE49-F238E27FC236}">
                <a16:creationId xmlns:a16="http://schemas.microsoft.com/office/drawing/2014/main" id="{27EE1819-980A-038F-B248-C91995FA8A21}"/>
              </a:ext>
            </a:extLst>
          </p:cNvPr>
          <p:cNvSpPr txBox="1"/>
          <p:nvPr/>
        </p:nvSpPr>
        <p:spPr>
          <a:xfrm>
            <a:off x="3598035" y="4150146"/>
            <a:ext cx="2955900" cy="3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424242"/>
                </a:solidFill>
                <a:latin typeface="Nunito"/>
                <a:ea typeface="Nunito"/>
                <a:cs typeface="Nunito"/>
                <a:sym typeface="Nunito"/>
              </a:rPr>
              <a:t>Signal</a:t>
            </a:r>
            <a:endParaRPr sz="2200">
              <a:solidFill>
                <a:srgbClr val="424242"/>
              </a:solidFill>
              <a:latin typeface="Nunito"/>
              <a:ea typeface="Nunito"/>
              <a:cs typeface="Nunito"/>
              <a:sym typeface="Nunito"/>
            </a:endParaRPr>
          </a:p>
        </p:txBody>
      </p:sp>
      <p:sp>
        <p:nvSpPr>
          <p:cNvPr id="12" name="Google Shape;385;p43">
            <a:extLst>
              <a:ext uri="{FF2B5EF4-FFF2-40B4-BE49-F238E27FC236}">
                <a16:creationId xmlns:a16="http://schemas.microsoft.com/office/drawing/2014/main" id="{1FB793BD-5110-C4C6-5B35-184E9756BD53}"/>
              </a:ext>
            </a:extLst>
          </p:cNvPr>
          <p:cNvSpPr txBox="1"/>
          <p:nvPr/>
        </p:nvSpPr>
        <p:spPr>
          <a:xfrm rot="-5400000">
            <a:off x="6461100" y="2467800"/>
            <a:ext cx="5150700" cy="21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a:latin typeface="Nunito"/>
                <a:ea typeface="Nunito"/>
                <a:cs typeface="Nunito"/>
                <a:sym typeface="Nunito"/>
              </a:rPr>
              <a:t>http://www.jeremyjordan.me/content/images/2017/06/Neuron_Hand-tuned.png</a:t>
            </a:r>
            <a:endParaRPr sz="600">
              <a:latin typeface="Nunito"/>
              <a:ea typeface="Nunito"/>
              <a:cs typeface="Nunito"/>
              <a:sym typeface="Nunito"/>
            </a:endParaRPr>
          </a:p>
        </p:txBody>
      </p:sp>
      <p:sp>
        <p:nvSpPr>
          <p:cNvPr id="13" name="TextBox 12">
            <a:extLst>
              <a:ext uri="{FF2B5EF4-FFF2-40B4-BE49-F238E27FC236}">
                <a16:creationId xmlns:a16="http://schemas.microsoft.com/office/drawing/2014/main" id="{8483CB72-E45B-CE4C-026C-0F1BF348F2F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14" name="Slide Number Placeholder 3">
            <a:extLst>
              <a:ext uri="{FF2B5EF4-FFF2-40B4-BE49-F238E27FC236}">
                <a16:creationId xmlns:a16="http://schemas.microsoft.com/office/drawing/2014/main" id="{B3E55201-B0D0-F18A-7C0E-C39B963C1D5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24</a:t>
            </a:fld>
            <a:endParaRPr lang="en-US" sz="1600">
              <a:solidFill>
                <a:schemeClr val="bg1"/>
              </a:solidFill>
            </a:endParaRPr>
          </a:p>
        </p:txBody>
      </p:sp>
    </p:spTree>
    <p:extLst>
      <p:ext uri="{BB962C8B-B14F-4D97-AF65-F5344CB8AC3E}">
        <p14:creationId xmlns:p14="http://schemas.microsoft.com/office/powerpoint/2010/main" val="2898466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3"/>
        <p:cNvGrpSpPr/>
        <p:nvPr/>
      </p:nvGrpSpPr>
      <p:grpSpPr>
        <a:xfrm>
          <a:off x="0" y="0"/>
          <a:ext cx="0" cy="0"/>
          <a:chOff x="0" y="0"/>
          <a:chExt cx="0" cy="0"/>
        </a:xfrm>
      </p:grpSpPr>
      <p:sp>
        <p:nvSpPr>
          <p:cNvPr id="394" name="Google Shape;394;p4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44"/>
          <p:cNvCxnSpPr/>
          <p:nvPr/>
        </p:nvCxnSpPr>
        <p:spPr>
          <a:xfrm>
            <a:off x="4347125" y="2861725"/>
            <a:ext cx="2216700" cy="0"/>
          </a:xfrm>
          <a:prstGeom prst="straightConnector1">
            <a:avLst/>
          </a:prstGeom>
          <a:noFill/>
          <a:ln w="19050" cap="flat" cmpd="sng">
            <a:solidFill>
              <a:schemeClr val="dk2"/>
            </a:solidFill>
            <a:prstDash val="solid"/>
            <a:round/>
            <a:headEnd type="none" w="med" len="med"/>
            <a:tailEnd type="triangle" w="med" len="med"/>
          </a:ln>
        </p:spPr>
      </p:cxnSp>
      <p:pic>
        <p:nvPicPr>
          <p:cNvPr id="396" name="Google Shape;396;p44"/>
          <p:cNvPicPr preferRelativeResize="0"/>
          <p:nvPr/>
        </p:nvPicPr>
        <p:blipFill>
          <a:blip r:embed="rId3">
            <a:alphaModFix/>
          </a:blip>
          <a:stretch>
            <a:fillRect/>
          </a:stretch>
        </p:blipFill>
        <p:spPr>
          <a:xfrm>
            <a:off x="6624000" y="2612482"/>
            <a:ext cx="873604" cy="498500"/>
          </a:xfrm>
          <a:prstGeom prst="rect">
            <a:avLst/>
          </a:prstGeom>
          <a:noFill/>
          <a:ln>
            <a:noFill/>
          </a:ln>
        </p:spPr>
      </p:pic>
      <p:cxnSp>
        <p:nvCxnSpPr>
          <p:cNvPr id="397" name="Google Shape;397;p44"/>
          <p:cNvCxnSpPr/>
          <p:nvPr/>
        </p:nvCxnSpPr>
        <p:spPr>
          <a:xfrm>
            <a:off x="1248425" y="1955225"/>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398" name="Google Shape;398;p44"/>
          <p:cNvCxnSpPr/>
          <p:nvPr/>
        </p:nvCxnSpPr>
        <p:spPr>
          <a:xfrm rot="10800000" flipH="1">
            <a:off x="1313025" y="3541075"/>
            <a:ext cx="849300" cy="457200"/>
          </a:xfrm>
          <a:prstGeom prst="straightConnector1">
            <a:avLst/>
          </a:prstGeom>
          <a:noFill/>
          <a:ln w="19050" cap="flat" cmpd="sng">
            <a:solidFill>
              <a:schemeClr val="dk2"/>
            </a:solidFill>
            <a:prstDash val="solid"/>
            <a:round/>
            <a:headEnd type="none" w="med" len="med"/>
            <a:tailEnd type="triangle" w="med" len="med"/>
          </a:ln>
        </p:spPr>
      </p:cxnSp>
      <p:sp>
        <p:nvSpPr>
          <p:cNvPr id="399" name="Google Shape;399;p44"/>
          <p:cNvSpPr/>
          <p:nvPr/>
        </p:nvSpPr>
        <p:spPr>
          <a:xfrm>
            <a:off x="1960325" y="1624825"/>
            <a:ext cx="2386800" cy="24738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00" name="Google Shape;400;p44"/>
          <p:cNvSpPr txBox="1"/>
          <p:nvPr/>
        </p:nvSpPr>
        <p:spPr>
          <a:xfrm>
            <a:off x="800526" y="16012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01" name="Google Shape;401;p44"/>
          <p:cNvSpPr txBox="1"/>
          <p:nvPr/>
        </p:nvSpPr>
        <p:spPr>
          <a:xfrm>
            <a:off x="876726" y="371907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i="1" baseline="-25000">
                <a:solidFill>
                  <a:srgbClr val="424242"/>
                </a:solidFill>
                <a:latin typeface="Nunito"/>
                <a:ea typeface="Nunito"/>
                <a:cs typeface="Nunito"/>
                <a:sym typeface="Nunito"/>
              </a:rPr>
              <a:t>n</a:t>
            </a:r>
            <a:endParaRPr sz="2200" i="1" baseline="-25000">
              <a:solidFill>
                <a:srgbClr val="424242"/>
              </a:solidFill>
              <a:latin typeface="Nunito"/>
              <a:ea typeface="Nunito"/>
              <a:cs typeface="Nunito"/>
              <a:sym typeface="Nunito"/>
            </a:endParaRPr>
          </a:p>
        </p:txBody>
      </p:sp>
      <p:sp>
        <p:nvSpPr>
          <p:cNvPr id="402" name="Google Shape;402;p44"/>
          <p:cNvSpPr txBox="1"/>
          <p:nvPr/>
        </p:nvSpPr>
        <p:spPr>
          <a:xfrm>
            <a:off x="1526225" y="1652993"/>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03" name="Google Shape;403;p44"/>
          <p:cNvSpPr txBox="1"/>
          <p:nvPr/>
        </p:nvSpPr>
        <p:spPr>
          <a:xfrm>
            <a:off x="1514625" y="315941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i="1" baseline="-25000">
                <a:solidFill>
                  <a:srgbClr val="424242"/>
                </a:solidFill>
                <a:latin typeface="Nunito"/>
                <a:ea typeface="Nunito"/>
                <a:cs typeface="Nunito"/>
                <a:sym typeface="Nunito"/>
              </a:rPr>
              <a:t>n</a:t>
            </a:r>
            <a:endParaRPr sz="2200" i="1" baseline="-25000">
              <a:solidFill>
                <a:srgbClr val="424242"/>
              </a:solidFill>
              <a:latin typeface="Nunito"/>
              <a:ea typeface="Nunito"/>
              <a:cs typeface="Nunito"/>
              <a:sym typeface="Nunito"/>
            </a:endParaRPr>
          </a:p>
        </p:txBody>
      </p:sp>
      <p:pic>
        <p:nvPicPr>
          <p:cNvPr id="404" name="Google Shape;404;p44"/>
          <p:cNvPicPr preferRelativeResize="0"/>
          <p:nvPr/>
        </p:nvPicPr>
        <p:blipFill>
          <a:blip r:embed="rId4">
            <a:alphaModFix/>
          </a:blip>
          <a:stretch>
            <a:fillRect/>
          </a:stretch>
        </p:blipFill>
        <p:spPr>
          <a:xfrm>
            <a:off x="2532500" y="2427857"/>
            <a:ext cx="694200" cy="867743"/>
          </a:xfrm>
          <a:prstGeom prst="rect">
            <a:avLst/>
          </a:prstGeom>
          <a:noFill/>
          <a:ln>
            <a:noFill/>
          </a:ln>
        </p:spPr>
      </p:pic>
      <p:cxnSp>
        <p:nvCxnSpPr>
          <p:cNvPr id="405" name="Google Shape;405;p44"/>
          <p:cNvCxnSpPr/>
          <p:nvPr/>
        </p:nvCxnSpPr>
        <p:spPr>
          <a:xfrm>
            <a:off x="3558125" y="1707317"/>
            <a:ext cx="0" cy="2295600"/>
          </a:xfrm>
          <a:prstGeom prst="straightConnector1">
            <a:avLst/>
          </a:prstGeom>
          <a:noFill/>
          <a:ln w="28575" cap="flat" cmpd="sng">
            <a:solidFill>
              <a:srgbClr val="0095EB"/>
            </a:solidFill>
            <a:prstDash val="solid"/>
            <a:round/>
            <a:headEnd type="none" w="med" len="med"/>
            <a:tailEnd type="none" w="med" len="med"/>
          </a:ln>
        </p:spPr>
      </p:cxnSp>
      <p:pic>
        <p:nvPicPr>
          <p:cNvPr id="406" name="Google Shape;406;p44"/>
          <p:cNvPicPr preferRelativeResize="0"/>
          <p:nvPr/>
        </p:nvPicPr>
        <p:blipFill>
          <a:blip r:embed="rId5">
            <a:alphaModFix/>
          </a:blip>
          <a:stretch>
            <a:fillRect/>
          </a:stretch>
        </p:blipFill>
        <p:spPr>
          <a:xfrm>
            <a:off x="3539067" y="2504050"/>
            <a:ext cx="794475" cy="794475"/>
          </a:xfrm>
          <a:prstGeom prst="rect">
            <a:avLst/>
          </a:prstGeom>
          <a:noFill/>
          <a:ln>
            <a:noFill/>
          </a:ln>
        </p:spPr>
      </p:pic>
      <p:sp>
        <p:nvSpPr>
          <p:cNvPr id="407" name="Google Shape;407;p44"/>
          <p:cNvSpPr txBox="1"/>
          <p:nvPr/>
        </p:nvSpPr>
        <p:spPr>
          <a:xfrm>
            <a:off x="814874" y="2646345"/>
            <a:ext cx="416400" cy="9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24242"/>
                </a:solidFill>
                <a:latin typeface="Source Code Pro"/>
                <a:ea typeface="Source Code Pro"/>
                <a:cs typeface="Source Code Pro"/>
                <a:sym typeface="Source Code Pro"/>
              </a:rPr>
              <a:t>⠇</a:t>
            </a:r>
            <a:endParaRPr sz="3600">
              <a:solidFill>
                <a:srgbClr val="424242"/>
              </a:solidFill>
              <a:latin typeface="Source Code Pro"/>
              <a:ea typeface="Source Code Pro"/>
              <a:cs typeface="Source Code Pro"/>
              <a:sym typeface="Source Code Pro"/>
            </a:endParaRPr>
          </a:p>
        </p:txBody>
      </p:sp>
      <p:sp>
        <p:nvSpPr>
          <p:cNvPr id="2" name="Title 1">
            <a:extLst>
              <a:ext uri="{FF2B5EF4-FFF2-40B4-BE49-F238E27FC236}">
                <a16:creationId xmlns:a16="http://schemas.microsoft.com/office/drawing/2014/main" id="{6E9E16C8-83C9-E565-942D-779E3F6FFD80}"/>
              </a:ext>
            </a:extLst>
          </p:cNvPr>
          <p:cNvSpPr>
            <a:spLocks noGrp="1"/>
          </p:cNvSpPr>
          <p:nvPr>
            <p:ph type="title"/>
          </p:nvPr>
        </p:nvSpPr>
        <p:spPr>
          <a:xfrm>
            <a:off x="457200" y="400050"/>
            <a:ext cx="8229600" cy="742950"/>
          </a:xfrm>
        </p:spPr>
        <p:txBody>
          <a:bodyPr/>
          <a:lstStyle/>
          <a:p>
            <a:r>
              <a:rPr lang="en-US" dirty="0"/>
              <a:t>Biological Neurons - Analogy</a:t>
            </a:r>
          </a:p>
        </p:txBody>
      </p:sp>
      <p:sp>
        <p:nvSpPr>
          <p:cNvPr id="3" name="TextBox 2">
            <a:extLst>
              <a:ext uri="{FF2B5EF4-FFF2-40B4-BE49-F238E27FC236}">
                <a16:creationId xmlns:a16="http://schemas.microsoft.com/office/drawing/2014/main" id="{24C0BB45-C70D-13AC-37B5-A3274D42045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4" name="Slide Number Placeholder 3">
            <a:extLst>
              <a:ext uri="{FF2B5EF4-FFF2-40B4-BE49-F238E27FC236}">
                <a16:creationId xmlns:a16="http://schemas.microsoft.com/office/drawing/2014/main" id="{1E76813E-455C-C9FF-CB56-8849869D56EA}"/>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25</a:t>
            </a:fld>
            <a:endParaRPr lang="en-US" sz="16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6"/>
        <p:cNvGrpSpPr/>
        <p:nvPr/>
      </p:nvGrpSpPr>
      <p:grpSpPr>
        <a:xfrm>
          <a:off x="0" y="0"/>
          <a:ext cx="0" cy="0"/>
          <a:chOff x="0" y="0"/>
          <a:chExt cx="0" cy="0"/>
        </a:xfrm>
      </p:grpSpPr>
      <p:sp>
        <p:nvSpPr>
          <p:cNvPr id="447" name="Google Shape;447;p4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sp>
        <p:nvSpPr>
          <p:cNvPr id="448" name="Google Shape;448;p4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200" dirty="0"/>
              <a:t>Invented in 1957 by Frank Rosenblatt. </a:t>
            </a:r>
            <a:endParaRPr sz="1600" dirty="0"/>
          </a:p>
          <a:p>
            <a:pPr marL="457200" lvl="0" indent="-368300" algn="l" rtl="0">
              <a:lnSpc>
                <a:spcPct val="125000"/>
              </a:lnSpc>
              <a:spcBef>
                <a:spcPts val="0"/>
              </a:spcBef>
              <a:spcAft>
                <a:spcPts val="0"/>
              </a:spcAft>
              <a:buClr>
                <a:srgbClr val="0095EB"/>
              </a:buClr>
              <a:buSzPts val="2200"/>
              <a:buChar char="●"/>
            </a:pPr>
            <a:r>
              <a:rPr lang="en" sz="2200" dirty="0"/>
              <a:t>It is based on a Linear Threshold Unit (LTU): </a:t>
            </a:r>
            <a:endParaRPr sz="2200" dirty="0"/>
          </a:p>
          <a:p>
            <a:pPr marL="914400" lvl="1" indent="-361950" algn="l" rtl="0">
              <a:lnSpc>
                <a:spcPct val="125000"/>
              </a:lnSpc>
              <a:spcBef>
                <a:spcPts val="0"/>
              </a:spcBef>
              <a:spcAft>
                <a:spcPts val="0"/>
              </a:spcAft>
              <a:buSzPts val="2100"/>
              <a:buChar char="○"/>
            </a:pPr>
            <a:r>
              <a:rPr lang="en" sz="2100" dirty="0"/>
              <a:t>The inputs and output are now </a:t>
            </a:r>
            <a:r>
              <a:rPr lang="en" sz="2100" b="1" dirty="0">
                <a:solidFill>
                  <a:srgbClr val="0095EB"/>
                </a:solidFill>
              </a:rPr>
              <a:t>numbers</a:t>
            </a:r>
            <a:r>
              <a:rPr lang="en" sz="2100" dirty="0"/>
              <a:t> and each input connection is associated with a </a:t>
            </a:r>
            <a:r>
              <a:rPr lang="en" sz="2100" b="1" dirty="0">
                <a:solidFill>
                  <a:srgbClr val="0095EB"/>
                </a:solidFill>
              </a:rPr>
              <a:t>weight</a:t>
            </a:r>
            <a:r>
              <a:rPr lang="en" sz="2100" dirty="0"/>
              <a:t>. </a:t>
            </a:r>
          </a:p>
          <a:p>
            <a:pPr marL="914400" lvl="1" indent="-361950" algn="l" rtl="0">
              <a:lnSpc>
                <a:spcPct val="125000"/>
              </a:lnSpc>
              <a:spcBef>
                <a:spcPts val="0"/>
              </a:spcBef>
              <a:spcAft>
                <a:spcPts val="0"/>
              </a:spcAft>
              <a:buSzPts val="2100"/>
              <a:buChar char="○"/>
            </a:pPr>
            <a:endParaRPr sz="2100" dirty="0"/>
          </a:p>
          <a:p>
            <a:pPr marL="457200" lvl="0" indent="-368300" algn="l" rtl="0">
              <a:lnSpc>
                <a:spcPct val="125000"/>
              </a:lnSpc>
              <a:spcBef>
                <a:spcPts val="0"/>
              </a:spcBef>
              <a:spcAft>
                <a:spcPts val="0"/>
              </a:spcAft>
              <a:buClr>
                <a:srgbClr val="0095EB"/>
              </a:buClr>
              <a:buSzPts val="2200"/>
              <a:buChar char="●"/>
            </a:pPr>
            <a:r>
              <a:rPr lang="en" sz="2200" dirty="0"/>
              <a:t>The LTU computes a weighted sum of its inputs then it applies a step function to that sum and outputs the result.</a:t>
            </a:r>
            <a:endParaRPr sz="2200" dirty="0"/>
          </a:p>
        </p:txBody>
      </p:sp>
      <p:sp>
        <p:nvSpPr>
          <p:cNvPr id="449" name="Google Shape;44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2" name="TextBox 1">
            <a:extLst>
              <a:ext uri="{FF2B5EF4-FFF2-40B4-BE49-F238E27FC236}">
                <a16:creationId xmlns:a16="http://schemas.microsoft.com/office/drawing/2014/main" id="{8001D94E-496D-D264-01A4-736876C8B7A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5D37048D-0185-2503-5320-3F11E8848762}"/>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26</a:t>
            </a:fld>
            <a:endParaRPr lang="en-US" sz="1600">
              <a:solidFill>
                <a:schemeClr val="bg1"/>
              </a:solidFill>
            </a:endParaRPr>
          </a:p>
        </p:txBody>
      </p:sp>
      <p:sp>
        <p:nvSpPr>
          <p:cNvPr id="4" name="Rounded Rectangle 3">
            <a:extLst>
              <a:ext uri="{FF2B5EF4-FFF2-40B4-BE49-F238E27FC236}">
                <a16:creationId xmlns:a16="http://schemas.microsoft.com/office/drawing/2014/main" id="{A3F9239D-B5FB-C44D-26DC-AEC9434C6CD0}"/>
              </a:ext>
            </a:extLst>
          </p:cNvPr>
          <p:cNvSpPr/>
          <p:nvPr/>
        </p:nvSpPr>
        <p:spPr>
          <a:xfrm>
            <a:off x="311700" y="1106000"/>
            <a:ext cx="912943" cy="2900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4"/>
        <p:cNvGrpSpPr/>
        <p:nvPr/>
      </p:nvGrpSpPr>
      <p:grpSpPr>
        <a:xfrm>
          <a:off x="0" y="0"/>
          <a:ext cx="0" cy="0"/>
          <a:chOff x="0" y="0"/>
          <a:chExt cx="0" cy="0"/>
        </a:xfrm>
      </p:grpSpPr>
      <p:sp>
        <p:nvSpPr>
          <p:cNvPr id="455" name="Google Shape;455;p5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pic>
        <p:nvPicPr>
          <p:cNvPr id="456" name="Google Shape;456;p50"/>
          <p:cNvPicPr preferRelativeResize="0"/>
          <p:nvPr/>
        </p:nvPicPr>
        <p:blipFill>
          <a:blip r:embed="rId3">
            <a:alphaModFix/>
          </a:blip>
          <a:stretch>
            <a:fillRect/>
          </a:stretch>
        </p:blipFill>
        <p:spPr>
          <a:xfrm>
            <a:off x="1496800" y="1321900"/>
            <a:ext cx="6203999" cy="3214575"/>
          </a:xfrm>
          <a:prstGeom prst="rect">
            <a:avLst/>
          </a:prstGeom>
          <a:noFill/>
          <a:ln w="9525" cap="flat" cmpd="sng">
            <a:solidFill>
              <a:schemeClr val="dk2"/>
            </a:solidFill>
            <a:prstDash val="solid"/>
            <a:round/>
            <a:headEnd type="none" w="sm" len="sm"/>
            <a:tailEnd type="none" w="sm" len="sm"/>
          </a:ln>
        </p:spPr>
      </p:pic>
      <p:sp>
        <p:nvSpPr>
          <p:cNvPr id="457" name="Google Shape;457;p5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0"/>
          <p:cNvSpPr txBox="1"/>
          <p:nvPr/>
        </p:nvSpPr>
        <p:spPr>
          <a:xfrm>
            <a:off x="0" y="4669625"/>
            <a:ext cx="9144000" cy="24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424242"/>
                </a:solidFill>
                <a:latin typeface="Nunito"/>
                <a:ea typeface="Nunito"/>
                <a:cs typeface="Nunito"/>
                <a:sym typeface="Nunito"/>
              </a:rPr>
              <a:t>Linear Threshold Unit</a:t>
            </a:r>
            <a:endParaRPr sz="2000">
              <a:solidFill>
                <a:srgbClr val="424242"/>
              </a:solidFill>
              <a:latin typeface="Nunito"/>
              <a:ea typeface="Nunito"/>
              <a:cs typeface="Nunito"/>
              <a:sym typeface="Nunito"/>
            </a:endParaRPr>
          </a:p>
        </p:txBody>
      </p:sp>
      <p:sp>
        <p:nvSpPr>
          <p:cNvPr id="459" name="Google Shape;45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2" name="TextBox 1">
            <a:extLst>
              <a:ext uri="{FF2B5EF4-FFF2-40B4-BE49-F238E27FC236}">
                <a16:creationId xmlns:a16="http://schemas.microsoft.com/office/drawing/2014/main" id="{C1C0D907-6858-3F13-90C9-6ACC536B8C2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C33D1A3-60E3-5FCB-E940-91608B0375FA}"/>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27</a:t>
            </a:fld>
            <a:endParaRPr lang="en-US" sz="16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3"/>
        <p:cNvGrpSpPr/>
        <p:nvPr/>
      </p:nvGrpSpPr>
      <p:grpSpPr>
        <a:xfrm>
          <a:off x="0" y="0"/>
          <a:ext cx="0" cy="0"/>
          <a:chOff x="0" y="0"/>
          <a:chExt cx="0" cy="0"/>
        </a:xfrm>
      </p:grpSpPr>
      <p:sp>
        <p:nvSpPr>
          <p:cNvPr id="464" name="Google Shape;464;p5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Perceptron</a:t>
            </a:r>
            <a:endParaRPr/>
          </a:p>
        </p:txBody>
      </p:sp>
      <p:pic>
        <p:nvPicPr>
          <p:cNvPr id="465" name="Google Shape;465;p51"/>
          <p:cNvPicPr preferRelativeResize="0"/>
          <p:nvPr/>
        </p:nvPicPr>
        <p:blipFill>
          <a:blip r:embed="rId3">
            <a:alphaModFix/>
          </a:blip>
          <a:stretch>
            <a:fillRect/>
          </a:stretch>
        </p:blipFill>
        <p:spPr>
          <a:xfrm>
            <a:off x="430000" y="1678550"/>
            <a:ext cx="4927425" cy="2553125"/>
          </a:xfrm>
          <a:prstGeom prst="rect">
            <a:avLst/>
          </a:prstGeom>
          <a:noFill/>
          <a:ln w="9525" cap="flat" cmpd="sng">
            <a:solidFill>
              <a:schemeClr val="dk2"/>
            </a:solidFill>
            <a:prstDash val="solid"/>
            <a:round/>
            <a:headEnd type="none" w="sm" len="sm"/>
            <a:tailEnd type="none" w="sm" len="sm"/>
          </a:ln>
        </p:spPr>
      </p:pic>
      <p:sp>
        <p:nvSpPr>
          <p:cNvPr id="466" name="Google Shape;466;p5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1"/>
          <p:cNvSpPr txBox="1"/>
          <p:nvPr/>
        </p:nvSpPr>
        <p:spPr>
          <a:xfrm>
            <a:off x="398425" y="4364825"/>
            <a:ext cx="4958700" cy="24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rgbClr val="424242"/>
                </a:solidFill>
                <a:latin typeface="Nunito"/>
                <a:ea typeface="Nunito"/>
                <a:cs typeface="Nunito"/>
                <a:sym typeface="Nunito"/>
              </a:rPr>
              <a:t>Linear Threshold Unit</a:t>
            </a:r>
            <a:endParaRPr sz="2000">
              <a:solidFill>
                <a:srgbClr val="424242"/>
              </a:solidFill>
              <a:latin typeface="Nunito"/>
              <a:ea typeface="Nunito"/>
              <a:cs typeface="Nunito"/>
              <a:sym typeface="Nunito"/>
            </a:endParaRPr>
          </a:p>
        </p:txBody>
      </p:sp>
      <p:pic>
        <p:nvPicPr>
          <p:cNvPr id="468" name="Google Shape;468;p51"/>
          <p:cNvPicPr preferRelativeResize="0"/>
          <p:nvPr/>
        </p:nvPicPr>
        <p:blipFill>
          <a:blip r:embed="rId4">
            <a:alphaModFix/>
          </a:blip>
          <a:stretch>
            <a:fillRect/>
          </a:stretch>
        </p:blipFill>
        <p:spPr>
          <a:xfrm>
            <a:off x="5549575" y="1832425"/>
            <a:ext cx="3472775" cy="894850"/>
          </a:xfrm>
          <a:prstGeom prst="rect">
            <a:avLst/>
          </a:prstGeom>
          <a:noFill/>
          <a:ln>
            <a:noFill/>
          </a:ln>
        </p:spPr>
      </p:pic>
      <p:pic>
        <p:nvPicPr>
          <p:cNvPr id="469" name="Google Shape;469;p51"/>
          <p:cNvPicPr preferRelativeResize="0"/>
          <p:nvPr/>
        </p:nvPicPr>
        <p:blipFill>
          <a:blip r:embed="rId5">
            <a:alphaModFix/>
          </a:blip>
          <a:stretch>
            <a:fillRect/>
          </a:stretch>
        </p:blipFill>
        <p:spPr>
          <a:xfrm>
            <a:off x="6159175" y="3020975"/>
            <a:ext cx="2948575" cy="1177150"/>
          </a:xfrm>
          <a:prstGeom prst="rect">
            <a:avLst/>
          </a:prstGeom>
          <a:noFill/>
          <a:ln>
            <a:noFill/>
          </a:ln>
        </p:spPr>
      </p:pic>
      <p:sp>
        <p:nvSpPr>
          <p:cNvPr id="470" name="Google Shape;47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2" name="TextBox 1">
            <a:extLst>
              <a:ext uri="{FF2B5EF4-FFF2-40B4-BE49-F238E27FC236}">
                <a16:creationId xmlns:a16="http://schemas.microsoft.com/office/drawing/2014/main" id="{52CAD3C7-0CAF-C766-D3C8-E6EE6F0123D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AE5D0AD0-4027-C176-5B62-B43681B3E763}"/>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28</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5"/>
        <p:cNvGrpSpPr/>
        <p:nvPr/>
      </p:nvGrpSpPr>
      <p:grpSpPr>
        <a:xfrm>
          <a:off x="0" y="0"/>
          <a:ext cx="0" cy="0"/>
          <a:chOff x="0" y="0"/>
          <a:chExt cx="0" cy="0"/>
        </a:xfrm>
      </p:grpSpPr>
      <p:sp>
        <p:nvSpPr>
          <p:cNvPr id="476" name="Google Shape;476;p5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Neuron Model: Logistic Unit</a:t>
            </a:r>
            <a:endParaRPr/>
          </a:p>
        </p:txBody>
      </p:sp>
      <p:sp>
        <p:nvSpPr>
          <p:cNvPr id="477" name="Google Shape;477;p52"/>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52"/>
          <p:cNvPicPr preferRelativeResize="0"/>
          <p:nvPr/>
        </p:nvPicPr>
        <p:blipFill>
          <a:blip r:embed="rId3">
            <a:alphaModFix/>
          </a:blip>
          <a:stretch>
            <a:fillRect/>
          </a:stretch>
        </p:blipFill>
        <p:spPr>
          <a:xfrm>
            <a:off x="300917" y="1859225"/>
            <a:ext cx="4567849" cy="2366800"/>
          </a:xfrm>
          <a:prstGeom prst="rect">
            <a:avLst/>
          </a:prstGeom>
          <a:noFill/>
          <a:ln w="9525" cap="flat" cmpd="sng">
            <a:solidFill>
              <a:schemeClr val="dk2"/>
            </a:solidFill>
            <a:prstDash val="solid"/>
            <a:round/>
            <a:headEnd type="none" w="sm" len="sm"/>
            <a:tailEnd type="none" w="sm" len="sm"/>
          </a:ln>
        </p:spPr>
      </p:pic>
      <p:grpSp>
        <p:nvGrpSpPr>
          <p:cNvPr id="479" name="Google Shape;479;p52"/>
          <p:cNvGrpSpPr/>
          <p:nvPr/>
        </p:nvGrpSpPr>
        <p:grpSpPr>
          <a:xfrm>
            <a:off x="5023524" y="859431"/>
            <a:ext cx="960000" cy="3394393"/>
            <a:chOff x="5023524" y="859431"/>
            <a:chExt cx="960000" cy="3394393"/>
          </a:xfrm>
        </p:grpSpPr>
        <p:sp>
          <p:nvSpPr>
            <p:cNvPr id="480" name="Google Shape;480;p52"/>
            <p:cNvSpPr/>
            <p:nvPr/>
          </p:nvSpPr>
          <p:spPr>
            <a:xfrm>
              <a:off x="51942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1" name="Google Shape;481;p52"/>
            <p:cNvSpPr/>
            <p:nvPr/>
          </p:nvSpPr>
          <p:spPr>
            <a:xfrm>
              <a:off x="51942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2" name="Google Shape;482;p52"/>
            <p:cNvSpPr/>
            <p:nvPr/>
          </p:nvSpPr>
          <p:spPr>
            <a:xfrm>
              <a:off x="51942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83" name="Google Shape;483;p52"/>
            <p:cNvSpPr txBox="1"/>
            <p:nvPr/>
          </p:nvSpPr>
          <p:spPr>
            <a:xfrm>
              <a:off x="53081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84" name="Google Shape;484;p52"/>
            <p:cNvSpPr txBox="1"/>
            <p:nvPr/>
          </p:nvSpPr>
          <p:spPr>
            <a:xfrm>
              <a:off x="53081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485" name="Google Shape;485;p52"/>
            <p:cNvSpPr txBox="1"/>
            <p:nvPr/>
          </p:nvSpPr>
          <p:spPr>
            <a:xfrm>
              <a:off x="53081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486" name="Google Shape;486;p52"/>
            <p:cNvSpPr txBox="1"/>
            <p:nvPr/>
          </p:nvSpPr>
          <p:spPr>
            <a:xfrm>
              <a:off x="5023524" y="859431"/>
              <a:ext cx="9600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Inputs</a:t>
              </a:r>
              <a:endParaRPr sz="2000">
                <a:latin typeface="Nunito"/>
                <a:ea typeface="Nunito"/>
                <a:cs typeface="Nunito"/>
                <a:sym typeface="Nunito"/>
              </a:endParaRPr>
            </a:p>
          </p:txBody>
        </p:sp>
        <p:sp>
          <p:nvSpPr>
            <p:cNvPr id="487" name="Google Shape;487;p52"/>
            <p:cNvSpPr/>
            <p:nvPr/>
          </p:nvSpPr>
          <p:spPr>
            <a:xfrm>
              <a:off x="5331025" y="1347115"/>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pSp>
        <p:nvGrpSpPr>
          <p:cNvPr id="490" name="Google Shape;490;p52"/>
          <p:cNvGrpSpPr/>
          <p:nvPr/>
        </p:nvGrpSpPr>
        <p:grpSpPr>
          <a:xfrm>
            <a:off x="5792700" y="422875"/>
            <a:ext cx="3392774" cy="3711592"/>
            <a:chOff x="5792700" y="422875"/>
            <a:chExt cx="3392774" cy="3711592"/>
          </a:xfrm>
        </p:grpSpPr>
        <p:sp>
          <p:nvSpPr>
            <p:cNvPr id="491" name="Google Shape;491;p52"/>
            <p:cNvSpPr/>
            <p:nvPr/>
          </p:nvSpPr>
          <p:spPr>
            <a:xfrm>
              <a:off x="6870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92" name="Google Shape;492;p52"/>
            <p:cNvCxnSpPr>
              <a:endCxn id="491" idx="2"/>
            </p:cNvCxnSpPr>
            <p:nvPr/>
          </p:nvCxnSpPr>
          <p:spPr>
            <a:xfrm>
              <a:off x="5792700" y="2268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493" name="Google Shape;493;p52"/>
            <p:cNvCxnSpPr>
              <a:endCxn id="491" idx="2"/>
            </p:cNvCxnSpPr>
            <p:nvPr/>
          </p:nvCxnSpPr>
          <p:spPr>
            <a:xfrm>
              <a:off x="5792700" y="31065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494" name="Google Shape;494;p52"/>
            <p:cNvCxnSpPr>
              <a:endCxn id="491" idx="2"/>
            </p:cNvCxnSpPr>
            <p:nvPr/>
          </p:nvCxnSpPr>
          <p:spPr>
            <a:xfrm rot="10800000" flipH="1">
              <a:off x="5792700" y="3106500"/>
              <a:ext cx="1077900" cy="838200"/>
            </a:xfrm>
            <a:prstGeom prst="straightConnector1">
              <a:avLst/>
            </a:prstGeom>
            <a:noFill/>
            <a:ln w="19050" cap="flat" cmpd="sng">
              <a:solidFill>
                <a:schemeClr val="dk2"/>
              </a:solidFill>
              <a:prstDash val="solid"/>
              <a:round/>
              <a:headEnd type="none" w="med" len="med"/>
              <a:tailEnd type="triangle" w="med" len="med"/>
            </a:ln>
          </p:spPr>
        </p:cxnSp>
        <p:sp>
          <p:nvSpPr>
            <p:cNvPr id="495" name="Google Shape;495;p52"/>
            <p:cNvSpPr txBox="1"/>
            <p:nvPr/>
          </p:nvSpPr>
          <p:spPr>
            <a:xfrm>
              <a:off x="6103475" y="21646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496" name="Google Shape;496;p52"/>
            <p:cNvSpPr txBox="1"/>
            <p:nvPr/>
          </p:nvSpPr>
          <p:spPr>
            <a:xfrm>
              <a:off x="6103475" y="2774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497" name="Google Shape;497;p52"/>
            <p:cNvSpPr txBox="1"/>
            <p:nvPr/>
          </p:nvSpPr>
          <p:spPr>
            <a:xfrm>
              <a:off x="6103475" y="3536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498" name="Google Shape;498;p52"/>
            <p:cNvSpPr txBox="1"/>
            <p:nvPr/>
          </p:nvSpPr>
          <p:spPr>
            <a:xfrm>
              <a:off x="6425049" y="1394367"/>
              <a:ext cx="1404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Logistic</a:t>
              </a:r>
              <a:endParaRPr sz="2000">
                <a:latin typeface="Nunito"/>
                <a:ea typeface="Nunito"/>
                <a:cs typeface="Nunito"/>
                <a:sym typeface="Nunito"/>
              </a:endParaRPr>
            </a:p>
            <a:p>
              <a:pPr marL="0" lvl="0" indent="0" algn="ctr" rtl="0">
                <a:spcBef>
                  <a:spcPts val="0"/>
                </a:spcBef>
                <a:spcAft>
                  <a:spcPts val="0"/>
                </a:spcAft>
                <a:buNone/>
              </a:pPr>
              <a:r>
                <a:rPr lang="en" sz="2000">
                  <a:latin typeface="Nunito"/>
                  <a:ea typeface="Nunito"/>
                  <a:cs typeface="Nunito"/>
                  <a:sym typeface="Nunito"/>
                </a:rPr>
                <a:t>function</a:t>
              </a:r>
              <a:endParaRPr sz="2000">
                <a:latin typeface="Nunito"/>
                <a:ea typeface="Nunito"/>
                <a:cs typeface="Nunito"/>
                <a:sym typeface="Nunito"/>
              </a:endParaRPr>
            </a:p>
          </p:txBody>
        </p:sp>
        <p:sp>
          <p:nvSpPr>
            <p:cNvPr id="499" name="Google Shape;499;p52"/>
            <p:cNvSpPr/>
            <p:nvPr/>
          </p:nvSpPr>
          <p:spPr>
            <a:xfrm>
              <a:off x="6968218" y="2190932"/>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52"/>
            <p:cNvPicPr preferRelativeResize="0"/>
            <p:nvPr/>
          </p:nvPicPr>
          <p:blipFill>
            <a:blip r:embed="rId4">
              <a:alphaModFix/>
            </a:blip>
            <a:stretch>
              <a:fillRect/>
            </a:stretch>
          </p:blipFill>
          <p:spPr>
            <a:xfrm>
              <a:off x="6143602" y="422875"/>
              <a:ext cx="3041873" cy="987925"/>
            </a:xfrm>
            <a:prstGeom prst="rect">
              <a:avLst/>
            </a:prstGeom>
            <a:noFill/>
            <a:ln>
              <a:noFill/>
            </a:ln>
          </p:spPr>
        </p:pic>
        <p:sp>
          <p:nvSpPr>
            <p:cNvPr id="501" name="Google Shape;501;p52"/>
            <p:cNvSpPr txBox="1"/>
            <p:nvPr/>
          </p:nvSpPr>
          <p:spPr>
            <a:xfrm>
              <a:off x="7684654" y="816729"/>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502" name="Google Shape;502;p52"/>
            <p:cNvSpPr/>
            <p:nvPr/>
          </p:nvSpPr>
          <p:spPr>
            <a:xfrm>
              <a:off x="6145475" y="640525"/>
              <a:ext cx="1269300" cy="545400"/>
            </a:xfrm>
            <a:prstGeom prst="rect">
              <a:avLst/>
            </a:prstGeom>
            <a:solidFill>
              <a:srgbClr val="E7E7E7"/>
            </a:solidFill>
            <a:ln w="9525" cap="flat" cmpd="sng">
              <a:solidFill>
                <a:srgbClr val="E7E7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52"/>
          <p:cNvGrpSpPr/>
          <p:nvPr/>
        </p:nvGrpSpPr>
        <p:grpSpPr>
          <a:xfrm>
            <a:off x="6143601" y="422875"/>
            <a:ext cx="2834941" cy="2937582"/>
            <a:chOff x="6143601" y="422875"/>
            <a:chExt cx="2834941" cy="2937582"/>
          </a:xfrm>
        </p:grpSpPr>
        <p:grpSp>
          <p:nvGrpSpPr>
            <p:cNvPr id="504" name="Google Shape;504;p52"/>
            <p:cNvGrpSpPr/>
            <p:nvPr/>
          </p:nvGrpSpPr>
          <p:grpSpPr>
            <a:xfrm>
              <a:off x="6143601" y="422875"/>
              <a:ext cx="2834941" cy="2937582"/>
              <a:chOff x="6143601" y="422875"/>
              <a:chExt cx="2834941" cy="2937582"/>
            </a:xfrm>
          </p:grpSpPr>
          <p:cxnSp>
            <p:nvCxnSpPr>
              <p:cNvPr id="505" name="Google Shape;505;p52"/>
              <p:cNvCxnSpPr/>
              <p:nvPr/>
            </p:nvCxnSpPr>
            <p:spPr>
              <a:xfrm>
                <a:off x="7469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506" name="Google Shape;506;p52"/>
              <p:cNvPicPr preferRelativeResize="0"/>
              <p:nvPr/>
            </p:nvPicPr>
            <p:blipFill>
              <a:blip r:embed="rId5">
                <a:alphaModFix/>
              </a:blip>
              <a:stretch>
                <a:fillRect/>
              </a:stretch>
            </p:blipFill>
            <p:spPr>
              <a:xfrm>
                <a:off x="8054150" y="2861957"/>
                <a:ext cx="873604" cy="498500"/>
              </a:xfrm>
              <a:prstGeom prst="rect">
                <a:avLst/>
              </a:prstGeom>
              <a:noFill/>
              <a:ln>
                <a:noFill/>
              </a:ln>
            </p:spPr>
          </p:pic>
          <p:sp>
            <p:nvSpPr>
              <p:cNvPr id="507" name="Google Shape;507;p52"/>
              <p:cNvSpPr txBox="1"/>
              <p:nvPr/>
            </p:nvSpPr>
            <p:spPr>
              <a:xfrm>
                <a:off x="7900642" y="1685432"/>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Output</a:t>
                </a:r>
                <a:endParaRPr sz="2000">
                  <a:latin typeface="Nunito"/>
                  <a:ea typeface="Nunito"/>
                  <a:cs typeface="Nunito"/>
                  <a:sym typeface="Nunito"/>
                </a:endParaRPr>
              </a:p>
            </p:txBody>
          </p:sp>
          <p:sp>
            <p:nvSpPr>
              <p:cNvPr id="508" name="Google Shape;508;p52"/>
              <p:cNvSpPr/>
              <p:nvPr/>
            </p:nvSpPr>
            <p:spPr>
              <a:xfrm>
                <a:off x="8267093" y="2202066"/>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9" name="Google Shape;509;p52"/>
              <p:cNvPicPr preferRelativeResize="0"/>
              <p:nvPr/>
            </p:nvPicPr>
            <p:blipFill rotWithShape="1">
              <a:blip r:embed="rId4">
                <a:alphaModFix/>
              </a:blip>
              <a:srcRect r="58193"/>
              <a:stretch/>
            </p:blipFill>
            <p:spPr>
              <a:xfrm>
                <a:off x="6143601" y="422875"/>
                <a:ext cx="1271674" cy="987925"/>
              </a:xfrm>
              <a:prstGeom prst="rect">
                <a:avLst/>
              </a:prstGeom>
              <a:solidFill>
                <a:schemeClr val="bg1"/>
              </a:solidFill>
              <a:ln>
                <a:noFill/>
              </a:ln>
            </p:spPr>
          </p:pic>
        </p:grpSp>
        <p:sp>
          <p:nvSpPr>
            <p:cNvPr id="510" name="Google Shape;510;p52"/>
            <p:cNvSpPr txBox="1"/>
            <p:nvPr/>
          </p:nvSpPr>
          <p:spPr>
            <a:xfrm>
              <a:off x="7010741" y="541863"/>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grpSp>
      <p:sp>
        <p:nvSpPr>
          <p:cNvPr id="2" name="TextBox 1">
            <a:extLst>
              <a:ext uri="{FF2B5EF4-FFF2-40B4-BE49-F238E27FC236}">
                <a16:creationId xmlns:a16="http://schemas.microsoft.com/office/drawing/2014/main" id="{50BBEDD7-6F06-ECF9-D60C-522CCB47BA7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Slide Number Placeholder 3">
            <a:extLst>
              <a:ext uri="{FF2B5EF4-FFF2-40B4-BE49-F238E27FC236}">
                <a16:creationId xmlns:a16="http://schemas.microsoft.com/office/drawing/2014/main" id="{45392EBE-65B3-3695-C40F-2D16D8EF739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29</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gtEl>
                                        <p:attrNameLst>
                                          <p:attrName>style.visibility</p:attrName>
                                        </p:attrNameLst>
                                      </p:cBhvr>
                                      <p:to>
                                        <p:strVal val="visible"/>
                                      </p:to>
                                    </p:set>
                                    <p:animEffect transition="in" filter="fade">
                                      <p:cBhvr>
                                        <p:cTn id="1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0E0D12-3FDA-7C5D-F6C1-B2413FA492B3}"/>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3</a:t>
            </a:fld>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AhaSlides - Live Polls and Quizzes">
                <a:extLst>
                  <a:ext uri="{FF2B5EF4-FFF2-40B4-BE49-F238E27FC236}">
                    <a16:creationId xmlns:a16="http://schemas.microsoft.com/office/drawing/2014/main" id="{C3763CD3-A47F-5347-FEC2-7F2CF6FEC07D}"/>
                  </a:ext>
                </a:extLst>
              </p:cNvPr>
              <p:cNvGraphicFramePr>
                <a:graphicFrameLocks noGrp="1"/>
              </p:cNvGraphicFramePr>
              <p:nvPr>
                <p:extLst>
                  <p:ext uri="{D42A27DB-BD31-4B8C-83A1-F6EECF244321}">
                    <p14:modId xmlns:p14="http://schemas.microsoft.com/office/powerpoint/2010/main" val="2279270192"/>
                  </p:ext>
                </p:extLst>
              </p:nvPr>
            </p:nvGraphicFramePr>
            <p:xfrm>
              <a:off x="271848" y="428367"/>
              <a:ext cx="8567351" cy="452257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AhaSlides - Live Polls and Quizzes">
                <a:extLst>
                  <a:ext uri="{FF2B5EF4-FFF2-40B4-BE49-F238E27FC236}">
                    <a16:creationId xmlns:a16="http://schemas.microsoft.com/office/drawing/2014/main" id="{C3763CD3-A47F-5347-FEC2-7F2CF6FEC07D}"/>
                  </a:ext>
                </a:extLst>
              </p:cNvPr>
              <p:cNvPicPr>
                <a:picLocks noGrp="1" noRot="1" noChangeAspect="1" noMove="1" noResize="1" noEditPoints="1" noAdjustHandles="1" noChangeArrowheads="1" noChangeShapeType="1"/>
              </p:cNvPicPr>
              <p:nvPr/>
            </p:nvPicPr>
            <p:blipFill>
              <a:blip r:embed="rId3"/>
              <a:stretch>
                <a:fillRect/>
              </a:stretch>
            </p:blipFill>
            <p:spPr>
              <a:xfrm>
                <a:off x="271848" y="428367"/>
                <a:ext cx="8567351" cy="4522573"/>
              </a:xfrm>
              <a:prstGeom prst="rect">
                <a:avLst/>
              </a:prstGeom>
            </p:spPr>
          </p:pic>
        </mc:Fallback>
      </mc:AlternateContent>
    </p:spTree>
    <p:extLst>
      <p:ext uri="{BB962C8B-B14F-4D97-AF65-F5344CB8AC3E}">
        <p14:creationId xmlns:p14="http://schemas.microsoft.com/office/powerpoint/2010/main" val="4285803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14"/>
        <p:cNvGrpSpPr/>
        <p:nvPr/>
      </p:nvGrpSpPr>
      <p:grpSpPr>
        <a:xfrm>
          <a:off x="0" y="0"/>
          <a:ext cx="0" cy="0"/>
          <a:chOff x="0" y="0"/>
          <a:chExt cx="0" cy="0"/>
        </a:xfrm>
      </p:grpSpPr>
      <p:sp>
        <p:nvSpPr>
          <p:cNvPr id="515" name="Google Shape;515;p53"/>
          <p:cNvSpPr txBox="1">
            <a:spLocks noGrp="1"/>
          </p:cNvSpPr>
          <p:nvPr>
            <p:ph type="title"/>
          </p:nvPr>
        </p:nvSpPr>
        <p:spPr>
          <a:xfrm>
            <a:off x="311700" y="372500"/>
            <a:ext cx="4932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Neuron Model: Logistic Unit</a:t>
            </a:r>
            <a:endParaRPr/>
          </a:p>
        </p:txBody>
      </p:sp>
      <p:sp>
        <p:nvSpPr>
          <p:cNvPr id="516" name="Google Shape;516;p53"/>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3"/>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8" name="Google Shape;518;p53"/>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9" name="Google Shape;519;p53"/>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0" name="Google Shape;520;p53"/>
          <p:cNvSpPr/>
          <p:nvPr/>
        </p:nvSpPr>
        <p:spPr>
          <a:xfrm>
            <a:off x="28320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21" name="Google Shape;521;p53"/>
          <p:cNvCxnSpPr>
            <a:stCxn id="517" idx="6"/>
            <a:endCxn id="520" idx="2"/>
          </p:cNvCxnSpPr>
          <p:nvPr/>
        </p:nvCxnSpPr>
        <p:spPr>
          <a:xfrm>
            <a:off x="1754100" y="2268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22" name="Google Shape;522;p53"/>
          <p:cNvCxnSpPr>
            <a:stCxn id="518" idx="6"/>
            <a:endCxn id="520" idx="2"/>
          </p:cNvCxnSpPr>
          <p:nvPr/>
        </p:nvCxnSpPr>
        <p:spPr>
          <a:xfrm>
            <a:off x="1754100" y="31065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523" name="Google Shape;523;p53"/>
          <p:cNvCxnSpPr>
            <a:stCxn id="519" idx="6"/>
            <a:endCxn id="520" idx="2"/>
          </p:cNvCxnSpPr>
          <p:nvPr/>
        </p:nvCxnSpPr>
        <p:spPr>
          <a:xfrm rot="10800000" flipH="1">
            <a:off x="1754100" y="31065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24" name="Google Shape;524;p53"/>
          <p:cNvCxnSpPr>
            <a:stCxn id="520" idx="6"/>
          </p:cNvCxnSpPr>
          <p:nvPr/>
        </p:nvCxnSpPr>
        <p:spPr>
          <a:xfrm>
            <a:off x="3430500" y="31065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525" name="Google Shape;525;p53"/>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26" name="Google Shape;526;p53"/>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527" name="Google Shape;527;p53"/>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528" name="Google Shape;528;p53"/>
          <p:cNvSpPr txBox="1"/>
          <p:nvPr/>
        </p:nvSpPr>
        <p:spPr>
          <a:xfrm>
            <a:off x="2064875" y="21646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29" name="Google Shape;529;p53"/>
          <p:cNvSpPr txBox="1"/>
          <p:nvPr/>
        </p:nvSpPr>
        <p:spPr>
          <a:xfrm>
            <a:off x="2064875" y="2774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530" name="Google Shape;530;p53"/>
          <p:cNvSpPr txBox="1"/>
          <p:nvPr/>
        </p:nvSpPr>
        <p:spPr>
          <a:xfrm>
            <a:off x="2064875" y="35362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chemeClr val="dk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pic>
        <p:nvPicPr>
          <p:cNvPr id="531" name="Google Shape;531;p53"/>
          <p:cNvPicPr preferRelativeResize="0"/>
          <p:nvPr/>
        </p:nvPicPr>
        <p:blipFill>
          <a:blip r:embed="rId3">
            <a:alphaModFix/>
          </a:blip>
          <a:stretch>
            <a:fillRect/>
          </a:stretch>
        </p:blipFill>
        <p:spPr>
          <a:xfrm>
            <a:off x="4015550" y="2861957"/>
            <a:ext cx="873604" cy="498500"/>
          </a:xfrm>
          <a:prstGeom prst="rect">
            <a:avLst/>
          </a:prstGeom>
          <a:noFill/>
          <a:ln>
            <a:noFill/>
          </a:ln>
        </p:spPr>
      </p:pic>
      <p:sp>
        <p:nvSpPr>
          <p:cNvPr id="532" name="Google Shape;532;p53"/>
          <p:cNvSpPr txBox="1"/>
          <p:nvPr/>
        </p:nvSpPr>
        <p:spPr>
          <a:xfrm>
            <a:off x="952475" y="4493825"/>
            <a:ext cx="9600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Inputs</a:t>
            </a:r>
            <a:endParaRPr sz="2000">
              <a:latin typeface="Nunito"/>
              <a:ea typeface="Nunito"/>
              <a:cs typeface="Nunito"/>
              <a:sym typeface="Nunito"/>
            </a:endParaRPr>
          </a:p>
        </p:txBody>
      </p:sp>
      <p:sp>
        <p:nvSpPr>
          <p:cNvPr id="533" name="Google Shape;533;p53"/>
          <p:cNvSpPr txBox="1"/>
          <p:nvPr/>
        </p:nvSpPr>
        <p:spPr>
          <a:xfrm>
            <a:off x="3885017" y="338387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Output</a:t>
            </a:r>
            <a:endParaRPr sz="2000">
              <a:latin typeface="Nunito"/>
              <a:ea typeface="Nunito"/>
              <a:cs typeface="Nunito"/>
              <a:sym typeface="Nunito"/>
            </a:endParaRPr>
          </a:p>
        </p:txBody>
      </p:sp>
      <p:sp>
        <p:nvSpPr>
          <p:cNvPr id="534" name="Google Shape;534;p53"/>
          <p:cNvSpPr txBox="1"/>
          <p:nvPr/>
        </p:nvSpPr>
        <p:spPr>
          <a:xfrm>
            <a:off x="2603400" y="4204350"/>
            <a:ext cx="2641200" cy="66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Sigmoid (Logistic) </a:t>
            </a:r>
            <a:r>
              <a:rPr lang="en" sz="2000" b="1">
                <a:latin typeface="Nunito"/>
                <a:ea typeface="Nunito"/>
                <a:cs typeface="Nunito"/>
                <a:sym typeface="Nunito"/>
              </a:rPr>
              <a:t>activation function</a:t>
            </a:r>
            <a:endParaRPr sz="2000" b="1">
              <a:latin typeface="Nunito"/>
              <a:ea typeface="Nunito"/>
              <a:cs typeface="Nunito"/>
              <a:sym typeface="Nunito"/>
            </a:endParaRPr>
          </a:p>
        </p:txBody>
      </p:sp>
      <p:pic>
        <p:nvPicPr>
          <p:cNvPr id="535" name="Google Shape;535;p53"/>
          <p:cNvPicPr preferRelativeResize="0"/>
          <p:nvPr/>
        </p:nvPicPr>
        <p:blipFill>
          <a:blip r:embed="rId4">
            <a:alphaModFix/>
          </a:blip>
          <a:stretch>
            <a:fillRect/>
          </a:stretch>
        </p:blipFill>
        <p:spPr>
          <a:xfrm>
            <a:off x="5485627" y="3801325"/>
            <a:ext cx="3041873" cy="987925"/>
          </a:xfrm>
          <a:prstGeom prst="rect">
            <a:avLst/>
          </a:prstGeom>
          <a:noFill/>
          <a:ln>
            <a:noFill/>
          </a:ln>
        </p:spPr>
      </p:pic>
      <p:sp>
        <p:nvSpPr>
          <p:cNvPr id="536" name="Google Shape;536;p53"/>
          <p:cNvSpPr txBox="1"/>
          <p:nvPr/>
        </p:nvSpPr>
        <p:spPr>
          <a:xfrm>
            <a:off x="6352766" y="3920313"/>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sp>
        <p:nvSpPr>
          <p:cNvPr id="537" name="Google Shape;537;p53"/>
          <p:cNvSpPr txBox="1"/>
          <p:nvPr/>
        </p:nvSpPr>
        <p:spPr>
          <a:xfrm>
            <a:off x="7026679" y="4195179"/>
            <a:ext cx="935100" cy="5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a:t>
            </a:r>
            <a:endParaRPr sz="3000">
              <a:latin typeface="Times New Roman"/>
              <a:ea typeface="Times New Roman"/>
              <a:cs typeface="Times New Roman"/>
              <a:sym typeface="Times New Roman"/>
            </a:endParaRPr>
          </a:p>
        </p:txBody>
      </p:sp>
      <p:pic>
        <p:nvPicPr>
          <p:cNvPr id="538" name="Google Shape;538;p53"/>
          <p:cNvPicPr preferRelativeResize="0"/>
          <p:nvPr/>
        </p:nvPicPr>
        <p:blipFill>
          <a:blip r:embed="rId5">
            <a:alphaModFix/>
          </a:blip>
          <a:stretch>
            <a:fillRect/>
          </a:stretch>
        </p:blipFill>
        <p:spPr>
          <a:xfrm>
            <a:off x="5450125" y="1180950"/>
            <a:ext cx="1539450" cy="2007981"/>
          </a:xfrm>
          <a:prstGeom prst="rect">
            <a:avLst/>
          </a:prstGeom>
          <a:noFill/>
          <a:ln>
            <a:noFill/>
          </a:ln>
        </p:spPr>
      </p:pic>
      <p:pic>
        <p:nvPicPr>
          <p:cNvPr id="539" name="Google Shape;539;p53"/>
          <p:cNvPicPr preferRelativeResize="0"/>
          <p:nvPr/>
        </p:nvPicPr>
        <p:blipFill>
          <a:blip r:embed="rId6">
            <a:alphaModFix/>
          </a:blip>
          <a:stretch>
            <a:fillRect/>
          </a:stretch>
        </p:blipFill>
        <p:spPr>
          <a:xfrm>
            <a:off x="7132025" y="1182200"/>
            <a:ext cx="1539450" cy="2014725"/>
          </a:xfrm>
          <a:prstGeom prst="rect">
            <a:avLst/>
          </a:prstGeom>
          <a:noFill/>
          <a:ln>
            <a:noFill/>
          </a:ln>
        </p:spPr>
      </p:pic>
      <p:sp>
        <p:nvSpPr>
          <p:cNvPr id="540" name="Google Shape;540;p53"/>
          <p:cNvSpPr txBox="1"/>
          <p:nvPr/>
        </p:nvSpPr>
        <p:spPr>
          <a:xfrm>
            <a:off x="7611185" y="131500"/>
            <a:ext cx="11655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weights</a:t>
            </a:r>
            <a:endParaRPr sz="2000">
              <a:latin typeface="Nunito"/>
              <a:ea typeface="Nunito"/>
              <a:cs typeface="Nunito"/>
              <a:sym typeface="Nunito"/>
            </a:endParaRPr>
          </a:p>
        </p:txBody>
      </p:sp>
      <p:sp>
        <p:nvSpPr>
          <p:cNvPr id="541" name="Google Shape;541;p53"/>
          <p:cNvSpPr/>
          <p:nvPr/>
        </p:nvSpPr>
        <p:spPr>
          <a:xfrm>
            <a:off x="8033293" y="648141"/>
            <a:ext cx="345000" cy="456600"/>
          </a:xfrm>
          <a:prstGeom prst="downArrow">
            <a:avLst>
              <a:gd name="adj1" fmla="val 50000"/>
              <a:gd name="adj2" fmla="val 50000"/>
            </a:avLst>
          </a:prstGeom>
          <a:solidFill>
            <a:srgbClr val="009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grpSp>
        <p:nvGrpSpPr>
          <p:cNvPr id="543" name="Google Shape;543;p53"/>
          <p:cNvGrpSpPr/>
          <p:nvPr/>
        </p:nvGrpSpPr>
        <p:grpSpPr>
          <a:xfrm>
            <a:off x="1155600" y="1131000"/>
            <a:ext cx="1676301" cy="1975624"/>
            <a:chOff x="1155600" y="1131000"/>
            <a:chExt cx="1676301" cy="1975624"/>
          </a:xfrm>
        </p:grpSpPr>
        <p:sp>
          <p:nvSpPr>
            <p:cNvPr id="544" name="Google Shape;544;p53"/>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5" name="Google Shape;545;p53"/>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546" name="Google Shape;546;p53"/>
            <p:cNvSpPr txBox="1"/>
            <p:nvPr/>
          </p:nvSpPr>
          <p:spPr>
            <a:xfrm>
              <a:off x="2076008" y="1707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𝜃</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cxnSp>
          <p:nvCxnSpPr>
            <p:cNvPr id="547" name="Google Shape;547;p53"/>
            <p:cNvCxnSpPr>
              <a:stCxn id="545" idx="3"/>
            </p:cNvCxnSpPr>
            <p:nvPr/>
          </p:nvCxnSpPr>
          <p:spPr>
            <a:xfrm>
              <a:off x="1725801" y="1440124"/>
              <a:ext cx="1106100" cy="1666500"/>
            </a:xfrm>
            <a:prstGeom prst="straightConnector1">
              <a:avLst/>
            </a:prstGeom>
            <a:noFill/>
            <a:ln w="19050" cap="flat" cmpd="sng">
              <a:solidFill>
                <a:schemeClr val="dk2"/>
              </a:solidFill>
              <a:prstDash val="solid"/>
              <a:round/>
              <a:headEnd type="none" w="med" len="med"/>
              <a:tailEnd type="triangle" w="med" len="med"/>
            </a:ln>
          </p:spPr>
        </p:cxnSp>
      </p:grpSp>
      <p:sp>
        <p:nvSpPr>
          <p:cNvPr id="2" name="TextBox 1">
            <a:extLst>
              <a:ext uri="{FF2B5EF4-FFF2-40B4-BE49-F238E27FC236}">
                <a16:creationId xmlns:a16="http://schemas.microsoft.com/office/drawing/2014/main" id="{2C540C63-2C30-1AE1-0430-E5E8B0C5BBF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Slide Number Placeholder 3">
            <a:extLst>
              <a:ext uri="{FF2B5EF4-FFF2-40B4-BE49-F238E27FC236}">
                <a16:creationId xmlns:a16="http://schemas.microsoft.com/office/drawing/2014/main" id="{45330245-E908-2613-1C8B-320B90E56F2B}"/>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30</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C21C-79B0-65A7-DF23-E12E750309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580CE-13E0-4E93-B4C3-6C6D4965E6D2}"/>
              </a:ext>
            </a:extLst>
          </p:cNvPr>
          <p:cNvSpPr>
            <a:spLocks noGrp="1"/>
          </p:cNvSpPr>
          <p:nvPr>
            <p:ph type="title"/>
          </p:nvPr>
        </p:nvSpPr>
        <p:spPr/>
        <p:txBody>
          <a:bodyPr/>
          <a:lstStyle/>
          <a:p>
            <a:r>
              <a:rPr lang="en-US" dirty="0">
                <a:hlinkClick r:id="rId2"/>
              </a:rPr>
              <a:t>TensorFlow PlayGround</a:t>
            </a:r>
            <a:endParaRPr lang="en-US" dirty="0"/>
          </a:p>
        </p:txBody>
      </p:sp>
      <p:sp>
        <p:nvSpPr>
          <p:cNvPr id="3" name="Slide Number Placeholder 2">
            <a:extLst>
              <a:ext uri="{FF2B5EF4-FFF2-40B4-BE49-F238E27FC236}">
                <a16:creationId xmlns:a16="http://schemas.microsoft.com/office/drawing/2014/main" id="{4CBE7690-4675-50F2-250B-C83EC8C83C05}"/>
              </a:ext>
            </a:extLst>
          </p:cNvPr>
          <p:cNvSpPr>
            <a:spLocks noGrp="1"/>
          </p:cNvSpPr>
          <p:nvPr>
            <p:ph type="sldNum" sz="quarter" idx="12"/>
          </p:nvPr>
        </p:nvSpPr>
        <p:spPr/>
        <p:txBody>
          <a:bodyPr/>
          <a:lstStyle/>
          <a:p>
            <a:pPr fontAlgn="base">
              <a:spcBef>
                <a:spcPct val="0"/>
              </a:spcBef>
              <a:spcAft>
                <a:spcPct val="0"/>
              </a:spcAft>
              <a:defRPr/>
            </a:pPr>
            <a:fld id="{61CB89CE-55E9-419A-A2EF-4349E5080B98}" type="slidenum">
              <a:rPr lang="en-US" smtClean="0"/>
              <a:pPr fontAlgn="base">
                <a:spcBef>
                  <a:spcPct val="0"/>
                </a:spcBef>
                <a:spcAft>
                  <a:spcPct val="0"/>
                </a:spcAft>
                <a:defRPr/>
              </a:pPr>
              <a:t>31</a:t>
            </a:fld>
            <a:endParaRPr lang="en-US"/>
          </a:p>
        </p:txBody>
      </p:sp>
      <p:pic>
        <p:nvPicPr>
          <p:cNvPr id="4" name="Google Shape;555;p54">
            <a:extLst>
              <a:ext uri="{FF2B5EF4-FFF2-40B4-BE49-F238E27FC236}">
                <a16:creationId xmlns:a16="http://schemas.microsoft.com/office/drawing/2014/main" id="{77DD0A7C-82EA-EA0E-013F-DFCF66A015CA}"/>
              </a:ext>
            </a:extLst>
          </p:cNvPr>
          <p:cNvPicPr preferRelativeResize="0"/>
          <p:nvPr/>
        </p:nvPicPr>
        <p:blipFill>
          <a:blip r:embed="rId3">
            <a:alphaModFix/>
          </a:blip>
          <a:stretch>
            <a:fillRect/>
          </a:stretch>
        </p:blipFill>
        <p:spPr>
          <a:xfrm>
            <a:off x="269421" y="1143000"/>
            <a:ext cx="8605157" cy="3843092"/>
          </a:xfrm>
          <a:prstGeom prst="rect">
            <a:avLst/>
          </a:prstGeom>
          <a:noFill/>
          <a:ln>
            <a:noFill/>
          </a:ln>
        </p:spPr>
      </p:pic>
    </p:spTree>
    <p:extLst>
      <p:ext uri="{BB962C8B-B14F-4D97-AF65-F5344CB8AC3E}">
        <p14:creationId xmlns:p14="http://schemas.microsoft.com/office/powerpoint/2010/main" val="658478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4"/>
        <p:cNvGrpSpPr/>
        <p:nvPr/>
      </p:nvGrpSpPr>
      <p:grpSpPr>
        <a:xfrm>
          <a:off x="0" y="0"/>
          <a:ext cx="0" cy="0"/>
          <a:chOff x="0" y="0"/>
          <a:chExt cx="0" cy="0"/>
        </a:xfrm>
      </p:grpSpPr>
      <p:sp>
        <p:nvSpPr>
          <p:cNvPr id="565" name="Google Shape;565;p56"/>
          <p:cNvSpPr txBox="1">
            <a:spLocks noGrp="1"/>
          </p:cNvSpPr>
          <p:nvPr>
            <p:ph type="title"/>
          </p:nvPr>
        </p:nvSpPr>
        <p:spPr>
          <a:xfrm>
            <a:off x="311700" y="372500"/>
            <a:ext cx="5337986"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[Example] Simple Example: </a:t>
            </a:r>
            <a:r>
              <a:rPr lang="en" dirty="0">
                <a:solidFill>
                  <a:srgbClr val="0095EB"/>
                </a:solidFill>
              </a:rPr>
              <a:t>AND</a:t>
            </a:r>
            <a:endParaRPr dirty="0">
              <a:solidFill>
                <a:srgbClr val="0095EB"/>
              </a:solidFill>
            </a:endParaRPr>
          </a:p>
        </p:txBody>
      </p:sp>
      <p:sp>
        <p:nvSpPr>
          <p:cNvPr id="566" name="Google Shape;566;p56"/>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6"/>
          <p:cNvSpPr/>
          <p:nvPr/>
        </p:nvSpPr>
        <p:spPr>
          <a:xfrm>
            <a:off x="1155600" y="2274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68" name="Google Shape;568;p56"/>
          <p:cNvSpPr/>
          <p:nvPr/>
        </p:nvSpPr>
        <p:spPr>
          <a:xfrm>
            <a:off x="1155600" y="3112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69" name="Google Shape;569;p56"/>
          <p:cNvSpPr/>
          <p:nvPr/>
        </p:nvSpPr>
        <p:spPr>
          <a:xfrm>
            <a:off x="1155600" y="3950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70" name="Google Shape;570;p56"/>
          <p:cNvSpPr/>
          <p:nvPr/>
        </p:nvSpPr>
        <p:spPr>
          <a:xfrm>
            <a:off x="2832000" y="3112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71" name="Google Shape;571;p56"/>
          <p:cNvCxnSpPr>
            <a:stCxn id="567" idx="6"/>
            <a:endCxn id="570" idx="2"/>
          </p:cNvCxnSpPr>
          <p:nvPr/>
        </p:nvCxnSpPr>
        <p:spPr>
          <a:xfrm>
            <a:off x="1754100" y="25731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72" name="Google Shape;572;p56"/>
          <p:cNvCxnSpPr>
            <a:stCxn id="568" idx="6"/>
            <a:endCxn id="570" idx="2"/>
          </p:cNvCxnSpPr>
          <p:nvPr/>
        </p:nvCxnSpPr>
        <p:spPr>
          <a:xfrm>
            <a:off x="1754100" y="34113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573" name="Google Shape;573;p56"/>
          <p:cNvCxnSpPr>
            <a:stCxn id="569" idx="6"/>
            <a:endCxn id="570" idx="2"/>
          </p:cNvCxnSpPr>
          <p:nvPr/>
        </p:nvCxnSpPr>
        <p:spPr>
          <a:xfrm rot="10800000" flipH="1">
            <a:off x="1754100" y="3411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574" name="Google Shape;574;p56"/>
          <p:cNvCxnSpPr>
            <a:stCxn id="570" idx="6"/>
          </p:cNvCxnSpPr>
          <p:nvPr/>
        </p:nvCxnSpPr>
        <p:spPr>
          <a:xfrm>
            <a:off x="3430500" y="34113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575" name="Google Shape;575;p56"/>
          <p:cNvSpPr txBox="1"/>
          <p:nvPr/>
        </p:nvSpPr>
        <p:spPr>
          <a:xfrm>
            <a:off x="1224968" y="233969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424242"/>
                </a:solidFill>
                <a:latin typeface="Times New Roman"/>
                <a:ea typeface="Times New Roman"/>
                <a:cs typeface="Times New Roman"/>
                <a:sym typeface="Times New Roman"/>
              </a:rPr>
              <a:t>+1</a:t>
            </a:r>
            <a:endParaRPr sz="2000" baseline="-25000">
              <a:solidFill>
                <a:srgbClr val="424242"/>
              </a:solidFill>
              <a:latin typeface="Nunito"/>
              <a:ea typeface="Nunito"/>
              <a:cs typeface="Nunito"/>
              <a:sym typeface="Nunito"/>
            </a:endParaRPr>
          </a:p>
        </p:txBody>
      </p:sp>
      <p:sp>
        <p:nvSpPr>
          <p:cNvPr id="576" name="Google Shape;576;p56"/>
          <p:cNvSpPr txBox="1"/>
          <p:nvPr/>
        </p:nvSpPr>
        <p:spPr>
          <a:xfrm>
            <a:off x="1269501" y="31450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577" name="Google Shape;577;p56"/>
          <p:cNvSpPr txBox="1"/>
          <p:nvPr/>
        </p:nvSpPr>
        <p:spPr>
          <a:xfrm>
            <a:off x="1269501" y="3960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pic>
        <p:nvPicPr>
          <p:cNvPr id="578" name="Google Shape;578;p56"/>
          <p:cNvPicPr preferRelativeResize="0"/>
          <p:nvPr/>
        </p:nvPicPr>
        <p:blipFill>
          <a:blip r:embed="rId3">
            <a:alphaModFix/>
          </a:blip>
          <a:stretch>
            <a:fillRect/>
          </a:stretch>
        </p:blipFill>
        <p:spPr>
          <a:xfrm>
            <a:off x="4015550" y="3166757"/>
            <a:ext cx="873604" cy="498500"/>
          </a:xfrm>
          <a:prstGeom prst="rect">
            <a:avLst/>
          </a:prstGeom>
          <a:noFill/>
          <a:ln>
            <a:noFill/>
          </a:ln>
        </p:spPr>
      </p:pic>
      <p:sp>
        <p:nvSpPr>
          <p:cNvPr id="579" name="Google Shape;579;p56"/>
          <p:cNvSpPr txBox="1"/>
          <p:nvPr/>
        </p:nvSpPr>
        <p:spPr>
          <a:xfrm>
            <a:off x="366400" y="1162300"/>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Nunito"/>
                <a:ea typeface="Nunito"/>
                <a:cs typeface="Nunito"/>
                <a:sym typeface="Nunito"/>
              </a:rPr>
              <a:t>1</a:t>
            </a:r>
            <a:r>
              <a:rPr lang="en" sz="2400" dirty="0">
                <a:solidFill>
                  <a:srgbClr val="424242"/>
                </a:solidFill>
                <a:latin typeface="Nunito"/>
                <a:ea typeface="Nunito"/>
                <a:cs typeface="Nunito"/>
                <a:sym typeface="Nunito"/>
              </a:rPr>
              <a:t>, </a:t>
            </a:r>
            <a:r>
              <a:rPr lang="en" sz="2400" i="1" dirty="0">
                <a:solidFill>
                  <a:schemeClr val="dk2"/>
                </a:solidFill>
                <a:latin typeface="Times New Roman"/>
                <a:ea typeface="Times New Roman"/>
                <a:cs typeface="Times New Roman"/>
                <a:sym typeface="Times New Roman"/>
              </a:rPr>
              <a:t>x</a:t>
            </a:r>
            <a:r>
              <a:rPr lang="en" sz="2400" baseline="-25000" dirty="0">
                <a:solidFill>
                  <a:schemeClr val="dk2"/>
                </a:solidFill>
                <a:latin typeface="Nunito"/>
                <a:ea typeface="Nunito"/>
                <a:cs typeface="Nunito"/>
                <a:sym typeface="Nunito"/>
              </a:rPr>
              <a:t>2</a:t>
            </a:r>
            <a:r>
              <a:rPr lang="en" sz="2400" dirty="0">
                <a:solidFill>
                  <a:schemeClr val="dk2"/>
                </a:solidFill>
                <a:latin typeface="Nunito"/>
                <a:ea typeface="Nunito"/>
                <a:cs typeface="Nunito"/>
                <a:sym typeface="Nunito"/>
              </a:rPr>
              <a:t> </a:t>
            </a:r>
            <a:r>
              <a:rPr lang="en" sz="2200" dirty="0">
                <a:solidFill>
                  <a:schemeClr val="dk2"/>
                </a:solidFill>
                <a:latin typeface="Nunito"/>
                <a:ea typeface="Nunito"/>
                <a:cs typeface="Nunito"/>
                <a:sym typeface="Nunito"/>
              </a:rPr>
              <a:t>∈ </a:t>
            </a:r>
            <a:r>
              <a:rPr lang="en" sz="2200" dirty="0">
                <a:solidFill>
                  <a:schemeClr val="dk2"/>
                </a:solidFill>
                <a:latin typeface="Times New Roman"/>
                <a:ea typeface="Times New Roman"/>
                <a:cs typeface="Times New Roman"/>
                <a:sym typeface="Times New Roman"/>
              </a:rPr>
              <a:t>{0,1}</a:t>
            </a:r>
            <a:endParaRPr sz="2200" baseline="-250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200" baseline="-25000" dirty="0">
              <a:solidFill>
                <a:srgbClr val="424242"/>
              </a:solidFill>
              <a:latin typeface="Nunito"/>
              <a:ea typeface="Nunito"/>
              <a:cs typeface="Nunito"/>
              <a:sym typeface="Nunito"/>
            </a:endParaRPr>
          </a:p>
        </p:txBody>
      </p:sp>
      <p:sp>
        <p:nvSpPr>
          <p:cNvPr id="580" name="Google Shape;580;p56"/>
          <p:cNvSpPr txBox="1"/>
          <p:nvPr/>
        </p:nvSpPr>
        <p:spPr>
          <a:xfrm>
            <a:off x="2536300" y="1162300"/>
            <a:ext cx="19896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 =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1</a:t>
            </a:r>
            <a:r>
              <a:rPr lang="en" sz="2400">
                <a:solidFill>
                  <a:schemeClr val="dk2"/>
                </a:solidFill>
                <a:latin typeface="Nunito"/>
                <a:ea typeface="Nunito"/>
                <a:cs typeface="Nunito"/>
                <a:sym typeface="Nunito"/>
              </a:rPr>
              <a:t> </a:t>
            </a:r>
            <a:r>
              <a:rPr lang="en" sz="2000">
                <a:solidFill>
                  <a:schemeClr val="dk2"/>
                </a:solidFill>
                <a:latin typeface="Nunito"/>
                <a:ea typeface="Nunito"/>
                <a:cs typeface="Nunito"/>
                <a:sym typeface="Nunito"/>
              </a:rPr>
              <a:t>AND</a:t>
            </a:r>
            <a:r>
              <a:rPr lang="en" sz="2400">
                <a:solidFill>
                  <a:schemeClr val="dk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endParaRPr/>
          </a:p>
        </p:txBody>
      </p:sp>
      <p:sp>
        <p:nvSpPr>
          <p:cNvPr id="582" name="Google Shape;58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grpSp>
        <p:nvGrpSpPr>
          <p:cNvPr id="583" name="Google Shape;583;p56"/>
          <p:cNvGrpSpPr/>
          <p:nvPr/>
        </p:nvGrpSpPr>
        <p:grpSpPr>
          <a:xfrm>
            <a:off x="1811763" y="2469468"/>
            <a:ext cx="1126713" cy="1969807"/>
            <a:chOff x="1811763" y="2469468"/>
            <a:chExt cx="1126713" cy="1969807"/>
          </a:xfrm>
        </p:grpSpPr>
        <p:sp>
          <p:nvSpPr>
            <p:cNvPr id="584" name="Google Shape;584;p56"/>
            <p:cNvSpPr txBox="1"/>
            <p:nvPr/>
          </p:nvSpPr>
          <p:spPr>
            <a:xfrm>
              <a:off x="2064875" y="2469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-30</a:t>
              </a:r>
              <a:endParaRPr sz="2200" baseline="-25000">
                <a:solidFill>
                  <a:srgbClr val="424242"/>
                </a:solidFill>
                <a:latin typeface="Nunito"/>
                <a:ea typeface="Nunito"/>
                <a:cs typeface="Nunito"/>
                <a:sym typeface="Nunito"/>
              </a:endParaRPr>
            </a:p>
          </p:txBody>
        </p:sp>
        <p:sp>
          <p:nvSpPr>
            <p:cNvPr id="585" name="Google Shape;585;p56"/>
            <p:cNvSpPr txBox="1"/>
            <p:nvPr/>
          </p:nvSpPr>
          <p:spPr>
            <a:xfrm>
              <a:off x="1811763" y="3002875"/>
              <a:ext cx="775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sp>
          <p:nvSpPr>
            <p:cNvPr id="586" name="Google Shape;586;p56"/>
            <p:cNvSpPr txBox="1"/>
            <p:nvPr/>
          </p:nvSpPr>
          <p:spPr>
            <a:xfrm>
              <a:off x="2064875" y="3841075"/>
              <a:ext cx="8736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grpSp>
      <p:grpSp>
        <p:nvGrpSpPr>
          <p:cNvPr id="587" name="Google Shape;587;p56"/>
          <p:cNvGrpSpPr/>
          <p:nvPr/>
        </p:nvGrpSpPr>
        <p:grpSpPr>
          <a:xfrm>
            <a:off x="1811763" y="4442750"/>
            <a:ext cx="4041787" cy="598200"/>
            <a:chOff x="2176475" y="4442750"/>
            <a:chExt cx="3677075" cy="598200"/>
          </a:xfrm>
        </p:grpSpPr>
        <p:pic>
          <p:nvPicPr>
            <p:cNvPr id="588" name="Google Shape;588;p56"/>
            <p:cNvPicPr preferRelativeResize="0"/>
            <p:nvPr/>
          </p:nvPicPr>
          <p:blipFill>
            <a:blip r:embed="rId3">
              <a:alphaModFix/>
            </a:blip>
            <a:stretch>
              <a:fillRect/>
            </a:stretch>
          </p:blipFill>
          <p:spPr>
            <a:xfrm>
              <a:off x="2176475" y="4492607"/>
              <a:ext cx="873604" cy="498500"/>
            </a:xfrm>
            <a:prstGeom prst="rect">
              <a:avLst/>
            </a:prstGeom>
            <a:noFill/>
            <a:ln>
              <a:noFill/>
            </a:ln>
          </p:spPr>
        </p:pic>
        <p:sp>
          <p:nvSpPr>
            <p:cNvPr id="589" name="Google Shape;589;p56"/>
            <p:cNvSpPr txBox="1"/>
            <p:nvPr/>
          </p:nvSpPr>
          <p:spPr>
            <a:xfrm>
              <a:off x="2958250" y="4442750"/>
              <a:ext cx="2895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 </a:t>
              </a:r>
              <a:r>
                <a:rPr lang="en" sz="2400" i="1">
                  <a:solidFill>
                    <a:srgbClr val="424242"/>
                  </a:solidFill>
                  <a:latin typeface="Times New Roman"/>
                  <a:ea typeface="Times New Roman"/>
                  <a:cs typeface="Times New Roman"/>
                  <a:sym typeface="Times New Roman"/>
                </a:rPr>
                <a:t>g</a:t>
              </a:r>
              <a:r>
                <a:rPr lang="en" sz="2400">
                  <a:solidFill>
                    <a:srgbClr val="424242"/>
                  </a:solidFill>
                  <a:latin typeface="Times New Roman"/>
                  <a:ea typeface="Times New Roman"/>
                  <a:cs typeface="Times New Roman"/>
                  <a:sym typeface="Times New Roman"/>
                </a:rPr>
                <a:t>(-30 + 20</a:t>
              </a: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Times New Roman"/>
                  <a:ea typeface="Times New Roman"/>
                  <a:cs typeface="Times New Roman"/>
                  <a:sym typeface="Times New Roman"/>
                </a:rPr>
                <a:t>1</a:t>
              </a:r>
              <a:r>
                <a:rPr lang="en" sz="2400">
                  <a:solidFill>
                    <a:srgbClr val="424242"/>
                  </a:solidFill>
                  <a:latin typeface="Times New Roman"/>
                  <a:ea typeface="Times New Roman"/>
                  <a:cs typeface="Times New Roman"/>
                  <a:sym typeface="Times New Roman"/>
                </a:rPr>
                <a:t> + 20</a:t>
              </a: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Times New Roman"/>
                  <a:ea typeface="Times New Roman"/>
                  <a:cs typeface="Times New Roman"/>
                  <a:sym typeface="Times New Roman"/>
                </a:rPr>
                <a:t>2</a:t>
              </a:r>
              <a:r>
                <a:rPr lang="en" sz="2400">
                  <a:solidFill>
                    <a:srgbClr val="424242"/>
                  </a:solidFill>
                  <a:latin typeface="Times New Roman"/>
                  <a:ea typeface="Times New Roman"/>
                  <a:cs typeface="Times New Roman"/>
                  <a:sym typeface="Times New Roman"/>
                </a:rPr>
                <a:t>)</a:t>
              </a:r>
              <a:endParaRPr sz="2400" baseline="-25000">
                <a:solidFill>
                  <a:srgbClr val="424242"/>
                </a:solidFill>
                <a:latin typeface="Nunito"/>
                <a:ea typeface="Nunito"/>
                <a:cs typeface="Nunito"/>
                <a:sym typeface="Nunito"/>
              </a:endParaRPr>
            </a:p>
          </p:txBody>
        </p:sp>
      </p:grpSp>
      <p:grpSp>
        <p:nvGrpSpPr>
          <p:cNvPr id="590" name="Google Shape;590;p56"/>
          <p:cNvGrpSpPr/>
          <p:nvPr/>
        </p:nvGrpSpPr>
        <p:grpSpPr>
          <a:xfrm>
            <a:off x="5105575" y="261100"/>
            <a:ext cx="3740820" cy="4570775"/>
            <a:chOff x="5105575" y="261100"/>
            <a:chExt cx="3740820" cy="4570775"/>
          </a:xfrm>
        </p:grpSpPr>
        <p:sp>
          <p:nvSpPr>
            <p:cNvPr id="591" name="Google Shape;591;p56"/>
            <p:cNvSpPr txBox="1"/>
            <p:nvPr/>
          </p:nvSpPr>
          <p:spPr>
            <a:xfrm>
              <a:off x="5940625" y="2621875"/>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endParaRPr sz="2200" i="1" baseline="-25000">
                <a:solidFill>
                  <a:srgbClr val="424242"/>
                </a:solidFill>
                <a:latin typeface="Times New Roman"/>
                <a:ea typeface="Times New Roman"/>
                <a:cs typeface="Times New Roman"/>
                <a:sym typeface="Times New Roman"/>
              </a:endParaRPr>
            </a:p>
          </p:txBody>
        </p:sp>
        <p:pic>
          <p:nvPicPr>
            <p:cNvPr id="592" name="Google Shape;592;p56"/>
            <p:cNvPicPr preferRelativeResize="0"/>
            <p:nvPr/>
          </p:nvPicPr>
          <p:blipFill>
            <a:blip r:embed="rId3">
              <a:alphaModFix/>
            </a:blip>
            <a:stretch>
              <a:fillRect/>
            </a:stretch>
          </p:blipFill>
          <p:spPr>
            <a:xfrm>
              <a:off x="7612301" y="2747926"/>
              <a:ext cx="775500" cy="442521"/>
            </a:xfrm>
            <a:prstGeom prst="rect">
              <a:avLst/>
            </a:prstGeom>
            <a:noFill/>
            <a:ln>
              <a:noFill/>
            </a:ln>
          </p:spPr>
        </p:pic>
        <p:cxnSp>
          <p:nvCxnSpPr>
            <p:cNvPr id="593" name="Google Shape;593;p56"/>
            <p:cNvCxnSpPr/>
            <p:nvPr/>
          </p:nvCxnSpPr>
          <p:spPr>
            <a:xfrm>
              <a:off x="5733550" y="3227850"/>
              <a:ext cx="3095100" cy="0"/>
            </a:xfrm>
            <a:prstGeom prst="straightConnector1">
              <a:avLst/>
            </a:prstGeom>
            <a:noFill/>
            <a:ln w="28575" cap="flat" cmpd="sng">
              <a:solidFill>
                <a:schemeClr val="dk2"/>
              </a:solidFill>
              <a:prstDash val="solid"/>
              <a:round/>
              <a:headEnd type="none" w="med" len="med"/>
              <a:tailEnd type="none" w="med" len="med"/>
            </a:ln>
          </p:spPr>
        </p:cxnSp>
        <p:cxnSp>
          <p:nvCxnSpPr>
            <p:cNvPr id="594" name="Google Shape;594;p56"/>
            <p:cNvCxnSpPr/>
            <p:nvPr/>
          </p:nvCxnSpPr>
          <p:spPr>
            <a:xfrm>
              <a:off x="7192000" y="2769675"/>
              <a:ext cx="0" cy="2062200"/>
            </a:xfrm>
            <a:prstGeom prst="straightConnector1">
              <a:avLst/>
            </a:prstGeom>
            <a:noFill/>
            <a:ln w="28575" cap="flat" cmpd="sng">
              <a:solidFill>
                <a:schemeClr val="dk2"/>
              </a:solidFill>
              <a:prstDash val="solid"/>
              <a:round/>
              <a:headEnd type="none" w="med" len="med"/>
              <a:tailEnd type="none" w="med" len="med"/>
            </a:ln>
          </p:spPr>
        </p:cxnSp>
        <p:sp>
          <p:nvSpPr>
            <p:cNvPr id="595" name="Google Shape;595;p56"/>
            <p:cNvSpPr txBox="1"/>
            <p:nvPr/>
          </p:nvSpPr>
          <p:spPr>
            <a:xfrm>
              <a:off x="59896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24242"/>
                  </a:solidFill>
                  <a:latin typeface="Times New Roman"/>
                  <a:ea typeface="Times New Roman"/>
                  <a:cs typeface="Times New Roman"/>
                  <a:sym typeface="Times New Roman"/>
                </a:rPr>
                <a:t>0   </a:t>
              </a:r>
              <a:r>
                <a:rPr lang="en" sz="2400" dirty="0">
                  <a:solidFill>
                    <a:schemeClr val="dk2"/>
                  </a:solidFill>
                  <a:latin typeface="Times New Roman"/>
                  <a:ea typeface="Times New Roman"/>
                  <a:cs typeface="Times New Roman"/>
                  <a:sym typeface="Times New Roman"/>
                </a:rPr>
                <a:t>   0       g(-30)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0      1       g(-10)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0       g(-10)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1       g(10) ≈ 1</a:t>
              </a:r>
              <a:endParaRPr sz="2400" baseline="-25000" dirty="0">
                <a:solidFill>
                  <a:srgbClr val="424242"/>
                </a:solidFill>
                <a:latin typeface="Times New Roman"/>
                <a:ea typeface="Times New Roman"/>
                <a:cs typeface="Times New Roman"/>
                <a:sym typeface="Times New Roman"/>
              </a:endParaRPr>
            </a:p>
          </p:txBody>
        </p:sp>
        <p:cxnSp>
          <p:nvCxnSpPr>
            <p:cNvPr id="596" name="Google Shape;596;p56"/>
            <p:cNvCxnSpPr/>
            <p:nvPr/>
          </p:nvCxnSpPr>
          <p:spPr>
            <a:xfrm>
              <a:off x="5105575" y="2061876"/>
              <a:ext cx="3414900" cy="0"/>
            </a:xfrm>
            <a:prstGeom prst="straightConnector1">
              <a:avLst/>
            </a:prstGeom>
            <a:noFill/>
            <a:ln w="28575" cap="flat" cmpd="sng">
              <a:solidFill>
                <a:srgbClr val="424242"/>
              </a:solidFill>
              <a:prstDash val="solid"/>
              <a:round/>
              <a:headEnd type="none" w="med" len="med"/>
              <a:tailEnd type="triangle" w="med" len="med"/>
            </a:ln>
          </p:spPr>
        </p:cxnSp>
        <p:cxnSp>
          <p:nvCxnSpPr>
            <p:cNvPr id="597" name="Google Shape;597;p56"/>
            <p:cNvCxnSpPr/>
            <p:nvPr/>
          </p:nvCxnSpPr>
          <p:spPr>
            <a:xfrm rot="10800000">
              <a:off x="6668425" y="2611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598" name="Google Shape;598;p56"/>
            <p:cNvCxnSpPr/>
            <p:nvPr/>
          </p:nvCxnSpPr>
          <p:spPr>
            <a:xfrm>
              <a:off x="6608249" y="13007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599" name="Google Shape;599;p56"/>
            <p:cNvCxnSpPr/>
            <p:nvPr/>
          </p:nvCxnSpPr>
          <p:spPr>
            <a:xfrm>
              <a:off x="6608249" y="601440"/>
              <a:ext cx="117000" cy="0"/>
            </a:xfrm>
            <a:prstGeom prst="straightConnector1">
              <a:avLst/>
            </a:prstGeom>
            <a:noFill/>
            <a:ln w="28575" cap="flat" cmpd="sng">
              <a:solidFill>
                <a:srgbClr val="424242"/>
              </a:solidFill>
              <a:prstDash val="solid"/>
              <a:round/>
              <a:headEnd type="none" w="med" len="med"/>
              <a:tailEnd type="none" w="med" len="med"/>
            </a:ln>
          </p:spPr>
        </p:cxnSp>
        <p:sp>
          <p:nvSpPr>
            <p:cNvPr id="600" name="Google Shape;600;p56"/>
            <p:cNvSpPr txBox="1"/>
            <p:nvPr/>
          </p:nvSpPr>
          <p:spPr>
            <a:xfrm>
              <a:off x="6099325" y="3407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601" name="Google Shape;601;p56"/>
            <p:cNvSpPr txBox="1"/>
            <p:nvPr/>
          </p:nvSpPr>
          <p:spPr>
            <a:xfrm>
              <a:off x="8106895" y="270993"/>
              <a:ext cx="739500" cy="8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g</a:t>
              </a:r>
              <a:r>
                <a:rPr lang="en" sz="2200">
                  <a:latin typeface="Times New Roman"/>
                  <a:ea typeface="Times New Roman"/>
                  <a:cs typeface="Times New Roman"/>
                  <a:sym typeface="Times New Roman"/>
                </a:rPr>
                <a:t>(</a:t>
              </a:r>
              <a:r>
                <a:rPr lang="en" sz="2200" i="1">
                  <a:latin typeface="Times New Roman"/>
                  <a:ea typeface="Times New Roman"/>
                  <a:cs typeface="Times New Roman"/>
                  <a:sym typeface="Times New Roman"/>
                </a:rPr>
                <a:t>z</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sp>
          <p:nvSpPr>
            <p:cNvPr id="602" name="Google Shape;602;p56"/>
            <p:cNvSpPr txBox="1"/>
            <p:nvPr/>
          </p:nvSpPr>
          <p:spPr>
            <a:xfrm>
              <a:off x="8305276" y="2005107"/>
              <a:ext cx="499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sp>
          <p:nvSpPr>
            <p:cNvPr id="603" name="Google Shape;603;p56"/>
            <p:cNvSpPr/>
            <p:nvPr/>
          </p:nvSpPr>
          <p:spPr>
            <a:xfrm>
              <a:off x="5226179" y="631958"/>
              <a:ext cx="2925900"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604" name="Google Shape;604;p56"/>
            <p:cNvSpPr/>
            <p:nvPr/>
          </p:nvSpPr>
          <p:spPr>
            <a:xfrm>
              <a:off x="7336725" y="3306525"/>
              <a:ext cx="1425000" cy="1436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56"/>
          <p:cNvSpPr txBox="1"/>
          <p:nvPr/>
        </p:nvSpPr>
        <p:spPr>
          <a:xfrm>
            <a:off x="7347875" y="31532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(-30) ≈ 0</a:t>
            </a:r>
            <a:endParaRPr sz="2400" baseline="-25000">
              <a:solidFill>
                <a:srgbClr val="424242"/>
              </a:solidFill>
              <a:latin typeface="Times New Roman"/>
              <a:ea typeface="Times New Roman"/>
              <a:cs typeface="Times New Roman"/>
              <a:sym typeface="Times New Roman"/>
            </a:endParaRPr>
          </a:p>
        </p:txBody>
      </p:sp>
      <p:sp>
        <p:nvSpPr>
          <p:cNvPr id="606" name="Google Shape;606;p56"/>
          <p:cNvSpPr txBox="1"/>
          <p:nvPr/>
        </p:nvSpPr>
        <p:spPr>
          <a:xfrm>
            <a:off x="7347875" y="35088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0</a:t>
            </a:r>
            <a:endParaRPr sz="2400" baseline="-25000">
              <a:solidFill>
                <a:srgbClr val="424242"/>
              </a:solidFill>
              <a:latin typeface="Times New Roman"/>
              <a:ea typeface="Times New Roman"/>
              <a:cs typeface="Times New Roman"/>
              <a:sym typeface="Times New Roman"/>
            </a:endParaRPr>
          </a:p>
        </p:txBody>
      </p:sp>
      <p:sp>
        <p:nvSpPr>
          <p:cNvPr id="607" name="Google Shape;607;p56"/>
          <p:cNvSpPr txBox="1"/>
          <p:nvPr/>
        </p:nvSpPr>
        <p:spPr>
          <a:xfrm>
            <a:off x="7347875" y="38644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0</a:t>
            </a:r>
            <a:endParaRPr sz="2400" baseline="-25000">
              <a:solidFill>
                <a:srgbClr val="424242"/>
              </a:solidFill>
              <a:latin typeface="Times New Roman"/>
              <a:ea typeface="Times New Roman"/>
              <a:cs typeface="Times New Roman"/>
              <a:sym typeface="Times New Roman"/>
            </a:endParaRPr>
          </a:p>
        </p:txBody>
      </p:sp>
      <p:sp>
        <p:nvSpPr>
          <p:cNvPr id="2" name="Google Shape;608;p56">
            <a:extLst>
              <a:ext uri="{FF2B5EF4-FFF2-40B4-BE49-F238E27FC236}">
                <a16:creationId xmlns:a16="http://schemas.microsoft.com/office/drawing/2014/main" id="{FC23CC44-E427-65D9-4A9A-23605B8E2AC2}"/>
              </a:ext>
            </a:extLst>
          </p:cNvPr>
          <p:cNvSpPr txBox="1"/>
          <p:nvPr/>
        </p:nvSpPr>
        <p:spPr>
          <a:xfrm>
            <a:off x="7347875" y="4220025"/>
            <a:ext cx="1425000" cy="5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g</a:t>
            </a:r>
            <a:r>
              <a:rPr lang="en" sz="2400">
                <a:solidFill>
                  <a:schemeClr val="dk2"/>
                </a:solidFill>
                <a:latin typeface="Times New Roman"/>
                <a:ea typeface="Times New Roman"/>
                <a:cs typeface="Times New Roman"/>
                <a:sym typeface="Times New Roman"/>
              </a:rPr>
              <a:t>(10) ≈ 1</a:t>
            </a:r>
            <a:endParaRPr sz="2400" baseline="-25000">
              <a:solidFill>
                <a:srgbClr val="424242"/>
              </a:solidFill>
              <a:latin typeface="Times New Roman"/>
              <a:ea typeface="Times New Roman"/>
              <a:cs typeface="Times New Roman"/>
              <a:sym typeface="Times New Roman"/>
            </a:endParaRPr>
          </a:p>
        </p:txBody>
      </p:sp>
      <p:sp>
        <p:nvSpPr>
          <p:cNvPr id="3" name="TextBox 2">
            <a:extLst>
              <a:ext uri="{FF2B5EF4-FFF2-40B4-BE49-F238E27FC236}">
                <a16:creationId xmlns:a16="http://schemas.microsoft.com/office/drawing/2014/main" id="{22447F24-95DD-FBDB-063C-CDEB0D97AEE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4" name="Slide Number Placeholder 3">
            <a:extLst>
              <a:ext uri="{FF2B5EF4-FFF2-40B4-BE49-F238E27FC236}">
                <a16:creationId xmlns:a16="http://schemas.microsoft.com/office/drawing/2014/main" id="{37F36F93-A168-BD31-EFCB-E434963E33BE}"/>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32</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
                                        </p:tgtEl>
                                        <p:attrNameLst>
                                          <p:attrName>style.visibility</p:attrName>
                                        </p:attrNameLst>
                                      </p:cBhvr>
                                      <p:to>
                                        <p:strVal val="visible"/>
                                      </p:to>
                                    </p:set>
                                    <p:animEffect transition="in" filter="fade">
                                      <p:cBhvr>
                                        <p:cTn id="12" dur="1000"/>
                                        <p:tgtEl>
                                          <p:spTgt spid="5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0"/>
                                        </p:tgtEl>
                                        <p:attrNameLst>
                                          <p:attrName>style.visibility</p:attrName>
                                        </p:attrNameLst>
                                      </p:cBhvr>
                                      <p:to>
                                        <p:strVal val="visible"/>
                                      </p:to>
                                    </p:set>
                                    <p:animEffect transition="in" filter="fade">
                                      <p:cBhvr>
                                        <p:cTn id="17" dur="1000"/>
                                        <p:tgtEl>
                                          <p:spTgt spid="5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5"/>
                                        </p:tgtEl>
                                        <p:attrNameLst>
                                          <p:attrName>style.visibility</p:attrName>
                                        </p:attrNameLst>
                                      </p:cBhvr>
                                      <p:to>
                                        <p:strVal val="visible"/>
                                      </p:to>
                                    </p:set>
                                    <p:animEffect transition="in" filter="fade">
                                      <p:cBhvr>
                                        <p:cTn id="22" dur="1000"/>
                                        <p:tgtEl>
                                          <p:spTgt spid="6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6"/>
                                        </p:tgtEl>
                                        <p:attrNameLst>
                                          <p:attrName>style.visibility</p:attrName>
                                        </p:attrNameLst>
                                      </p:cBhvr>
                                      <p:to>
                                        <p:strVal val="visible"/>
                                      </p:to>
                                    </p:set>
                                    <p:animEffect transition="in" filter="fade">
                                      <p:cBhvr>
                                        <p:cTn id="27" dur="1000"/>
                                        <p:tgtEl>
                                          <p:spTgt spid="6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7"/>
                                        </p:tgtEl>
                                        <p:attrNameLst>
                                          <p:attrName>style.visibility</p:attrName>
                                        </p:attrNameLst>
                                      </p:cBhvr>
                                      <p:to>
                                        <p:strVal val="visible"/>
                                      </p:to>
                                    </p:set>
                                    <p:animEffect transition="in" filter="fade">
                                      <p:cBhvr>
                                        <p:cTn id="32" dur="1000"/>
                                        <p:tgtEl>
                                          <p:spTgt spid="60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2"/>
        <p:cNvGrpSpPr/>
        <p:nvPr/>
      </p:nvGrpSpPr>
      <p:grpSpPr>
        <a:xfrm>
          <a:off x="0" y="0"/>
          <a:ext cx="0" cy="0"/>
          <a:chOff x="0" y="0"/>
          <a:chExt cx="0" cy="0"/>
        </a:xfrm>
      </p:grpSpPr>
      <p:sp>
        <p:nvSpPr>
          <p:cNvPr id="613" name="Google Shape;613;p57"/>
          <p:cNvSpPr txBox="1">
            <a:spLocks noGrp="1"/>
          </p:cNvSpPr>
          <p:nvPr>
            <p:ph type="title"/>
          </p:nvPr>
        </p:nvSpPr>
        <p:spPr>
          <a:xfrm>
            <a:off x="311700" y="372500"/>
            <a:ext cx="49329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[Example] Simple Example: </a:t>
            </a:r>
            <a:r>
              <a:rPr lang="en" dirty="0">
                <a:solidFill>
                  <a:srgbClr val="0095EB"/>
                </a:solidFill>
              </a:rPr>
              <a:t>OR</a:t>
            </a:r>
            <a:endParaRPr dirty="0">
              <a:solidFill>
                <a:srgbClr val="0095EB"/>
              </a:solidFill>
            </a:endParaRPr>
          </a:p>
        </p:txBody>
      </p:sp>
      <p:sp>
        <p:nvSpPr>
          <p:cNvPr id="614" name="Google Shape;614;p57"/>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7"/>
          <p:cNvSpPr/>
          <p:nvPr/>
        </p:nvSpPr>
        <p:spPr>
          <a:xfrm>
            <a:off x="1155600" y="2274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6" name="Google Shape;616;p57"/>
          <p:cNvSpPr/>
          <p:nvPr/>
        </p:nvSpPr>
        <p:spPr>
          <a:xfrm>
            <a:off x="1155600" y="3112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7" name="Google Shape;617;p57"/>
          <p:cNvSpPr/>
          <p:nvPr/>
        </p:nvSpPr>
        <p:spPr>
          <a:xfrm>
            <a:off x="1155600" y="3950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18" name="Google Shape;618;p57"/>
          <p:cNvSpPr/>
          <p:nvPr/>
        </p:nvSpPr>
        <p:spPr>
          <a:xfrm>
            <a:off x="2832000" y="3112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19" name="Google Shape;619;p57"/>
          <p:cNvCxnSpPr>
            <a:stCxn id="615" idx="6"/>
            <a:endCxn id="618" idx="2"/>
          </p:cNvCxnSpPr>
          <p:nvPr/>
        </p:nvCxnSpPr>
        <p:spPr>
          <a:xfrm>
            <a:off x="1754100" y="25731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620" name="Google Shape;620;p57"/>
          <p:cNvCxnSpPr>
            <a:stCxn id="616" idx="6"/>
            <a:endCxn id="618" idx="2"/>
          </p:cNvCxnSpPr>
          <p:nvPr/>
        </p:nvCxnSpPr>
        <p:spPr>
          <a:xfrm>
            <a:off x="1754100" y="3411300"/>
            <a:ext cx="1077900" cy="0"/>
          </a:xfrm>
          <a:prstGeom prst="straightConnector1">
            <a:avLst/>
          </a:prstGeom>
          <a:noFill/>
          <a:ln w="19050" cap="flat" cmpd="sng">
            <a:solidFill>
              <a:schemeClr val="dk2"/>
            </a:solidFill>
            <a:prstDash val="solid"/>
            <a:round/>
            <a:headEnd type="none" w="med" len="med"/>
            <a:tailEnd type="triangle" w="med" len="med"/>
          </a:ln>
        </p:spPr>
      </p:cxnSp>
      <p:cxnSp>
        <p:nvCxnSpPr>
          <p:cNvPr id="621" name="Google Shape;621;p57"/>
          <p:cNvCxnSpPr>
            <a:stCxn id="617" idx="6"/>
            <a:endCxn id="618" idx="2"/>
          </p:cNvCxnSpPr>
          <p:nvPr/>
        </p:nvCxnSpPr>
        <p:spPr>
          <a:xfrm rot="10800000" flipH="1">
            <a:off x="1754100" y="3411300"/>
            <a:ext cx="1077900" cy="838200"/>
          </a:xfrm>
          <a:prstGeom prst="straightConnector1">
            <a:avLst/>
          </a:prstGeom>
          <a:noFill/>
          <a:ln w="19050" cap="flat" cmpd="sng">
            <a:solidFill>
              <a:schemeClr val="dk2"/>
            </a:solidFill>
            <a:prstDash val="solid"/>
            <a:round/>
            <a:headEnd type="none" w="med" len="med"/>
            <a:tailEnd type="triangle" w="med" len="med"/>
          </a:ln>
        </p:spPr>
      </p:cxnSp>
      <p:cxnSp>
        <p:nvCxnSpPr>
          <p:cNvPr id="622" name="Google Shape;622;p57"/>
          <p:cNvCxnSpPr>
            <a:stCxn id="618" idx="6"/>
          </p:cNvCxnSpPr>
          <p:nvPr/>
        </p:nvCxnSpPr>
        <p:spPr>
          <a:xfrm>
            <a:off x="3430500" y="3411300"/>
            <a:ext cx="562800" cy="0"/>
          </a:xfrm>
          <a:prstGeom prst="straightConnector1">
            <a:avLst/>
          </a:prstGeom>
          <a:noFill/>
          <a:ln w="19050" cap="flat" cmpd="sng">
            <a:solidFill>
              <a:schemeClr val="dk2"/>
            </a:solidFill>
            <a:prstDash val="solid"/>
            <a:round/>
            <a:headEnd type="none" w="med" len="med"/>
            <a:tailEnd type="triangle" w="med" len="med"/>
          </a:ln>
        </p:spPr>
      </p:cxnSp>
      <p:sp>
        <p:nvSpPr>
          <p:cNvPr id="623" name="Google Shape;623;p57"/>
          <p:cNvSpPr txBox="1"/>
          <p:nvPr/>
        </p:nvSpPr>
        <p:spPr>
          <a:xfrm>
            <a:off x="1224968" y="233969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424242"/>
                </a:solidFill>
                <a:latin typeface="Times New Roman"/>
                <a:ea typeface="Times New Roman"/>
                <a:cs typeface="Times New Roman"/>
                <a:sym typeface="Times New Roman"/>
              </a:rPr>
              <a:t>+1</a:t>
            </a:r>
            <a:endParaRPr sz="2000" baseline="-25000">
              <a:solidFill>
                <a:srgbClr val="424242"/>
              </a:solidFill>
              <a:latin typeface="Nunito"/>
              <a:ea typeface="Nunito"/>
              <a:cs typeface="Nunito"/>
              <a:sym typeface="Nunito"/>
            </a:endParaRPr>
          </a:p>
        </p:txBody>
      </p:sp>
      <p:sp>
        <p:nvSpPr>
          <p:cNvPr id="624" name="Google Shape;624;p57"/>
          <p:cNvSpPr txBox="1"/>
          <p:nvPr/>
        </p:nvSpPr>
        <p:spPr>
          <a:xfrm>
            <a:off x="1269501" y="3145049"/>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625" name="Google Shape;625;p57"/>
          <p:cNvSpPr txBox="1"/>
          <p:nvPr/>
        </p:nvSpPr>
        <p:spPr>
          <a:xfrm>
            <a:off x="1269501" y="3960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626" name="Google Shape;626;p57"/>
          <p:cNvSpPr txBox="1"/>
          <p:nvPr/>
        </p:nvSpPr>
        <p:spPr>
          <a:xfrm>
            <a:off x="2064875" y="2469468"/>
            <a:ext cx="598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424242"/>
                </a:solidFill>
                <a:latin typeface="Times New Roman"/>
                <a:ea typeface="Times New Roman"/>
                <a:cs typeface="Times New Roman"/>
                <a:sym typeface="Times New Roman"/>
              </a:rPr>
              <a:t>-10</a:t>
            </a:r>
            <a:endParaRPr sz="2200" baseline="-25000">
              <a:solidFill>
                <a:srgbClr val="424242"/>
              </a:solidFill>
              <a:latin typeface="Nunito"/>
              <a:ea typeface="Nunito"/>
              <a:cs typeface="Nunito"/>
              <a:sym typeface="Nunito"/>
            </a:endParaRPr>
          </a:p>
        </p:txBody>
      </p:sp>
      <p:sp>
        <p:nvSpPr>
          <p:cNvPr id="627" name="Google Shape;627;p57"/>
          <p:cNvSpPr txBox="1"/>
          <p:nvPr/>
        </p:nvSpPr>
        <p:spPr>
          <a:xfrm>
            <a:off x="1811763" y="3002875"/>
            <a:ext cx="7755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sp>
        <p:nvSpPr>
          <p:cNvPr id="628" name="Google Shape;628;p57"/>
          <p:cNvSpPr txBox="1"/>
          <p:nvPr/>
        </p:nvSpPr>
        <p:spPr>
          <a:xfrm>
            <a:off x="2064875" y="3841075"/>
            <a:ext cx="8736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2"/>
                </a:solidFill>
                <a:latin typeface="Times New Roman"/>
                <a:ea typeface="Times New Roman"/>
                <a:cs typeface="Times New Roman"/>
                <a:sym typeface="Times New Roman"/>
              </a:rPr>
              <a:t>+20</a:t>
            </a:r>
            <a:endParaRPr sz="2200" baseline="-25000">
              <a:solidFill>
                <a:srgbClr val="424242"/>
              </a:solidFill>
              <a:latin typeface="Nunito"/>
              <a:ea typeface="Nunito"/>
              <a:cs typeface="Nunito"/>
              <a:sym typeface="Nunito"/>
            </a:endParaRPr>
          </a:p>
        </p:txBody>
      </p:sp>
      <p:pic>
        <p:nvPicPr>
          <p:cNvPr id="629" name="Google Shape;629;p57"/>
          <p:cNvPicPr preferRelativeResize="0"/>
          <p:nvPr/>
        </p:nvPicPr>
        <p:blipFill>
          <a:blip r:embed="rId3">
            <a:alphaModFix/>
          </a:blip>
          <a:stretch>
            <a:fillRect/>
          </a:stretch>
        </p:blipFill>
        <p:spPr>
          <a:xfrm>
            <a:off x="4015550" y="3166757"/>
            <a:ext cx="873604" cy="498500"/>
          </a:xfrm>
          <a:prstGeom prst="rect">
            <a:avLst/>
          </a:prstGeom>
          <a:noFill/>
          <a:ln>
            <a:noFill/>
          </a:ln>
        </p:spPr>
      </p:pic>
      <p:sp>
        <p:nvSpPr>
          <p:cNvPr id="630" name="Google Shape;630;p57"/>
          <p:cNvSpPr txBox="1"/>
          <p:nvPr/>
        </p:nvSpPr>
        <p:spPr>
          <a:xfrm>
            <a:off x="366400" y="1162300"/>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r>
              <a:rPr lang="en" sz="2200">
                <a:solidFill>
                  <a:schemeClr val="dk2"/>
                </a:solidFill>
                <a:latin typeface="Nunito"/>
                <a:ea typeface="Nunito"/>
                <a:cs typeface="Nunito"/>
                <a:sym typeface="Nunito"/>
              </a:rPr>
              <a:t>∈ </a:t>
            </a:r>
            <a:r>
              <a:rPr lang="en" sz="2200">
                <a:solidFill>
                  <a:schemeClr val="dk2"/>
                </a:solidFill>
                <a:latin typeface="Times New Roman"/>
                <a:ea typeface="Times New Roman"/>
                <a:cs typeface="Times New Roman"/>
                <a:sym typeface="Times New Roman"/>
              </a:rPr>
              <a:t>{0,1}</a:t>
            </a:r>
            <a:endParaRPr sz="2200" baseline="-250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200" baseline="-25000">
              <a:solidFill>
                <a:srgbClr val="424242"/>
              </a:solidFill>
              <a:latin typeface="Nunito"/>
              <a:ea typeface="Nunito"/>
              <a:cs typeface="Nunito"/>
              <a:sym typeface="Nunito"/>
            </a:endParaRPr>
          </a:p>
        </p:txBody>
      </p:sp>
      <p:sp>
        <p:nvSpPr>
          <p:cNvPr id="631" name="Google Shape;631;p57"/>
          <p:cNvSpPr txBox="1"/>
          <p:nvPr/>
        </p:nvSpPr>
        <p:spPr>
          <a:xfrm>
            <a:off x="2536300" y="1162300"/>
            <a:ext cx="19896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 =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1</a:t>
            </a:r>
            <a:r>
              <a:rPr lang="en" sz="2400">
                <a:solidFill>
                  <a:schemeClr val="dk2"/>
                </a:solidFill>
                <a:latin typeface="Nunito"/>
                <a:ea typeface="Nunito"/>
                <a:cs typeface="Nunito"/>
                <a:sym typeface="Nunito"/>
              </a:rPr>
              <a:t> </a:t>
            </a:r>
            <a:r>
              <a:rPr lang="en" sz="2000">
                <a:solidFill>
                  <a:schemeClr val="dk2"/>
                </a:solidFill>
                <a:latin typeface="Nunito"/>
                <a:ea typeface="Nunito"/>
                <a:cs typeface="Nunito"/>
                <a:sym typeface="Nunito"/>
              </a:rPr>
              <a:t>OR</a:t>
            </a:r>
            <a:r>
              <a:rPr lang="en" sz="2400">
                <a:solidFill>
                  <a:schemeClr val="dk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endParaRPr/>
          </a:p>
        </p:txBody>
      </p:sp>
      <p:sp>
        <p:nvSpPr>
          <p:cNvPr id="632" name="Google Shape;632;p57"/>
          <p:cNvSpPr txBox="1"/>
          <p:nvPr/>
        </p:nvSpPr>
        <p:spPr>
          <a:xfrm>
            <a:off x="5940625" y="2621875"/>
            <a:ext cx="1941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424242"/>
                </a:solidFill>
                <a:latin typeface="Times New Roman"/>
                <a:ea typeface="Times New Roman"/>
                <a:cs typeface="Times New Roman"/>
                <a:sym typeface="Times New Roman"/>
              </a:rPr>
              <a:t>x</a:t>
            </a:r>
            <a:r>
              <a:rPr lang="en" sz="2400" baseline="-25000">
                <a:solidFill>
                  <a:srgbClr val="424242"/>
                </a:solidFill>
                <a:latin typeface="Nunito"/>
                <a:ea typeface="Nunito"/>
                <a:cs typeface="Nunito"/>
                <a:sym typeface="Nunito"/>
              </a:rPr>
              <a:t>1</a:t>
            </a:r>
            <a:r>
              <a:rPr lang="en" sz="2400">
                <a:solidFill>
                  <a:srgbClr val="424242"/>
                </a:solidFill>
                <a:latin typeface="Nunito"/>
                <a:ea typeface="Nunito"/>
                <a:cs typeface="Nunito"/>
                <a:sym typeface="Nunito"/>
              </a:rPr>
              <a:t>     </a:t>
            </a:r>
            <a:r>
              <a:rPr lang="en" sz="2400" i="1">
                <a:solidFill>
                  <a:schemeClr val="dk2"/>
                </a:solidFill>
                <a:latin typeface="Times New Roman"/>
                <a:ea typeface="Times New Roman"/>
                <a:cs typeface="Times New Roman"/>
                <a:sym typeface="Times New Roman"/>
              </a:rPr>
              <a:t>x</a:t>
            </a:r>
            <a:r>
              <a:rPr lang="en" sz="2400" baseline="-25000">
                <a:solidFill>
                  <a:schemeClr val="dk2"/>
                </a:solidFill>
                <a:latin typeface="Nunito"/>
                <a:ea typeface="Nunito"/>
                <a:cs typeface="Nunito"/>
                <a:sym typeface="Nunito"/>
              </a:rPr>
              <a:t>2</a:t>
            </a:r>
            <a:r>
              <a:rPr lang="en" sz="2400">
                <a:solidFill>
                  <a:schemeClr val="dk2"/>
                </a:solidFill>
                <a:latin typeface="Nunito"/>
                <a:ea typeface="Nunito"/>
                <a:cs typeface="Nunito"/>
                <a:sym typeface="Nunito"/>
              </a:rPr>
              <a:t>      </a:t>
            </a:r>
            <a:endParaRPr sz="2200" i="1" baseline="-25000">
              <a:solidFill>
                <a:srgbClr val="424242"/>
              </a:solidFill>
              <a:latin typeface="Times New Roman"/>
              <a:ea typeface="Times New Roman"/>
              <a:cs typeface="Times New Roman"/>
              <a:sym typeface="Times New Roman"/>
            </a:endParaRPr>
          </a:p>
        </p:txBody>
      </p:sp>
      <p:pic>
        <p:nvPicPr>
          <p:cNvPr id="633" name="Google Shape;633;p57"/>
          <p:cNvPicPr preferRelativeResize="0"/>
          <p:nvPr/>
        </p:nvPicPr>
        <p:blipFill>
          <a:blip r:embed="rId3">
            <a:alphaModFix/>
          </a:blip>
          <a:stretch>
            <a:fillRect/>
          </a:stretch>
        </p:blipFill>
        <p:spPr>
          <a:xfrm>
            <a:off x="7612301" y="2747926"/>
            <a:ext cx="775500" cy="442521"/>
          </a:xfrm>
          <a:prstGeom prst="rect">
            <a:avLst/>
          </a:prstGeom>
          <a:noFill/>
          <a:ln>
            <a:noFill/>
          </a:ln>
        </p:spPr>
      </p:pic>
      <p:cxnSp>
        <p:nvCxnSpPr>
          <p:cNvPr id="634" name="Google Shape;634;p57"/>
          <p:cNvCxnSpPr/>
          <p:nvPr/>
        </p:nvCxnSpPr>
        <p:spPr>
          <a:xfrm>
            <a:off x="5733550" y="3227850"/>
            <a:ext cx="3095100" cy="0"/>
          </a:xfrm>
          <a:prstGeom prst="straightConnector1">
            <a:avLst/>
          </a:prstGeom>
          <a:noFill/>
          <a:ln w="28575" cap="flat" cmpd="sng">
            <a:solidFill>
              <a:schemeClr val="dk2"/>
            </a:solidFill>
            <a:prstDash val="solid"/>
            <a:round/>
            <a:headEnd type="none" w="med" len="med"/>
            <a:tailEnd type="none" w="med" len="med"/>
          </a:ln>
        </p:spPr>
      </p:cxnSp>
      <p:cxnSp>
        <p:nvCxnSpPr>
          <p:cNvPr id="635" name="Google Shape;635;p57"/>
          <p:cNvCxnSpPr/>
          <p:nvPr/>
        </p:nvCxnSpPr>
        <p:spPr>
          <a:xfrm>
            <a:off x="7192000" y="2769675"/>
            <a:ext cx="0" cy="2062200"/>
          </a:xfrm>
          <a:prstGeom prst="straightConnector1">
            <a:avLst/>
          </a:prstGeom>
          <a:noFill/>
          <a:ln w="28575" cap="flat" cmpd="sng">
            <a:solidFill>
              <a:schemeClr val="dk2"/>
            </a:solidFill>
            <a:prstDash val="solid"/>
            <a:round/>
            <a:headEnd type="none" w="med" len="med"/>
            <a:tailEnd type="none" w="med" len="med"/>
          </a:ln>
        </p:spPr>
      </p:cxnSp>
      <p:sp>
        <p:nvSpPr>
          <p:cNvPr id="636" name="Google Shape;636;p57"/>
          <p:cNvSpPr txBox="1"/>
          <p:nvPr/>
        </p:nvSpPr>
        <p:spPr>
          <a:xfrm>
            <a:off x="59896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424242"/>
                </a:solidFill>
                <a:latin typeface="Times New Roman"/>
                <a:ea typeface="Times New Roman"/>
                <a:cs typeface="Times New Roman"/>
                <a:sym typeface="Times New Roman"/>
              </a:rPr>
              <a:t>0    </a:t>
            </a:r>
            <a:r>
              <a:rPr lang="en" sz="2400" dirty="0">
                <a:solidFill>
                  <a:schemeClr val="dk2"/>
                </a:solidFill>
                <a:latin typeface="Times New Roman"/>
                <a:ea typeface="Times New Roman"/>
                <a:cs typeface="Times New Roman"/>
                <a:sym typeface="Times New Roman"/>
              </a:rPr>
              <a:t>  0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(-30)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0      1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1      0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1      1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baseline="-25000" dirty="0">
              <a:solidFill>
                <a:srgbClr val="424242"/>
              </a:solidFill>
              <a:latin typeface="Times New Roman"/>
              <a:ea typeface="Times New Roman"/>
              <a:cs typeface="Times New Roman"/>
              <a:sym typeface="Times New Roman"/>
            </a:endParaRPr>
          </a:p>
        </p:txBody>
      </p:sp>
      <p:cxnSp>
        <p:nvCxnSpPr>
          <p:cNvPr id="637" name="Google Shape;637;p57"/>
          <p:cNvCxnSpPr/>
          <p:nvPr/>
        </p:nvCxnSpPr>
        <p:spPr>
          <a:xfrm>
            <a:off x="5105575" y="2061876"/>
            <a:ext cx="3414900" cy="0"/>
          </a:xfrm>
          <a:prstGeom prst="straightConnector1">
            <a:avLst/>
          </a:prstGeom>
          <a:noFill/>
          <a:ln w="28575" cap="flat" cmpd="sng">
            <a:solidFill>
              <a:srgbClr val="424242"/>
            </a:solidFill>
            <a:prstDash val="solid"/>
            <a:round/>
            <a:headEnd type="none" w="med" len="med"/>
            <a:tailEnd type="triangle" w="med" len="med"/>
          </a:ln>
        </p:spPr>
      </p:cxnSp>
      <p:cxnSp>
        <p:nvCxnSpPr>
          <p:cNvPr id="638" name="Google Shape;638;p57"/>
          <p:cNvCxnSpPr/>
          <p:nvPr/>
        </p:nvCxnSpPr>
        <p:spPr>
          <a:xfrm rot="10800000">
            <a:off x="6668425" y="2611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639" name="Google Shape;639;p57"/>
          <p:cNvCxnSpPr/>
          <p:nvPr/>
        </p:nvCxnSpPr>
        <p:spPr>
          <a:xfrm>
            <a:off x="6608249" y="13007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640" name="Google Shape;640;p57"/>
          <p:cNvCxnSpPr/>
          <p:nvPr/>
        </p:nvCxnSpPr>
        <p:spPr>
          <a:xfrm>
            <a:off x="6608249" y="601440"/>
            <a:ext cx="117000" cy="0"/>
          </a:xfrm>
          <a:prstGeom prst="straightConnector1">
            <a:avLst/>
          </a:prstGeom>
          <a:noFill/>
          <a:ln w="28575" cap="flat" cmpd="sng">
            <a:solidFill>
              <a:srgbClr val="424242"/>
            </a:solidFill>
            <a:prstDash val="solid"/>
            <a:round/>
            <a:headEnd type="none" w="med" len="med"/>
            <a:tailEnd type="none" w="med" len="med"/>
          </a:ln>
        </p:spPr>
      </p:cxnSp>
      <p:sp>
        <p:nvSpPr>
          <p:cNvPr id="641" name="Google Shape;641;p57"/>
          <p:cNvSpPr txBox="1"/>
          <p:nvPr/>
        </p:nvSpPr>
        <p:spPr>
          <a:xfrm>
            <a:off x="6099325" y="3407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642" name="Google Shape;642;p57"/>
          <p:cNvSpPr txBox="1"/>
          <p:nvPr/>
        </p:nvSpPr>
        <p:spPr>
          <a:xfrm>
            <a:off x="8106895" y="270993"/>
            <a:ext cx="739500" cy="8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g</a:t>
            </a:r>
            <a:r>
              <a:rPr lang="en" sz="2200">
                <a:latin typeface="Times New Roman"/>
                <a:ea typeface="Times New Roman"/>
                <a:cs typeface="Times New Roman"/>
                <a:sym typeface="Times New Roman"/>
              </a:rPr>
              <a:t>(</a:t>
            </a:r>
            <a:r>
              <a:rPr lang="en" sz="2200" i="1">
                <a:latin typeface="Times New Roman"/>
                <a:ea typeface="Times New Roman"/>
                <a:cs typeface="Times New Roman"/>
                <a:sym typeface="Times New Roman"/>
              </a:rPr>
              <a:t>z</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p:txBody>
      </p:sp>
      <p:sp>
        <p:nvSpPr>
          <p:cNvPr id="643" name="Google Shape;643;p57"/>
          <p:cNvSpPr txBox="1"/>
          <p:nvPr/>
        </p:nvSpPr>
        <p:spPr>
          <a:xfrm>
            <a:off x="8305276" y="2005107"/>
            <a:ext cx="499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sp>
        <p:nvSpPr>
          <p:cNvPr id="645" name="Google Shape;645;p57"/>
          <p:cNvSpPr/>
          <p:nvPr/>
        </p:nvSpPr>
        <p:spPr>
          <a:xfrm>
            <a:off x="5226179" y="631958"/>
            <a:ext cx="2925900"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646" name="Google Shape;646;p57"/>
          <p:cNvPicPr preferRelativeResize="0"/>
          <p:nvPr/>
        </p:nvPicPr>
        <p:blipFill>
          <a:blip r:embed="rId3">
            <a:alphaModFix/>
          </a:blip>
          <a:stretch>
            <a:fillRect/>
          </a:stretch>
        </p:blipFill>
        <p:spPr>
          <a:xfrm>
            <a:off x="2176475" y="4492607"/>
            <a:ext cx="873604" cy="498500"/>
          </a:xfrm>
          <a:prstGeom prst="rect">
            <a:avLst/>
          </a:prstGeom>
          <a:noFill/>
          <a:ln>
            <a:noFill/>
          </a:ln>
        </p:spPr>
      </p:pic>
      <p:sp>
        <p:nvSpPr>
          <p:cNvPr id="647" name="Google Shape;647;p57"/>
          <p:cNvSpPr txBox="1"/>
          <p:nvPr/>
        </p:nvSpPr>
        <p:spPr>
          <a:xfrm>
            <a:off x="2958250" y="4442750"/>
            <a:ext cx="3003076"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424242"/>
                </a:solidFill>
                <a:latin typeface="Times New Roman"/>
                <a:ea typeface="Times New Roman"/>
                <a:cs typeface="Times New Roman"/>
                <a:sym typeface="Times New Roman"/>
              </a:rPr>
              <a:t>= </a:t>
            </a:r>
            <a:r>
              <a:rPr lang="en" sz="2400" i="1" dirty="0">
                <a:solidFill>
                  <a:srgbClr val="424242"/>
                </a:solidFill>
                <a:latin typeface="Times New Roman"/>
                <a:ea typeface="Times New Roman"/>
                <a:cs typeface="Times New Roman"/>
                <a:sym typeface="Times New Roman"/>
              </a:rPr>
              <a:t>g</a:t>
            </a:r>
            <a:r>
              <a:rPr lang="en" sz="2400" dirty="0">
                <a:solidFill>
                  <a:srgbClr val="424242"/>
                </a:solidFill>
                <a:latin typeface="Times New Roman"/>
                <a:ea typeface="Times New Roman"/>
                <a:cs typeface="Times New Roman"/>
                <a:sym typeface="Times New Roman"/>
              </a:rPr>
              <a:t>(-10 + 20</a:t>
            </a: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Times New Roman"/>
                <a:ea typeface="Times New Roman"/>
                <a:cs typeface="Times New Roman"/>
                <a:sym typeface="Times New Roman"/>
              </a:rPr>
              <a:t>1</a:t>
            </a:r>
            <a:r>
              <a:rPr lang="en" sz="2400" dirty="0">
                <a:solidFill>
                  <a:srgbClr val="424242"/>
                </a:solidFill>
                <a:latin typeface="Times New Roman"/>
                <a:ea typeface="Times New Roman"/>
                <a:cs typeface="Times New Roman"/>
                <a:sym typeface="Times New Roman"/>
              </a:rPr>
              <a:t> + 20</a:t>
            </a:r>
            <a:r>
              <a:rPr lang="en" sz="2400" i="1" dirty="0">
                <a:solidFill>
                  <a:srgbClr val="424242"/>
                </a:solidFill>
                <a:latin typeface="Times New Roman"/>
                <a:ea typeface="Times New Roman"/>
                <a:cs typeface="Times New Roman"/>
                <a:sym typeface="Times New Roman"/>
              </a:rPr>
              <a:t>x</a:t>
            </a:r>
            <a:r>
              <a:rPr lang="en" sz="2400" baseline="-25000" dirty="0">
                <a:solidFill>
                  <a:srgbClr val="424242"/>
                </a:solidFill>
                <a:latin typeface="Times New Roman"/>
                <a:ea typeface="Times New Roman"/>
                <a:cs typeface="Times New Roman"/>
                <a:sym typeface="Times New Roman"/>
              </a:rPr>
              <a:t>2</a:t>
            </a:r>
            <a:r>
              <a:rPr lang="en" sz="2400" dirty="0">
                <a:solidFill>
                  <a:srgbClr val="424242"/>
                </a:solidFill>
                <a:latin typeface="Times New Roman"/>
                <a:ea typeface="Times New Roman"/>
                <a:cs typeface="Times New Roman"/>
                <a:sym typeface="Times New Roman"/>
              </a:rPr>
              <a:t>)</a:t>
            </a:r>
            <a:endParaRPr sz="2400" baseline="-25000" dirty="0">
              <a:solidFill>
                <a:srgbClr val="424242"/>
              </a:solidFill>
              <a:latin typeface="Nunito"/>
              <a:ea typeface="Nunito"/>
              <a:cs typeface="Nunito"/>
              <a:sym typeface="Nunito"/>
            </a:endParaRPr>
          </a:p>
        </p:txBody>
      </p:sp>
      <p:sp>
        <p:nvSpPr>
          <p:cNvPr id="648" name="Google Shape;648;p57"/>
          <p:cNvSpPr/>
          <p:nvPr/>
        </p:nvSpPr>
        <p:spPr>
          <a:xfrm>
            <a:off x="7336725" y="3306525"/>
            <a:ext cx="1425000" cy="14361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7"/>
          <p:cNvSpPr txBox="1"/>
          <p:nvPr/>
        </p:nvSpPr>
        <p:spPr>
          <a:xfrm>
            <a:off x="6904025" y="3153225"/>
            <a:ext cx="2783400" cy="13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0</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(10) ≈ 1</a:t>
            </a:r>
            <a:endParaRPr sz="2400"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sz="2400" dirty="0">
                <a:solidFill>
                  <a:schemeClr val="dk2"/>
                </a:solidFill>
                <a:latin typeface="Times New Roman"/>
                <a:ea typeface="Times New Roman"/>
                <a:cs typeface="Times New Roman"/>
                <a:sym typeface="Times New Roman"/>
              </a:rPr>
              <a:t>      </a:t>
            </a:r>
            <a:r>
              <a:rPr lang="en" sz="2400" i="1" dirty="0">
                <a:solidFill>
                  <a:schemeClr val="dk2"/>
                </a:solidFill>
                <a:latin typeface="Times New Roman"/>
                <a:ea typeface="Times New Roman"/>
                <a:cs typeface="Times New Roman"/>
                <a:sym typeface="Times New Roman"/>
              </a:rPr>
              <a:t>g</a:t>
            </a:r>
            <a:r>
              <a:rPr lang="en" sz="2400" dirty="0">
                <a:solidFill>
                  <a:schemeClr val="dk2"/>
                </a:solidFill>
                <a:latin typeface="Times New Roman"/>
                <a:ea typeface="Times New Roman"/>
                <a:cs typeface="Times New Roman"/>
                <a:sym typeface="Times New Roman"/>
              </a:rPr>
              <a:t>(30) ≈ 1</a:t>
            </a:r>
            <a:endParaRPr sz="2400" baseline="-25000" dirty="0">
              <a:solidFill>
                <a:srgbClr val="424242"/>
              </a:solidFill>
              <a:latin typeface="Times New Roman"/>
              <a:ea typeface="Times New Roman"/>
              <a:cs typeface="Times New Roman"/>
              <a:sym typeface="Times New Roman"/>
            </a:endParaRPr>
          </a:p>
        </p:txBody>
      </p:sp>
      <p:sp>
        <p:nvSpPr>
          <p:cNvPr id="2" name="TextBox 1">
            <a:extLst>
              <a:ext uri="{FF2B5EF4-FFF2-40B4-BE49-F238E27FC236}">
                <a16:creationId xmlns:a16="http://schemas.microsoft.com/office/drawing/2014/main" id="{EB780594-7765-B5DB-F28A-EBA05CB2150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AB87DC2C-52E2-83EE-3EAF-E09B69CD7F2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33</a:t>
            </a:fld>
            <a:endParaRPr 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0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75CAE399-78DB-B35E-243B-A9BBA55ED67F}"/>
            </a:ext>
          </a:extLst>
        </p:cNvPr>
        <p:cNvGrpSpPr/>
        <p:nvPr/>
      </p:nvGrpSpPr>
      <p:grpSpPr>
        <a:xfrm>
          <a:off x="0" y="0"/>
          <a:ext cx="0" cy="0"/>
          <a:chOff x="0" y="0"/>
          <a:chExt cx="0" cy="0"/>
        </a:xfrm>
      </p:grpSpPr>
      <p:sp>
        <p:nvSpPr>
          <p:cNvPr id="199" name="Google Shape;199;p23">
            <a:extLst>
              <a:ext uri="{FF2B5EF4-FFF2-40B4-BE49-F238E27FC236}">
                <a16:creationId xmlns:a16="http://schemas.microsoft.com/office/drawing/2014/main" id="{A01B945B-88A2-2ACA-7E71-662C8ACDE38A}"/>
              </a:ext>
            </a:extLst>
          </p:cNvPr>
          <p:cNvSpPr txBox="1"/>
          <p:nvPr/>
        </p:nvSpPr>
        <p:spPr>
          <a:xfrm>
            <a:off x="524250" y="13716"/>
            <a:ext cx="80955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bg2"/>
                </a:solidFill>
                <a:latin typeface="Amaranth"/>
                <a:ea typeface="Amaranth"/>
                <a:cs typeface="Amaranth"/>
                <a:sym typeface="Amaranth"/>
              </a:rPr>
              <a:t>Multi-class Classification?</a:t>
            </a:r>
            <a:endParaRPr sz="3000" dirty="0">
              <a:solidFill>
                <a:schemeClr val="bg2"/>
              </a:solidFill>
              <a:latin typeface="Nunito"/>
              <a:ea typeface="Nunito"/>
              <a:cs typeface="Nunito"/>
              <a:sym typeface="Nunito"/>
            </a:endParaRPr>
          </a:p>
        </p:txBody>
      </p:sp>
      <p:sp>
        <p:nvSpPr>
          <p:cNvPr id="201" name="Google Shape;201;p23">
            <a:extLst>
              <a:ext uri="{FF2B5EF4-FFF2-40B4-BE49-F238E27FC236}">
                <a16:creationId xmlns:a16="http://schemas.microsoft.com/office/drawing/2014/main" id="{9DA38653-89DB-A06C-A0AB-086709D0B05F}"/>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1275613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p:nvPr/>
        </p:nvSpPr>
        <p:spPr>
          <a:xfrm>
            <a:off x="2698501" y="278535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4" name="Google Shape;424;p51"/>
          <p:cNvSpPr/>
          <p:nvPr/>
        </p:nvSpPr>
        <p:spPr>
          <a:xfrm>
            <a:off x="2698501" y="3123884"/>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5" name="Google Shape;425;p51"/>
          <p:cNvSpPr/>
          <p:nvPr/>
        </p:nvSpPr>
        <p:spPr>
          <a:xfrm>
            <a:off x="2698501" y="3462413"/>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6" name="Google Shape;426;p51"/>
          <p:cNvSpPr/>
          <p:nvPr/>
        </p:nvSpPr>
        <p:spPr>
          <a:xfrm>
            <a:off x="3779369" y="34037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7" name="Google Shape;427;p51"/>
          <p:cNvSpPr/>
          <p:nvPr/>
        </p:nvSpPr>
        <p:spPr>
          <a:xfrm>
            <a:off x="3779369" y="31185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28" name="Google Shape;428;p51"/>
          <p:cNvSpPr/>
          <p:nvPr/>
        </p:nvSpPr>
        <p:spPr>
          <a:xfrm>
            <a:off x="3779369" y="28333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29" name="Google Shape;429;p51"/>
          <p:cNvCxnSpPr>
            <a:stCxn id="423" idx="6"/>
            <a:endCxn id="428" idx="2"/>
          </p:cNvCxnSpPr>
          <p:nvPr/>
        </p:nvCxnSpPr>
        <p:spPr>
          <a:xfrm>
            <a:off x="2957101" y="2906106"/>
            <a:ext cx="822300" cy="48000"/>
          </a:xfrm>
          <a:prstGeom prst="straightConnector1">
            <a:avLst/>
          </a:prstGeom>
          <a:noFill/>
          <a:ln w="9525" cap="flat" cmpd="sng">
            <a:solidFill>
              <a:schemeClr val="dk2"/>
            </a:solidFill>
            <a:prstDash val="solid"/>
            <a:round/>
            <a:headEnd type="none" w="med" len="med"/>
            <a:tailEnd type="triangle" w="med" len="med"/>
          </a:ln>
        </p:spPr>
      </p:cxnSp>
      <p:cxnSp>
        <p:nvCxnSpPr>
          <p:cNvPr id="430" name="Google Shape;430;p51"/>
          <p:cNvCxnSpPr>
            <a:stCxn id="423" idx="6"/>
            <a:endCxn id="427" idx="2"/>
          </p:cNvCxnSpPr>
          <p:nvPr/>
        </p:nvCxnSpPr>
        <p:spPr>
          <a:xfrm>
            <a:off x="2957101" y="2906106"/>
            <a:ext cx="822300" cy="333300"/>
          </a:xfrm>
          <a:prstGeom prst="straightConnector1">
            <a:avLst/>
          </a:prstGeom>
          <a:noFill/>
          <a:ln w="9525" cap="flat" cmpd="sng">
            <a:solidFill>
              <a:schemeClr val="dk2"/>
            </a:solidFill>
            <a:prstDash val="solid"/>
            <a:round/>
            <a:headEnd type="none" w="med" len="med"/>
            <a:tailEnd type="triangle" w="med" len="med"/>
          </a:ln>
        </p:spPr>
      </p:cxnSp>
      <p:cxnSp>
        <p:nvCxnSpPr>
          <p:cNvPr id="431" name="Google Shape;431;p51"/>
          <p:cNvCxnSpPr>
            <a:stCxn id="423" idx="6"/>
            <a:endCxn id="426" idx="2"/>
          </p:cNvCxnSpPr>
          <p:nvPr/>
        </p:nvCxnSpPr>
        <p:spPr>
          <a:xfrm>
            <a:off x="2957101" y="2906106"/>
            <a:ext cx="822300" cy="618300"/>
          </a:xfrm>
          <a:prstGeom prst="straightConnector1">
            <a:avLst/>
          </a:prstGeom>
          <a:noFill/>
          <a:ln w="9525" cap="flat" cmpd="sng">
            <a:solidFill>
              <a:schemeClr val="dk2"/>
            </a:solidFill>
            <a:prstDash val="solid"/>
            <a:round/>
            <a:headEnd type="none" w="med" len="med"/>
            <a:tailEnd type="triangle" w="med" len="med"/>
          </a:ln>
        </p:spPr>
      </p:cxnSp>
      <p:cxnSp>
        <p:nvCxnSpPr>
          <p:cNvPr id="432" name="Google Shape;432;p51"/>
          <p:cNvCxnSpPr>
            <a:stCxn id="424" idx="6"/>
            <a:endCxn id="428" idx="2"/>
          </p:cNvCxnSpPr>
          <p:nvPr/>
        </p:nvCxnSpPr>
        <p:spPr>
          <a:xfrm rot="10800000" flipH="1">
            <a:off x="2957101" y="2954234"/>
            <a:ext cx="822300" cy="290400"/>
          </a:xfrm>
          <a:prstGeom prst="straightConnector1">
            <a:avLst/>
          </a:prstGeom>
          <a:noFill/>
          <a:ln w="9525" cap="flat" cmpd="sng">
            <a:solidFill>
              <a:schemeClr val="dk2"/>
            </a:solidFill>
            <a:prstDash val="solid"/>
            <a:round/>
            <a:headEnd type="none" w="med" len="med"/>
            <a:tailEnd type="triangle" w="med" len="med"/>
          </a:ln>
        </p:spPr>
      </p:cxnSp>
      <p:cxnSp>
        <p:nvCxnSpPr>
          <p:cNvPr id="433" name="Google Shape;433;p51"/>
          <p:cNvCxnSpPr>
            <a:stCxn id="424" idx="6"/>
            <a:endCxn id="427" idx="2"/>
          </p:cNvCxnSpPr>
          <p:nvPr/>
        </p:nvCxnSpPr>
        <p:spPr>
          <a:xfrm rot="10800000" flipH="1">
            <a:off x="2957101" y="3239234"/>
            <a:ext cx="822300" cy="5400"/>
          </a:xfrm>
          <a:prstGeom prst="straightConnector1">
            <a:avLst/>
          </a:prstGeom>
          <a:noFill/>
          <a:ln w="9525" cap="flat" cmpd="sng">
            <a:solidFill>
              <a:schemeClr val="dk2"/>
            </a:solidFill>
            <a:prstDash val="solid"/>
            <a:round/>
            <a:headEnd type="none" w="med" len="med"/>
            <a:tailEnd type="triangle" w="med" len="med"/>
          </a:ln>
        </p:spPr>
      </p:cxnSp>
      <p:cxnSp>
        <p:nvCxnSpPr>
          <p:cNvPr id="434" name="Google Shape;434;p51"/>
          <p:cNvCxnSpPr>
            <a:stCxn id="424" idx="6"/>
            <a:endCxn id="426" idx="2"/>
          </p:cNvCxnSpPr>
          <p:nvPr/>
        </p:nvCxnSpPr>
        <p:spPr>
          <a:xfrm>
            <a:off x="2957101" y="3244634"/>
            <a:ext cx="822300" cy="279900"/>
          </a:xfrm>
          <a:prstGeom prst="straightConnector1">
            <a:avLst/>
          </a:prstGeom>
          <a:noFill/>
          <a:ln w="9525" cap="flat" cmpd="sng">
            <a:solidFill>
              <a:schemeClr val="dk2"/>
            </a:solidFill>
            <a:prstDash val="solid"/>
            <a:round/>
            <a:headEnd type="none" w="med" len="med"/>
            <a:tailEnd type="triangle" w="med" len="med"/>
          </a:ln>
        </p:spPr>
      </p:cxnSp>
      <p:cxnSp>
        <p:nvCxnSpPr>
          <p:cNvPr id="435" name="Google Shape;435;p51"/>
          <p:cNvCxnSpPr>
            <a:stCxn id="425" idx="6"/>
            <a:endCxn id="428" idx="2"/>
          </p:cNvCxnSpPr>
          <p:nvPr/>
        </p:nvCxnSpPr>
        <p:spPr>
          <a:xfrm rot="10800000" flipH="1">
            <a:off x="2957101" y="2954063"/>
            <a:ext cx="822300" cy="629100"/>
          </a:xfrm>
          <a:prstGeom prst="straightConnector1">
            <a:avLst/>
          </a:prstGeom>
          <a:noFill/>
          <a:ln w="9525" cap="flat" cmpd="sng">
            <a:solidFill>
              <a:schemeClr val="dk2"/>
            </a:solidFill>
            <a:prstDash val="solid"/>
            <a:round/>
            <a:headEnd type="none" w="med" len="med"/>
            <a:tailEnd type="triangle" w="med" len="med"/>
          </a:ln>
        </p:spPr>
      </p:cxnSp>
      <p:cxnSp>
        <p:nvCxnSpPr>
          <p:cNvPr id="436" name="Google Shape;436;p51"/>
          <p:cNvCxnSpPr>
            <a:stCxn id="425" idx="6"/>
            <a:endCxn id="427" idx="2"/>
          </p:cNvCxnSpPr>
          <p:nvPr/>
        </p:nvCxnSpPr>
        <p:spPr>
          <a:xfrm rot="10800000" flipH="1">
            <a:off x="2957101" y="3239363"/>
            <a:ext cx="822300" cy="343800"/>
          </a:xfrm>
          <a:prstGeom prst="straightConnector1">
            <a:avLst/>
          </a:prstGeom>
          <a:noFill/>
          <a:ln w="9525" cap="flat" cmpd="sng">
            <a:solidFill>
              <a:schemeClr val="dk2"/>
            </a:solidFill>
            <a:prstDash val="solid"/>
            <a:round/>
            <a:headEnd type="none" w="med" len="med"/>
            <a:tailEnd type="triangle" w="med" len="med"/>
          </a:ln>
        </p:spPr>
      </p:cxnSp>
      <p:cxnSp>
        <p:nvCxnSpPr>
          <p:cNvPr id="437" name="Google Shape;437;p51"/>
          <p:cNvCxnSpPr>
            <a:stCxn id="425" idx="6"/>
            <a:endCxn id="426" idx="2"/>
          </p:cNvCxnSpPr>
          <p:nvPr/>
        </p:nvCxnSpPr>
        <p:spPr>
          <a:xfrm rot="10800000" flipH="1">
            <a:off x="2957101" y="3524663"/>
            <a:ext cx="822300" cy="58500"/>
          </a:xfrm>
          <a:prstGeom prst="straightConnector1">
            <a:avLst/>
          </a:prstGeom>
          <a:noFill/>
          <a:ln w="9525" cap="flat" cmpd="sng">
            <a:solidFill>
              <a:schemeClr val="dk2"/>
            </a:solidFill>
            <a:prstDash val="solid"/>
            <a:round/>
            <a:headEnd type="none" w="med" len="med"/>
            <a:tailEnd type="triangle" w="med" len="med"/>
          </a:ln>
        </p:spPr>
      </p:cxnSp>
      <p:sp>
        <p:nvSpPr>
          <p:cNvPr id="438" name="Google Shape;438;p51"/>
          <p:cNvSpPr/>
          <p:nvPr/>
        </p:nvSpPr>
        <p:spPr>
          <a:xfrm>
            <a:off x="3779369" y="254819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39" name="Google Shape;439;p51"/>
          <p:cNvSpPr/>
          <p:nvPr/>
        </p:nvSpPr>
        <p:spPr>
          <a:xfrm>
            <a:off x="3779369" y="368897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0" name="Google Shape;440;p51"/>
          <p:cNvSpPr/>
          <p:nvPr/>
        </p:nvSpPr>
        <p:spPr>
          <a:xfrm>
            <a:off x="4882174" y="34037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1" name="Google Shape;441;p51"/>
          <p:cNvSpPr/>
          <p:nvPr/>
        </p:nvSpPr>
        <p:spPr>
          <a:xfrm>
            <a:off x="4882174" y="31185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2" name="Google Shape;442;p51"/>
          <p:cNvSpPr/>
          <p:nvPr/>
        </p:nvSpPr>
        <p:spPr>
          <a:xfrm>
            <a:off x="4882174" y="28333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3" name="Google Shape;443;p51"/>
          <p:cNvSpPr/>
          <p:nvPr/>
        </p:nvSpPr>
        <p:spPr>
          <a:xfrm>
            <a:off x="4882174" y="254819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4" name="Google Shape;444;p51"/>
          <p:cNvSpPr/>
          <p:nvPr/>
        </p:nvSpPr>
        <p:spPr>
          <a:xfrm>
            <a:off x="4882174" y="368897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5" name="Google Shape;445;p51"/>
          <p:cNvSpPr/>
          <p:nvPr/>
        </p:nvSpPr>
        <p:spPr>
          <a:xfrm>
            <a:off x="5920108" y="325604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6" name="Google Shape;446;p51"/>
          <p:cNvSpPr/>
          <p:nvPr/>
        </p:nvSpPr>
        <p:spPr>
          <a:xfrm>
            <a:off x="5920108" y="297085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7" name="Google Shape;447;p51"/>
          <p:cNvSpPr/>
          <p:nvPr/>
        </p:nvSpPr>
        <p:spPr>
          <a:xfrm>
            <a:off x="5920108" y="268565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448" name="Google Shape;448;p51"/>
          <p:cNvSpPr/>
          <p:nvPr/>
        </p:nvSpPr>
        <p:spPr>
          <a:xfrm>
            <a:off x="5920108" y="354124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449" name="Google Shape;449;p51"/>
          <p:cNvCxnSpPr>
            <a:stCxn id="438" idx="6"/>
            <a:endCxn id="443" idx="2"/>
          </p:cNvCxnSpPr>
          <p:nvPr/>
        </p:nvCxnSpPr>
        <p:spPr>
          <a:xfrm>
            <a:off x="4037969" y="2668940"/>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50" name="Google Shape;450;p51"/>
          <p:cNvCxnSpPr>
            <a:stCxn id="438" idx="6"/>
            <a:endCxn id="442" idx="2"/>
          </p:cNvCxnSpPr>
          <p:nvPr/>
        </p:nvCxnSpPr>
        <p:spPr>
          <a:xfrm>
            <a:off x="4037969" y="2668940"/>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1" name="Google Shape;451;p51"/>
          <p:cNvCxnSpPr>
            <a:stCxn id="438" idx="6"/>
            <a:endCxn id="441" idx="2"/>
          </p:cNvCxnSpPr>
          <p:nvPr/>
        </p:nvCxnSpPr>
        <p:spPr>
          <a:xfrm>
            <a:off x="4037969" y="2668940"/>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52" name="Google Shape;452;p51"/>
          <p:cNvCxnSpPr>
            <a:stCxn id="438" idx="6"/>
            <a:endCxn id="440" idx="2"/>
          </p:cNvCxnSpPr>
          <p:nvPr/>
        </p:nvCxnSpPr>
        <p:spPr>
          <a:xfrm>
            <a:off x="4037969" y="2668940"/>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53" name="Google Shape;453;p51"/>
          <p:cNvCxnSpPr>
            <a:stCxn id="438" idx="6"/>
            <a:endCxn id="444" idx="2"/>
          </p:cNvCxnSpPr>
          <p:nvPr/>
        </p:nvCxnSpPr>
        <p:spPr>
          <a:xfrm>
            <a:off x="4037969" y="2668940"/>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454" name="Google Shape;454;p51"/>
          <p:cNvCxnSpPr>
            <a:stCxn id="428" idx="6"/>
            <a:endCxn id="442" idx="2"/>
          </p:cNvCxnSpPr>
          <p:nvPr/>
        </p:nvCxnSpPr>
        <p:spPr>
          <a:xfrm>
            <a:off x="4037969" y="2954137"/>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55" name="Google Shape;455;p51"/>
          <p:cNvCxnSpPr>
            <a:stCxn id="428" idx="6"/>
            <a:endCxn id="443" idx="2"/>
          </p:cNvCxnSpPr>
          <p:nvPr/>
        </p:nvCxnSpPr>
        <p:spPr>
          <a:xfrm rot="10800000" flipH="1">
            <a:off x="4037969" y="2668837"/>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6" name="Google Shape;456;p51"/>
          <p:cNvCxnSpPr>
            <a:stCxn id="428" idx="6"/>
            <a:endCxn id="441" idx="2"/>
          </p:cNvCxnSpPr>
          <p:nvPr/>
        </p:nvCxnSpPr>
        <p:spPr>
          <a:xfrm>
            <a:off x="4037969" y="2954137"/>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57" name="Google Shape;457;p51"/>
          <p:cNvCxnSpPr>
            <a:stCxn id="428" idx="6"/>
            <a:endCxn id="440" idx="2"/>
          </p:cNvCxnSpPr>
          <p:nvPr/>
        </p:nvCxnSpPr>
        <p:spPr>
          <a:xfrm>
            <a:off x="4037969" y="2954137"/>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58" name="Google Shape;458;p51"/>
          <p:cNvCxnSpPr>
            <a:stCxn id="428" idx="6"/>
            <a:endCxn id="444" idx="2"/>
          </p:cNvCxnSpPr>
          <p:nvPr/>
        </p:nvCxnSpPr>
        <p:spPr>
          <a:xfrm>
            <a:off x="4037969" y="2954137"/>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59" name="Google Shape;459;p51"/>
          <p:cNvCxnSpPr>
            <a:stCxn id="427" idx="6"/>
            <a:endCxn id="441" idx="2"/>
          </p:cNvCxnSpPr>
          <p:nvPr/>
        </p:nvCxnSpPr>
        <p:spPr>
          <a:xfrm>
            <a:off x="4037969" y="3239334"/>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60" name="Google Shape;460;p51"/>
          <p:cNvCxnSpPr>
            <a:stCxn id="427" idx="6"/>
            <a:endCxn id="440" idx="2"/>
          </p:cNvCxnSpPr>
          <p:nvPr/>
        </p:nvCxnSpPr>
        <p:spPr>
          <a:xfrm>
            <a:off x="4037969" y="3239334"/>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1" name="Google Shape;461;p51"/>
          <p:cNvCxnSpPr>
            <a:stCxn id="427" idx="6"/>
            <a:endCxn id="444" idx="2"/>
          </p:cNvCxnSpPr>
          <p:nvPr/>
        </p:nvCxnSpPr>
        <p:spPr>
          <a:xfrm>
            <a:off x="4037969" y="3239334"/>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2" name="Google Shape;462;p51"/>
          <p:cNvCxnSpPr>
            <a:stCxn id="427" idx="6"/>
            <a:endCxn id="442" idx="2"/>
          </p:cNvCxnSpPr>
          <p:nvPr/>
        </p:nvCxnSpPr>
        <p:spPr>
          <a:xfrm rot="10800000" flipH="1">
            <a:off x="4037969" y="2954034"/>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3" name="Google Shape;463;p51"/>
          <p:cNvCxnSpPr>
            <a:stCxn id="427" idx="6"/>
            <a:endCxn id="443" idx="2"/>
          </p:cNvCxnSpPr>
          <p:nvPr/>
        </p:nvCxnSpPr>
        <p:spPr>
          <a:xfrm rot="10800000" flipH="1">
            <a:off x="4037969" y="2669034"/>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4" name="Google Shape;464;p51"/>
          <p:cNvCxnSpPr>
            <a:stCxn id="426" idx="6"/>
            <a:endCxn id="440" idx="2"/>
          </p:cNvCxnSpPr>
          <p:nvPr/>
        </p:nvCxnSpPr>
        <p:spPr>
          <a:xfrm>
            <a:off x="4037969" y="3524531"/>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65" name="Google Shape;465;p51"/>
          <p:cNvCxnSpPr>
            <a:stCxn id="426" idx="6"/>
            <a:endCxn id="444" idx="2"/>
          </p:cNvCxnSpPr>
          <p:nvPr/>
        </p:nvCxnSpPr>
        <p:spPr>
          <a:xfrm>
            <a:off x="4037969" y="3524531"/>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66" name="Google Shape;466;p51"/>
          <p:cNvCxnSpPr>
            <a:stCxn id="426" idx="6"/>
            <a:endCxn id="441" idx="1"/>
          </p:cNvCxnSpPr>
          <p:nvPr/>
        </p:nvCxnSpPr>
        <p:spPr>
          <a:xfrm rot="10800000" flipH="1">
            <a:off x="4037969" y="3154031"/>
            <a:ext cx="882000" cy="370500"/>
          </a:xfrm>
          <a:prstGeom prst="straightConnector1">
            <a:avLst/>
          </a:prstGeom>
          <a:noFill/>
          <a:ln w="9525" cap="flat" cmpd="sng">
            <a:solidFill>
              <a:schemeClr val="dk2"/>
            </a:solidFill>
            <a:prstDash val="solid"/>
            <a:round/>
            <a:headEnd type="none" w="med" len="med"/>
            <a:tailEnd type="triangle" w="med" len="med"/>
          </a:ln>
        </p:spPr>
      </p:cxnSp>
      <p:cxnSp>
        <p:nvCxnSpPr>
          <p:cNvPr id="467" name="Google Shape;467;p51"/>
          <p:cNvCxnSpPr>
            <a:stCxn id="426" idx="6"/>
            <a:endCxn id="442" idx="2"/>
          </p:cNvCxnSpPr>
          <p:nvPr/>
        </p:nvCxnSpPr>
        <p:spPr>
          <a:xfrm rot="10800000" flipH="1">
            <a:off x="4037969" y="2954231"/>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68" name="Google Shape;468;p51"/>
          <p:cNvCxnSpPr>
            <a:stCxn id="426" idx="6"/>
            <a:endCxn id="443" idx="2"/>
          </p:cNvCxnSpPr>
          <p:nvPr/>
        </p:nvCxnSpPr>
        <p:spPr>
          <a:xfrm rot="10800000" flipH="1">
            <a:off x="4037969" y="2668931"/>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69" name="Google Shape;469;p51"/>
          <p:cNvCxnSpPr>
            <a:stCxn id="439" idx="6"/>
            <a:endCxn id="444" idx="2"/>
          </p:cNvCxnSpPr>
          <p:nvPr/>
        </p:nvCxnSpPr>
        <p:spPr>
          <a:xfrm>
            <a:off x="4037969" y="3809729"/>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470" name="Google Shape;470;p51"/>
          <p:cNvCxnSpPr>
            <a:stCxn id="439" idx="6"/>
            <a:endCxn id="440" idx="2"/>
          </p:cNvCxnSpPr>
          <p:nvPr/>
        </p:nvCxnSpPr>
        <p:spPr>
          <a:xfrm rot="10800000" flipH="1">
            <a:off x="4037969" y="352442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471" name="Google Shape;471;p51"/>
          <p:cNvCxnSpPr>
            <a:stCxn id="439" idx="6"/>
            <a:endCxn id="441" idx="2"/>
          </p:cNvCxnSpPr>
          <p:nvPr/>
        </p:nvCxnSpPr>
        <p:spPr>
          <a:xfrm rot="10800000" flipH="1">
            <a:off x="4037969" y="3239429"/>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472" name="Google Shape;472;p51"/>
          <p:cNvCxnSpPr>
            <a:stCxn id="439" idx="6"/>
            <a:endCxn id="442" idx="2"/>
          </p:cNvCxnSpPr>
          <p:nvPr/>
        </p:nvCxnSpPr>
        <p:spPr>
          <a:xfrm rot="10800000" flipH="1">
            <a:off x="4037969" y="2954129"/>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473" name="Google Shape;473;p51"/>
          <p:cNvCxnSpPr>
            <a:stCxn id="439" idx="6"/>
            <a:endCxn id="443" idx="2"/>
          </p:cNvCxnSpPr>
          <p:nvPr/>
        </p:nvCxnSpPr>
        <p:spPr>
          <a:xfrm rot="10800000" flipH="1">
            <a:off x="4037969" y="2668829"/>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474" name="Google Shape;474;p51"/>
          <p:cNvCxnSpPr>
            <a:stCxn id="425" idx="6"/>
            <a:endCxn id="439" idx="2"/>
          </p:cNvCxnSpPr>
          <p:nvPr/>
        </p:nvCxnSpPr>
        <p:spPr>
          <a:xfrm>
            <a:off x="2957101" y="3583163"/>
            <a:ext cx="822300" cy="226500"/>
          </a:xfrm>
          <a:prstGeom prst="straightConnector1">
            <a:avLst/>
          </a:prstGeom>
          <a:noFill/>
          <a:ln w="9525" cap="flat" cmpd="sng">
            <a:solidFill>
              <a:schemeClr val="dk2"/>
            </a:solidFill>
            <a:prstDash val="solid"/>
            <a:round/>
            <a:headEnd type="none" w="med" len="med"/>
            <a:tailEnd type="triangle" w="med" len="med"/>
          </a:ln>
        </p:spPr>
      </p:cxnSp>
      <p:cxnSp>
        <p:nvCxnSpPr>
          <p:cNvPr id="475" name="Google Shape;475;p51"/>
          <p:cNvCxnSpPr>
            <a:stCxn id="425" idx="6"/>
            <a:endCxn id="438" idx="2"/>
          </p:cNvCxnSpPr>
          <p:nvPr/>
        </p:nvCxnSpPr>
        <p:spPr>
          <a:xfrm rot="10800000" flipH="1">
            <a:off x="2957101" y="2669063"/>
            <a:ext cx="822300" cy="914100"/>
          </a:xfrm>
          <a:prstGeom prst="straightConnector1">
            <a:avLst/>
          </a:prstGeom>
          <a:noFill/>
          <a:ln w="9525" cap="flat" cmpd="sng">
            <a:solidFill>
              <a:schemeClr val="dk2"/>
            </a:solidFill>
            <a:prstDash val="solid"/>
            <a:round/>
            <a:headEnd type="none" w="med" len="med"/>
            <a:tailEnd type="triangle" w="med" len="med"/>
          </a:ln>
        </p:spPr>
      </p:cxnSp>
      <p:cxnSp>
        <p:nvCxnSpPr>
          <p:cNvPr id="476" name="Google Shape;476;p51"/>
          <p:cNvCxnSpPr>
            <a:stCxn id="424" idx="6"/>
            <a:endCxn id="438" idx="2"/>
          </p:cNvCxnSpPr>
          <p:nvPr/>
        </p:nvCxnSpPr>
        <p:spPr>
          <a:xfrm rot="10800000" flipH="1">
            <a:off x="2957101" y="2668934"/>
            <a:ext cx="822300" cy="575700"/>
          </a:xfrm>
          <a:prstGeom prst="straightConnector1">
            <a:avLst/>
          </a:prstGeom>
          <a:noFill/>
          <a:ln w="9525" cap="flat" cmpd="sng">
            <a:solidFill>
              <a:schemeClr val="dk2"/>
            </a:solidFill>
            <a:prstDash val="solid"/>
            <a:round/>
            <a:headEnd type="none" w="med" len="med"/>
            <a:tailEnd type="triangle" w="med" len="med"/>
          </a:ln>
        </p:spPr>
      </p:cxnSp>
      <p:cxnSp>
        <p:nvCxnSpPr>
          <p:cNvPr id="477" name="Google Shape;477;p51"/>
          <p:cNvCxnSpPr>
            <a:stCxn id="423" idx="6"/>
            <a:endCxn id="438" idx="2"/>
          </p:cNvCxnSpPr>
          <p:nvPr/>
        </p:nvCxnSpPr>
        <p:spPr>
          <a:xfrm rot="10800000" flipH="1">
            <a:off x="2957101" y="2668806"/>
            <a:ext cx="822300" cy="237300"/>
          </a:xfrm>
          <a:prstGeom prst="straightConnector1">
            <a:avLst/>
          </a:prstGeom>
          <a:noFill/>
          <a:ln w="9525" cap="flat" cmpd="sng">
            <a:solidFill>
              <a:schemeClr val="dk2"/>
            </a:solidFill>
            <a:prstDash val="solid"/>
            <a:round/>
            <a:headEnd type="none" w="med" len="med"/>
            <a:tailEnd type="triangle" w="med" len="med"/>
          </a:ln>
        </p:spPr>
      </p:cxnSp>
      <p:cxnSp>
        <p:nvCxnSpPr>
          <p:cNvPr id="478" name="Google Shape;478;p51"/>
          <p:cNvCxnSpPr>
            <a:stCxn id="424" idx="6"/>
            <a:endCxn id="439" idx="2"/>
          </p:cNvCxnSpPr>
          <p:nvPr/>
        </p:nvCxnSpPr>
        <p:spPr>
          <a:xfrm>
            <a:off x="2957101" y="3244634"/>
            <a:ext cx="822300" cy="565200"/>
          </a:xfrm>
          <a:prstGeom prst="straightConnector1">
            <a:avLst/>
          </a:prstGeom>
          <a:noFill/>
          <a:ln w="9525" cap="flat" cmpd="sng">
            <a:solidFill>
              <a:schemeClr val="dk2"/>
            </a:solidFill>
            <a:prstDash val="solid"/>
            <a:round/>
            <a:headEnd type="none" w="med" len="med"/>
            <a:tailEnd type="triangle" w="med" len="med"/>
          </a:ln>
        </p:spPr>
      </p:cxnSp>
      <p:cxnSp>
        <p:nvCxnSpPr>
          <p:cNvPr id="479" name="Google Shape;479;p51"/>
          <p:cNvCxnSpPr>
            <a:stCxn id="423" idx="6"/>
            <a:endCxn id="439" idx="2"/>
          </p:cNvCxnSpPr>
          <p:nvPr/>
        </p:nvCxnSpPr>
        <p:spPr>
          <a:xfrm>
            <a:off x="2957101" y="2906106"/>
            <a:ext cx="822300" cy="903600"/>
          </a:xfrm>
          <a:prstGeom prst="straightConnector1">
            <a:avLst/>
          </a:prstGeom>
          <a:noFill/>
          <a:ln w="9525" cap="flat" cmpd="sng">
            <a:solidFill>
              <a:schemeClr val="dk2"/>
            </a:solidFill>
            <a:prstDash val="solid"/>
            <a:round/>
            <a:headEnd type="none" w="med" len="med"/>
            <a:tailEnd type="triangle" w="med" len="med"/>
          </a:ln>
        </p:spPr>
      </p:cxnSp>
      <p:cxnSp>
        <p:nvCxnSpPr>
          <p:cNvPr id="480" name="Google Shape;480;p51"/>
          <p:cNvCxnSpPr>
            <a:stCxn id="443" idx="6"/>
            <a:endCxn id="447" idx="2"/>
          </p:cNvCxnSpPr>
          <p:nvPr/>
        </p:nvCxnSpPr>
        <p:spPr>
          <a:xfrm>
            <a:off x="5140774" y="2668940"/>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1" name="Google Shape;481;p51"/>
          <p:cNvCxnSpPr>
            <a:stCxn id="443" idx="6"/>
            <a:endCxn id="446" idx="2"/>
          </p:cNvCxnSpPr>
          <p:nvPr/>
        </p:nvCxnSpPr>
        <p:spPr>
          <a:xfrm>
            <a:off x="5140774" y="2668940"/>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2" name="Google Shape;482;p51"/>
          <p:cNvCxnSpPr>
            <a:stCxn id="443" idx="6"/>
            <a:endCxn id="445" idx="2"/>
          </p:cNvCxnSpPr>
          <p:nvPr/>
        </p:nvCxnSpPr>
        <p:spPr>
          <a:xfrm>
            <a:off x="5140774" y="2668940"/>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483" name="Google Shape;483;p51"/>
          <p:cNvCxnSpPr>
            <a:stCxn id="443" idx="6"/>
            <a:endCxn id="448" idx="2"/>
          </p:cNvCxnSpPr>
          <p:nvPr/>
        </p:nvCxnSpPr>
        <p:spPr>
          <a:xfrm>
            <a:off x="5140774" y="2668940"/>
            <a:ext cx="779400" cy="993000"/>
          </a:xfrm>
          <a:prstGeom prst="straightConnector1">
            <a:avLst/>
          </a:prstGeom>
          <a:noFill/>
          <a:ln w="9525" cap="flat" cmpd="sng">
            <a:solidFill>
              <a:schemeClr val="dk2"/>
            </a:solidFill>
            <a:prstDash val="solid"/>
            <a:round/>
            <a:headEnd type="none" w="med" len="med"/>
            <a:tailEnd type="triangle" w="med" len="med"/>
          </a:ln>
        </p:spPr>
      </p:cxnSp>
      <p:cxnSp>
        <p:nvCxnSpPr>
          <p:cNvPr id="484" name="Google Shape;484;p51"/>
          <p:cNvCxnSpPr>
            <a:stCxn id="442" idx="6"/>
            <a:endCxn id="447" idx="2"/>
          </p:cNvCxnSpPr>
          <p:nvPr/>
        </p:nvCxnSpPr>
        <p:spPr>
          <a:xfrm rot="10800000" flipH="1">
            <a:off x="5140774" y="2806537"/>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85" name="Google Shape;485;p51"/>
          <p:cNvCxnSpPr>
            <a:stCxn id="442" idx="6"/>
            <a:endCxn id="446" idx="2"/>
          </p:cNvCxnSpPr>
          <p:nvPr/>
        </p:nvCxnSpPr>
        <p:spPr>
          <a:xfrm>
            <a:off x="5140774" y="2954137"/>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6" name="Google Shape;486;p51"/>
          <p:cNvCxnSpPr>
            <a:stCxn id="442" idx="6"/>
            <a:endCxn id="445" idx="2"/>
          </p:cNvCxnSpPr>
          <p:nvPr/>
        </p:nvCxnSpPr>
        <p:spPr>
          <a:xfrm>
            <a:off x="5140774" y="2954137"/>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7" name="Google Shape;487;p51"/>
          <p:cNvCxnSpPr>
            <a:stCxn id="441" idx="6"/>
            <a:endCxn id="445" idx="2"/>
          </p:cNvCxnSpPr>
          <p:nvPr/>
        </p:nvCxnSpPr>
        <p:spPr>
          <a:xfrm>
            <a:off x="5140774" y="3239334"/>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88" name="Google Shape;488;p51"/>
          <p:cNvCxnSpPr>
            <a:stCxn id="441" idx="6"/>
            <a:endCxn id="448" idx="2"/>
          </p:cNvCxnSpPr>
          <p:nvPr/>
        </p:nvCxnSpPr>
        <p:spPr>
          <a:xfrm>
            <a:off x="5140774" y="3239334"/>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489" name="Google Shape;489;p51"/>
          <p:cNvCxnSpPr>
            <a:stCxn id="441" idx="6"/>
            <a:endCxn id="446" idx="2"/>
          </p:cNvCxnSpPr>
          <p:nvPr/>
        </p:nvCxnSpPr>
        <p:spPr>
          <a:xfrm rot="10800000" flipH="1">
            <a:off x="5140774" y="3091734"/>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0" name="Google Shape;490;p51"/>
          <p:cNvCxnSpPr>
            <a:stCxn id="441" idx="6"/>
            <a:endCxn id="447" idx="2"/>
          </p:cNvCxnSpPr>
          <p:nvPr/>
        </p:nvCxnSpPr>
        <p:spPr>
          <a:xfrm rot="10800000" flipH="1">
            <a:off x="5140774" y="2806434"/>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1" name="Google Shape;491;p51"/>
          <p:cNvCxnSpPr>
            <a:stCxn id="442" idx="6"/>
            <a:endCxn id="448" idx="2"/>
          </p:cNvCxnSpPr>
          <p:nvPr/>
        </p:nvCxnSpPr>
        <p:spPr>
          <a:xfrm>
            <a:off x="5140774" y="2954137"/>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492" name="Google Shape;492;p51"/>
          <p:cNvCxnSpPr>
            <a:stCxn id="440" idx="6"/>
            <a:endCxn id="448" idx="2"/>
          </p:cNvCxnSpPr>
          <p:nvPr/>
        </p:nvCxnSpPr>
        <p:spPr>
          <a:xfrm>
            <a:off x="5140774" y="3524531"/>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493" name="Google Shape;493;p51"/>
          <p:cNvCxnSpPr>
            <a:stCxn id="444" idx="6"/>
            <a:endCxn id="448" idx="2"/>
          </p:cNvCxnSpPr>
          <p:nvPr/>
        </p:nvCxnSpPr>
        <p:spPr>
          <a:xfrm rot="10800000" flipH="1">
            <a:off x="5140774" y="3662129"/>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4" name="Google Shape;494;p51"/>
          <p:cNvCxnSpPr>
            <a:stCxn id="444" idx="6"/>
            <a:endCxn id="445" idx="2"/>
          </p:cNvCxnSpPr>
          <p:nvPr/>
        </p:nvCxnSpPr>
        <p:spPr>
          <a:xfrm rot="10800000" flipH="1">
            <a:off x="5140774" y="3376829"/>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5" name="Google Shape;495;p51"/>
          <p:cNvCxnSpPr>
            <a:stCxn id="440" idx="6"/>
            <a:endCxn id="445" idx="2"/>
          </p:cNvCxnSpPr>
          <p:nvPr/>
        </p:nvCxnSpPr>
        <p:spPr>
          <a:xfrm rot="10800000" flipH="1">
            <a:off x="5140774" y="3376931"/>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496" name="Google Shape;496;p51"/>
          <p:cNvCxnSpPr>
            <a:stCxn id="444" idx="6"/>
            <a:endCxn id="446" idx="2"/>
          </p:cNvCxnSpPr>
          <p:nvPr/>
        </p:nvCxnSpPr>
        <p:spPr>
          <a:xfrm rot="10800000" flipH="1">
            <a:off x="5140774" y="3091529"/>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497" name="Google Shape;497;p51"/>
          <p:cNvCxnSpPr>
            <a:stCxn id="440" idx="6"/>
            <a:endCxn id="447" idx="2"/>
          </p:cNvCxnSpPr>
          <p:nvPr/>
        </p:nvCxnSpPr>
        <p:spPr>
          <a:xfrm rot="10800000" flipH="1">
            <a:off x="5140774" y="2806331"/>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498" name="Google Shape;498;p51"/>
          <p:cNvCxnSpPr>
            <a:stCxn id="440" idx="6"/>
            <a:endCxn id="446" idx="2"/>
          </p:cNvCxnSpPr>
          <p:nvPr/>
        </p:nvCxnSpPr>
        <p:spPr>
          <a:xfrm rot="10800000" flipH="1">
            <a:off x="5140774" y="3091631"/>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499" name="Google Shape;499;p51"/>
          <p:cNvCxnSpPr>
            <a:stCxn id="444" idx="6"/>
            <a:endCxn id="447" idx="2"/>
          </p:cNvCxnSpPr>
          <p:nvPr/>
        </p:nvCxnSpPr>
        <p:spPr>
          <a:xfrm rot="10800000" flipH="1">
            <a:off x="5140774" y="2806529"/>
            <a:ext cx="779400" cy="1003200"/>
          </a:xfrm>
          <a:prstGeom prst="straightConnector1">
            <a:avLst/>
          </a:prstGeom>
          <a:noFill/>
          <a:ln w="9525" cap="flat" cmpd="sng">
            <a:solidFill>
              <a:schemeClr val="dk2"/>
            </a:solidFill>
            <a:prstDash val="solid"/>
            <a:round/>
            <a:headEnd type="none" w="med" len="med"/>
            <a:tailEnd type="triangle" w="med" len="med"/>
          </a:ln>
        </p:spPr>
      </p:cxnSp>
      <p:sp>
        <p:nvSpPr>
          <p:cNvPr id="500" name="Google Shape;500;p51"/>
          <p:cNvSpPr txBox="1"/>
          <p:nvPr/>
        </p:nvSpPr>
        <p:spPr>
          <a:xfrm>
            <a:off x="6167525" y="2517390"/>
            <a:ext cx="14658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pic>
        <p:nvPicPr>
          <p:cNvPr id="501" name="Google Shape;501;p51"/>
          <p:cNvPicPr preferRelativeResize="0"/>
          <p:nvPr/>
        </p:nvPicPr>
        <p:blipFill>
          <a:blip r:embed="rId3">
            <a:alphaModFix/>
          </a:blip>
          <a:stretch>
            <a:fillRect/>
          </a:stretch>
        </p:blipFill>
        <p:spPr>
          <a:xfrm>
            <a:off x="755900" y="1134230"/>
            <a:ext cx="1652400" cy="1237921"/>
          </a:xfrm>
          <a:prstGeom prst="rect">
            <a:avLst/>
          </a:prstGeom>
          <a:noFill/>
          <a:ln>
            <a:noFill/>
          </a:ln>
        </p:spPr>
      </p:pic>
      <p:pic>
        <p:nvPicPr>
          <p:cNvPr id="502" name="Google Shape;502;p51"/>
          <p:cNvPicPr preferRelativeResize="0"/>
          <p:nvPr/>
        </p:nvPicPr>
        <p:blipFill>
          <a:blip r:embed="rId4">
            <a:alphaModFix/>
          </a:blip>
          <a:stretch>
            <a:fillRect/>
          </a:stretch>
        </p:blipFill>
        <p:spPr>
          <a:xfrm>
            <a:off x="4576274" y="1173364"/>
            <a:ext cx="1652400" cy="1098146"/>
          </a:xfrm>
          <a:prstGeom prst="rect">
            <a:avLst/>
          </a:prstGeom>
          <a:noFill/>
          <a:ln>
            <a:noFill/>
          </a:ln>
        </p:spPr>
      </p:pic>
      <p:pic>
        <p:nvPicPr>
          <p:cNvPr id="503" name="Google Shape;503;p51"/>
          <p:cNvPicPr preferRelativeResize="0"/>
          <p:nvPr/>
        </p:nvPicPr>
        <p:blipFill>
          <a:blip r:embed="rId5">
            <a:alphaModFix/>
          </a:blip>
          <a:stretch>
            <a:fillRect/>
          </a:stretch>
        </p:blipFill>
        <p:spPr>
          <a:xfrm>
            <a:off x="2666089" y="1147965"/>
            <a:ext cx="1652397" cy="1074225"/>
          </a:xfrm>
          <a:prstGeom prst="rect">
            <a:avLst/>
          </a:prstGeom>
          <a:noFill/>
          <a:ln>
            <a:noFill/>
          </a:ln>
        </p:spPr>
      </p:pic>
      <p:pic>
        <p:nvPicPr>
          <p:cNvPr id="504" name="Google Shape;504;p51"/>
          <p:cNvPicPr preferRelativeResize="0"/>
          <p:nvPr/>
        </p:nvPicPr>
        <p:blipFill>
          <a:blip r:embed="rId6">
            <a:alphaModFix/>
          </a:blip>
          <a:stretch>
            <a:fillRect/>
          </a:stretch>
        </p:blipFill>
        <p:spPr>
          <a:xfrm>
            <a:off x="6486462" y="1233326"/>
            <a:ext cx="1666445" cy="936358"/>
          </a:xfrm>
          <a:prstGeom prst="rect">
            <a:avLst/>
          </a:prstGeom>
          <a:noFill/>
          <a:ln>
            <a:noFill/>
          </a:ln>
        </p:spPr>
      </p:pic>
      <p:sp>
        <p:nvSpPr>
          <p:cNvPr id="506" name="Google Shape;506;p51"/>
          <p:cNvSpPr/>
          <p:nvPr/>
        </p:nvSpPr>
        <p:spPr>
          <a:xfrm>
            <a:off x="578800" y="2122714"/>
            <a:ext cx="8328300" cy="33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1"/>
          <p:cNvSpPr txBox="1"/>
          <p:nvPr/>
        </p:nvSpPr>
        <p:spPr>
          <a:xfrm>
            <a:off x="752875"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Cat </a:t>
            </a:r>
            <a:endParaRPr sz="2000">
              <a:latin typeface="Nunito"/>
              <a:ea typeface="Nunito"/>
              <a:cs typeface="Nunito"/>
              <a:sym typeface="Nunito"/>
            </a:endParaRPr>
          </a:p>
        </p:txBody>
      </p:sp>
      <p:sp>
        <p:nvSpPr>
          <p:cNvPr id="508" name="Google Shape;508;p51"/>
          <p:cNvSpPr txBox="1"/>
          <p:nvPr/>
        </p:nvSpPr>
        <p:spPr>
          <a:xfrm>
            <a:off x="2671200"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Dog</a:t>
            </a:r>
            <a:endParaRPr sz="2000">
              <a:latin typeface="Nunito"/>
              <a:ea typeface="Nunito"/>
              <a:cs typeface="Nunito"/>
              <a:sym typeface="Nunito"/>
            </a:endParaRPr>
          </a:p>
        </p:txBody>
      </p:sp>
      <p:sp>
        <p:nvSpPr>
          <p:cNvPr id="509" name="Google Shape;509;p51"/>
          <p:cNvSpPr txBox="1"/>
          <p:nvPr/>
        </p:nvSpPr>
        <p:spPr>
          <a:xfrm>
            <a:off x="4582863"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Frog</a:t>
            </a:r>
            <a:endParaRPr sz="2000">
              <a:latin typeface="Nunito"/>
              <a:ea typeface="Nunito"/>
              <a:cs typeface="Nunito"/>
              <a:sym typeface="Nunito"/>
            </a:endParaRPr>
          </a:p>
        </p:txBody>
      </p:sp>
      <p:sp>
        <p:nvSpPr>
          <p:cNvPr id="510" name="Google Shape;510;p51"/>
          <p:cNvSpPr txBox="1"/>
          <p:nvPr/>
        </p:nvSpPr>
        <p:spPr>
          <a:xfrm>
            <a:off x="6501188" y="2081289"/>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Car</a:t>
            </a:r>
            <a:endParaRPr sz="2000">
              <a:latin typeface="Nunito"/>
              <a:ea typeface="Nunito"/>
              <a:cs typeface="Nunito"/>
              <a:sym typeface="Nunito"/>
            </a:endParaRPr>
          </a:p>
        </p:txBody>
      </p:sp>
      <p:sp>
        <p:nvSpPr>
          <p:cNvPr id="511" name="Google Shape;51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2" name="TextBox 1">
            <a:extLst>
              <a:ext uri="{FF2B5EF4-FFF2-40B4-BE49-F238E27FC236}">
                <a16:creationId xmlns:a16="http://schemas.microsoft.com/office/drawing/2014/main" id="{056471A1-3909-39B4-2B57-EF57213F5B1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Title 1">
            <a:extLst>
              <a:ext uri="{FF2B5EF4-FFF2-40B4-BE49-F238E27FC236}">
                <a16:creationId xmlns:a16="http://schemas.microsoft.com/office/drawing/2014/main" id="{C9701EDF-8EBD-92F2-25EE-562CAE4A23FD}"/>
              </a:ext>
            </a:extLst>
          </p:cNvPr>
          <p:cNvSpPr>
            <a:spLocks noGrp="1"/>
          </p:cNvSpPr>
          <p:nvPr>
            <p:ph type="title"/>
          </p:nvPr>
        </p:nvSpPr>
        <p:spPr>
          <a:xfrm>
            <a:off x="457200" y="400050"/>
            <a:ext cx="8229600" cy="742950"/>
          </a:xfrm>
        </p:spPr>
        <p:txBody>
          <a:bodyPr/>
          <a:lstStyle/>
          <a:p>
            <a:r>
              <a:rPr lang="en-US" dirty="0"/>
              <a:t>Multi-class Classification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2"/>
          <p:cNvSpPr/>
          <p:nvPr/>
        </p:nvSpPr>
        <p:spPr>
          <a:xfrm>
            <a:off x="2698501" y="20260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8" name="Google Shape;518;p52"/>
          <p:cNvSpPr/>
          <p:nvPr/>
        </p:nvSpPr>
        <p:spPr>
          <a:xfrm>
            <a:off x="2698501" y="23646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19" name="Google Shape;519;p52"/>
          <p:cNvSpPr/>
          <p:nvPr/>
        </p:nvSpPr>
        <p:spPr>
          <a:xfrm>
            <a:off x="2698501" y="27031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0" name="Google Shape;520;p52"/>
          <p:cNvSpPr/>
          <p:nvPr/>
        </p:nvSpPr>
        <p:spPr>
          <a:xfrm>
            <a:off x="3779369"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1" name="Google Shape;521;p52"/>
          <p:cNvSpPr/>
          <p:nvPr/>
        </p:nvSpPr>
        <p:spPr>
          <a:xfrm>
            <a:off x="3779369"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22" name="Google Shape;522;p52"/>
          <p:cNvSpPr/>
          <p:nvPr/>
        </p:nvSpPr>
        <p:spPr>
          <a:xfrm>
            <a:off x="3779369"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23" name="Google Shape;523;p52"/>
          <p:cNvCxnSpPr>
            <a:stCxn id="517" idx="6"/>
            <a:endCxn id="522" idx="2"/>
          </p:cNvCxnSpPr>
          <p:nvPr/>
        </p:nvCxnSpPr>
        <p:spPr>
          <a:xfrm>
            <a:off x="2957101" y="2146828"/>
            <a:ext cx="822300" cy="48000"/>
          </a:xfrm>
          <a:prstGeom prst="straightConnector1">
            <a:avLst/>
          </a:prstGeom>
          <a:noFill/>
          <a:ln w="9525" cap="flat" cmpd="sng">
            <a:solidFill>
              <a:schemeClr val="dk2"/>
            </a:solidFill>
            <a:prstDash val="solid"/>
            <a:round/>
            <a:headEnd type="none" w="med" len="med"/>
            <a:tailEnd type="triangle" w="med" len="med"/>
          </a:ln>
        </p:spPr>
      </p:cxnSp>
      <p:cxnSp>
        <p:nvCxnSpPr>
          <p:cNvPr id="524" name="Google Shape;524;p52"/>
          <p:cNvCxnSpPr>
            <a:stCxn id="517" idx="6"/>
            <a:endCxn id="521" idx="2"/>
          </p:cNvCxnSpPr>
          <p:nvPr/>
        </p:nvCxnSpPr>
        <p:spPr>
          <a:xfrm>
            <a:off x="2957101" y="2146828"/>
            <a:ext cx="822300" cy="333300"/>
          </a:xfrm>
          <a:prstGeom prst="straightConnector1">
            <a:avLst/>
          </a:prstGeom>
          <a:noFill/>
          <a:ln w="9525" cap="flat" cmpd="sng">
            <a:solidFill>
              <a:schemeClr val="dk2"/>
            </a:solidFill>
            <a:prstDash val="solid"/>
            <a:round/>
            <a:headEnd type="none" w="med" len="med"/>
            <a:tailEnd type="triangle" w="med" len="med"/>
          </a:ln>
        </p:spPr>
      </p:cxnSp>
      <p:cxnSp>
        <p:nvCxnSpPr>
          <p:cNvPr id="525" name="Google Shape;525;p52"/>
          <p:cNvCxnSpPr>
            <a:stCxn id="517" idx="6"/>
            <a:endCxn id="520" idx="2"/>
          </p:cNvCxnSpPr>
          <p:nvPr/>
        </p:nvCxnSpPr>
        <p:spPr>
          <a:xfrm>
            <a:off x="2957101" y="2146828"/>
            <a:ext cx="822300" cy="6183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52"/>
          <p:cNvCxnSpPr>
            <a:stCxn id="518" idx="6"/>
            <a:endCxn id="522" idx="2"/>
          </p:cNvCxnSpPr>
          <p:nvPr/>
        </p:nvCxnSpPr>
        <p:spPr>
          <a:xfrm rot="10800000" flipH="1">
            <a:off x="2957101" y="2194956"/>
            <a:ext cx="822300" cy="29040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52"/>
          <p:cNvCxnSpPr>
            <a:stCxn id="518" idx="6"/>
            <a:endCxn id="521" idx="2"/>
          </p:cNvCxnSpPr>
          <p:nvPr/>
        </p:nvCxnSpPr>
        <p:spPr>
          <a:xfrm rot="10800000" flipH="1">
            <a:off x="2957101" y="2479956"/>
            <a:ext cx="822300" cy="5400"/>
          </a:xfrm>
          <a:prstGeom prst="straightConnector1">
            <a:avLst/>
          </a:prstGeom>
          <a:noFill/>
          <a:ln w="9525" cap="flat" cmpd="sng">
            <a:solidFill>
              <a:schemeClr val="dk2"/>
            </a:solidFill>
            <a:prstDash val="solid"/>
            <a:round/>
            <a:headEnd type="none" w="med" len="med"/>
            <a:tailEnd type="triangle" w="med" len="med"/>
          </a:ln>
        </p:spPr>
      </p:cxnSp>
      <p:cxnSp>
        <p:nvCxnSpPr>
          <p:cNvPr id="528" name="Google Shape;528;p52"/>
          <p:cNvCxnSpPr>
            <a:stCxn id="518" idx="6"/>
            <a:endCxn id="520" idx="2"/>
          </p:cNvCxnSpPr>
          <p:nvPr/>
        </p:nvCxnSpPr>
        <p:spPr>
          <a:xfrm>
            <a:off x="2957101" y="2485356"/>
            <a:ext cx="822300" cy="279900"/>
          </a:xfrm>
          <a:prstGeom prst="straightConnector1">
            <a:avLst/>
          </a:prstGeom>
          <a:noFill/>
          <a:ln w="9525" cap="flat" cmpd="sng">
            <a:solidFill>
              <a:schemeClr val="dk2"/>
            </a:solidFill>
            <a:prstDash val="solid"/>
            <a:round/>
            <a:headEnd type="none" w="med" len="med"/>
            <a:tailEnd type="triangle" w="med" len="med"/>
          </a:ln>
        </p:spPr>
      </p:cxnSp>
      <p:cxnSp>
        <p:nvCxnSpPr>
          <p:cNvPr id="529" name="Google Shape;529;p52"/>
          <p:cNvCxnSpPr>
            <a:stCxn id="519" idx="6"/>
            <a:endCxn id="522" idx="2"/>
          </p:cNvCxnSpPr>
          <p:nvPr/>
        </p:nvCxnSpPr>
        <p:spPr>
          <a:xfrm rot="10800000" flipH="1">
            <a:off x="2957101" y="2194785"/>
            <a:ext cx="822300" cy="629100"/>
          </a:xfrm>
          <a:prstGeom prst="straightConnector1">
            <a:avLst/>
          </a:prstGeom>
          <a:noFill/>
          <a:ln w="9525" cap="flat" cmpd="sng">
            <a:solidFill>
              <a:schemeClr val="dk2"/>
            </a:solidFill>
            <a:prstDash val="solid"/>
            <a:round/>
            <a:headEnd type="none" w="med" len="med"/>
            <a:tailEnd type="triangle" w="med" len="med"/>
          </a:ln>
        </p:spPr>
      </p:cxnSp>
      <p:cxnSp>
        <p:nvCxnSpPr>
          <p:cNvPr id="530" name="Google Shape;530;p52"/>
          <p:cNvCxnSpPr>
            <a:stCxn id="519" idx="6"/>
            <a:endCxn id="521" idx="2"/>
          </p:cNvCxnSpPr>
          <p:nvPr/>
        </p:nvCxnSpPr>
        <p:spPr>
          <a:xfrm rot="10800000" flipH="1">
            <a:off x="2957101" y="2480085"/>
            <a:ext cx="822300" cy="343800"/>
          </a:xfrm>
          <a:prstGeom prst="straightConnector1">
            <a:avLst/>
          </a:prstGeom>
          <a:noFill/>
          <a:ln w="9525" cap="flat" cmpd="sng">
            <a:solidFill>
              <a:schemeClr val="dk2"/>
            </a:solidFill>
            <a:prstDash val="solid"/>
            <a:round/>
            <a:headEnd type="none" w="med" len="med"/>
            <a:tailEnd type="triangle" w="med" len="med"/>
          </a:ln>
        </p:spPr>
      </p:cxnSp>
      <p:cxnSp>
        <p:nvCxnSpPr>
          <p:cNvPr id="531" name="Google Shape;531;p52"/>
          <p:cNvCxnSpPr>
            <a:stCxn id="519" idx="6"/>
            <a:endCxn id="520" idx="2"/>
          </p:cNvCxnSpPr>
          <p:nvPr/>
        </p:nvCxnSpPr>
        <p:spPr>
          <a:xfrm rot="10800000" flipH="1">
            <a:off x="2957101" y="2765385"/>
            <a:ext cx="822300" cy="58500"/>
          </a:xfrm>
          <a:prstGeom prst="straightConnector1">
            <a:avLst/>
          </a:prstGeom>
          <a:noFill/>
          <a:ln w="9525" cap="flat" cmpd="sng">
            <a:solidFill>
              <a:schemeClr val="dk2"/>
            </a:solidFill>
            <a:prstDash val="solid"/>
            <a:round/>
            <a:headEnd type="none" w="med" len="med"/>
            <a:tailEnd type="triangle" w="med" len="med"/>
          </a:ln>
        </p:spPr>
      </p:cxnSp>
      <p:sp>
        <p:nvSpPr>
          <p:cNvPr id="532" name="Google Shape;532;p52"/>
          <p:cNvSpPr/>
          <p:nvPr/>
        </p:nvSpPr>
        <p:spPr>
          <a:xfrm>
            <a:off x="3779369"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3" name="Google Shape;533;p52"/>
          <p:cNvSpPr/>
          <p:nvPr/>
        </p:nvSpPr>
        <p:spPr>
          <a:xfrm>
            <a:off x="3779369"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4" name="Google Shape;534;p52"/>
          <p:cNvSpPr/>
          <p:nvPr/>
        </p:nvSpPr>
        <p:spPr>
          <a:xfrm>
            <a:off x="4882174"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5" name="Google Shape;535;p52"/>
          <p:cNvSpPr/>
          <p:nvPr/>
        </p:nvSpPr>
        <p:spPr>
          <a:xfrm>
            <a:off x="4882174"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6" name="Google Shape;536;p52"/>
          <p:cNvSpPr/>
          <p:nvPr/>
        </p:nvSpPr>
        <p:spPr>
          <a:xfrm>
            <a:off x="4882174"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7" name="Google Shape;537;p52"/>
          <p:cNvSpPr/>
          <p:nvPr/>
        </p:nvSpPr>
        <p:spPr>
          <a:xfrm>
            <a:off x="4882174"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8" name="Google Shape;538;p52"/>
          <p:cNvSpPr/>
          <p:nvPr/>
        </p:nvSpPr>
        <p:spPr>
          <a:xfrm>
            <a:off x="4882174"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39" name="Google Shape;539;p52"/>
          <p:cNvSpPr/>
          <p:nvPr/>
        </p:nvSpPr>
        <p:spPr>
          <a:xfrm>
            <a:off x="5920108" y="24967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0" name="Google Shape;540;p52"/>
          <p:cNvSpPr/>
          <p:nvPr/>
        </p:nvSpPr>
        <p:spPr>
          <a:xfrm>
            <a:off x="5920108" y="22115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1" name="Google Shape;541;p52"/>
          <p:cNvSpPr/>
          <p:nvPr/>
        </p:nvSpPr>
        <p:spPr>
          <a:xfrm>
            <a:off x="5920108" y="19263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542" name="Google Shape;542;p52"/>
          <p:cNvSpPr/>
          <p:nvPr/>
        </p:nvSpPr>
        <p:spPr>
          <a:xfrm>
            <a:off x="5920108" y="27819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543" name="Google Shape;543;p52"/>
          <p:cNvCxnSpPr>
            <a:stCxn id="532" idx="6"/>
            <a:endCxn id="537" idx="2"/>
          </p:cNvCxnSpPr>
          <p:nvPr/>
        </p:nvCxnSpPr>
        <p:spPr>
          <a:xfrm>
            <a:off x="4037969" y="1909662"/>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44" name="Google Shape;544;p52"/>
          <p:cNvCxnSpPr>
            <a:stCxn id="532" idx="6"/>
            <a:endCxn id="536" idx="2"/>
          </p:cNvCxnSpPr>
          <p:nvPr/>
        </p:nvCxnSpPr>
        <p:spPr>
          <a:xfrm>
            <a:off x="4037969" y="1909662"/>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45" name="Google Shape;545;p52"/>
          <p:cNvCxnSpPr>
            <a:stCxn id="532" idx="6"/>
            <a:endCxn id="535" idx="2"/>
          </p:cNvCxnSpPr>
          <p:nvPr/>
        </p:nvCxnSpPr>
        <p:spPr>
          <a:xfrm>
            <a:off x="4037969" y="1909662"/>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46" name="Google Shape;546;p52"/>
          <p:cNvCxnSpPr>
            <a:stCxn id="532" idx="6"/>
            <a:endCxn id="534" idx="2"/>
          </p:cNvCxnSpPr>
          <p:nvPr/>
        </p:nvCxnSpPr>
        <p:spPr>
          <a:xfrm>
            <a:off x="4037969" y="1909662"/>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47" name="Google Shape;547;p52"/>
          <p:cNvCxnSpPr>
            <a:stCxn id="532" idx="6"/>
            <a:endCxn id="538" idx="2"/>
          </p:cNvCxnSpPr>
          <p:nvPr/>
        </p:nvCxnSpPr>
        <p:spPr>
          <a:xfrm>
            <a:off x="4037969" y="1909662"/>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548" name="Google Shape;548;p52"/>
          <p:cNvCxnSpPr>
            <a:stCxn id="522" idx="6"/>
            <a:endCxn id="536" idx="2"/>
          </p:cNvCxnSpPr>
          <p:nvPr/>
        </p:nvCxnSpPr>
        <p:spPr>
          <a:xfrm>
            <a:off x="4037969" y="2194859"/>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49" name="Google Shape;549;p52"/>
          <p:cNvCxnSpPr>
            <a:stCxn id="522" idx="6"/>
            <a:endCxn id="537" idx="2"/>
          </p:cNvCxnSpPr>
          <p:nvPr/>
        </p:nvCxnSpPr>
        <p:spPr>
          <a:xfrm rot="10800000" flipH="1">
            <a:off x="4037969" y="190955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0" name="Google Shape;550;p52"/>
          <p:cNvCxnSpPr>
            <a:stCxn id="522" idx="6"/>
            <a:endCxn id="535" idx="2"/>
          </p:cNvCxnSpPr>
          <p:nvPr/>
        </p:nvCxnSpPr>
        <p:spPr>
          <a:xfrm>
            <a:off x="4037969" y="2194859"/>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1" name="Google Shape;551;p52"/>
          <p:cNvCxnSpPr>
            <a:stCxn id="522" idx="6"/>
            <a:endCxn id="534" idx="2"/>
          </p:cNvCxnSpPr>
          <p:nvPr/>
        </p:nvCxnSpPr>
        <p:spPr>
          <a:xfrm>
            <a:off x="4037969" y="2194859"/>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2" name="Google Shape;552;p52"/>
          <p:cNvCxnSpPr>
            <a:stCxn id="522" idx="6"/>
            <a:endCxn id="538" idx="2"/>
          </p:cNvCxnSpPr>
          <p:nvPr/>
        </p:nvCxnSpPr>
        <p:spPr>
          <a:xfrm>
            <a:off x="4037969" y="2194859"/>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53" name="Google Shape;553;p52"/>
          <p:cNvCxnSpPr>
            <a:stCxn id="521" idx="6"/>
            <a:endCxn id="535" idx="2"/>
          </p:cNvCxnSpPr>
          <p:nvPr/>
        </p:nvCxnSpPr>
        <p:spPr>
          <a:xfrm>
            <a:off x="4037969" y="2480056"/>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54" name="Google Shape;554;p52"/>
          <p:cNvCxnSpPr>
            <a:stCxn id="521" idx="6"/>
            <a:endCxn id="534" idx="2"/>
          </p:cNvCxnSpPr>
          <p:nvPr/>
        </p:nvCxnSpPr>
        <p:spPr>
          <a:xfrm>
            <a:off x="4037969" y="2480056"/>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5" name="Google Shape;555;p52"/>
          <p:cNvCxnSpPr>
            <a:stCxn id="521" idx="6"/>
            <a:endCxn id="538" idx="2"/>
          </p:cNvCxnSpPr>
          <p:nvPr/>
        </p:nvCxnSpPr>
        <p:spPr>
          <a:xfrm>
            <a:off x="4037969" y="2480056"/>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6" name="Google Shape;556;p52"/>
          <p:cNvCxnSpPr>
            <a:stCxn id="521" idx="6"/>
            <a:endCxn id="536" idx="2"/>
          </p:cNvCxnSpPr>
          <p:nvPr/>
        </p:nvCxnSpPr>
        <p:spPr>
          <a:xfrm rot="10800000" flipH="1">
            <a:off x="4037969" y="2194756"/>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57" name="Google Shape;557;p52"/>
          <p:cNvCxnSpPr>
            <a:stCxn id="521" idx="6"/>
            <a:endCxn id="537" idx="2"/>
          </p:cNvCxnSpPr>
          <p:nvPr/>
        </p:nvCxnSpPr>
        <p:spPr>
          <a:xfrm rot="10800000" flipH="1">
            <a:off x="4037969" y="1909756"/>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58" name="Google Shape;558;p52"/>
          <p:cNvCxnSpPr>
            <a:stCxn id="520" idx="6"/>
            <a:endCxn id="534" idx="2"/>
          </p:cNvCxnSpPr>
          <p:nvPr/>
        </p:nvCxnSpPr>
        <p:spPr>
          <a:xfrm>
            <a:off x="4037969" y="2765253"/>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59" name="Google Shape;559;p52"/>
          <p:cNvCxnSpPr>
            <a:stCxn id="520" idx="6"/>
            <a:endCxn id="538" idx="2"/>
          </p:cNvCxnSpPr>
          <p:nvPr/>
        </p:nvCxnSpPr>
        <p:spPr>
          <a:xfrm>
            <a:off x="4037969" y="2765253"/>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60" name="Google Shape;560;p52"/>
          <p:cNvCxnSpPr>
            <a:stCxn id="520" idx="6"/>
            <a:endCxn id="535" idx="1"/>
          </p:cNvCxnSpPr>
          <p:nvPr/>
        </p:nvCxnSpPr>
        <p:spPr>
          <a:xfrm rot="10800000" flipH="1">
            <a:off x="4037969" y="2394753"/>
            <a:ext cx="882000" cy="370500"/>
          </a:xfrm>
          <a:prstGeom prst="straightConnector1">
            <a:avLst/>
          </a:prstGeom>
          <a:noFill/>
          <a:ln w="9525" cap="flat" cmpd="sng">
            <a:solidFill>
              <a:schemeClr val="dk2"/>
            </a:solidFill>
            <a:prstDash val="solid"/>
            <a:round/>
            <a:headEnd type="none" w="med" len="med"/>
            <a:tailEnd type="triangle" w="med" len="med"/>
          </a:ln>
        </p:spPr>
      </p:cxnSp>
      <p:cxnSp>
        <p:nvCxnSpPr>
          <p:cNvPr id="561" name="Google Shape;561;p52"/>
          <p:cNvCxnSpPr>
            <a:stCxn id="520" idx="6"/>
            <a:endCxn id="536" idx="2"/>
          </p:cNvCxnSpPr>
          <p:nvPr/>
        </p:nvCxnSpPr>
        <p:spPr>
          <a:xfrm rot="10800000" flipH="1">
            <a:off x="4037969" y="2194953"/>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62" name="Google Shape;562;p52"/>
          <p:cNvCxnSpPr>
            <a:stCxn id="520" idx="6"/>
            <a:endCxn id="537" idx="2"/>
          </p:cNvCxnSpPr>
          <p:nvPr/>
        </p:nvCxnSpPr>
        <p:spPr>
          <a:xfrm rot="10800000" flipH="1">
            <a:off x="4037969" y="1909653"/>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63" name="Google Shape;563;p52"/>
          <p:cNvCxnSpPr>
            <a:stCxn id="533" idx="6"/>
            <a:endCxn id="538" idx="2"/>
          </p:cNvCxnSpPr>
          <p:nvPr/>
        </p:nvCxnSpPr>
        <p:spPr>
          <a:xfrm>
            <a:off x="4037969" y="3050451"/>
            <a:ext cx="844200" cy="0"/>
          </a:xfrm>
          <a:prstGeom prst="straightConnector1">
            <a:avLst/>
          </a:prstGeom>
          <a:noFill/>
          <a:ln w="9525" cap="flat" cmpd="sng">
            <a:solidFill>
              <a:schemeClr val="dk2"/>
            </a:solidFill>
            <a:prstDash val="solid"/>
            <a:round/>
            <a:headEnd type="none" w="med" len="med"/>
            <a:tailEnd type="triangle" w="med" len="med"/>
          </a:ln>
        </p:spPr>
      </p:cxnSp>
      <p:cxnSp>
        <p:nvCxnSpPr>
          <p:cNvPr id="564" name="Google Shape;564;p52"/>
          <p:cNvCxnSpPr>
            <a:stCxn id="533" idx="6"/>
            <a:endCxn id="534" idx="2"/>
          </p:cNvCxnSpPr>
          <p:nvPr/>
        </p:nvCxnSpPr>
        <p:spPr>
          <a:xfrm rot="10800000" flipH="1">
            <a:off x="4037969" y="2765151"/>
            <a:ext cx="844200" cy="285300"/>
          </a:xfrm>
          <a:prstGeom prst="straightConnector1">
            <a:avLst/>
          </a:prstGeom>
          <a:noFill/>
          <a:ln w="9525" cap="flat" cmpd="sng">
            <a:solidFill>
              <a:schemeClr val="dk2"/>
            </a:solidFill>
            <a:prstDash val="solid"/>
            <a:round/>
            <a:headEnd type="none" w="med" len="med"/>
            <a:tailEnd type="triangle" w="med" len="med"/>
          </a:ln>
        </p:spPr>
      </p:cxnSp>
      <p:cxnSp>
        <p:nvCxnSpPr>
          <p:cNvPr id="565" name="Google Shape;565;p52"/>
          <p:cNvCxnSpPr>
            <a:stCxn id="533" idx="6"/>
            <a:endCxn id="535" idx="2"/>
          </p:cNvCxnSpPr>
          <p:nvPr/>
        </p:nvCxnSpPr>
        <p:spPr>
          <a:xfrm rot="10800000" flipH="1">
            <a:off x="4037969" y="2480151"/>
            <a:ext cx="844200" cy="570300"/>
          </a:xfrm>
          <a:prstGeom prst="straightConnector1">
            <a:avLst/>
          </a:prstGeom>
          <a:noFill/>
          <a:ln w="9525" cap="flat" cmpd="sng">
            <a:solidFill>
              <a:schemeClr val="dk2"/>
            </a:solidFill>
            <a:prstDash val="solid"/>
            <a:round/>
            <a:headEnd type="none" w="med" len="med"/>
            <a:tailEnd type="triangle" w="med" len="med"/>
          </a:ln>
        </p:spPr>
      </p:cxnSp>
      <p:cxnSp>
        <p:nvCxnSpPr>
          <p:cNvPr id="566" name="Google Shape;566;p52"/>
          <p:cNvCxnSpPr>
            <a:stCxn id="533" idx="6"/>
            <a:endCxn id="536" idx="2"/>
          </p:cNvCxnSpPr>
          <p:nvPr/>
        </p:nvCxnSpPr>
        <p:spPr>
          <a:xfrm rot="10800000" flipH="1">
            <a:off x="4037969" y="2194851"/>
            <a:ext cx="844200" cy="855600"/>
          </a:xfrm>
          <a:prstGeom prst="straightConnector1">
            <a:avLst/>
          </a:prstGeom>
          <a:noFill/>
          <a:ln w="9525" cap="flat" cmpd="sng">
            <a:solidFill>
              <a:schemeClr val="dk2"/>
            </a:solidFill>
            <a:prstDash val="solid"/>
            <a:round/>
            <a:headEnd type="none" w="med" len="med"/>
            <a:tailEnd type="triangle" w="med" len="med"/>
          </a:ln>
        </p:spPr>
      </p:cxnSp>
      <p:cxnSp>
        <p:nvCxnSpPr>
          <p:cNvPr id="567" name="Google Shape;567;p52"/>
          <p:cNvCxnSpPr>
            <a:stCxn id="533" idx="6"/>
            <a:endCxn id="537" idx="2"/>
          </p:cNvCxnSpPr>
          <p:nvPr/>
        </p:nvCxnSpPr>
        <p:spPr>
          <a:xfrm rot="10800000" flipH="1">
            <a:off x="4037969" y="1909551"/>
            <a:ext cx="844200" cy="1140900"/>
          </a:xfrm>
          <a:prstGeom prst="straightConnector1">
            <a:avLst/>
          </a:prstGeom>
          <a:noFill/>
          <a:ln w="9525" cap="flat" cmpd="sng">
            <a:solidFill>
              <a:schemeClr val="dk2"/>
            </a:solidFill>
            <a:prstDash val="solid"/>
            <a:round/>
            <a:headEnd type="none" w="med" len="med"/>
            <a:tailEnd type="triangle" w="med" len="med"/>
          </a:ln>
        </p:spPr>
      </p:cxnSp>
      <p:cxnSp>
        <p:nvCxnSpPr>
          <p:cNvPr id="568" name="Google Shape;568;p52"/>
          <p:cNvCxnSpPr>
            <a:stCxn id="519" idx="6"/>
            <a:endCxn id="533" idx="2"/>
          </p:cNvCxnSpPr>
          <p:nvPr/>
        </p:nvCxnSpPr>
        <p:spPr>
          <a:xfrm>
            <a:off x="2957101" y="2823885"/>
            <a:ext cx="822300" cy="226500"/>
          </a:xfrm>
          <a:prstGeom prst="straightConnector1">
            <a:avLst/>
          </a:prstGeom>
          <a:noFill/>
          <a:ln w="9525" cap="flat" cmpd="sng">
            <a:solidFill>
              <a:schemeClr val="dk2"/>
            </a:solidFill>
            <a:prstDash val="solid"/>
            <a:round/>
            <a:headEnd type="none" w="med" len="med"/>
            <a:tailEnd type="triangle" w="med" len="med"/>
          </a:ln>
        </p:spPr>
      </p:cxnSp>
      <p:cxnSp>
        <p:nvCxnSpPr>
          <p:cNvPr id="569" name="Google Shape;569;p52"/>
          <p:cNvCxnSpPr>
            <a:stCxn id="519" idx="6"/>
            <a:endCxn id="532" idx="2"/>
          </p:cNvCxnSpPr>
          <p:nvPr/>
        </p:nvCxnSpPr>
        <p:spPr>
          <a:xfrm rot="10800000" flipH="1">
            <a:off x="2957101" y="1909785"/>
            <a:ext cx="822300" cy="914100"/>
          </a:xfrm>
          <a:prstGeom prst="straightConnector1">
            <a:avLst/>
          </a:prstGeom>
          <a:noFill/>
          <a:ln w="9525" cap="flat" cmpd="sng">
            <a:solidFill>
              <a:schemeClr val="dk2"/>
            </a:solidFill>
            <a:prstDash val="solid"/>
            <a:round/>
            <a:headEnd type="none" w="med" len="med"/>
            <a:tailEnd type="triangle" w="med" len="med"/>
          </a:ln>
        </p:spPr>
      </p:cxnSp>
      <p:cxnSp>
        <p:nvCxnSpPr>
          <p:cNvPr id="570" name="Google Shape;570;p52"/>
          <p:cNvCxnSpPr>
            <a:stCxn id="518" idx="6"/>
            <a:endCxn id="532" idx="2"/>
          </p:cNvCxnSpPr>
          <p:nvPr/>
        </p:nvCxnSpPr>
        <p:spPr>
          <a:xfrm rot="10800000" flipH="1">
            <a:off x="2957101" y="1909656"/>
            <a:ext cx="822300" cy="575700"/>
          </a:xfrm>
          <a:prstGeom prst="straightConnector1">
            <a:avLst/>
          </a:prstGeom>
          <a:noFill/>
          <a:ln w="9525" cap="flat" cmpd="sng">
            <a:solidFill>
              <a:schemeClr val="dk2"/>
            </a:solidFill>
            <a:prstDash val="solid"/>
            <a:round/>
            <a:headEnd type="none" w="med" len="med"/>
            <a:tailEnd type="triangle" w="med" len="med"/>
          </a:ln>
        </p:spPr>
      </p:cxnSp>
      <p:cxnSp>
        <p:nvCxnSpPr>
          <p:cNvPr id="571" name="Google Shape;571;p52"/>
          <p:cNvCxnSpPr>
            <a:stCxn id="517" idx="6"/>
            <a:endCxn id="532" idx="2"/>
          </p:cNvCxnSpPr>
          <p:nvPr/>
        </p:nvCxnSpPr>
        <p:spPr>
          <a:xfrm rot="10800000" flipH="1">
            <a:off x="2957101" y="1909528"/>
            <a:ext cx="822300" cy="237300"/>
          </a:xfrm>
          <a:prstGeom prst="straightConnector1">
            <a:avLst/>
          </a:prstGeom>
          <a:noFill/>
          <a:ln w="9525" cap="flat" cmpd="sng">
            <a:solidFill>
              <a:schemeClr val="dk2"/>
            </a:solidFill>
            <a:prstDash val="solid"/>
            <a:round/>
            <a:headEnd type="none" w="med" len="med"/>
            <a:tailEnd type="triangle" w="med" len="med"/>
          </a:ln>
        </p:spPr>
      </p:cxnSp>
      <p:cxnSp>
        <p:nvCxnSpPr>
          <p:cNvPr id="572" name="Google Shape;572;p52"/>
          <p:cNvCxnSpPr>
            <a:stCxn id="518" idx="6"/>
            <a:endCxn id="533" idx="2"/>
          </p:cNvCxnSpPr>
          <p:nvPr/>
        </p:nvCxnSpPr>
        <p:spPr>
          <a:xfrm>
            <a:off x="2957101" y="2485356"/>
            <a:ext cx="822300" cy="565200"/>
          </a:xfrm>
          <a:prstGeom prst="straightConnector1">
            <a:avLst/>
          </a:prstGeom>
          <a:noFill/>
          <a:ln w="9525" cap="flat" cmpd="sng">
            <a:solidFill>
              <a:schemeClr val="dk2"/>
            </a:solidFill>
            <a:prstDash val="solid"/>
            <a:round/>
            <a:headEnd type="none" w="med" len="med"/>
            <a:tailEnd type="triangle" w="med" len="med"/>
          </a:ln>
        </p:spPr>
      </p:cxnSp>
      <p:cxnSp>
        <p:nvCxnSpPr>
          <p:cNvPr id="573" name="Google Shape;573;p52"/>
          <p:cNvCxnSpPr>
            <a:stCxn id="517" idx="6"/>
            <a:endCxn id="533" idx="2"/>
          </p:cNvCxnSpPr>
          <p:nvPr/>
        </p:nvCxnSpPr>
        <p:spPr>
          <a:xfrm>
            <a:off x="2957101" y="2146828"/>
            <a:ext cx="822300" cy="903600"/>
          </a:xfrm>
          <a:prstGeom prst="straightConnector1">
            <a:avLst/>
          </a:prstGeom>
          <a:noFill/>
          <a:ln w="9525" cap="flat" cmpd="sng">
            <a:solidFill>
              <a:schemeClr val="dk2"/>
            </a:solidFill>
            <a:prstDash val="solid"/>
            <a:round/>
            <a:headEnd type="none" w="med" len="med"/>
            <a:tailEnd type="triangle" w="med" len="med"/>
          </a:ln>
        </p:spPr>
      </p:cxnSp>
      <p:cxnSp>
        <p:nvCxnSpPr>
          <p:cNvPr id="574" name="Google Shape;574;p52"/>
          <p:cNvCxnSpPr>
            <a:stCxn id="537" idx="6"/>
            <a:endCxn id="541" idx="2"/>
          </p:cNvCxnSpPr>
          <p:nvPr/>
        </p:nvCxnSpPr>
        <p:spPr>
          <a:xfrm>
            <a:off x="5140774" y="1909662"/>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75" name="Google Shape;575;p52"/>
          <p:cNvCxnSpPr>
            <a:stCxn id="537" idx="6"/>
            <a:endCxn id="540" idx="2"/>
          </p:cNvCxnSpPr>
          <p:nvPr/>
        </p:nvCxnSpPr>
        <p:spPr>
          <a:xfrm>
            <a:off x="5140774" y="1909662"/>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76" name="Google Shape;576;p52"/>
          <p:cNvCxnSpPr>
            <a:stCxn id="537" idx="6"/>
            <a:endCxn id="539" idx="2"/>
          </p:cNvCxnSpPr>
          <p:nvPr/>
        </p:nvCxnSpPr>
        <p:spPr>
          <a:xfrm>
            <a:off x="5140774" y="1909662"/>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577" name="Google Shape;577;p52"/>
          <p:cNvCxnSpPr>
            <a:stCxn id="537" idx="6"/>
            <a:endCxn id="542" idx="2"/>
          </p:cNvCxnSpPr>
          <p:nvPr/>
        </p:nvCxnSpPr>
        <p:spPr>
          <a:xfrm>
            <a:off x="5140774" y="1909662"/>
            <a:ext cx="779400" cy="993000"/>
          </a:xfrm>
          <a:prstGeom prst="straightConnector1">
            <a:avLst/>
          </a:prstGeom>
          <a:noFill/>
          <a:ln w="9525" cap="flat" cmpd="sng">
            <a:solidFill>
              <a:schemeClr val="dk2"/>
            </a:solidFill>
            <a:prstDash val="solid"/>
            <a:round/>
            <a:headEnd type="none" w="med" len="med"/>
            <a:tailEnd type="triangle" w="med" len="med"/>
          </a:ln>
        </p:spPr>
      </p:cxnSp>
      <p:cxnSp>
        <p:nvCxnSpPr>
          <p:cNvPr id="578" name="Google Shape;578;p52"/>
          <p:cNvCxnSpPr>
            <a:stCxn id="536" idx="6"/>
            <a:endCxn id="541" idx="2"/>
          </p:cNvCxnSpPr>
          <p:nvPr/>
        </p:nvCxnSpPr>
        <p:spPr>
          <a:xfrm rot="10800000" flipH="1">
            <a:off x="5140774" y="2047259"/>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79" name="Google Shape;579;p52"/>
          <p:cNvCxnSpPr>
            <a:stCxn id="536" idx="6"/>
            <a:endCxn id="540" idx="2"/>
          </p:cNvCxnSpPr>
          <p:nvPr/>
        </p:nvCxnSpPr>
        <p:spPr>
          <a:xfrm>
            <a:off x="5140774" y="2194859"/>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0" name="Google Shape;580;p52"/>
          <p:cNvCxnSpPr>
            <a:stCxn id="536" idx="6"/>
            <a:endCxn id="539" idx="2"/>
          </p:cNvCxnSpPr>
          <p:nvPr/>
        </p:nvCxnSpPr>
        <p:spPr>
          <a:xfrm>
            <a:off x="5140774" y="2194859"/>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81" name="Google Shape;581;p52"/>
          <p:cNvCxnSpPr>
            <a:stCxn id="535" idx="6"/>
            <a:endCxn id="539" idx="2"/>
          </p:cNvCxnSpPr>
          <p:nvPr/>
        </p:nvCxnSpPr>
        <p:spPr>
          <a:xfrm>
            <a:off x="5140774" y="2480056"/>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2" name="Google Shape;582;p52"/>
          <p:cNvCxnSpPr>
            <a:stCxn id="535" idx="6"/>
            <a:endCxn id="542" idx="2"/>
          </p:cNvCxnSpPr>
          <p:nvPr/>
        </p:nvCxnSpPr>
        <p:spPr>
          <a:xfrm>
            <a:off x="5140774" y="2480056"/>
            <a:ext cx="779400" cy="422700"/>
          </a:xfrm>
          <a:prstGeom prst="straightConnector1">
            <a:avLst/>
          </a:prstGeom>
          <a:noFill/>
          <a:ln w="9525" cap="flat" cmpd="sng">
            <a:solidFill>
              <a:schemeClr val="dk2"/>
            </a:solidFill>
            <a:prstDash val="solid"/>
            <a:round/>
            <a:headEnd type="none" w="med" len="med"/>
            <a:tailEnd type="triangle" w="med" len="med"/>
          </a:ln>
        </p:spPr>
      </p:cxnSp>
      <p:cxnSp>
        <p:nvCxnSpPr>
          <p:cNvPr id="583" name="Google Shape;583;p52"/>
          <p:cNvCxnSpPr>
            <a:stCxn id="535" idx="6"/>
            <a:endCxn id="540" idx="2"/>
          </p:cNvCxnSpPr>
          <p:nvPr/>
        </p:nvCxnSpPr>
        <p:spPr>
          <a:xfrm rot="10800000" flipH="1">
            <a:off x="5140774" y="2332456"/>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84" name="Google Shape;584;p52"/>
          <p:cNvCxnSpPr>
            <a:stCxn id="535" idx="6"/>
            <a:endCxn id="541" idx="2"/>
          </p:cNvCxnSpPr>
          <p:nvPr/>
        </p:nvCxnSpPr>
        <p:spPr>
          <a:xfrm rot="10800000" flipH="1">
            <a:off x="5140774" y="2047156"/>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85" name="Google Shape;585;p52"/>
          <p:cNvCxnSpPr>
            <a:stCxn id="536" idx="6"/>
            <a:endCxn id="542" idx="2"/>
          </p:cNvCxnSpPr>
          <p:nvPr/>
        </p:nvCxnSpPr>
        <p:spPr>
          <a:xfrm>
            <a:off x="5140774" y="2194859"/>
            <a:ext cx="779400" cy="708000"/>
          </a:xfrm>
          <a:prstGeom prst="straightConnector1">
            <a:avLst/>
          </a:prstGeom>
          <a:noFill/>
          <a:ln w="9525" cap="flat" cmpd="sng">
            <a:solidFill>
              <a:schemeClr val="dk2"/>
            </a:solidFill>
            <a:prstDash val="solid"/>
            <a:round/>
            <a:headEnd type="none" w="med" len="med"/>
            <a:tailEnd type="triangle" w="med" len="med"/>
          </a:ln>
        </p:spPr>
      </p:cxnSp>
      <p:cxnSp>
        <p:nvCxnSpPr>
          <p:cNvPr id="586" name="Google Shape;586;p52"/>
          <p:cNvCxnSpPr>
            <a:stCxn id="534" idx="6"/>
            <a:endCxn id="542" idx="2"/>
          </p:cNvCxnSpPr>
          <p:nvPr/>
        </p:nvCxnSpPr>
        <p:spPr>
          <a:xfrm>
            <a:off x="5140774" y="2765253"/>
            <a:ext cx="779400" cy="137400"/>
          </a:xfrm>
          <a:prstGeom prst="straightConnector1">
            <a:avLst/>
          </a:prstGeom>
          <a:noFill/>
          <a:ln w="9525" cap="flat" cmpd="sng">
            <a:solidFill>
              <a:schemeClr val="dk2"/>
            </a:solidFill>
            <a:prstDash val="solid"/>
            <a:round/>
            <a:headEnd type="none" w="med" len="med"/>
            <a:tailEnd type="triangle" w="med" len="med"/>
          </a:ln>
        </p:spPr>
      </p:cxnSp>
      <p:cxnSp>
        <p:nvCxnSpPr>
          <p:cNvPr id="587" name="Google Shape;587;p52"/>
          <p:cNvCxnSpPr>
            <a:stCxn id="538" idx="6"/>
            <a:endCxn id="542" idx="2"/>
          </p:cNvCxnSpPr>
          <p:nvPr/>
        </p:nvCxnSpPr>
        <p:spPr>
          <a:xfrm rot="10800000" flipH="1">
            <a:off x="5140774" y="2902851"/>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88" name="Google Shape;588;p52"/>
          <p:cNvCxnSpPr>
            <a:stCxn id="538" idx="6"/>
            <a:endCxn id="539" idx="2"/>
          </p:cNvCxnSpPr>
          <p:nvPr/>
        </p:nvCxnSpPr>
        <p:spPr>
          <a:xfrm rot="10800000" flipH="1">
            <a:off x="5140774" y="2617551"/>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89" name="Google Shape;589;p52"/>
          <p:cNvCxnSpPr>
            <a:stCxn id="534" idx="6"/>
            <a:endCxn id="539" idx="2"/>
          </p:cNvCxnSpPr>
          <p:nvPr/>
        </p:nvCxnSpPr>
        <p:spPr>
          <a:xfrm rot="10800000" flipH="1">
            <a:off x="5140774" y="2617653"/>
            <a:ext cx="779400" cy="147600"/>
          </a:xfrm>
          <a:prstGeom prst="straightConnector1">
            <a:avLst/>
          </a:prstGeom>
          <a:noFill/>
          <a:ln w="9525" cap="flat" cmpd="sng">
            <a:solidFill>
              <a:schemeClr val="dk2"/>
            </a:solidFill>
            <a:prstDash val="solid"/>
            <a:round/>
            <a:headEnd type="none" w="med" len="med"/>
            <a:tailEnd type="triangle" w="med" len="med"/>
          </a:ln>
        </p:spPr>
      </p:cxnSp>
      <p:cxnSp>
        <p:nvCxnSpPr>
          <p:cNvPr id="590" name="Google Shape;590;p52"/>
          <p:cNvCxnSpPr>
            <a:stCxn id="538" idx="6"/>
            <a:endCxn id="540" idx="2"/>
          </p:cNvCxnSpPr>
          <p:nvPr/>
        </p:nvCxnSpPr>
        <p:spPr>
          <a:xfrm rot="10800000" flipH="1">
            <a:off x="5140774" y="2332251"/>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591" name="Google Shape;591;p52"/>
          <p:cNvCxnSpPr>
            <a:stCxn id="534" idx="6"/>
            <a:endCxn id="541" idx="2"/>
          </p:cNvCxnSpPr>
          <p:nvPr/>
        </p:nvCxnSpPr>
        <p:spPr>
          <a:xfrm rot="10800000" flipH="1">
            <a:off x="5140774" y="2047053"/>
            <a:ext cx="779400" cy="718200"/>
          </a:xfrm>
          <a:prstGeom prst="straightConnector1">
            <a:avLst/>
          </a:prstGeom>
          <a:noFill/>
          <a:ln w="9525" cap="flat" cmpd="sng">
            <a:solidFill>
              <a:schemeClr val="dk2"/>
            </a:solidFill>
            <a:prstDash val="solid"/>
            <a:round/>
            <a:headEnd type="none" w="med" len="med"/>
            <a:tailEnd type="triangle" w="med" len="med"/>
          </a:ln>
        </p:spPr>
      </p:cxnSp>
      <p:cxnSp>
        <p:nvCxnSpPr>
          <p:cNvPr id="592" name="Google Shape;592;p52"/>
          <p:cNvCxnSpPr>
            <a:stCxn id="534" idx="6"/>
            <a:endCxn id="540" idx="2"/>
          </p:cNvCxnSpPr>
          <p:nvPr/>
        </p:nvCxnSpPr>
        <p:spPr>
          <a:xfrm rot="10800000" flipH="1">
            <a:off x="5140774" y="2332353"/>
            <a:ext cx="779400" cy="432900"/>
          </a:xfrm>
          <a:prstGeom prst="straightConnector1">
            <a:avLst/>
          </a:prstGeom>
          <a:noFill/>
          <a:ln w="9525" cap="flat" cmpd="sng">
            <a:solidFill>
              <a:schemeClr val="dk2"/>
            </a:solidFill>
            <a:prstDash val="solid"/>
            <a:round/>
            <a:headEnd type="none" w="med" len="med"/>
            <a:tailEnd type="triangle" w="med" len="med"/>
          </a:ln>
        </p:spPr>
      </p:cxnSp>
      <p:cxnSp>
        <p:nvCxnSpPr>
          <p:cNvPr id="593" name="Google Shape;593;p52"/>
          <p:cNvCxnSpPr>
            <a:stCxn id="538" idx="6"/>
            <a:endCxn id="541" idx="2"/>
          </p:cNvCxnSpPr>
          <p:nvPr/>
        </p:nvCxnSpPr>
        <p:spPr>
          <a:xfrm rot="10800000" flipH="1">
            <a:off x="5140774" y="2047251"/>
            <a:ext cx="779400" cy="1003200"/>
          </a:xfrm>
          <a:prstGeom prst="straightConnector1">
            <a:avLst/>
          </a:prstGeom>
          <a:noFill/>
          <a:ln w="9525" cap="flat" cmpd="sng">
            <a:solidFill>
              <a:schemeClr val="dk2"/>
            </a:solidFill>
            <a:prstDash val="solid"/>
            <a:round/>
            <a:headEnd type="none" w="med" len="med"/>
            <a:tailEnd type="triangle" w="med" len="med"/>
          </a:ln>
        </p:spPr>
      </p:cxnSp>
      <p:pic>
        <p:nvPicPr>
          <p:cNvPr id="594" name="Google Shape;594;p52"/>
          <p:cNvPicPr preferRelativeResize="0"/>
          <p:nvPr/>
        </p:nvPicPr>
        <p:blipFill>
          <a:blip r:embed="rId3">
            <a:alphaModFix/>
          </a:blip>
          <a:stretch>
            <a:fillRect/>
          </a:stretch>
        </p:blipFill>
        <p:spPr>
          <a:xfrm>
            <a:off x="4976188" y="3398076"/>
            <a:ext cx="1572375" cy="1334495"/>
          </a:xfrm>
          <a:prstGeom prst="rect">
            <a:avLst/>
          </a:prstGeom>
          <a:noFill/>
          <a:ln>
            <a:noFill/>
          </a:ln>
        </p:spPr>
      </p:pic>
      <p:pic>
        <p:nvPicPr>
          <p:cNvPr id="595" name="Google Shape;595;p52"/>
          <p:cNvPicPr preferRelativeResize="0"/>
          <p:nvPr/>
        </p:nvPicPr>
        <p:blipFill>
          <a:blip r:embed="rId4">
            <a:alphaModFix/>
          </a:blip>
          <a:stretch>
            <a:fillRect/>
          </a:stretch>
        </p:blipFill>
        <p:spPr>
          <a:xfrm>
            <a:off x="6967069" y="3395813"/>
            <a:ext cx="1572382" cy="1334475"/>
          </a:xfrm>
          <a:prstGeom prst="rect">
            <a:avLst/>
          </a:prstGeom>
          <a:noFill/>
          <a:ln>
            <a:noFill/>
          </a:ln>
        </p:spPr>
      </p:pic>
      <p:sp>
        <p:nvSpPr>
          <p:cNvPr id="596" name="Google Shape;596;p52"/>
          <p:cNvSpPr txBox="1"/>
          <p:nvPr/>
        </p:nvSpPr>
        <p:spPr>
          <a:xfrm>
            <a:off x="1030425" y="4631400"/>
            <a:ext cx="14658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cat</a:t>
            </a:r>
            <a:endParaRPr sz="2000">
              <a:latin typeface="Nunito"/>
              <a:ea typeface="Nunito"/>
              <a:cs typeface="Nunito"/>
              <a:sym typeface="Nunito"/>
            </a:endParaRPr>
          </a:p>
        </p:txBody>
      </p:sp>
      <p:sp>
        <p:nvSpPr>
          <p:cNvPr id="597" name="Google Shape;597;p52"/>
          <p:cNvSpPr txBox="1"/>
          <p:nvPr/>
        </p:nvSpPr>
        <p:spPr>
          <a:xfrm>
            <a:off x="3003300" y="4631400"/>
            <a:ext cx="14658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dog</a:t>
            </a:r>
            <a:endParaRPr sz="2000">
              <a:latin typeface="Nunito"/>
              <a:ea typeface="Nunito"/>
              <a:cs typeface="Nunito"/>
              <a:sym typeface="Nunito"/>
            </a:endParaRPr>
          </a:p>
        </p:txBody>
      </p:sp>
      <p:sp>
        <p:nvSpPr>
          <p:cNvPr id="598" name="Google Shape;598;p52"/>
          <p:cNvSpPr txBox="1"/>
          <p:nvPr/>
        </p:nvSpPr>
        <p:spPr>
          <a:xfrm>
            <a:off x="4976199" y="4631400"/>
            <a:ext cx="15069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frog</a:t>
            </a:r>
            <a:endParaRPr sz="2000">
              <a:latin typeface="Nunito"/>
              <a:ea typeface="Nunito"/>
              <a:cs typeface="Nunito"/>
              <a:sym typeface="Nunito"/>
            </a:endParaRPr>
          </a:p>
        </p:txBody>
      </p:sp>
      <p:sp>
        <p:nvSpPr>
          <p:cNvPr id="599" name="Google Shape;599;p52"/>
          <p:cNvSpPr txBox="1"/>
          <p:nvPr/>
        </p:nvSpPr>
        <p:spPr>
          <a:xfrm>
            <a:off x="6967074" y="4631400"/>
            <a:ext cx="1497300" cy="4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when car</a:t>
            </a:r>
            <a:endParaRPr sz="2000">
              <a:latin typeface="Nunito"/>
              <a:ea typeface="Nunito"/>
              <a:cs typeface="Nunito"/>
              <a:sym typeface="Nunito"/>
            </a:endParaRPr>
          </a:p>
        </p:txBody>
      </p:sp>
      <p:pic>
        <p:nvPicPr>
          <p:cNvPr id="600" name="Google Shape;600;p52"/>
          <p:cNvPicPr preferRelativeResize="0"/>
          <p:nvPr/>
        </p:nvPicPr>
        <p:blipFill>
          <a:blip r:embed="rId5">
            <a:alphaModFix/>
          </a:blip>
          <a:stretch>
            <a:fillRect/>
          </a:stretch>
        </p:blipFill>
        <p:spPr>
          <a:xfrm>
            <a:off x="984763" y="3399812"/>
            <a:ext cx="1590973" cy="1334500"/>
          </a:xfrm>
          <a:prstGeom prst="rect">
            <a:avLst/>
          </a:prstGeom>
          <a:noFill/>
          <a:ln>
            <a:noFill/>
          </a:ln>
        </p:spPr>
      </p:pic>
      <p:pic>
        <p:nvPicPr>
          <p:cNvPr id="601" name="Google Shape;601;p52"/>
          <p:cNvPicPr preferRelativeResize="0"/>
          <p:nvPr/>
        </p:nvPicPr>
        <p:blipFill>
          <a:blip r:embed="rId6">
            <a:alphaModFix/>
          </a:blip>
          <a:stretch>
            <a:fillRect/>
          </a:stretch>
        </p:blipFill>
        <p:spPr>
          <a:xfrm>
            <a:off x="2973306" y="3400525"/>
            <a:ext cx="1572375" cy="1334486"/>
          </a:xfrm>
          <a:prstGeom prst="rect">
            <a:avLst/>
          </a:prstGeom>
          <a:noFill/>
          <a:ln>
            <a:noFill/>
          </a:ln>
        </p:spPr>
      </p:pic>
      <p:sp>
        <p:nvSpPr>
          <p:cNvPr id="602" name="Google Shape;602;p52"/>
          <p:cNvSpPr txBox="1"/>
          <p:nvPr/>
        </p:nvSpPr>
        <p:spPr>
          <a:xfrm>
            <a:off x="6167525" y="1758112"/>
            <a:ext cx="14658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pic>
        <p:nvPicPr>
          <p:cNvPr id="603" name="Google Shape;603;p52"/>
          <p:cNvPicPr preferRelativeResize="0"/>
          <p:nvPr/>
        </p:nvPicPr>
        <p:blipFill>
          <a:blip r:embed="rId7">
            <a:alphaModFix/>
          </a:blip>
          <a:stretch>
            <a:fillRect/>
          </a:stretch>
        </p:blipFill>
        <p:spPr>
          <a:xfrm>
            <a:off x="755900" y="342295"/>
            <a:ext cx="1652400" cy="1237921"/>
          </a:xfrm>
          <a:prstGeom prst="rect">
            <a:avLst/>
          </a:prstGeom>
          <a:noFill/>
          <a:ln>
            <a:noFill/>
          </a:ln>
        </p:spPr>
      </p:pic>
      <p:pic>
        <p:nvPicPr>
          <p:cNvPr id="604" name="Google Shape;604;p52"/>
          <p:cNvPicPr preferRelativeResize="0"/>
          <p:nvPr/>
        </p:nvPicPr>
        <p:blipFill>
          <a:blip r:embed="rId8">
            <a:alphaModFix/>
          </a:blip>
          <a:stretch>
            <a:fillRect/>
          </a:stretch>
        </p:blipFill>
        <p:spPr>
          <a:xfrm>
            <a:off x="4576274" y="381429"/>
            <a:ext cx="1652400" cy="1098146"/>
          </a:xfrm>
          <a:prstGeom prst="rect">
            <a:avLst/>
          </a:prstGeom>
          <a:noFill/>
          <a:ln>
            <a:noFill/>
          </a:ln>
        </p:spPr>
      </p:pic>
      <p:pic>
        <p:nvPicPr>
          <p:cNvPr id="605" name="Google Shape;605;p52"/>
          <p:cNvPicPr preferRelativeResize="0"/>
          <p:nvPr/>
        </p:nvPicPr>
        <p:blipFill>
          <a:blip r:embed="rId9">
            <a:alphaModFix/>
          </a:blip>
          <a:stretch>
            <a:fillRect/>
          </a:stretch>
        </p:blipFill>
        <p:spPr>
          <a:xfrm>
            <a:off x="2666089" y="356030"/>
            <a:ext cx="1652397" cy="1074225"/>
          </a:xfrm>
          <a:prstGeom prst="rect">
            <a:avLst/>
          </a:prstGeom>
          <a:noFill/>
          <a:ln>
            <a:noFill/>
          </a:ln>
        </p:spPr>
      </p:pic>
      <p:pic>
        <p:nvPicPr>
          <p:cNvPr id="606" name="Google Shape;606;p52"/>
          <p:cNvPicPr preferRelativeResize="0"/>
          <p:nvPr/>
        </p:nvPicPr>
        <p:blipFill>
          <a:blip r:embed="rId10">
            <a:alphaModFix/>
          </a:blip>
          <a:stretch>
            <a:fillRect/>
          </a:stretch>
        </p:blipFill>
        <p:spPr>
          <a:xfrm>
            <a:off x="6486462" y="441391"/>
            <a:ext cx="1666445" cy="936358"/>
          </a:xfrm>
          <a:prstGeom prst="rect">
            <a:avLst/>
          </a:prstGeom>
          <a:noFill/>
          <a:ln>
            <a:noFill/>
          </a:ln>
        </p:spPr>
      </p:pic>
      <p:sp>
        <p:nvSpPr>
          <p:cNvPr id="608" name="Google Shape;608;p52"/>
          <p:cNvSpPr/>
          <p:nvPr/>
        </p:nvSpPr>
        <p:spPr>
          <a:xfrm>
            <a:off x="578800" y="1143000"/>
            <a:ext cx="8328300" cy="33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2"/>
          <p:cNvSpPr txBox="1"/>
          <p:nvPr/>
        </p:nvSpPr>
        <p:spPr>
          <a:xfrm>
            <a:off x="752875"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Cat </a:t>
            </a:r>
            <a:endParaRPr sz="2000">
              <a:latin typeface="Nunito"/>
              <a:ea typeface="Nunito"/>
              <a:cs typeface="Nunito"/>
              <a:sym typeface="Nunito"/>
            </a:endParaRPr>
          </a:p>
        </p:txBody>
      </p:sp>
      <p:sp>
        <p:nvSpPr>
          <p:cNvPr id="610" name="Google Shape;610;p52"/>
          <p:cNvSpPr txBox="1"/>
          <p:nvPr/>
        </p:nvSpPr>
        <p:spPr>
          <a:xfrm>
            <a:off x="2671200"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Dog</a:t>
            </a:r>
            <a:endParaRPr sz="2000">
              <a:latin typeface="Nunito"/>
              <a:ea typeface="Nunito"/>
              <a:cs typeface="Nunito"/>
              <a:sym typeface="Nunito"/>
            </a:endParaRPr>
          </a:p>
        </p:txBody>
      </p:sp>
      <p:sp>
        <p:nvSpPr>
          <p:cNvPr id="611" name="Google Shape;611;p52"/>
          <p:cNvSpPr txBox="1"/>
          <p:nvPr/>
        </p:nvSpPr>
        <p:spPr>
          <a:xfrm>
            <a:off x="4582863"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Frog</a:t>
            </a:r>
            <a:endParaRPr sz="2000">
              <a:latin typeface="Nunito"/>
              <a:ea typeface="Nunito"/>
              <a:cs typeface="Nunito"/>
              <a:sym typeface="Nunito"/>
            </a:endParaRPr>
          </a:p>
        </p:txBody>
      </p:sp>
      <p:sp>
        <p:nvSpPr>
          <p:cNvPr id="612" name="Google Shape;612;p52"/>
          <p:cNvSpPr txBox="1"/>
          <p:nvPr/>
        </p:nvSpPr>
        <p:spPr>
          <a:xfrm>
            <a:off x="6501188" y="1289354"/>
            <a:ext cx="1652400" cy="435900"/>
          </a:xfrm>
          <a:prstGeom prst="rect">
            <a:avLst/>
          </a:prstGeom>
          <a:solidFill>
            <a:schemeClr val="bg1"/>
          </a:solidFill>
          <a:ln>
            <a:solidFill>
              <a:schemeClr val="bg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Car</a:t>
            </a:r>
            <a:endParaRPr sz="2000">
              <a:latin typeface="Nunito"/>
              <a:ea typeface="Nunito"/>
              <a:cs typeface="Nunito"/>
              <a:sym typeface="Nunito"/>
            </a:endParaRPr>
          </a:p>
        </p:txBody>
      </p:sp>
      <p:sp>
        <p:nvSpPr>
          <p:cNvPr id="613" name="Google Shape;613;p52"/>
          <p:cNvSpPr txBox="1"/>
          <p:nvPr/>
        </p:nvSpPr>
        <p:spPr>
          <a:xfrm>
            <a:off x="206550" y="3806925"/>
            <a:ext cx="84348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Nunito"/>
                <a:ea typeface="Nunito"/>
                <a:cs typeface="Nunito"/>
                <a:sym typeface="Nunito"/>
              </a:rPr>
              <a:t>Want                         ,                             ,                             </a:t>
            </a:r>
            <a:r>
              <a:rPr lang="en" sz="1700">
                <a:latin typeface="Nunito"/>
                <a:ea typeface="Nunito"/>
                <a:cs typeface="Nunito"/>
                <a:sym typeface="Nunito"/>
              </a:rPr>
              <a:t> </a:t>
            </a:r>
            <a:r>
              <a:rPr lang="en" sz="2000">
                <a:latin typeface="Nunito"/>
                <a:ea typeface="Nunito"/>
                <a:cs typeface="Nunito"/>
                <a:sym typeface="Nunito"/>
              </a:rPr>
              <a:t>,</a:t>
            </a:r>
            <a:endParaRPr sz="2000">
              <a:latin typeface="Nunito"/>
              <a:ea typeface="Nunito"/>
              <a:cs typeface="Nunito"/>
              <a:sym typeface="Nunito"/>
            </a:endParaRPr>
          </a:p>
        </p:txBody>
      </p:sp>
      <p:sp>
        <p:nvSpPr>
          <p:cNvPr id="614" name="Google Shape;614;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3"/>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620" name="Google Shape;620;p53"/>
          <p:cNvSpPr/>
          <p:nvPr/>
        </p:nvSpPr>
        <p:spPr>
          <a:xfrm>
            <a:off x="4125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1" name="Google Shape;621;p53"/>
          <p:cNvSpPr/>
          <p:nvPr/>
        </p:nvSpPr>
        <p:spPr>
          <a:xfrm>
            <a:off x="4125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2" name="Google Shape;622;p53"/>
          <p:cNvSpPr/>
          <p:nvPr/>
        </p:nvSpPr>
        <p:spPr>
          <a:xfrm>
            <a:off x="4125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3" name="Google Shape;623;p53"/>
          <p:cNvSpPr/>
          <p:nvPr/>
        </p:nvSpPr>
        <p:spPr>
          <a:xfrm>
            <a:off x="11885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4" name="Google Shape;624;p53"/>
          <p:cNvSpPr/>
          <p:nvPr/>
        </p:nvSpPr>
        <p:spPr>
          <a:xfrm>
            <a:off x="11885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25" name="Google Shape;625;p53"/>
          <p:cNvSpPr/>
          <p:nvPr/>
        </p:nvSpPr>
        <p:spPr>
          <a:xfrm>
            <a:off x="11885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26" name="Google Shape;626;p53"/>
          <p:cNvCxnSpPr>
            <a:stCxn id="620" idx="6"/>
            <a:endCxn id="625" idx="2"/>
          </p:cNvCxnSpPr>
          <p:nvPr/>
        </p:nvCxnSpPr>
        <p:spPr>
          <a:xfrm>
            <a:off x="6711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627" name="Google Shape;627;p53"/>
          <p:cNvCxnSpPr>
            <a:stCxn id="620" idx="6"/>
            <a:endCxn id="624" idx="2"/>
          </p:cNvCxnSpPr>
          <p:nvPr/>
        </p:nvCxnSpPr>
        <p:spPr>
          <a:xfrm>
            <a:off x="6711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628" name="Google Shape;628;p53"/>
          <p:cNvCxnSpPr>
            <a:stCxn id="620" idx="6"/>
            <a:endCxn id="623" idx="2"/>
          </p:cNvCxnSpPr>
          <p:nvPr/>
        </p:nvCxnSpPr>
        <p:spPr>
          <a:xfrm>
            <a:off x="6711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629" name="Google Shape;629;p53"/>
          <p:cNvCxnSpPr>
            <a:stCxn id="621" idx="6"/>
            <a:endCxn id="625" idx="2"/>
          </p:cNvCxnSpPr>
          <p:nvPr/>
        </p:nvCxnSpPr>
        <p:spPr>
          <a:xfrm rot="10800000" flipH="1">
            <a:off x="6711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630" name="Google Shape;630;p53"/>
          <p:cNvCxnSpPr>
            <a:stCxn id="621" idx="6"/>
            <a:endCxn id="624" idx="2"/>
          </p:cNvCxnSpPr>
          <p:nvPr/>
        </p:nvCxnSpPr>
        <p:spPr>
          <a:xfrm rot="10800000" flipH="1">
            <a:off x="6711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631" name="Google Shape;631;p53"/>
          <p:cNvCxnSpPr>
            <a:stCxn id="621" idx="6"/>
            <a:endCxn id="623" idx="2"/>
          </p:cNvCxnSpPr>
          <p:nvPr/>
        </p:nvCxnSpPr>
        <p:spPr>
          <a:xfrm>
            <a:off x="6711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632" name="Google Shape;632;p53"/>
          <p:cNvCxnSpPr>
            <a:stCxn id="622" idx="6"/>
            <a:endCxn id="625" idx="2"/>
          </p:cNvCxnSpPr>
          <p:nvPr/>
        </p:nvCxnSpPr>
        <p:spPr>
          <a:xfrm rot="10800000" flipH="1">
            <a:off x="6711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633" name="Google Shape;633;p53"/>
          <p:cNvCxnSpPr>
            <a:stCxn id="622" idx="6"/>
            <a:endCxn id="624" idx="2"/>
          </p:cNvCxnSpPr>
          <p:nvPr/>
        </p:nvCxnSpPr>
        <p:spPr>
          <a:xfrm rot="10800000" flipH="1">
            <a:off x="6711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634" name="Google Shape;634;p53"/>
          <p:cNvCxnSpPr>
            <a:stCxn id="622" idx="6"/>
            <a:endCxn id="623" idx="2"/>
          </p:cNvCxnSpPr>
          <p:nvPr/>
        </p:nvCxnSpPr>
        <p:spPr>
          <a:xfrm rot="10800000" flipH="1">
            <a:off x="6711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635" name="Google Shape;635;p53"/>
          <p:cNvSpPr/>
          <p:nvPr/>
        </p:nvSpPr>
        <p:spPr>
          <a:xfrm>
            <a:off x="11885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6" name="Google Shape;636;p53"/>
          <p:cNvSpPr/>
          <p:nvPr/>
        </p:nvSpPr>
        <p:spPr>
          <a:xfrm>
            <a:off x="11885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7" name="Google Shape;637;p53"/>
          <p:cNvSpPr/>
          <p:nvPr/>
        </p:nvSpPr>
        <p:spPr>
          <a:xfrm>
            <a:off x="21389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8" name="Google Shape;638;p53"/>
          <p:cNvSpPr/>
          <p:nvPr/>
        </p:nvSpPr>
        <p:spPr>
          <a:xfrm>
            <a:off x="21389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39" name="Google Shape;639;p53"/>
          <p:cNvSpPr/>
          <p:nvPr/>
        </p:nvSpPr>
        <p:spPr>
          <a:xfrm>
            <a:off x="21389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0" name="Google Shape;640;p53"/>
          <p:cNvSpPr/>
          <p:nvPr/>
        </p:nvSpPr>
        <p:spPr>
          <a:xfrm>
            <a:off x="21389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1" name="Google Shape;641;p53"/>
          <p:cNvSpPr/>
          <p:nvPr/>
        </p:nvSpPr>
        <p:spPr>
          <a:xfrm>
            <a:off x="21389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2" name="Google Shape;642;p53"/>
          <p:cNvSpPr/>
          <p:nvPr/>
        </p:nvSpPr>
        <p:spPr>
          <a:xfrm>
            <a:off x="29483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3" name="Google Shape;643;p53"/>
          <p:cNvSpPr/>
          <p:nvPr/>
        </p:nvSpPr>
        <p:spPr>
          <a:xfrm>
            <a:off x="29483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4" name="Google Shape;644;p53"/>
          <p:cNvSpPr/>
          <p:nvPr/>
        </p:nvSpPr>
        <p:spPr>
          <a:xfrm>
            <a:off x="29483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45" name="Google Shape;645;p53"/>
          <p:cNvSpPr/>
          <p:nvPr/>
        </p:nvSpPr>
        <p:spPr>
          <a:xfrm>
            <a:off x="29483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46" name="Google Shape;646;p53"/>
          <p:cNvCxnSpPr>
            <a:stCxn id="635" idx="6"/>
            <a:endCxn id="640" idx="2"/>
          </p:cNvCxnSpPr>
          <p:nvPr/>
        </p:nvCxnSpPr>
        <p:spPr>
          <a:xfrm>
            <a:off x="14471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47" name="Google Shape;647;p53"/>
          <p:cNvCxnSpPr>
            <a:stCxn id="635" idx="6"/>
            <a:endCxn id="639" idx="2"/>
          </p:cNvCxnSpPr>
          <p:nvPr/>
        </p:nvCxnSpPr>
        <p:spPr>
          <a:xfrm>
            <a:off x="14471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48" name="Google Shape;648;p53"/>
          <p:cNvCxnSpPr>
            <a:stCxn id="635" idx="6"/>
            <a:endCxn id="638" idx="2"/>
          </p:cNvCxnSpPr>
          <p:nvPr/>
        </p:nvCxnSpPr>
        <p:spPr>
          <a:xfrm>
            <a:off x="14471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49" name="Google Shape;649;p53"/>
          <p:cNvCxnSpPr>
            <a:stCxn id="635" idx="6"/>
            <a:endCxn id="637" idx="2"/>
          </p:cNvCxnSpPr>
          <p:nvPr/>
        </p:nvCxnSpPr>
        <p:spPr>
          <a:xfrm>
            <a:off x="14471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53"/>
          <p:cNvCxnSpPr>
            <a:stCxn id="635" idx="6"/>
            <a:endCxn id="641" idx="2"/>
          </p:cNvCxnSpPr>
          <p:nvPr/>
        </p:nvCxnSpPr>
        <p:spPr>
          <a:xfrm>
            <a:off x="14471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53"/>
          <p:cNvCxnSpPr>
            <a:stCxn id="625" idx="6"/>
            <a:endCxn id="639" idx="2"/>
          </p:cNvCxnSpPr>
          <p:nvPr/>
        </p:nvCxnSpPr>
        <p:spPr>
          <a:xfrm>
            <a:off x="14471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52" name="Google Shape;652;p53"/>
          <p:cNvCxnSpPr>
            <a:stCxn id="625" idx="6"/>
            <a:endCxn id="640" idx="2"/>
          </p:cNvCxnSpPr>
          <p:nvPr/>
        </p:nvCxnSpPr>
        <p:spPr>
          <a:xfrm rot="10800000" flipH="1">
            <a:off x="14471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53"/>
          <p:cNvCxnSpPr>
            <a:stCxn id="625" idx="6"/>
            <a:endCxn id="638" idx="2"/>
          </p:cNvCxnSpPr>
          <p:nvPr/>
        </p:nvCxnSpPr>
        <p:spPr>
          <a:xfrm>
            <a:off x="14471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53"/>
          <p:cNvCxnSpPr>
            <a:stCxn id="625" idx="6"/>
            <a:endCxn id="637" idx="2"/>
          </p:cNvCxnSpPr>
          <p:nvPr/>
        </p:nvCxnSpPr>
        <p:spPr>
          <a:xfrm>
            <a:off x="14471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53"/>
          <p:cNvCxnSpPr>
            <a:stCxn id="625" idx="6"/>
            <a:endCxn id="641" idx="2"/>
          </p:cNvCxnSpPr>
          <p:nvPr/>
        </p:nvCxnSpPr>
        <p:spPr>
          <a:xfrm>
            <a:off x="14471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56" name="Google Shape;656;p53"/>
          <p:cNvCxnSpPr>
            <a:stCxn id="624" idx="6"/>
            <a:endCxn id="638" idx="2"/>
          </p:cNvCxnSpPr>
          <p:nvPr/>
        </p:nvCxnSpPr>
        <p:spPr>
          <a:xfrm>
            <a:off x="14471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57" name="Google Shape;657;p53"/>
          <p:cNvCxnSpPr>
            <a:stCxn id="624" idx="6"/>
            <a:endCxn id="637" idx="2"/>
          </p:cNvCxnSpPr>
          <p:nvPr/>
        </p:nvCxnSpPr>
        <p:spPr>
          <a:xfrm>
            <a:off x="14471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58" name="Google Shape;658;p53"/>
          <p:cNvCxnSpPr>
            <a:stCxn id="624" idx="6"/>
            <a:endCxn id="641" idx="2"/>
          </p:cNvCxnSpPr>
          <p:nvPr/>
        </p:nvCxnSpPr>
        <p:spPr>
          <a:xfrm>
            <a:off x="14471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59" name="Google Shape;659;p53"/>
          <p:cNvCxnSpPr>
            <a:stCxn id="624" idx="6"/>
            <a:endCxn id="639" idx="2"/>
          </p:cNvCxnSpPr>
          <p:nvPr/>
        </p:nvCxnSpPr>
        <p:spPr>
          <a:xfrm rot="10800000" flipH="1">
            <a:off x="14471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0" name="Google Shape;660;p53"/>
          <p:cNvCxnSpPr>
            <a:stCxn id="624" idx="6"/>
            <a:endCxn id="640" idx="2"/>
          </p:cNvCxnSpPr>
          <p:nvPr/>
        </p:nvCxnSpPr>
        <p:spPr>
          <a:xfrm rot="10800000" flipH="1">
            <a:off x="14471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1" name="Google Shape;661;p53"/>
          <p:cNvCxnSpPr>
            <a:stCxn id="623" idx="6"/>
            <a:endCxn id="637" idx="2"/>
          </p:cNvCxnSpPr>
          <p:nvPr/>
        </p:nvCxnSpPr>
        <p:spPr>
          <a:xfrm>
            <a:off x="14471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62" name="Google Shape;662;p53"/>
          <p:cNvCxnSpPr>
            <a:stCxn id="623" idx="6"/>
            <a:endCxn id="641" idx="2"/>
          </p:cNvCxnSpPr>
          <p:nvPr/>
        </p:nvCxnSpPr>
        <p:spPr>
          <a:xfrm>
            <a:off x="14471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3" name="Google Shape;663;p53"/>
          <p:cNvCxnSpPr>
            <a:stCxn id="623" idx="6"/>
            <a:endCxn id="638" idx="1"/>
          </p:cNvCxnSpPr>
          <p:nvPr/>
        </p:nvCxnSpPr>
        <p:spPr>
          <a:xfrm rot="10800000" flipH="1">
            <a:off x="14471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664" name="Google Shape;664;p53"/>
          <p:cNvCxnSpPr>
            <a:stCxn id="623" idx="6"/>
            <a:endCxn id="639" idx="2"/>
          </p:cNvCxnSpPr>
          <p:nvPr/>
        </p:nvCxnSpPr>
        <p:spPr>
          <a:xfrm rot="10800000" flipH="1">
            <a:off x="14471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5" name="Google Shape;665;p53"/>
          <p:cNvCxnSpPr>
            <a:stCxn id="623" idx="6"/>
            <a:endCxn id="640" idx="2"/>
          </p:cNvCxnSpPr>
          <p:nvPr/>
        </p:nvCxnSpPr>
        <p:spPr>
          <a:xfrm rot="10800000" flipH="1">
            <a:off x="14471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66" name="Google Shape;666;p53"/>
          <p:cNvCxnSpPr>
            <a:stCxn id="636" idx="6"/>
            <a:endCxn id="641" idx="2"/>
          </p:cNvCxnSpPr>
          <p:nvPr/>
        </p:nvCxnSpPr>
        <p:spPr>
          <a:xfrm>
            <a:off x="14471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667" name="Google Shape;667;p53"/>
          <p:cNvCxnSpPr>
            <a:stCxn id="636" idx="6"/>
            <a:endCxn id="637" idx="2"/>
          </p:cNvCxnSpPr>
          <p:nvPr/>
        </p:nvCxnSpPr>
        <p:spPr>
          <a:xfrm rot="10800000" flipH="1">
            <a:off x="14471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668" name="Google Shape;668;p53"/>
          <p:cNvCxnSpPr>
            <a:stCxn id="636" idx="6"/>
            <a:endCxn id="638" idx="2"/>
          </p:cNvCxnSpPr>
          <p:nvPr/>
        </p:nvCxnSpPr>
        <p:spPr>
          <a:xfrm rot="10800000" flipH="1">
            <a:off x="14471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669" name="Google Shape;669;p53"/>
          <p:cNvCxnSpPr>
            <a:stCxn id="636" idx="6"/>
            <a:endCxn id="639" idx="2"/>
          </p:cNvCxnSpPr>
          <p:nvPr/>
        </p:nvCxnSpPr>
        <p:spPr>
          <a:xfrm rot="10800000" flipH="1">
            <a:off x="14471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670" name="Google Shape;670;p53"/>
          <p:cNvCxnSpPr>
            <a:stCxn id="636" idx="6"/>
            <a:endCxn id="640" idx="2"/>
          </p:cNvCxnSpPr>
          <p:nvPr/>
        </p:nvCxnSpPr>
        <p:spPr>
          <a:xfrm rot="10800000" flipH="1">
            <a:off x="14471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671" name="Google Shape;671;p53"/>
          <p:cNvCxnSpPr>
            <a:stCxn id="622" idx="6"/>
            <a:endCxn id="636" idx="2"/>
          </p:cNvCxnSpPr>
          <p:nvPr/>
        </p:nvCxnSpPr>
        <p:spPr>
          <a:xfrm>
            <a:off x="6711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672" name="Google Shape;672;p53"/>
          <p:cNvCxnSpPr>
            <a:stCxn id="622" idx="6"/>
            <a:endCxn id="635" idx="2"/>
          </p:cNvCxnSpPr>
          <p:nvPr/>
        </p:nvCxnSpPr>
        <p:spPr>
          <a:xfrm rot="10800000" flipH="1">
            <a:off x="6711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673" name="Google Shape;673;p53"/>
          <p:cNvCxnSpPr>
            <a:stCxn id="621" idx="6"/>
            <a:endCxn id="635" idx="2"/>
          </p:cNvCxnSpPr>
          <p:nvPr/>
        </p:nvCxnSpPr>
        <p:spPr>
          <a:xfrm rot="10800000" flipH="1">
            <a:off x="6711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674" name="Google Shape;674;p53"/>
          <p:cNvCxnSpPr>
            <a:stCxn id="620" idx="6"/>
            <a:endCxn id="635" idx="2"/>
          </p:cNvCxnSpPr>
          <p:nvPr/>
        </p:nvCxnSpPr>
        <p:spPr>
          <a:xfrm rot="10800000" flipH="1">
            <a:off x="6711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675" name="Google Shape;675;p53"/>
          <p:cNvCxnSpPr>
            <a:stCxn id="621" idx="6"/>
            <a:endCxn id="636" idx="2"/>
          </p:cNvCxnSpPr>
          <p:nvPr/>
        </p:nvCxnSpPr>
        <p:spPr>
          <a:xfrm>
            <a:off x="6711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676" name="Google Shape;676;p53"/>
          <p:cNvCxnSpPr>
            <a:stCxn id="620" idx="6"/>
            <a:endCxn id="636" idx="2"/>
          </p:cNvCxnSpPr>
          <p:nvPr/>
        </p:nvCxnSpPr>
        <p:spPr>
          <a:xfrm>
            <a:off x="6711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677" name="Google Shape;677;p53"/>
          <p:cNvCxnSpPr>
            <a:stCxn id="640" idx="6"/>
            <a:endCxn id="644" idx="2"/>
          </p:cNvCxnSpPr>
          <p:nvPr/>
        </p:nvCxnSpPr>
        <p:spPr>
          <a:xfrm>
            <a:off x="23975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78" name="Google Shape;678;p53"/>
          <p:cNvCxnSpPr>
            <a:stCxn id="640" idx="6"/>
            <a:endCxn id="643" idx="2"/>
          </p:cNvCxnSpPr>
          <p:nvPr/>
        </p:nvCxnSpPr>
        <p:spPr>
          <a:xfrm>
            <a:off x="23975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79" name="Google Shape;679;p53"/>
          <p:cNvCxnSpPr>
            <a:stCxn id="640" idx="6"/>
            <a:endCxn id="642" idx="2"/>
          </p:cNvCxnSpPr>
          <p:nvPr/>
        </p:nvCxnSpPr>
        <p:spPr>
          <a:xfrm>
            <a:off x="23975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680" name="Google Shape;680;p53"/>
          <p:cNvCxnSpPr>
            <a:stCxn id="640" idx="6"/>
            <a:endCxn id="645" idx="2"/>
          </p:cNvCxnSpPr>
          <p:nvPr/>
        </p:nvCxnSpPr>
        <p:spPr>
          <a:xfrm>
            <a:off x="23975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681" name="Google Shape;681;p53"/>
          <p:cNvCxnSpPr>
            <a:stCxn id="639" idx="6"/>
            <a:endCxn id="644" idx="2"/>
          </p:cNvCxnSpPr>
          <p:nvPr/>
        </p:nvCxnSpPr>
        <p:spPr>
          <a:xfrm rot="10800000" flipH="1">
            <a:off x="23975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82" name="Google Shape;682;p53"/>
          <p:cNvCxnSpPr>
            <a:stCxn id="639" idx="6"/>
            <a:endCxn id="643" idx="2"/>
          </p:cNvCxnSpPr>
          <p:nvPr/>
        </p:nvCxnSpPr>
        <p:spPr>
          <a:xfrm>
            <a:off x="23975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83" name="Google Shape;683;p53"/>
          <p:cNvCxnSpPr>
            <a:stCxn id="639" idx="6"/>
            <a:endCxn id="642" idx="2"/>
          </p:cNvCxnSpPr>
          <p:nvPr/>
        </p:nvCxnSpPr>
        <p:spPr>
          <a:xfrm>
            <a:off x="23975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84" name="Google Shape;684;p53"/>
          <p:cNvCxnSpPr>
            <a:stCxn id="638" idx="6"/>
            <a:endCxn id="642" idx="2"/>
          </p:cNvCxnSpPr>
          <p:nvPr/>
        </p:nvCxnSpPr>
        <p:spPr>
          <a:xfrm>
            <a:off x="23975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85" name="Google Shape;685;p53"/>
          <p:cNvCxnSpPr>
            <a:stCxn id="638" idx="6"/>
            <a:endCxn id="645" idx="2"/>
          </p:cNvCxnSpPr>
          <p:nvPr/>
        </p:nvCxnSpPr>
        <p:spPr>
          <a:xfrm>
            <a:off x="23975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686" name="Google Shape;686;p53"/>
          <p:cNvCxnSpPr>
            <a:stCxn id="638" idx="6"/>
            <a:endCxn id="643" idx="2"/>
          </p:cNvCxnSpPr>
          <p:nvPr/>
        </p:nvCxnSpPr>
        <p:spPr>
          <a:xfrm rot="10800000" flipH="1">
            <a:off x="23975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87" name="Google Shape;687;p53"/>
          <p:cNvCxnSpPr>
            <a:stCxn id="638" idx="6"/>
            <a:endCxn id="644" idx="2"/>
          </p:cNvCxnSpPr>
          <p:nvPr/>
        </p:nvCxnSpPr>
        <p:spPr>
          <a:xfrm rot="10800000" flipH="1">
            <a:off x="23975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88" name="Google Shape;688;p53"/>
          <p:cNvCxnSpPr>
            <a:stCxn id="639" idx="6"/>
            <a:endCxn id="645" idx="2"/>
          </p:cNvCxnSpPr>
          <p:nvPr/>
        </p:nvCxnSpPr>
        <p:spPr>
          <a:xfrm>
            <a:off x="23975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689" name="Google Shape;689;p53"/>
          <p:cNvCxnSpPr>
            <a:stCxn id="637" idx="6"/>
            <a:endCxn id="645" idx="2"/>
          </p:cNvCxnSpPr>
          <p:nvPr/>
        </p:nvCxnSpPr>
        <p:spPr>
          <a:xfrm>
            <a:off x="23975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690" name="Google Shape;690;p53"/>
          <p:cNvCxnSpPr>
            <a:stCxn id="641" idx="6"/>
            <a:endCxn id="645" idx="2"/>
          </p:cNvCxnSpPr>
          <p:nvPr/>
        </p:nvCxnSpPr>
        <p:spPr>
          <a:xfrm rot="10800000" flipH="1">
            <a:off x="23975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91" name="Google Shape;691;p53"/>
          <p:cNvCxnSpPr>
            <a:stCxn id="641" idx="6"/>
            <a:endCxn id="642" idx="2"/>
          </p:cNvCxnSpPr>
          <p:nvPr/>
        </p:nvCxnSpPr>
        <p:spPr>
          <a:xfrm rot="10800000" flipH="1">
            <a:off x="23975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92" name="Google Shape;692;p53"/>
          <p:cNvCxnSpPr>
            <a:stCxn id="637" idx="6"/>
            <a:endCxn id="642" idx="2"/>
          </p:cNvCxnSpPr>
          <p:nvPr/>
        </p:nvCxnSpPr>
        <p:spPr>
          <a:xfrm rot="10800000" flipH="1">
            <a:off x="23975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693" name="Google Shape;693;p53"/>
          <p:cNvCxnSpPr>
            <a:stCxn id="641" idx="6"/>
            <a:endCxn id="643" idx="2"/>
          </p:cNvCxnSpPr>
          <p:nvPr/>
        </p:nvCxnSpPr>
        <p:spPr>
          <a:xfrm rot="10800000" flipH="1">
            <a:off x="23975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694" name="Google Shape;694;p53"/>
          <p:cNvCxnSpPr>
            <a:stCxn id="637" idx="6"/>
            <a:endCxn id="644" idx="2"/>
          </p:cNvCxnSpPr>
          <p:nvPr/>
        </p:nvCxnSpPr>
        <p:spPr>
          <a:xfrm rot="10800000" flipH="1">
            <a:off x="23975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695" name="Google Shape;695;p53"/>
          <p:cNvCxnSpPr>
            <a:stCxn id="637" idx="6"/>
            <a:endCxn id="643" idx="2"/>
          </p:cNvCxnSpPr>
          <p:nvPr/>
        </p:nvCxnSpPr>
        <p:spPr>
          <a:xfrm rot="10800000" flipH="1">
            <a:off x="23975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696" name="Google Shape;696;p53"/>
          <p:cNvCxnSpPr>
            <a:stCxn id="641" idx="6"/>
            <a:endCxn id="644" idx="2"/>
          </p:cNvCxnSpPr>
          <p:nvPr/>
        </p:nvCxnSpPr>
        <p:spPr>
          <a:xfrm rot="10800000" flipH="1">
            <a:off x="2397574" y="25806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697" name="Google Shape;697;p53"/>
          <p:cNvSpPr txBox="1"/>
          <p:nvPr/>
        </p:nvSpPr>
        <p:spPr>
          <a:xfrm>
            <a:off x="3195725" y="2291500"/>
            <a:ext cx="7296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sp>
        <p:nvSpPr>
          <p:cNvPr id="698" name="Google Shape;698;p53"/>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cxnSp>
        <p:nvCxnSpPr>
          <p:cNvPr id="699" name="Google Shape;699;p53"/>
          <p:cNvCxnSpPr/>
          <p:nvPr/>
        </p:nvCxnSpPr>
        <p:spPr>
          <a:xfrm>
            <a:off x="10024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00" name="Google Shape;700;p53"/>
          <p:cNvCxnSpPr/>
          <p:nvPr/>
        </p:nvCxnSpPr>
        <p:spPr>
          <a:xfrm rot="10800000">
            <a:off x="13038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01" name="Google Shape;701;p53"/>
          <p:cNvCxnSpPr/>
          <p:nvPr/>
        </p:nvCxnSpPr>
        <p:spPr>
          <a:xfrm>
            <a:off x="12922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02" name="Google Shape;702;p53"/>
          <p:cNvSpPr/>
          <p:nvPr/>
        </p:nvSpPr>
        <p:spPr>
          <a:xfrm>
            <a:off x="12382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3"/>
          <p:cNvSpPr/>
          <p:nvPr/>
        </p:nvSpPr>
        <p:spPr>
          <a:xfrm>
            <a:off x="10256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704" name="Google Shape;704;p53"/>
          <p:cNvCxnSpPr/>
          <p:nvPr/>
        </p:nvCxnSpPr>
        <p:spPr>
          <a:xfrm>
            <a:off x="19549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05" name="Google Shape;705;p53"/>
          <p:cNvCxnSpPr/>
          <p:nvPr/>
        </p:nvCxnSpPr>
        <p:spPr>
          <a:xfrm rot="10800000">
            <a:off x="22563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06" name="Google Shape;706;p53"/>
          <p:cNvCxnSpPr/>
          <p:nvPr/>
        </p:nvCxnSpPr>
        <p:spPr>
          <a:xfrm>
            <a:off x="22447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07" name="Google Shape;707;p53"/>
          <p:cNvSpPr/>
          <p:nvPr/>
        </p:nvSpPr>
        <p:spPr>
          <a:xfrm>
            <a:off x="22669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3"/>
          <p:cNvSpPr/>
          <p:nvPr/>
        </p:nvSpPr>
        <p:spPr>
          <a:xfrm>
            <a:off x="19781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709" name="Google Shape;709;p53"/>
          <p:cNvCxnSpPr/>
          <p:nvPr/>
        </p:nvCxnSpPr>
        <p:spPr>
          <a:xfrm>
            <a:off x="27931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710" name="Google Shape;710;p53"/>
          <p:cNvCxnSpPr/>
          <p:nvPr/>
        </p:nvCxnSpPr>
        <p:spPr>
          <a:xfrm rot="10800000">
            <a:off x="30945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711" name="Google Shape;711;p53"/>
          <p:cNvCxnSpPr/>
          <p:nvPr/>
        </p:nvCxnSpPr>
        <p:spPr>
          <a:xfrm>
            <a:off x="30829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712" name="Google Shape;712;p53"/>
          <p:cNvSpPr/>
          <p:nvPr/>
        </p:nvSpPr>
        <p:spPr>
          <a:xfrm>
            <a:off x="30194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3"/>
          <p:cNvSpPr/>
          <p:nvPr/>
        </p:nvSpPr>
        <p:spPr>
          <a:xfrm>
            <a:off x="28163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714" name="Google Shape;714;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2" name="TextBox 1">
            <a:extLst>
              <a:ext uri="{FF2B5EF4-FFF2-40B4-BE49-F238E27FC236}">
                <a16:creationId xmlns:a16="http://schemas.microsoft.com/office/drawing/2014/main" id="{C23BAA6D-D186-531C-6D85-206CC0AFEAC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54"/>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721" name="Google Shape;721;p54"/>
          <p:cNvSpPr/>
          <p:nvPr/>
        </p:nvSpPr>
        <p:spPr>
          <a:xfrm>
            <a:off x="4125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2" name="Google Shape;722;p54"/>
          <p:cNvSpPr/>
          <p:nvPr/>
        </p:nvSpPr>
        <p:spPr>
          <a:xfrm>
            <a:off x="4125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3" name="Google Shape;723;p54"/>
          <p:cNvSpPr/>
          <p:nvPr/>
        </p:nvSpPr>
        <p:spPr>
          <a:xfrm>
            <a:off x="4125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4" name="Google Shape;724;p54"/>
          <p:cNvSpPr/>
          <p:nvPr/>
        </p:nvSpPr>
        <p:spPr>
          <a:xfrm>
            <a:off x="11885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5" name="Google Shape;725;p54"/>
          <p:cNvSpPr/>
          <p:nvPr/>
        </p:nvSpPr>
        <p:spPr>
          <a:xfrm>
            <a:off x="11885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6" name="Google Shape;726;p54"/>
          <p:cNvSpPr/>
          <p:nvPr/>
        </p:nvSpPr>
        <p:spPr>
          <a:xfrm>
            <a:off x="11885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27" name="Google Shape;727;p54"/>
          <p:cNvCxnSpPr>
            <a:stCxn id="721" idx="6"/>
            <a:endCxn id="726" idx="2"/>
          </p:cNvCxnSpPr>
          <p:nvPr/>
        </p:nvCxnSpPr>
        <p:spPr>
          <a:xfrm>
            <a:off x="6711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728" name="Google Shape;728;p54"/>
          <p:cNvCxnSpPr>
            <a:stCxn id="721" idx="6"/>
            <a:endCxn id="725" idx="2"/>
          </p:cNvCxnSpPr>
          <p:nvPr/>
        </p:nvCxnSpPr>
        <p:spPr>
          <a:xfrm>
            <a:off x="6711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729" name="Google Shape;729;p54"/>
          <p:cNvCxnSpPr>
            <a:stCxn id="721" idx="6"/>
            <a:endCxn id="724" idx="2"/>
          </p:cNvCxnSpPr>
          <p:nvPr/>
        </p:nvCxnSpPr>
        <p:spPr>
          <a:xfrm>
            <a:off x="6711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730" name="Google Shape;730;p54"/>
          <p:cNvCxnSpPr>
            <a:stCxn id="722" idx="6"/>
            <a:endCxn id="726" idx="2"/>
          </p:cNvCxnSpPr>
          <p:nvPr/>
        </p:nvCxnSpPr>
        <p:spPr>
          <a:xfrm rot="10800000" flipH="1">
            <a:off x="6711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731" name="Google Shape;731;p54"/>
          <p:cNvCxnSpPr>
            <a:stCxn id="722" idx="6"/>
            <a:endCxn id="725" idx="2"/>
          </p:cNvCxnSpPr>
          <p:nvPr/>
        </p:nvCxnSpPr>
        <p:spPr>
          <a:xfrm rot="10800000" flipH="1">
            <a:off x="6711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732" name="Google Shape;732;p54"/>
          <p:cNvCxnSpPr>
            <a:stCxn id="722" idx="6"/>
            <a:endCxn id="724" idx="2"/>
          </p:cNvCxnSpPr>
          <p:nvPr/>
        </p:nvCxnSpPr>
        <p:spPr>
          <a:xfrm>
            <a:off x="6711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733" name="Google Shape;733;p54"/>
          <p:cNvCxnSpPr>
            <a:stCxn id="723" idx="6"/>
            <a:endCxn id="726" idx="2"/>
          </p:cNvCxnSpPr>
          <p:nvPr/>
        </p:nvCxnSpPr>
        <p:spPr>
          <a:xfrm rot="10800000" flipH="1">
            <a:off x="6711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734" name="Google Shape;734;p54"/>
          <p:cNvCxnSpPr>
            <a:stCxn id="723" idx="6"/>
            <a:endCxn id="725" idx="2"/>
          </p:cNvCxnSpPr>
          <p:nvPr/>
        </p:nvCxnSpPr>
        <p:spPr>
          <a:xfrm rot="10800000" flipH="1">
            <a:off x="6711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735" name="Google Shape;735;p54"/>
          <p:cNvCxnSpPr>
            <a:stCxn id="723" idx="6"/>
            <a:endCxn id="724" idx="2"/>
          </p:cNvCxnSpPr>
          <p:nvPr/>
        </p:nvCxnSpPr>
        <p:spPr>
          <a:xfrm rot="10800000" flipH="1">
            <a:off x="6711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736" name="Google Shape;736;p54"/>
          <p:cNvSpPr/>
          <p:nvPr/>
        </p:nvSpPr>
        <p:spPr>
          <a:xfrm>
            <a:off x="11885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7" name="Google Shape;737;p54"/>
          <p:cNvSpPr/>
          <p:nvPr/>
        </p:nvSpPr>
        <p:spPr>
          <a:xfrm>
            <a:off x="11885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8" name="Google Shape;738;p54"/>
          <p:cNvSpPr/>
          <p:nvPr/>
        </p:nvSpPr>
        <p:spPr>
          <a:xfrm>
            <a:off x="21389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39" name="Google Shape;739;p54"/>
          <p:cNvSpPr/>
          <p:nvPr/>
        </p:nvSpPr>
        <p:spPr>
          <a:xfrm>
            <a:off x="21389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0" name="Google Shape;740;p54"/>
          <p:cNvSpPr/>
          <p:nvPr/>
        </p:nvSpPr>
        <p:spPr>
          <a:xfrm>
            <a:off x="21389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1" name="Google Shape;741;p54"/>
          <p:cNvSpPr/>
          <p:nvPr/>
        </p:nvSpPr>
        <p:spPr>
          <a:xfrm>
            <a:off x="21389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2" name="Google Shape;742;p54"/>
          <p:cNvSpPr/>
          <p:nvPr/>
        </p:nvSpPr>
        <p:spPr>
          <a:xfrm>
            <a:off x="21389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3" name="Google Shape;743;p54"/>
          <p:cNvSpPr/>
          <p:nvPr/>
        </p:nvSpPr>
        <p:spPr>
          <a:xfrm>
            <a:off x="29483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4" name="Google Shape;744;p54"/>
          <p:cNvSpPr/>
          <p:nvPr/>
        </p:nvSpPr>
        <p:spPr>
          <a:xfrm>
            <a:off x="29483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5" name="Google Shape;745;p54"/>
          <p:cNvSpPr/>
          <p:nvPr/>
        </p:nvSpPr>
        <p:spPr>
          <a:xfrm>
            <a:off x="29483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46" name="Google Shape;746;p54"/>
          <p:cNvSpPr/>
          <p:nvPr/>
        </p:nvSpPr>
        <p:spPr>
          <a:xfrm>
            <a:off x="29483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47" name="Google Shape;747;p54"/>
          <p:cNvCxnSpPr>
            <a:stCxn id="736" idx="6"/>
            <a:endCxn id="741" idx="2"/>
          </p:cNvCxnSpPr>
          <p:nvPr/>
        </p:nvCxnSpPr>
        <p:spPr>
          <a:xfrm>
            <a:off x="14471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48" name="Google Shape;748;p54"/>
          <p:cNvCxnSpPr>
            <a:stCxn id="736" idx="6"/>
            <a:endCxn id="740" idx="2"/>
          </p:cNvCxnSpPr>
          <p:nvPr/>
        </p:nvCxnSpPr>
        <p:spPr>
          <a:xfrm>
            <a:off x="14471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49" name="Google Shape;749;p54"/>
          <p:cNvCxnSpPr>
            <a:stCxn id="736" idx="6"/>
            <a:endCxn id="739" idx="2"/>
          </p:cNvCxnSpPr>
          <p:nvPr/>
        </p:nvCxnSpPr>
        <p:spPr>
          <a:xfrm>
            <a:off x="14471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50" name="Google Shape;750;p54"/>
          <p:cNvCxnSpPr>
            <a:stCxn id="736" idx="6"/>
            <a:endCxn id="738" idx="2"/>
          </p:cNvCxnSpPr>
          <p:nvPr/>
        </p:nvCxnSpPr>
        <p:spPr>
          <a:xfrm>
            <a:off x="14471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51" name="Google Shape;751;p54"/>
          <p:cNvCxnSpPr>
            <a:stCxn id="736" idx="6"/>
            <a:endCxn id="742" idx="2"/>
          </p:cNvCxnSpPr>
          <p:nvPr/>
        </p:nvCxnSpPr>
        <p:spPr>
          <a:xfrm>
            <a:off x="14471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752" name="Google Shape;752;p54"/>
          <p:cNvCxnSpPr>
            <a:stCxn id="726" idx="6"/>
            <a:endCxn id="740" idx="2"/>
          </p:cNvCxnSpPr>
          <p:nvPr/>
        </p:nvCxnSpPr>
        <p:spPr>
          <a:xfrm>
            <a:off x="14471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53" name="Google Shape;753;p54"/>
          <p:cNvCxnSpPr>
            <a:stCxn id="726" idx="6"/>
            <a:endCxn id="741" idx="2"/>
          </p:cNvCxnSpPr>
          <p:nvPr/>
        </p:nvCxnSpPr>
        <p:spPr>
          <a:xfrm rot="10800000" flipH="1">
            <a:off x="14471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4" name="Google Shape;754;p54"/>
          <p:cNvCxnSpPr>
            <a:stCxn id="726" idx="6"/>
            <a:endCxn id="739" idx="2"/>
          </p:cNvCxnSpPr>
          <p:nvPr/>
        </p:nvCxnSpPr>
        <p:spPr>
          <a:xfrm>
            <a:off x="14471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5" name="Google Shape;755;p54"/>
          <p:cNvCxnSpPr>
            <a:stCxn id="726" idx="6"/>
            <a:endCxn id="738" idx="2"/>
          </p:cNvCxnSpPr>
          <p:nvPr/>
        </p:nvCxnSpPr>
        <p:spPr>
          <a:xfrm>
            <a:off x="14471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56" name="Google Shape;756;p54"/>
          <p:cNvCxnSpPr>
            <a:stCxn id="726" idx="6"/>
            <a:endCxn id="742" idx="2"/>
          </p:cNvCxnSpPr>
          <p:nvPr/>
        </p:nvCxnSpPr>
        <p:spPr>
          <a:xfrm>
            <a:off x="14471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57" name="Google Shape;757;p54"/>
          <p:cNvCxnSpPr>
            <a:stCxn id="725" idx="6"/>
            <a:endCxn id="739" idx="2"/>
          </p:cNvCxnSpPr>
          <p:nvPr/>
        </p:nvCxnSpPr>
        <p:spPr>
          <a:xfrm>
            <a:off x="14471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58" name="Google Shape;758;p54"/>
          <p:cNvCxnSpPr>
            <a:stCxn id="725" idx="6"/>
            <a:endCxn id="738" idx="2"/>
          </p:cNvCxnSpPr>
          <p:nvPr/>
        </p:nvCxnSpPr>
        <p:spPr>
          <a:xfrm>
            <a:off x="14471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59" name="Google Shape;759;p54"/>
          <p:cNvCxnSpPr>
            <a:stCxn id="725" idx="6"/>
            <a:endCxn id="742" idx="2"/>
          </p:cNvCxnSpPr>
          <p:nvPr/>
        </p:nvCxnSpPr>
        <p:spPr>
          <a:xfrm>
            <a:off x="14471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0" name="Google Shape;760;p54"/>
          <p:cNvCxnSpPr>
            <a:stCxn id="725" idx="6"/>
            <a:endCxn id="740" idx="2"/>
          </p:cNvCxnSpPr>
          <p:nvPr/>
        </p:nvCxnSpPr>
        <p:spPr>
          <a:xfrm rot="10800000" flipH="1">
            <a:off x="14471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1" name="Google Shape;761;p54"/>
          <p:cNvCxnSpPr>
            <a:stCxn id="725" idx="6"/>
            <a:endCxn id="741" idx="2"/>
          </p:cNvCxnSpPr>
          <p:nvPr/>
        </p:nvCxnSpPr>
        <p:spPr>
          <a:xfrm rot="10800000" flipH="1">
            <a:off x="14471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2" name="Google Shape;762;p54"/>
          <p:cNvCxnSpPr>
            <a:stCxn id="724" idx="6"/>
            <a:endCxn id="738" idx="2"/>
          </p:cNvCxnSpPr>
          <p:nvPr/>
        </p:nvCxnSpPr>
        <p:spPr>
          <a:xfrm>
            <a:off x="14471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63" name="Google Shape;763;p54"/>
          <p:cNvCxnSpPr>
            <a:stCxn id="724" idx="6"/>
            <a:endCxn id="742" idx="2"/>
          </p:cNvCxnSpPr>
          <p:nvPr/>
        </p:nvCxnSpPr>
        <p:spPr>
          <a:xfrm>
            <a:off x="14471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4" name="Google Shape;764;p54"/>
          <p:cNvCxnSpPr>
            <a:stCxn id="724" idx="6"/>
            <a:endCxn id="739" idx="1"/>
          </p:cNvCxnSpPr>
          <p:nvPr/>
        </p:nvCxnSpPr>
        <p:spPr>
          <a:xfrm rot="10800000" flipH="1">
            <a:off x="14471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765" name="Google Shape;765;p54"/>
          <p:cNvCxnSpPr>
            <a:stCxn id="724" idx="6"/>
            <a:endCxn id="740" idx="2"/>
          </p:cNvCxnSpPr>
          <p:nvPr/>
        </p:nvCxnSpPr>
        <p:spPr>
          <a:xfrm rot="10800000" flipH="1">
            <a:off x="14471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66" name="Google Shape;766;p54"/>
          <p:cNvCxnSpPr>
            <a:stCxn id="724" idx="6"/>
            <a:endCxn id="741" idx="2"/>
          </p:cNvCxnSpPr>
          <p:nvPr/>
        </p:nvCxnSpPr>
        <p:spPr>
          <a:xfrm rot="10800000" flipH="1">
            <a:off x="14471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67" name="Google Shape;767;p54"/>
          <p:cNvCxnSpPr>
            <a:stCxn id="737" idx="6"/>
            <a:endCxn id="742" idx="2"/>
          </p:cNvCxnSpPr>
          <p:nvPr/>
        </p:nvCxnSpPr>
        <p:spPr>
          <a:xfrm>
            <a:off x="14471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768" name="Google Shape;768;p54"/>
          <p:cNvCxnSpPr>
            <a:stCxn id="737" idx="6"/>
            <a:endCxn id="738" idx="2"/>
          </p:cNvCxnSpPr>
          <p:nvPr/>
        </p:nvCxnSpPr>
        <p:spPr>
          <a:xfrm rot="10800000" flipH="1">
            <a:off x="14471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769" name="Google Shape;769;p54"/>
          <p:cNvCxnSpPr>
            <a:stCxn id="737" idx="6"/>
            <a:endCxn id="739" idx="2"/>
          </p:cNvCxnSpPr>
          <p:nvPr/>
        </p:nvCxnSpPr>
        <p:spPr>
          <a:xfrm rot="10800000" flipH="1">
            <a:off x="14471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770" name="Google Shape;770;p54"/>
          <p:cNvCxnSpPr>
            <a:stCxn id="737" idx="6"/>
            <a:endCxn id="740" idx="2"/>
          </p:cNvCxnSpPr>
          <p:nvPr/>
        </p:nvCxnSpPr>
        <p:spPr>
          <a:xfrm rot="10800000" flipH="1">
            <a:off x="14471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771" name="Google Shape;771;p54"/>
          <p:cNvCxnSpPr>
            <a:stCxn id="737" idx="6"/>
            <a:endCxn id="741" idx="2"/>
          </p:cNvCxnSpPr>
          <p:nvPr/>
        </p:nvCxnSpPr>
        <p:spPr>
          <a:xfrm rot="10800000" flipH="1">
            <a:off x="14471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772" name="Google Shape;772;p54"/>
          <p:cNvCxnSpPr>
            <a:stCxn id="723" idx="6"/>
            <a:endCxn id="737" idx="2"/>
          </p:cNvCxnSpPr>
          <p:nvPr/>
        </p:nvCxnSpPr>
        <p:spPr>
          <a:xfrm>
            <a:off x="6711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773" name="Google Shape;773;p54"/>
          <p:cNvCxnSpPr>
            <a:stCxn id="723" idx="6"/>
            <a:endCxn id="736" idx="2"/>
          </p:cNvCxnSpPr>
          <p:nvPr/>
        </p:nvCxnSpPr>
        <p:spPr>
          <a:xfrm rot="10800000" flipH="1">
            <a:off x="6711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774" name="Google Shape;774;p54"/>
          <p:cNvCxnSpPr>
            <a:stCxn id="722" idx="6"/>
            <a:endCxn id="736" idx="2"/>
          </p:cNvCxnSpPr>
          <p:nvPr/>
        </p:nvCxnSpPr>
        <p:spPr>
          <a:xfrm rot="10800000" flipH="1">
            <a:off x="6711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775" name="Google Shape;775;p54"/>
          <p:cNvCxnSpPr>
            <a:stCxn id="721" idx="6"/>
            <a:endCxn id="736" idx="2"/>
          </p:cNvCxnSpPr>
          <p:nvPr/>
        </p:nvCxnSpPr>
        <p:spPr>
          <a:xfrm rot="10800000" flipH="1">
            <a:off x="6711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776" name="Google Shape;776;p54"/>
          <p:cNvCxnSpPr>
            <a:stCxn id="722" idx="6"/>
            <a:endCxn id="737" idx="2"/>
          </p:cNvCxnSpPr>
          <p:nvPr/>
        </p:nvCxnSpPr>
        <p:spPr>
          <a:xfrm>
            <a:off x="6711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777" name="Google Shape;777;p54"/>
          <p:cNvCxnSpPr>
            <a:stCxn id="721" idx="6"/>
            <a:endCxn id="737" idx="2"/>
          </p:cNvCxnSpPr>
          <p:nvPr/>
        </p:nvCxnSpPr>
        <p:spPr>
          <a:xfrm>
            <a:off x="6711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778" name="Google Shape;778;p54"/>
          <p:cNvCxnSpPr>
            <a:stCxn id="741" idx="6"/>
            <a:endCxn id="745" idx="2"/>
          </p:cNvCxnSpPr>
          <p:nvPr/>
        </p:nvCxnSpPr>
        <p:spPr>
          <a:xfrm>
            <a:off x="23975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79" name="Google Shape;779;p54"/>
          <p:cNvCxnSpPr>
            <a:stCxn id="741" idx="6"/>
            <a:endCxn id="744" idx="2"/>
          </p:cNvCxnSpPr>
          <p:nvPr/>
        </p:nvCxnSpPr>
        <p:spPr>
          <a:xfrm>
            <a:off x="23975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0" name="Google Shape;780;p54"/>
          <p:cNvCxnSpPr>
            <a:stCxn id="741" idx="6"/>
            <a:endCxn id="743" idx="2"/>
          </p:cNvCxnSpPr>
          <p:nvPr/>
        </p:nvCxnSpPr>
        <p:spPr>
          <a:xfrm>
            <a:off x="23975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781" name="Google Shape;781;p54"/>
          <p:cNvCxnSpPr>
            <a:stCxn id="741" idx="6"/>
            <a:endCxn id="746" idx="2"/>
          </p:cNvCxnSpPr>
          <p:nvPr/>
        </p:nvCxnSpPr>
        <p:spPr>
          <a:xfrm>
            <a:off x="23975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782" name="Google Shape;782;p54"/>
          <p:cNvCxnSpPr>
            <a:stCxn id="740" idx="6"/>
            <a:endCxn id="745" idx="2"/>
          </p:cNvCxnSpPr>
          <p:nvPr/>
        </p:nvCxnSpPr>
        <p:spPr>
          <a:xfrm rot="10800000" flipH="1">
            <a:off x="23975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83" name="Google Shape;783;p54"/>
          <p:cNvCxnSpPr>
            <a:stCxn id="740" idx="6"/>
            <a:endCxn id="744" idx="2"/>
          </p:cNvCxnSpPr>
          <p:nvPr/>
        </p:nvCxnSpPr>
        <p:spPr>
          <a:xfrm>
            <a:off x="23975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84" name="Google Shape;784;p54"/>
          <p:cNvCxnSpPr>
            <a:stCxn id="740" idx="6"/>
            <a:endCxn id="743" idx="2"/>
          </p:cNvCxnSpPr>
          <p:nvPr/>
        </p:nvCxnSpPr>
        <p:spPr>
          <a:xfrm>
            <a:off x="23975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5" name="Google Shape;785;p54"/>
          <p:cNvCxnSpPr>
            <a:stCxn id="739" idx="6"/>
            <a:endCxn id="743" idx="2"/>
          </p:cNvCxnSpPr>
          <p:nvPr/>
        </p:nvCxnSpPr>
        <p:spPr>
          <a:xfrm>
            <a:off x="23975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86" name="Google Shape;786;p54"/>
          <p:cNvCxnSpPr>
            <a:stCxn id="739" idx="6"/>
            <a:endCxn id="746" idx="2"/>
          </p:cNvCxnSpPr>
          <p:nvPr/>
        </p:nvCxnSpPr>
        <p:spPr>
          <a:xfrm>
            <a:off x="23975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787" name="Google Shape;787;p54"/>
          <p:cNvCxnSpPr>
            <a:stCxn id="739" idx="6"/>
            <a:endCxn id="744" idx="2"/>
          </p:cNvCxnSpPr>
          <p:nvPr/>
        </p:nvCxnSpPr>
        <p:spPr>
          <a:xfrm rot="10800000" flipH="1">
            <a:off x="23975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88" name="Google Shape;788;p54"/>
          <p:cNvCxnSpPr>
            <a:stCxn id="739" idx="6"/>
            <a:endCxn id="745" idx="2"/>
          </p:cNvCxnSpPr>
          <p:nvPr/>
        </p:nvCxnSpPr>
        <p:spPr>
          <a:xfrm rot="10800000" flipH="1">
            <a:off x="23975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89" name="Google Shape;789;p54"/>
          <p:cNvCxnSpPr>
            <a:stCxn id="740" idx="6"/>
            <a:endCxn id="746" idx="2"/>
          </p:cNvCxnSpPr>
          <p:nvPr/>
        </p:nvCxnSpPr>
        <p:spPr>
          <a:xfrm>
            <a:off x="23975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790" name="Google Shape;790;p54"/>
          <p:cNvCxnSpPr>
            <a:stCxn id="738" idx="6"/>
            <a:endCxn id="746" idx="2"/>
          </p:cNvCxnSpPr>
          <p:nvPr/>
        </p:nvCxnSpPr>
        <p:spPr>
          <a:xfrm>
            <a:off x="23975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791" name="Google Shape;791;p54"/>
          <p:cNvCxnSpPr>
            <a:stCxn id="742" idx="6"/>
            <a:endCxn id="746" idx="2"/>
          </p:cNvCxnSpPr>
          <p:nvPr/>
        </p:nvCxnSpPr>
        <p:spPr>
          <a:xfrm rot="10800000" flipH="1">
            <a:off x="23975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92" name="Google Shape;792;p54"/>
          <p:cNvCxnSpPr>
            <a:stCxn id="742" idx="6"/>
            <a:endCxn id="743" idx="2"/>
          </p:cNvCxnSpPr>
          <p:nvPr/>
        </p:nvCxnSpPr>
        <p:spPr>
          <a:xfrm rot="10800000" flipH="1">
            <a:off x="23975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93" name="Google Shape;793;p54"/>
          <p:cNvCxnSpPr>
            <a:stCxn id="738" idx="6"/>
            <a:endCxn id="743" idx="2"/>
          </p:cNvCxnSpPr>
          <p:nvPr/>
        </p:nvCxnSpPr>
        <p:spPr>
          <a:xfrm rot="10800000" flipH="1">
            <a:off x="23975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794" name="Google Shape;794;p54"/>
          <p:cNvCxnSpPr>
            <a:stCxn id="742" idx="6"/>
            <a:endCxn id="744" idx="2"/>
          </p:cNvCxnSpPr>
          <p:nvPr/>
        </p:nvCxnSpPr>
        <p:spPr>
          <a:xfrm rot="10800000" flipH="1">
            <a:off x="23975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795" name="Google Shape;795;p54"/>
          <p:cNvCxnSpPr>
            <a:stCxn id="738" idx="6"/>
            <a:endCxn id="745" idx="2"/>
          </p:cNvCxnSpPr>
          <p:nvPr/>
        </p:nvCxnSpPr>
        <p:spPr>
          <a:xfrm rot="10800000" flipH="1">
            <a:off x="23975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796" name="Google Shape;796;p54"/>
          <p:cNvCxnSpPr>
            <a:stCxn id="738" idx="6"/>
            <a:endCxn id="744" idx="2"/>
          </p:cNvCxnSpPr>
          <p:nvPr/>
        </p:nvCxnSpPr>
        <p:spPr>
          <a:xfrm rot="10800000" flipH="1">
            <a:off x="23975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797" name="Google Shape;797;p54"/>
          <p:cNvCxnSpPr>
            <a:stCxn id="742" idx="6"/>
            <a:endCxn id="745" idx="2"/>
          </p:cNvCxnSpPr>
          <p:nvPr/>
        </p:nvCxnSpPr>
        <p:spPr>
          <a:xfrm rot="10800000" flipH="1">
            <a:off x="2397574" y="25806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798" name="Google Shape;798;p54"/>
          <p:cNvSpPr txBox="1"/>
          <p:nvPr/>
        </p:nvSpPr>
        <p:spPr>
          <a:xfrm>
            <a:off x="3195725" y="2291500"/>
            <a:ext cx="729600" cy="13344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900">
                <a:latin typeface="Nunito"/>
                <a:ea typeface="Nunito"/>
                <a:cs typeface="Nunito"/>
                <a:sym typeface="Nunito"/>
              </a:rPr>
              <a:t>cat?</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dog?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frog?</a:t>
            </a:r>
            <a:endParaRPr sz="1900">
              <a:latin typeface="Nunito"/>
              <a:ea typeface="Nunito"/>
              <a:cs typeface="Nunito"/>
              <a:sym typeface="Nunito"/>
            </a:endParaRPr>
          </a:p>
          <a:p>
            <a:pPr marL="0" lvl="0" indent="0" algn="l" rtl="0">
              <a:lnSpc>
                <a:spcPct val="105000"/>
              </a:lnSpc>
              <a:spcBef>
                <a:spcPts val="0"/>
              </a:spcBef>
              <a:spcAft>
                <a:spcPts val="0"/>
              </a:spcAft>
              <a:buNone/>
            </a:pPr>
            <a:r>
              <a:rPr lang="en" sz="1900">
                <a:latin typeface="Nunito"/>
                <a:ea typeface="Nunito"/>
                <a:cs typeface="Nunito"/>
                <a:sym typeface="Nunito"/>
              </a:rPr>
              <a:t>car?</a:t>
            </a:r>
            <a:endParaRPr sz="1900">
              <a:latin typeface="Nunito"/>
              <a:ea typeface="Nunito"/>
              <a:cs typeface="Nunito"/>
              <a:sym typeface="Nunito"/>
            </a:endParaRPr>
          </a:p>
        </p:txBody>
      </p:sp>
      <p:sp>
        <p:nvSpPr>
          <p:cNvPr id="799" name="Google Shape;799;p54"/>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cxnSp>
        <p:nvCxnSpPr>
          <p:cNvPr id="800" name="Google Shape;800;p54"/>
          <p:cNvCxnSpPr/>
          <p:nvPr/>
        </p:nvCxnSpPr>
        <p:spPr>
          <a:xfrm>
            <a:off x="10024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01" name="Google Shape;801;p54"/>
          <p:cNvCxnSpPr/>
          <p:nvPr/>
        </p:nvCxnSpPr>
        <p:spPr>
          <a:xfrm rot="10800000">
            <a:off x="13038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02" name="Google Shape;802;p54"/>
          <p:cNvCxnSpPr/>
          <p:nvPr/>
        </p:nvCxnSpPr>
        <p:spPr>
          <a:xfrm>
            <a:off x="12922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03" name="Google Shape;803;p54"/>
          <p:cNvSpPr/>
          <p:nvPr/>
        </p:nvSpPr>
        <p:spPr>
          <a:xfrm>
            <a:off x="12382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4"/>
          <p:cNvSpPr/>
          <p:nvPr/>
        </p:nvSpPr>
        <p:spPr>
          <a:xfrm>
            <a:off x="10256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05" name="Google Shape;805;p54"/>
          <p:cNvCxnSpPr/>
          <p:nvPr/>
        </p:nvCxnSpPr>
        <p:spPr>
          <a:xfrm>
            <a:off x="19549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06" name="Google Shape;806;p54"/>
          <p:cNvCxnSpPr/>
          <p:nvPr/>
        </p:nvCxnSpPr>
        <p:spPr>
          <a:xfrm rot="10800000">
            <a:off x="22563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07" name="Google Shape;807;p54"/>
          <p:cNvCxnSpPr/>
          <p:nvPr/>
        </p:nvCxnSpPr>
        <p:spPr>
          <a:xfrm>
            <a:off x="22447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08" name="Google Shape;808;p54"/>
          <p:cNvSpPr/>
          <p:nvPr/>
        </p:nvSpPr>
        <p:spPr>
          <a:xfrm>
            <a:off x="22669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4"/>
          <p:cNvSpPr/>
          <p:nvPr/>
        </p:nvSpPr>
        <p:spPr>
          <a:xfrm>
            <a:off x="19781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10" name="Google Shape;810;p54"/>
          <p:cNvCxnSpPr/>
          <p:nvPr/>
        </p:nvCxnSpPr>
        <p:spPr>
          <a:xfrm>
            <a:off x="27931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11" name="Google Shape;811;p54"/>
          <p:cNvCxnSpPr/>
          <p:nvPr/>
        </p:nvCxnSpPr>
        <p:spPr>
          <a:xfrm rot="10800000">
            <a:off x="30945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12" name="Google Shape;812;p54"/>
          <p:cNvCxnSpPr/>
          <p:nvPr/>
        </p:nvCxnSpPr>
        <p:spPr>
          <a:xfrm>
            <a:off x="30829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13" name="Google Shape;813;p54"/>
          <p:cNvSpPr/>
          <p:nvPr/>
        </p:nvSpPr>
        <p:spPr>
          <a:xfrm>
            <a:off x="30194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4"/>
          <p:cNvSpPr/>
          <p:nvPr/>
        </p:nvSpPr>
        <p:spPr>
          <a:xfrm>
            <a:off x="28163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grpSp>
        <p:nvGrpSpPr>
          <p:cNvPr id="815" name="Google Shape;815;p54"/>
          <p:cNvGrpSpPr/>
          <p:nvPr/>
        </p:nvGrpSpPr>
        <p:grpSpPr>
          <a:xfrm>
            <a:off x="4527301" y="2322312"/>
            <a:ext cx="3930808" cy="2089015"/>
            <a:chOff x="4527301" y="2322312"/>
            <a:chExt cx="3930808" cy="2089015"/>
          </a:xfrm>
        </p:grpSpPr>
        <p:sp>
          <p:nvSpPr>
            <p:cNvPr id="816" name="Google Shape;816;p54"/>
            <p:cNvSpPr/>
            <p:nvPr/>
          </p:nvSpPr>
          <p:spPr>
            <a:xfrm>
              <a:off x="45273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7" name="Google Shape;817;p54"/>
            <p:cNvSpPr/>
            <p:nvPr/>
          </p:nvSpPr>
          <p:spPr>
            <a:xfrm>
              <a:off x="45273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8" name="Google Shape;818;p54"/>
            <p:cNvSpPr/>
            <p:nvPr/>
          </p:nvSpPr>
          <p:spPr>
            <a:xfrm>
              <a:off x="45273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9" name="Google Shape;819;p54"/>
            <p:cNvSpPr/>
            <p:nvPr/>
          </p:nvSpPr>
          <p:spPr>
            <a:xfrm>
              <a:off x="53033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0" name="Google Shape;820;p54"/>
            <p:cNvSpPr/>
            <p:nvPr/>
          </p:nvSpPr>
          <p:spPr>
            <a:xfrm>
              <a:off x="53033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1" name="Google Shape;821;p54"/>
            <p:cNvSpPr/>
            <p:nvPr/>
          </p:nvSpPr>
          <p:spPr>
            <a:xfrm>
              <a:off x="53033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22" name="Google Shape;822;p54"/>
            <p:cNvCxnSpPr>
              <a:stCxn id="816" idx="6"/>
              <a:endCxn id="821" idx="2"/>
            </p:cNvCxnSpPr>
            <p:nvPr/>
          </p:nvCxnSpPr>
          <p:spPr>
            <a:xfrm>
              <a:off x="47859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823" name="Google Shape;823;p54"/>
            <p:cNvCxnSpPr>
              <a:stCxn id="816" idx="6"/>
              <a:endCxn id="820" idx="2"/>
            </p:cNvCxnSpPr>
            <p:nvPr/>
          </p:nvCxnSpPr>
          <p:spPr>
            <a:xfrm>
              <a:off x="47859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824" name="Google Shape;824;p54"/>
            <p:cNvCxnSpPr>
              <a:stCxn id="816" idx="6"/>
              <a:endCxn id="819" idx="2"/>
            </p:cNvCxnSpPr>
            <p:nvPr/>
          </p:nvCxnSpPr>
          <p:spPr>
            <a:xfrm>
              <a:off x="47859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825" name="Google Shape;825;p54"/>
            <p:cNvCxnSpPr>
              <a:stCxn id="817" idx="6"/>
              <a:endCxn id="821" idx="2"/>
            </p:cNvCxnSpPr>
            <p:nvPr/>
          </p:nvCxnSpPr>
          <p:spPr>
            <a:xfrm rot="10800000" flipH="1">
              <a:off x="47859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826" name="Google Shape;826;p54"/>
            <p:cNvCxnSpPr>
              <a:stCxn id="817" idx="6"/>
              <a:endCxn id="820" idx="2"/>
            </p:cNvCxnSpPr>
            <p:nvPr/>
          </p:nvCxnSpPr>
          <p:spPr>
            <a:xfrm rot="10800000" flipH="1">
              <a:off x="47859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827" name="Google Shape;827;p54"/>
            <p:cNvCxnSpPr>
              <a:stCxn id="817" idx="6"/>
              <a:endCxn id="819" idx="2"/>
            </p:cNvCxnSpPr>
            <p:nvPr/>
          </p:nvCxnSpPr>
          <p:spPr>
            <a:xfrm>
              <a:off x="47859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828" name="Google Shape;828;p54"/>
            <p:cNvCxnSpPr>
              <a:stCxn id="818" idx="6"/>
              <a:endCxn id="821" idx="2"/>
            </p:cNvCxnSpPr>
            <p:nvPr/>
          </p:nvCxnSpPr>
          <p:spPr>
            <a:xfrm rot="10800000" flipH="1">
              <a:off x="47859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829" name="Google Shape;829;p54"/>
            <p:cNvCxnSpPr>
              <a:stCxn id="818" idx="6"/>
              <a:endCxn id="820" idx="2"/>
            </p:cNvCxnSpPr>
            <p:nvPr/>
          </p:nvCxnSpPr>
          <p:spPr>
            <a:xfrm rot="10800000" flipH="1">
              <a:off x="47859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830" name="Google Shape;830;p54"/>
            <p:cNvCxnSpPr>
              <a:stCxn id="818" idx="6"/>
              <a:endCxn id="819" idx="2"/>
            </p:cNvCxnSpPr>
            <p:nvPr/>
          </p:nvCxnSpPr>
          <p:spPr>
            <a:xfrm rot="10800000" flipH="1">
              <a:off x="47859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831" name="Google Shape;831;p54"/>
            <p:cNvSpPr/>
            <p:nvPr/>
          </p:nvSpPr>
          <p:spPr>
            <a:xfrm>
              <a:off x="53033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2" name="Google Shape;832;p54"/>
            <p:cNvSpPr/>
            <p:nvPr/>
          </p:nvSpPr>
          <p:spPr>
            <a:xfrm>
              <a:off x="53033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3" name="Google Shape;833;p54"/>
            <p:cNvSpPr/>
            <p:nvPr/>
          </p:nvSpPr>
          <p:spPr>
            <a:xfrm>
              <a:off x="62537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4" name="Google Shape;834;p54"/>
            <p:cNvSpPr/>
            <p:nvPr/>
          </p:nvSpPr>
          <p:spPr>
            <a:xfrm>
              <a:off x="62537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5" name="Google Shape;835;p54"/>
            <p:cNvSpPr/>
            <p:nvPr/>
          </p:nvSpPr>
          <p:spPr>
            <a:xfrm>
              <a:off x="62537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6" name="Google Shape;836;p54"/>
            <p:cNvSpPr/>
            <p:nvPr/>
          </p:nvSpPr>
          <p:spPr>
            <a:xfrm>
              <a:off x="62537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7" name="Google Shape;837;p54"/>
            <p:cNvSpPr/>
            <p:nvPr/>
          </p:nvSpPr>
          <p:spPr>
            <a:xfrm>
              <a:off x="62537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8" name="Google Shape;838;p54"/>
            <p:cNvSpPr/>
            <p:nvPr/>
          </p:nvSpPr>
          <p:spPr>
            <a:xfrm>
              <a:off x="70631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39" name="Google Shape;839;p54"/>
            <p:cNvSpPr/>
            <p:nvPr/>
          </p:nvSpPr>
          <p:spPr>
            <a:xfrm>
              <a:off x="70631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0" name="Google Shape;840;p54"/>
            <p:cNvSpPr/>
            <p:nvPr/>
          </p:nvSpPr>
          <p:spPr>
            <a:xfrm>
              <a:off x="70631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1" name="Google Shape;841;p54"/>
            <p:cNvSpPr/>
            <p:nvPr/>
          </p:nvSpPr>
          <p:spPr>
            <a:xfrm>
              <a:off x="70631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42" name="Google Shape;842;p54"/>
            <p:cNvCxnSpPr>
              <a:stCxn id="831" idx="6"/>
              <a:endCxn id="836" idx="2"/>
            </p:cNvCxnSpPr>
            <p:nvPr/>
          </p:nvCxnSpPr>
          <p:spPr>
            <a:xfrm>
              <a:off x="55619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43" name="Google Shape;843;p54"/>
            <p:cNvCxnSpPr>
              <a:stCxn id="831" idx="6"/>
              <a:endCxn id="835" idx="2"/>
            </p:cNvCxnSpPr>
            <p:nvPr/>
          </p:nvCxnSpPr>
          <p:spPr>
            <a:xfrm>
              <a:off x="55619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44" name="Google Shape;844;p54"/>
            <p:cNvCxnSpPr>
              <a:stCxn id="831" idx="6"/>
              <a:endCxn id="834" idx="2"/>
            </p:cNvCxnSpPr>
            <p:nvPr/>
          </p:nvCxnSpPr>
          <p:spPr>
            <a:xfrm>
              <a:off x="55619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45" name="Google Shape;845;p54"/>
            <p:cNvCxnSpPr>
              <a:stCxn id="831" idx="6"/>
              <a:endCxn id="833" idx="2"/>
            </p:cNvCxnSpPr>
            <p:nvPr/>
          </p:nvCxnSpPr>
          <p:spPr>
            <a:xfrm>
              <a:off x="55619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46" name="Google Shape;846;p54"/>
            <p:cNvCxnSpPr>
              <a:stCxn id="831" idx="6"/>
              <a:endCxn id="837" idx="2"/>
            </p:cNvCxnSpPr>
            <p:nvPr/>
          </p:nvCxnSpPr>
          <p:spPr>
            <a:xfrm>
              <a:off x="55619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847" name="Google Shape;847;p54"/>
            <p:cNvCxnSpPr>
              <a:stCxn id="821" idx="6"/>
              <a:endCxn id="835" idx="2"/>
            </p:cNvCxnSpPr>
            <p:nvPr/>
          </p:nvCxnSpPr>
          <p:spPr>
            <a:xfrm>
              <a:off x="55619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48" name="Google Shape;848;p54"/>
            <p:cNvCxnSpPr>
              <a:stCxn id="821" idx="6"/>
              <a:endCxn id="836" idx="2"/>
            </p:cNvCxnSpPr>
            <p:nvPr/>
          </p:nvCxnSpPr>
          <p:spPr>
            <a:xfrm rot="10800000" flipH="1">
              <a:off x="55619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49" name="Google Shape;849;p54"/>
            <p:cNvCxnSpPr>
              <a:stCxn id="821" idx="6"/>
              <a:endCxn id="834" idx="2"/>
            </p:cNvCxnSpPr>
            <p:nvPr/>
          </p:nvCxnSpPr>
          <p:spPr>
            <a:xfrm>
              <a:off x="55619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0" name="Google Shape;850;p54"/>
            <p:cNvCxnSpPr>
              <a:stCxn id="821" idx="6"/>
              <a:endCxn id="833" idx="2"/>
            </p:cNvCxnSpPr>
            <p:nvPr/>
          </p:nvCxnSpPr>
          <p:spPr>
            <a:xfrm>
              <a:off x="55619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1" name="Google Shape;851;p54"/>
            <p:cNvCxnSpPr>
              <a:stCxn id="821" idx="6"/>
              <a:endCxn id="837" idx="2"/>
            </p:cNvCxnSpPr>
            <p:nvPr/>
          </p:nvCxnSpPr>
          <p:spPr>
            <a:xfrm>
              <a:off x="55619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52" name="Google Shape;852;p54"/>
            <p:cNvCxnSpPr>
              <a:stCxn id="820" idx="6"/>
              <a:endCxn id="834" idx="2"/>
            </p:cNvCxnSpPr>
            <p:nvPr/>
          </p:nvCxnSpPr>
          <p:spPr>
            <a:xfrm>
              <a:off x="55619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53" name="Google Shape;853;p54"/>
            <p:cNvCxnSpPr>
              <a:stCxn id="820" idx="6"/>
              <a:endCxn id="833" idx="2"/>
            </p:cNvCxnSpPr>
            <p:nvPr/>
          </p:nvCxnSpPr>
          <p:spPr>
            <a:xfrm>
              <a:off x="55619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4" name="Google Shape;854;p54"/>
            <p:cNvCxnSpPr>
              <a:stCxn id="820" idx="6"/>
              <a:endCxn id="837" idx="2"/>
            </p:cNvCxnSpPr>
            <p:nvPr/>
          </p:nvCxnSpPr>
          <p:spPr>
            <a:xfrm>
              <a:off x="55619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5" name="Google Shape;855;p54"/>
            <p:cNvCxnSpPr>
              <a:stCxn id="820" idx="6"/>
              <a:endCxn id="835" idx="2"/>
            </p:cNvCxnSpPr>
            <p:nvPr/>
          </p:nvCxnSpPr>
          <p:spPr>
            <a:xfrm rot="10800000" flipH="1">
              <a:off x="55619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6" name="Google Shape;856;p54"/>
            <p:cNvCxnSpPr>
              <a:stCxn id="820" idx="6"/>
              <a:endCxn id="836" idx="2"/>
            </p:cNvCxnSpPr>
            <p:nvPr/>
          </p:nvCxnSpPr>
          <p:spPr>
            <a:xfrm rot="10800000" flipH="1">
              <a:off x="55619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57" name="Google Shape;857;p54"/>
            <p:cNvCxnSpPr>
              <a:stCxn id="819" idx="6"/>
              <a:endCxn id="833" idx="2"/>
            </p:cNvCxnSpPr>
            <p:nvPr/>
          </p:nvCxnSpPr>
          <p:spPr>
            <a:xfrm>
              <a:off x="55619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58" name="Google Shape;858;p54"/>
            <p:cNvCxnSpPr>
              <a:stCxn id="819" idx="6"/>
              <a:endCxn id="837" idx="2"/>
            </p:cNvCxnSpPr>
            <p:nvPr/>
          </p:nvCxnSpPr>
          <p:spPr>
            <a:xfrm>
              <a:off x="55619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59" name="Google Shape;859;p54"/>
            <p:cNvCxnSpPr>
              <a:stCxn id="819" idx="6"/>
              <a:endCxn id="834" idx="1"/>
            </p:cNvCxnSpPr>
            <p:nvPr/>
          </p:nvCxnSpPr>
          <p:spPr>
            <a:xfrm rot="10800000" flipH="1">
              <a:off x="55619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860" name="Google Shape;860;p54"/>
            <p:cNvCxnSpPr>
              <a:stCxn id="819" idx="6"/>
              <a:endCxn id="835" idx="2"/>
            </p:cNvCxnSpPr>
            <p:nvPr/>
          </p:nvCxnSpPr>
          <p:spPr>
            <a:xfrm rot="10800000" flipH="1">
              <a:off x="55619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61" name="Google Shape;861;p54"/>
            <p:cNvCxnSpPr>
              <a:stCxn id="819" idx="6"/>
              <a:endCxn id="836" idx="2"/>
            </p:cNvCxnSpPr>
            <p:nvPr/>
          </p:nvCxnSpPr>
          <p:spPr>
            <a:xfrm rot="10800000" flipH="1">
              <a:off x="55619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62" name="Google Shape;862;p54"/>
            <p:cNvCxnSpPr>
              <a:stCxn id="832" idx="6"/>
              <a:endCxn id="837" idx="2"/>
            </p:cNvCxnSpPr>
            <p:nvPr/>
          </p:nvCxnSpPr>
          <p:spPr>
            <a:xfrm>
              <a:off x="55619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863" name="Google Shape;863;p54"/>
            <p:cNvCxnSpPr>
              <a:stCxn id="832" idx="6"/>
              <a:endCxn id="833" idx="2"/>
            </p:cNvCxnSpPr>
            <p:nvPr/>
          </p:nvCxnSpPr>
          <p:spPr>
            <a:xfrm rot="10800000" flipH="1">
              <a:off x="55619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864" name="Google Shape;864;p54"/>
            <p:cNvCxnSpPr>
              <a:stCxn id="832" idx="6"/>
              <a:endCxn id="834" idx="2"/>
            </p:cNvCxnSpPr>
            <p:nvPr/>
          </p:nvCxnSpPr>
          <p:spPr>
            <a:xfrm rot="10800000" flipH="1">
              <a:off x="55619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865" name="Google Shape;865;p54"/>
            <p:cNvCxnSpPr>
              <a:stCxn id="832" idx="6"/>
              <a:endCxn id="835" idx="2"/>
            </p:cNvCxnSpPr>
            <p:nvPr/>
          </p:nvCxnSpPr>
          <p:spPr>
            <a:xfrm rot="10800000" flipH="1">
              <a:off x="55619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866" name="Google Shape;866;p54"/>
            <p:cNvCxnSpPr>
              <a:stCxn id="832" idx="6"/>
              <a:endCxn id="836" idx="2"/>
            </p:cNvCxnSpPr>
            <p:nvPr/>
          </p:nvCxnSpPr>
          <p:spPr>
            <a:xfrm rot="10800000" flipH="1">
              <a:off x="55619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867" name="Google Shape;867;p54"/>
            <p:cNvCxnSpPr>
              <a:stCxn id="818" idx="6"/>
              <a:endCxn id="832" idx="2"/>
            </p:cNvCxnSpPr>
            <p:nvPr/>
          </p:nvCxnSpPr>
          <p:spPr>
            <a:xfrm>
              <a:off x="47859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868" name="Google Shape;868;p54"/>
            <p:cNvCxnSpPr>
              <a:stCxn id="818" idx="6"/>
              <a:endCxn id="831" idx="2"/>
            </p:cNvCxnSpPr>
            <p:nvPr/>
          </p:nvCxnSpPr>
          <p:spPr>
            <a:xfrm rot="10800000" flipH="1">
              <a:off x="47859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869" name="Google Shape;869;p54"/>
            <p:cNvCxnSpPr>
              <a:stCxn id="817" idx="6"/>
              <a:endCxn id="831" idx="2"/>
            </p:cNvCxnSpPr>
            <p:nvPr/>
          </p:nvCxnSpPr>
          <p:spPr>
            <a:xfrm rot="10800000" flipH="1">
              <a:off x="47859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870" name="Google Shape;870;p54"/>
            <p:cNvCxnSpPr>
              <a:stCxn id="816" idx="6"/>
              <a:endCxn id="831" idx="2"/>
            </p:cNvCxnSpPr>
            <p:nvPr/>
          </p:nvCxnSpPr>
          <p:spPr>
            <a:xfrm rot="10800000" flipH="1">
              <a:off x="47859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871" name="Google Shape;871;p54"/>
            <p:cNvCxnSpPr>
              <a:stCxn id="817" idx="6"/>
              <a:endCxn id="832" idx="2"/>
            </p:cNvCxnSpPr>
            <p:nvPr/>
          </p:nvCxnSpPr>
          <p:spPr>
            <a:xfrm>
              <a:off x="47859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872" name="Google Shape;872;p54"/>
            <p:cNvCxnSpPr>
              <a:stCxn id="816" idx="6"/>
              <a:endCxn id="832" idx="2"/>
            </p:cNvCxnSpPr>
            <p:nvPr/>
          </p:nvCxnSpPr>
          <p:spPr>
            <a:xfrm>
              <a:off x="47859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873" name="Google Shape;873;p54"/>
            <p:cNvCxnSpPr>
              <a:stCxn id="836" idx="6"/>
              <a:endCxn id="840" idx="2"/>
            </p:cNvCxnSpPr>
            <p:nvPr/>
          </p:nvCxnSpPr>
          <p:spPr>
            <a:xfrm>
              <a:off x="65123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74" name="Google Shape;874;p54"/>
            <p:cNvCxnSpPr>
              <a:stCxn id="836" idx="6"/>
              <a:endCxn id="839" idx="2"/>
            </p:cNvCxnSpPr>
            <p:nvPr/>
          </p:nvCxnSpPr>
          <p:spPr>
            <a:xfrm>
              <a:off x="65123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75" name="Google Shape;875;p54"/>
            <p:cNvCxnSpPr>
              <a:stCxn id="836" idx="6"/>
              <a:endCxn id="838" idx="2"/>
            </p:cNvCxnSpPr>
            <p:nvPr/>
          </p:nvCxnSpPr>
          <p:spPr>
            <a:xfrm>
              <a:off x="65123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876" name="Google Shape;876;p54"/>
            <p:cNvCxnSpPr>
              <a:stCxn id="836" idx="6"/>
              <a:endCxn id="841" idx="2"/>
            </p:cNvCxnSpPr>
            <p:nvPr/>
          </p:nvCxnSpPr>
          <p:spPr>
            <a:xfrm>
              <a:off x="65123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877" name="Google Shape;877;p54"/>
            <p:cNvCxnSpPr>
              <a:stCxn id="835" idx="6"/>
              <a:endCxn id="840" idx="2"/>
            </p:cNvCxnSpPr>
            <p:nvPr/>
          </p:nvCxnSpPr>
          <p:spPr>
            <a:xfrm rot="10800000" flipH="1">
              <a:off x="65123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78" name="Google Shape;878;p54"/>
            <p:cNvCxnSpPr>
              <a:stCxn id="835" idx="6"/>
              <a:endCxn id="839" idx="2"/>
            </p:cNvCxnSpPr>
            <p:nvPr/>
          </p:nvCxnSpPr>
          <p:spPr>
            <a:xfrm>
              <a:off x="65123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79" name="Google Shape;879;p54"/>
            <p:cNvCxnSpPr>
              <a:stCxn id="835" idx="6"/>
              <a:endCxn id="838" idx="2"/>
            </p:cNvCxnSpPr>
            <p:nvPr/>
          </p:nvCxnSpPr>
          <p:spPr>
            <a:xfrm>
              <a:off x="65123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80" name="Google Shape;880;p54"/>
            <p:cNvCxnSpPr>
              <a:stCxn id="834" idx="6"/>
              <a:endCxn id="838" idx="2"/>
            </p:cNvCxnSpPr>
            <p:nvPr/>
          </p:nvCxnSpPr>
          <p:spPr>
            <a:xfrm>
              <a:off x="65123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81" name="Google Shape;881;p54"/>
            <p:cNvCxnSpPr>
              <a:stCxn id="834" idx="6"/>
              <a:endCxn id="841" idx="2"/>
            </p:cNvCxnSpPr>
            <p:nvPr/>
          </p:nvCxnSpPr>
          <p:spPr>
            <a:xfrm>
              <a:off x="65123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882" name="Google Shape;882;p54"/>
            <p:cNvCxnSpPr>
              <a:stCxn id="834" idx="6"/>
              <a:endCxn id="839" idx="2"/>
            </p:cNvCxnSpPr>
            <p:nvPr/>
          </p:nvCxnSpPr>
          <p:spPr>
            <a:xfrm rot="10800000" flipH="1">
              <a:off x="65123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3" name="Google Shape;883;p54"/>
            <p:cNvCxnSpPr>
              <a:stCxn id="834" idx="6"/>
              <a:endCxn id="840" idx="2"/>
            </p:cNvCxnSpPr>
            <p:nvPr/>
          </p:nvCxnSpPr>
          <p:spPr>
            <a:xfrm rot="10800000" flipH="1">
              <a:off x="65123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84" name="Google Shape;884;p54"/>
            <p:cNvCxnSpPr>
              <a:stCxn id="835" idx="6"/>
              <a:endCxn id="841" idx="2"/>
            </p:cNvCxnSpPr>
            <p:nvPr/>
          </p:nvCxnSpPr>
          <p:spPr>
            <a:xfrm>
              <a:off x="65123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885" name="Google Shape;885;p54"/>
            <p:cNvCxnSpPr>
              <a:stCxn id="833" idx="6"/>
              <a:endCxn id="841" idx="2"/>
            </p:cNvCxnSpPr>
            <p:nvPr/>
          </p:nvCxnSpPr>
          <p:spPr>
            <a:xfrm>
              <a:off x="65123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886" name="Google Shape;886;p54"/>
            <p:cNvCxnSpPr>
              <a:stCxn id="837" idx="6"/>
              <a:endCxn id="841" idx="2"/>
            </p:cNvCxnSpPr>
            <p:nvPr/>
          </p:nvCxnSpPr>
          <p:spPr>
            <a:xfrm rot="10800000" flipH="1">
              <a:off x="65123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7" name="Google Shape;887;p54"/>
            <p:cNvCxnSpPr>
              <a:stCxn id="837" idx="6"/>
              <a:endCxn id="838" idx="2"/>
            </p:cNvCxnSpPr>
            <p:nvPr/>
          </p:nvCxnSpPr>
          <p:spPr>
            <a:xfrm rot="10800000" flipH="1">
              <a:off x="65123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88" name="Google Shape;888;p54"/>
            <p:cNvCxnSpPr>
              <a:stCxn id="833" idx="6"/>
              <a:endCxn id="838" idx="2"/>
            </p:cNvCxnSpPr>
            <p:nvPr/>
          </p:nvCxnSpPr>
          <p:spPr>
            <a:xfrm rot="10800000" flipH="1">
              <a:off x="65123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889" name="Google Shape;889;p54"/>
            <p:cNvCxnSpPr>
              <a:stCxn id="837" idx="6"/>
              <a:endCxn id="839" idx="2"/>
            </p:cNvCxnSpPr>
            <p:nvPr/>
          </p:nvCxnSpPr>
          <p:spPr>
            <a:xfrm rot="10800000" flipH="1">
              <a:off x="65123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890" name="Google Shape;890;p54"/>
            <p:cNvCxnSpPr>
              <a:stCxn id="833" idx="6"/>
              <a:endCxn id="840" idx="2"/>
            </p:cNvCxnSpPr>
            <p:nvPr/>
          </p:nvCxnSpPr>
          <p:spPr>
            <a:xfrm rot="10800000" flipH="1">
              <a:off x="65123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891" name="Google Shape;891;p54"/>
            <p:cNvCxnSpPr>
              <a:stCxn id="833" idx="6"/>
              <a:endCxn id="839" idx="2"/>
            </p:cNvCxnSpPr>
            <p:nvPr/>
          </p:nvCxnSpPr>
          <p:spPr>
            <a:xfrm rot="10800000" flipH="1">
              <a:off x="65123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892" name="Google Shape;892;p54"/>
            <p:cNvCxnSpPr>
              <a:stCxn id="837" idx="6"/>
              <a:endCxn id="840" idx="2"/>
            </p:cNvCxnSpPr>
            <p:nvPr/>
          </p:nvCxnSpPr>
          <p:spPr>
            <a:xfrm rot="10800000" flipH="1">
              <a:off x="6512374" y="2580651"/>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893" name="Google Shape;893;p54"/>
            <p:cNvCxnSpPr/>
            <p:nvPr/>
          </p:nvCxnSpPr>
          <p:spPr>
            <a:xfrm>
              <a:off x="51172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94" name="Google Shape;894;p54"/>
            <p:cNvCxnSpPr/>
            <p:nvPr/>
          </p:nvCxnSpPr>
          <p:spPr>
            <a:xfrm rot="10800000">
              <a:off x="54186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895" name="Google Shape;895;p54"/>
            <p:cNvCxnSpPr/>
            <p:nvPr/>
          </p:nvCxnSpPr>
          <p:spPr>
            <a:xfrm>
              <a:off x="54070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896" name="Google Shape;896;p54"/>
            <p:cNvSpPr/>
            <p:nvPr/>
          </p:nvSpPr>
          <p:spPr>
            <a:xfrm>
              <a:off x="51244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4"/>
            <p:cNvSpPr/>
            <p:nvPr/>
          </p:nvSpPr>
          <p:spPr>
            <a:xfrm>
              <a:off x="51404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898" name="Google Shape;898;p54"/>
            <p:cNvCxnSpPr/>
            <p:nvPr/>
          </p:nvCxnSpPr>
          <p:spPr>
            <a:xfrm>
              <a:off x="60697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899" name="Google Shape;899;p54"/>
            <p:cNvCxnSpPr/>
            <p:nvPr/>
          </p:nvCxnSpPr>
          <p:spPr>
            <a:xfrm rot="10800000">
              <a:off x="63711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900" name="Google Shape;900;p54"/>
            <p:cNvCxnSpPr/>
            <p:nvPr/>
          </p:nvCxnSpPr>
          <p:spPr>
            <a:xfrm>
              <a:off x="63595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901" name="Google Shape;901;p54"/>
            <p:cNvSpPr/>
            <p:nvPr/>
          </p:nvSpPr>
          <p:spPr>
            <a:xfrm>
              <a:off x="61531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4"/>
            <p:cNvSpPr/>
            <p:nvPr/>
          </p:nvSpPr>
          <p:spPr>
            <a:xfrm>
              <a:off x="60929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903" name="Google Shape;903;p54"/>
            <p:cNvSpPr/>
            <p:nvPr/>
          </p:nvSpPr>
          <p:spPr>
            <a:xfrm>
              <a:off x="69056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4"/>
            <p:cNvSpPr/>
            <p:nvPr/>
          </p:nvSpPr>
          <p:spPr>
            <a:xfrm rot="-5400000">
              <a:off x="7330025" y="2834250"/>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905" name="Google Shape;905;p54"/>
            <p:cNvCxnSpPr>
              <a:stCxn id="840" idx="6"/>
            </p:cNvCxnSpPr>
            <p:nvPr/>
          </p:nvCxnSpPr>
          <p:spPr>
            <a:xfrm>
              <a:off x="7321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6" name="Google Shape;906;p54"/>
            <p:cNvCxnSpPr/>
            <p:nvPr/>
          </p:nvCxnSpPr>
          <p:spPr>
            <a:xfrm>
              <a:off x="7321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7" name="Google Shape;907;p54"/>
            <p:cNvCxnSpPr/>
            <p:nvPr/>
          </p:nvCxnSpPr>
          <p:spPr>
            <a:xfrm>
              <a:off x="7321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8" name="Google Shape;908;p54"/>
            <p:cNvCxnSpPr/>
            <p:nvPr/>
          </p:nvCxnSpPr>
          <p:spPr>
            <a:xfrm>
              <a:off x="7321708" y="34473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09" name="Google Shape;909;p54"/>
            <p:cNvCxnSpPr/>
            <p:nvPr/>
          </p:nvCxnSpPr>
          <p:spPr>
            <a:xfrm>
              <a:off x="8083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0" name="Google Shape;910;p54"/>
            <p:cNvCxnSpPr/>
            <p:nvPr/>
          </p:nvCxnSpPr>
          <p:spPr>
            <a:xfrm>
              <a:off x="8083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1" name="Google Shape;911;p54"/>
            <p:cNvCxnSpPr/>
            <p:nvPr/>
          </p:nvCxnSpPr>
          <p:spPr>
            <a:xfrm>
              <a:off x="8083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912" name="Google Shape;912;p54"/>
            <p:cNvCxnSpPr/>
            <p:nvPr/>
          </p:nvCxnSpPr>
          <p:spPr>
            <a:xfrm>
              <a:off x="8083708" y="3447301"/>
              <a:ext cx="374400" cy="0"/>
            </a:xfrm>
            <a:prstGeom prst="straightConnector1">
              <a:avLst/>
            </a:prstGeom>
            <a:noFill/>
            <a:ln w="9525" cap="flat" cmpd="sng">
              <a:solidFill>
                <a:schemeClr val="dk2"/>
              </a:solidFill>
              <a:prstDash val="solid"/>
              <a:round/>
              <a:headEnd type="none" w="med" len="med"/>
              <a:tailEnd type="triangle" w="med" len="med"/>
            </a:ln>
          </p:spPr>
        </p:cxnSp>
      </p:grpSp>
      <p:sp>
        <p:nvSpPr>
          <p:cNvPr id="913" name="Google Shape;913;p54"/>
          <p:cNvSpPr/>
          <p:nvPr/>
        </p:nvSpPr>
        <p:spPr>
          <a:xfrm>
            <a:off x="2647950" y="3686175"/>
            <a:ext cx="924000" cy="962100"/>
          </a:xfrm>
          <a:prstGeom prst="mathMultiply">
            <a:avLst>
              <a:gd name="adj1" fmla="val 2352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2" name="TextBox 1">
            <a:extLst>
              <a:ext uri="{FF2B5EF4-FFF2-40B4-BE49-F238E27FC236}">
                <a16:creationId xmlns:a16="http://schemas.microsoft.com/office/drawing/2014/main" id="{0DD5F77E-19B4-A997-28C7-7D51CDC7DB1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5"/>
                                        </p:tgtEl>
                                        <p:attrNameLst>
                                          <p:attrName>style.visibility</p:attrName>
                                        </p:attrNameLst>
                                      </p:cBhvr>
                                      <p:to>
                                        <p:strVal val="visible"/>
                                      </p:to>
                                    </p:set>
                                    <p:animEffect transition="in" filter="fade">
                                      <p:cBhvr>
                                        <p:cTn id="7" dur="10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55"/>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sp>
        <p:nvSpPr>
          <p:cNvPr id="921" name="Google Shape;921;p55"/>
          <p:cNvSpPr txBox="1"/>
          <p:nvPr/>
        </p:nvSpPr>
        <p:spPr>
          <a:xfrm>
            <a:off x="304800" y="1301850"/>
            <a:ext cx="8296200" cy="73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dirty="0">
                <a:solidFill>
                  <a:srgbClr val="424242"/>
                </a:solidFill>
                <a:latin typeface="Nunito"/>
                <a:ea typeface="Nunito"/>
                <a:cs typeface="Nunito"/>
                <a:sym typeface="Nunito"/>
              </a:rPr>
              <a:t>The </a:t>
            </a:r>
            <a:r>
              <a:rPr lang="en" sz="2200" b="1" dirty="0">
                <a:solidFill>
                  <a:srgbClr val="424242"/>
                </a:solidFill>
                <a:latin typeface="Nunito"/>
                <a:ea typeface="Nunito"/>
                <a:cs typeface="Nunito"/>
                <a:sym typeface="Nunito"/>
              </a:rPr>
              <a:t>output layer</a:t>
            </a:r>
            <a:r>
              <a:rPr lang="en" sz="2200" dirty="0">
                <a:solidFill>
                  <a:srgbClr val="424242"/>
                </a:solidFill>
                <a:latin typeface="Nunito"/>
                <a:ea typeface="Nunito"/>
                <a:cs typeface="Nunito"/>
                <a:sym typeface="Nunito"/>
              </a:rPr>
              <a:t> is typically modified </a:t>
            </a:r>
            <a:r>
              <a:rPr lang="en" sz="2200" b="1" dirty="0">
                <a:solidFill>
                  <a:srgbClr val="424242"/>
                </a:solidFill>
                <a:latin typeface="Nunito"/>
                <a:ea typeface="Nunito"/>
                <a:cs typeface="Nunito"/>
                <a:sym typeface="Nunito"/>
              </a:rPr>
              <a:t>by replacing</a:t>
            </a:r>
            <a:r>
              <a:rPr lang="en" sz="2200" dirty="0">
                <a:solidFill>
                  <a:srgbClr val="424242"/>
                </a:solidFill>
                <a:latin typeface="Nunito"/>
                <a:ea typeface="Nunito"/>
                <a:cs typeface="Nunito"/>
                <a:sym typeface="Nunito"/>
              </a:rPr>
              <a:t> the individual activation functions </a:t>
            </a:r>
            <a:r>
              <a:rPr lang="en" sz="2200" b="1" dirty="0">
                <a:solidFill>
                  <a:schemeClr val="accent3">
                    <a:lumMod val="60000"/>
                    <a:lumOff val="40000"/>
                  </a:schemeClr>
                </a:solidFill>
                <a:latin typeface="Nunito"/>
                <a:ea typeface="Nunito"/>
                <a:cs typeface="Nunito"/>
                <a:sym typeface="Nunito"/>
              </a:rPr>
              <a:t>by a shared softmax</a:t>
            </a:r>
            <a:r>
              <a:rPr lang="en" sz="2200" dirty="0">
                <a:solidFill>
                  <a:schemeClr val="accent3">
                    <a:lumMod val="60000"/>
                    <a:lumOff val="40000"/>
                  </a:schemeClr>
                </a:solidFill>
                <a:latin typeface="Nunito"/>
                <a:ea typeface="Nunito"/>
                <a:cs typeface="Nunito"/>
                <a:sym typeface="Nunito"/>
              </a:rPr>
              <a:t> </a:t>
            </a:r>
            <a:r>
              <a:rPr lang="en" sz="2200" dirty="0">
                <a:solidFill>
                  <a:srgbClr val="424242"/>
                </a:solidFill>
                <a:latin typeface="Nunito"/>
                <a:ea typeface="Nunito"/>
                <a:cs typeface="Nunito"/>
                <a:sym typeface="Nunito"/>
              </a:rPr>
              <a:t>function.</a:t>
            </a:r>
            <a:endParaRPr sz="2200" dirty="0">
              <a:solidFill>
                <a:srgbClr val="424242"/>
              </a:solidFill>
              <a:latin typeface="Nunito"/>
              <a:ea typeface="Nunito"/>
              <a:cs typeface="Nunito"/>
              <a:sym typeface="Nunito"/>
            </a:endParaRPr>
          </a:p>
        </p:txBody>
      </p:sp>
      <p:sp>
        <p:nvSpPr>
          <p:cNvPr id="922" name="Google Shape;922;p55"/>
          <p:cNvSpPr/>
          <p:nvPr/>
        </p:nvSpPr>
        <p:spPr>
          <a:xfrm>
            <a:off x="717301" y="25594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3" name="Google Shape;923;p55"/>
          <p:cNvSpPr/>
          <p:nvPr/>
        </p:nvSpPr>
        <p:spPr>
          <a:xfrm>
            <a:off x="717301" y="28980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4" name="Google Shape;924;p55"/>
          <p:cNvSpPr/>
          <p:nvPr/>
        </p:nvSpPr>
        <p:spPr>
          <a:xfrm>
            <a:off x="717301" y="32365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5" name="Google Shape;925;p55"/>
          <p:cNvSpPr/>
          <p:nvPr/>
        </p:nvSpPr>
        <p:spPr>
          <a:xfrm>
            <a:off x="1493369"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6" name="Google Shape;926;p55"/>
          <p:cNvSpPr/>
          <p:nvPr/>
        </p:nvSpPr>
        <p:spPr>
          <a:xfrm>
            <a:off x="1493369"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27" name="Google Shape;927;p55"/>
          <p:cNvSpPr/>
          <p:nvPr/>
        </p:nvSpPr>
        <p:spPr>
          <a:xfrm>
            <a:off x="1493369"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28" name="Google Shape;928;p55"/>
          <p:cNvCxnSpPr>
            <a:stCxn id="922" idx="6"/>
            <a:endCxn id="927" idx="2"/>
          </p:cNvCxnSpPr>
          <p:nvPr/>
        </p:nvCxnSpPr>
        <p:spPr>
          <a:xfrm>
            <a:off x="975901" y="26802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929" name="Google Shape;929;p55"/>
          <p:cNvCxnSpPr>
            <a:stCxn id="922" idx="6"/>
            <a:endCxn id="926" idx="2"/>
          </p:cNvCxnSpPr>
          <p:nvPr/>
        </p:nvCxnSpPr>
        <p:spPr>
          <a:xfrm>
            <a:off x="975901" y="26802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930" name="Google Shape;930;p55"/>
          <p:cNvCxnSpPr>
            <a:stCxn id="922" idx="6"/>
            <a:endCxn id="925" idx="2"/>
          </p:cNvCxnSpPr>
          <p:nvPr/>
        </p:nvCxnSpPr>
        <p:spPr>
          <a:xfrm>
            <a:off x="975901" y="26802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931" name="Google Shape;931;p55"/>
          <p:cNvCxnSpPr>
            <a:stCxn id="923" idx="6"/>
            <a:endCxn id="927" idx="2"/>
          </p:cNvCxnSpPr>
          <p:nvPr/>
        </p:nvCxnSpPr>
        <p:spPr>
          <a:xfrm rot="10800000" flipH="1">
            <a:off x="975901" y="27283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932" name="Google Shape;932;p55"/>
          <p:cNvCxnSpPr>
            <a:stCxn id="923" idx="6"/>
            <a:endCxn id="926" idx="2"/>
          </p:cNvCxnSpPr>
          <p:nvPr/>
        </p:nvCxnSpPr>
        <p:spPr>
          <a:xfrm rot="10800000" flipH="1">
            <a:off x="975901" y="30133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933" name="Google Shape;933;p55"/>
          <p:cNvCxnSpPr>
            <a:stCxn id="923" idx="6"/>
            <a:endCxn id="925" idx="2"/>
          </p:cNvCxnSpPr>
          <p:nvPr/>
        </p:nvCxnSpPr>
        <p:spPr>
          <a:xfrm>
            <a:off x="975901" y="30187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934" name="Google Shape;934;p55"/>
          <p:cNvCxnSpPr>
            <a:stCxn id="924" idx="6"/>
            <a:endCxn id="927" idx="2"/>
          </p:cNvCxnSpPr>
          <p:nvPr/>
        </p:nvCxnSpPr>
        <p:spPr>
          <a:xfrm rot="10800000" flipH="1">
            <a:off x="975901" y="27281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935" name="Google Shape;935;p55"/>
          <p:cNvCxnSpPr>
            <a:stCxn id="924" idx="6"/>
            <a:endCxn id="926" idx="2"/>
          </p:cNvCxnSpPr>
          <p:nvPr/>
        </p:nvCxnSpPr>
        <p:spPr>
          <a:xfrm rot="10800000" flipH="1">
            <a:off x="975901" y="30134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936" name="Google Shape;936;p55"/>
          <p:cNvCxnSpPr>
            <a:stCxn id="924" idx="6"/>
            <a:endCxn id="925" idx="2"/>
          </p:cNvCxnSpPr>
          <p:nvPr/>
        </p:nvCxnSpPr>
        <p:spPr>
          <a:xfrm rot="10800000" flipH="1">
            <a:off x="975901" y="32987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937" name="Google Shape;937;p55"/>
          <p:cNvSpPr/>
          <p:nvPr/>
        </p:nvSpPr>
        <p:spPr>
          <a:xfrm>
            <a:off x="1493369"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38" name="Google Shape;938;p55"/>
          <p:cNvSpPr/>
          <p:nvPr/>
        </p:nvSpPr>
        <p:spPr>
          <a:xfrm>
            <a:off x="1493369"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39" name="Google Shape;939;p55"/>
          <p:cNvSpPr/>
          <p:nvPr/>
        </p:nvSpPr>
        <p:spPr>
          <a:xfrm>
            <a:off x="2443774" y="31779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0" name="Google Shape;940;p55"/>
          <p:cNvSpPr/>
          <p:nvPr/>
        </p:nvSpPr>
        <p:spPr>
          <a:xfrm>
            <a:off x="2443774" y="28927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1" name="Google Shape;941;p55"/>
          <p:cNvSpPr/>
          <p:nvPr/>
        </p:nvSpPr>
        <p:spPr>
          <a:xfrm>
            <a:off x="2443774" y="26075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2" name="Google Shape;942;p55"/>
          <p:cNvSpPr/>
          <p:nvPr/>
        </p:nvSpPr>
        <p:spPr>
          <a:xfrm>
            <a:off x="2443774" y="23223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3" name="Google Shape;943;p55"/>
          <p:cNvSpPr/>
          <p:nvPr/>
        </p:nvSpPr>
        <p:spPr>
          <a:xfrm>
            <a:off x="2443774" y="34631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4" name="Google Shape;944;p55"/>
          <p:cNvSpPr/>
          <p:nvPr/>
        </p:nvSpPr>
        <p:spPr>
          <a:xfrm>
            <a:off x="3253108" y="30301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5" name="Google Shape;945;p55"/>
          <p:cNvSpPr/>
          <p:nvPr/>
        </p:nvSpPr>
        <p:spPr>
          <a:xfrm>
            <a:off x="3253108" y="27449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6" name="Google Shape;946;p55"/>
          <p:cNvSpPr/>
          <p:nvPr/>
        </p:nvSpPr>
        <p:spPr>
          <a:xfrm>
            <a:off x="3253108" y="2459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7" name="Google Shape;947;p55"/>
          <p:cNvSpPr/>
          <p:nvPr/>
        </p:nvSpPr>
        <p:spPr>
          <a:xfrm>
            <a:off x="3253108" y="33153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48" name="Google Shape;948;p55"/>
          <p:cNvCxnSpPr>
            <a:stCxn id="937" idx="6"/>
            <a:endCxn id="942" idx="2"/>
          </p:cNvCxnSpPr>
          <p:nvPr/>
        </p:nvCxnSpPr>
        <p:spPr>
          <a:xfrm>
            <a:off x="1751969" y="24430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49" name="Google Shape;949;p55"/>
          <p:cNvCxnSpPr>
            <a:stCxn id="937" idx="6"/>
            <a:endCxn id="941" idx="2"/>
          </p:cNvCxnSpPr>
          <p:nvPr/>
        </p:nvCxnSpPr>
        <p:spPr>
          <a:xfrm>
            <a:off x="1751969" y="24430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0" name="Google Shape;950;p55"/>
          <p:cNvCxnSpPr>
            <a:stCxn id="937" idx="6"/>
            <a:endCxn id="940" idx="2"/>
          </p:cNvCxnSpPr>
          <p:nvPr/>
        </p:nvCxnSpPr>
        <p:spPr>
          <a:xfrm>
            <a:off x="1751969" y="24430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51" name="Google Shape;951;p55"/>
          <p:cNvCxnSpPr>
            <a:stCxn id="937" idx="6"/>
            <a:endCxn id="939" idx="2"/>
          </p:cNvCxnSpPr>
          <p:nvPr/>
        </p:nvCxnSpPr>
        <p:spPr>
          <a:xfrm>
            <a:off x="1751969" y="24430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52" name="Google Shape;952;p55"/>
          <p:cNvCxnSpPr>
            <a:stCxn id="937" idx="6"/>
            <a:endCxn id="943" idx="2"/>
          </p:cNvCxnSpPr>
          <p:nvPr/>
        </p:nvCxnSpPr>
        <p:spPr>
          <a:xfrm>
            <a:off x="1751969" y="24430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53" name="Google Shape;953;p55"/>
          <p:cNvCxnSpPr>
            <a:stCxn id="927" idx="6"/>
            <a:endCxn id="941" idx="2"/>
          </p:cNvCxnSpPr>
          <p:nvPr/>
        </p:nvCxnSpPr>
        <p:spPr>
          <a:xfrm>
            <a:off x="1751969" y="27282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54" name="Google Shape;954;p55"/>
          <p:cNvCxnSpPr>
            <a:stCxn id="927" idx="6"/>
            <a:endCxn id="942" idx="2"/>
          </p:cNvCxnSpPr>
          <p:nvPr/>
        </p:nvCxnSpPr>
        <p:spPr>
          <a:xfrm rot="10800000" flipH="1">
            <a:off x="1751969" y="24429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5" name="Google Shape;955;p55"/>
          <p:cNvCxnSpPr>
            <a:stCxn id="927" idx="6"/>
            <a:endCxn id="940" idx="2"/>
          </p:cNvCxnSpPr>
          <p:nvPr/>
        </p:nvCxnSpPr>
        <p:spPr>
          <a:xfrm>
            <a:off x="1751969" y="27282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56" name="Google Shape;956;p55"/>
          <p:cNvCxnSpPr>
            <a:stCxn id="927" idx="6"/>
            <a:endCxn id="939" idx="2"/>
          </p:cNvCxnSpPr>
          <p:nvPr/>
        </p:nvCxnSpPr>
        <p:spPr>
          <a:xfrm>
            <a:off x="1751969" y="27282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57" name="Google Shape;957;p55"/>
          <p:cNvCxnSpPr>
            <a:stCxn id="927" idx="6"/>
            <a:endCxn id="943" idx="2"/>
          </p:cNvCxnSpPr>
          <p:nvPr/>
        </p:nvCxnSpPr>
        <p:spPr>
          <a:xfrm>
            <a:off x="1751969" y="27282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58" name="Google Shape;958;p55"/>
          <p:cNvCxnSpPr>
            <a:stCxn id="926" idx="6"/>
            <a:endCxn id="940" idx="2"/>
          </p:cNvCxnSpPr>
          <p:nvPr/>
        </p:nvCxnSpPr>
        <p:spPr>
          <a:xfrm>
            <a:off x="1751969" y="30134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59" name="Google Shape;959;p55"/>
          <p:cNvCxnSpPr>
            <a:stCxn id="926" idx="6"/>
            <a:endCxn id="939" idx="2"/>
          </p:cNvCxnSpPr>
          <p:nvPr/>
        </p:nvCxnSpPr>
        <p:spPr>
          <a:xfrm>
            <a:off x="1751969" y="30134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0" name="Google Shape;960;p55"/>
          <p:cNvCxnSpPr>
            <a:stCxn id="926" idx="6"/>
            <a:endCxn id="943" idx="2"/>
          </p:cNvCxnSpPr>
          <p:nvPr/>
        </p:nvCxnSpPr>
        <p:spPr>
          <a:xfrm>
            <a:off x="1751969" y="30134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1" name="Google Shape;961;p55"/>
          <p:cNvCxnSpPr>
            <a:stCxn id="926" idx="6"/>
            <a:endCxn id="941" idx="2"/>
          </p:cNvCxnSpPr>
          <p:nvPr/>
        </p:nvCxnSpPr>
        <p:spPr>
          <a:xfrm rot="10800000" flipH="1">
            <a:off x="1751969" y="27281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2" name="Google Shape;962;p55"/>
          <p:cNvCxnSpPr>
            <a:stCxn id="926" idx="6"/>
            <a:endCxn id="942" idx="2"/>
          </p:cNvCxnSpPr>
          <p:nvPr/>
        </p:nvCxnSpPr>
        <p:spPr>
          <a:xfrm rot="10800000" flipH="1">
            <a:off x="1751969" y="24431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3" name="Google Shape;963;p55"/>
          <p:cNvCxnSpPr>
            <a:stCxn id="925" idx="6"/>
            <a:endCxn id="939" idx="2"/>
          </p:cNvCxnSpPr>
          <p:nvPr/>
        </p:nvCxnSpPr>
        <p:spPr>
          <a:xfrm>
            <a:off x="1751969" y="32986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64" name="Google Shape;964;p55"/>
          <p:cNvCxnSpPr>
            <a:stCxn id="925" idx="6"/>
            <a:endCxn id="943" idx="2"/>
          </p:cNvCxnSpPr>
          <p:nvPr/>
        </p:nvCxnSpPr>
        <p:spPr>
          <a:xfrm>
            <a:off x="1751969" y="32986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65" name="Google Shape;965;p55"/>
          <p:cNvCxnSpPr>
            <a:stCxn id="925" idx="6"/>
            <a:endCxn id="940" idx="1"/>
          </p:cNvCxnSpPr>
          <p:nvPr/>
        </p:nvCxnSpPr>
        <p:spPr>
          <a:xfrm rot="10800000" flipH="1">
            <a:off x="1751969" y="29281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966" name="Google Shape;966;p55"/>
          <p:cNvCxnSpPr>
            <a:stCxn id="925" idx="6"/>
            <a:endCxn id="941" idx="2"/>
          </p:cNvCxnSpPr>
          <p:nvPr/>
        </p:nvCxnSpPr>
        <p:spPr>
          <a:xfrm rot="10800000" flipH="1">
            <a:off x="1751969" y="27283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67" name="Google Shape;967;p55"/>
          <p:cNvCxnSpPr>
            <a:stCxn id="925" idx="6"/>
            <a:endCxn id="942" idx="2"/>
          </p:cNvCxnSpPr>
          <p:nvPr/>
        </p:nvCxnSpPr>
        <p:spPr>
          <a:xfrm rot="10800000" flipH="1">
            <a:off x="1751969" y="24430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68" name="Google Shape;968;p55"/>
          <p:cNvCxnSpPr>
            <a:stCxn id="938" idx="6"/>
            <a:endCxn id="943" idx="2"/>
          </p:cNvCxnSpPr>
          <p:nvPr/>
        </p:nvCxnSpPr>
        <p:spPr>
          <a:xfrm>
            <a:off x="1751969" y="35838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69" name="Google Shape;969;p55"/>
          <p:cNvCxnSpPr>
            <a:stCxn id="938" idx="6"/>
            <a:endCxn id="939" idx="2"/>
          </p:cNvCxnSpPr>
          <p:nvPr/>
        </p:nvCxnSpPr>
        <p:spPr>
          <a:xfrm rot="10800000" flipH="1">
            <a:off x="1751969" y="32985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70" name="Google Shape;970;p55"/>
          <p:cNvCxnSpPr>
            <a:stCxn id="938" idx="6"/>
            <a:endCxn id="940" idx="2"/>
          </p:cNvCxnSpPr>
          <p:nvPr/>
        </p:nvCxnSpPr>
        <p:spPr>
          <a:xfrm rot="10800000" flipH="1">
            <a:off x="1751969" y="30135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71" name="Google Shape;971;p55"/>
          <p:cNvCxnSpPr>
            <a:stCxn id="938" idx="6"/>
            <a:endCxn id="941" idx="2"/>
          </p:cNvCxnSpPr>
          <p:nvPr/>
        </p:nvCxnSpPr>
        <p:spPr>
          <a:xfrm rot="10800000" flipH="1">
            <a:off x="1751969" y="27282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72" name="Google Shape;972;p55"/>
          <p:cNvCxnSpPr>
            <a:stCxn id="938" idx="6"/>
            <a:endCxn id="942" idx="2"/>
          </p:cNvCxnSpPr>
          <p:nvPr/>
        </p:nvCxnSpPr>
        <p:spPr>
          <a:xfrm rot="10800000" flipH="1">
            <a:off x="1751969" y="24429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73" name="Google Shape;973;p55"/>
          <p:cNvCxnSpPr>
            <a:stCxn id="924" idx="6"/>
            <a:endCxn id="938" idx="2"/>
          </p:cNvCxnSpPr>
          <p:nvPr/>
        </p:nvCxnSpPr>
        <p:spPr>
          <a:xfrm>
            <a:off x="975901" y="33572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974" name="Google Shape;974;p55"/>
          <p:cNvCxnSpPr>
            <a:stCxn id="924" idx="6"/>
            <a:endCxn id="937" idx="2"/>
          </p:cNvCxnSpPr>
          <p:nvPr/>
        </p:nvCxnSpPr>
        <p:spPr>
          <a:xfrm rot="10800000" flipH="1">
            <a:off x="975901" y="24431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p55"/>
          <p:cNvCxnSpPr>
            <a:stCxn id="923" idx="6"/>
            <a:endCxn id="937" idx="2"/>
          </p:cNvCxnSpPr>
          <p:nvPr/>
        </p:nvCxnSpPr>
        <p:spPr>
          <a:xfrm rot="10800000" flipH="1">
            <a:off x="975901" y="24430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976" name="Google Shape;976;p55"/>
          <p:cNvCxnSpPr>
            <a:stCxn id="922" idx="6"/>
            <a:endCxn id="937" idx="2"/>
          </p:cNvCxnSpPr>
          <p:nvPr/>
        </p:nvCxnSpPr>
        <p:spPr>
          <a:xfrm rot="10800000" flipH="1">
            <a:off x="975901" y="24429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977" name="Google Shape;977;p55"/>
          <p:cNvCxnSpPr>
            <a:stCxn id="923" idx="6"/>
            <a:endCxn id="938" idx="2"/>
          </p:cNvCxnSpPr>
          <p:nvPr/>
        </p:nvCxnSpPr>
        <p:spPr>
          <a:xfrm>
            <a:off x="975901" y="30187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978" name="Google Shape;978;p55"/>
          <p:cNvCxnSpPr>
            <a:stCxn id="922" idx="6"/>
            <a:endCxn id="938" idx="2"/>
          </p:cNvCxnSpPr>
          <p:nvPr/>
        </p:nvCxnSpPr>
        <p:spPr>
          <a:xfrm>
            <a:off x="975901" y="26802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979" name="Google Shape;979;p55"/>
          <p:cNvCxnSpPr>
            <a:stCxn id="942" idx="6"/>
            <a:endCxn id="946" idx="2"/>
          </p:cNvCxnSpPr>
          <p:nvPr/>
        </p:nvCxnSpPr>
        <p:spPr>
          <a:xfrm>
            <a:off x="2702374" y="24430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0" name="Google Shape;980;p55"/>
          <p:cNvCxnSpPr>
            <a:stCxn id="942" idx="6"/>
            <a:endCxn id="945" idx="2"/>
          </p:cNvCxnSpPr>
          <p:nvPr/>
        </p:nvCxnSpPr>
        <p:spPr>
          <a:xfrm>
            <a:off x="2702374" y="24430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p55"/>
          <p:cNvCxnSpPr>
            <a:stCxn id="942" idx="6"/>
            <a:endCxn id="944" idx="2"/>
          </p:cNvCxnSpPr>
          <p:nvPr/>
        </p:nvCxnSpPr>
        <p:spPr>
          <a:xfrm>
            <a:off x="2702374" y="24430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982" name="Google Shape;982;p55"/>
          <p:cNvCxnSpPr>
            <a:stCxn id="942" idx="6"/>
            <a:endCxn id="947" idx="2"/>
          </p:cNvCxnSpPr>
          <p:nvPr/>
        </p:nvCxnSpPr>
        <p:spPr>
          <a:xfrm>
            <a:off x="2702374" y="24430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983" name="Google Shape;983;p55"/>
          <p:cNvCxnSpPr>
            <a:stCxn id="941" idx="6"/>
            <a:endCxn id="946" idx="2"/>
          </p:cNvCxnSpPr>
          <p:nvPr/>
        </p:nvCxnSpPr>
        <p:spPr>
          <a:xfrm rot="10800000" flipH="1">
            <a:off x="2702374" y="25806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84" name="Google Shape;984;p55"/>
          <p:cNvCxnSpPr>
            <a:stCxn id="941" idx="6"/>
            <a:endCxn id="945" idx="2"/>
          </p:cNvCxnSpPr>
          <p:nvPr/>
        </p:nvCxnSpPr>
        <p:spPr>
          <a:xfrm>
            <a:off x="2702374" y="27282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5" name="Google Shape;985;p55"/>
          <p:cNvCxnSpPr>
            <a:stCxn id="941" idx="6"/>
            <a:endCxn id="944" idx="2"/>
          </p:cNvCxnSpPr>
          <p:nvPr/>
        </p:nvCxnSpPr>
        <p:spPr>
          <a:xfrm>
            <a:off x="2702374" y="27282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6" name="Google Shape;986;p55"/>
          <p:cNvCxnSpPr>
            <a:stCxn id="940" idx="6"/>
            <a:endCxn id="944" idx="2"/>
          </p:cNvCxnSpPr>
          <p:nvPr/>
        </p:nvCxnSpPr>
        <p:spPr>
          <a:xfrm>
            <a:off x="2702374" y="30134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87" name="Google Shape;987;p55"/>
          <p:cNvCxnSpPr>
            <a:stCxn id="940" idx="6"/>
            <a:endCxn id="947" idx="2"/>
          </p:cNvCxnSpPr>
          <p:nvPr/>
        </p:nvCxnSpPr>
        <p:spPr>
          <a:xfrm>
            <a:off x="2702374" y="30134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988" name="Google Shape;988;p55"/>
          <p:cNvCxnSpPr>
            <a:stCxn id="940" idx="6"/>
            <a:endCxn id="945" idx="2"/>
          </p:cNvCxnSpPr>
          <p:nvPr/>
        </p:nvCxnSpPr>
        <p:spPr>
          <a:xfrm rot="10800000" flipH="1">
            <a:off x="2702374" y="28658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89" name="Google Shape;989;p55"/>
          <p:cNvCxnSpPr>
            <a:stCxn id="940" idx="6"/>
            <a:endCxn id="946" idx="2"/>
          </p:cNvCxnSpPr>
          <p:nvPr/>
        </p:nvCxnSpPr>
        <p:spPr>
          <a:xfrm rot="10800000" flipH="1">
            <a:off x="2702374" y="25805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0" name="Google Shape;990;p55"/>
          <p:cNvCxnSpPr>
            <a:stCxn id="941" idx="6"/>
            <a:endCxn id="947" idx="2"/>
          </p:cNvCxnSpPr>
          <p:nvPr/>
        </p:nvCxnSpPr>
        <p:spPr>
          <a:xfrm>
            <a:off x="2702374" y="27282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991" name="Google Shape;991;p55"/>
          <p:cNvCxnSpPr>
            <a:stCxn id="939" idx="6"/>
            <a:endCxn id="947" idx="2"/>
          </p:cNvCxnSpPr>
          <p:nvPr/>
        </p:nvCxnSpPr>
        <p:spPr>
          <a:xfrm>
            <a:off x="2702374" y="32986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992" name="Google Shape;992;p55"/>
          <p:cNvCxnSpPr>
            <a:stCxn id="943" idx="6"/>
            <a:endCxn id="947" idx="2"/>
          </p:cNvCxnSpPr>
          <p:nvPr/>
        </p:nvCxnSpPr>
        <p:spPr>
          <a:xfrm rot="10800000" flipH="1">
            <a:off x="2702374" y="34362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93" name="Google Shape;993;p55"/>
          <p:cNvCxnSpPr>
            <a:stCxn id="943" idx="6"/>
            <a:endCxn id="944" idx="2"/>
          </p:cNvCxnSpPr>
          <p:nvPr/>
        </p:nvCxnSpPr>
        <p:spPr>
          <a:xfrm rot="10800000" flipH="1">
            <a:off x="2702374" y="31509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4" name="Google Shape;994;p55"/>
          <p:cNvCxnSpPr>
            <a:stCxn id="939" idx="6"/>
            <a:endCxn id="944" idx="2"/>
          </p:cNvCxnSpPr>
          <p:nvPr/>
        </p:nvCxnSpPr>
        <p:spPr>
          <a:xfrm rot="10800000" flipH="1">
            <a:off x="2702374" y="31510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995" name="Google Shape;995;p55"/>
          <p:cNvCxnSpPr>
            <a:stCxn id="943" idx="6"/>
            <a:endCxn id="945" idx="2"/>
          </p:cNvCxnSpPr>
          <p:nvPr/>
        </p:nvCxnSpPr>
        <p:spPr>
          <a:xfrm rot="10800000" flipH="1">
            <a:off x="2702374" y="28656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996" name="Google Shape;996;p55"/>
          <p:cNvCxnSpPr>
            <a:stCxn id="939" idx="6"/>
            <a:endCxn id="946" idx="2"/>
          </p:cNvCxnSpPr>
          <p:nvPr/>
        </p:nvCxnSpPr>
        <p:spPr>
          <a:xfrm rot="10800000" flipH="1">
            <a:off x="2702374" y="25804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997" name="Google Shape;997;p55"/>
          <p:cNvCxnSpPr>
            <a:stCxn id="939" idx="6"/>
            <a:endCxn id="945" idx="2"/>
          </p:cNvCxnSpPr>
          <p:nvPr/>
        </p:nvCxnSpPr>
        <p:spPr>
          <a:xfrm rot="10800000" flipH="1">
            <a:off x="2702374" y="28657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998" name="Google Shape;998;p55"/>
          <p:cNvCxnSpPr>
            <a:stCxn id="943" idx="6"/>
            <a:endCxn id="946" idx="2"/>
          </p:cNvCxnSpPr>
          <p:nvPr/>
        </p:nvCxnSpPr>
        <p:spPr>
          <a:xfrm rot="10800000" flipH="1">
            <a:off x="2702374" y="2580651"/>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999" name="Google Shape;999;p55"/>
          <p:cNvCxnSpPr/>
          <p:nvPr/>
        </p:nvCxnSpPr>
        <p:spPr>
          <a:xfrm>
            <a:off x="13072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000" name="Google Shape;1000;p55"/>
          <p:cNvCxnSpPr/>
          <p:nvPr/>
        </p:nvCxnSpPr>
        <p:spPr>
          <a:xfrm rot="10800000">
            <a:off x="16086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001" name="Google Shape;1001;p55"/>
          <p:cNvCxnSpPr/>
          <p:nvPr/>
        </p:nvCxnSpPr>
        <p:spPr>
          <a:xfrm>
            <a:off x="15970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1002" name="Google Shape;1002;p55"/>
          <p:cNvSpPr/>
          <p:nvPr/>
        </p:nvSpPr>
        <p:spPr>
          <a:xfrm>
            <a:off x="13144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5"/>
          <p:cNvSpPr/>
          <p:nvPr/>
        </p:nvSpPr>
        <p:spPr>
          <a:xfrm>
            <a:off x="13304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1004" name="Google Shape;1004;p55"/>
          <p:cNvCxnSpPr/>
          <p:nvPr/>
        </p:nvCxnSpPr>
        <p:spPr>
          <a:xfrm>
            <a:off x="2259725" y="4339868"/>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005" name="Google Shape;1005;p55"/>
          <p:cNvCxnSpPr/>
          <p:nvPr/>
        </p:nvCxnSpPr>
        <p:spPr>
          <a:xfrm rot="10800000">
            <a:off x="2561144" y="3846200"/>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006" name="Google Shape;1006;p55"/>
          <p:cNvCxnSpPr/>
          <p:nvPr/>
        </p:nvCxnSpPr>
        <p:spPr>
          <a:xfrm>
            <a:off x="2549538" y="4131148"/>
            <a:ext cx="22500" cy="0"/>
          </a:xfrm>
          <a:prstGeom prst="straightConnector1">
            <a:avLst/>
          </a:prstGeom>
          <a:noFill/>
          <a:ln w="28575" cap="flat" cmpd="sng">
            <a:solidFill>
              <a:srgbClr val="424242"/>
            </a:solidFill>
            <a:prstDash val="solid"/>
            <a:round/>
            <a:headEnd type="none" w="med" len="med"/>
            <a:tailEnd type="none" w="med" len="med"/>
          </a:ln>
        </p:spPr>
      </p:cxnSp>
      <p:sp>
        <p:nvSpPr>
          <p:cNvPr id="1007" name="Google Shape;1007;p55"/>
          <p:cNvSpPr/>
          <p:nvPr/>
        </p:nvSpPr>
        <p:spPr>
          <a:xfrm>
            <a:off x="2343194"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5"/>
          <p:cNvSpPr/>
          <p:nvPr/>
        </p:nvSpPr>
        <p:spPr>
          <a:xfrm>
            <a:off x="2282985" y="3947771"/>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1009" name="Google Shape;1009;p55"/>
          <p:cNvSpPr/>
          <p:nvPr/>
        </p:nvSpPr>
        <p:spPr>
          <a:xfrm>
            <a:off x="3095669" y="4359127"/>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5"/>
          <p:cNvSpPr/>
          <p:nvPr/>
        </p:nvSpPr>
        <p:spPr>
          <a:xfrm rot="-5400000">
            <a:off x="3520025" y="2834250"/>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1011" name="Google Shape;1011;p55"/>
          <p:cNvCxnSpPr>
            <a:stCxn id="946" idx="6"/>
          </p:cNvCxnSpPr>
          <p:nvPr/>
        </p:nvCxnSpPr>
        <p:spPr>
          <a:xfrm>
            <a:off x="3511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2" name="Google Shape;1012;p55"/>
          <p:cNvCxnSpPr/>
          <p:nvPr/>
        </p:nvCxnSpPr>
        <p:spPr>
          <a:xfrm>
            <a:off x="3511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3" name="Google Shape;1013;p55"/>
          <p:cNvCxnSpPr/>
          <p:nvPr/>
        </p:nvCxnSpPr>
        <p:spPr>
          <a:xfrm>
            <a:off x="3511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4" name="Google Shape;1014;p55"/>
          <p:cNvCxnSpPr/>
          <p:nvPr/>
        </p:nvCxnSpPr>
        <p:spPr>
          <a:xfrm>
            <a:off x="3511708" y="34473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5" name="Google Shape;1015;p55"/>
          <p:cNvCxnSpPr/>
          <p:nvPr/>
        </p:nvCxnSpPr>
        <p:spPr>
          <a:xfrm>
            <a:off x="4273708" y="25805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6" name="Google Shape;1016;p55"/>
          <p:cNvCxnSpPr/>
          <p:nvPr/>
        </p:nvCxnSpPr>
        <p:spPr>
          <a:xfrm>
            <a:off x="4273708" y="28662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7" name="Google Shape;1017;p55"/>
          <p:cNvCxnSpPr/>
          <p:nvPr/>
        </p:nvCxnSpPr>
        <p:spPr>
          <a:xfrm>
            <a:off x="4273708" y="315202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018" name="Google Shape;1018;p55"/>
          <p:cNvCxnSpPr/>
          <p:nvPr/>
        </p:nvCxnSpPr>
        <p:spPr>
          <a:xfrm>
            <a:off x="4273708" y="3447301"/>
            <a:ext cx="374400" cy="0"/>
          </a:xfrm>
          <a:prstGeom prst="straightConnector1">
            <a:avLst/>
          </a:prstGeom>
          <a:noFill/>
          <a:ln w="9525" cap="flat" cmpd="sng">
            <a:solidFill>
              <a:schemeClr val="dk2"/>
            </a:solidFill>
            <a:prstDash val="solid"/>
            <a:round/>
            <a:headEnd type="none" w="med" len="med"/>
            <a:tailEnd type="triangle" w="med" len="med"/>
          </a:ln>
        </p:spPr>
      </p:cxnSp>
      <p:pic>
        <p:nvPicPr>
          <p:cNvPr id="1019" name="Google Shape;1019;p55"/>
          <p:cNvPicPr preferRelativeResize="0"/>
          <p:nvPr/>
        </p:nvPicPr>
        <p:blipFill>
          <a:blip r:embed="rId3">
            <a:alphaModFix/>
          </a:blip>
          <a:stretch>
            <a:fillRect/>
          </a:stretch>
        </p:blipFill>
        <p:spPr>
          <a:xfrm>
            <a:off x="5516225" y="2511187"/>
            <a:ext cx="3083525" cy="1909663"/>
          </a:xfrm>
          <a:prstGeom prst="rect">
            <a:avLst/>
          </a:prstGeom>
          <a:noFill/>
          <a:ln w="28575" cap="flat" cmpd="sng">
            <a:solidFill>
              <a:schemeClr val="accent3">
                <a:lumMod val="60000"/>
                <a:lumOff val="40000"/>
              </a:schemeClr>
            </a:solidFill>
            <a:prstDash val="solid"/>
            <a:round/>
            <a:headEnd type="none" w="sm" len="sm"/>
            <a:tailEnd type="none" w="sm" len="sm"/>
          </a:ln>
        </p:spPr>
      </p:pic>
      <p:sp>
        <p:nvSpPr>
          <p:cNvPr id="1020" name="Google Shape;1020;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2" name="TextBox 1">
            <a:extLst>
              <a:ext uri="{FF2B5EF4-FFF2-40B4-BE49-F238E27FC236}">
                <a16:creationId xmlns:a16="http://schemas.microsoft.com/office/drawing/2014/main" id="{E2388205-116E-AD2F-E1A2-B68BBE7026B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58" name="Google Shape;158;p19"/>
          <p:cNvSpPr txBox="1"/>
          <p:nvPr/>
        </p:nvSpPr>
        <p:spPr>
          <a:xfrm>
            <a:off x="353100" y="1155150"/>
            <a:ext cx="4497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Birds inspired us to fly </a:t>
            </a:r>
            <a:endParaRPr sz="2400">
              <a:solidFill>
                <a:srgbClr val="424242"/>
              </a:solidFill>
              <a:latin typeface="Nunito"/>
              <a:ea typeface="Nunito"/>
              <a:cs typeface="Nunito"/>
              <a:sym typeface="Nunito"/>
            </a:endParaRPr>
          </a:p>
        </p:txBody>
      </p:sp>
      <p:pic>
        <p:nvPicPr>
          <p:cNvPr id="159" name="Google Shape;159;p19"/>
          <p:cNvPicPr preferRelativeResize="0"/>
          <p:nvPr/>
        </p:nvPicPr>
        <p:blipFill>
          <a:blip r:embed="rId3">
            <a:alphaModFix/>
          </a:blip>
          <a:stretch>
            <a:fillRect/>
          </a:stretch>
        </p:blipFill>
        <p:spPr>
          <a:xfrm>
            <a:off x="3916550" y="1263475"/>
            <a:ext cx="4848874" cy="3562550"/>
          </a:xfrm>
          <a:prstGeom prst="rect">
            <a:avLst/>
          </a:prstGeom>
          <a:noFill/>
          <a:ln>
            <a:noFill/>
          </a:ln>
          <a:effectLst>
            <a:outerShdw blurRad="57150" dist="19050" dir="5400000" algn="bl" rotWithShape="0">
              <a:srgbClr val="000000">
                <a:alpha val="50000"/>
              </a:srgbClr>
            </a:outerShdw>
          </a:effectLst>
        </p:spPr>
      </p:pic>
      <p:sp>
        <p:nvSpPr>
          <p:cNvPr id="160" name="Google Shape;160;p19"/>
          <p:cNvSpPr txBox="1"/>
          <p:nvPr/>
        </p:nvSpPr>
        <p:spPr>
          <a:xfrm rot="-5400000">
            <a:off x="6967250" y="2926075"/>
            <a:ext cx="3704400" cy="18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https://i.pinimg.com/736x/18/4a/cc/184accf6b4d7980d2c2e8090ff295cd7--animal-tracks-friends.jpg</a:t>
            </a:r>
            <a:endParaRPr sz="600">
              <a:latin typeface="Nunito"/>
              <a:ea typeface="Nunito"/>
              <a:cs typeface="Nunito"/>
              <a:sym typeface="Nunito"/>
            </a:endParaRPr>
          </a:p>
        </p:txBody>
      </p:sp>
      <p:sp>
        <p:nvSpPr>
          <p:cNvPr id="161" name="Google Shape;16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2" name="TextBox 1">
            <a:extLst>
              <a:ext uri="{FF2B5EF4-FFF2-40B4-BE49-F238E27FC236}">
                <a16:creationId xmlns:a16="http://schemas.microsoft.com/office/drawing/2014/main" id="{E241CF08-9624-9577-91A9-A9FD5EBEFFB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E964EC74-3FB4-4558-72F6-AA6E10DDCF3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a:t>
            </a:fld>
            <a:endParaRPr lang="en-US" sz="160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56"/>
          <p:cNvSpPr txBox="1">
            <a:spLocks noGrp="1"/>
          </p:cNvSpPr>
          <p:nvPr>
            <p:ph type="title"/>
          </p:nvPr>
        </p:nvSpPr>
        <p:spPr>
          <a:xfrm>
            <a:off x="311700" y="220100"/>
            <a:ext cx="41388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Softmax Classification</a:t>
            </a:r>
            <a:endParaRPr dirty="0"/>
          </a:p>
        </p:txBody>
      </p:sp>
      <p:pic>
        <p:nvPicPr>
          <p:cNvPr id="1027" name="Google Shape;1027;p56"/>
          <p:cNvPicPr preferRelativeResize="0"/>
          <p:nvPr/>
        </p:nvPicPr>
        <p:blipFill>
          <a:blip r:embed="rId3">
            <a:alphaModFix/>
          </a:blip>
          <a:stretch>
            <a:fillRect/>
          </a:stretch>
        </p:blipFill>
        <p:spPr>
          <a:xfrm>
            <a:off x="934800" y="1228578"/>
            <a:ext cx="2274324" cy="1703825"/>
          </a:xfrm>
          <a:prstGeom prst="rect">
            <a:avLst/>
          </a:prstGeom>
          <a:noFill/>
          <a:ln>
            <a:noFill/>
          </a:ln>
        </p:spPr>
      </p:pic>
      <p:sp>
        <p:nvSpPr>
          <p:cNvPr id="1028" name="Google Shape;1028;p56"/>
          <p:cNvSpPr txBox="1"/>
          <p:nvPr/>
        </p:nvSpPr>
        <p:spPr>
          <a:xfrm>
            <a:off x="188700" y="3086446"/>
            <a:ext cx="1465800" cy="170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latin typeface="Nunito"/>
                <a:ea typeface="Nunito"/>
                <a:cs typeface="Nunito"/>
                <a:sym typeface="Nunito"/>
              </a:rPr>
              <a:t>Cat</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Dog</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Frog</a:t>
            </a:r>
            <a:endParaRPr sz="2400">
              <a:latin typeface="Nunito"/>
              <a:ea typeface="Nunito"/>
              <a:cs typeface="Nunito"/>
              <a:sym typeface="Nunito"/>
            </a:endParaRPr>
          </a:p>
          <a:p>
            <a:pPr marL="0" lvl="0" indent="0" algn="l" rtl="0">
              <a:lnSpc>
                <a:spcPct val="115000"/>
              </a:lnSpc>
              <a:spcBef>
                <a:spcPts val="0"/>
              </a:spcBef>
              <a:spcAft>
                <a:spcPts val="0"/>
              </a:spcAft>
              <a:buNone/>
            </a:pPr>
            <a:r>
              <a:rPr lang="en" sz="2400">
                <a:latin typeface="Nunito"/>
                <a:ea typeface="Nunito"/>
                <a:cs typeface="Nunito"/>
                <a:sym typeface="Nunito"/>
              </a:rPr>
              <a:t>Car</a:t>
            </a: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29" name="Google Shape;1029;p56"/>
          <p:cNvSpPr txBox="1"/>
          <p:nvPr/>
        </p:nvSpPr>
        <p:spPr>
          <a:xfrm>
            <a:off x="12555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5.1</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3.2</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-1.7</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-2.0</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grpSp>
        <p:nvGrpSpPr>
          <p:cNvPr id="1030" name="Google Shape;1030;p56"/>
          <p:cNvGrpSpPr/>
          <p:nvPr/>
        </p:nvGrpSpPr>
        <p:grpSpPr>
          <a:xfrm>
            <a:off x="2549375" y="3086446"/>
            <a:ext cx="1772125" cy="1703700"/>
            <a:chOff x="2549375" y="3086446"/>
            <a:chExt cx="1772125" cy="1703700"/>
          </a:xfrm>
        </p:grpSpPr>
        <p:sp>
          <p:nvSpPr>
            <p:cNvPr id="1031" name="Google Shape;1031;p56"/>
            <p:cNvSpPr txBox="1"/>
            <p:nvPr/>
          </p:nvSpPr>
          <p:spPr>
            <a:xfrm>
              <a:off x="28557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164.0</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24.5</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0.18</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0.13</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32" name="Google Shape;1032;p56"/>
            <p:cNvSpPr/>
            <p:nvPr/>
          </p:nvSpPr>
          <p:spPr>
            <a:xfrm>
              <a:off x="2549375" y="3764025"/>
              <a:ext cx="492000" cy="306000"/>
            </a:xfrm>
            <a:prstGeom prst="rightArrow">
              <a:avLst>
                <a:gd name="adj1" fmla="val 50000"/>
                <a:gd name="adj2" fmla="val 5000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56"/>
          <p:cNvGrpSpPr/>
          <p:nvPr/>
        </p:nvGrpSpPr>
        <p:grpSpPr>
          <a:xfrm>
            <a:off x="4225775" y="3086446"/>
            <a:ext cx="1695925" cy="1703700"/>
            <a:chOff x="4225775" y="3086446"/>
            <a:chExt cx="1695925" cy="1703700"/>
          </a:xfrm>
        </p:grpSpPr>
        <p:sp>
          <p:nvSpPr>
            <p:cNvPr id="1034" name="Google Shape;1034;p56"/>
            <p:cNvSpPr txBox="1"/>
            <p:nvPr/>
          </p:nvSpPr>
          <p:spPr>
            <a:xfrm>
              <a:off x="4455900" y="3086446"/>
              <a:ext cx="1465800" cy="170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latin typeface="Nunito"/>
                  <a:ea typeface="Nunito"/>
                  <a:cs typeface="Nunito"/>
                  <a:sym typeface="Nunito"/>
                </a:rPr>
                <a:t>0.87</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0.13</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0.00</a:t>
              </a:r>
              <a:endParaRPr sz="2400">
                <a:latin typeface="Nunito"/>
                <a:ea typeface="Nunito"/>
                <a:cs typeface="Nunito"/>
                <a:sym typeface="Nunito"/>
              </a:endParaRPr>
            </a:p>
            <a:p>
              <a:pPr marL="0" lvl="0" indent="0" algn="ctr" rtl="0">
                <a:lnSpc>
                  <a:spcPct val="115000"/>
                </a:lnSpc>
                <a:spcBef>
                  <a:spcPts val="0"/>
                </a:spcBef>
                <a:spcAft>
                  <a:spcPts val="0"/>
                </a:spcAft>
                <a:buNone/>
              </a:pPr>
              <a:r>
                <a:rPr lang="en" sz="2400">
                  <a:latin typeface="Nunito"/>
                  <a:ea typeface="Nunito"/>
                  <a:cs typeface="Nunito"/>
                  <a:sym typeface="Nunito"/>
                </a:rPr>
                <a:t>0.00</a:t>
              </a:r>
              <a:endParaRPr sz="2400">
                <a:latin typeface="Nunito"/>
                <a:ea typeface="Nunito"/>
                <a:cs typeface="Nunito"/>
                <a:sym typeface="Nunito"/>
              </a:endParaRPr>
            </a:p>
            <a:p>
              <a:pPr marL="0" lvl="0" indent="0" algn="l" rtl="0">
                <a:lnSpc>
                  <a:spcPct val="115000"/>
                </a:lnSpc>
                <a:spcBef>
                  <a:spcPts val="0"/>
                </a:spcBef>
                <a:spcAft>
                  <a:spcPts val="0"/>
                </a:spcAft>
                <a:buNone/>
              </a:pPr>
              <a:endParaRPr sz="2400">
                <a:latin typeface="Nunito"/>
                <a:ea typeface="Nunito"/>
                <a:cs typeface="Nunito"/>
                <a:sym typeface="Nunito"/>
              </a:endParaRPr>
            </a:p>
            <a:p>
              <a:pPr marL="0" lvl="0" indent="0" algn="l" rtl="0">
                <a:lnSpc>
                  <a:spcPct val="105000"/>
                </a:lnSpc>
                <a:spcBef>
                  <a:spcPts val="0"/>
                </a:spcBef>
                <a:spcAft>
                  <a:spcPts val="0"/>
                </a:spcAft>
                <a:buNone/>
              </a:pPr>
              <a:endParaRPr sz="1900">
                <a:latin typeface="Nunito"/>
                <a:ea typeface="Nunito"/>
                <a:cs typeface="Nunito"/>
                <a:sym typeface="Nunito"/>
              </a:endParaRPr>
            </a:p>
          </p:txBody>
        </p:sp>
        <p:sp>
          <p:nvSpPr>
            <p:cNvPr id="1035" name="Google Shape;1035;p56"/>
            <p:cNvSpPr/>
            <p:nvPr/>
          </p:nvSpPr>
          <p:spPr>
            <a:xfrm>
              <a:off x="4225775" y="3764025"/>
              <a:ext cx="492000" cy="306000"/>
            </a:xfrm>
            <a:prstGeom prst="rightArrow">
              <a:avLst>
                <a:gd name="adj1" fmla="val 50000"/>
                <a:gd name="adj2" fmla="val 50000"/>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6" name="Google Shape;1036;p56"/>
          <p:cNvPicPr preferRelativeResize="0"/>
          <p:nvPr/>
        </p:nvPicPr>
        <p:blipFill>
          <a:blip r:embed="rId4">
            <a:alphaModFix/>
          </a:blip>
          <a:stretch>
            <a:fillRect/>
          </a:stretch>
        </p:blipFill>
        <p:spPr>
          <a:xfrm>
            <a:off x="6330525" y="3278737"/>
            <a:ext cx="2274324" cy="1408512"/>
          </a:xfrm>
          <a:prstGeom prst="rect">
            <a:avLst/>
          </a:prstGeom>
          <a:noFill/>
          <a:ln w="28575" cap="flat" cmpd="sng">
            <a:solidFill>
              <a:schemeClr val="accent3">
                <a:lumMod val="60000"/>
                <a:lumOff val="40000"/>
              </a:schemeClr>
            </a:solidFill>
            <a:prstDash val="solid"/>
            <a:round/>
            <a:headEnd type="none" w="sm" len="sm"/>
            <a:tailEnd type="none" w="sm" len="sm"/>
          </a:ln>
        </p:spPr>
      </p:pic>
      <p:sp>
        <p:nvSpPr>
          <p:cNvPr id="1037" name="Google Shape;1037;p56"/>
          <p:cNvSpPr/>
          <p:nvPr/>
        </p:nvSpPr>
        <p:spPr>
          <a:xfrm>
            <a:off x="4697926" y="1131153"/>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8" name="Google Shape;1038;p56"/>
          <p:cNvSpPr/>
          <p:nvPr/>
        </p:nvSpPr>
        <p:spPr>
          <a:xfrm>
            <a:off x="4697926" y="1469681"/>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9" name="Google Shape;1039;p56"/>
          <p:cNvSpPr/>
          <p:nvPr/>
        </p:nvSpPr>
        <p:spPr>
          <a:xfrm>
            <a:off x="4697926" y="1808210"/>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0" name="Google Shape;1040;p56"/>
          <p:cNvSpPr/>
          <p:nvPr/>
        </p:nvSpPr>
        <p:spPr>
          <a:xfrm>
            <a:off x="5473994" y="174957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1" name="Google Shape;1041;p56"/>
          <p:cNvSpPr/>
          <p:nvPr/>
        </p:nvSpPr>
        <p:spPr>
          <a:xfrm>
            <a:off x="5473994" y="14643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2" name="Google Shape;1042;p56"/>
          <p:cNvSpPr/>
          <p:nvPr/>
        </p:nvSpPr>
        <p:spPr>
          <a:xfrm>
            <a:off x="5473994" y="11791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043" name="Google Shape;1043;p56"/>
          <p:cNvCxnSpPr>
            <a:stCxn id="1037" idx="6"/>
            <a:endCxn id="1042" idx="2"/>
          </p:cNvCxnSpPr>
          <p:nvPr/>
        </p:nvCxnSpPr>
        <p:spPr>
          <a:xfrm>
            <a:off x="4956526" y="1251903"/>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1044" name="Google Shape;1044;p56"/>
          <p:cNvCxnSpPr>
            <a:stCxn id="1037" idx="6"/>
            <a:endCxn id="1041" idx="2"/>
          </p:cNvCxnSpPr>
          <p:nvPr/>
        </p:nvCxnSpPr>
        <p:spPr>
          <a:xfrm>
            <a:off x="4956526" y="1251903"/>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1045" name="Google Shape;1045;p56"/>
          <p:cNvCxnSpPr>
            <a:stCxn id="1037" idx="6"/>
            <a:endCxn id="1040" idx="2"/>
          </p:cNvCxnSpPr>
          <p:nvPr/>
        </p:nvCxnSpPr>
        <p:spPr>
          <a:xfrm>
            <a:off x="4956526" y="1251903"/>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1046" name="Google Shape;1046;p56"/>
          <p:cNvCxnSpPr>
            <a:stCxn id="1038" idx="6"/>
            <a:endCxn id="1042" idx="2"/>
          </p:cNvCxnSpPr>
          <p:nvPr/>
        </p:nvCxnSpPr>
        <p:spPr>
          <a:xfrm rot="10800000" flipH="1">
            <a:off x="4956526" y="1300031"/>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1047" name="Google Shape;1047;p56"/>
          <p:cNvCxnSpPr>
            <a:stCxn id="1038" idx="6"/>
            <a:endCxn id="1041" idx="2"/>
          </p:cNvCxnSpPr>
          <p:nvPr/>
        </p:nvCxnSpPr>
        <p:spPr>
          <a:xfrm rot="10800000" flipH="1">
            <a:off x="4956526" y="1585031"/>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1048" name="Google Shape;1048;p56"/>
          <p:cNvCxnSpPr>
            <a:stCxn id="1038" idx="6"/>
            <a:endCxn id="1040" idx="2"/>
          </p:cNvCxnSpPr>
          <p:nvPr/>
        </p:nvCxnSpPr>
        <p:spPr>
          <a:xfrm>
            <a:off x="4956526" y="1590431"/>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1049" name="Google Shape;1049;p56"/>
          <p:cNvCxnSpPr>
            <a:stCxn id="1039" idx="6"/>
            <a:endCxn id="1042" idx="2"/>
          </p:cNvCxnSpPr>
          <p:nvPr/>
        </p:nvCxnSpPr>
        <p:spPr>
          <a:xfrm rot="10800000" flipH="1">
            <a:off x="4956526" y="1299860"/>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1050" name="Google Shape;1050;p56"/>
          <p:cNvCxnSpPr>
            <a:stCxn id="1039" idx="6"/>
            <a:endCxn id="1041" idx="2"/>
          </p:cNvCxnSpPr>
          <p:nvPr/>
        </p:nvCxnSpPr>
        <p:spPr>
          <a:xfrm rot="10800000" flipH="1">
            <a:off x="4956526" y="1585160"/>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1051" name="Google Shape;1051;p56"/>
          <p:cNvCxnSpPr>
            <a:stCxn id="1039" idx="6"/>
            <a:endCxn id="1040" idx="2"/>
          </p:cNvCxnSpPr>
          <p:nvPr/>
        </p:nvCxnSpPr>
        <p:spPr>
          <a:xfrm rot="10800000" flipH="1">
            <a:off x="4956526" y="1870460"/>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1052" name="Google Shape;1052;p56"/>
          <p:cNvSpPr/>
          <p:nvPr/>
        </p:nvSpPr>
        <p:spPr>
          <a:xfrm>
            <a:off x="5473994" y="8939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3" name="Google Shape;1053;p56"/>
          <p:cNvSpPr/>
          <p:nvPr/>
        </p:nvSpPr>
        <p:spPr>
          <a:xfrm>
            <a:off x="5473994" y="2034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4" name="Google Shape;1054;p56"/>
          <p:cNvSpPr/>
          <p:nvPr/>
        </p:nvSpPr>
        <p:spPr>
          <a:xfrm>
            <a:off x="6424399" y="174957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5" name="Google Shape;1055;p56"/>
          <p:cNvSpPr/>
          <p:nvPr/>
        </p:nvSpPr>
        <p:spPr>
          <a:xfrm>
            <a:off x="6424399" y="146438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6" name="Google Shape;1056;p56"/>
          <p:cNvSpPr/>
          <p:nvPr/>
        </p:nvSpPr>
        <p:spPr>
          <a:xfrm>
            <a:off x="6424399" y="1179184"/>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7" name="Google Shape;1057;p56"/>
          <p:cNvSpPr/>
          <p:nvPr/>
        </p:nvSpPr>
        <p:spPr>
          <a:xfrm>
            <a:off x="6424399" y="893987"/>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8" name="Google Shape;1058;p56"/>
          <p:cNvSpPr/>
          <p:nvPr/>
        </p:nvSpPr>
        <p:spPr>
          <a:xfrm>
            <a:off x="6424399" y="20347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9" name="Google Shape;1059;p56"/>
          <p:cNvSpPr/>
          <p:nvPr/>
        </p:nvSpPr>
        <p:spPr>
          <a:xfrm>
            <a:off x="7233733" y="1601845"/>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0" name="Google Shape;1060;p56"/>
          <p:cNvSpPr/>
          <p:nvPr/>
        </p:nvSpPr>
        <p:spPr>
          <a:xfrm>
            <a:off x="7233733" y="131664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1" name="Google Shape;1061;p56"/>
          <p:cNvSpPr/>
          <p:nvPr/>
        </p:nvSpPr>
        <p:spPr>
          <a:xfrm>
            <a:off x="7233733" y="103145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62" name="Google Shape;1062;p56"/>
          <p:cNvSpPr/>
          <p:nvPr/>
        </p:nvSpPr>
        <p:spPr>
          <a:xfrm>
            <a:off x="7233733" y="188704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063" name="Google Shape;1063;p56"/>
          <p:cNvCxnSpPr>
            <a:stCxn id="1052" idx="6"/>
            <a:endCxn id="1057" idx="2"/>
          </p:cNvCxnSpPr>
          <p:nvPr/>
        </p:nvCxnSpPr>
        <p:spPr>
          <a:xfrm>
            <a:off x="5732594" y="1014737"/>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64" name="Google Shape;1064;p56"/>
          <p:cNvCxnSpPr>
            <a:stCxn id="1052" idx="6"/>
            <a:endCxn id="1056" idx="2"/>
          </p:cNvCxnSpPr>
          <p:nvPr/>
        </p:nvCxnSpPr>
        <p:spPr>
          <a:xfrm>
            <a:off x="5732594" y="1014737"/>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65" name="Google Shape;1065;p56"/>
          <p:cNvCxnSpPr>
            <a:stCxn id="1052" idx="6"/>
            <a:endCxn id="1055" idx="2"/>
          </p:cNvCxnSpPr>
          <p:nvPr/>
        </p:nvCxnSpPr>
        <p:spPr>
          <a:xfrm>
            <a:off x="5732594" y="1014737"/>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66" name="Google Shape;1066;p56"/>
          <p:cNvCxnSpPr>
            <a:stCxn id="1052" idx="6"/>
            <a:endCxn id="1054" idx="2"/>
          </p:cNvCxnSpPr>
          <p:nvPr/>
        </p:nvCxnSpPr>
        <p:spPr>
          <a:xfrm>
            <a:off x="5732594" y="1014737"/>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67" name="Google Shape;1067;p56"/>
          <p:cNvCxnSpPr>
            <a:stCxn id="1052" idx="6"/>
            <a:endCxn id="1058" idx="2"/>
          </p:cNvCxnSpPr>
          <p:nvPr/>
        </p:nvCxnSpPr>
        <p:spPr>
          <a:xfrm>
            <a:off x="5732594" y="1014737"/>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68" name="Google Shape;1068;p56"/>
          <p:cNvCxnSpPr>
            <a:stCxn id="1042" idx="6"/>
            <a:endCxn id="1056" idx="2"/>
          </p:cNvCxnSpPr>
          <p:nvPr/>
        </p:nvCxnSpPr>
        <p:spPr>
          <a:xfrm>
            <a:off x="5732594" y="1299934"/>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69" name="Google Shape;1069;p56"/>
          <p:cNvCxnSpPr>
            <a:stCxn id="1042" idx="6"/>
            <a:endCxn id="1057" idx="2"/>
          </p:cNvCxnSpPr>
          <p:nvPr/>
        </p:nvCxnSpPr>
        <p:spPr>
          <a:xfrm rot="10800000" flipH="1">
            <a:off x="5732594" y="1014634"/>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0" name="Google Shape;1070;p56"/>
          <p:cNvCxnSpPr>
            <a:stCxn id="1042" idx="6"/>
            <a:endCxn id="1055" idx="2"/>
          </p:cNvCxnSpPr>
          <p:nvPr/>
        </p:nvCxnSpPr>
        <p:spPr>
          <a:xfrm>
            <a:off x="5732594" y="1299934"/>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1" name="Google Shape;1071;p56"/>
          <p:cNvCxnSpPr>
            <a:stCxn id="1042" idx="6"/>
            <a:endCxn id="1054" idx="2"/>
          </p:cNvCxnSpPr>
          <p:nvPr/>
        </p:nvCxnSpPr>
        <p:spPr>
          <a:xfrm>
            <a:off x="5732594" y="1299934"/>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2" name="Google Shape;1072;p56"/>
          <p:cNvCxnSpPr>
            <a:stCxn id="1042" idx="6"/>
            <a:endCxn id="1058" idx="2"/>
          </p:cNvCxnSpPr>
          <p:nvPr/>
        </p:nvCxnSpPr>
        <p:spPr>
          <a:xfrm>
            <a:off x="5732594" y="1299934"/>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73" name="Google Shape;1073;p56"/>
          <p:cNvCxnSpPr>
            <a:stCxn id="1041" idx="6"/>
            <a:endCxn id="1055" idx="2"/>
          </p:cNvCxnSpPr>
          <p:nvPr/>
        </p:nvCxnSpPr>
        <p:spPr>
          <a:xfrm>
            <a:off x="5732594" y="158513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74" name="Google Shape;1074;p56"/>
          <p:cNvCxnSpPr>
            <a:stCxn id="1041" idx="6"/>
            <a:endCxn id="1054" idx="2"/>
          </p:cNvCxnSpPr>
          <p:nvPr/>
        </p:nvCxnSpPr>
        <p:spPr>
          <a:xfrm>
            <a:off x="5732594" y="158513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5" name="Google Shape;1075;p56"/>
          <p:cNvCxnSpPr>
            <a:stCxn id="1041" idx="6"/>
            <a:endCxn id="1058" idx="2"/>
          </p:cNvCxnSpPr>
          <p:nvPr/>
        </p:nvCxnSpPr>
        <p:spPr>
          <a:xfrm>
            <a:off x="5732594" y="158513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6" name="Google Shape;1076;p56"/>
          <p:cNvCxnSpPr>
            <a:stCxn id="1041" idx="6"/>
            <a:endCxn id="1056" idx="2"/>
          </p:cNvCxnSpPr>
          <p:nvPr/>
        </p:nvCxnSpPr>
        <p:spPr>
          <a:xfrm rot="10800000" flipH="1">
            <a:off x="5732594" y="129983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77" name="Google Shape;1077;p56"/>
          <p:cNvCxnSpPr>
            <a:stCxn id="1041" idx="6"/>
            <a:endCxn id="1057" idx="2"/>
          </p:cNvCxnSpPr>
          <p:nvPr/>
        </p:nvCxnSpPr>
        <p:spPr>
          <a:xfrm rot="10800000" flipH="1">
            <a:off x="5732594" y="101483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78" name="Google Shape;1078;p56"/>
          <p:cNvCxnSpPr>
            <a:stCxn id="1040" idx="6"/>
            <a:endCxn id="1054" idx="2"/>
          </p:cNvCxnSpPr>
          <p:nvPr/>
        </p:nvCxnSpPr>
        <p:spPr>
          <a:xfrm>
            <a:off x="5732594" y="1870328"/>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79" name="Google Shape;1079;p56"/>
          <p:cNvCxnSpPr>
            <a:stCxn id="1040" idx="6"/>
            <a:endCxn id="1058" idx="2"/>
          </p:cNvCxnSpPr>
          <p:nvPr/>
        </p:nvCxnSpPr>
        <p:spPr>
          <a:xfrm>
            <a:off x="5732594" y="1870328"/>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80" name="Google Shape;1080;p56"/>
          <p:cNvCxnSpPr>
            <a:stCxn id="1040" idx="6"/>
            <a:endCxn id="1055" idx="1"/>
          </p:cNvCxnSpPr>
          <p:nvPr/>
        </p:nvCxnSpPr>
        <p:spPr>
          <a:xfrm rot="10800000" flipH="1">
            <a:off x="5732594" y="1499828"/>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081" name="Google Shape;1081;p56"/>
          <p:cNvCxnSpPr>
            <a:stCxn id="1040" idx="6"/>
            <a:endCxn id="1056" idx="2"/>
          </p:cNvCxnSpPr>
          <p:nvPr/>
        </p:nvCxnSpPr>
        <p:spPr>
          <a:xfrm rot="10800000" flipH="1">
            <a:off x="5732594" y="1300028"/>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82" name="Google Shape;1082;p56"/>
          <p:cNvCxnSpPr>
            <a:stCxn id="1040" idx="6"/>
            <a:endCxn id="1057" idx="2"/>
          </p:cNvCxnSpPr>
          <p:nvPr/>
        </p:nvCxnSpPr>
        <p:spPr>
          <a:xfrm rot="10800000" flipH="1">
            <a:off x="5732594" y="1014728"/>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83" name="Google Shape;1083;p56"/>
          <p:cNvCxnSpPr>
            <a:stCxn id="1053" idx="6"/>
            <a:endCxn id="1058" idx="2"/>
          </p:cNvCxnSpPr>
          <p:nvPr/>
        </p:nvCxnSpPr>
        <p:spPr>
          <a:xfrm>
            <a:off x="5732594" y="215552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84" name="Google Shape;1084;p56"/>
          <p:cNvCxnSpPr>
            <a:stCxn id="1053" idx="6"/>
            <a:endCxn id="1054" idx="2"/>
          </p:cNvCxnSpPr>
          <p:nvPr/>
        </p:nvCxnSpPr>
        <p:spPr>
          <a:xfrm rot="10800000" flipH="1">
            <a:off x="5732594" y="187022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85" name="Google Shape;1085;p56"/>
          <p:cNvCxnSpPr>
            <a:stCxn id="1053" idx="6"/>
            <a:endCxn id="1055" idx="2"/>
          </p:cNvCxnSpPr>
          <p:nvPr/>
        </p:nvCxnSpPr>
        <p:spPr>
          <a:xfrm rot="10800000" flipH="1">
            <a:off x="5732594" y="158522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86" name="Google Shape;1086;p56"/>
          <p:cNvCxnSpPr>
            <a:stCxn id="1053" idx="6"/>
            <a:endCxn id="1056" idx="2"/>
          </p:cNvCxnSpPr>
          <p:nvPr/>
        </p:nvCxnSpPr>
        <p:spPr>
          <a:xfrm rot="10800000" flipH="1">
            <a:off x="5732594" y="1299926"/>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87" name="Google Shape;1087;p56"/>
          <p:cNvCxnSpPr>
            <a:stCxn id="1053" idx="6"/>
            <a:endCxn id="1057" idx="2"/>
          </p:cNvCxnSpPr>
          <p:nvPr/>
        </p:nvCxnSpPr>
        <p:spPr>
          <a:xfrm rot="10800000" flipH="1">
            <a:off x="5732594" y="1014626"/>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88" name="Google Shape;1088;p56"/>
          <p:cNvCxnSpPr>
            <a:stCxn id="1039" idx="6"/>
            <a:endCxn id="1053" idx="2"/>
          </p:cNvCxnSpPr>
          <p:nvPr/>
        </p:nvCxnSpPr>
        <p:spPr>
          <a:xfrm>
            <a:off x="4956526" y="1928960"/>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089" name="Google Shape;1089;p56"/>
          <p:cNvCxnSpPr>
            <a:stCxn id="1039" idx="6"/>
            <a:endCxn id="1052" idx="2"/>
          </p:cNvCxnSpPr>
          <p:nvPr/>
        </p:nvCxnSpPr>
        <p:spPr>
          <a:xfrm rot="10800000" flipH="1">
            <a:off x="4956526" y="1014860"/>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090" name="Google Shape;1090;p56"/>
          <p:cNvCxnSpPr>
            <a:stCxn id="1038" idx="6"/>
            <a:endCxn id="1052" idx="2"/>
          </p:cNvCxnSpPr>
          <p:nvPr/>
        </p:nvCxnSpPr>
        <p:spPr>
          <a:xfrm rot="10800000" flipH="1">
            <a:off x="4956526" y="1014731"/>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091" name="Google Shape;1091;p56"/>
          <p:cNvCxnSpPr>
            <a:stCxn id="1037" idx="6"/>
            <a:endCxn id="1052" idx="2"/>
          </p:cNvCxnSpPr>
          <p:nvPr/>
        </p:nvCxnSpPr>
        <p:spPr>
          <a:xfrm rot="10800000" flipH="1">
            <a:off x="4956526" y="1014603"/>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092" name="Google Shape;1092;p56"/>
          <p:cNvCxnSpPr>
            <a:stCxn id="1038" idx="6"/>
            <a:endCxn id="1053" idx="2"/>
          </p:cNvCxnSpPr>
          <p:nvPr/>
        </p:nvCxnSpPr>
        <p:spPr>
          <a:xfrm>
            <a:off x="4956526" y="1590431"/>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093" name="Google Shape;1093;p56"/>
          <p:cNvCxnSpPr>
            <a:stCxn id="1037" idx="6"/>
            <a:endCxn id="1053" idx="2"/>
          </p:cNvCxnSpPr>
          <p:nvPr/>
        </p:nvCxnSpPr>
        <p:spPr>
          <a:xfrm>
            <a:off x="4956526" y="1251903"/>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094" name="Google Shape;1094;p56"/>
          <p:cNvCxnSpPr>
            <a:stCxn id="1057" idx="6"/>
            <a:endCxn id="1061" idx="2"/>
          </p:cNvCxnSpPr>
          <p:nvPr/>
        </p:nvCxnSpPr>
        <p:spPr>
          <a:xfrm>
            <a:off x="6682999" y="1014737"/>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95" name="Google Shape;1095;p56"/>
          <p:cNvCxnSpPr>
            <a:stCxn id="1057" idx="6"/>
            <a:endCxn id="1060" idx="2"/>
          </p:cNvCxnSpPr>
          <p:nvPr/>
        </p:nvCxnSpPr>
        <p:spPr>
          <a:xfrm>
            <a:off x="6682999" y="1014737"/>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96" name="Google Shape;1096;p56"/>
          <p:cNvCxnSpPr>
            <a:stCxn id="1057" idx="6"/>
            <a:endCxn id="1059" idx="2"/>
          </p:cNvCxnSpPr>
          <p:nvPr/>
        </p:nvCxnSpPr>
        <p:spPr>
          <a:xfrm>
            <a:off x="6682999" y="1014737"/>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97" name="Google Shape;1097;p56"/>
          <p:cNvCxnSpPr>
            <a:stCxn id="1057" idx="6"/>
            <a:endCxn id="1062" idx="2"/>
          </p:cNvCxnSpPr>
          <p:nvPr/>
        </p:nvCxnSpPr>
        <p:spPr>
          <a:xfrm>
            <a:off x="6682999" y="1014737"/>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098" name="Google Shape;1098;p56"/>
          <p:cNvCxnSpPr>
            <a:stCxn id="1056" idx="6"/>
            <a:endCxn id="1061" idx="2"/>
          </p:cNvCxnSpPr>
          <p:nvPr/>
        </p:nvCxnSpPr>
        <p:spPr>
          <a:xfrm rot="10800000" flipH="1">
            <a:off x="6682999" y="1152334"/>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99" name="Google Shape;1099;p56"/>
          <p:cNvCxnSpPr>
            <a:stCxn id="1056" idx="6"/>
            <a:endCxn id="1060" idx="2"/>
          </p:cNvCxnSpPr>
          <p:nvPr/>
        </p:nvCxnSpPr>
        <p:spPr>
          <a:xfrm>
            <a:off x="6682999" y="1299934"/>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0" name="Google Shape;1100;p56"/>
          <p:cNvCxnSpPr>
            <a:stCxn id="1056" idx="6"/>
            <a:endCxn id="1059" idx="2"/>
          </p:cNvCxnSpPr>
          <p:nvPr/>
        </p:nvCxnSpPr>
        <p:spPr>
          <a:xfrm>
            <a:off x="6682999" y="1299934"/>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01" name="Google Shape;1101;p56"/>
          <p:cNvCxnSpPr>
            <a:stCxn id="1055" idx="6"/>
            <a:endCxn id="1059" idx="2"/>
          </p:cNvCxnSpPr>
          <p:nvPr/>
        </p:nvCxnSpPr>
        <p:spPr>
          <a:xfrm>
            <a:off x="6682999" y="1585131"/>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2" name="Google Shape;1102;p56"/>
          <p:cNvCxnSpPr>
            <a:stCxn id="1055" idx="6"/>
            <a:endCxn id="1062" idx="2"/>
          </p:cNvCxnSpPr>
          <p:nvPr/>
        </p:nvCxnSpPr>
        <p:spPr>
          <a:xfrm>
            <a:off x="6682999" y="1585131"/>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103" name="Google Shape;1103;p56"/>
          <p:cNvCxnSpPr>
            <a:stCxn id="1055" idx="6"/>
            <a:endCxn id="1060" idx="2"/>
          </p:cNvCxnSpPr>
          <p:nvPr/>
        </p:nvCxnSpPr>
        <p:spPr>
          <a:xfrm rot="10800000" flipH="1">
            <a:off x="6682999" y="143753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04" name="Google Shape;1104;p56"/>
          <p:cNvCxnSpPr>
            <a:stCxn id="1055" idx="6"/>
            <a:endCxn id="1061" idx="2"/>
          </p:cNvCxnSpPr>
          <p:nvPr/>
        </p:nvCxnSpPr>
        <p:spPr>
          <a:xfrm rot="10800000" flipH="1">
            <a:off x="6682999" y="115223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05" name="Google Shape;1105;p56"/>
          <p:cNvCxnSpPr>
            <a:stCxn id="1056" idx="6"/>
            <a:endCxn id="1062" idx="2"/>
          </p:cNvCxnSpPr>
          <p:nvPr/>
        </p:nvCxnSpPr>
        <p:spPr>
          <a:xfrm>
            <a:off x="6682999" y="1299934"/>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106" name="Google Shape;1106;p56"/>
          <p:cNvCxnSpPr>
            <a:stCxn id="1054" idx="6"/>
            <a:endCxn id="1062" idx="2"/>
          </p:cNvCxnSpPr>
          <p:nvPr/>
        </p:nvCxnSpPr>
        <p:spPr>
          <a:xfrm>
            <a:off x="6682999" y="1870328"/>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107" name="Google Shape;1107;p56"/>
          <p:cNvCxnSpPr>
            <a:stCxn id="1058" idx="6"/>
            <a:endCxn id="1062" idx="2"/>
          </p:cNvCxnSpPr>
          <p:nvPr/>
        </p:nvCxnSpPr>
        <p:spPr>
          <a:xfrm rot="10800000" flipH="1">
            <a:off x="6682999" y="200792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08" name="Google Shape;1108;p56"/>
          <p:cNvCxnSpPr>
            <a:stCxn id="1058" idx="6"/>
            <a:endCxn id="1059" idx="2"/>
          </p:cNvCxnSpPr>
          <p:nvPr/>
        </p:nvCxnSpPr>
        <p:spPr>
          <a:xfrm rot="10800000" flipH="1">
            <a:off x="6682999" y="172262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09" name="Google Shape;1109;p56"/>
          <p:cNvCxnSpPr>
            <a:stCxn id="1054" idx="6"/>
            <a:endCxn id="1059" idx="2"/>
          </p:cNvCxnSpPr>
          <p:nvPr/>
        </p:nvCxnSpPr>
        <p:spPr>
          <a:xfrm rot="10800000" flipH="1">
            <a:off x="6682999" y="1722728"/>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110" name="Google Shape;1110;p56"/>
          <p:cNvCxnSpPr>
            <a:stCxn id="1058" idx="6"/>
            <a:endCxn id="1060" idx="2"/>
          </p:cNvCxnSpPr>
          <p:nvPr/>
        </p:nvCxnSpPr>
        <p:spPr>
          <a:xfrm rot="10800000" flipH="1">
            <a:off x="6682999" y="1437326"/>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11" name="Google Shape;1111;p56"/>
          <p:cNvCxnSpPr>
            <a:stCxn id="1054" idx="6"/>
            <a:endCxn id="1061" idx="2"/>
          </p:cNvCxnSpPr>
          <p:nvPr/>
        </p:nvCxnSpPr>
        <p:spPr>
          <a:xfrm rot="10800000" flipH="1">
            <a:off x="6682999" y="1152128"/>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112" name="Google Shape;1112;p56"/>
          <p:cNvCxnSpPr>
            <a:stCxn id="1054" idx="6"/>
            <a:endCxn id="1060" idx="2"/>
          </p:cNvCxnSpPr>
          <p:nvPr/>
        </p:nvCxnSpPr>
        <p:spPr>
          <a:xfrm rot="10800000" flipH="1">
            <a:off x="6682999" y="1437428"/>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113" name="Google Shape;1113;p56"/>
          <p:cNvCxnSpPr>
            <a:stCxn id="1058" idx="6"/>
            <a:endCxn id="1061" idx="2"/>
          </p:cNvCxnSpPr>
          <p:nvPr/>
        </p:nvCxnSpPr>
        <p:spPr>
          <a:xfrm rot="10800000" flipH="1">
            <a:off x="6682999" y="1152326"/>
            <a:ext cx="550800" cy="1003200"/>
          </a:xfrm>
          <a:prstGeom prst="straightConnector1">
            <a:avLst/>
          </a:prstGeom>
          <a:noFill/>
          <a:ln w="9525" cap="flat" cmpd="sng">
            <a:solidFill>
              <a:schemeClr val="dk2"/>
            </a:solidFill>
            <a:prstDash val="solid"/>
            <a:round/>
            <a:headEnd type="none" w="med" len="med"/>
            <a:tailEnd type="triangle" w="med" len="med"/>
          </a:ln>
        </p:spPr>
      </p:cxnSp>
      <p:cxnSp>
        <p:nvCxnSpPr>
          <p:cNvPr id="1114" name="Google Shape;1114;p56"/>
          <p:cNvCxnSpPr/>
          <p:nvPr/>
        </p:nvCxnSpPr>
        <p:spPr>
          <a:xfrm>
            <a:off x="5287850" y="2911543"/>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115" name="Google Shape;1115;p56"/>
          <p:cNvCxnSpPr/>
          <p:nvPr/>
        </p:nvCxnSpPr>
        <p:spPr>
          <a:xfrm rot="10800000">
            <a:off x="5589269" y="2417875"/>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116" name="Google Shape;1116;p56"/>
          <p:cNvCxnSpPr/>
          <p:nvPr/>
        </p:nvCxnSpPr>
        <p:spPr>
          <a:xfrm>
            <a:off x="5577663" y="2702823"/>
            <a:ext cx="22500" cy="0"/>
          </a:xfrm>
          <a:prstGeom prst="straightConnector1">
            <a:avLst/>
          </a:prstGeom>
          <a:noFill/>
          <a:ln w="28575" cap="flat" cmpd="sng">
            <a:solidFill>
              <a:srgbClr val="424242"/>
            </a:solidFill>
            <a:prstDash val="solid"/>
            <a:round/>
            <a:headEnd type="none" w="med" len="med"/>
            <a:tailEnd type="none" w="med" len="med"/>
          </a:ln>
        </p:spPr>
      </p:cxnSp>
      <p:sp>
        <p:nvSpPr>
          <p:cNvPr id="1117" name="Google Shape;1117;p56"/>
          <p:cNvSpPr/>
          <p:nvPr/>
        </p:nvSpPr>
        <p:spPr>
          <a:xfrm>
            <a:off x="5295119"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6"/>
          <p:cNvSpPr/>
          <p:nvPr/>
        </p:nvSpPr>
        <p:spPr>
          <a:xfrm>
            <a:off x="5311110" y="2519446"/>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cxnSp>
        <p:nvCxnSpPr>
          <p:cNvPr id="1119" name="Google Shape;1119;p56"/>
          <p:cNvCxnSpPr/>
          <p:nvPr/>
        </p:nvCxnSpPr>
        <p:spPr>
          <a:xfrm>
            <a:off x="6240350" y="2911543"/>
            <a:ext cx="658500" cy="0"/>
          </a:xfrm>
          <a:prstGeom prst="straightConnector1">
            <a:avLst/>
          </a:prstGeom>
          <a:noFill/>
          <a:ln w="19050" cap="flat" cmpd="sng">
            <a:solidFill>
              <a:srgbClr val="424242"/>
            </a:solidFill>
            <a:prstDash val="solid"/>
            <a:round/>
            <a:headEnd type="none" w="med" len="med"/>
            <a:tailEnd type="triangle" w="med" len="med"/>
          </a:ln>
        </p:spPr>
      </p:cxnSp>
      <p:cxnSp>
        <p:nvCxnSpPr>
          <p:cNvPr id="1120" name="Google Shape;1120;p56"/>
          <p:cNvCxnSpPr/>
          <p:nvPr/>
        </p:nvCxnSpPr>
        <p:spPr>
          <a:xfrm rot="10800000">
            <a:off x="6541769" y="2417875"/>
            <a:ext cx="0" cy="511800"/>
          </a:xfrm>
          <a:prstGeom prst="straightConnector1">
            <a:avLst/>
          </a:prstGeom>
          <a:noFill/>
          <a:ln w="19050" cap="flat" cmpd="sng">
            <a:solidFill>
              <a:srgbClr val="424242"/>
            </a:solidFill>
            <a:prstDash val="solid"/>
            <a:round/>
            <a:headEnd type="none" w="med" len="med"/>
            <a:tailEnd type="triangle" w="med" len="med"/>
          </a:ln>
        </p:spPr>
      </p:cxnSp>
      <p:cxnSp>
        <p:nvCxnSpPr>
          <p:cNvPr id="1121" name="Google Shape;1121;p56"/>
          <p:cNvCxnSpPr/>
          <p:nvPr/>
        </p:nvCxnSpPr>
        <p:spPr>
          <a:xfrm>
            <a:off x="6530163" y="2702823"/>
            <a:ext cx="22500" cy="0"/>
          </a:xfrm>
          <a:prstGeom prst="straightConnector1">
            <a:avLst/>
          </a:prstGeom>
          <a:noFill/>
          <a:ln w="28575" cap="flat" cmpd="sng">
            <a:solidFill>
              <a:srgbClr val="424242"/>
            </a:solidFill>
            <a:prstDash val="solid"/>
            <a:round/>
            <a:headEnd type="none" w="med" len="med"/>
            <a:tailEnd type="none" w="med" len="med"/>
          </a:ln>
        </p:spPr>
      </p:cxnSp>
      <p:sp>
        <p:nvSpPr>
          <p:cNvPr id="1122" name="Google Shape;1122;p56"/>
          <p:cNvSpPr/>
          <p:nvPr/>
        </p:nvSpPr>
        <p:spPr>
          <a:xfrm>
            <a:off x="6323819"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6"/>
          <p:cNvSpPr/>
          <p:nvPr/>
        </p:nvSpPr>
        <p:spPr>
          <a:xfrm>
            <a:off x="6263610" y="2519446"/>
            <a:ext cx="564114" cy="369869"/>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sp>
        <p:nvSpPr>
          <p:cNvPr id="1124" name="Google Shape;1124;p56"/>
          <p:cNvSpPr/>
          <p:nvPr/>
        </p:nvSpPr>
        <p:spPr>
          <a:xfrm>
            <a:off x="7076294" y="2930802"/>
            <a:ext cx="99000" cy="522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6"/>
          <p:cNvSpPr/>
          <p:nvPr/>
        </p:nvSpPr>
        <p:spPr>
          <a:xfrm rot="-5400000">
            <a:off x="7500650" y="1405925"/>
            <a:ext cx="1118100" cy="376200"/>
          </a:xfrm>
          <a:prstGeom prst="rect">
            <a:avLst/>
          </a:prstGeom>
          <a:solidFill>
            <a:schemeClr val="accent3">
              <a:lumMod val="60000"/>
              <a:lumOff val="4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rgbClr val="FFFFFF"/>
                </a:solidFill>
                <a:latin typeface="Nunito"/>
                <a:ea typeface="Nunito"/>
                <a:cs typeface="Nunito"/>
                <a:sym typeface="Nunito"/>
              </a:rPr>
              <a:t>Softmax</a:t>
            </a:r>
            <a:endParaRPr sz="1800" dirty="0">
              <a:solidFill>
                <a:srgbClr val="FFFFFF"/>
              </a:solidFill>
              <a:latin typeface="Nunito"/>
              <a:ea typeface="Nunito"/>
              <a:cs typeface="Nunito"/>
              <a:sym typeface="Nunito"/>
            </a:endParaRPr>
          </a:p>
        </p:txBody>
      </p:sp>
      <p:cxnSp>
        <p:nvCxnSpPr>
          <p:cNvPr id="1126" name="Google Shape;1126;p56"/>
          <p:cNvCxnSpPr>
            <a:stCxn id="1061" idx="6"/>
          </p:cNvCxnSpPr>
          <p:nvPr/>
        </p:nvCxnSpPr>
        <p:spPr>
          <a:xfrm>
            <a:off x="7492333" y="11522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7" name="Google Shape;1127;p56"/>
          <p:cNvCxnSpPr/>
          <p:nvPr/>
        </p:nvCxnSpPr>
        <p:spPr>
          <a:xfrm>
            <a:off x="7492333" y="143795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8" name="Google Shape;1128;p56"/>
          <p:cNvCxnSpPr/>
          <p:nvPr/>
        </p:nvCxnSpPr>
        <p:spPr>
          <a:xfrm>
            <a:off x="7492333" y="17237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29" name="Google Shape;1129;p56"/>
          <p:cNvCxnSpPr/>
          <p:nvPr/>
        </p:nvCxnSpPr>
        <p:spPr>
          <a:xfrm>
            <a:off x="7492333" y="2018976"/>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0" name="Google Shape;1130;p56"/>
          <p:cNvCxnSpPr/>
          <p:nvPr/>
        </p:nvCxnSpPr>
        <p:spPr>
          <a:xfrm>
            <a:off x="8254333" y="11522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1" name="Google Shape;1131;p56"/>
          <p:cNvCxnSpPr/>
          <p:nvPr/>
        </p:nvCxnSpPr>
        <p:spPr>
          <a:xfrm>
            <a:off x="8254333" y="143795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2" name="Google Shape;1132;p56"/>
          <p:cNvCxnSpPr/>
          <p:nvPr/>
        </p:nvCxnSpPr>
        <p:spPr>
          <a:xfrm>
            <a:off x="8254333" y="1723701"/>
            <a:ext cx="374400" cy="0"/>
          </a:xfrm>
          <a:prstGeom prst="straightConnector1">
            <a:avLst/>
          </a:prstGeom>
          <a:noFill/>
          <a:ln w="9525" cap="flat" cmpd="sng">
            <a:solidFill>
              <a:schemeClr val="dk2"/>
            </a:solidFill>
            <a:prstDash val="solid"/>
            <a:round/>
            <a:headEnd type="none" w="med" len="med"/>
            <a:tailEnd type="triangle" w="med" len="med"/>
          </a:ln>
        </p:spPr>
      </p:cxnSp>
      <p:cxnSp>
        <p:nvCxnSpPr>
          <p:cNvPr id="1133" name="Google Shape;1133;p56"/>
          <p:cNvCxnSpPr/>
          <p:nvPr/>
        </p:nvCxnSpPr>
        <p:spPr>
          <a:xfrm>
            <a:off x="8254333" y="2018976"/>
            <a:ext cx="374400" cy="0"/>
          </a:xfrm>
          <a:prstGeom prst="straightConnector1">
            <a:avLst/>
          </a:prstGeom>
          <a:noFill/>
          <a:ln w="9525" cap="flat" cmpd="sng">
            <a:solidFill>
              <a:schemeClr val="dk2"/>
            </a:solidFill>
            <a:prstDash val="solid"/>
            <a:round/>
            <a:headEnd type="none" w="med" len="med"/>
            <a:tailEnd type="triangle" w="med" len="med"/>
          </a:ln>
        </p:spPr>
      </p:cxnSp>
      <p:sp>
        <p:nvSpPr>
          <p:cNvPr id="1134" name="Google Shape;1134;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2" name="TextBox 1">
            <a:extLst>
              <a:ext uri="{FF2B5EF4-FFF2-40B4-BE49-F238E27FC236}">
                <a16:creationId xmlns:a16="http://schemas.microsoft.com/office/drawing/2014/main" id="{19335B80-E51F-E5F6-82A7-55F9B27F285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p:nvPr/>
        </p:nvSpPr>
        <p:spPr>
          <a:xfrm>
            <a:off x="524250" y="13716"/>
            <a:ext cx="80955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bg2"/>
                </a:solidFill>
                <a:latin typeface="Amaranth"/>
                <a:ea typeface="Amaranth"/>
                <a:cs typeface="Amaranth"/>
                <a:sym typeface="Amaranth"/>
              </a:rPr>
              <a:t>How do we decide whether the neuron should fire or not?</a:t>
            </a:r>
            <a:endParaRPr sz="3000" dirty="0">
              <a:solidFill>
                <a:schemeClr val="bg2"/>
              </a:solidFill>
              <a:latin typeface="Nunito"/>
              <a:ea typeface="Nunito"/>
              <a:cs typeface="Nunito"/>
              <a:sym typeface="Nunito"/>
            </a:endParaRPr>
          </a:p>
        </p:txBody>
      </p:sp>
      <p:sp>
        <p:nvSpPr>
          <p:cNvPr id="201" name="Google Shape;20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2" name="TextBox 1">
            <a:extLst>
              <a:ext uri="{FF2B5EF4-FFF2-40B4-BE49-F238E27FC236}">
                <a16:creationId xmlns:a16="http://schemas.microsoft.com/office/drawing/2014/main" id="{82FAA96A-BF39-9CD0-CACB-82311570F3E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p:nvPr/>
        </p:nvSpPr>
        <p:spPr>
          <a:xfrm>
            <a:off x="760350" y="0"/>
            <a:ext cx="7905300" cy="514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chemeClr val="dk2"/>
                </a:solidFill>
                <a:latin typeface="Nunito"/>
                <a:ea typeface="Nunito"/>
                <a:cs typeface="Nunito"/>
                <a:sym typeface="Nunito"/>
              </a:rPr>
              <a:t>We decided to add “activation functions” </a:t>
            </a:r>
            <a:endParaRPr sz="3000" dirty="0">
              <a:solidFill>
                <a:schemeClr val="dk2"/>
              </a:solidFill>
              <a:latin typeface="Nunito"/>
              <a:ea typeface="Nunito"/>
              <a:cs typeface="Nunito"/>
              <a:sym typeface="Nunito"/>
            </a:endParaRPr>
          </a:p>
          <a:p>
            <a:pPr marL="0" lvl="0" indent="0" algn="l" rtl="0">
              <a:spcBef>
                <a:spcPts val="0"/>
              </a:spcBef>
              <a:spcAft>
                <a:spcPts val="0"/>
              </a:spcAft>
              <a:buNone/>
            </a:pPr>
            <a:r>
              <a:rPr lang="en" sz="3000" dirty="0">
                <a:solidFill>
                  <a:schemeClr val="dk2"/>
                </a:solidFill>
                <a:latin typeface="Nunito"/>
                <a:ea typeface="Nunito"/>
                <a:cs typeface="Nunito"/>
                <a:sym typeface="Nunito"/>
              </a:rPr>
              <a:t>for this purpose.</a:t>
            </a:r>
            <a:endParaRPr sz="3000" dirty="0">
              <a:solidFill>
                <a:schemeClr val="dk2"/>
              </a:solidFill>
              <a:latin typeface="Nunito"/>
              <a:ea typeface="Nunito"/>
              <a:cs typeface="Nunito"/>
              <a:sym typeface="Nunito"/>
            </a:endParaRPr>
          </a:p>
        </p:txBody>
      </p:sp>
      <p:sp>
        <p:nvSpPr>
          <p:cNvPr id="208" name="Google Shape;20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2" name="TextBox 1">
            <a:extLst>
              <a:ext uri="{FF2B5EF4-FFF2-40B4-BE49-F238E27FC236}">
                <a16:creationId xmlns:a16="http://schemas.microsoft.com/office/drawing/2014/main" id="{D8A2F3AE-AA82-C9DA-3B21-ED5082199E6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Function</a:t>
            </a:r>
            <a:endParaRPr/>
          </a:p>
        </p:txBody>
      </p:sp>
      <p:pic>
        <p:nvPicPr>
          <p:cNvPr id="214" name="Google Shape;214;p25"/>
          <p:cNvPicPr preferRelativeResize="0"/>
          <p:nvPr/>
        </p:nvPicPr>
        <p:blipFill>
          <a:blip r:embed="rId3">
            <a:alphaModFix/>
          </a:blip>
          <a:stretch>
            <a:fillRect/>
          </a:stretch>
        </p:blipFill>
        <p:spPr>
          <a:xfrm>
            <a:off x="4251050" y="2565175"/>
            <a:ext cx="4281475" cy="2218450"/>
          </a:xfrm>
          <a:prstGeom prst="rect">
            <a:avLst/>
          </a:prstGeom>
          <a:noFill/>
          <a:ln>
            <a:noFill/>
          </a:ln>
          <a:effectLst>
            <a:outerShdw blurRad="57150" dist="19050" dir="5400000" algn="bl" rotWithShape="0">
              <a:srgbClr val="000000">
                <a:alpha val="50000"/>
              </a:srgbClr>
            </a:outerShdw>
          </a:effectLst>
        </p:spPr>
      </p:pic>
      <p:sp>
        <p:nvSpPr>
          <p:cNvPr id="215" name="Google Shape;215;p2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5"/>
          <p:cNvSpPr txBox="1">
            <a:spLocks noGrp="1"/>
          </p:cNvSpPr>
          <p:nvPr>
            <p:ph type="body" idx="1"/>
          </p:nvPr>
        </p:nvSpPr>
        <p:spPr>
          <a:xfrm>
            <a:off x="311700" y="1468825"/>
            <a:ext cx="8520600" cy="117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t>Its output is </a:t>
            </a:r>
            <a:r>
              <a:rPr lang="en" sz="2400" b="1">
                <a:solidFill>
                  <a:srgbClr val="424242"/>
                </a:solidFill>
              </a:rPr>
              <a:t>1 (activated)</a:t>
            </a:r>
            <a:r>
              <a:rPr lang="en" sz="2400"/>
              <a:t> when value &gt; 0 (threshold) and outputs a </a:t>
            </a:r>
            <a:r>
              <a:rPr lang="en" sz="2400" b="1">
                <a:solidFill>
                  <a:srgbClr val="424242"/>
                </a:solidFill>
              </a:rPr>
              <a:t>0 (not activated)</a:t>
            </a:r>
            <a:r>
              <a:rPr lang="en" sz="2400"/>
              <a:t> otherwise.</a:t>
            </a:r>
            <a:endParaRPr/>
          </a:p>
        </p:txBody>
      </p:sp>
      <p:cxnSp>
        <p:nvCxnSpPr>
          <p:cNvPr id="217" name="Google Shape;217;p25"/>
          <p:cNvCxnSpPr/>
          <p:nvPr/>
        </p:nvCxnSpPr>
        <p:spPr>
          <a:xfrm>
            <a:off x="849800" y="44988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18" name="Google Shape;218;p25"/>
          <p:cNvCxnSpPr/>
          <p:nvPr/>
        </p:nvCxnSpPr>
        <p:spPr>
          <a:xfrm rot="10800000">
            <a:off x="1994550" y="26980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19" name="Google Shape;219;p25"/>
          <p:cNvCxnSpPr/>
          <p:nvPr/>
        </p:nvCxnSpPr>
        <p:spPr>
          <a:xfrm>
            <a:off x="1934374" y="37376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20" name="Google Shape;220;p25"/>
          <p:cNvCxnSpPr/>
          <p:nvPr/>
        </p:nvCxnSpPr>
        <p:spPr>
          <a:xfrm>
            <a:off x="1934374" y="3038365"/>
            <a:ext cx="117000" cy="0"/>
          </a:xfrm>
          <a:prstGeom prst="straightConnector1">
            <a:avLst/>
          </a:prstGeom>
          <a:noFill/>
          <a:ln w="28575" cap="flat" cmpd="sng">
            <a:solidFill>
              <a:srgbClr val="424242"/>
            </a:solidFill>
            <a:prstDash val="solid"/>
            <a:round/>
            <a:headEnd type="none" w="med" len="med"/>
            <a:tailEnd type="none" w="med" len="med"/>
          </a:ln>
        </p:spPr>
      </p:cxnSp>
      <p:sp>
        <p:nvSpPr>
          <p:cNvPr id="221" name="Google Shape;221;p25"/>
          <p:cNvSpPr txBox="1"/>
          <p:nvPr/>
        </p:nvSpPr>
        <p:spPr>
          <a:xfrm>
            <a:off x="1425450" y="27776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22" name="Google Shape;222;p25"/>
          <p:cNvSpPr txBox="1"/>
          <p:nvPr/>
        </p:nvSpPr>
        <p:spPr>
          <a:xfrm>
            <a:off x="3230843" y="44420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z</a:t>
            </a:r>
            <a:endParaRPr sz="2200">
              <a:latin typeface="Times New Roman"/>
              <a:ea typeface="Times New Roman"/>
              <a:cs typeface="Times New Roman"/>
              <a:sym typeface="Times New Roman"/>
            </a:endParaRPr>
          </a:p>
        </p:txBody>
      </p:sp>
      <p:cxnSp>
        <p:nvCxnSpPr>
          <p:cNvPr id="224" name="Google Shape;224;p25"/>
          <p:cNvCxnSpPr/>
          <p:nvPr/>
        </p:nvCxnSpPr>
        <p:spPr>
          <a:xfrm>
            <a:off x="862981" y="4500556"/>
            <a:ext cx="1149600" cy="0"/>
          </a:xfrm>
          <a:prstGeom prst="straightConnector1">
            <a:avLst/>
          </a:prstGeom>
          <a:noFill/>
          <a:ln w="28575" cap="flat" cmpd="sng">
            <a:solidFill>
              <a:srgbClr val="0095EB"/>
            </a:solidFill>
            <a:prstDash val="solid"/>
            <a:round/>
            <a:headEnd type="none" w="med" len="med"/>
            <a:tailEnd type="none" w="med" len="med"/>
          </a:ln>
        </p:spPr>
      </p:cxnSp>
      <p:cxnSp>
        <p:nvCxnSpPr>
          <p:cNvPr id="225" name="Google Shape;225;p25"/>
          <p:cNvCxnSpPr/>
          <p:nvPr/>
        </p:nvCxnSpPr>
        <p:spPr>
          <a:xfrm>
            <a:off x="2001500" y="3048425"/>
            <a:ext cx="0" cy="1464900"/>
          </a:xfrm>
          <a:prstGeom prst="straightConnector1">
            <a:avLst/>
          </a:prstGeom>
          <a:noFill/>
          <a:ln w="28575" cap="flat" cmpd="sng">
            <a:solidFill>
              <a:srgbClr val="0095EB"/>
            </a:solidFill>
            <a:prstDash val="solid"/>
            <a:round/>
            <a:headEnd type="none" w="med" len="med"/>
            <a:tailEnd type="none" w="med" len="med"/>
          </a:ln>
        </p:spPr>
      </p:cxnSp>
      <p:cxnSp>
        <p:nvCxnSpPr>
          <p:cNvPr id="226" name="Google Shape;226;p25"/>
          <p:cNvCxnSpPr/>
          <p:nvPr/>
        </p:nvCxnSpPr>
        <p:spPr>
          <a:xfrm>
            <a:off x="1994937" y="3038375"/>
            <a:ext cx="1124700" cy="0"/>
          </a:xfrm>
          <a:prstGeom prst="straightConnector1">
            <a:avLst/>
          </a:prstGeom>
          <a:noFill/>
          <a:ln w="28575" cap="flat" cmpd="sng">
            <a:solidFill>
              <a:srgbClr val="0095EB"/>
            </a:solidFill>
            <a:prstDash val="solid"/>
            <a:round/>
            <a:headEnd type="none" w="med" len="med"/>
            <a:tailEnd type="none" w="med" len="med"/>
          </a:ln>
        </p:spPr>
      </p:cxnSp>
      <p:sp>
        <p:nvSpPr>
          <p:cNvPr id="2" name="TextBox 1">
            <a:extLst>
              <a:ext uri="{FF2B5EF4-FFF2-40B4-BE49-F238E27FC236}">
                <a16:creationId xmlns:a16="http://schemas.microsoft.com/office/drawing/2014/main" id="{B103737D-C53F-3F53-EFAA-CCD4F6A0895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Step Function: </a:t>
            </a:r>
            <a:r>
              <a:rPr lang="en" b="1"/>
              <a:t>Problem?</a:t>
            </a:r>
            <a:endParaRPr b="1"/>
          </a:p>
        </p:txBody>
      </p:sp>
      <p:sp>
        <p:nvSpPr>
          <p:cNvPr id="234" name="Google Shape;234;p26"/>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txBox="1">
            <a:spLocks noGrp="1"/>
          </p:cNvSpPr>
          <p:nvPr>
            <p:ph type="body" idx="1"/>
          </p:nvPr>
        </p:nvSpPr>
        <p:spPr>
          <a:xfrm>
            <a:off x="311700" y="1468825"/>
            <a:ext cx="8520600" cy="14112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Binary classifier (“yes” or “no”, activate or not activate). A Step function could do that for you! </a:t>
            </a:r>
            <a:endParaRPr/>
          </a:p>
        </p:txBody>
      </p:sp>
      <p:sp>
        <p:nvSpPr>
          <p:cNvPr id="237" name="Google Shape;237;p26"/>
          <p:cNvSpPr txBox="1"/>
          <p:nvPr/>
        </p:nvSpPr>
        <p:spPr>
          <a:xfrm>
            <a:off x="311700" y="2728150"/>
            <a:ext cx="8520600" cy="9789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0095EB"/>
              </a:buClr>
              <a:buSzPts val="2400"/>
              <a:buFont typeface="Nunito"/>
              <a:buChar char="●"/>
            </a:pPr>
            <a:r>
              <a:rPr lang="en" sz="2400">
                <a:solidFill>
                  <a:schemeClr val="dk2"/>
                </a:solidFill>
                <a:latin typeface="Nunito"/>
                <a:ea typeface="Nunito"/>
                <a:cs typeface="Nunito"/>
                <a:sym typeface="Nunito"/>
              </a:rPr>
              <a:t>Multi classifier (class1, class2, class3, etc). What will happen if more than 1 neuron is “activated”?</a:t>
            </a:r>
            <a:endParaRPr/>
          </a:p>
        </p:txBody>
      </p:sp>
      <p:sp>
        <p:nvSpPr>
          <p:cNvPr id="2" name="TextBox 1">
            <a:extLst>
              <a:ext uri="{FF2B5EF4-FFF2-40B4-BE49-F238E27FC236}">
                <a16:creationId xmlns:a16="http://schemas.microsoft.com/office/drawing/2014/main" id="{52ED2031-E9BD-085A-5FE9-355DE67BD7A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a:t>
            </a:r>
            <a:endParaRPr/>
          </a:p>
        </p:txBody>
      </p:sp>
      <p:sp>
        <p:nvSpPr>
          <p:cNvPr id="244" name="Google Shape;244;p27"/>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(0,1)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2400"/>
          </a:p>
        </p:txBody>
      </p:sp>
      <p:cxnSp>
        <p:nvCxnSpPr>
          <p:cNvPr id="246" name="Google Shape;246;p27"/>
          <p:cNvCxnSpPr/>
          <p:nvPr/>
        </p:nvCxnSpPr>
        <p:spPr>
          <a:xfrm>
            <a:off x="6199125" y="31363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47" name="Google Shape;247;p27"/>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48" name="Google Shape;248;p27"/>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49" name="Google Shape;249;p27"/>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50" name="Google Shape;250;p27"/>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51" name="Google Shape;251;p27"/>
          <p:cNvSpPr txBox="1"/>
          <p:nvPr/>
        </p:nvSpPr>
        <p:spPr>
          <a:xfrm>
            <a:off x="8580168" y="30795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253" name="Google Shape;253;p27"/>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254" name="Google Shape;254;p27"/>
          <p:cNvPicPr preferRelativeResize="0"/>
          <p:nvPr/>
        </p:nvPicPr>
        <p:blipFill>
          <a:blip r:embed="rId3">
            <a:alphaModFix/>
          </a:blip>
          <a:stretch>
            <a:fillRect/>
          </a:stretch>
        </p:blipFill>
        <p:spPr>
          <a:xfrm>
            <a:off x="6140025" y="3742286"/>
            <a:ext cx="2516225" cy="939739"/>
          </a:xfrm>
          <a:prstGeom prst="rect">
            <a:avLst/>
          </a:prstGeom>
          <a:noFill/>
          <a:ln>
            <a:noFill/>
          </a:ln>
        </p:spPr>
      </p:pic>
      <p:sp>
        <p:nvSpPr>
          <p:cNvPr id="2" name="TextBox 1">
            <a:extLst>
              <a:ext uri="{FF2B5EF4-FFF2-40B4-BE49-F238E27FC236}">
                <a16:creationId xmlns:a16="http://schemas.microsoft.com/office/drawing/2014/main" id="{B0C8F5BD-3F98-B9DD-F5BF-D2F25E6A473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p:nvSpPr>
          <p:cNvPr id="260" name="Google Shape;260;p28"/>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a:t>
            </a:r>
            <a:endParaRPr/>
          </a:p>
        </p:txBody>
      </p:sp>
      <p:sp>
        <p:nvSpPr>
          <p:cNvPr id="261" name="Google Shape;261;p28"/>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(0,1)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2400"/>
          </a:p>
        </p:txBody>
      </p:sp>
      <p:cxnSp>
        <p:nvCxnSpPr>
          <p:cNvPr id="263" name="Google Shape;263;p28"/>
          <p:cNvCxnSpPr/>
          <p:nvPr/>
        </p:nvCxnSpPr>
        <p:spPr>
          <a:xfrm>
            <a:off x="6199125" y="3136300"/>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64" name="Google Shape;264;p28"/>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65" name="Google Shape;265;p28"/>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66" name="Google Shape;266;p28"/>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67" name="Google Shape;267;p28"/>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0.5</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268" name="Google Shape;268;p28"/>
          <p:cNvSpPr txBox="1"/>
          <p:nvPr/>
        </p:nvSpPr>
        <p:spPr>
          <a:xfrm>
            <a:off x="8580168" y="307952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270" name="Google Shape;270;p28"/>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271" name="Google Shape;271;p28"/>
          <p:cNvPicPr preferRelativeResize="0"/>
          <p:nvPr/>
        </p:nvPicPr>
        <p:blipFill>
          <a:blip r:embed="rId3">
            <a:alphaModFix/>
          </a:blip>
          <a:stretch>
            <a:fillRect/>
          </a:stretch>
        </p:blipFill>
        <p:spPr>
          <a:xfrm>
            <a:off x="6140025" y="3742286"/>
            <a:ext cx="2516225" cy="939739"/>
          </a:xfrm>
          <a:prstGeom prst="rect">
            <a:avLst/>
          </a:prstGeom>
          <a:noFill/>
          <a:ln>
            <a:noFill/>
          </a:ln>
        </p:spPr>
      </p:pic>
      <p:sp>
        <p:nvSpPr>
          <p:cNvPr id="273" name="Google Shape;273;p28"/>
          <p:cNvSpPr txBox="1"/>
          <p:nvPr/>
        </p:nvSpPr>
        <p:spPr>
          <a:xfrm>
            <a:off x="311700" y="3256547"/>
            <a:ext cx="5308200" cy="9789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0095EB"/>
              </a:buClr>
              <a:buSzPts val="2400"/>
              <a:buFont typeface="Nunito"/>
              <a:buChar char="●"/>
            </a:pPr>
            <a:r>
              <a:rPr lang="en" sz="2400">
                <a:solidFill>
                  <a:schemeClr val="dk2"/>
                </a:solidFill>
                <a:latin typeface="Nunito"/>
                <a:ea typeface="Nunito"/>
                <a:cs typeface="Nunito"/>
                <a:sym typeface="Nunito"/>
              </a:rPr>
              <a:t>Combinations of this function are also nonlinear! Great!!</a:t>
            </a:r>
            <a:endParaRPr/>
          </a:p>
        </p:txBody>
      </p:sp>
      <p:sp>
        <p:nvSpPr>
          <p:cNvPr id="2" name="TextBox 1">
            <a:extLst>
              <a:ext uri="{FF2B5EF4-FFF2-40B4-BE49-F238E27FC236}">
                <a16:creationId xmlns:a16="http://schemas.microsoft.com/office/drawing/2014/main" id="{30BA9AC0-F75E-C748-F81F-E3F197CB2AB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8"/>
        <p:cNvGrpSpPr/>
        <p:nvPr/>
      </p:nvGrpSpPr>
      <p:grpSpPr>
        <a:xfrm>
          <a:off x="0" y="0"/>
          <a:ext cx="0" cy="0"/>
          <a:chOff x="0" y="0"/>
          <a:chExt cx="0" cy="0"/>
        </a:xfrm>
      </p:grpSpPr>
      <p:sp>
        <p:nvSpPr>
          <p:cNvPr id="279" name="Google Shape;279;p29"/>
          <p:cNvSpPr txBox="1">
            <a:spLocks noGrp="1"/>
          </p:cNvSpPr>
          <p:nvPr>
            <p:ph type="title"/>
          </p:nvPr>
        </p:nvSpPr>
        <p:spPr>
          <a:xfrm>
            <a:off x="311700" y="372500"/>
            <a:ext cx="5256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Sigmoid Function: </a:t>
            </a:r>
            <a:r>
              <a:rPr lang="en" b="1"/>
              <a:t>Problem?</a:t>
            </a:r>
            <a:endParaRPr b="1"/>
          </a:p>
        </p:txBody>
      </p:sp>
      <p:sp>
        <p:nvSpPr>
          <p:cNvPr id="280" name="Google Shape;280;p29"/>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txBox="1">
            <a:spLocks noGrp="1"/>
          </p:cNvSpPr>
          <p:nvPr>
            <p:ph type="body" idx="1"/>
          </p:nvPr>
        </p:nvSpPr>
        <p:spPr>
          <a:xfrm>
            <a:off x="2999725" y="1697271"/>
            <a:ext cx="6116400" cy="29190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rgbClr val="0095EB"/>
              </a:buClr>
              <a:buSzPts val="2300"/>
              <a:buChar char="●"/>
            </a:pPr>
            <a:r>
              <a:rPr lang="en" sz="2300"/>
              <a:t>Towards either end of the sigmoid function, the </a:t>
            </a:r>
            <a:r>
              <a:rPr lang="en" sz="2300" i="1">
                <a:latin typeface="Times New Roman"/>
                <a:ea typeface="Times New Roman"/>
                <a:cs typeface="Times New Roman"/>
                <a:sym typeface="Times New Roman"/>
              </a:rPr>
              <a:t>𝜎</a:t>
            </a:r>
            <a:r>
              <a:rPr lang="en" sz="2300">
                <a:latin typeface="Times New Roman"/>
                <a:ea typeface="Times New Roman"/>
                <a:cs typeface="Times New Roman"/>
                <a:sym typeface="Times New Roman"/>
              </a:rPr>
              <a:t>(</a:t>
            </a:r>
            <a:r>
              <a:rPr lang="en" sz="2300" i="1">
                <a:latin typeface="Times New Roman"/>
                <a:ea typeface="Times New Roman"/>
                <a:cs typeface="Times New Roman"/>
                <a:sym typeface="Times New Roman"/>
              </a:rPr>
              <a:t>x</a:t>
            </a:r>
            <a:r>
              <a:rPr lang="en" sz="2300">
                <a:latin typeface="Times New Roman"/>
                <a:ea typeface="Times New Roman"/>
                <a:cs typeface="Times New Roman"/>
                <a:sym typeface="Times New Roman"/>
              </a:rPr>
              <a:t>)</a:t>
            </a:r>
            <a:r>
              <a:rPr lang="en" sz="2300"/>
              <a:t> values tend to respond very less to changes in </a:t>
            </a:r>
            <a:r>
              <a:rPr lang="en" sz="2300" i="1">
                <a:latin typeface="Times New Roman"/>
                <a:ea typeface="Times New Roman"/>
                <a:cs typeface="Times New Roman"/>
                <a:sym typeface="Times New Roman"/>
              </a:rPr>
              <a:t>x</a:t>
            </a:r>
            <a:r>
              <a:rPr lang="en" sz="2300"/>
              <a:t>. </a:t>
            </a:r>
            <a:endParaRPr sz="2300"/>
          </a:p>
          <a:p>
            <a:pPr marL="0" lvl="0" indent="0" algn="l" rtl="0">
              <a:lnSpc>
                <a:spcPct val="115000"/>
              </a:lnSpc>
              <a:spcBef>
                <a:spcPts val="0"/>
              </a:spcBef>
              <a:spcAft>
                <a:spcPts val="0"/>
              </a:spcAft>
              <a:buNone/>
            </a:pPr>
            <a:endParaRPr/>
          </a:p>
          <a:p>
            <a:pPr marL="457200" lvl="0" indent="-374650" algn="l" rtl="0">
              <a:lnSpc>
                <a:spcPct val="115000"/>
              </a:lnSpc>
              <a:spcBef>
                <a:spcPts val="0"/>
              </a:spcBef>
              <a:spcAft>
                <a:spcPts val="0"/>
              </a:spcAft>
              <a:buClr>
                <a:srgbClr val="0095EB"/>
              </a:buClr>
              <a:buSzPts val="2300"/>
              <a:buChar char="●"/>
            </a:pPr>
            <a:r>
              <a:rPr lang="en" sz="2300"/>
              <a:t>The problem of “</a:t>
            </a:r>
            <a:r>
              <a:rPr lang="en" sz="2300" b="1">
                <a:solidFill>
                  <a:srgbClr val="0095EB"/>
                </a:solidFill>
              </a:rPr>
              <a:t>vanishing gradients</a:t>
            </a:r>
            <a:r>
              <a:rPr lang="en" sz="2300"/>
              <a:t>”. </a:t>
            </a:r>
            <a:endParaRPr sz="2300"/>
          </a:p>
          <a:p>
            <a:pPr marL="914400" marR="0" lvl="1" indent="-374650" algn="l" rtl="0">
              <a:lnSpc>
                <a:spcPct val="115000"/>
              </a:lnSpc>
              <a:spcBef>
                <a:spcPts val="0"/>
              </a:spcBef>
              <a:spcAft>
                <a:spcPts val="0"/>
              </a:spcAft>
              <a:buClr>
                <a:schemeClr val="dk2"/>
              </a:buClr>
              <a:buSzPts val="2300"/>
              <a:buFont typeface="Nunito"/>
              <a:buChar char="○"/>
            </a:pPr>
            <a:r>
              <a:rPr lang="en" sz="2300"/>
              <a:t>Cannot make significant change because of the extremely small value.</a:t>
            </a:r>
            <a:endParaRPr sz="1300"/>
          </a:p>
        </p:txBody>
      </p:sp>
      <p:pic>
        <p:nvPicPr>
          <p:cNvPr id="283" name="Google Shape;283;p29"/>
          <p:cNvPicPr preferRelativeResize="0"/>
          <p:nvPr/>
        </p:nvPicPr>
        <p:blipFill>
          <a:blip r:embed="rId3">
            <a:alphaModFix/>
          </a:blip>
          <a:stretch>
            <a:fillRect/>
          </a:stretch>
        </p:blipFill>
        <p:spPr>
          <a:xfrm>
            <a:off x="204600" y="1585150"/>
            <a:ext cx="2733250" cy="3143242"/>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2B216F2A-AA2F-E93B-08FF-472605C34C4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p:nvSpPr>
          <p:cNvPr id="290" name="Google Shape;290;p30"/>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Tanh Function</a:t>
            </a:r>
            <a:endParaRPr/>
          </a:p>
        </p:txBody>
      </p:sp>
      <p:sp>
        <p:nvSpPr>
          <p:cNvPr id="291" name="Google Shape;291;p3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txBox="1">
            <a:spLocks noGrp="1"/>
          </p:cNvSpPr>
          <p:nvPr>
            <p:ph type="body" idx="1"/>
          </p:nvPr>
        </p:nvSpPr>
        <p:spPr>
          <a:xfrm>
            <a:off x="311700" y="1468825"/>
            <a:ext cx="56760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The output of the activation function is always going to be in range </a:t>
            </a:r>
            <a:r>
              <a:rPr lang="en" sz="2400" b="1"/>
              <a:t>(-1,1)</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Combinations of this function are also nonlinear! Great!!</a:t>
            </a:r>
            <a:endParaRPr sz="2400"/>
          </a:p>
        </p:txBody>
      </p:sp>
      <p:cxnSp>
        <p:nvCxnSpPr>
          <p:cNvPr id="293" name="Google Shape;293;p30"/>
          <p:cNvCxnSpPr/>
          <p:nvPr/>
        </p:nvCxnSpPr>
        <p:spPr>
          <a:xfrm>
            <a:off x="6176762" y="3134229"/>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294" name="Google Shape;294;p30"/>
          <p:cNvCxnSpPr/>
          <p:nvPr/>
        </p:nvCxnSpPr>
        <p:spPr>
          <a:xfrm rot="10800000">
            <a:off x="7343875" y="1335525"/>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295" name="Google Shape;295;p30"/>
          <p:cNvCxnSpPr/>
          <p:nvPr/>
        </p:nvCxnSpPr>
        <p:spPr>
          <a:xfrm>
            <a:off x="7283699" y="2375132"/>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296" name="Google Shape;296;p30"/>
          <p:cNvCxnSpPr/>
          <p:nvPr/>
        </p:nvCxnSpPr>
        <p:spPr>
          <a:xfrm>
            <a:off x="7283699" y="1622028"/>
            <a:ext cx="117000" cy="0"/>
          </a:xfrm>
          <a:prstGeom prst="straightConnector1">
            <a:avLst/>
          </a:prstGeom>
          <a:noFill/>
          <a:ln w="28575" cap="flat" cmpd="sng">
            <a:solidFill>
              <a:srgbClr val="424242"/>
            </a:solidFill>
            <a:prstDash val="solid"/>
            <a:round/>
            <a:headEnd type="none" w="med" len="med"/>
            <a:tailEnd type="none" w="med" len="med"/>
          </a:ln>
        </p:spPr>
      </p:cxnSp>
      <p:sp>
        <p:nvSpPr>
          <p:cNvPr id="297" name="Google Shape;297;p30"/>
          <p:cNvSpPr txBox="1"/>
          <p:nvPr/>
        </p:nvSpPr>
        <p:spPr>
          <a:xfrm>
            <a:off x="6774775" y="1415125"/>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sz="800">
              <a:latin typeface="Nunito"/>
              <a:ea typeface="Nunito"/>
              <a:cs typeface="Nunito"/>
              <a:sym typeface="Nunito"/>
            </a:endParaRPr>
          </a:p>
          <a:p>
            <a:pPr marL="0" lvl="0" indent="0" algn="r" rtl="0">
              <a:lnSpc>
                <a:spcPct val="125000"/>
              </a:lnSpc>
              <a:spcBef>
                <a:spcPts val="0"/>
              </a:spcBef>
              <a:spcAft>
                <a:spcPts val="0"/>
              </a:spcAft>
              <a:buNone/>
            </a:pPr>
            <a:endParaRPr sz="8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a:t>
            </a:r>
            <a:endParaRPr>
              <a:latin typeface="Nunito"/>
              <a:ea typeface="Nunito"/>
              <a:cs typeface="Nunito"/>
              <a:sym typeface="Nunito"/>
            </a:endParaRPr>
          </a:p>
        </p:txBody>
      </p:sp>
      <p:sp>
        <p:nvSpPr>
          <p:cNvPr id="298" name="Google Shape;298;p30"/>
          <p:cNvSpPr txBox="1"/>
          <p:nvPr/>
        </p:nvSpPr>
        <p:spPr>
          <a:xfrm>
            <a:off x="8557805" y="3077456"/>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sp>
        <p:nvSpPr>
          <p:cNvPr id="300" name="Google Shape;300;p30"/>
          <p:cNvSpPr/>
          <p:nvPr/>
        </p:nvSpPr>
        <p:spPr>
          <a:xfrm>
            <a:off x="6199125" y="1703675"/>
            <a:ext cx="2304731" cy="1348048"/>
          </a:xfrm>
          <a:custGeom>
            <a:avLst/>
            <a:gdLst/>
            <a:ahLst/>
            <a:cxnLst/>
            <a:rect l="l" t="t" r="r" b="b"/>
            <a:pathLst>
              <a:path w="117036" h="76301" extrusionOk="0">
                <a:moveTo>
                  <a:pt x="117036" y="42"/>
                </a:moveTo>
                <a:cubicBezTo>
                  <a:pt x="102980" y="42"/>
                  <a:pt x="86402" y="-631"/>
                  <a:pt x="75729" y="8515"/>
                </a:cubicBezTo>
                <a:cubicBezTo>
                  <a:pt x="59943" y="22043"/>
                  <a:pt x="58322" y="46825"/>
                  <a:pt x="45014" y="62797"/>
                </a:cubicBezTo>
                <a:cubicBezTo>
                  <a:pt x="34986" y="74832"/>
                  <a:pt x="15665" y="76301"/>
                  <a:pt x="0" y="76301"/>
                </a:cubicBezTo>
              </a:path>
            </a:pathLst>
          </a:custGeom>
          <a:noFill/>
          <a:ln w="28575" cap="flat" cmpd="sng">
            <a:solidFill>
              <a:srgbClr val="0095EB"/>
            </a:solidFill>
            <a:prstDash val="solid"/>
            <a:round/>
            <a:headEnd type="none" w="med" len="med"/>
            <a:tailEnd type="none" w="med" len="med"/>
          </a:ln>
        </p:spPr>
        <p:txBody>
          <a:bodyPr/>
          <a:lstStyle/>
          <a:p>
            <a:endParaRPr lang="en-US"/>
          </a:p>
        </p:txBody>
      </p:sp>
      <p:pic>
        <p:nvPicPr>
          <p:cNvPr id="301" name="Google Shape;301;p30"/>
          <p:cNvPicPr preferRelativeResize="0"/>
          <p:nvPr/>
        </p:nvPicPr>
        <p:blipFill>
          <a:blip r:embed="rId3">
            <a:alphaModFix/>
          </a:blip>
          <a:stretch>
            <a:fillRect/>
          </a:stretch>
        </p:blipFill>
        <p:spPr>
          <a:xfrm>
            <a:off x="5911425" y="3654197"/>
            <a:ext cx="3065500" cy="808353"/>
          </a:xfrm>
          <a:prstGeom prst="rect">
            <a:avLst/>
          </a:prstGeom>
          <a:noFill/>
          <a:ln>
            <a:noFill/>
          </a:ln>
        </p:spPr>
      </p:pic>
      <p:sp>
        <p:nvSpPr>
          <p:cNvPr id="2" name="TextBox 1">
            <a:extLst>
              <a:ext uri="{FF2B5EF4-FFF2-40B4-BE49-F238E27FC236}">
                <a16:creationId xmlns:a16="http://schemas.microsoft.com/office/drawing/2014/main" id="{70F810BC-FFC0-33FE-356D-6C70BDF65A2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7"/>
        <p:cNvGrpSpPr/>
        <p:nvPr/>
      </p:nvGrpSpPr>
      <p:grpSpPr>
        <a:xfrm>
          <a:off x="0" y="0"/>
          <a:ext cx="0" cy="0"/>
          <a:chOff x="0" y="0"/>
          <a:chExt cx="0" cy="0"/>
        </a:xfrm>
      </p:grpSpPr>
      <p:sp>
        <p:nvSpPr>
          <p:cNvPr id="308" name="Google Shape;308;p31"/>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Tanh Function: </a:t>
            </a:r>
            <a:r>
              <a:rPr lang="en" b="1"/>
              <a:t>Problem?</a:t>
            </a:r>
            <a:endParaRPr b="1"/>
          </a:p>
        </p:txBody>
      </p:sp>
      <p:sp>
        <p:nvSpPr>
          <p:cNvPr id="309" name="Google Shape;309;p3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txBox="1">
            <a:spLocks noGrp="1"/>
          </p:cNvSpPr>
          <p:nvPr>
            <p:ph type="body" idx="1"/>
          </p:nvPr>
        </p:nvSpPr>
        <p:spPr>
          <a:xfrm>
            <a:off x="3512100" y="1468825"/>
            <a:ext cx="5343300" cy="35853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Like sigmoid, tanh also has the vanishing gradient problem.</a:t>
            </a:r>
            <a:endParaRPr sz="2400"/>
          </a:p>
          <a:p>
            <a:pPr marL="0" lvl="0" indent="45720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1400"/>
          </a:p>
          <a:p>
            <a:pPr marL="0" marR="0" lvl="0" indent="0" algn="l" rtl="0">
              <a:lnSpc>
                <a:spcPct val="115000"/>
              </a:lnSpc>
              <a:spcBef>
                <a:spcPts val="0"/>
              </a:spcBef>
              <a:spcAft>
                <a:spcPts val="0"/>
              </a:spcAft>
              <a:buNone/>
            </a:pPr>
            <a:endParaRPr/>
          </a:p>
        </p:txBody>
      </p:sp>
      <p:pic>
        <p:nvPicPr>
          <p:cNvPr id="313" name="Google Shape;313;p31"/>
          <p:cNvPicPr preferRelativeResize="0"/>
          <p:nvPr/>
        </p:nvPicPr>
        <p:blipFill>
          <a:blip r:embed="rId3">
            <a:alphaModFix/>
          </a:blip>
          <a:stretch>
            <a:fillRect/>
          </a:stretch>
        </p:blipFill>
        <p:spPr>
          <a:xfrm>
            <a:off x="585600" y="1585150"/>
            <a:ext cx="2733250" cy="3143242"/>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ED9F2505-327B-5ACC-A997-EC707C4579E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80" name="Google Shape;180;p21"/>
          <p:cNvSpPr txBox="1"/>
          <p:nvPr/>
        </p:nvSpPr>
        <p:spPr>
          <a:xfrm>
            <a:off x="353100" y="1155150"/>
            <a:ext cx="6563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Dolphins inspired sonar development</a:t>
            </a:r>
            <a:endParaRPr sz="2400">
              <a:solidFill>
                <a:srgbClr val="424242"/>
              </a:solidFill>
              <a:latin typeface="Nunito"/>
              <a:ea typeface="Nunito"/>
              <a:cs typeface="Nunito"/>
              <a:sym typeface="Nunito"/>
            </a:endParaRPr>
          </a:p>
        </p:txBody>
      </p:sp>
      <p:pic>
        <p:nvPicPr>
          <p:cNvPr id="181" name="Google Shape;181;p21"/>
          <p:cNvPicPr preferRelativeResize="0"/>
          <p:nvPr/>
        </p:nvPicPr>
        <p:blipFill rotWithShape="1">
          <a:blip r:embed="rId3">
            <a:alphaModFix/>
          </a:blip>
          <a:srcRect b="6015"/>
          <a:stretch/>
        </p:blipFill>
        <p:spPr>
          <a:xfrm>
            <a:off x="590950" y="2159300"/>
            <a:ext cx="3685000" cy="2528350"/>
          </a:xfrm>
          <a:prstGeom prst="rect">
            <a:avLst/>
          </a:prstGeom>
          <a:noFill/>
          <a:ln>
            <a:noFill/>
          </a:ln>
          <a:effectLst>
            <a:outerShdw blurRad="57150" dist="19050" dir="5400000" algn="bl" rotWithShape="0">
              <a:srgbClr val="000000">
                <a:alpha val="50000"/>
              </a:srgbClr>
            </a:outerShdw>
          </a:effectLst>
        </p:spPr>
      </p:pic>
      <p:pic>
        <p:nvPicPr>
          <p:cNvPr id="182" name="Google Shape;182;p21"/>
          <p:cNvPicPr preferRelativeResize="0"/>
          <p:nvPr/>
        </p:nvPicPr>
        <p:blipFill rotWithShape="1">
          <a:blip r:embed="rId4">
            <a:alphaModFix/>
          </a:blip>
          <a:srcRect b="1048"/>
          <a:stretch/>
        </p:blipFill>
        <p:spPr>
          <a:xfrm>
            <a:off x="4375425" y="1778150"/>
            <a:ext cx="4558575" cy="2909500"/>
          </a:xfrm>
          <a:prstGeom prst="rect">
            <a:avLst/>
          </a:prstGeom>
          <a:noFill/>
          <a:ln>
            <a:noFill/>
          </a:ln>
          <a:effectLst>
            <a:outerShdw blurRad="57150" dist="19050" dir="5400000" algn="bl" rotWithShape="0">
              <a:srgbClr val="000000">
                <a:alpha val="50000"/>
              </a:srgbClr>
            </a:outerShdw>
          </a:effectLst>
        </p:spPr>
      </p:pic>
      <p:sp>
        <p:nvSpPr>
          <p:cNvPr id="183" name="Google Shape;183;p21"/>
          <p:cNvSpPr txBox="1"/>
          <p:nvPr/>
        </p:nvSpPr>
        <p:spPr>
          <a:xfrm rot="-5400000">
            <a:off x="7482063" y="3213875"/>
            <a:ext cx="3000000" cy="1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http://www.dolphinkind.com/images/dolphin_echolocation.jpg</a:t>
            </a:r>
            <a:endParaRPr sz="600">
              <a:latin typeface="Nunito"/>
              <a:ea typeface="Nunito"/>
              <a:cs typeface="Nunito"/>
              <a:sym typeface="Nunito"/>
            </a:endParaRPr>
          </a:p>
        </p:txBody>
      </p:sp>
      <p:sp>
        <p:nvSpPr>
          <p:cNvPr id="184" name="Google Shape;184;p21"/>
          <p:cNvSpPr txBox="1"/>
          <p:nvPr/>
        </p:nvSpPr>
        <p:spPr>
          <a:xfrm>
            <a:off x="491850" y="4644325"/>
            <a:ext cx="3732300" cy="21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https://sites.google.com/site/echolocationkawproject/_/rsrc/1459209762464/sonars/image.jpeg</a:t>
            </a:r>
            <a:endParaRPr sz="600">
              <a:latin typeface="Nunito"/>
              <a:ea typeface="Nunito"/>
              <a:cs typeface="Nunito"/>
              <a:sym typeface="Nunito"/>
            </a:endParaRPr>
          </a:p>
        </p:txBody>
      </p:sp>
      <p:sp>
        <p:nvSpPr>
          <p:cNvPr id="185" name="Google Shape;1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TextBox 1">
            <a:extLst>
              <a:ext uri="{FF2B5EF4-FFF2-40B4-BE49-F238E27FC236}">
                <a16:creationId xmlns:a16="http://schemas.microsoft.com/office/drawing/2014/main" id="{842E93E5-707B-78B4-E7C6-15B9EB352B1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311E8D4A-03F5-D608-1CFC-7D626C091C8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a:t>
            </a:fld>
            <a:endParaRPr lang="en-US" sz="1600">
              <a:solidFill>
                <a:schemeClr val="bg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8"/>
        <p:cNvGrpSpPr/>
        <p:nvPr/>
      </p:nvGrpSpPr>
      <p:grpSpPr>
        <a:xfrm>
          <a:off x="0" y="0"/>
          <a:ext cx="0" cy="0"/>
          <a:chOff x="0" y="0"/>
          <a:chExt cx="0" cy="0"/>
        </a:xfrm>
      </p:grpSpPr>
      <p:sp>
        <p:nvSpPr>
          <p:cNvPr id="319" name="Google Shape;319;p32"/>
          <p:cNvSpPr txBox="1">
            <a:spLocks noGrp="1"/>
          </p:cNvSpPr>
          <p:nvPr>
            <p:ph type="title"/>
          </p:nvPr>
        </p:nvSpPr>
        <p:spPr>
          <a:xfrm>
            <a:off x="311700" y="372500"/>
            <a:ext cx="676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ReLU (Rectified Linear Unit) Function</a:t>
            </a:r>
            <a:endParaRPr/>
          </a:p>
        </p:txBody>
      </p:sp>
      <p:sp>
        <p:nvSpPr>
          <p:cNvPr id="320" name="Google Shape;320;p32"/>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txBox="1">
            <a:spLocks noGrp="1"/>
          </p:cNvSpPr>
          <p:nvPr>
            <p:ph type="body" idx="1"/>
          </p:nvPr>
        </p:nvSpPr>
        <p:spPr>
          <a:xfrm>
            <a:off x="311700" y="1468825"/>
            <a:ext cx="5804700" cy="11706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a:t>It gives an output </a:t>
            </a:r>
            <a:r>
              <a:rPr lang="en" sz="2400" i="1">
                <a:latin typeface="Times New Roman"/>
                <a:ea typeface="Times New Roman"/>
                <a:cs typeface="Times New Roman"/>
                <a:sym typeface="Times New Roman"/>
              </a:rPr>
              <a:t>x</a:t>
            </a:r>
            <a:r>
              <a:rPr lang="en" sz="2400"/>
              <a:t> if </a:t>
            </a:r>
            <a:r>
              <a:rPr lang="en" sz="2400" i="1">
                <a:latin typeface="Times New Roman"/>
                <a:ea typeface="Times New Roman"/>
                <a:cs typeface="Times New Roman"/>
                <a:sym typeface="Times New Roman"/>
              </a:rPr>
              <a:t>x</a:t>
            </a:r>
            <a:r>
              <a:rPr lang="en" sz="2400"/>
              <a:t> is positive and 0 otherwise. The range is </a:t>
            </a:r>
            <a:r>
              <a:rPr lang="en" sz="2400" b="1"/>
              <a:t>[0, inf)</a:t>
            </a:r>
            <a:r>
              <a:rPr lang="en" sz="2400"/>
              <a:t>.</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It is nonlinear in nature. Combinations of this function are also nonlinear! </a:t>
            </a:r>
            <a:endParaRPr sz="2400"/>
          </a:p>
          <a:p>
            <a:pPr marL="0" lvl="0" indent="0" algn="l" rtl="0">
              <a:lnSpc>
                <a:spcPct val="115000"/>
              </a:lnSpc>
              <a:spcBef>
                <a:spcPts val="0"/>
              </a:spcBef>
              <a:spcAft>
                <a:spcPts val="0"/>
              </a:spcAft>
              <a:buNone/>
            </a:pPr>
            <a:endParaRPr sz="1400"/>
          </a:p>
          <a:p>
            <a:pPr marL="457200" lvl="0" indent="-381000" algn="l" rtl="0">
              <a:lnSpc>
                <a:spcPct val="115000"/>
              </a:lnSpc>
              <a:spcBef>
                <a:spcPts val="0"/>
              </a:spcBef>
              <a:spcAft>
                <a:spcPts val="0"/>
              </a:spcAft>
              <a:buClr>
                <a:srgbClr val="0095EB"/>
              </a:buClr>
              <a:buSzPts val="2400"/>
              <a:buChar char="●"/>
            </a:pPr>
            <a:r>
              <a:rPr lang="en" sz="2400"/>
              <a:t>Sparsity of the activation!</a:t>
            </a:r>
            <a:endParaRPr sz="2400"/>
          </a:p>
        </p:txBody>
      </p:sp>
      <p:cxnSp>
        <p:nvCxnSpPr>
          <p:cNvPr id="323" name="Google Shape;323;p32"/>
          <p:cNvCxnSpPr/>
          <p:nvPr/>
        </p:nvCxnSpPr>
        <p:spPr>
          <a:xfrm>
            <a:off x="6263850" y="2906775"/>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324" name="Google Shape;324;p32"/>
          <p:cNvCxnSpPr/>
          <p:nvPr/>
        </p:nvCxnSpPr>
        <p:spPr>
          <a:xfrm rot="10800000">
            <a:off x="7408600" y="11060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325" name="Google Shape;325;p32"/>
          <p:cNvCxnSpPr/>
          <p:nvPr/>
        </p:nvCxnSpPr>
        <p:spPr>
          <a:xfrm>
            <a:off x="7348424" y="21456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326" name="Google Shape;326;p32"/>
          <p:cNvCxnSpPr/>
          <p:nvPr/>
        </p:nvCxnSpPr>
        <p:spPr>
          <a:xfrm>
            <a:off x="7348424" y="1446340"/>
            <a:ext cx="117000" cy="0"/>
          </a:xfrm>
          <a:prstGeom prst="straightConnector1">
            <a:avLst/>
          </a:prstGeom>
          <a:noFill/>
          <a:ln w="28575" cap="flat" cmpd="sng">
            <a:solidFill>
              <a:srgbClr val="424242"/>
            </a:solidFill>
            <a:prstDash val="solid"/>
            <a:round/>
            <a:headEnd type="none" w="med" len="med"/>
            <a:tailEnd type="none" w="med" len="med"/>
          </a:ln>
        </p:spPr>
      </p:cxnSp>
      <p:sp>
        <p:nvSpPr>
          <p:cNvPr id="327" name="Google Shape;327;p32"/>
          <p:cNvSpPr txBox="1"/>
          <p:nvPr/>
        </p:nvSpPr>
        <p:spPr>
          <a:xfrm>
            <a:off x="6839500" y="11856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20</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328" name="Google Shape;328;p32"/>
          <p:cNvSpPr txBox="1"/>
          <p:nvPr/>
        </p:nvSpPr>
        <p:spPr>
          <a:xfrm>
            <a:off x="8644893" y="2850001"/>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cxnSp>
        <p:nvCxnSpPr>
          <p:cNvPr id="330" name="Google Shape;330;p32"/>
          <p:cNvCxnSpPr/>
          <p:nvPr/>
        </p:nvCxnSpPr>
        <p:spPr>
          <a:xfrm>
            <a:off x="6277031" y="2908531"/>
            <a:ext cx="1149600" cy="0"/>
          </a:xfrm>
          <a:prstGeom prst="straightConnector1">
            <a:avLst/>
          </a:prstGeom>
          <a:noFill/>
          <a:ln w="28575" cap="flat" cmpd="sng">
            <a:solidFill>
              <a:srgbClr val="0095EB"/>
            </a:solidFill>
            <a:prstDash val="solid"/>
            <a:round/>
            <a:headEnd type="none" w="med" len="med"/>
            <a:tailEnd type="none" w="med" len="med"/>
          </a:ln>
        </p:spPr>
      </p:cxnSp>
      <p:cxnSp>
        <p:nvCxnSpPr>
          <p:cNvPr id="331" name="Google Shape;331;p32"/>
          <p:cNvCxnSpPr/>
          <p:nvPr/>
        </p:nvCxnSpPr>
        <p:spPr>
          <a:xfrm flipH="1">
            <a:off x="7415525" y="1162875"/>
            <a:ext cx="1389300" cy="1758300"/>
          </a:xfrm>
          <a:prstGeom prst="straightConnector1">
            <a:avLst/>
          </a:prstGeom>
          <a:noFill/>
          <a:ln w="28575" cap="flat" cmpd="sng">
            <a:solidFill>
              <a:srgbClr val="0095EB"/>
            </a:solidFill>
            <a:prstDash val="solid"/>
            <a:round/>
            <a:headEnd type="none" w="med" len="med"/>
            <a:tailEnd type="none" w="med" len="med"/>
          </a:ln>
        </p:spPr>
      </p:cxnSp>
      <p:pic>
        <p:nvPicPr>
          <p:cNvPr id="332" name="Google Shape;332;p32"/>
          <p:cNvPicPr preferRelativeResize="0"/>
          <p:nvPr/>
        </p:nvPicPr>
        <p:blipFill>
          <a:blip r:embed="rId3">
            <a:alphaModFix/>
          </a:blip>
          <a:stretch>
            <a:fillRect/>
          </a:stretch>
        </p:blipFill>
        <p:spPr>
          <a:xfrm>
            <a:off x="5447975" y="3649325"/>
            <a:ext cx="3479000" cy="540025"/>
          </a:xfrm>
          <a:prstGeom prst="rect">
            <a:avLst/>
          </a:prstGeom>
          <a:noFill/>
          <a:ln>
            <a:noFill/>
          </a:ln>
        </p:spPr>
      </p:pic>
      <p:sp>
        <p:nvSpPr>
          <p:cNvPr id="2" name="TextBox 1">
            <a:extLst>
              <a:ext uri="{FF2B5EF4-FFF2-40B4-BE49-F238E27FC236}">
                <a16:creationId xmlns:a16="http://schemas.microsoft.com/office/drawing/2014/main" id="{9DBA6780-2DC2-44F5-6132-866F35703253}"/>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8"/>
        <p:cNvGrpSpPr/>
        <p:nvPr/>
      </p:nvGrpSpPr>
      <p:grpSpPr>
        <a:xfrm>
          <a:off x="0" y="0"/>
          <a:ext cx="0" cy="0"/>
          <a:chOff x="0" y="0"/>
          <a:chExt cx="0" cy="0"/>
        </a:xfrm>
      </p:grpSpPr>
      <p:sp>
        <p:nvSpPr>
          <p:cNvPr id="339" name="Google Shape;339;p33"/>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ReLU Function: </a:t>
            </a:r>
            <a:r>
              <a:rPr lang="en" b="1"/>
              <a:t>Problem?</a:t>
            </a:r>
            <a:endParaRPr b="1"/>
          </a:p>
        </p:txBody>
      </p:sp>
      <p:sp>
        <p:nvSpPr>
          <p:cNvPr id="340" name="Google Shape;340;p33"/>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txBox="1">
            <a:spLocks noGrp="1"/>
          </p:cNvSpPr>
          <p:nvPr>
            <p:ph type="body" idx="1"/>
          </p:nvPr>
        </p:nvSpPr>
        <p:spPr>
          <a:xfrm>
            <a:off x="311700" y="1468825"/>
            <a:ext cx="8354100" cy="35853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Because of the horizontal line in </a:t>
            </a:r>
            <a:r>
              <a:rPr lang="en" sz="2400" dirty="0" err="1"/>
              <a:t>ReLU</a:t>
            </a:r>
            <a:r>
              <a:rPr lang="en" sz="2400" dirty="0"/>
              <a:t> (for negative </a:t>
            </a:r>
            <a:r>
              <a:rPr lang="en" sz="2400" i="1" dirty="0">
                <a:latin typeface="Times New Roman"/>
                <a:ea typeface="Times New Roman"/>
                <a:cs typeface="Times New Roman"/>
                <a:sym typeface="Times New Roman"/>
              </a:rPr>
              <a:t>x</a:t>
            </a:r>
            <a:r>
              <a:rPr lang="en" sz="2400" dirty="0"/>
              <a:t>), the gradient can go towards 0.</a:t>
            </a:r>
            <a:endParaRPr sz="2400" dirty="0"/>
          </a:p>
          <a:p>
            <a:pPr marL="0" lvl="0" indent="0" algn="l" rtl="0">
              <a:lnSpc>
                <a:spcPct val="115000"/>
              </a:lnSpc>
              <a:spcBef>
                <a:spcPts val="0"/>
              </a:spcBef>
              <a:spcAft>
                <a:spcPts val="0"/>
              </a:spcAft>
              <a:buNone/>
            </a:pPr>
            <a:endParaRPr sz="1900" dirty="0"/>
          </a:p>
          <a:p>
            <a:pPr marL="457200" lvl="0" indent="-381000" algn="l" rtl="0">
              <a:lnSpc>
                <a:spcPct val="115000"/>
              </a:lnSpc>
              <a:spcBef>
                <a:spcPts val="0"/>
              </a:spcBef>
              <a:spcAft>
                <a:spcPts val="0"/>
              </a:spcAft>
              <a:buClr>
                <a:srgbClr val="0095EB"/>
              </a:buClr>
              <a:buSzPts val="2400"/>
              <a:buChar char="●"/>
            </a:pPr>
            <a:r>
              <a:rPr lang="en" sz="2400" dirty="0"/>
              <a:t>“Dying </a:t>
            </a:r>
            <a:r>
              <a:rPr lang="en" sz="2400" dirty="0" err="1"/>
              <a:t>ReLU</a:t>
            </a:r>
            <a:r>
              <a:rPr lang="en" sz="2400" dirty="0"/>
              <a:t> problem”: several neurons can just die and not respond making a substantial part of the network passive.</a:t>
            </a:r>
            <a:endParaRPr dirty="0"/>
          </a:p>
        </p:txBody>
      </p:sp>
      <p:sp>
        <p:nvSpPr>
          <p:cNvPr id="2" name="TextBox 1">
            <a:extLst>
              <a:ext uri="{FF2B5EF4-FFF2-40B4-BE49-F238E27FC236}">
                <a16:creationId xmlns:a16="http://schemas.microsoft.com/office/drawing/2014/main" id="{AA7B9409-5A43-4663-E071-0CDFA3BCE38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9"/>
        <p:cNvGrpSpPr/>
        <p:nvPr/>
      </p:nvGrpSpPr>
      <p:grpSpPr>
        <a:xfrm>
          <a:off x="0" y="0"/>
          <a:ext cx="0" cy="0"/>
          <a:chOff x="0" y="0"/>
          <a:chExt cx="0" cy="0"/>
        </a:xfrm>
      </p:grpSpPr>
      <p:sp>
        <p:nvSpPr>
          <p:cNvPr id="350" name="Google Shape;350;p34"/>
          <p:cNvSpPr txBox="1">
            <a:spLocks noGrp="1"/>
          </p:cNvSpPr>
          <p:nvPr>
            <p:ph type="title"/>
          </p:nvPr>
        </p:nvSpPr>
        <p:spPr>
          <a:xfrm>
            <a:off x="311700" y="372500"/>
            <a:ext cx="4697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Leaky ReLU Function</a:t>
            </a:r>
            <a:endParaRPr/>
          </a:p>
        </p:txBody>
      </p:sp>
      <p:sp>
        <p:nvSpPr>
          <p:cNvPr id="351" name="Google Shape;351;p3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3" name="Google Shape;353;p34"/>
          <p:cNvCxnSpPr/>
          <p:nvPr/>
        </p:nvCxnSpPr>
        <p:spPr>
          <a:xfrm>
            <a:off x="6263850" y="2525775"/>
            <a:ext cx="2569200" cy="0"/>
          </a:xfrm>
          <a:prstGeom prst="straightConnector1">
            <a:avLst/>
          </a:prstGeom>
          <a:noFill/>
          <a:ln w="28575" cap="flat" cmpd="sng">
            <a:solidFill>
              <a:srgbClr val="424242"/>
            </a:solidFill>
            <a:prstDash val="solid"/>
            <a:round/>
            <a:headEnd type="none" w="med" len="med"/>
            <a:tailEnd type="triangle" w="med" len="med"/>
          </a:ln>
        </p:spPr>
      </p:cxnSp>
      <p:cxnSp>
        <p:nvCxnSpPr>
          <p:cNvPr id="354" name="Google Shape;354;p34"/>
          <p:cNvCxnSpPr/>
          <p:nvPr/>
        </p:nvCxnSpPr>
        <p:spPr>
          <a:xfrm rot="10800000">
            <a:off x="7408600" y="725000"/>
            <a:ext cx="0" cy="1866900"/>
          </a:xfrm>
          <a:prstGeom prst="straightConnector1">
            <a:avLst/>
          </a:prstGeom>
          <a:noFill/>
          <a:ln w="28575" cap="flat" cmpd="sng">
            <a:solidFill>
              <a:srgbClr val="424242"/>
            </a:solidFill>
            <a:prstDash val="solid"/>
            <a:round/>
            <a:headEnd type="none" w="med" len="med"/>
            <a:tailEnd type="triangle" w="med" len="med"/>
          </a:ln>
        </p:spPr>
      </p:cxnSp>
      <p:cxnSp>
        <p:nvCxnSpPr>
          <p:cNvPr id="355" name="Google Shape;355;p34"/>
          <p:cNvCxnSpPr/>
          <p:nvPr/>
        </p:nvCxnSpPr>
        <p:spPr>
          <a:xfrm>
            <a:off x="7348424" y="1764607"/>
            <a:ext cx="117000" cy="0"/>
          </a:xfrm>
          <a:prstGeom prst="straightConnector1">
            <a:avLst/>
          </a:prstGeom>
          <a:noFill/>
          <a:ln w="28575" cap="flat" cmpd="sng">
            <a:solidFill>
              <a:srgbClr val="424242"/>
            </a:solidFill>
            <a:prstDash val="solid"/>
            <a:round/>
            <a:headEnd type="none" w="med" len="med"/>
            <a:tailEnd type="none" w="med" len="med"/>
          </a:ln>
        </p:spPr>
      </p:cxnSp>
      <p:cxnSp>
        <p:nvCxnSpPr>
          <p:cNvPr id="356" name="Google Shape;356;p34"/>
          <p:cNvCxnSpPr/>
          <p:nvPr/>
        </p:nvCxnSpPr>
        <p:spPr>
          <a:xfrm>
            <a:off x="7348424" y="1065340"/>
            <a:ext cx="117000" cy="0"/>
          </a:xfrm>
          <a:prstGeom prst="straightConnector1">
            <a:avLst/>
          </a:prstGeom>
          <a:noFill/>
          <a:ln w="28575" cap="flat" cmpd="sng">
            <a:solidFill>
              <a:srgbClr val="424242"/>
            </a:solidFill>
            <a:prstDash val="solid"/>
            <a:round/>
            <a:headEnd type="none" w="med" len="med"/>
            <a:tailEnd type="none" w="med" len="med"/>
          </a:ln>
        </p:spPr>
      </p:cxnSp>
      <p:sp>
        <p:nvSpPr>
          <p:cNvPr id="357" name="Google Shape;357;p34"/>
          <p:cNvSpPr txBox="1"/>
          <p:nvPr/>
        </p:nvSpPr>
        <p:spPr>
          <a:xfrm>
            <a:off x="6839500" y="804600"/>
            <a:ext cx="544800" cy="1764000"/>
          </a:xfrm>
          <a:prstGeom prst="rect">
            <a:avLst/>
          </a:prstGeom>
          <a:noFill/>
          <a:ln>
            <a:noFill/>
          </a:ln>
        </p:spPr>
        <p:txBody>
          <a:bodyPr spcFirstLastPara="1" wrap="square" lIns="91425" tIns="91425" rIns="91425" bIns="91425" anchor="t" anchorCtr="0">
            <a:noAutofit/>
          </a:bodyPr>
          <a:lstStyle/>
          <a:p>
            <a:pPr marL="0" lvl="0" indent="0" algn="r" rtl="0">
              <a:lnSpc>
                <a:spcPct val="125000"/>
              </a:lnSpc>
              <a:spcBef>
                <a:spcPts val="0"/>
              </a:spcBef>
              <a:spcAft>
                <a:spcPts val="0"/>
              </a:spcAft>
              <a:buNone/>
            </a:pPr>
            <a:r>
              <a:rPr lang="en">
                <a:latin typeface="Nunito"/>
                <a:ea typeface="Nunito"/>
                <a:cs typeface="Nunito"/>
                <a:sym typeface="Nunito"/>
              </a:rPr>
              <a:t>20</a:t>
            </a:r>
            <a:endParaRPr>
              <a:latin typeface="Nunito"/>
              <a:ea typeface="Nunito"/>
              <a:cs typeface="Nunito"/>
              <a:sym typeface="Nunito"/>
            </a:endParaRPr>
          </a:p>
          <a:p>
            <a:pPr marL="0" lvl="0" indent="0" algn="r" rtl="0">
              <a:lnSpc>
                <a:spcPct val="125000"/>
              </a:lnSpc>
              <a:spcBef>
                <a:spcPts val="0"/>
              </a:spcBef>
              <a:spcAft>
                <a:spcPts val="0"/>
              </a:spcAft>
              <a:buNone/>
            </a:pPr>
            <a:endParaRPr sz="7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endParaRPr sz="600">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10</a:t>
            </a:r>
            <a:endParaRPr>
              <a:latin typeface="Nunito"/>
              <a:ea typeface="Nunito"/>
              <a:cs typeface="Nunito"/>
              <a:sym typeface="Nunito"/>
            </a:endParaRPr>
          </a:p>
          <a:p>
            <a:pPr marL="0" lvl="0" indent="0" algn="r" rtl="0">
              <a:lnSpc>
                <a:spcPct val="125000"/>
              </a:lnSpc>
              <a:spcBef>
                <a:spcPts val="0"/>
              </a:spcBef>
              <a:spcAft>
                <a:spcPts val="0"/>
              </a:spcAft>
              <a:buNone/>
            </a:pPr>
            <a:endParaRPr sz="2000">
              <a:latin typeface="Nunito"/>
              <a:ea typeface="Nunito"/>
              <a:cs typeface="Nunito"/>
              <a:sym typeface="Nunito"/>
            </a:endParaRPr>
          </a:p>
          <a:p>
            <a:pPr marL="0" lvl="0" indent="0" algn="r" rtl="0">
              <a:lnSpc>
                <a:spcPct val="125000"/>
              </a:lnSpc>
              <a:spcBef>
                <a:spcPts val="0"/>
              </a:spcBef>
              <a:spcAft>
                <a:spcPts val="0"/>
              </a:spcAft>
              <a:buNone/>
            </a:pPr>
            <a:endParaRPr>
              <a:latin typeface="Nunito"/>
              <a:ea typeface="Nunito"/>
              <a:cs typeface="Nunito"/>
              <a:sym typeface="Nunito"/>
            </a:endParaRPr>
          </a:p>
          <a:p>
            <a:pPr marL="0" lvl="0" indent="0" algn="r" rtl="0">
              <a:lnSpc>
                <a:spcPct val="125000"/>
              </a:lnSpc>
              <a:spcBef>
                <a:spcPts val="0"/>
              </a:spcBef>
              <a:spcAft>
                <a:spcPts val="0"/>
              </a:spcAft>
              <a:buNone/>
            </a:pPr>
            <a:r>
              <a:rPr lang="en">
                <a:latin typeface="Nunito"/>
                <a:ea typeface="Nunito"/>
                <a:cs typeface="Nunito"/>
                <a:sym typeface="Nunito"/>
              </a:rPr>
              <a:t>0</a:t>
            </a:r>
            <a:endParaRPr>
              <a:latin typeface="Nunito"/>
              <a:ea typeface="Nunito"/>
              <a:cs typeface="Nunito"/>
              <a:sym typeface="Nunito"/>
            </a:endParaRPr>
          </a:p>
        </p:txBody>
      </p:sp>
      <p:sp>
        <p:nvSpPr>
          <p:cNvPr id="358" name="Google Shape;358;p34"/>
          <p:cNvSpPr txBox="1"/>
          <p:nvPr/>
        </p:nvSpPr>
        <p:spPr>
          <a:xfrm>
            <a:off x="8644893" y="2469001"/>
            <a:ext cx="4368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latin typeface="Times New Roman"/>
                <a:ea typeface="Times New Roman"/>
                <a:cs typeface="Times New Roman"/>
                <a:sym typeface="Times New Roman"/>
              </a:rPr>
              <a:t>x</a:t>
            </a:r>
            <a:endParaRPr sz="2200">
              <a:latin typeface="Times New Roman"/>
              <a:ea typeface="Times New Roman"/>
              <a:cs typeface="Times New Roman"/>
              <a:sym typeface="Times New Roman"/>
            </a:endParaRPr>
          </a:p>
        </p:txBody>
      </p:sp>
      <p:cxnSp>
        <p:nvCxnSpPr>
          <p:cNvPr id="360" name="Google Shape;360;p34"/>
          <p:cNvCxnSpPr/>
          <p:nvPr/>
        </p:nvCxnSpPr>
        <p:spPr>
          <a:xfrm rot="10800000" flipH="1">
            <a:off x="6306375" y="2527725"/>
            <a:ext cx="1120200" cy="178200"/>
          </a:xfrm>
          <a:prstGeom prst="straightConnector1">
            <a:avLst/>
          </a:prstGeom>
          <a:noFill/>
          <a:ln w="28575" cap="flat" cmpd="sng">
            <a:solidFill>
              <a:srgbClr val="0095EB"/>
            </a:solidFill>
            <a:prstDash val="solid"/>
            <a:round/>
            <a:headEnd type="none" w="med" len="med"/>
            <a:tailEnd type="none" w="med" len="med"/>
          </a:ln>
        </p:spPr>
      </p:cxnSp>
      <p:cxnSp>
        <p:nvCxnSpPr>
          <p:cNvPr id="361" name="Google Shape;361;p34"/>
          <p:cNvCxnSpPr/>
          <p:nvPr/>
        </p:nvCxnSpPr>
        <p:spPr>
          <a:xfrm flipH="1">
            <a:off x="7415525" y="781875"/>
            <a:ext cx="1389300" cy="1758300"/>
          </a:xfrm>
          <a:prstGeom prst="straightConnector1">
            <a:avLst/>
          </a:prstGeom>
          <a:noFill/>
          <a:ln w="28575" cap="flat" cmpd="sng">
            <a:solidFill>
              <a:srgbClr val="0095EB"/>
            </a:solidFill>
            <a:prstDash val="solid"/>
            <a:round/>
            <a:headEnd type="none" w="med" len="med"/>
            <a:tailEnd type="none" w="med" len="med"/>
          </a:ln>
        </p:spPr>
      </p:cxnSp>
      <p:pic>
        <p:nvPicPr>
          <p:cNvPr id="362" name="Google Shape;362;p34"/>
          <p:cNvPicPr preferRelativeResize="0"/>
          <p:nvPr/>
        </p:nvPicPr>
        <p:blipFill>
          <a:blip r:embed="rId3">
            <a:alphaModFix/>
          </a:blip>
          <a:stretch>
            <a:fillRect/>
          </a:stretch>
        </p:blipFill>
        <p:spPr>
          <a:xfrm>
            <a:off x="4572000" y="3916250"/>
            <a:ext cx="4537024" cy="886150"/>
          </a:xfrm>
          <a:prstGeom prst="rect">
            <a:avLst/>
          </a:prstGeom>
          <a:noFill/>
          <a:ln>
            <a:noFill/>
          </a:ln>
        </p:spPr>
      </p:pic>
      <p:sp>
        <p:nvSpPr>
          <p:cNvPr id="363" name="Google Shape;363;p34"/>
          <p:cNvSpPr/>
          <p:nvPr/>
        </p:nvSpPr>
        <p:spPr>
          <a:xfrm>
            <a:off x="4547508" y="3938921"/>
            <a:ext cx="2120004" cy="905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txBox="1">
            <a:spLocks noGrp="1"/>
          </p:cNvSpPr>
          <p:nvPr>
            <p:ph type="body" idx="1"/>
          </p:nvPr>
        </p:nvSpPr>
        <p:spPr>
          <a:xfrm>
            <a:off x="311700" y="1468825"/>
            <a:ext cx="5860500" cy="1170600"/>
          </a:xfrm>
          <a:prstGeom prst="rect">
            <a:avLst/>
          </a:prstGeom>
          <a:ln w="952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It gives an output </a:t>
            </a:r>
            <a:r>
              <a:rPr lang="en" sz="2400" i="1" dirty="0">
                <a:latin typeface="Times New Roman"/>
                <a:ea typeface="Times New Roman"/>
                <a:cs typeface="Times New Roman"/>
                <a:sym typeface="Times New Roman"/>
              </a:rPr>
              <a:t>x</a:t>
            </a:r>
            <a:r>
              <a:rPr lang="en" sz="2400" dirty="0"/>
              <a:t> if </a:t>
            </a:r>
            <a:r>
              <a:rPr lang="en" sz="2400" i="1" dirty="0">
                <a:latin typeface="Times New Roman"/>
                <a:ea typeface="Times New Roman"/>
                <a:cs typeface="Times New Roman"/>
                <a:sym typeface="Times New Roman"/>
              </a:rPr>
              <a:t>x</a:t>
            </a:r>
            <a:r>
              <a:rPr lang="en" sz="2400" dirty="0"/>
              <a:t> is positive </a:t>
            </a:r>
            <a:endParaRPr sz="2400" dirty="0"/>
          </a:p>
          <a:p>
            <a:pPr marL="0" lvl="0" indent="457200" algn="l" rtl="0">
              <a:lnSpc>
                <a:spcPct val="115000"/>
              </a:lnSpc>
              <a:spcBef>
                <a:spcPts val="0"/>
              </a:spcBef>
              <a:spcAft>
                <a:spcPts val="0"/>
              </a:spcAft>
              <a:buNone/>
            </a:pPr>
            <a:r>
              <a:rPr lang="en" sz="2400" dirty="0"/>
              <a:t>and 0 otherwise. The range is </a:t>
            </a:r>
            <a:r>
              <a:rPr lang="en" sz="2400" b="1" dirty="0"/>
              <a:t>[0, inf)</a:t>
            </a:r>
            <a:r>
              <a:rPr lang="en" sz="2400" dirty="0"/>
              <a:t>.</a:t>
            </a:r>
            <a:endParaRPr sz="2400"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endParaRPr sz="1400" dirty="0"/>
          </a:p>
          <a:p>
            <a:pPr marL="457200" lvl="0" indent="-381000" algn="l" rtl="0">
              <a:lnSpc>
                <a:spcPct val="115000"/>
              </a:lnSpc>
              <a:spcBef>
                <a:spcPts val="0"/>
              </a:spcBef>
              <a:spcAft>
                <a:spcPts val="0"/>
              </a:spcAft>
              <a:buClr>
                <a:srgbClr val="0095EB"/>
              </a:buClr>
              <a:buSzPts val="2400"/>
              <a:buChar char="●"/>
            </a:pPr>
            <a:r>
              <a:rPr lang="en" sz="2400" dirty="0"/>
              <a:t>(Leaky) </a:t>
            </a:r>
            <a:r>
              <a:rPr lang="en" sz="2400" dirty="0" err="1"/>
              <a:t>ReLU</a:t>
            </a:r>
            <a:r>
              <a:rPr lang="en" sz="2400" dirty="0"/>
              <a:t> is less computationally expensive than </a:t>
            </a:r>
            <a:r>
              <a:rPr lang="en" sz="2400" i="1" dirty="0">
                <a:latin typeface="Times New Roman"/>
                <a:ea typeface="Times New Roman"/>
                <a:cs typeface="Times New Roman"/>
                <a:sym typeface="Times New Roman"/>
              </a:rPr>
              <a:t>tanh</a:t>
            </a:r>
            <a:r>
              <a:rPr lang="en" sz="2400" dirty="0"/>
              <a:t> and </a:t>
            </a:r>
            <a:r>
              <a:rPr lang="en" sz="2400" i="1" dirty="0">
                <a:latin typeface="Times New Roman"/>
                <a:ea typeface="Times New Roman"/>
                <a:cs typeface="Times New Roman"/>
                <a:sym typeface="Times New Roman"/>
              </a:rPr>
              <a:t>sigmoid</a:t>
            </a:r>
            <a:r>
              <a:rPr lang="en" sz="2400" dirty="0"/>
              <a:t> because it involves simpler mathematical operations.</a:t>
            </a:r>
            <a:endParaRPr sz="2400" dirty="0"/>
          </a:p>
        </p:txBody>
      </p:sp>
      <p:pic>
        <p:nvPicPr>
          <p:cNvPr id="365" name="Google Shape;365;p34"/>
          <p:cNvPicPr preferRelativeResize="0"/>
          <p:nvPr/>
        </p:nvPicPr>
        <p:blipFill rotWithShape="1">
          <a:blip r:embed="rId3">
            <a:alphaModFix/>
          </a:blip>
          <a:srcRect r="48736"/>
          <a:stretch/>
        </p:blipFill>
        <p:spPr>
          <a:xfrm>
            <a:off x="6341975" y="3098625"/>
            <a:ext cx="2569201" cy="886150"/>
          </a:xfrm>
          <a:prstGeom prst="rect">
            <a:avLst/>
          </a:prstGeom>
          <a:noFill/>
          <a:ln>
            <a:noFill/>
          </a:ln>
        </p:spPr>
      </p:pic>
      <p:sp>
        <p:nvSpPr>
          <p:cNvPr id="2" name="TextBox 1">
            <a:extLst>
              <a:ext uri="{FF2B5EF4-FFF2-40B4-BE49-F238E27FC236}">
                <a16:creationId xmlns:a16="http://schemas.microsoft.com/office/drawing/2014/main" id="{EF19EE76-7269-7976-C4A9-19A2A419326D}"/>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1"/>
        <p:cNvGrpSpPr/>
        <p:nvPr/>
      </p:nvGrpSpPr>
      <p:grpSpPr>
        <a:xfrm>
          <a:off x="0" y="0"/>
          <a:ext cx="0" cy="0"/>
          <a:chOff x="0" y="0"/>
          <a:chExt cx="0" cy="0"/>
        </a:xfrm>
      </p:grpSpPr>
      <p:sp>
        <p:nvSpPr>
          <p:cNvPr id="372" name="Google Shape;372;p35"/>
          <p:cNvSpPr txBox="1">
            <a:spLocks noGrp="1"/>
          </p:cNvSpPr>
          <p:nvPr>
            <p:ph type="title"/>
          </p:nvPr>
        </p:nvSpPr>
        <p:spPr>
          <a:xfrm>
            <a:off x="311700" y="372500"/>
            <a:ext cx="53013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Ok! Which One Do We Use?</a:t>
            </a:r>
            <a:endParaRPr/>
          </a:p>
        </p:txBody>
      </p:sp>
      <p:sp>
        <p:nvSpPr>
          <p:cNvPr id="373" name="Google Shape;373;p3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5"/>
          <p:cNvSpPr txBox="1">
            <a:spLocks noGrp="1"/>
          </p:cNvSpPr>
          <p:nvPr>
            <p:ph type="body" idx="1"/>
          </p:nvPr>
        </p:nvSpPr>
        <p:spPr>
          <a:xfrm>
            <a:off x="311700" y="1468825"/>
            <a:ext cx="8119200" cy="1170600"/>
          </a:xfrm>
          <a:prstGeom prst="rect">
            <a:avLst/>
          </a:prstGeom>
          <a:ln w="952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95EB"/>
              </a:buClr>
              <a:buSzPts val="2400"/>
              <a:buChar char="●"/>
            </a:pPr>
            <a:r>
              <a:rPr lang="en" sz="2400" dirty="0"/>
              <a:t>If you don’t know the nature of the function you are trying to learn, start with </a:t>
            </a:r>
            <a:r>
              <a:rPr lang="en" sz="2400" dirty="0" err="1"/>
              <a:t>ReLU</a:t>
            </a:r>
            <a:r>
              <a:rPr lang="en" sz="2400" dirty="0"/>
              <a:t>.</a:t>
            </a:r>
            <a:endParaRPr sz="2400" dirty="0"/>
          </a:p>
          <a:p>
            <a:pPr marL="0" lvl="0" indent="0" algn="l" rtl="0">
              <a:lnSpc>
                <a:spcPct val="115000"/>
              </a:lnSpc>
              <a:spcBef>
                <a:spcPts val="0"/>
              </a:spcBef>
              <a:spcAft>
                <a:spcPts val="0"/>
              </a:spcAft>
              <a:buNone/>
            </a:pPr>
            <a:endParaRPr sz="1400" dirty="0"/>
          </a:p>
          <a:p>
            <a:pPr marL="457200" lvl="0" indent="-381000" algn="l" rtl="0">
              <a:lnSpc>
                <a:spcPct val="115000"/>
              </a:lnSpc>
              <a:spcBef>
                <a:spcPts val="0"/>
              </a:spcBef>
              <a:spcAft>
                <a:spcPts val="0"/>
              </a:spcAft>
              <a:buClr>
                <a:srgbClr val="0095EB"/>
              </a:buClr>
              <a:buSzPts val="2400"/>
              <a:buChar char="●"/>
            </a:pPr>
            <a:r>
              <a:rPr lang="en" sz="2400" dirty="0"/>
              <a:t>You can use your own custom functions too!</a:t>
            </a:r>
            <a:endParaRPr sz="2400" dirty="0"/>
          </a:p>
        </p:txBody>
      </p:sp>
      <p:sp>
        <p:nvSpPr>
          <p:cNvPr id="2" name="TextBox 1">
            <a:extLst>
              <a:ext uri="{FF2B5EF4-FFF2-40B4-BE49-F238E27FC236}">
                <a16:creationId xmlns:a16="http://schemas.microsoft.com/office/drawing/2014/main" id="{8D03A842-E911-601F-DD37-EF6C50F50047}"/>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2"/>
        <p:cNvGrpSpPr/>
        <p:nvPr/>
      </p:nvGrpSpPr>
      <p:grpSpPr>
        <a:xfrm>
          <a:off x="0" y="0"/>
          <a:ext cx="0" cy="0"/>
          <a:chOff x="0" y="0"/>
          <a:chExt cx="0" cy="0"/>
        </a:xfrm>
      </p:grpSpPr>
      <p:sp>
        <p:nvSpPr>
          <p:cNvPr id="663" name="Google Shape;663;p59"/>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664" name="Google Shape;664;p59"/>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665" name="Google Shape;665;p59"/>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666" name="Google Shape;666;p59"/>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667" name="Google Shape;667;p59"/>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9"/>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69" name="Google Shape;669;p59"/>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0" name="Google Shape;670;p59"/>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1" name="Google Shape;671;p59"/>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72" name="Google Shape;672;p59"/>
          <p:cNvCxnSpPr>
            <a:stCxn id="671"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673" name="Google Shape;673;p59"/>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674" name="Google Shape;674;p59"/>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675" name="Google Shape;675;p59"/>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dirty="0">
                <a:solidFill>
                  <a:srgbClr val="424242"/>
                </a:solidFill>
                <a:latin typeface="Times New Roman"/>
                <a:ea typeface="Times New Roman"/>
                <a:cs typeface="Times New Roman"/>
                <a:sym typeface="Times New Roman"/>
              </a:rPr>
              <a:t>a</a:t>
            </a:r>
            <a:r>
              <a:rPr lang="en" sz="2200" baseline="-25000" dirty="0">
                <a:solidFill>
                  <a:srgbClr val="424242"/>
                </a:solidFill>
                <a:latin typeface="Nunito"/>
                <a:ea typeface="Nunito"/>
                <a:cs typeface="Nunito"/>
                <a:sym typeface="Nunito"/>
              </a:rPr>
              <a:t>1</a:t>
            </a:r>
            <a:endParaRPr sz="2200" baseline="30000" dirty="0">
              <a:solidFill>
                <a:srgbClr val="424242"/>
              </a:solidFill>
              <a:latin typeface="Nunito"/>
              <a:ea typeface="Nunito"/>
              <a:cs typeface="Nunito"/>
              <a:sym typeface="Nunito"/>
            </a:endParaRPr>
          </a:p>
        </p:txBody>
      </p:sp>
      <p:cxnSp>
        <p:nvCxnSpPr>
          <p:cNvPr id="676" name="Google Shape;676;p59"/>
          <p:cNvCxnSpPr>
            <a:stCxn id="668" idx="6"/>
            <a:endCxn id="677"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678" name="Google Shape;678;p59"/>
          <p:cNvCxnSpPr>
            <a:stCxn id="668" idx="6"/>
            <a:endCxn id="679"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0" name="Google Shape;680;p59"/>
          <p:cNvCxnSpPr>
            <a:stCxn id="668" idx="6"/>
            <a:endCxn id="681"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682" name="Google Shape;682;p59"/>
          <p:cNvCxnSpPr>
            <a:stCxn id="669" idx="6"/>
            <a:endCxn id="677"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3" name="Google Shape;683;p59"/>
          <p:cNvCxnSpPr>
            <a:stCxn id="669" idx="6"/>
            <a:endCxn id="679"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684" name="Google Shape;684;p59"/>
          <p:cNvCxnSpPr>
            <a:stCxn id="669" idx="6"/>
            <a:endCxn id="681"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5" name="Google Shape;685;p59"/>
          <p:cNvCxnSpPr>
            <a:stCxn id="670" idx="6"/>
            <a:endCxn id="677"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686" name="Google Shape;686;p59"/>
          <p:cNvCxnSpPr>
            <a:stCxn id="670" idx="6"/>
            <a:endCxn id="679"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687" name="Google Shape;687;p59"/>
          <p:cNvCxnSpPr>
            <a:stCxn id="670" idx="6"/>
            <a:endCxn id="681"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688" name="Google Shape;688;p59"/>
          <p:cNvSpPr txBox="1"/>
          <p:nvPr/>
        </p:nvSpPr>
        <p:spPr>
          <a:xfrm>
            <a:off x="2950600" y="20176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89" name="Google Shape;689;p59"/>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690" name="Google Shape;690;p59"/>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91" name="Google Shape;691;p59"/>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692" name="Google Shape;692;p59"/>
          <p:cNvSpPr txBox="1"/>
          <p:nvPr/>
        </p:nvSpPr>
        <p:spPr>
          <a:xfrm>
            <a:off x="2950600" y="3702240"/>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677" name="Google Shape;677;p59"/>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79" name="Google Shape;679;p59"/>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681" name="Google Shape;681;p59"/>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693" name="Google Shape;693;p59"/>
          <p:cNvCxnSpPr>
            <a:stCxn id="677" idx="6"/>
            <a:endCxn id="671"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694" name="Google Shape;694;p59"/>
          <p:cNvCxnSpPr>
            <a:stCxn id="679" idx="6"/>
            <a:endCxn id="671"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695" name="Google Shape;695;p59"/>
          <p:cNvCxnSpPr>
            <a:endCxn id="671"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696" name="Google Shape;696;p59"/>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697" name="Google Shape;697;p59"/>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698" name="Google Shape;698;p59"/>
          <p:cNvSpPr txBox="1"/>
          <p:nvPr/>
        </p:nvSpPr>
        <p:spPr>
          <a:xfrm>
            <a:off x="5859600" y="991275"/>
            <a:ext cx="2979600" cy="111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Layer 1 = Input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2 = Hidden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3 = Output layer</a:t>
            </a:r>
            <a:endParaRPr sz="2000">
              <a:latin typeface="Nunito"/>
              <a:ea typeface="Nunito"/>
              <a:cs typeface="Nunito"/>
              <a:sym typeface="Nunito"/>
            </a:endParaRPr>
          </a:p>
        </p:txBody>
      </p:sp>
      <p:sp>
        <p:nvSpPr>
          <p:cNvPr id="699" name="Google Shape;69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2" name="TextBox 1">
            <a:extLst>
              <a:ext uri="{FF2B5EF4-FFF2-40B4-BE49-F238E27FC236}">
                <a16:creationId xmlns:a16="http://schemas.microsoft.com/office/drawing/2014/main" id="{0ADEB376-4393-868B-5A2A-91A5EBBA28B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1CDD4DDC-0BA6-596F-E0DA-45FAA807F25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54</a:t>
            </a:fld>
            <a:endParaRPr lang="en-US" sz="160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4"/>
        <p:cNvGrpSpPr/>
        <p:nvPr/>
      </p:nvGrpSpPr>
      <p:grpSpPr>
        <a:xfrm>
          <a:off x="0" y="0"/>
          <a:ext cx="0" cy="0"/>
          <a:chOff x="0" y="0"/>
          <a:chExt cx="0" cy="0"/>
        </a:xfrm>
      </p:grpSpPr>
      <p:sp>
        <p:nvSpPr>
          <p:cNvPr id="705" name="Google Shape;705;p60"/>
          <p:cNvSpPr/>
          <p:nvPr/>
        </p:nvSpPr>
        <p:spPr>
          <a:xfrm>
            <a:off x="2755800" y="11310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06" name="Google Shape;706;p60"/>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07" name="Google Shape;707;p60"/>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708" name="Google Shape;708;p60"/>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709" name="Google Shape;709;p60"/>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710" name="Google Shape;710;p60"/>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711" name="Google Shape;711;p60"/>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0"/>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3" name="Google Shape;713;p60"/>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4" name="Google Shape;714;p60"/>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15" name="Google Shape;715;p60"/>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16" name="Google Shape;716;p60"/>
          <p:cNvCxnSpPr>
            <a:stCxn id="715"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717" name="Google Shape;717;p60"/>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718" name="Google Shape;718;p60"/>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719" name="Google Shape;719;p60"/>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cxnSp>
        <p:nvCxnSpPr>
          <p:cNvPr id="720" name="Google Shape;720;p60"/>
          <p:cNvCxnSpPr>
            <a:stCxn id="712" idx="6"/>
            <a:endCxn id="721"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22" name="Google Shape;722;p60"/>
          <p:cNvCxnSpPr>
            <a:stCxn id="712" idx="6"/>
            <a:endCxn id="723"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4" name="Google Shape;724;p60"/>
          <p:cNvCxnSpPr>
            <a:stCxn id="712" idx="6"/>
            <a:endCxn id="725"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26" name="Google Shape;726;p60"/>
          <p:cNvCxnSpPr>
            <a:stCxn id="713" idx="6"/>
            <a:endCxn id="721"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7" name="Google Shape;727;p60"/>
          <p:cNvCxnSpPr>
            <a:stCxn id="713" idx="6"/>
            <a:endCxn id="723"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28" name="Google Shape;728;p60"/>
          <p:cNvCxnSpPr>
            <a:stCxn id="713" idx="6"/>
            <a:endCxn id="725"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29" name="Google Shape;729;p60"/>
          <p:cNvCxnSpPr>
            <a:stCxn id="714" idx="6"/>
            <a:endCxn id="721"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30" name="Google Shape;730;p60"/>
          <p:cNvCxnSpPr>
            <a:stCxn id="714" idx="6"/>
            <a:endCxn id="723"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31" name="Google Shape;731;p60"/>
          <p:cNvCxnSpPr>
            <a:stCxn id="714" idx="6"/>
            <a:endCxn id="725"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732" name="Google Shape;732;p60"/>
          <p:cNvSpPr txBox="1"/>
          <p:nvPr/>
        </p:nvSpPr>
        <p:spPr>
          <a:xfrm>
            <a:off x="2950600" y="20095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33" name="Google Shape;733;p60"/>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34" name="Google Shape;734;p60"/>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35" name="Google Shape;735;p60"/>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736" name="Google Shape;736;p60"/>
          <p:cNvSpPr txBox="1"/>
          <p:nvPr/>
        </p:nvSpPr>
        <p:spPr>
          <a:xfrm>
            <a:off x="2950600" y="367774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21" name="Google Shape;721;p60"/>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3" name="Google Shape;723;p60"/>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25" name="Google Shape;725;p60"/>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37" name="Google Shape;737;p60"/>
          <p:cNvCxnSpPr>
            <a:stCxn id="721" idx="6"/>
            <a:endCxn id="715"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738" name="Google Shape;738;p60"/>
          <p:cNvCxnSpPr>
            <a:stCxn id="723" idx="6"/>
            <a:endCxn id="715"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739" name="Google Shape;739;p60"/>
          <p:cNvCxnSpPr>
            <a:endCxn id="715"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740" name="Google Shape;740;p60"/>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741" name="Google Shape;741;p60"/>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742" name="Google Shape;742;p60"/>
          <p:cNvSpPr txBox="1"/>
          <p:nvPr/>
        </p:nvSpPr>
        <p:spPr>
          <a:xfrm>
            <a:off x="5859600" y="991275"/>
            <a:ext cx="2979600" cy="111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Layer 1 = Input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2 = Hidden layer</a:t>
            </a:r>
            <a:endParaRPr sz="2000">
              <a:latin typeface="Nunito"/>
              <a:ea typeface="Nunito"/>
              <a:cs typeface="Nunito"/>
              <a:sym typeface="Nunito"/>
            </a:endParaRPr>
          </a:p>
          <a:p>
            <a:pPr marL="0" lvl="0" indent="0" algn="l" rtl="0">
              <a:lnSpc>
                <a:spcPct val="150000"/>
              </a:lnSpc>
              <a:spcBef>
                <a:spcPts val="0"/>
              </a:spcBef>
              <a:spcAft>
                <a:spcPts val="0"/>
              </a:spcAft>
              <a:buNone/>
            </a:pPr>
            <a:r>
              <a:rPr lang="en" sz="2000">
                <a:latin typeface="Nunito"/>
                <a:ea typeface="Nunito"/>
                <a:cs typeface="Nunito"/>
                <a:sym typeface="Nunito"/>
              </a:rPr>
              <a:t>Layer 3 = Output layer</a:t>
            </a:r>
            <a:endParaRPr sz="2000">
              <a:latin typeface="Nunito"/>
              <a:ea typeface="Nunito"/>
              <a:cs typeface="Nunito"/>
              <a:sym typeface="Nunito"/>
            </a:endParaRPr>
          </a:p>
        </p:txBody>
      </p:sp>
      <p:sp>
        <p:nvSpPr>
          <p:cNvPr id="743" name="Google Shape;743;p60"/>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744" name="Google Shape;744;p60"/>
          <p:cNvSpPr txBox="1"/>
          <p:nvPr/>
        </p:nvSpPr>
        <p:spPr>
          <a:xfrm>
            <a:off x="2793500" y="11410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0</a:t>
            </a:r>
            <a:endParaRPr sz="2200" baseline="30000">
              <a:solidFill>
                <a:srgbClr val="424242"/>
              </a:solidFill>
              <a:latin typeface="Nunito"/>
              <a:ea typeface="Nunito"/>
              <a:cs typeface="Nunito"/>
              <a:sym typeface="Nunito"/>
            </a:endParaRPr>
          </a:p>
        </p:txBody>
      </p:sp>
      <p:sp>
        <p:nvSpPr>
          <p:cNvPr id="745" name="Google Shape;745;p60"/>
          <p:cNvSpPr txBox="1"/>
          <p:nvPr/>
        </p:nvSpPr>
        <p:spPr>
          <a:xfrm>
            <a:off x="2950600" y="11794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cxnSp>
        <p:nvCxnSpPr>
          <p:cNvPr id="746" name="Google Shape;746;p60"/>
          <p:cNvCxnSpPr>
            <a:stCxn id="706" idx="6"/>
            <a:endCxn id="721" idx="2"/>
          </p:cNvCxnSpPr>
          <p:nvPr/>
        </p:nvCxnSpPr>
        <p:spPr>
          <a:xfrm>
            <a:off x="1754100" y="14301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47" name="Google Shape;747;p60"/>
          <p:cNvCxnSpPr>
            <a:stCxn id="706" idx="6"/>
            <a:endCxn id="723" idx="2"/>
          </p:cNvCxnSpPr>
          <p:nvPr/>
        </p:nvCxnSpPr>
        <p:spPr>
          <a:xfrm>
            <a:off x="1754100" y="14301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48" name="Google Shape;748;p60"/>
          <p:cNvCxnSpPr>
            <a:stCxn id="706" idx="6"/>
            <a:endCxn id="725" idx="2"/>
          </p:cNvCxnSpPr>
          <p:nvPr/>
        </p:nvCxnSpPr>
        <p:spPr>
          <a:xfrm>
            <a:off x="1754100" y="1430100"/>
            <a:ext cx="1001700" cy="2514600"/>
          </a:xfrm>
          <a:prstGeom prst="straightConnector1">
            <a:avLst/>
          </a:prstGeom>
          <a:noFill/>
          <a:ln w="19050" cap="flat" cmpd="sng">
            <a:solidFill>
              <a:schemeClr val="dk2"/>
            </a:solidFill>
            <a:prstDash val="solid"/>
            <a:round/>
            <a:headEnd type="none" w="med" len="med"/>
            <a:tailEnd type="triangle" w="med" len="med"/>
          </a:ln>
        </p:spPr>
      </p:cxnSp>
      <p:cxnSp>
        <p:nvCxnSpPr>
          <p:cNvPr id="749" name="Google Shape;749;p60"/>
          <p:cNvCxnSpPr>
            <a:stCxn id="705" idx="6"/>
            <a:endCxn id="715" idx="2"/>
          </p:cNvCxnSpPr>
          <p:nvPr/>
        </p:nvCxnSpPr>
        <p:spPr>
          <a:xfrm>
            <a:off x="3354300" y="1430100"/>
            <a:ext cx="849300" cy="1676400"/>
          </a:xfrm>
          <a:prstGeom prst="straightConnector1">
            <a:avLst/>
          </a:prstGeom>
          <a:noFill/>
          <a:ln w="19050" cap="flat" cmpd="sng">
            <a:solidFill>
              <a:schemeClr val="dk2"/>
            </a:solidFill>
            <a:prstDash val="solid"/>
            <a:round/>
            <a:headEnd type="none" w="med" len="med"/>
            <a:tailEnd type="triangle" w="med" len="med"/>
          </a:ln>
        </p:spPr>
      </p:cxnSp>
      <p:sp>
        <p:nvSpPr>
          <p:cNvPr id="750" name="Google Shape;750;p60"/>
          <p:cNvSpPr txBox="1"/>
          <p:nvPr/>
        </p:nvSpPr>
        <p:spPr>
          <a:xfrm>
            <a:off x="3517450" y="977625"/>
            <a:ext cx="1473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bias unit</a:t>
            </a:r>
            <a:endParaRPr sz="2000">
              <a:latin typeface="Nunito"/>
              <a:ea typeface="Nunito"/>
              <a:cs typeface="Nunito"/>
              <a:sym typeface="Nunito"/>
            </a:endParaRPr>
          </a:p>
        </p:txBody>
      </p:sp>
      <p:sp>
        <p:nvSpPr>
          <p:cNvPr id="751" name="Google Shape;751;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2" name="TextBox 1">
            <a:extLst>
              <a:ext uri="{FF2B5EF4-FFF2-40B4-BE49-F238E27FC236}">
                <a16:creationId xmlns:a16="http://schemas.microsoft.com/office/drawing/2014/main" id="{B225F536-7EFD-1D13-FA2C-42BDEEAEC3C0}"/>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C9DA062-EF65-2F36-C258-FB7208480572}"/>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55</a:t>
            </a:fld>
            <a:endParaRPr lang="en-US" sz="160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6"/>
        <p:cNvGrpSpPr/>
        <p:nvPr/>
      </p:nvGrpSpPr>
      <p:grpSpPr>
        <a:xfrm>
          <a:off x="0" y="0"/>
          <a:ext cx="0" cy="0"/>
          <a:chOff x="0" y="0"/>
          <a:chExt cx="0" cy="0"/>
        </a:xfrm>
      </p:grpSpPr>
      <p:sp>
        <p:nvSpPr>
          <p:cNvPr id="757" name="Google Shape;757;p61"/>
          <p:cNvSpPr/>
          <p:nvPr/>
        </p:nvSpPr>
        <p:spPr>
          <a:xfrm>
            <a:off x="2755800" y="1969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58" name="Google Shape;758;p61"/>
          <p:cNvSpPr/>
          <p:nvPr/>
        </p:nvSpPr>
        <p:spPr>
          <a:xfrm>
            <a:off x="2755800" y="11310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59" name="Google Shape;759;p61"/>
          <p:cNvSpPr/>
          <p:nvPr/>
        </p:nvSpPr>
        <p:spPr>
          <a:xfrm>
            <a:off x="1155600" y="11310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0" name="Google Shape;760;p61"/>
          <p:cNvSpPr txBox="1"/>
          <p:nvPr/>
        </p:nvSpPr>
        <p:spPr>
          <a:xfrm>
            <a:off x="1269501" y="36556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3</a:t>
            </a:r>
            <a:endParaRPr sz="2200" baseline="-25000">
              <a:solidFill>
                <a:srgbClr val="424242"/>
              </a:solidFill>
              <a:latin typeface="Nunito"/>
              <a:ea typeface="Nunito"/>
              <a:cs typeface="Nunito"/>
              <a:sym typeface="Nunito"/>
            </a:endParaRPr>
          </a:p>
        </p:txBody>
      </p:sp>
      <p:sp>
        <p:nvSpPr>
          <p:cNvPr id="761" name="Google Shape;761;p61"/>
          <p:cNvSpPr txBox="1"/>
          <p:nvPr/>
        </p:nvSpPr>
        <p:spPr>
          <a:xfrm>
            <a:off x="1269501" y="28174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2</a:t>
            </a:r>
            <a:endParaRPr sz="2200" baseline="-25000">
              <a:solidFill>
                <a:srgbClr val="424242"/>
              </a:solidFill>
              <a:latin typeface="Nunito"/>
              <a:ea typeface="Nunito"/>
              <a:cs typeface="Nunito"/>
              <a:sym typeface="Nunito"/>
            </a:endParaRPr>
          </a:p>
        </p:txBody>
      </p:sp>
      <p:sp>
        <p:nvSpPr>
          <p:cNvPr id="762" name="Google Shape;762;p61"/>
          <p:cNvSpPr txBox="1"/>
          <p:nvPr/>
        </p:nvSpPr>
        <p:spPr>
          <a:xfrm>
            <a:off x="1269501" y="19792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1</a:t>
            </a:r>
            <a:endParaRPr sz="2200" baseline="-25000">
              <a:solidFill>
                <a:srgbClr val="424242"/>
              </a:solidFill>
              <a:latin typeface="Nunito"/>
              <a:ea typeface="Nunito"/>
              <a:cs typeface="Nunito"/>
              <a:sym typeface="Nunito"/>
            </a:endParaRPr>
          </a:p>
        </p:txBody>
      </p:sp>
      <p:sp>
        <p:nvSpPr>
          <p:cNvPr id="763" name="Google Shape;763;p61"/>
          <p:cNvSpPr txBox="1">
            <a:spLocks noGrp="1"/>
          </p:cNvSpPr>
          <p:nvPr>
            <p:ph type="title"/>
          </p:nvPr>
        </p:nvSpPr>
        <p:spPr>
          <a:xfrm>
            <a:off x="311700" y="372500"/>
            <a:ext cx="2883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a:t>
            </a:r>
            <a:endParaRPr/>
          </a:p>
        </p:txBody>
      </p:sp>
      <p:sp>
        <p:nvSpPr>
          <p:cNvPr id="764" name="Google Shape;764;p61"/>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1"/>
          <p:cNvSpPr/>
          <p:nvPr/>
        </p:nvSpPr>
        <p:spPr>
          <a:xfrm>
            <a:off x="1155600" y="1969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6" name="Google Shape;766;p61"/>
          <p:cNvSpPr/>
          <p:nvPr/>
        </p:nvSpPr>
        <p:spPr>
          <a:xfrm>
            <a:off x="1155600" y="2807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7" name="Google Shape;767;p61"/>
          <p:cNvSpPr/>
          <p:nvPr/>
        </p:nvSpPr>
        <p:spPr>
          <a:xfrm>
            <a:off x="1155600" y="3645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68" name="Google Shape;768;p61"/>
          <p:cNvSpPr/>
          <p:nvPr/>
        </p:nvSpPr>
        <p:spPr>
          <a:xfrm>
            <a:off x="42036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69" name="Google Shape;769;p61"/>
          <p:cNvCxnSpPr>
            <a:stCxn id="768" idx="6"/>
          </p:cNvCxnSpPr>
          <p:nvPr/>
        </p:nvCxnSpPr>
        <p:spPr>
          <a:xfrm>
            <a:off x="4802100" y="3106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770" name="Google Shape;770;p61"/>
          <p:cNvPicPr preferRelativeResize="0"/>
          <p:nvPr/>
        </p:nvPicPr>
        <p:blipFill>
          <a:blip r:embed="rId3">
            <a:alphaModFix/>
          </a:blip>
          <a:stretch>
            <a:fillRect/>
          </a:stretch>
        </p:blipFill>
        <p:spPr>
          <a:xfrm>
            <a:off x="5387150" y="2861957"/>
            <a:ext cx="873604" cy="498500"/>
          </a:xfrm>
          <a:prstGeom prst="rect">
            <a:avLst/>
          </a:prstGeom>
          <a:noFill/>
          <a:ln>
            <a:noFill/>
          </a:ln>
        </p:spPr>
      </p:pic>
      <p:sp>
        <p:nvSpPr>
          <p:cNvPr id="771" name="Google Shape;771;p61"/>
          <p:cNvSpPr txBox="1"/>
          <p:nvPr/>
        </p:nvSpPr>
        <p:spPr>
          <a:xfrm>
            <a:off x="941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sp>
        <p:nvSpPr>
          <p:cNvPr id="772" name="Google Shape;772;p61"/>
          <p:cNvSpPr txBox="1"/>
          <p:nvPr/>
        </p:nvSpPr>
        <p:spPr>
          <a:xfrm>
            <a:off x="2793500" y="19792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cxnSp>
        <p:nvCxnSpPr>
          <p:cNvPr id="773" name="Google Shape;773;p61"/>
          <p:cNvCxnSpPr>
            <a:stCxn id="765" idx="6"/>
            <a:endCxn id="757" idx="2"/>
          </p:cNvCxnSpPr>
          <p:nvPr/>
        </p:nvCxnSpPr>
        <p:spPr>
          <a:xfrm>
            <a:off x="1754100" y="2268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74" name="Google Shape;774;p61"/>
          <p:cNvCxnSpPr>
            <a:stCxn id="765" idx="6"/>
            <a:endCxn id="775" idx="2"/>
          </p:cNvCxnSpPr>
          <p:nvPr/>
        </p:nvCxnSpPr>
        <p:spPr>
          <a:xfrm>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76" name="Google Shape;776;p61"/>
          <p:cNvCxnSpPr>
            <a:stCxn id="765" idx="6"/>
            <a:endCxn id="777" idx="2"/>
          </p:cNvCxnSpPr>
          <p:nvPr/>
        </p:nvCxnSpPr>
        <p:spPr>
          <a:xfrm>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78" name="Google Shape;778;p61"/>
          <p:cNvCxnSpPr>
            <a:stCxn id="766" idx="6"/>
            <a:endCxn id="757" idx="2"/>
          </p:cNvCxnSpPr>
          <p:nvPr/>
        </p:nvCxnSpPr>
        <p:spPr>
          <a:xfrm rot="10800000" flipH="1">
            <a:off x="1754100" y="2268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79" name="Google Shape;779;p61"/>
          <p:cNvCxnSpPr>
            <a:stCxn id="766" idx="6"/>
            <a:endCxn id="775" idx="2"/>
          </p:cNvCxnSpPr>
          <p:nvPr/>
        </p:nvCxnSpPr>
        <p:spPr>
          <a:xfrm>
            <a:off x="1754100" y="3106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780" name="Google Shape;780;p61"/>
          <p:cNvCxnSpPr>
            <a:stCxn id="766" idx="6"/>
            <a:endCxn id="777" idx="2"/>
          </p:cNvCxnSpPr>
          <p:nvPr/>
        </p:nvCxnSpPr>
        <p:spPr>
          <a:xfrm>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81" name="Google Shape;781;p61"/>
          <p:cNvCxnSpPr>
            <a:stCxn id="767" idx="6"/>
            <a:endCxn id="757" idx="2"/>
          </p:cNvCxnSpPr>
          <p:nvPr/>
        </p:nvCxnSpPr>
        <p:spPr>
          <a:xfrm rot="10800000" flipH="1">
            <a:off x="1754100" y="2268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82" name="Google Shape;782;p61"/>
          <p:cNvCxnSpPr>
            <a:stCxn id="767" idx="6"/>
            <a:endCxn id="775" idx="2"/>
          </p:cNvCxnSpPr>
          <p:nvPr/>
        </p:nvCxnSpPr>
        <p:spPr>
          <a:xfrm rot="10800000" flipH="1">
            <a:off x="1754100" y="3106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83" name="Google Shape;783;p61"/>
          <p:cNvCxnSpPr>
            <a:stCxn id="767" idx="6"/>
            <a:endCxn id="777" idx="2"/>
          </p:cNvCxnSpPr>
          <p:nvPr/>
        </p:nvCxnSpPr>
        <p:spPr>
          <a:xfrm>
            <a:off x="1754100" y="3944700"/>
            <a:ext cx="1001700" cy="0"/>
          </a:xfrm>
          <a:prstGeom prst="straightConnector1">
            <a:avLst/>
          </a:prstGeom>
          <a:noFill/>
          <a:ln w="19050" cap="flat" cmpd="sng">
            <a:solidFill>
              <a:schemeClr val="dk2"/>
            </a:solidFill>
            <a:prstDash val="solid"/>
            <a:round/>
            <a:headEnd type="none" w="med" len="med"/>
            <a:tailEnd type="triangle" w="med" len="med"/>
          </a:ln>
        </p:spPr>
      </p:cxnSp>
      <p:sp>
        <p:nvSpPr>
          <p:cNvPr id="784" name="Google Shape;784;p61"/>
          <p:cNvSpPr txBox="1"/>
          <p:nvPr/>
        </p:nvSpPr>
        <p:spPr>
          <a:xfrm>
            <a:off x="2950600" y="20176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85" name="Google Shape;785;p61"/>
          <p:cNvSpPr txBox="1"/>
          <p:nvPr/>
        </p:nvSpPr>
        <p:spPr>
          <a:xfrm>
            <a:off x="279350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2</a:t>
            </a:r>
            <a:endParaRPr sz="2200" baseline="30000">
              <a:solidFill>
                <a:srgbClr val="424242"/>
              </a:solidFill>
              <a:latin typeface="Nunito"/>
              <a:ea typeface="Nunito"/>
              <a:cs typeface="Nunito"/>
              <a:sym typeface="Nunito"/>
            </a:endParaRPr>
          </a:p>
        </p:txBody>
      </p:sp>
      <p:sp>
        <p:nvSpPr>
          <p:cNvPr id="786" name="Google Shape;786;p61"/>
          <p:cNvSpPr txBox="1"/>
          <p:nvPr/>
        </p:nvSpPr>
        <p:spPr>
          <a:xfrm>
            <a:off x="2950600" y="28477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87" name="Google Shape;787;p61"/>
          <p:cNvSpPr txBox="1"/>
          <p:nvPr/>
        </p:nvSpPr>
        <p:spPr>
          <a:xfrm>
            <a:off x="2793500" y="36556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3</a:t>
            </a:r>
            <a:endParaRPr sz="2200" baseline="30000">
              <a:solidFill>
                <a:srgbClr val="424242"/>
              </a:solidFill>
              <a:latin typeface="Nunito"/>
              <a:ea typeface="Nunito"/>
              <a:cs typeface="Nunito"/>
              <a:sym typeface="Nunito"/>
            </a:endParaRPr>
          </a:p>
        </p:txBody>
      </p:sp>
      <p:sp>
        <p:nvSpPr>
          <p:cNvPr id="788" name="Google Shape;788;p61"/>
          <p:cNvSpPr txBox="1"/>
          <p:nvPr/>
        </p:nvSpPr>
        <p:spPr>
          <a:xfrm>
            <a:off x="2950600" y="36859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sp>
        <p:nvSpPr>
          <p:cNvPr id="775" name="Google Shape;775;p61"/>
          <p:cNvSpPr/>
          <p:nvPr/>
        </p:nvSpPr>
        <p:spPr>
          <a:xfrm>
            <a:off x="2755800" y="2807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777" name="Google Shape;777;p61"/>
          <p:cNvSpPr/>
          <p:nvPr/>
        </p:nvSpPr>
        <p:spPr>
          <a:xfrm>
            <a:off x="2755800" y="3645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789" name="Google Shape;789;p61"/>
          <p:cNvCxnSpPr>
            <a:stCxn id="757" idx="6"/>
            <a:endCxn id="768" idx="2"/>
          </p:cNvCxnSpPr>
          <p:nvPr/>
        </p:nvCxnSpPr>
        <p:spPr>
          <a:xfrm>
            <a:off x="3354300" y="2268300"/>
            <a:ext cx="849300" cy="838200"/>
          </a:xfrm>
          <a:prstGeom prst="straightConnector1">
            <a:avLst/>
          </a:prstGeom>
          <a:noFill/>
          <a:ln w="19050" cap="flat" cmpd="sng">
            <a:solidFill>
              <a:schemeClr val="dk2"/>
            </a:solidFill>
            <a:prstDash val="solid"/>
            <a:round/>
            <a:headEnd type="none" w="med" len="med"/>
            <a:tailEnd type="triangle" w="med" len="med"/>
          </a:ln>
        </p:spPr>
      </p:cxnSp>
      <p:cxnSp>
        <p:nvCxnSpPr>
          <p:cNvPr id="790" name="Google Shape;790;p61"/>
          <p:cNvCxnSpPr>
            <a:stCxn id="775" idx="6"/>
            <a:endCxn id="768" idx="2"/>
          </p:cNvCxnSpPr>
          <p:nvPr/>
        </p:nvCxnSpPr>
        <p:spPr>
          <a:xfrm>
            <a:off x="3354300" y="3106500"/>
            <a:ext cx="849300" cy="0"/>
          </a:xfrm>
          <a:prstGeom prst="straightConnector1">
            <a:avLst/>
          </a:prstGeom>
          <a:noFill/>
          <a:ln w="19050" cap="flat" cmpd="sng">
            <a:solidFill>
              <a:schemeClr val="dk2"/>
            </a:solidFill>
            <a:prstDash val="solid"/>
            <a:round/>
            <a:headEnd type="none" w="med" len="med"/>
            <a:tailEnd type="triangle" w="med" len="med"/>
          </a:ln>
        </p:spPr>
      </p:cxnSp>
      <p:cxnSp>
        <p:nvCxnSpPr>
          <p:cNvPr id="791" name="Google Shape;791;p61"/>
          <p:cNvCxnSpPr>
            <a:endCxn id="768" idx="2"/>
          </p:cNvCxnSpPr>
          <p:nvPr/>
        </p:nvCxnSpPr>
        <p:spPr>
          <a:xfrm rot="10800000" flipH="1">
            <a:off x="3354300" y="3106500"/>
            <a:ext cx="849300" cy="838200"/>
          </a:xfrm>
          <a:prstGeom prst="straightConnector1">
            <a:avLst/>
          </a:prstGeom>
          <a:noFill/>
          <a:ln w="19050" cap="flat" cmpd="sng">
            <a:solidFill>
              <a:schemeClr val="dk2"/>
            </a:solidFill>
            <a:prstDash val="solid"/>
            <a:round/>
            <a:headEnd type="none" w="med" len="med"/>
            <a:tailEnd type="triangle" w="med" len="med"/>
          </a:ln>
        </p:spPr>
      </p:cxnSp>
      <p:sp>
        <p:nvSpPr>
          <p:cNvPr id="792" name="Google Shape;792;p61"/>
          <p:cNvSpPr txBox="1"/>
          <p:nvPr/>
        </p:nvSpPr>
        <p:spPr>
          <a:xfrm>
            <a:off x="25415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793" name="Google Shape;793;p61"/>
          <p:cNvSpPr txBox="1"/>
          <p:nvPr/>
        </p:nvSpPr>
        <p:spPr>
          <a:xfrm>
            <a:off x="3989342" y="44938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794" name="Google Shape;794;p61"/>
          <p:cNvSpPr txBox="1"/>
          <p:nvPr/>
        </p:nvSpPr>
        <p:spPr>
          <a:xfrm>
            <a:off x="1269501" y="1141024"/>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x</a:t>
            </a:r>
            <a:r>
              <a:rPr lang="en" sz="2200" baseline="-25000">
                <a:solidFill>
                  <a:srgbClr val="424242"/>
                </a:solidFill>
                <a:latin typeface="Nunito"/>
                <a:ea typeface="Nunito"/>
                <a:cs typeface="Nunito"/>
                <a:sym typeface="Nunito"/>
              </a:rPr>
              <a:t>0</a:t>
            </a:r>
            <a:endParaRPr sz="2200" baseline="-25000">
              <a:solidFill>
                <a:srgbClr val="424242"/>
              </a:solidFill>
              <a:latin typeface="Nunito"/>
              <a:ea typeface="Nunito"/>
              <a:cs typeface="Nunito"/>
              <a:sym typeface="Nunito"/>
            </a:endParaRPr>
          </a:p>
        </p:txBody>
      </p:sp>
      <p:sp>
        <p:nvSpPr>
          <p:cNvPr id="795" name="Google Shape;795;p61"/>
          <p:cNvSpPr txBox="1"/>
          <p:nvPr/>
        </p:nvSpPr>
        <p:spPr>
          <a:xfrm>
            <a:off x="2793500" y="11410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0</a:t>
            </a:r>
            <a:endParaRPr sz="2200" baseline="30000">
              <a:solidFill>
                <a:srgbClr val="424242"/>
              </a:solidFill>
              <a:latin typeface="Nunito"/>
              <a:ea typeface="Nunito"/>
              <a:cs typeface="Nunito"/>
              <a:sym typeface="Nunito"/>
            </a:endParaRPr>
          </a:p>
        </p:txBody>
      </p:sp>
      <p:sp>
        <p:nvSpPr>
          <p:cNvPr id="796" name="Google Shape;796;p61"/>
          <p:cNvSpPr txBox="1"/>
          <p:nvPr/>
        </p:nvSpPr>
        <p:spPr>
          <a:xfrm>
            <a:off x="2950600" y="1171312"/>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(2)</a:t>
            </a:r>
            <a:endParaRPr sz="2200" baseline="30000" dirty="0">
              <a:solidFill>
                <a:srgbClr val="424242"/>
              </a:solidFill>
              <a:latin typeface="Nunito"/>
              <a:ea typeface="Nunito"/>
              <a:cs typeface="Nunito"/>
              <a:sym typeface="Nunito"/>
            </a:endParaRPr>
          </a:p>
        </p:txBody>
      </p:sp>
      <p:cxnSp>
        <p:nvCxnSpPr>
          <p:cNvPr id="797" name="Google Shape;797;p61"/>
          <p:cNvCxnSpPr>
            <a:stCxn id="759" idx="6"/>
            <a:endCxn id="757" idx="2"/>
          </p:cNvCxnSpPr>
          <p:nvPr/>
        </p:nvCxnSpPr>
        <p:spPr>
          <a:xfrm>
            <a:off x="1754100" y="14301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798" name="Google Shape;798;p61"/>
          <p:cNvCxnSpPr>
            <a:stCxn id="759" idx="6"/>
            <a:endCxn id="775" idx="2"/>
          </p:cNvCxnSpPr>
          <p:nvPr/>
        </p:nvCxnSpPr>
        <p:spPr>
          <a:xfrm>
            <a:off x="1754100" y="14301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799" name="Google Shape;799;p61"/>
          <p:cNvCxnSpPr>
            <a:stCxn id="759" idx="6"/>
            <a:endCxn id="777" idx="2"/>
          </p:cNvCxnSpPr>
          <p:nvPr/>
        </p:nvCxnSpPr>
        <p:spPr>
          <a:xfrm>
            <a:off x="1754100" y="1430100"/>
            <a:ext cx="1001700" cy="2514600"/>
          </a:xfrm>
          <a:prstGeom prst="straightConnector1">
            <a:avLst/>
          </a:prstGeom>
          <a:noFill/>
          <a:ln w="19050" cap="flat" cmpd="sng">
            <a:solidFill>
              <a:schemeClr val="dk2"/>
            </a:solidFill>
            <a:prstDash val="solid"/>
            <a:round/>
            <a:headEnd type="none" w="med" len="med"/>
            <a:tailEnd type="triangle" w="med" len="med"/>
          </a:ln>
        </p:spPr>
      </p:cxnSp>
      <p:cxnSp>
        <p:nvCxnSpPr>
          <p:cNvPr id="800" name="Google Shape;800;p61"/>
          <p:cNvCxnSpPr>
            <a:stCxn id="758" idx="6"/>
            <a:endCxn id="768" idx="2"/>
          </p:cNvCxnSpPr>
          <p:nvPr/>
        </p:nvCxnSpPr>
        <p:spPr>
          <a:xfrm>
            <a:off x="3354300" y="1430100"/>
            <a:ext cx="849300" cy="1676400"/>
          </a:xfrm>
          <a:prstGeom prst="straightConnector1">
            <a:avLst/>
          </a:prstGeom>
          <a:noFill/>
          <a:ln w="19050" cap="flat" cmpd="sng">
            <a:solidFill>
              <a:schemeClr val="dk2"/>
            </a:solidFill>
            <a:prstDash val="solid"/>
            <a:round/>
            <a:headEnd type="none" w="med" len="med"/>
            <a:tailEnd type="triangle" w="med" len="med"/>
          </a:ln>
        </p:spPr>
      </p:cxnSp>
      <p:sp>
        <p:nvSpPr>
          <p:cNvPr id="801" name="Google Shape;801;p61"/>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02" name="Google Shape;802;p61"/>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03" name="Google Shape;803;p61"/>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04" name="Google Shape;804;p61"/>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05" name="Google Shape;805;p61"/>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06" name="Google Shape;806;p61"/>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07" name="Google Shape;807;p61"/>
          <p:cNvSpPr txBox="1"/>
          <p:nvPr/>
        </p:nvSpPr>
        <p:spPr>
          <a:xfrm>
            <a:off x="4222250" y="281742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i="1">
                <a:solidFill>
                  <a:srgbClr val="424242"/>
                </a:solidFill>
                <a:latin typeface="Times New Roman"/>
                <a:ea typeface="Times New Roman"/>
                <a:cs typeface="Times New Roman"/>
                <a:sym typeface="Times New Roman"/>
              </a:rPr>
              <a:t>a</a:t>
            </a:r>
            <a:r>
              <a:rPr lang="en" sz="2200" baseline="-25000">
                <a:solidFill>
                  <a:srgbClr val="424242"/>
                </a:solidFill>
                <a:latin typeface="Nunito"/>
                <a:ea typeface="Nunito"/>
                <a:cs typeface="Nunito"/>
                <a:sym typeface="Nunito"/>
              </a:rPr>
              <a:t>1</a:t>
            </a:r>
            <a:endParaRPr sz="2200" baseline="30000">
              <a:solidFill>
                <a:srgbClr val="424242"/>
              </a:solidFill>
              <a:latin typeface="Nunito"/>
              <a:ea typeface="Nunito"/>
              <a:cs typeface="Nunito"/>
              <a:sym typeface="Nunito"/>
            </a:endParaRPr>
          </a:p>
        </p:txBody>
      </p:sp>
      <p:sp>
        <p:nvSpPr>
          <p:cNvPr id="808" name="Google Shape;808;p61"/>
          <p:cNvSpPr txBox="1"/>
          <p:nvPr/>
        </p:nvSpPr>
        <p:spPr>
          <a:xfrm>
            <a:off x="4379350" y="285587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aseline="30000" dirty="0">
                <a:solidFill>
                  <a:srgbClr val="424242"/>
                </a:solidFill>
                <a:latin typeface="Nunito"/>
                <a:ea typeface="Nunito"/>
                <a:cs typeface="Nunito"/>
                <a:sym typeface="Nunito"/>
              </a:rPr>
              <a:t>(3)</a:t>
            </a:r>
            <a:endParaRPr sz="2200" baseline="30000" dirty="0">
              <a:solidFill>
                <a:srgbClr val="424242"/>
              </a:solidFill>
              <a:latin typeface="Nunito"/>
              <a:ea typeface="Nunito"/>
              <a:cs typeface="Nunito"/>
              <a:sym typeface="Nunito"/>
            </a:endParaRPr>
          </a:p>
        </p:txBody>
      </p:sp>
      <p:sp>
        <p:nvSpPr>
          <p:cNvPr id="809" name="Google Shape;80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2" name="TextBox 1">
            <a:extLst>
              <a:ext uri="{FF2B5EF4-FFF2-40B4-BE49-F238E27FC236}">
                <a16:creationId xmlns:a16="http://schemas.microsoft.com/office/drawing/2014/main" id="{A8EED477-6790-1BAB-48B1-7F343252DB24}"/>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4B10760D-126C-EA59-0586-FC559BEB75E5}"/>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56</a:t>
            </a:fld>
            <a:endParaRPr lang="en-US" sz="160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2"/>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6" name="Google Shape;816;p62"/>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7" name="Google Shape;817;p62"/>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8" name="Google Shape;818;p62"/>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19" name="Google Shape;819;p62"/>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20" name="Google Shape;820;p62"/>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821" name="Google Shape;821;p62"/>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22" name="Google Shape;822;p62"/>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sp>
        <p:nvSpPr>
          <p:cNvPr id="823" name="Google Shape;823;p62"/>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824" name="Google Shape;824;p62"/>
          <p:cNvCxnSpPr>
            <a:stCxn id="823"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25" name="Google Shape;825;p62"/>
          <p:cNvPicPr preferRelativeResize="0"/>
          <p:nvPr/>
        </p:nvPicPr>
        <p:blipFill>
          <a:blip r:embed="rId3">
            <a:alphaModFix/>
          </a:blip>
          <a:stretch>
            <a:fillRect/>
          </a:stretch>
        </p:blipFill>
        <p:spPr>
          <a:xfrm>
            <a:off x="3837822" y="998272"/>
            <a:ext cx="695329" cy="396772"/>
          </a:xfrm>
          <a:prstGeom prst="rect">
            <a:avLst/>
          </a:prstGeom>
          <a:noFill/>
          <a:ln>
            <a:noFill/>
          </a:ln>
        </p:spPr>
      </p:pic>
      <p:sp>
        <p:nvSpPr>
          <p:cNvPr id="826" name="Google Shape;826;p62"/>
          <p:cNvSpPr txBox="1"/>
          <p:nvPr/>
        </p:nvSpPr>
        <p:spPr>
          <a:xfrm>
            <a:off x="1751189" y="29567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827" name="Google Shape;827;p62"/>
          <p:cNvCxnSpPr>
            <a:stCxn id="828" idx="6"/>
            <a:endCxn id="815"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29" name="Google Shape;829;p62"/>
          <p:cNvCxnSpPr>
            <a:stCxn id="828" idx="6"/>
            <a:endCxn id="816"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0" name="Google Shape;830;p62"/>
          <p:cNvCxnSpPr>
            <a:stCxn id="828" idx="6"/>
            <a:endCxn id="817"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31" name="Google Shape;831;p62"/>
          <p:cNvCxnSpPr>
            <a:stCxn id="818" idx="6"/>
            <a:endCxn id="815"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2" name="Google Shape;832;p62"/>
          <p:cNvCxnSpPr>
            <a:stCxn id="818" idx="6"/>
            <a:endCxn id="816"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33" name="Google Shape;833;p62"/>
          <p:cNvCxnSpPr>
            <a:stCxn id="818" idx="6"/>
            <a:endCxn id="817"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4" name="Google Shape;834;p62"/>
          <p:cNvCxnSpPr>
            <a:stCxn id="819" idx="6"/>
            <a:endCxn id="815"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35" name="Google Shape;835;p62"/>
          <p:cNvCxnSpPr>
            <a:stCxn id="819" idx="6"/>
            <a:endCxn id="816"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36" name="Google Shape;836;p62"/>
          <p:cNvCxnSpPr>
            <a:stCxn id="819" idx="6"/>
            <a:endCxn id="817"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837" name="Google Shape;837;p62"/>
          <p:cNvSpPr txBox="1"/>
          <p:nvPr/>
        </p:nvSpPr>
        <p:spPr>
          <a:xfrm>
            <a:off x="1876230" y="29229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38" name="Google Shape;838;p62"/>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39" name="Google Shape;839;p62"/>
          <p:cNvSpPr txBox="1"/>
          <p:nvPr/>
        </p:nvSpPr>
        <p:spPr>
          <a:xfrm>
            <a:off x="1876230" y="96760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40" name="Google Shape;840;p62"/>
          <p:cNvSpPr txBox="1"/>
          <p:nvPr/>
        </p:nvSpPr>
        <p:spPr>
          <a:xfrm>
            <a:off x="1751189" y="162997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41" name="Google Shape;841;p62"/>
          <p:cNvSpPr txBox="1"/>
          <p:nvPr/>
        </p:nvSpPr>
        <p:spPr>
          <a:xfrm>
            <a:off x="1876230" y="1634757"/>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842" name="Google Shape;842;p62"/>
          <p:cNvCxnSpPr>
            <a:stCxn id="815" idx="6"/>
            <a:endCxn id="823"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843" name="Google Shape;843;p62"/>
          <p:cNvCxnSpPr>
            <a:stCxn id="816" idx="6"/>
            <a:endCxn id="823"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844" name="Google Shape;844;p62"/>
          <p:cNvCxnSpPr>
            <a:endCxn id="823"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828" name="Google Shape;828;p62"/>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45" name="Google Shape;845;p62"/>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46" name="Google Shape;846;p62"/>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47" name="Google Shape;847;p62"/>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48" name="Google Shape;848;p62"/>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49" name="Google Shape;849;p62"/>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50" name="Google Shape;850;p62"/>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51" name="Google Shape;851;p62"/>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852" name="Google Shape;852;p62"/>
          <p:cNvSpPr txBox="1"/>
          <p:nvPr/>
        </p:nvSpPr>
        <p:spPr>
          <a:xfrm>
            <a:off x="3026800" y="976731"/>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853" name="Google Shape;853;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2" name="TextBox 1">
            <a:extLst>
              <a:ext uri="{FF2B5EF4-FFF2-40B4-BE49-F238E27FC236}">
                <a16:creationId xmlns:a16="http://schemas.microsoft.com/office/drawing/2014/main" id="{EBBD0991-DE2F-A120-2B2A-A74141B29D0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5072173B-E445-3DCB-656A-2F9FEE83273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57</a:t>
            </a:fld>
            <a:endParaRPr lang="en-US" sz="160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860" name="Google Shape;860;p63"/>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861" name="Google Shape;861;p63"/>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862" name="Google Shape;862;p63"/>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863" name="Google Shape;863;p63"/>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864" name="Google Shape;864;p63"/>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pic>
        <p:nvPicPr>
          <p:cNvPr id="865" name="Google Shape;865;p63"/>
          <p:cNvPicPr preferRelativeResize="0"/>
          <p:nvPr/>
        </p:nvPicPr>
        <p:blipFill>
          <a:blip r:embed="rId3">
            <a:alphaModFix/>
          </a:blip>
          <a:stretch>
            <a:fillRect/>
          </a:stretch>
        </p:blipFill>
        <p:spPr>
          <a:xfrm>
            <a:off x="936075" y="2533100"/>
            <a:ext cx="6868250" cy="606800"/>
          </a:xfrm>
          <a:prstGeom prst="rect">
            <a:avLst/>
          </a:prstGeom>
          <a:noFill/>
          <a:ln>
            <a:noFill/>
          </a:ln>
        </p:spPr>
      </p:pic>
      <p:sp>
        <p:nvSpPr>
          <p:cNvPr id="866" name="Google Shape;866;p63"/>
          <p:cNvSpPr/>
          <p:nvPr/>
        </p:nvSpPr>
        <p:spPr>
          <a:xfrm>
            <a:off x="1743449" y="287698"/>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7" name="Google Shape;867;p63"/>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8" name="Google Shape;868;p63"/>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69" name="Google Shape;869;p63"/>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70" name="Google Shape;870;p63"/>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71" name="Google Shape;871;p63"/>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872" name="Google Shape;872;p63"/>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73" name="Google Shape;873;p63"/>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874" name="Google Shape;874;p63"/>
          <p:cNvCxnSpPr>
            <a:stCxn id="875"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76" name="Google Shape;876;p63"/>
          <p:cNvPicPr preferRelativeResize="0"/>
          <p:nvPr/>
        </p:nvPicPr>
        <p:blipFill>
          <a:blip r:embed="rId4">
            <a:alphaModFix/>
          </a:blip>
          <a:stretch>
            <a:fillRect/>
          </a:stretch>
        </p:blipFill>
        <p:spPr>
          <a:xfrm>
            <a:off x="3837822" y="998272"/>
            <a:ext cx="695329" cy="396772"/>
          </a:xfrm>
          <a:prstGeom prst="rect">
            <a:avLst/>
          </a:prstGeom>
          <a:noFill/>
          <a:ln>
            <a:noFill/>
          </a:ln>
        </p:spPr>
      </p:pic>
      <p:cxnSp>
        <p:nvCxnSpPr>
          <p:cNvPr id="878" name="Google Shape;878;p63"/>
          <p:cNvCxnSpPr>
            <a:stCxn id="879" idx="6"/>
            <a:endCxn id="866" idx="2"/>
          </p:cNvCxnSpPr>
          <p:nvPr/>
        </p:nvCxnSpPr>
        <p:spPr>
          <a:xfrm>
            <a:off x="946200" y="525748"/>
            <a:ext cx="797100" cy="0"/>
          </a:xfrm>
          <a:prstGeom prst="straightConnector1">
            <a:avLst/>
          </a:prstGeom>
          <a:noFill/>
          <a:ln w="19050" cap="flat" cmpd="sng">
            <a:solidFill>
              <a:srgbClr val="FF0000"/>
            </a:solidFill>
            <a:prstDash val="solid"/>
            <a:round/>
            <a:headEnd type="none" w="med" len="med"/>
            <a:tailEnd type="triangle" w="med" len="med"/>
          </a:ln>
        </p:spPr>
      </p:cxnSp>
      <p:cxnSp>
        <p:nvCxnSpPr>
          <p:cNvPr id="880" name="Google Shape;880;p63"/>
          <p:cNvCxnSpPr>
            <a:stCxn id="879" idx="6"/>
            <a:endCxn id="867"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1" name="Google Shape;881;p63"/>
          <p:cNvCxnSpPr>
            <a:stCxn id="879" idx="6"/>
            <a:endCxn id="868"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82" name="Google Shape;882;p63"/>
          <p:cNvCxnSpPr>
            <a:stCxn id="869" idx="6"/>
            <a:endCxn id="866" idx="2"/>
          </p:cNvCxnSpPr>
          <p:nvPr/>
        </p:nvCxnSpPr>
        <p:spPr>
          <a:xfrm rot="10800000" flipH="1">
            <a:off x="946200" y="52569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883" name="Google Shape;883;p63"/>
          <p:cNvCxnSpPr>
            <a:stCxn id="869" idx="6"/>
            <a:endCxn id="867"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84" name="Google Shape;884;p63"/>
          <p:cNvCxnSpPr>
            <a:stCxn id="869" idx="6"/>
            <a:endCxn id="868"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5" name="Google Shape;885;p63"/>
          <p:cNvCxnSpPr>
            <a:stCxn id="870" idx="6"/>
            <a:endCxn id="866" idx="2"/>
          </p:cNvCxnSpPr>
          <p:nvPr/>
        </p:nvCxnSpPr>
        <p:spPr>
          <a:xfrm rot="10800000" flipH="1">
            <a:off x="946200" y="525649"/>
            <a:ext cx="797100" cy="1334400"/>
          </a:xfrm>
          <a:prstGeom prst="straightConnector1">
            <a:avLst/>
          </a:prstGeom>
          <a:noFill/>
          <a:ln w="19050" cap="flat" cmpd="sng">
            <a:solidFill>
              <a:srgbClr val="FF0000"/>
            </a:solidFill>
            <a:prstDash val="solid"/>
            <a:round/>
            <a:headEnd type="none" w="med" len="med"/>
            <a:tailEnd type="triangle" w="med" len="med"/>
          </a:ln>
        </p:spPr>
      </p:cxnSp>
      <p:cxnSp>
        <p:nvCxnSpPr>
          <p:cNvPr id="886" name="Google Shape;886;p63"/>
          <p:cNvCxnSpPr>
            <a:stCxn id="870" idx="6"/>
            <a:endCxn id="867"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87" name="Google Shape;887;p63"/>
          <p:cNvCxnSpPr>
            <a:stCxn id="870" idx="6"/>
            <a:endCxn id="868"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888" name="Google Shape;888;p63"/>
          <p:cNvSpPr txBox="1"/>
          <p:nvPr/>
        </p:nvSpPr>
        <p:spPr>
          <a:xfrm>
            <a:off x="1876230" y="30045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889" name="Google Shape;889;p63"/>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890" name="Google Shape;890;p63"/>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891" name="Google Shape;891;p63"/>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92" name="Google Shape;892;p63"/>
          <p:cNvSpPr txBox="1"/>
          <p:nvPr/>
        </p:nvSpPr>
        <p:spPr>
          <a:xfrm>
            <a:off x="1876230" y="1642921"/>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893" name="Google Shape;893;p63"/>
          <p:cNvCxnSpPr>
            <a:stCxn id="866" idx="6"/>
            <a:endCxn id="875"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894" name="Google Shape;894;p63"/>
          <p:cNvCxnSpPr>
            <a:stCxn id="867" idx="6"/>
            <a:endCxn id="875"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895" name="Google Shape;895;p63"/>
          <p:cNvCxnSpPr>
            <a:endCxn id="875"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879" name="Google Shape;879;p63"/>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96" name="Google Shape;896;p63"/>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97" name="Google Shape;897;p63"/>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898" name="Google Shape;898;p63"/>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899" name="Google Shape;899;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2" name="TextBox 1">
            <a:extLst>
              <a:ext uri="{FF2B5EF4-FFF2-40B4-BE49-F238E27FC236}">
                <a16:creationId xmlns:a16="http://schemas.microsoft.com/office/drawing/2014/main" id="{4BDEA7EF-BC47-E18A-989B-3F846DC0614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Google Shape;877;p63">
            <a:extLst>
              <a:ext uri="{FF2B5EF4-FFF2-40B4-BE49-F238E27FC236}">
                <a16:creationId xmlns:a16="http://schemas.microsoft.com/office/drawing/2014/main" id="{D6BF4C4B-396D-C5B3-2B22-244910CA1E33}"/>
              </a:ext>
            </a:extLst>
          </p:cNvPr>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7ADB6E4F-A8E4-ED44-9AB4-BB94646426E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58</a:t>
            </a:fld>
            <a:endParaRPr lang="en-US" sz="1600">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64"/>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906" name="Google Shape;906;p64"/>
          <p:cNvPicPr preferRelativeResize="0"/>
          <p:nvPr/>
        </p:nvPicPr>
        <p:blipFill>
          <a:blip r:embed="rId4">
            <a:alphaModFix/>
          </a:blip>
          <a:stretch>
            <a:fillRect/>
          </a:stretch>
        </p:blipFill>
        <p:spPr>
          <a:xfrm>
            <a:off x="911675" y="3206050"/>
            <a:ext cx="6868313" cy="606800"/>
          </a:xfrm>
          <a:prstGeom prst="rect">
            <a:avLst/>
          </a:prstGeom>
          <a:noFill/>
          <a:ln>
            <a:noFill/>
          </a:ln>
        </p:spPr>
      </p:pic>
      <p:sp>
        <p:nvSpPr>
          <p:cNvPr id="907" name="Google Shape;907;p64"/>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908" name="Google Shape;908;p64"/>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909" name="Google Shape;909;p64"/>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10" name="Google Shape;910;p64"/>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911" name="Google Shape;911;p64"/>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912" name="Google Shape;912;p64"/>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13" name="Google Shape;913;p64"/>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4" name="Google Shape;914;p64"/>
          <p:cNvSpPr/>
          <p:nvPr/>
        </p:nvSpPr>
        <p:spPr>
          <a:xfrm>
            <a:off x="1743449" y="95484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5" name="Google Shape;915;p64"/>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6" name="Google Shape;916;p64"/>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7" name="Google Shape;917;p64"/>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8" name="Google Shape;918;p64"/>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919" name="Google Shape;919;p64"/>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920" name="Google Shape;920;p64"/>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921" name="Google Shape;921;p64"/>
          <p:cNvCxnSpPr>
            <a:stCxn id="922"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923" name="Google Shape;923;p64"/>
          <p:cNvPicPr preferRelativeResize="0"/>
          <p:nvPr/>
        </p:nvPicPr>
        <p:blipFill>
          <a:blip r:embed="rId5">
            <a:alphaModFix/>
          </a:blip>
          <a:stretch>
            <a:fillRect/>
          </a:stretch>
        </p:blipFill>
        <p:spPr>
          <a:xfrm>
            <a:off x="3837822" y="998272"/>
            <a:ext cx="695329" cy="396772"/>
          </a:xfrm>
          <a:prstGeom prst="rect">
            <a:avLst/>
          </a:prstGeom>
          <a:noFill/>
          <a:ln>
            <a:noFill/>
          </a:ln>
        </p:spPr>
      </p:pic>
      <p:sp>
        <p:nvSpPr>
          <p:cNvPr id="924" name="Google Shape;924;p64"/>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cxnSp>
        <p:nvCxnSpPr>
          <p:cNvPr id="925" name="Google Shape;925;p64"/>
          <p:cNvCxnSpPr>
            <a:stCxn id="926" idx="6"/>
            <a:endCxn id="913"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27" name="Google Shape;927;p64"/>
          <p:cNvCxnSpPr>
            <a:stCxn id="926" idx="6"/>
            <a:endCxn id="914" idx="2"/>
          </p:cNvCxnSpPr>
          <p:nvPr/>
        </p:nvCxnSpPr>
        <p:spPr>
          <a:xfrm>
            <a:off x="946200" y="525748"/>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28" name="Google Shape;928;p64"/>
          <p:cNvCxnSpPr>
            <a:stCxn id="926" idx="6"/>
            <a:endCxn id="915"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29" name="Google Shape;929;p64"/>
          <p:cNvCxnSpPr>
            <a:stCxn id="916" idx="6"/>
            <a:endCxn id="913"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30" name="Google Shape;930;p64"/>
          <p:cNvCxnSpPr>
            <a:stCxn id="916" idx="6"/>
            <a:endCxn id="914" idx="2"/>
          </p:cNvCxnSpPr>
          <p:nvPr/>
        </p:nvCxnSpPr>
        <p:spPr>
          <a:xfrm>
            <a:off x="946200" y="1192899"/>
            <a:ext cx="797100" cy="0"/>
          </a:xfrm>
          <a:prstGeom prst="straightConnector1">
            <a:avLst/>
          </a:prstGeom>
          <a:noFill/>
          <a:ln w="19050" cap="flat" cmpd="sng">
            <a:solidFill>
              <a:srgbClr val="FF0000"/>
            </a:solidFill>
            <a:prstDash val="solid"/>
            <a:round/>
            <a:headEnd type="none" w="med" len="med"/>
            <a:tailEnd type="triangle" w="med" len="med"/>
          </a:ln>
        </p:spPr>
      </p:cxnSp>
      <p:cxnSp>
        <p:nvCxnSpPr>
          <p:cNvPr id="931" name="Google Shape;931;p64"/>
          <p:cNvCxnSpPr>
            <a:stCxn id="916" idx="6"/>
            <a:endCxn id="915"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32" name="Google Shape;932;p64"/>
          <p:cNvCxnSpPr>
            <a:stCxn id="917" idx="6"/>
            <a:endCxn id="913"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33" name="Google Shape;933;p64"/>
          <p:cNvCxnSpPr>
            <a:stCxn id="917" idx="6"/>
            <a:endCxn id="914" idx="2"/>
          </p:cNvCxnSpPr>
          <p:nvPr/>
        </p:nvCxnSpPr>
        <p:spPr>
          <a:xfrm rot="10800000" flipH="1">
            <a:off x="946200" y="119284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34" name="Google Shape;934;p64"/>
          <p:cNvCxnSpPr>
            <a:stCxn id="917" idx="6"/>
            <a:endCxn id="915"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935" name="Google Shape;935;p64"/>
          <p:cNvSpPr txBox="1"/>
          <p:nvPr/>
        </p:nvSpPr>
        <p:spPr>
          <a:xfrm>
            <a:off x="1876230" y="316784"/>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37" name="Google Shape;937;p64"/>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38" name="Google Shape;938;p64"/>
          <p:cNvSpPr txBox="1"/>
          <p:nvPr/>
        </p:nvSpPr>
        <p:spPr>
          <a:xfrm>
            <a:off x="1751189" y="1629978"/>
            <a:ext cx="46851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939" name="Google Shape;939;p64"/>
          <p:cNvSpPr txBox="1"/>
          <p:nvPr/>
        </p:nvSpPr>
        <p:spPr>
          <a:xfrm>
            <a:off x="1876230" y="1642921"/>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940" name="Google Shape;940;p64"/>
          <p:cNvCxnSpPr>
            <a:stCxn id="913" idx="6"/>
            <a:endCxn id="922"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41" name="Google Shape;941;p64"/>
          <p:cNvCxnSpPr>
            <a:stCxn id="914" idx="6"/>
            <a:endCxn id="922"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42" name="Google Shape;942;p64"/>
          <p:cNvCxnSpPr>
            <a:endCxn id="922"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26" name="Google Shape;926;p64"/>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3" name="Google Shape;943;p64"/>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44" name="Google Shape;944;p64"/>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45" name="Google Shape;945;p64"/>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46" name="Google Shape;946;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2" name="TextBox 1">
            <a:extLst>
              <a:ext uri="{FF2B5EF4-FFF2-40B4-BE49-F238E27FC236}">
                <a16:creationId xmlns:a16="http://schemas.microsoft.com/office/drawing/2014/main" id="{87D36E50-F412-05E5-C371-AE920A1269E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6"/>
              </a:rPr>
              <a:t>Prof. Sandra Avila </a:t>
            </a:r>
            <a:r>
              <a:rPr lang="en-US" sz="1200" dirty="0"/>
              <a:t>- UNICAMP</a:t>
            </a:r>
          </a:p>
        </p:txBody>
      </p:sp>
      <p:sp>
        <p:nvSpPr>
          <p:cNvPr id="3" name="Google Shape;936;p64">
            <a:extLst>
              <a:ext uri="{FF2B5EF4-FFF2-40B4-BE49-F238E27FC236}">
                <a16:creationId xmlns:a16="http://schemas.microsoft.com/office/drawing/2014/main" id="{788CB12F-5611-F95F-6BD0-A917F86A142E}"/>
              </a:ext>
            </a:extLst>
          </p:cNvPr>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695B4A6F-ABCC-C6D1-AA4F-2818868A4BA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59</a:t>
            </a:fld>
            <a:endParaRPr lang="en-US" sz="16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Many inventions were inspired by Nature ...</a:t>
            </a:r>
            <a:endParaRPr/>
          </a:p>
        </p:txBody>
      </p:sp>
      <p:sp>
        <p:nvSpPr>
          <p:cNvPr id="192" name="Google Shape;192;p22"/>
          <p:cNvSpPr txBox="1"/>
          <p:nvPr/>
        </p:nvSpPr>
        <p:spPr>
          <a:xfrm>
            <a:off x="353100" y="1155150"/>
            <a:ext cx="6563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24242"/>
                </a:solidFill>
                <a:latin typeface="Nunito"/>
                <a:ea typeface="Nunito"/>
                <a:cs typeface="Nunito"/>
                <a:sym typeface="Nunito"/>
              </a:rPr>
              <a:t>Humpback whales inspired wind turbines</a:t>
            </a:r>
            <a:endParaRPr sz="2400">
              <a:solidFill>
                <a:srgbClr val="424242"/>
              </a:solidFill>
              <a:latin typeface="Nunito"/>
              <a:ea typeface="Nunito"/>
              <a:cs typeface="Nunito"/>
              <a:sym typeface="Nunito"/>
            </a:endParaRPr>
          </a:p>
        </p:txBody>
      </p:sp>
      <p:sp>
        <p:nvSpPr>
          <p:cNvPr id="193" name="Google Shape;193;p22"/>
          <p:cNvSpPr txBox="1"/>
          <p:nvPr/>
        </p:nvSpPr>
        <p:spPr>
          <a:xfrm rot="-5400000">
            <a:off x="7488401" y="3229337"/>
            <a:ext cx="2899800" cy="12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https://images.app.goo.gl/7muFj7RTQLLRDYdh9</a:t>
            </a:r>
            <a:endParaRPr sz="600">
              <a:latin typeface="Nunito"/>
              <a:ea typeface="Nunito"/>
              <a:cs typeface="Nunito"/>
              <a:sym typeface="Nunito"/>
            </a:endParaRPr>
          </a:p>
        </p:txBody>
      </p:sp>
      <p:pic>
        <p:nvPicPr>
          <p:cNvPr id="194" name="Google Shape;194;p22"/>
          <p:cNvPicPr preferRelativeResize="0"/>
          <p:nvPr/>
        </p:nvPicPr>
        <p:blipFill rotWithShape="1">
          <a:blip r:embed="rId3">
            <a:alphaModFix/>
          </a:blip>
          <a:srcRect r="49543"/>
          <a:stretch/>
        </p:blipFill>
        <p:spPr>
          <a:xfrm>
            <a:off x="458750" y="1765075"/>
            <a:ext cx="4239276" cy="3045625"/>
          </a:xfrm>
          <a:prstGeom prst="rect">
            <a:avLst/>
          </a:prstGeom>
          <a:noFill/>
          <a:ln>
            <a:noFill/>
          </a:ln>
          <a:effectLst>
            <a:outerShdw blurRad="57150" dist="19050" dir="5400000" algn="bl" rotWithShape="0">
              <a:srgbClr val="000000">
                <a:alpha val="50000"/>
              </a:srgbClr>
            </a:outerShdw>
          </a:effectLst>
        </p:spPr>
      </p:pic>
      <p:sp>
        <p:nvSpPr>
          <p:cNvPr id="195" name="Google Shape;1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97" name="Google Shape;197;p22"/>
          <p:cNvPicPr preferRelativeResize="0"/>
          <p:nvPr/>
        </p:nvPicPr>
        <p:blipFill rotWithShape="1">
          <a:blip r:embed="rId3">
            <a:alphaModFix/>
          </a:blip>
          <a:srcRect l="51867"/>
          <a:stretch/>
        </p:blipFill>
        <p:spPr>
          <a:xfrm>
            <a:off x="4816526" y="1765075"/>
            <a:ext cx="4044050" cy="304562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06284279-F140-EB5A-B5FC-C50CE545546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BB0A8E8F-9DFD-3893-41FB-77457BA8CDB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a:t>
            </a:fld>
            <a:endParaRPr lang="en-US" sz="160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65"/>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953" name="Google Shape;953;p65"/>
          <p:cNvPicPr preferRelativeResize="0"/>
          <p:nvPr/>
        </p:nvPicPr>
        <p:blipFill>
          <a:blip r:embed="rId4">
            <a:alphaModFix/>
          </a:blip>
          <a:stretch>
            <a:fillRect/>
          </a:stretch>
        </p:blipFill>
        <p:spPr>
          <a:xfrm>
            <a:off x="911675" y="3206050"/>
            <a:ext cx="6868313" cy="606800"/>
          </a:xfrm>
          <a:prstGeom prst="rect">
            <a:avLst/>
          </a:prstGeom>
          <a:noFill/>
          <a:ln>
            <a:noFill/>
          </a:ln>
        </p:spPr>
      </p:pic>
      <p:pic>
        <p:nvPicPr>
          <p:cNvPr id="954" name="Google Shape;954;p65"/>
          <p:cNvPicPr preferRelativeResize="0"/>
          <p:nvPr/>
        </p:nvPicPr>
        <p:blipFill>
          <a:blip r:embed="rId5">
            <a:alphaModFix/>
          </a:blip>
          <a:stretch>
            <a:fillRect/>
          </a:stretch>
        </p:blipFill>
        <p:spPr>
          <a:xfrm>
            <a:off x="911675" y="3894600"/>
            <a:ext cx="6868336" cy="606800"/>
          </a:xfrm>
          <a:prstGeom prst="rect">
            <a:avLst/>
          </a:prstGeom>
          <a:noFill/>
          <a:ln>
            <a:noFill/>
          </a:ln>
        </p:spPr>
      </p:pic>
      <p:sp>
        <p:nvSpPr>
          <p:cNvPr id="955" name="Google Shape;955;p65"/>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956" name="Google Shape;956;p65"/>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957" name="Google Shape;957;p65"/>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58" name="Google Shape;958;p65"/>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959" name="Google Shape;959;p65"/>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960" name="Google Shape;960;p65"/>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961" name="Google Shape;961;p65"/>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2" name="Google Shape;962;p65"/>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3" name="Google Shape;963;p65"/>
          <p:cNvSpPr/>
          <p:nvPr/>
        </p:nvSpPr>
        <p:spPr>
          <a:xfrm>
            <a:off x="1743449" y="162199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4" name="Google Shape;964;p65"/>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5" name="Google Shape;965;p65"/>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6" name="Google Shape;966;p65"/>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967" name="Google Shape;967;p65"/>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968" name="Google Shape;968;p65"/>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969" name="Google Shape;969;p65"/>
          <p:cNvCxnSpPr>
            <a:stCxn id="970"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971" name="Google Shape;971;p65"/>
          <p:cNvPicPr preferRelativeResize="0"/>
          <p:nvPr/>
        </p:nvPicPr>
        <p:blipFill>
          <a:blip r:embed="rId6">
            <a:alphaModFix/>
          </a:blip>
          <a:stretch>
            <a:fillRect/>
          </a:stretch>
        </p:blipFill>
        <p:spPr>
          <a:xfrm>
            <a:off x="3837822" y="998272"/>
            <a:ext cx="695329" cy="396772"/>
          </a:xfrm>
          <a:prstGeom prst="rect">
            <a:avLst/>
          </a:prstGeom>
          <a:noFill/>
          <a:ln>
            <a:noFill/>
          </a:ln>
        </p:spPr>
      </p:pic>
      <p:sp>
        <p:nvSpPr>
          <p:cNvPr id="972" name="Google Shape;972;p65"/>
          <p:cNvSpPr txBox="1"/>
          <p:nvPr/>
        </p:nvSpPr>
        <p:spPr>
          <a:xfrm>
            <a:off x="1751188" y="295678"/>
            <a:ext cx="468511"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973" name="Google Shape;973;p65"/>
          <p:cNvCxnSpPr>
            <a:stCxn id="974" idx="6"/>
            <a:endCxn id="961"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75" name="Google Shape;975;p65"/>
          <p:cNvCxnSpPr>
            <a:stCxn id="974" idx="6"/>
            <a:endCxn id="962"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76" name="Google Shape;976;p65"/>
          <p:cNvCxnSpPr>
            <a:stCxn id="974" idx="6"/>
            <a:endCxn id="963" idx="2"/>
          </p:cNvCxnSpPr>
          <p:nvPr/>
        </p:nvCxnSpPr>
        <p:spPr>
          <a:xfrm>
            <a:off x="946200" y="525748"/>
            <a:ext cx="797100" cy="1334400"/>
          </a:xfrm>
          <a:prstGeom prst="straightConnector1">
            <a:avLst/>
          </a:prstGeom>
          <a:noFill/>
          <a:ln w="19050" cap="flat" cmpd="sng">
            <a:solidFill>
              <a:srgbClr val="FF0000"/>
            </a:solidFill>
            <a:prstDash val="solid"/>
            <a:round/>
            <a:headEnd type="none" w="med" len="med"/>
            <a:tailEnd type="triangle" w="med" len="med"/>
          </a:ln>
        </p:spPr>
      </p:cxnSp>
      <p:cxnSp>
        <p:nvCxnSpPr>
          <p:cNvPr id="977" name="Google Shape;977;p65"/>
          <p:cNvCxnSpPr>
            <a:stCxn id="964" idx="6"/>
            <a:endCxn id="961"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78" name="Google Shape;978;p65"/>
          <p:cNvCxnSpPr>
            <a:stCxn id="964" idx="6"/>
            <a:endCxn id="962"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979" name="Google Shape;979;p65"/>
          <p:cNvCxnSpPr>
            <a:stCxn id="964" idx="6"/>
            <a:endCxn id="963" idx="2"/>
          </p:cNvCxnSpPr>
          <p:nvPr/>
        </p:nvCxnSpPr>
        <p:spPr>
          <a:xfrm>
            <a:off x="946200" y="1192899"/>
            <a:ext cx="797100" cy="667200"/>
          </a:xfrm>
          <a:prstGeom prst="straightConnector1">
            <a:avLst/>
          </a:prstGeom>
          <a:noFill/>
          <a:ln w="19050" cap="flat" cmpd="sng">
            <a:solidFill>
              <a:srgbClr val="FF0000"/>
            </a:solidFill>
            <a:prstDash val="solid"/>
            <a:round/>
            <a:headEnd type="none" w="med" len="med"/>
            <a:tailEnd type="triangle" w="med" len="med"/>
          </a:ln>
        </p:spPr>
      </p:cxnSp>
      <p:cxnSp>
        <p:nvCxnSpPr>
          <p:cNvPr id="980" name="Google Shape;980;p65"/>
          <p:cNvCxnSpPr>
            <a:stCxn id="965" idx="6"/>
            <a:endCxn id="961"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81" name="Google Shape;981;p65"/>
          <p:cNvCxnSpPr>
            <a:stCxn id="965" idx="6"/>
            <a:endCxn id="962"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82" name="Google Shape;982;p65"/>
          <p:cNvCxnSpPr>
            <a:stCxn id="965" idx="6"/>
            <a:endCxn id="963" idx="2"/>
          </p:cNvCxnSpPr>
          <p:nvPr/>
        </p:nvCxnSpPr>
        <p:spPr>
          <a:xfrm>
            <a:off x="946200" y="1860049"/>
            <a:ext cx="797100" cy="0"/>
          </a:xfrm>
          <a:prstGeom prst="straightConnector1">
            <a:avLst/>
          </a:prstGeom>
          <a:noFill/>
          <a:ln w="19050" cap="flat" cmpd="sng">
            <a:solidFill>
              <a:srgbClr val="FF0000"/>
            </a:solidFill>
            <a:prstDash val="solid"/>
            <a:round/>
            <a:headEnd type="none" w="med" len="med"/>
            <a:tailEnd type="triangle" w="med" len="med"/>
          </a:ln>
        </p:spPr>
      </p:cxnSp>
      <p:sp>
        <p:nvSpPr>
          <p:cNvPr id="983" name="Google Shape;983;p65"/>
          <p:cNvSpPr txBox="1"/>
          <p:nvPr/>
        </p:nvSpPr>
        <p:spPr>
          <a:xfrm>
            <a:off x="1876230" y="30862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84" name="Google Shape;984;p65"/>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85" name="Google Shape;985;p65"/>
          <p:cNvSpPr txBox="1"/>
          <p:nvPr/>
        </p:nvSpPr>
        <p:spPr>
          <a:xfrm>
            <a:off x="1876230" y="975770"/>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987" name="Google Shape;987;p65"/>
          <p:cNvSpPr txBox="1"/>
          <p:nvPr/>
        </p:nvSpPr>
        <p:spPr>
          <a:xfrm>
            <a:off x="1876230" y="1651085"/>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988" name="Google Shape;988;p65"/>
          <p:cNvCxnSpPr>
            <a:stCxn id="961" idx="6"/>
            <a:endCxn id="970"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89" name="Google Shape;989;p65"/>
          <p:cNvCxnSpPr>
            <a:stCxn id="962" idx="6"/>
            <a:endCxn id="970"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90" name="Google Shape;990;p65"/>
          <p:cNvCxnSpPr>
            <a:endCxn id="970"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74" name="Google Shape;974;p65"/>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1" name="Google Shape;991;p65"/>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2" name="Google Shape;992;p65"/>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93" name="Google Shape;993;p65"/>
          <p:cNvSpPr txBox="1"/>
          <p:nvPr/>
        </p:nvSpPr>
        <p:spPr>
          <a:xfrm>
            <a:off x="3026800" y="9604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94" name="Google Shape;994;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2" name="TextBox 1">
            <a:extLst>
              <a:ext uri="{FF2B5EF4-FFF2-40B4-BE49-F238E27FC236}">
                <a16:creationId xmlns:a16="http://schemas.microsoft.com/office/drawing/2014/main" id="{69101A73-C861-CDA2-A94D-20764B40E0DA}"/>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7"/>
              </a:rPr>
              <a:t>Prof. Sandra Avila </a:t>
            </a:r>
            <a:r>
              <a:rPr lang="en-US" sz="1200" dirty="0"/>
              <a:t>- UNICAMP</a:t>
            </a:r>
          </a:p>
        </p:txBody>
      </p:sp>
      <p:sp>
        <p:nvSpPr>
          <p:cNvPr id="3" name="Google Shape;986;p65">
            <a:extLst>
              <a:ext uri="{FF2B5EF4-FFF2-40B4-BE49-F238E27FC236}">
                <a16:creationId xmlns:a16="http://schemas.microsoft.com/office/drawing/2014/main" id="{05DEF9D9-ED47-DE1D-DC3D-E8514D58D7F5}"/>
              </a:ext>
            </a:extLst>
          </p:cNvPr>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4" name="Slide Number Placeholder 3">
            <a:extLst>
              <a:ext uri="{FF2B5EF4-FFF2-40B4-BE49-F238E27FC236}">
                <a16:creationId xmlns:a16="http://schemas.microsoft.com/office/drawing/2014/main" id="{70DD2233-7286-38B9-E67D-FCABE818EC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60</a:t>
            </a:fld>
            <a:endParaRPr lang="en-US" sz="160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p66"/>
          <p:cNvPicPr preferRelativeResize="0"/>
          <p:nvPr/>
        </p:nvPicPr>
        <p:blipFill>
          <a:blip r:embed="rId3">
            <a:alphaModFix/>
          </a:blip>
          <a:stretch>
            <a:fillRect/>
          </a:stretch>
        </p:blipFill>
        <p:spPr>
          <a:xfrm>
            <a:off x="936075" y="2533100"/>
            <a:ext cx="6868250" cy="606800"/>
          </a:xfrm>
          <a:prstGeom prst="rect">
            <a:avLst/>
          </a:prstGeom>
          <a:noFill/>
          <a:ln>
            <a:noFill/>
          </a:ln>
        </p:spPr>
      </p:pic>
      <p:pic>
        <p:nvPicPr>
          <p:cNvPr id="1001" name="Google Shape;1001;p66"/>
          <p:cNvPicPr preferRelativeResize="0"/>
          <p:nvPr/>
        </p:nvPicPr>
        <p:blipFill>
          <a:blip r:embed="rId4">
            <a:alphaModFix/>
          </a:blip>
          <a:stretch>
            <a:fillRect/>
          </a:stretch>
        </p:blipFill>
        <p:spPr>
          <a:xfrm>
            <a:off x="911675" y="3206050"/>
            <a:ext cx="6868313" cy="606800"/>
          </a:xfrm>
          <a:prstGeom prst="rect">
            <a:avLst/>
          </a:prstGeom>
          <a:noFill/>
          <a:ln>
            <a:noFill/>
          </a:ln>
        </p:spPr>
      </p:pic>
      <p:pic>
        <p:nvPicPr>
          <p:cNvPr id="1002" name="Google Shape;1002;p66"/>
          <p:cNvPicPr preferRelativeResize="0"/>
          <p:nvPr/>
        </p:nvPicPr>
        <p:blipFill>
          <a:blip r:embed="rId5">
            <a:alphaModFix/>
          </a:blip>
          <a:stretch>
            <a:fillRect/>
          </a:stretch>
        </p:blipFill>
        <p:spPr>
          <a:xfrm>
            <a:off x="911675" y="3894600"/>
            <a:ext cx="6868336" cy="606800"/>
          </a:xfrm>
          <a:prstGeom prst="rect">
            <a:avLst/>
          </a:prstGeom>
          <a:noFill/>
          <a:ln>
            <a:noFill/>
          </a:ln>
        </p:spPr>
      </p:pic>
      <p:sp>
        <p:nvSpPr>
          <p:cNvPr id="1003" name="Google Shape;1003;p66"/>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1004" name="Google Shape;1004;p66"/>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1005" name="Google Shape;1005;p66"/>
          <p:cNvSpPr txBox="1"/>
          <p:nvPr/>
        </p:nvSpPr>
        <p:spPr>
          <a:xfrm>
            <a:off x="5072074" y="4008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dirty="0">
                <a:latin typeface="Nunito"/>
                <a:ea typeface="Nunito"/>
                <a:cs typeface="Nunito"/>
                <a:sym typeface="Nunito"/>
              </a:rPr>
              <a:t>(</a:t>
            </a:r>
            <a:r>
              <a:rPr lang="en" sz="3000" i="1" baseline="30000" dirty="0">
                <a:latin typeface="Times New Roman"/>
                <a:ea typeface="Times New Roman"/>
                <a:cs typeface="Times New Roman"/>
                <a:sym typeface="Times New Roman"/>
              </a:rPr>
              <a:t>j</a:t>
            </a:r>
            <a:r>
              <a:rPr lang="en" sz="3000" baseline="30000" dirty="0">
                <a:latin typeface="Nunito"/>
                <a:ea typeface="Nunito"/>
                <a:cs typeface="Nunito"/>
                <a:sym typeface="Nunito"/>
              </a:rPr>
              <a:t>)</a:t>
            </a:r>
            <a:endParaRPr sz="3000" baseline="30000" dirty="0">
              <a:latin typeface="Nunito"/>
              <a:ea typeface="Nunito"/>
              <a:cs typeface="Nunito"/>
              <a:sym typeface="Nunito"/>
            </a:endParaRPr>
          </a:p>
        </p:txBody>
      </p:sp>
      <p:sp>
        <p:nvSpPr>
          <p:cNvPr id="1006" name="Google Shape;1006;p66"/>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1007" name="Google Shape;1007;p66"/>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dirty="0"/>
              <a:t>𝚯</a:t>
            </a:r>
            <a:endParaRPr sz="2600" dirty="0"/>
          </a:p>
        </p:txBody>
      </p:sp>
      <p:sp>
        <p:nvSpPr>
          <p:cNvPr id="1008" name="Google Shape;1008;p66"/>
          <p:cNvSpPr txBox="1"/>
          <p:nvPr/>
        </p:nvSpPr>
        <p:spPr>
          <a:xfrm>
            <a:off x="5114875" y="940946"/>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09" name="Google Shape;1009;p66"/>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0" name="Google Shape;1010;p66"/>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1" name="Google Shape;1011;p66"/>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2" name="Google Shape;1012;p66"/>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3" name="Google Shape;1013;p66"/>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14" name="Google Shape;1014;p66"/>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1015" name="Google Shape;1015;p66"/>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1016" name="Google Shape;1016;p66"/>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1017" name="Google Shape;1017;p66"/>
          <p:cNvCxnSpPr>
            <a:stCxn id="1018"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1019" name="Google Shape;1019;p66"/>
          <p:cNvPicPr preferRelativeResize="0"/>
          <p:nvPr/>
        </p:nvPicPr>
        <p:blipFill>
          <a:blip r:embed="rId6">
            <a:alphaModFix/>
          </a:blip>
          <a:stretch>
            <a:fillRect/>
          </a:stretch>
        </p:blipFill>
        <p:spPr>
          <a:xfrm>
            <a:off x="3837822" y="998272"/>
            <a:ext cx="695329" cy="396772"/>
          </a:xfrm>
          <a:prstGeom prst="rect">
            <a:avLst/>
          </a:prstGeom>
          <a:noFill/>
          <a:ln>
            <a:noFill/>
          </a:ln>
        </p:spPr>
      </p:pic>
      <p:sp>
        <p:nvSpPr>
          <p:cNvPr id="1020" name="Google Shape;1020;p66"/>
          <p:cNvSpPr txBox="1"/>
          <p:nvPr/>
        </p:nvSpPr>
        <p:spPr>
          <a:xfrm>
            <a:off x="1751188" y="295678"/>
            <a:ext cx="476399"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1021" name="Google Shape;1021;p66"/>
          <p:cNvCxnSpPr>
            <a:stCxn id="1022" idx="6"/>
            <a:endCxn id="1009"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23" name="Google Shape;1023;p66"/>
          <p:cNvCxnSpPr>
            <a:stCxn id="1022" idx="6"/>
            <a:endCxn id="1010"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4" name="Google Shape;1024;p66"/>
          <p:cNvCxnSpPr>
            <a:stCxn id="1022" idx="6"/>
            <a:endCxn id="1011"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25" name="Google Shape;1025;p66"/>
          <p:cNvCxnSpPr>
            <a:stCxn id="1012" idx="6"/>
            <a:endCxn id="1009"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6" name="Google Shape;1026;p66"/>
          <p:cNvCxnSpPr>
            <a:stCxn id="1012" idx="6"/>
            <a:endCxn id="1010"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27" name="Google Shape;1027;p66"/>
          <p:cNvCxnSpPr>
            <a:stCxn id="1012" idx="6"/>
            <a:endCxn id="1011"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28" name="Google Shape;1028;p66"/>
          <p:cNvCxnSpPr>
            <a:stCxn id="1013" idx="6"/>
            <a:endCxn id="1009"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29" name="Google Shape;1029;p66"/>
          <p:cNvCxnSpPr>
            <a:stCxn id="1013" idx="6"/>
            <a:endCxn id="1010"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30" name="Google Shape;1030;p66"/>
          <p:cNvCxnSpPr>
            <a:stCxn id="1013" idx="6"/>
            <a:endCxn id="1011"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1031" name="Google Shape;1031;p66"/>
          <p:cNvSpPr txBox="1"/>
          <p:nvPr/>
        </p:nvSpPr>
        <p:spPr>
          <a:xfrm>
            <a:off x="1876230" y="30045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2" name="Google Shape;1032;p66"/>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3" name="Google Shape;1033;p66"/>
          <p:cNvSpPr txBox="1"/>
          <p:nvPr/>
        </p:nvSpPr>
        <p:spPr>
          <a:xfrm>
            <a:off x="1876230" y="96760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34" name="Google Shape;1034;p66"/>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1035" name="Google Shape;1035;p66"/>
          <p:cNvSpPr txBox="1"/>
          <p:nvPr/>
        </p:nvSpPr>
        <p:spPr>
          <a:xfrm>
            <a:off x="1876230" y="1626593"/>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cxnSp>
        <p:nvCxnSpPr>
          <p:cNvPr id="1036" name="Google Shape;1036;p66"/>
          <p:cNvCxnSpPr>
            <a:stCxn id="1009" idx="6"/>
            <a:endCxn id="1018" idx="2"/>
          </p:cNvCxnSpPr>
          <p:nvPr/>
        </p:nvCxnSpPr>
        <p:spPr>
          <a:xfrm>
            <a:off x="2219849" y="525748"/>
            <a:ext cx="675900" cy="667200"/>
          </a:xfrm>
          <a:prstGeom prst="straightConnector1">
            <a:avLst/>
          </a:prstGeom>
          <a:noFill/>
          <a:ln w="19050" cap="flat" cmpd="sng">
            <a:solidFill>
              <a:srgbClr val="FF0000"/>
            </a:solidFill>
            <a:prstDash val="solid"/>
            <a:round/>
            <a:headEnd type="none" w="med" len="med"/>
            <a:tailEnd type="triangle" w="med" len="med"/>
          </a:ln>
        </p:spPr>
      </p:cxnSp>
      <p:cxnSp>
        <p:nvCxnSpPr>
          <p:cNvPr id="1037" name="Google Shape;1037;p66"/>
          <p:cNvCxnSpPr>
            <a:stCxn id="1010" idx="6"/>
            <a:endCxn id="1018" idx="2"/>
          </p:cNvCxnSpPr>
          <p:nvPr/>
        </p:nvCxnSpPr>
        <p:spPr>
          <a:xfrm>
            <a:off x="2219849" y="1192899"/>
            <a:ext cx="675900" cy="0"/>
          </a:xfrm>
          <a:prstGeom prst="straightConnector1">
            <a:avLst/>
          </a:prstGeom>
          <a:noFill/>
          <a:ln w="19050" cap="flat" cmpd="sng">
            <a:solidFill>
              <a:srgbClr val="FF0000"/>
            </a:solidFill>
            <a:prstDash val="solid"/>
            <a:round/>
            <a:headEnd type="none" w="med" len="med"/>
            <a:tailEnd type="triangle" w="med" len="med"/>
          </a:ln>
        </p:spPr>
      </p:cxnSp>
      <p:cxnSp>
        <p:nvCxnSpPr>
          <p:cNvPr id="1038" name="Google Shape;1038;p66"/>
          <p:cNvCxnSpPr>
            <a:endCxn id="1018" idx="2"/>
          </p:cNvCxnSpPr>
          <p:nvPr/>
        </p:nvCxnSpPr>
        <p:spPr>
          <a:xfrm rot="10800000" flipH="1">
            <a:off x="2219898" y="1192899"/>
            <a:ext cx="675900" cy="667200"/>
          </a:xfrm>
          <a:prstGeom prst="straightConnector1">
            <a:avLst/>
          </a:prstGeom>
          <a:noFill/>
          <a:ln w="19050" cap="flat" cmpd="sng">
            <a:solidFill>
              <a:srgbClr val="FF0000"/>
            </a:solidFill>
            <a:prstDash val="solid"/>
            <a:round/>
            <a:headEnd type="none" w="med" len="med"/>
            <a:tailEnd type="triangle" w="med" len="med"/>
          </a:ln>
        </p:spPr>
      </p:cxnSp>
      <p:sp>
        <p:nvSpPr>
          <p:cNvPr id="1022" name="Google Shape;1022;p66"/>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39" name="Google Shape;1039;p66"/>
          <p:cNvSpPr/>
          <p:nvPr/>
        </p:nvSpPr>
        <p:spPr>
          <a:xfrm>
            <a:off x="2895798" y="954849"/>
            <a:ext cx="476400" cy="476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1" name="Google Shape;1041;p66"/>
          <p:cNvSpPr txBox="1"/>
          <p:nvPr/>
        </p:nvSpPr>
        <p:spPr>
          <a:xfrm>
            <a:off x="3026800" y="968567"/>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pic>
        <p:nvPicPr>
          <p:cNvPr id="1042" name="Google Shape;1042;p66"/>
          <p:cNvPicPr preferRelativeResize="0"/>
          <p:nvPr/>
        </p:nvPicPr>
        <p:blipFill>
          <a:blip r:embed="rId7">
            <a:alphaModFix/>
          </a:blip>
          <a:stretch>
            <a:fillRect/>
          </a:stretch>
        </p:blipFill>
        <p:spPr>
          <a:xfrm>
            <a:off x="619575" y="4515275"/>
            <a:ext cx="8381549" cy="606800"/>
          </a:xfrm>
          <a:prstGeom prst="rect">
            <a:avLst/>
          </a:prstGeom>
          <a:noFill/>
          <a:ln>
            <a:noFill/>
          </a:ln>
        </p:spPr>
      </p:pic>
      <p:sp>
        <p:nvSpPr>
          <p:cNvPr id="2" name="Google Shape;1040;p66">
            <a:extLst>
              <a:ext uri="{FF2B5EF4-FFF2-40B4-BE49-F238E27FC236}">
                <a16:creationId xmlns:a16="http://schemas.microsoft.com/office/drawing/2014/main" id="{3224F4A1-944C-EDC9-4EC7-5255FD8AB22C}"/>
              </a:ext>
            </a:extLst>
          </p:cNvPr>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3" name="Slide Number Placeholder 3">
            <a:extLst>
              <a:ext uri="{FF2B5EF4-FFF2-40B4-BE49-F238E27FC236}">
                <a16:creationId xmlns:a16="http://schemas.microsoft.com/office/drawing/2014/main" id="{CC16B153-14C6-D756-F074-50072D8ADEE4}"/>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61</a:t>
            </a:fld>
            <a:endParaRPr lang="en-US" sz="160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7"/>
          <p:cNvSpPr/>
          <p:nvPr/>
        </p:nvSpPr>
        <p:spPr>
          <a:xfrm>
            <a:off x="1743449" y="287698"/>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8" name="Google Shape;1048;p67"/>
          <p:cNvSpPr/>
          <p:nvPr/>
        </p:nvSpPr>
        <p:spPr>
          <a:xfrm>
            <a:off x="1743449"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49" name="Google Shape;1049;p67"/>
          <p:cNvSpPr/>
          <p:nvPr/>
        </p:nvSpPr>
        <p:spPr>
          <a:xfrm>
            <a:off x="1743449" y="162199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0" name="Google Shape;1050;p67"/>
          <p:cNvSpPr/>
          <p:nvPr/>
        </p:nvSpPr>
        <p:spPr>
          <a:xfrm>
            <a:off x="469800" y="95484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1" name="Google Shape;1051;p67"/>
          <p:cNvSpPr/>
          <p:nvPr/>
        </p:nvSpPr>
        <p:spPr>
          <a:xfrm>
            <a:off x="469800" y="1621999"/>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52" name="Google Shape;1052;p67"/>
          <p:cNvSpPr txBox="1"/>
          <p:nvPr/>
        </p:nvSpPr>
        <p:spPr>
          <a:xfrm>
            <a:off x="527058" y="1629978"/>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3</a:t>
            </a:r>
            <a:endParaRPr sz="1600" baseline="-25000">
              <a:solidFill>
                <a:srgbClr val="424242"/>
              </a:solidFill>
              <a:latin typeface="Nunito"/>
              <a:ea typeface="Nunito"/>
              <a:cs typeface="Nunito"/>
              <a:sym typeface="Nunito"/>
            </a:endParaRPr>
          </a:p>
        </p:txBody>
      </p:sp>
      <p:sp>
        <p:nvSpPr>
          <p:cNvPr id="1053" name="Google Shape;1053;p67"/>
          <p:cNvSpPr txBox="1"/>
          <p:nvPr/>
        </p:nvSpPr>
        <p:spPr>
          <a:xfrm>
            <a:off x="527058" y="96282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1054" name="Google Shape;1054;p67"/>
          <p:cNvSpPr txBox="1"/>
          <p:nvPr/>
        </p:nvSpPr>
        <p:spPr>
          <a:xfrm>
            <a:off x="527058" y="295677"/>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cxnSp>
        <p:nvCxnSpPr>
          <p:cNvPr id="1055" name="Google Shape;1055;p67"/>
          <p:cNvCxnSpPr>
            <a:stCxn id="1056" idx="6"/>
          </p:cNvCxnSpPr>
          <p:nvPr/>
        </p:nvCxnSpPr>
        <p:spPr>
          <a:xfrm>
            <a:off x="3372198" y="1192899"/>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1057" name="Google Shape;1057;p67"/>
          <p:cNvPicPr preferRelativeResize="0"/>
          <p:nvPr/>
        </p:nvPicPr>
        <p:blipFill>
          <a:blip r:embed="rId3">
            <a:alphaModFix/>
          </a:blip>
          <a:stretch>
            <a:fillRect/>
          </a:stretch>
        </p:blipFill>
        <p:spPr>
          <a:xfrm>
            <a:off x="3837822" y="998272"/>
            <a:ext cx="695329" cy="396772"/>
          </a:xfrm>
          <a:prstGeom prst="rect">
            <a:avLst/>
          </a:prstGeom>
          <a:noFill/>
          <a:ln>
            <a:noFill/>
          </a:ln>
        </p:spPr>
      </p:pic>
      <p:sp>
        <p:nvSpPr>
          <p:cNvPr id="1058" name="Google Shape;1058;p67"/>
          <p:cNvSpPr txBox="1"/>
          <p:nvPr/>
        </p:nvSpPr>
        <p:spPr>
          <a:xfrm>
            <a:off x="1751189" y="295678"/>
            <a:ext cx="495808"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1</a:t>
            </a:r>
            <a:endParaRPr sz="1600" baseline="30000" dirty="0">
              <a:solidFill>
                <a:srgbClr val="424242"/>
              </a:solidFill>
              <a:latin typeface="Nunito"/>
              <a:ea typeface="Nunito"/>
              <a:cs typeface="Nunito"/>
              <a:sym typeface="Nunito"/>
            </a:endParaRPr>
          </a:p>
        </p:txBody>
      </p:sp>
      <p:cxnSp>
        <p:nvCxnSpPr>
          <p:cNvPr id="1059" name="Google Shape;1059;p67"/>
          <p:cNvCxnSpPr>
            <a:stCxn id="1060" idx="6"/>
            <a:endCxn id="1047" idx="2"/>
          </p:cNvCxnSpPr>
          <p:nvPr/>
        </p:nvCxnSpPr>
        <p:spPr>
          <a:xfrm>
            <a:off x="946200" y="525748"/>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61" name="Google Shape;1061;p67"/>
          <p:cNvCxnSpPr>
            <a:stCxn id="1060" idx="6"/>
            <a:endCxn id="1048" idx="2"/>
          </p:cNvCxnSpPr>
          <p:nvPr/>
        </p:nvCxnSpPr>
        <p:spPr>
          <a:xfrm>
            <a:off x="946200" y="525748"/>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2" name="Google Shape;1062;p67"/>
          <p:cNvCxnSpPr>
            <a:stCxn id="1060" idx="6"/>
            <a:endCxn id="1049" idx="2"/>
          </p:cNvCxnSpPr>
          <p:nvPr/>
        </p:nvCxnSpPr>
        <p:spPr>
          <a:xfrm>
            <a:off x="946200" y="525748"/>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63" name="Google Shape;1063;p67"/>
          <p:cNvCxnSpPr>
            <a:stCxn id="1050" idx="6"/>
            <a:endCxn id="1047" idx="2"/>
          </p:cNvCxnSpPr>
          <p:nvPr/>
        </p:nvCxnSpPr>
        <p:spPr>
          <a:xfrm rot="10800000" flipH="1">
            <a:off x="946200" y="5256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4" name="Google Shape;1064;p67"/>
          <p:cNvCxnSpPr>
            <a:stCxn id="1050" idx="6"/>
            <a:endCxn id="1048" idx="2"/>
          </p:cNvCxnSpPr>
          <p:nvPr/>
        </p:nvCxnSpPr>
        <p:spPr>
          <a:xfrm>
            <a:off x="946200" y="1192899"/>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1065" name="Google Shape;1065;p67"/>
          <p:cNvCxnSpPr>
            <a:stCxn id="1050" idx="6"/>
            <a:endCxn id="1049" idx="2"/>
          </p:cNvCxnSpPr>
          <p:nvPr/>
        </p:nvCxnSpPr>
        <p:spPr>
          <a:xfrm>
            <a:off x="946200" y="119289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6" name="Google Shape;1066;p67"/>
          <p:cNvCxnSpPr>
            <a:stCxn id="1051" idx="6"/>
            <a:endCxn id="1047" idx="2"/>
          </p:cNvCxnSpPr>
          <p:nvPr/>
        </p:nvCxnSpPr>
        <p:spPr>
          <a:xfrm rot="10800000" flipH="1">
            <a:off x="946200" y="525649"/>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1067" name="Google Shape;1067;p67"/>
          <p:cNvCxnSpPr>
            <a:stCxn id="1051" idx="6"/>
            <a:endCxn id="1048" idx="2"/>
          </p:cNvCxnSpPr>
          <p:nvPr/>
        </p:nvCxnSpPr>
        <p:spPr>
          <a:xfrm rot="10800000" flipH="1">
            <a:off x="946200" y="1192849"/>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1068" name="Google Shape;1068;p67"/>
          <p:cNvCxnSpPr>
            <a:stCxn id="1051" idx="6"/>
            <a:endCxn id="1049" idx="2"/>
          </p:cNvCxnSpPr>
          <p:nvPr/>
        </p:nvCxnSpPr>
        <p:spPr>
          <a:xfrm>
            <a:off x="946200" y="1860049"/>
            <a:ext cx="797100" cy="0"/>
          </a:xfrm>
          <a:prstGeom prst="straightConnector1">
            <a:avLst/>
          </a:prstGeom>
          <a:noFill/>
          <a:ln w="19050" cap="flat" cmpd="sng">
            <a:solidFill>
              <a:schemeClr val="dk2"/>
            </a:solidFill>
            <a:prstDash val="solid"/>
            <a:round/>
            <a:headEnd type="none" w="med" len="med"/>
            <a:tailEnd type="triangle" w="med" len="med"/>
          </a:ln>
        </p:spPr>
      </p:cxnSp>
      <p:sp>
        <p:nvSpPr>
          <p:cNvPr id="1069" name="Google Shape;1069;p67"/>
          <p:cNvSpPr txBox="1"/>
          <p:nvPr/>
        </p:nvSpPr>
        <p:spPr>
          <a:xfrm>
            <a:off x="1876230" y="29229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70" name="Google Shape;1070;p67"/>
          <p:cNvSpPr txBox="1"/>
          <p:nvPr/>
        </p:nvSpPr>
        <p:spPr>
          <a:xfrm>
            <a:off x="1751189" y="962828"/>
            <a:ext cx="441512"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2</a:t>
            </a:r>
            <a:endParaRPr sz="1600" baseline="30000" dirty="0">
              <a:solidFill>
                <a:srgbClr val="424242"/>
              </a:solidFill>
              <a:latin typeface="Nunito"/>
              <a:ea typeface="Nunito"/>
              <a:cs typeface="Nunito"/>
              <a:sym typeface="Nunito"/>
            </a:endParaRPr>
          </a:p>
        </p:txBody>
      </p:sp>
      <p:sp>
        <p:nvSpPr>
          <p:cNvPr id="1071" name="Google Shape;1071;p67"/>
          <p:cNvSpPr txBox="1"/>
          <p:nvPr/>
        </p:nvSpPr>
        <p:spPr>
          <a:xfrm>
            <a:off x="1876230" y="959442"/>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1072" name="Google Shape;1072;p67"/>
          <p:cNvSpPr txBox="1"/>
          <p:nvPr/>
        </p:nvSpPr>
        <p:spPr>
          <a:xfrm>
            <a:off x="1751189" y="1629978"/>
            <a:ext cx="46866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424242"/>
                </a:solidFill>
                <a:latin typeface="Times New Roman"/>
                <a:ea typeface="Times New Roman"/>
                <a:cs typeface="Times New Roman"/>
                <a:sym typeface="Times New Roman"/>
              </a:rPr>
              <a:t>a</a:t>
            </a:r>
            <a:r>
              <a:rPr lang="en" sz="1600" baseline="-25000" dirty="0">
                <a:solidFill>
                  <a:srgbClr val="424242"/>
                </a:solidFill>
                <a:latin typeface="Nunito"/>
                <a:ea typeface="Nunito"/>
                <a:cs typeface="Nunito"/>
                <a:sym typeface="Nunito"/>
              </a:rPr>
              <a:t>3</a:t>
            </a:r>
            <a:endParaRPr sz="1600" baseline="30000" dirty="0">
              <a:solidFill>
                <a:srgbClr val="424242"/>
              </a:solidFill>
              <a:latin typeface="Nunito"/>
              <a:ea typeface="Nunito"/>
              <a:cs typeface="Nunito"/>
              <a:sym typeface="Nunito"/>
            </a:endParaRPr>
          </a:p>
        </p:txBody>
      </p:sp>
      <p:sp>
        <p:nvSpPr>
          <p:cNvPr id="1073" name="Google Shape;1073;p67"/>
          <p:cNvSpPr txBox="1"/>
          <p:nvPr/>
        </p:nvSpPr>
        <p:spPr>
          <a:xfrm>
            <a:off x="1876230" y="1626593"/>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1074" name="Google Shape;1074;p67"/>
          <p:cNvCxnSpPr>
            <a:stCxn id="1047" idx="6"/>
            <a:endCxn id="1056" idx="2"/>
          </p:cNvCxnSpPr>
          <p:nvPr/>
        </p:nvCxnSpPr>
        <p:spPr>
          <a:xfrm>
            <a:off x="2219849" y="525748"/>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1075" name="Google Shape;1075;p67"/>
          <p:cNvCxnSpPr>
            <a:stCxn id="1048" idx="6"/>
            <a:endCxn id="1056" idx="2"/>
          </p:cNvCxnSpPr>
          <p:nvPr/>
        </p:nvCxnSpPr>
        <p:spPr>
          <a:xfrm>
            <a:off x="2219849" y="1192899"/>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1076" name="Google Shape;1076;p67"/>
          <p:cNvCxnSpPr>
            <a:endCxn id="1056" idx="2"/>
          </p:cNvCxnSpPr>
          <p:nvPr/>
        </p:nvCxnSpPr>
        <p:spPr>
          <a:xfrm rot="10800000" flipH="1">
            <a:off x="2219898" y="1192899"/>
            <a:ext cx="675900" cy="667200"/>
          </a:xfrm>
          <a:prstGeom prst="straightConnector1">
            <a:avLst/>
          </a:prstGeom>
          <a:noFill/>
          <a:ln w="19050" cap="flat" cmpd="sng">
            <a:solidFill>
              <a:schemeClr val="dk2"/>
            </a:solidFill>
            <a:prstDash val="solid"/>
            <a:round/>
            <a:headEnd type="none" w="med" len="med"/>
            <a:tailEnd type="triangle" w="med" len="med"/>
          </a:ln>
        </p:spPr>
      </p:cxnSp>
      <p:pic>
        <p:nvPicPr>
          <p:cNvPr id="1077" name="Google Shape;1077;p67"/>
          <p:cNvPicPr preferRelativeResize="0"/>
          <p:nvPr/>
        </p:nvPicPr>
        <p:blipFill>
          <a:blip r:embed="rId4">
            <a:alphaModFix/>
          </a:blip>
          <a:stretch>
            <a:fillRect/>
          </a:stretch>
        </p:blipFill>
        <p:spPr>
          <a:xfrm>
            <a:off x="936075" y="2533100"/>
            <a:ext cx="6868250" cy="606800"/>
          </a:xfrm>
          <a:prstGeom prst="rect">
            <a:avLst/>
          </a:prstGeom>
          <a:noFill/>
          <a:ln>
            <a:noFill/>
          </a:ln>
        </p:spPr>
      </p:pic>
      <p:sp>
        <p:nvSpPr>
          <p:cNvPr id="1060" name="Google Shape;1060;p67"/>
          <p:cNvSpPr/>
          <p:nvPr/>
        </p:nvSpPr>
        <p:spPr>
          <a:xfrm>
            <a:off x="469800" y="287698"/>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pic>
        <p:nvPicPr>
          <p:cNvPr id="1078" name="Google Shape;1078;p67"/>
          <p:cNvPicPr preferRelativeResize="0"/>
          <p:nvPr/>
        </p:nvPicPr>
        <p:blipFill>
          <a:blip r:embed="rId5">
            <a:alphaModFix/>
          </a:blip>
          <a:stretch>
            <a:fillRect/>
          </a:stretch>
        </p:blipFill>
        <p:spPr>
          <a:xfrm>
            <a:off x="911675" y="3206050"/>
            <a:ext cx="6868313" cy="606800"/>
          </a:xfrm>
          <a:prstGeom prst="rect">
            <a:avLst/>
          </a:prstGeom>
          <a:noFill/>
          <a:ln>
            <a:noFill/>
          </a:ln>
        </p:spPr>
      </p:pic>
      <p:pic>
        <p:nvPicPr>
          <p:cNvPr id="1079" name="Google Shape;1079;p67"/>
          <p:cNvPicPr preferRelativeResize="0"/>
          <p:nvPr/>
        </p:nvPicPr>
        <p:blipFill>
          <a:blip r:embed="rId6">
            <a:alphaModFix/>
          </a:blip>
          <a:stretch>
            <a:fillRect/>
          </a:stretch>
        </p:blipFill>
        <p:spPr>
          <a:xfrm>
            <a:off x="911675" y="3894600"/>
            <a:ext cx="6868336" cy="606800"/>
          </a:xfrm>
          <a:prstGeom prst="rect">
            <a:avLst/>
          </a:prstGeom>
          <a:noFill/>
          <a:ln>
            <a:noFill/>
          </a:ln>
        </p:spPr>
      </p:pic>
      <p:sp>
        <p:nvSpPr>
          <p:cNvPr id="1080" name="Google Shape;1080;p67"/>
          <p:cNvSpPr txBox="1"/>
          <p:nvPr/>
        </p:nvSpPr>
        <p:spPr>
          <a:xfrm>
            <a:off x="5487133" y="422775"/>
            <a:ext cx="3840600" cy="43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a:latin typeface="Nunito"/>
                <a:ea typeface="Nunito"/>
                <a:cs typeface="Nunito"/>
                <a:sym typeface="Nunito"/>
              </a:rPr>
              <a:t>“activation” of unit </a:t>
            </a:r>
            <a:r>
              <a:rPr lang="en" sz="2000" i="1">
                <a:latin typeface="Times New Roman"/>
                <a:ea typeface="Times New Roman"/>
                <a:cs typeface="Times New Roman"/>
                <a:sym typeface="Times New Roman"/>
              </a:rPr>
              <a:t>i</a:t>
            </a:r>
            <a:r>
              <a:rPr lang="en" sz="2000">
                <a:latin typeface="Nunito"/>
                <a:ea typeface="Nunito"/>
                <a:cs typeface="Nunito"/>
                <a:sym typeface="Nunito"/>
              </a:rPr>
              <a:t> in layer </a:t>
            </a:r>
            <a:r>
              <a:rPr lang="en" sz="2000" i="1">
                <a:latin typeface="Times New Roman"/>
                <a:ea typeface="Times New Roman"/>
                <a:cs typeface="Times New Roman"/>
                <a:sym typeface="Times New Roman"/>
              </a:rPr>
              <a:t>j</a:t>
            </a:r>
            <a:endParaRPr sz="2000" i="1">
              <a:latin typeface="Times New Roman"/>
              <a:ea typeface="Times New Roman"/>
              <a:cs typeface="Times New Roman"/>
              <a:sym typeface="Times New Roman"/>
            </a:endParaRPr>
          </a:p>
        </p:txBody>
      </p:sp>
      <p:sp>
        <p:nvSpPr>
          <p:cNvPr id="1081" name="Google Shape;1081;p67"/>
          <p:cNvSpPr txBox="1"/>
          <p:nvPr/>
        </p:nvSpPr>
        <p:spPr>
          <a:xfrm>
            <a:off x="4881575" y="305263"/>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i="1">
                <a:latin typeface="Times New Roman"/>
                <a:ea typeface="Times New Roman"/>
                <a:cs typeface="Times New Roman"/>
                <a:sym typeface="Times New Roman"/>
              </a:rPr>
              <a:t>a</a:t>
            </a:r>
            <a:r>
              <a:rPr lang="en" sz="3000" i="1" baseline="-25000">
                <a:latin typeface="Times New Roman"/>
                <a:ea typeface="Times New Roman"/>
                <a:cs typeface="Times New Roman"/>
                <a:sym typeface="Times New Roman"/>
              </a:rPr>
              <a:t>i</a:t>
            </a:r>
            <a:endParaRPr sz="3000" i="1" baseline="30000">
              <a:latin typeface="Times New Roman"/>
              <a:ea typeface="Times New Roman"/>
              <a:cs typeface="Times New Roman"/>
              <a:sym typeface="Times New Roman"/>
            </a:endParaRPr>
          </a:p>
        </p:txBody>
      </p:sp>
      <p:sp>
        <p:nvSpPr>
          <p:cNvPr id="1082" name="Google Shape;1082;p67"/>
          <p:cNvSpPr txBox="1"/>
          <p:nvPr/>
        </p:nvSpPr>
        <p:spPr>
          <a:xfrm>
            <a:off x="5072074" y="270238"/>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83" name="Google Shape;1083;p67"/>
          <p:cNvSpPr txBox="1"/>
          <p:nvPr/>
        </p:nvSpPr>
        <p:spPr>
          <a:xfrm>
            <a:off x="5476000" y="1032400"/>
            <a:ext cx="3744300" cy="13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latin typeface="Nunito"/>
                <a:ea typeface="Nunito"/>
                <a:cs typeface="Nunito"/>
                <a:sym typeface="Nunito"/>
              </a:rPr>
              <a:t>matrix of weights controlling  function mapping from layer </a:t>
            </a:r>
            <a:r>
              <a:rPr lang="en" sz="2000" i="1">
                <a:latin typeface="Times New Roman"/>
                <a:ea typeface="Times New Roman"/>
                <a:cs typeface="Times New Roman"/>
                <a:sym typeface="Times New Roman"/>
              </a:rPr>
              <a:t>j </a:t>
            </a:r>
            <a:r>
              <a:rPr lang="en" sz="2000">
                <a:latin typeface="Nunito"/>
                <a:ea typeface="Nunito"/>
                <a:cs typeface="Nunito"/>
                <a:sym typeface="Nunito"/>
              </a:rPr>
              <a:t>to layer </a:t>
            </a:r>
            <a:r>
              <a:rPr lang="en" sz="2000" i="1">
                <a:latin typeface="Times New Roman"/>
                <a:ea typeface="Times New Roman"/>
                <a:cs typeface="Times New Roman"/>
                <a:sym typeface="Times New Roman"/>
              </a:rPr>
              <a:t>j </a:t>
            </a:r>
            <a:r>
              <a:rPr lang="en" sz="2000">
                <a:latin typeface="Times New Roman"/>
                <a:ea typeface="Times New Roman"/>
                <a:cs typeface="Times New Roman"/>
                <a:sym typeface="Times New Roman"/>
              </a:rPr>
              <a:t>+ 1</a:t>
            </a:r>
            <a:endParaRPr sz="2000">
              <a:latin typeface="Times New Roman"/>
              <a:ea typeface="Times New Roman"/>
              <a:cs typeface="Times New Roman"/>
              <a:sym typeface="Times New Roman"/>
            </a:endParaRPr>
          </a:p>
          <a:p>
            <a:pPr marL="0" lvl="0" indent="0" algn="l" rtl="0">
              <a:lnSpc>
                <a:spcPct val="150000"/>
              </a:lnSpc>
              <a:spcBef>
                <a:spcPts val="0"/>
              </a:spcBef>
              <a:spcAft>
                <a:spcPts val="0"/>
              </a:spcAft>
              <a:buNone/>
            </a:pPr>
            <a:endParaRPr sz="2000" i="1">
              <a:latin typeface="Times New Roman"/>
              <a:ea typeface="Times New Roman"/>
              <a:cs typeface="Times New Roman"/>
              <a:sym typeface="Times New Roman"/>
            </a:endParaRPr>
          </a:p>
        </p:txBody>
      </p:sp>
      <p:sp>
        <p:nvSpPr>
          <p:cNvPr id="1084" name="Google Shape;1084;p67"/>
          <p:cNvSpPr txBox="1"/>
          <p:nvPr/>
        </p:nvSpPr>
        <p:spPr>
          <a:xfrm>
            <a:off x="4890976" y="976791"/>
            <a:ext cx="562800" cy="4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t>𝚯</a:t>
            </a:r>
            <a:endParaRPr sz="2600"/>
          </a:p>
        </p:txBody>
      </p:sp>
      <p:sp>
        <p:nvSpPr>
          <p:cNvPr id="1085" name="Google Shape;1085;p67"/>
          <p:cNvSpPr txBox="1"/>
          <p:nvPr/>
        </p:nvSpPr>
        <p:spPr>
          <a:xfrm>
            <a:off x="5114875" y="859303"/>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aseline="30000">
                <a:latin typeface="Nunito"/>
                <a:ea typeface="Nunito"/>
                <a:cs typeface="Nunito"/>
                <a:sym typeface="Nunito"/>
              </a:rPr>
              <a:t>(</a:t>
            </a:r>
            <a:r>
              <a:rPr lang="en" sz="3000" i="1" baseline="30000">
                <a:latin typeface="Times New Roman"/>
                <a:ea typeface="Times New Roman"/>
                <a:cs typeface="Times New Roman"/>
                <a:sym typeface="Times New Roman"/>
              </a:rPr>
              <a:t>j</a:t>
            </a:r>
            <a:r>
              <a:rPr lang="en" sz="3000" baseline="30000">
                <a:latin typeface="Nunito"/>
                <a:ea typeface="Nunito"/>
                <a:cs typeface="Nunito"/>
                <a:sym typeface="Nunito"/>
              </a:rPr>
              <a:t>)</a:t>
            </a:r>
            <a:endParaRPr sz="3000" baseline="30000">
              <a:latin typeface="Nunito"/>
              <a:ea typeface="Nunito"/>
              <a:cs typeface="Nunito"/>
              <a:sym typeface="Nunito"/>
            </a:endParaRPr>
          </a:p>
        </p:txBody>
      </p:sp>
      <p:sp>
        <p:nvSpPr>
          <p:cNvPr id="1086" name="Google Shape;1086;p67"/>
          <p:cNvSpPr/>
          <p:nvPr/>
        </p:nvSpPr>
        <p:spPr>
          <a:xfrm>
            <a:off x="623450" y="2534875"/>
            <a:ext cx="7949100" cy="1926000"/>
          </a:xfrm>
          <a:prstGeom prst="rect">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a:solidFill>
                  <a:srgbClr val="FFFFFF"/>
                </a:solidFill>
                <a:latin typeface="Amaranth"/>
                <a:ea typeface="Amaranth"/>
                <a:cs typeface="Amaranth"/>
                <a:sym typeface="Amaranth"/>
              </a:rPr>
              <a:t>Feedforward Neural Network</a:t>
            </a:r>
            <a:endParaRPr sz="3400">
              <a:solidFill>
                <a:srgbClr val="FFFFFF"/>
              </a:solidFill>
              <a:latin typeface="Amaranth"/>
              <a:ea typeface="Amaranth"/>
              <a:cs typeface="Amaranth"/>
              <a:sym typeface="Amaranth"/>
            </a:endParaRPr>
          </a:p>
          <a:p>
            <a:pPr marL="0" lvl="0" indent="0" algn="ctr" rtl="0">
              <a:lnSpc>
                <a:spcPct val="115000"/>
              </a:lnSpc>
              <a:spcBef>
                <a:spcPts val="0"/>
              </a:spcBef>
              <a:spcAft>
                <a:spcPts val="0"/>
              </a:spcAft>
              <a:buNone/>
            </a:pPr>
            <a:r>
              <a:rPr lang="en" sz="3400">
                <a:solidFill>
                  <a:srgbClr val="FFFFFF"/>
                </a:solidFill>
                <a:latin typeface="Amaranth"/>
                <a:ea typeface="Amaranth"/>
                <a:cs typeface="Amaranth"/>
                <a:sym typeface="Amaranth"/>
              </a:rPr>
              <a:t>(forward propagating)</a:t>
            </a:r>
            <a:endParaRPr sz="3400">
              <a:solidFill>
                <a:srgbClr val="FFFFFF"/>
              </a:solidFill>
              <a:latin typeface="Amaranth"/>
              <a:ea typeface="Amaranth"/>
              <a:cs typeface="Amaranth"/>
              <a:sym typeface="Amaranth"/>
            </a:endParaRPr>
          </a:p>
        </p:txBody>
      </p:sp>
      <p:sp>
        <p:nvSpPr>
          <p:cNvPr id="1087" name="Google Shape;1087;p67"/>
          <p:cNvSpPr/>
          <p:nvPr/>
        </p:nvSpPr>
        <p:spPr>
          <a:xfrm>
            <a:off x="2895798" y="954849"/>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088" name="Google Shape;1088;p67"/>
          <p:cNvSpPr txBox="1"/>
          <p:nvPr/>
        </p:nvSpPr>
        <p:spPr>
          <a:xfrm>
            <a:off x="2888750" y="979100"/>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1089" name="Google Shape;1089;p67"/>
          <p:cNvSpPr txBox="1"/>
          <p:nvPr/>
        </p:nvSpPr>
        <p:spPr>
          <a:xfrm>
            <a:off x="3026800" y="976731"/>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pic>
        <p:nvPicPr>
          <p:cNvPr id="1090" name="Google Shape;1090;p67"/>
          <p:cNvPicPr preferRelativeResize="0"/>
          <p:nvPr/>
        </p:nvPicPr>
        <p:blipFill>
          <a:blip r:embed="rId7">
            <a:alphaModFix/>
          </a:blip>
          <a:stretch>
            <a:fillRect/>
          </a:stretch>
        </p:blipFill>
        <p:spPr>
          <a:xfrm>
            <a:off x="619575" y="4515275"/>
            <a:ext cx="8381549" cy="606800"/>
          </a:xfrm>
          <a:prstGeom prst="rect">
            <a:avLst/>
          </a:prstGeom>
          <a:noFill/>
          <a:ln>
            <a:noFill/>
          </a:ln>
        </p:spPr>
      </p:pic>
      <p:sp>
        <p:nvSpPr>
          <p:cNvPr id="1091" name="Google Shape;109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3" name="Slide Number Placeholder 3">
            <a:extLst>
              <a:ext uri="{FF2B5EF4-FFF2-40B4-BE49-F238E27FC236}">
                <a16:creationId xmlns:a16="http://schemas.microsoft.com/office/drawing/2014/main" id="{2492A732-D613-250F-35C6-733F47364F2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62</a:t>
            </a:fld>
            <a:endParaRPr lang="en-US" sz="160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8"/>
        <p:cNvGrpSpPr/>
        <p:nvPr/>
      </p:nvGrpSpPr>
      <p:grpSpPr>
        <a:xfrm>
          <a:off x="0" y="0"/>
          <a:ext cx="0" cy="0"/>
          <a:chOff x="0" y="0"/>
          <a:chExt cx="0" cy="0"/>
        </a:xfrm>
      </p:grpSpPr>
      <p:sp>
        <p:nvSpPr>
          <p:cNvPr id="1459" name="Google Shape;1459;p74"/>
          <p:cNvSpPr/>
          <p:nvPr/>
        </p:nvSpPr>
        <p:spPr>
          <a:xfrm>
            <a:off x="1612800" y="15882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0" name="Google Shape;1460;p74"/>
          <p:cNvSpPr/>
          <p:nvPr/>
        </p:nvSpPr>
        <p:spPr>
          <a:xfrm>
            <a:off x="1612800" y="24264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1" name="Google Shape;1461;p74"/>
          <p:cNvSpPr/>
          <p:nvPr/>
        </p:nvSpPr>
        <p:spPr>
          <a:xfrm>
            <a:off x="1612800" y="3264600"/>
            <a:ext cx="598500" cy="5982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2" name="Google Shape;1462;p74"/>
          <p:cNvSpPr/>
          <p:nvPr/>
        </p:nvSpPr>
        <p:spPr>
          <a:xfrm>
            <a:off x="3213000" y="3264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3" name="Google Shape;1463;p74"/>
          <p:cNvSpPr/>
          <p:nvPr/>
        </p:nvSpPr>
        <p:spPr>
          <a:xfrm>
            <a:off x="3213000" y="2426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4" name="Google Shape;1464;p74"/>
          <p:cNvSpPr/>
          <p:nvPr/>
        </p:nvSpPr>
        <p:spPr>
          <a:xfrm>
            <a:off x="3213000" y="15882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65" name="Google Shape;1465;p74"/>
          <p:cNvSpPr txBox="1">
            <a:spLocks noGrp="1"/>
          </p:cNvSpPr>
          <p:nvPr>
            <p:ph type="title"/>
          </p:nvPr>
        </p:nvSpPr>
        <p:spPr>
          <a:xfrm>
            <a:off x="311700" y="372500"/>
            <a:ext cx="56112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 Intuition</a:t>
            </a:r>
            <a:endParaRPr/>
          </a:p>
        </p:txBody>
      </p:sp>
      <p:sp>
        <p:nvSpPr>
          <p:cNvPr id="1466" name="Google Shape;1466;p74"/>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4"/>
          <p:cNvSpPr/>
          <p:nvPr/>
        </p:nvSpPr>
        <p:spPr>
          <a:xfrm>
            <a:off x="6108600" y="2426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468" name="Google Shape;1468;p74"/>
          <p:cNvCxnSpPr>
            <a:stCxn id="1467" idx="6"/>
          </p:cNvCxnSpPr>
          <p:nvPr/>
        </p:nvCxnSpPr>
        <p:spPr>
          <a:xfrm>
            <a:off x="6707100" y="2725500"/>
            <a:ext cx="562800" cy="0"/>
          </a:xfrm>
          <a:prstGeom prst="straightConnector1">
            <a:avLst/>
          </a:prstGeom>
          <a:noFill/>
          <a:ln w="19050" cap="flat" cmpd="sng">
            <a:solidFill>
              <a:schemeClr val="dk2"/>
            </a:solidFill>
            <a:prstDash val="solid"/>
            <a:round/>
            <a:headEnd type="none" w="med" len="med"/>
            <a:tailEnd type="triangle" w="med" len="med"/>
          </a:ln>
        </p:spPr>
      </p:cxnSp>
      <p:pic>
        <p:nvPicPr>
          <p:cNvPr id="1469" name="Google Shape;1469;p74"/>
          <p:cNvPicPr preferRelativeResize="0"/>
          <p:nvPr/>
        </p:nvPicPr>
        <p:blipFill>
          <a:blip r:embed="rId3">
            <a:alphaModFix/>
          </a:blip>
          <a:stretch>
            <a:fillRect/>
          </a:stretch>
        </p:blipFill>
        <p:spPr>
          <a:xfrm>
            <a:off x="7292150" y="2480957"/>
            <a:ext cx="873604" cy="498500"/>
          </a:xfrm>
          <a:prstGeom prst="rect">
            <a:avLst/>
          </a:prstGeom>
          <a:noFill/>
          <a:ln>
            <a:noFill/>
          </a:ln>
        </p:spPr>
      </p:pic>
      <p:sp>
        <p:nvSpPr>
          <p:cNvPr id="1470" name="Google Shape;1470;p74"/>
          <p:cNvSpPr txBox="1"/>
          <p:nvPr/>
        </p:nvSpPr>
        <p:spPr>
          <a:xfrm>
            <a:off x="13985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1</a:t>
            </a:r>
            <a:endParaRPr sz="2000">
              <a:latin typeface="Nunito"/>
              <a:ea typeface="Nunito"/>
              <a:cs typeface="Nunito"/>
              <a:sym typeface="Nunito"/>
            </a:endParaRPr>
          </a:p>
        </p:txBody>
      </p:sp>
      <p:cxnSp>
        <p:nvCxnSpPr>
          <p:cNvPr id="1471" name="Google Shape;1471;p74"/>
          <p:cNvCxnSpPr>
            <a:stCxn id="1459" idx="6"/>
            <a:endCxn id="1464" idx="2"/>
          </p:cNvCxnSpPr>
          <p:nvPr/>
        </p:nvCxnSpPr>
        <p:spPr>
          <a:xfrm>
            <a:off x="2211300" y="18873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72" name="Google Shape;1472;p74"/>
          <p:cNvCxnSpPr>
            <a:stCxn id="1459" idx="6"/>
            <a:endCxn id="1463" idx="2"/>
          </p:cNvCxnSpPr>
          <p:nvPr/>
        </p:nvCxnSpPr>
        <p:spPr>
          <a:xfrm>
            <a:off x="2211300" y="1887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3" name="Google Shape;1473;p74"/>
          <p:cNvCxnSpPr>
            <a:stCxn id="1459" idx="6"/>
            <a:endCxn id="1462" idx="2"/>
          </p:cNvCxnSpPr>
          <p:nvPr/>
        </p:nvCxnSpPr>
        <p:spPr>
          <a:xfrm>
            <a:off x="2211300" y="1887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1474" name="Google Shape;1474;p74"/>
          <p:cNvCxnSpPr>
            <a:stCxn id="1460" idx="6"/>
            <a:endCxn id="1464" idx="2"/>
          </p:cNvCxnSpPr>
          <p:nvPr/>
        </p:nvCxnSpPr>
        <p:spPr>
          <a:xfrm rot="10800000" flipH="1">
            <a:off x="2211300" y="18873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5" name="Google Shape;1475;p74"/>
          <p:cNvCxnSpPr>
            <a:stCxn id="1460" idx="6"/>
            <a:endCxn id="1463" idx="2"/>
          </p:cNvCxnSpPr>
          <p:nvPr/>
        </p:nvCxnSpPr>
        <p:spPr>
          <a:xfrm>
            <a:off x="2211300" y="27255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76" name="Google Shape;1476;p74"/>
          <p:cNvCxnSpPr>
            <a:stCxn id="1460" idx="6"/>
            <a:endCxn id="1462" idx="2"/>
          </p:cNvCxnSpPr>
          <p:nvPr/>
        </p:nvCxnSpPr>
        <p:spPr>
          <a:xfrm>
            <a:off x="2211300" y="2725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7" name="Google Shape;1477;p74"/>
          <p:cNvCxnSpPr>
            <a:stCxn id="1461" idx="6"/>
            <a:endCxn id="1464" idx="2"/>
          </p:cNvCxnSpPr>
          <p:nvPr/>
        </p:nvCxnSpPr>
        <p:spPr>
          <a:xfrm rot="10800000" flipH="1">
            <a:off x="2211300" y="1887300"/>
            <a:ext cx="1001700" cy="1676400"/>
          </a:xfrm>
          <a:prstGeom prst="straightConnector1">
            <a:avLst/>
          </a:prstGeom>
          <a:noFill/>
          <a:ln w="19050" cap="flat" cmpd="sng">
            <a:solidFill>
              <a:schemeClr val="dk2"/>
            </a:solidFill>
            <a:prstDash val="solid"/>
            <a:round/>
            <a:headEnd type="none" w="med" len="med"/>
            <a:tailEnd type="triangle" w="med" len="med"/>
          </a:ln>
        </p:spPr>
      </p:cxnSp>
      <p:cxnSp>
        <p:nvCxnSpPr>
          <p:cNvPr id="1478" name="Google Shape;1478;p74"/>
          <p:cNvCxnSpPr>
            <a:stCxn id="1461" idx="6"/>
            <a:endCxn id="1463" idx="2"/>
          </p:cNvCxnSpPr>
          <p:nvPr/>
        </p:nvCxnSpPr>
        <p:spPr>
          <a:xfrm rot="10800000" flipH="1">
            <a:off x="2211300" y="2725500"/>
            <a:ext cx="1001700" cy="838200"/>
          </a:xfrm>
          <a:prstGeom prst="straightConnector1">
            <a:avLst/>
          </a:prstGeom>
          <a:noFill/>
          <a:ln w="19050" cap="flat" cmpd="sng">
            <a:solidFill>
              <a:schemeClr val="dk2"/>
            </a:solidFill>
            <a:prstDash val="solid"/>
            <a:round/>
            <a:headEnd type="none" w="med" len="med"/>
            <a:tailEnd type="triangle" w="med" len="med"/>
          </a:ln>
        </p:spPr>
      </p:cxnSp>
      <p:cxnSp>
        <p:nvCxnSpPr>
          <p:cNvPr id="1479" name="Google Shape;1479;p74"/>
          <p:cNvCxnSpPr>
            <a:stCxn id="1461" idx="6"/>
            <a:endCxn id="1462" idx="2"/>
          </p:cNvCxnSpPr>
          <p:nvPr/>
        </p:nvCxnSpPr>
        <p:spPr>
          <a:xfrm>
            <a:off x="2211300" y="3563700"/>
            <a:ext cx="1001700" cy="0"/>
          </a:xfrm>
          <a:prstGeom prst="straightConnector1">
            <a:avLst/>
          </a:prstGeom>
          <a:noFill/>
          <a:ln w="19050" cap="flat" cmpd="sng">
            <a:solidFill>
              <a:schemeClr val="dk2"/>
            </a:solidFill>
            <a:prstDash val="solid"/>
            <a:round/>
            <a:headEnd type="none" w="med" len="med"/>
            <a:tailEnd type="triangle" w="med" len="med"/>
          </a:ln>
        </p:spPr>
      </p:cxnSp>
      <p:cxnSp>
        <p:nvCxnSpPr>
          <p:cNvPr id="1480" name="Google Shape;1480;p74"/>
          <p:cNvCxnSpPr>
            <a:stCxn id="1481" idx="6"/>
            <a:endCxn id="1467" idx="2"/>
          </p:cNvCxnSpPr>
          <p:nvPr/>
        </p:nvCxnSpPr>
        <p:spPr>
          <a:xfrm>
            <a:off x="5259300" y="2344500"/>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1482" name="Google Shape;1482;p74"/>
          <p:cNvCxnSpPr>
            <a:stCxn id="1483" idx="6"/>
            <a:endCxn id="1467" idx="2"/>
          </p:cNvCxnSpPr>
          <p:nvPr/>
        </p:nvCxnSpPr>
        <p:spPr>
          <a:xfrm rot="10800000" flipH="1">
            <a:off x="5259300" y="2725500"/>
            <a:ext cx="849300" cy="457200"/>
          </a:xfrm>
          <a:prstGeom prst="straightConnector1">
            <a:avLst/>
          </a:prstGeom>
          <a:noFill/>
          <a:ln w="19050" cap="flat" cmpd="sng">
            <a:solidFill>
              <a:schemeClr val="dk2"/>
            </a:solidFill>
            <a:prstDash val="solid"/>
            <a:round/>
            <a:headEnd type="none" w="med" len="med"/>
            <a:tailEnd type="triangle" w="med" len="med"/>
          </a:ln>
        </p:spPr>
      </p:cxnSp>
      <p:sp>
        <p:nvSpPr>
          <p:cNvPr id="1484" name="Google Shape;1484;p74"/>
          <p:cNvSpPr txBox="1"/>
          <p:nvPr/>
        </p:nvSpPr>
        <p:spPr>
          <a:xfrm>
            <a:off x="29987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2</a:t>
            </a:r>
            <a:endParaRPr sz="2000">
              <a:latin typeface="Nunito"/>
              <a:ea typeface="Nunito"/>
              <a:cs typeface="Nunito"/>
              <a:sym typeface="Nunito"/>
            </a:endParaRPr>
          </a:p>
        </p:txBody>
      </p:sp>
      <p:sp>
        <p:nvSpPr>
          <p:cNvPr id="1485" name="Google Shape;1485;p74"/>
          <p:cNvSpPr txBox="1"/>
          <p:nvPr/>
        </p:nvSpPr>
        <p:spPr>
          <a:xfrm>
            <a:off x="44465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3</a:t>
            </a:r>
            <a:endParaRPr sz="2000">
              <a:latin typeface="Nunito"/>
              <a:ea typeface="Nunito"/>
              <a:cs typeface="Nunito"/>
              <a:sym typeface="Nunito"/>
            </a:endParaRPr>
          </a:p>
        </p:txBody>
      </p:sp>
      <p:sp>
        <p:nvSpPr>
          <p:cNvPr id="1483" name="Google Shape;1483;p74"/>
          <p:cNvSpPr/>
          <p:nvPr/>
        </p:nvSpPr>
        <p:spPr>
          <a:xfrm>
            <a:off x="4660800" y="28836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1481" name="Google Shape;1481;p74"/>
          <p:cNvSpPr/>
          <p:nvPr/>
        </p:nvSpPr>
        <p:spPr>
          <a:xfrm>
            <a:off x="4660800" y="2045400"/>
            <a:ext cx="598500" cy="5982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1486" name="Google Shape;1486;p74"/>
          <p:cNvCxnSpPr>
            <a:stCxn id="1464" idx="6"/>
            <a:endCxn id="1481" idx="2"/>
          </p:cNvCxnSpPr>
          <p:nvPr/>
        </p:nvCxnSpPr>
        <p:spPr>
          <a:xfrm>
            <a:off x="3811500" y="1887300"/>
            <a:ext cx="849300" cy="457200"/>
          </a:xfrm>
          <a:prstGeom prst="straightConnector1">
            <a:avLst/>
          </a:prstGeom>
          <a:noFill/>
          <a:ln w="19050" cap="flat" cmpd="sng">
            <a:solidFill>
              <a:schemeClr val="dk2"/>
            </a:solidFill>
            <a:prstDash val="solid"/>
            <a:round/>
            <a:headEnd type="none" w="med" len="med"/>
            <a:tailEnd type="triangle" w="med" len="med"/>
          </a:ln>
        </p:spPr>
      </p:cxnSp>
      <p:cxnSp>
        <p:nvCxnSpPr>
          <p:cNvPr id="1487" name="Google Shape;1487;p74"/>
          <p:cNvCxnSpPr>
            <a:stCxn id="1464" idx="6"/>
            <a:endCxn id="1483" idx="2"/>
          </p:cNvCxnSpPr>
          <p:nvPr/>
        </p:nvCxnSpPr>
        <p:spPr>
          <a:xfrm>
            <a:off x="3811500" y="1887300"/>
            <a:ext cx="849300" cy="1295400"/>
          </a:xfrm>
          <a:prstGeom prst="straightConnector1">
            <a:avLst/>
          </a:prstGeom>
          <a:noFill/>
          <a:ln w="19050" cap="flat" cmpd="sng">
            <a:solidFill>
              <a:schemeClr val="dk2"/>
            </a:solidFill>
            <a:prstDash val="solid"/>
            <a:round/>
            <a:headEnd type="none" w="med" len="med"/>
            <a:tailEnd type="triangle" w="med" len="med"/>
          </a:ln>
        </p:spPr>
      </p:cxnSp>
      <p:cxnSp>
        <p:nvCxnSpPr>
          <p:cNvPr id="1488" name="Google Shape;1488;p74"/>
          <p:cNvCxnSpPr>
            <a:stCxn id="1463" idx="6"/>
            <a:endCxn id="1481" idx="2"/>
          </p:cNvCxnSpPr>
          <p:nvPr/>
        </p:nvCxnSpPr>
        <p:spPr>
          <a:xfrm rot="10800000" flipH="1">
            <a:off x="3811500" y="2344500"/>
            <a:ext cx="849300" cy="381000"/>
          </a:xfrm>
          <a:prstGeom prst="straightConnector1">
            <a:avLst/>
          </a:prstGeom>
          <a:noFill/>
          <a:ln w="19050" cap="flat" cmpd="sng">
            <a:solidFill>
              <a:schemeClr val="dk2"/>
            </a:solidFill>
            <a:prstDash val="solid"/>
            <a:round/>
            <a:headEnd type="none" w="med" len="med"/>
            <a:tailEnd type="triangle" w="med" len="med"/>
          </a:ln>
        </p:spPr>
      </p:cxnSp>
      <p:cxnSp>
        <p:nvCxnSpPr>
          <p:cNvPr id="1489" name="Google Shape;1489;p74"/>
          <p:cNvCxnSpPr>
            <a:stCxn id="1463" idx="6"/>
            <a:endCxn id="1483" idx="2"/>
          </p:cNvCxnSpPr>
          <p:nvPr/>
        </p:nvCxnSpPr>
        <p:spPr>
          <a:xfrm>
            <a:off x="3811500" y="2725500"/>
            <a:ext cx="849300" cy="457200"/>
          </a:xfrm>
          <a:prstGeom prst="straightConnector1">
            <a:avLst/>
          </a:prstGeom>
          <a:noFill/>
          <a:ln w="19050" cap="flat" cmpd="sng">
            <a:solidFill>
              <a:schemeClr val="dk2"/>
            </a:solidFill>
            <a:prstDash val="solid"/>
            <a:round/>
            <a:headEnd type="none" w="med" len="med"/>
            <a:tailEnd type="triangle" w="med" len="med"/>
          </a:ln>
        </p:spPr>
      </p:cxnSp>
      <p:cxnSp>
        <p:nvCxnSpPr>
          <p:cNvPr id="1490" name="Google Shape;1490;p74"/>
          <p:cNvCxnSpPr>
            <a:stCxn id="1462" idx="6"/>
            <a:endCxn id="1481" idx="2"/>
          </p:cNvCxnSpPr>
          <p:nvPr/>
        </p:nvCxnSpPr>
        <p:spPr>
          <a:xfrm rot="10800000" flipH="1">
            <a:off x="3811500" y="2344500"/>
            <a:ext cx="849300" cy="1219200"/>
          </a:xfrm>
          <a:prstGeom prst="straightConnector1">
            <a:avLst/>
          </a:prstGeom>
          <a:noFill/>
          <a:ln w="19050" cap="flat" cmpd="sng">
            <a:solidFill>
              <a:schemeClr val="dk2"/>
            </a:solidFill>
            <a:prstDash val="solid"/>
            <a:round/>
            <a:headEnd type="none" w="med" len="med"/>
            <a:tailEnd type="triangle" w="med" len="med"/>
          </a:ln>
        </p:spPr>
      </p:cxnSp>
      <p:cxnSp>
        <p:nvCxnSpPr>
          <p:cNvPr id="1491" name="Google Shape;1491;p74"/>
          <p:cNvCxnSpPr>
            <a:endCxn id="1483" idx="2"/>
          </p:cNvCxnSpPr>
          <p:nvPr/>
        </p:nvCxnSpPr>
        <p:spPr>
          <a:xfrm rot="10800000" flipH="1">
            <a:off x="3811500" y="3182700"/>
            <a:ext cx="849300" cy="381000"/>
          </a:xfrm>
          <a:prstGeom prst="straightConnector1">
            <a:avLst/>
          </a:prstGeom>
          <a:noFill/>
          <a:ln w="19050" cap="flat" cmpd="sng">
            <a:solidFill>
              <a:schemeClr val="dk2"/>
            </a:solidFill>
            <a:prstDash val="solid"/>
            <a:round/>
            <a:headEnd type="none" w="med" len="med"/>
            <a:tailEnd type="triangle" w="med" len="med"/>
          </a:ln>
        </p:spPr>
      </p:cxnSp>
      <p:sp>
        <p:nvSpPr>
          <p:cNvPr id="1492" name="Google Shape;1492;p74"/>
          <p:cNvSpPr txBox="1"/>
          <p:nvPr/>
        </p:nvSpPr>
        <p:spPr>
          <a:xfrm>
            <a:off x="5894342" y="3884225"/>
            <a:ext cx="10779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Layer 4</a:t>
            </a:r>
            <a:endParaRPr sz="2000">
              <a:latin typeface="Nunito"/>
              <a:ea typeface="Nunito"/>
              <a:cs typeface="Nunito"/>
              <a:sym typeface="Nunito"/>
            </a:endParaRPr>
          </a:p>
        </p:txBody>
      </p:sp>
      <p:sp>
        <p:nvSpPr>
          <p:cNvPr id="1493" name="Google Shape;1493;p74"/>
          <p:cNvSpPr/>
          <p:nvPr/>
        </p:nvSpPr>
        <p:spPr>
          <a:xfrm>
            <a:off x="1827575" y="4504700"/>
            <a:ext cx="4876200" cy="3339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4"/>
          <p:cNvSpPr txBox="1"/>
          <p:nvPr/>
        </p:nvSpPr>
        <p:spPr>
          <a:xfrm>
            <a:off x="6361448" y="4396832"/>
            <a:ext cx="24483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Nunito"/>
                <a:ea typeface="Nunito"/>
                <a:cs typeface="Nunito"/>
                <a:sym typeface="Nunito"/>
              </a:rPr>
              <a:t>Complexity</a:t>
            </a:r>
            <a:endParaRPr sz="2400" b="1">
              <a:latin typeface="Nunito"/>
              <a:ea typeface="Nunito"/>
              <a:cs typeface="Nunito"/>
              <a:sym typeface="Nunito"/>
            </a:endParaRPr>
          </a:p>
        </p:txBody>
      </p:sp>
      <p:sp>
        <p:nvSpPr>
          <p:cNvPr id="1495" name="Google Shape;149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2" name="TextBox 1">
            <a:extLst>
              <a:ext uri="{FF2B5EF4-FFF2-40B4-BE49-F238E27FC236}">
                <a16:creationId xmlns:a16="http://schemas.microsoft.com/office/drawing/2014/main" id="{030E86E0-CA66-3EFE-9D02-BE98F893291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
        <p:nvSpPr>
          <p:cNvPr id="3" name="Slide Number Placeholder 3">
            <a:extLst>
              <a:ext uri="{FF2B5EF4-FFF2-40B4-BE49-F238E27FC236}">
                <a16:creationId xmlns:a16="http://schemas.microsoft.com/office/drawing/2014/main" id="{8EA7AA6F-F794-EEA6-D1CC-0C32C632F769}"/>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63</a:t>
            </a:fld>
            <a:endParaRPr lang="en-US" sz="1600">
              <a:solidFill>
                <a:schemeClr val="bg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0"/>
        <p:cNvGrpSpPr/>
        <p:nvPr/>
      </p:nvGrpSpPr>
      <p:grpSpPr>
        <a:xfrm>
          <a:off x="0" y="0"/>
          <a:ext cx="0" cy="0"/>
          <a:chOff x="0" y="0"/>
          <a:chExt cx="0" cy="0"/>
        </a:xfrm>
      </p:grpSpPr>
      <p:sp>
        <p:nvSpPr>
          <p:cNvPr id="1501" name="Google Shape;1501;p75"/>
          <p:cNvSpPr txBox="1">
            <a:spLocks noGrp="1"/>
          </p:cNvSpPr>
          <p:nvPr>
            <p:ph type="title"/>
          </p:nvPr>
        </p:nvSpPr>
        <p:spPr>
          <a:xfrm>
            <a:off x="311700" y="143900"/>
            <a:ext cx="56112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Neural Network Intuition</a:t>
            </a:r>
            <a:endParaRPr/>
          </a:p>
        </p:txBody>
      </p:sp>
      <p:sp>
        <p:nvSpPr>
          <p:cNvPr id="1502" name="Google Shape;1502;p75"/>
          <p:cNvSpPr/>
          <p:nvPr/>
        </p:nvSpPr>
        <p:spPr>
          <a:xfrm>
            <a:off x="357000" y="1203225"/>
            <a:ext cx="694200" cy="132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3" name="Google Shape;1503;p75"/>
          <p:cNvPicPr preferRelativeResize="0"/>
          <p:nvPr/>
        </p:nvPicPr>
        <p:blipFill>
          <a:blip r:embed="rId3">
            <a:alphaModFix/>
          </a:blip>
          <a:stretch>
            <a:fillRect/>
          </a:stretch>
        </p:blipFill>
        <p:spPr>
          <a:xfrm>
            <a:off x="357000" y="1630929"/>
            <a:ext cx="8634599" cy="2819271"/>
          </a:xfrm>
          <a:prstGeom prst="rect">
            <a:avLst/>
          </a:prstGeom>
          <a:noFill/>
          <a:ln>
            <a:noFill/>
          </a:ln>
        </p:spPr>
      </p:pic>
      <p:sp>
        <p:nvSpPr>
          <p:cNvPr id="1504" name="Google Shape;1504;p75"/>
          <p:cNvSpPr/>
          <p:nvPr/>
        </p:nvSpPr>
        <p:spPr>
          <a:xfrm>
            <a:off x="3172942" y="13916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5"/>
          <p:cNvSpPr/>
          <p:nvPr/>
        </p:nvSpPr>
        <p:spPr>
          <a:xfrm>
            <a:off x="6068542" y="14678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5"/>
          <p:cNvSpPr/>
          <p:nvPr/>
        </p:nvSpPr>
        <p:spPr>
          <a:xfrm>
            <a:off x="277342" y="1544050"/>
            <a:ext cx="100200" cy="35961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5"/>
          <p:cNvSpPr txBox="1"/>
          <p:nvPr/>
        </p:nvSpPr>
        <p:spPr>
          <a:xfrm>
            <a:off x="3775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3 hidden neurons</a:t>
            </a:r>
            <a:endParaRPr sz="2000">
              <a:latin typeface="Nunito"/>
              <a:ea typeface="Nunito"/>
              <a:cs typeface="Nunito"/>
              <a:sym typeface="Nunito"/>
            </a:endParaRPr>
          </a:p>
        </p:txBody>
      </p:sp>
      <p:sp>
        <p:nvSpPr>
          <p:cNvPr id="1508" name="Google Shape;1508;p75"/>
          <p:cNvSpPr txBox="1"/>
          <p:nvPr/>
        </p:nvSpPr>
        <p:spPr>
          <a:xfrm>
            <a:off x="32731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6 hidden neurons</a:t>
            </a:r>
            <a:endParaRPr sz="2000">
              <a:latin typeface="Nunito"/>
              <a:ea typeface="Nunito"/>
              <a:cs typeface="Nunito"/>
              <a:sym typeface="Nunito"/>
            </a:endParaRPr>
          </a:p>
        </p:txBody>
      </p:sp>
      <p:sp>
        <p:nvSpPr>
          <p:cNvPr id="1509" name="Google Shape;1509;p75"/>
          <p:cNvSpPr txBox="1"/>
          <p:nvPr/>
        </p:nvSpPr>
        <p:spPr>
          <a:xfrm>
            <a:off x="6168763" y="4450200"/>
            <a:ext cx="2795400" cy="4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Nunito"/>
                <a:ea typeface="Nunito"/>
                <a:cs typeface="Nunito"/>
                <a:sym typeface="Nunito"/>
              </a:rPr>
              <a:t>20 hidden neurons</a:t>
            </a:r>
            <a:endParaRPr sz="2000">
              <a:latin typeface="Nunito"/>
              <a:ea typeface="Nunito"/>
              <a:cs typeface="Nunito"/>
              <a:sym typeface="Nunito"/>
            </a:endParaRPr>
          </a:p>
        </p:txBody>
      </p:sp>
      <p:sp>
        <p:nvSpPr>
          <p:cNvPr id="1510" name="Google Shape;1510;p75"/>
          <p:cNvSpPr txBox="1"/>
          <p:nvPr/>
        </p:nvSpPr>
        <p:spPr>
          <a:xfrm rot="-5400000">
            <a:off x="7530350" y="2956033"/>
            <a:ext cx="3000000" cy="13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Nunito"/>
                <a:ea typeface="Nunito"/>
                <a:cs typeface="Nunito"/>
                <a:sym typeface="Nunito"/>
              </a:rPr>
              <a:t>http://cs231n.github.io/assets/nn1/layer_sizes.jpeg</a:t>
            </a:r>
            <a:endParaRPr sz="600">
              <a:latin typeface="Nunito"/>
              <a:ea typeface="Nunito"/>
              <a:cs typeface="Nunito"/>
              <a:sym typeface="Nunito"/>
            </a:endParaRPr>
          </a:p>
        </p:txBody>
      </p:sp>
      <p:sp>
        <p:nvSpPr>
          <p:cNvPr id="1511" name="Google Shape;1511;p75"/>
          <p:cNvSpPr txBox="1"/>
          <p:nvPr/>
        </p:nvSpPr>
        <p:spPr>
          <a:xfrm>
            <a:off x="311700" y="1157950"/>
            <a:ext cx="8749800" cy="43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rgbClr val="424242"/>
                </a:solidFill>
                <a:latin typeface="Nunito"/>
                <a:ea typeface="Nunito"/>
                <a:cs typeface="Nunito"/>
                <a:sym typeface="Nunito"/>
              </a:rPr>
              <a:t>Toy 2d classification with 2-layer neural network</a:t>
            </a:r>
            <a:endParaRPr sz="1800" b="1" dirty="0">
              <a:solidFill>
                <a:srgbClr val="424242"/>
              </a:solidFill>
              <a:latin typeface="Nunito"/>
              <a:ea typeface="Nunito"/>
              <a:cs typeface="Nunito"/>
              <a:sym typeface="Nunito"/>
            </a:endParaRPr>
          </a:p>
          <a:p>
            <a:pPr marL="0" lvl="0" indent="0" algn="r" rtl="0">
              <a:spcBef>
                <a:spcPts val="0"/>
              </a:spcBef>
              <a:spcAft>
                <a:spcPts val="0"/>
              </a:spcAft>
              <a:buNone/>
            </a:pPr>
            <a:r>
              <a:rPr lang="en" dirty="0">
                <a:solidFill>
                  <a:srgbClr val="424242"/>
                </a:solidFill>
                <a:latin typeface="Nunito"/>
                <a:ea typeface="Nunito"/>
                <a:cs typeface="Nunito"/>
                <a:sym typeface="Nunito"/>
                <a:hlinkClick r:id="rId4"/>
              </a:rPr>
              <a:t>http://cs.stanford.edu/people/karpathy/convnetjs/demo/classify2d.html</a:t>
            </a:r>
            <a:r>
              <a:rPr lang="en" dirty="0">
                <a:solidFill>
                  <a:srgbClr val="424242"/>
                </a:solidFill>
                <a:latin typeface="Nunito"/>
                <a:ea typeface="Nunito"/>
                <a:cs typeface="Nunito"/>
                <a:sym typeface="Nunito"/>
              </a:rPr>
              <a:t> </a:t>
            </a:r>
            <a:endParaRPr dirty="0">
              <a:solidFill>
                <a:srgbClr val="424242"/>
              </a:solidFill>
              <a:latin typeface="Nunito"/>
              <a:ea typeface="Nunito"/>
              <a:cs typeface="Nunito"/>
              <a:sym typeface="Nunito"/>
            </a:endParaRPr>
          </a:p>
        </p:txBody>
      </p:sp>
      <p:sp>
        <p:nvSpPr>
          <p:cNvPr id="1512" name="Google Shape;1512;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2" name="TextBox 1">
            <a:extLst>
              <a:ext uri="{FF2B5EF4-FFF2-40B4-BE49-F238E27FC236}">
                <a16:creationId xmlns:a16="http://schemas.microsoft.com/office/drawing/2014/main" id="{9AE6B60B-C220-C14F-A771-86F202725EB5}"/>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
        <p:nvSpPr>
          <p:cNvPr id="3" name="Slide Number Placeholder 3">
            <a:extLst>
              <a:ext uri="{FF2B5EF4-FFF2-40B4-BE49-F238E27FC236}">
                <a16:creationId xmlns:a16="http://schemas.microsoft.com/office/drawing/2014/main" id="{0B7F37F2-58E7-5F9C-E6B9-1C4A1B572336}"/>
              </a:ext>
            </a:extLst>
          </p:cNvPr>
          <p:cNvSpPr txBox="1">
            <a:spLocks/>
          </p:cNvSpPr>
          <p:nvPr/>
        </p:nvSpPr>
        <p:spPr>
          <a:xfrm>
            <a:off x="7620000" y="13716"/>
            <a:ext cx="1066800" cy="2468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64</a:t>
            </a:fld>
            <a:endParaRPr lang="en-US" sz="160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17"/>
        <p:cNvGrpSpPr/>
        <p:nvPr/>
      </p:nvGrpSpPr>
      <p:grpSpPr>
        <a:xfrm>
          <a:off x="0" y="0"/>
          <a:ext cx="0" cy="0"/>
          <a:chOff x="0" y="0"/>
          <a:chExt cx="0" cy="0"/>
        </a:xfrm>
      </p:grpSpPr>
      <p:sp>
        <p:nvSpPr>
          <p:cNvPr id="1518" name="Google Shape;1518;p76"/>
          <p:cNvSpPr txBox="1">
            <a:spLocks noGrp="1"/>
          </p:cNvSpPr>
          <p:nvPr>
            <p:ph type="title"/>
          </p:nvPr>
        </p:nvSpPr>
        <p:spPr>
          <a:xfrm>
            <a:off x="0" y="113965"/>
            <a:ext cx="9144000" cy="66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u="sng" dirty="0">
                <a:solidFill>
                  <a:schemeClr val="hlink"/>
                </a:solidFill>
                <a:hlinkClick r:id="rId3"/>
              </a:rPr>
              <a:t>https://adamharley.com/nn_vis/mlp/2d.html</a:t>
            </a:r>
            <a:endParaRPr sz="2000" dirty="0"/>
          </a:p>
        </p:txBody>
      </p:sp>
      <p:sp>
        <p:nvSpPr>
          <p:cNvPr id="1519" name="Google Shape;1519;p76"/>
          <p:cNvSpPr/>
          <p:nvPr/>
        </p:nvSpPr>
        <p:spPr>
          <a:xfrm>
            <a:off x="324275" y="1140525"/>
            <a:ext cx="816300" cy="212400"/>
          </a:xfrm>
          <a:prstGeom prst="rect">
            <a:avLst/>
          </a:pr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0" name="Google Shape;1520;p76"/>
          <p:cNvPicPr preferRelativeResize="0"/>
          <p:nvPr/>
        </p:nvPicPr>
        <p:blipFill rotWithShape="1">
          <a:blip r:embed="rId4">
            <a:alphaModFix/>
          </a:blip>
          <a:srcRect l="3707" t="12502" b="3759"/>
          <a:stretch/>
        </p:blipFill>
        <p:spPr>
          <a:xfrm>
            <a:off x="0" y="658169"/>
            <a:ext cx="9144000" cy="4472750"/>
          </a:xfrm>
          <a:prstGeom prst="rect">
            <a:avLst/>
          </a:prstGeom>
          <a:noFill/>
          <a:ln>
            <a:noFill/>
          </a:ln>
        </p:spPr>
      </p:pic>
      <p:sp>
        <p:nvSpPr>
          <p:cNvPr id="3" name="Slide Number Placeholder 3">
            <a:extLst>
              <a:ext uri="{FF2B5EF4-FFF2-40B4-BE49-F238E27FC236}">
                <a16:creationId xmlns:a16="http://schemas.microsoft.com/office/drawing/2014/main" id="{666D5A9C-953B-33B3-858E-1B051C72027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65</a:t>
            </a:fld>
            <a:endParaRPr lang="en-US" sz="160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C6264FB-2202-2E0F-0B96-FE29A58632F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66</a:t>
            </a:fld>
            <a:endParaRPr lang="en-US" sz="1600">
              <a:solidFill>
                <a:schemeClr val="bg1"/>
              </a:solidFill>
            </a:endParaRPr>
          </a:p>
        </p:txBody>
      </p:sp>
      <p:sp>
        <p:nvSpPr>
          <p:cNvPr id="5" name="Title 4">
            <a:extLst>
              <a:ext uri="{FF2B5EF4-FFF2-40B4-BE49-F238E27FC236}">
                <a16:creationId xmlns:a16="http://schemas.microsoft.com/office/drawing/2014/main" id="{23C4340A-F497-2ED4-7207-E60C1167D4FC}"/>
              </a:ext>
            </a:extLst>
          </p:cNvPr>
          <p:cNvSpPr>
            <a:spLocks noGrp="1"/>
          </p:cNvSpPr>
          <p:nvPr>
            <p:ph type="title"/>
          </p:nvPr>
        </p:nvSpPr>
        <p:spPr>
          <a:xfrm>
            <a:off x="457200" y="2200275"/>
            <a:ext cx="8229600" cy="742950"/>
          </a:xfrm>
        </p:spPr>
        <p:txBody>
          <a:bodyPr/>
          <a:lstStyle/>
          <a:p>
            <a:pPr algn="ctr"/>
            <a:r>
              <a:rPr lang="en-US" dirty="0"/>
              <a:t>Training a Neural Network</a:t>
            </a:r>
          </a:p>
        </p:txBody>
      </p:sp>
    </p:spTree>
    <p:extLst>
      <p:ext uri="{BB962C8B-B14F-4D97-AF65-F5344CB8AC3E}">
        <p14:creationId xmlns:p14="http://schemas.microsoft.com/office/powerpoint/2010/main" val="3903588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4"/>
        <p:cNvGrpSpPr/>
        <p:nvPr/>
      </p:nvGrpSpPr>
      <p:grpSpPr>
        <a:xfrm>
          <a:off x="0" y="0"/>
          <a:ext cx="0" cy="0"/>
          <a:chOff x="0" y="0"/>
          <a:chExt cx="0" cy="0"/>
        </a:xfrm>
      </p:grpSpPr>
      <p:sp>
        <p:nvSpPr>
          <p:cNvPr id="835" name="Google Shape;835;p47"/>
          <p:cNvSpPr txBox="1">
            <a:spLocks noGrp="1"/>
          </p:cNvSpPr>
          <p:nvPr>
            <p:ph type="title"/>
          </p:nvPr>
        </p:nvSpPr>
        <p:spPr>
          <a:xfrm>
            <a:off x="311700" y="372500"/>
            <a:ext cx="637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Training a Neural Network</a:t>
            </a:r>
            <a:endParaRPr/>
          </a:p>
        </p:txBody>
      </p:sp>
      <p:sp>
        <p:nvSpPr>
          <p:cNvPr id="836" name="Google Shape;836;p47"/>
          <p:cNvSpPr txBox="1">
            <a:spLocks noGrp="1"/>
          </p:cNvSpPr>
          <p:nvPr>
            <p:ph type="body" idx="1"/>
          </p:nvPr>
        </p:nvSpPr>
        <p:spPr>
          <a:xfrm>
            <a:off x="311700" y="1468825"/>
            <a:ext cx="8727000" cy="647400"/>
          </a:xfrm>
          <a:prstGeom prst="rect">
            <a:avLst/>
          </a:prstGeom>
        </p:spPr>
        <p:txBody>
          <a:bodyPr spcFirstLastPara="1" wrap="square" lIns="91425" tIns="91425" rIns="91425" bIns="91425" anchor="t" anchorCtr="0">
            <a:noAutofit/>
          </a:bodyPr>
          <a:lstStyle/>
          <a:p>
            <a:pPr marL="457200" lvl="0" indent="-381000" algn="l" rtl="0">
              <a:lnSpc>
                <a:spcPct val="125000"/>
              </a:lnSpc>
              <a:spcBef>
                <a:spcPts val="0"/>
              </a:spcBef>
              <a:spcAft>
                <a:spcPts val="0"/>
              </a:spcAft>
              <a:buClr>
                <a:srgbClr val="0095EB"/>
              </a:buClr>
              <a:buSzPts val="2400"/>
              <a:buChar char="●"/>
            </a:pPr>
            <a:r>
              <a:rPr lang="en" sz="2400" dirty="0"/>
              <a:t>The first thing we need to do is to </a:t>
            </a:r>
            <a:r>
              <a:rPr lang="en" sz="2400" b="1" dirty="0">
                <a:solidFill>
                  <a:schemeClr val="accent3">
                    <a:lumMod val="60000"/>
                    <a:lumOff val="40000"/>
                  </a:schemeClr>
                </a:solidFill>
              </a:rPr>
              <a:t>“select”</a:t>
            </a:r>
            <a:r>
              <a:rPr lang="en" sz="2400" dirty="0">
                <a:solidFill>
                  <a:schemeClr val="accent3">
                    <a:lumMod val="60000"/>
                    <a:lumOff val="40000"/>
                  </a:schemeClr>
                </a:solidFill>
              </a:rPr>
              <a:t> </a:t>
            </a:r>
            <a:r>
              <a:rPr lang="en" sz="2400" dirty="0"/>
              <a:t>an architecture.</a:t>
            </a:r>
            <a:endParaRPr sz="2400" dirty="0"/>
          </a:p>
          <a:p>
            <a:pPr marL="0" lvl="0" indent="0" algn="l" rtl="0">
              <a:lnSpc>
                <a:spcPct val="125000"/>
              </a:lnSpc>
              <a:spcBef>
                <a:spcPts val="1000"/>
              </a:spcBef>
              <a:spcAft>
                <a:spcPts val="0"/>
              </a:spcAft>
              <a:buNone/>
            </a:pPr>
            <a:endParaRPr sz="2400" dirty="0"/>
          </a:p>
          <a:p>
            <a:pPr marL="457200" lvl="0" indent="0" algn="l" rtl="0">
              <a:lnSpc>
                <a:spcPct val="125000"/>
              </a:lnSpc>
              <a:spcBef>
                <a:spcPts val="1000"/>
              </a:spcBef>
              <a:spcAft>
                <a:spcPts val="0"/>
              </a:spcAft>
              <a:buNone/>
            </a:pPr>
            <a:endParaRPr sz="2400" dirty="0"/>
          </a:p>
          <a:p>
            <a:pPr marL="0" lvl="0" indent="0" algn="l" rtl="0">
              <a:spcBef>
                <a:spcPts val="1000"/>
              </a:spcBef>
              <a:spcAft>
                <a:spcPts val="1600"/>
              </a:spcAft>
              <a:buNone/>
            </a:pPr>
            <a:endParaRPr sz="2000" dirty="0">
              <a:latin typeface="Courier New"/>
              <a:ea typeface="Courier New"/>
              <a:cs typeface="Courier New"/>
              <a:sym typeface="Courier New"/>
            </a:endParaRPr>
          </a:p>
        </p:txBody>
      </p:sp>
      <p:sp>
        <p:nvSpPr>
          <p:cNvPr id="837" name="Google Shape;837;p47"/>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840" name="Google Shape;840;p47"/>
          <p:cNvSpPr txBox="1"/>
          <p:nvPr/>
        </p:nvSpPr>
        <p:spPr>
          <a:xfrm>
            <a:off x="311700" y="3157800"/>
            <a:ext cx="67062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Hidden units </a:t>
            </a:r>
            <a:r>
              <a:rPr lang="en" sz="2400" dirty="0">
                <a:solidFill>
                  <a:schemeClr val="tx1"/>
                </a:solidFill>
                <a:latin typeface="Nunito"/>
                <a:ea typeface="Nunito"/>
                <a:cs typeface="Nunito"/>
                <a:sym typeface="Nunito"/>
              </a:rPr>
              <a:t>(per layer)</a:t>
            </a:r>
            <a:endParaRPr dirty="0">
              <a:solidFill>
                <a:schemeClr val="tx1"/>
              </a:solidFill>
            </a:endParaRPr>
          </a:p>
        </p:txBody>
      </p:sp>
      <p:sp>
        <p:nvSpPr>
          <p:cNvPr id="841" name="Google Shape;841;p47"/>
          <p:cNvSpPr txBox="1"/>
          <p:nvPr/>
        </p:nvSpPr>
        <p:spPr>
          <a:xfrm>
            <a:off x="311700" y="2625908"/>
            <a:ext cx="76101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Output units:</a:t>
            </a:r>
            <a:r>
              <a:rPr lang="en" sz="2400" dirty="0">
                <a:solidFill>
                  <a:schemeClr val="dk2"/>
                </a:solidFill>
                <a:latin typeface="Nunito"/>
                <a:ea typeface="Nunito"/>
                <a:cs typeface="Nunito"/>
                <a:sym typeface="Nunito"/>
              </a:rPr>
              <a:t> </a:t>
            </a:r>
            <a:r>
              <a:rPr lang="en" sz="2400" dirty="0">
                <a:solidFill>
                  <a:schemeClr val="tx1"/>
                </a:solidFill>
                <a:latin typeface="Nunito"/>
                <a:ea typeface="Nunito"/>
                <a:cs typeface="Nunito"/>
                <a:sym typeface="Nunito"/>
              </a:rPr>
              <a:t>Number of classes</a:t>
            </a:r>
            <a:endParaRPr dirty="0">
              <a:solidFill>
                <a:schemeClr val="tx1"/>
              </a:solidFill>
            </a:endParaRPr>
          </a:p>
        </p:txBody>
      </p:sp>
      <p:sp>
        <p:nvSpPr>
          <p:cNvPr id="842" name="Google Shape;842;p47"/>
          <p:cNvSpPr txBox="1"/>
          <p:nvPr/>
        </p:nvSpPr>
        <p:spPr>
          <a:xfrm>
            <a:off x="311700" y="2094017"/>
            <a:ext cx="8373900" cy="774541"/>
          </a:xfrm>
          <a:prstGeom prst="rect">
            <a:avLst/>
          </a:prstGeom>
          <a:noFill/>
          <a:ln>
            <a:noFill/>
          </a:ln>
        </p:spPr>
        <p:txBody>
          <a:bodyPr spcFirstLastPara="1" wrap="square" lIns="91425" tIns="91425" rIns="91425" bIns="91425" anchor="t" anchorCtr="0">
            <a:spAutoFit/>
          </a:bodyPr>
          <a:lstStyle/>
          <a:p>
            <a:pPr marL="457200" lvl="0" indent="-381000" algn="l" rtl="0">
              <a:lnSpc>
                <a:spcPct val="125000"/>
              </a:lnSpc>
              <a:spcBef>
                <a:spcPts val="0"/>
              </a:spcBef>
              <a:spcAft>
                <a:spcPts val="1000"/>
              </a:spcAft>
              <a:buClr>
                <a:srgbClr val="0095EB"/>
              </a:buClr>
              <a:buSzPts val="2400"/>
              <a:buFont typeface="Nunito"/>
              <a:buChar char="●"/>
            </a:pPr>
            <a:r>
              <a:rPr lang="en" sz="2400" b="1" dirty="0">
                <a:solidFill>
                  <a:schemeClr val="dk2"/>
                </a:solidFill>
                <a:latin typeface="Nunito"/>
                <a:ea typeface="Nunito"/>
                <a:cs typeface="Nunito"/>
                <a:sym typeface="Nunito"/>
              </a:rPr>
              <a:t>Input units:</a:t>
            </a:r>
            <a:r>
              <a:rPr lang="en" sz="2400" dirty="0">
                <a:solidFill>
                  <a:schemeClr val="dk2"/>
                </a:solidFill>
                <a:latin typeface="Nunito"/>
                <a:ea typeface="Nunito"/>
                <a:cs typeface="Nunito"/>
                <a:sym typeface="Nunito"/>
              </a:rPr>
              <a:t> </a:t>
            </a:r>
            <a:r>
              <a:rPr lang="en" sz="2400" dirty="0">
                <a:solidFill>
                  <a:schemeClr val="tx1"/>
                </a:solidFill>
                <a:latin typeface="Nunito"/>
                <a:ea typeface="Nunito"/>
                <a:cs typeface="Nunito"/>
                <a:sym typeface="Nunito"/>
              </a:rPr>
              <a:t>dimensionality of the problem (features </a:t>
            </a:r>
            <a:r>
              <a:rPr lang="en" sz="2400" i="1" dirty="0">
                <a:solidFill>
                  <a:schemeClr val="tx1"/>
                </a:solidFill>
                <a:latin typeface="Times New Roman"/>
                <a:ea typeface="Times New Roman"/>
                <a:cs typeface="Times New Roman"/>
                <a:sym typeface="Times New Roman"/>
              </a:rPr>
              <a:t>x</a:t>
            </a:r>
            <a:r>
              <a:rPr lang="en" sz="2400" dirty="0">
                <a:solidFill>
                  <a:schemeClr val="tx1"/>
                </a:solidFill>
                <a:latin typeface="Nunito"/>
                <a:ea typeface="Nunito"/>
                <a:cs typeface="Nunito"/>
                <a:sym typeface="Nunito"/>
              </a:rPr>
              <a:t>)</a:t>
            </a:r>
            <a:endParaRPr sz="2400" dirty="0">
              <a:solidFill>
                <a:schemeClr val="tx1"/>
              </a:solidFill>
              <a:latin typeface="Nunito"/>
              <a:ea typeface="Nunito"/>
              <a:cs typeface="Nunito"/>
              <a:sym typeface="Nunito"/>
            </a:endParaRPr>
          </a:p>
        </p:txBody>
      </p:sp>
      <p:sp>
        <p:nvSpPr>
          <p:cNvPr id="2" name="TextBox 1">
            <a:extLst>
              <a:ext uri="{FF2B5EF4-FFF2-40B4-BE49-F238E27FC236}">
                <a16:creationId xmlns:a16="http://schemas.microsoft.com/office/drawing/2014/main" id="{01EEDD4F-FB2E-9EF6-B7B3-A3CFFF5C79D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2"/>
                                        </p:tgtEl>
                                        <p:attrNameLst>
                                          <p:attrName>style.visibility</p:attrName>
                                        </p:attrNameLst>
                                      </p:cBhvr>
                                      <p:to>
                                        <p:strVal val="visible"/>
                                      </p:to>
                                    </p:set>
                                    <p:animEffect transition="in" filter="fade">
                                      <p:cBhvr>
                                        <p:cTn id="7" dur="1000"/>
                                        <p:tgtEl>
                                          <p:spTgt spid="8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1"/>
                                        </p:tgtEl>
                                        <p:attrNameLst>
                                          <p:attrName>style.visibility</p:attrName>
                                        </p:attrNameLst>
                                      </p:cBhvr>
                                      <p:to>
                                        <p:strVal val="visible"/>
                                      </p:to>
                                    </p:set>
                                    <p:animEffect transition="in" filter="fade">
                                      <p:cBhvr>
                                        <p:cTn id="12" dur="1000"/>
                                        <p:tgtEl>
                                          <p:spTgt spid="8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gtEl>
                                        <p:attrNameLst>
                                          <p:attrName>style.visibility</p:attrName>
                                        </p:attrNameLst>
                                      </p:cBhvr>
                                      <p:to>
                                        <p:strVal val="visible"/>
                                      </p:to>
                                    </p:set>
                                    <p:animEffect transition="in" filter="fade">
                                      <p:cBhvr>
                                        <p:cTn id="17"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6"/>
        <p:cNvGrpSpPr/>
        <p:nvPr/>
      </p:nvGrpSpPr>
      <p:grpSpPr>
        <a:xfrm>
          <a:off x="0" y="0"/>
          <a:ext cx="0" cy="0"/>
          <a:chOff x="0" y="0"/>
          <a:chExt cx="0" cy="0"/>
        </a:xfrm>
      </p:grpSpPr>
      <p:sp>
        <p:nvSpPr>
          <p:cNvPr id="847" name="Google Shape;847;p48"/>
          <p:cNvSpPr txBox="1">
            <a:spLocks noGrp="1"/>
          </p:cNvSpPr>
          <p:nvPr>
            <p:ph type="title"/>
          </p:nvPr>
        </p:nvSpPr>
        <p:spPr>
          <a:xfrm>
            <a:off x="311700" y="372500"/>
            <a:ext cx="63747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Training a Neural Network</a:t>
            </a:r>
            <a:endParaRPr/>
          </a:p>
        </p:txBody>
      </p:sp>
      <p:sp>
        <p:nvSpPr>
          <p:cNvPr id="848" name="Google Shape;848;p4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81000" algn="l" rtl="0">
              <a:lnSpc>
                <a:spcPct val="125000"/>
              </a:lnSpc>
              <a:spcBef>
                <a:spcPts val="0"/>
              </a:spcBef>
              <a:spcAft>
                <a:spcPts val="0"/>
              </a:spcAft>
              <a:buClr>
                <a:srgbClr val="0095EB"/>
              </a:buClr>
              <a:buSzPts val="2400"/>
              <a:buChar char="●"/>
            </a:pPr>
            <a:r>
              <a:rPr lang="en" sz="2400" b="1"/>
              <a:t>Hidden units </a:t>
            </a:r>
            <a:r>
              <a:rPr lang="en" sz="2400"/>
              <a:t>(per layer)</a:t>
            </a:r>
            <a:r>
              <a:rPr lang="en" sz="2400" b="1"/>
              <a:t>: </a:t>
            </a:r>
            <a:endParaRPr sz="2400" b="1"/>
          </a:p>
          <a:p>
            <a:pPr marL="914400" lvl="1" indent="-381000" algn="l" rtl="0">
              <a:lnSpc>
                <a:spcPct val="125000"/>
              </a:lnSpc>
              <a:spcBef>
                <a:spcPts val="1000"/>
              </a:spcBef>
              <a:spcAft>
                <a:spcPts val="0"/>
              </a:spcAft>
              <a:buSzPts val="2400"/>
              <a:buChar char="○"/>
            </a:pPr>
            <a:r>
              <a:rPr lang="en" sz="2400"/>
              <a:t>Usually, the more, the better </a:t>
            </a:r>
            <a:endParaRPr sz="2400"/>
          </a:p>
          <a:p>
            <a:pPr marL="914400" lvl="1" indent="-381000" algn="l" rtl="0">
              <a:lnSpc>
                <a:spcPct val="125000"/>
              </a:lnSpc>
              <a:spcBef>
                <a:spcPts val="1000"/>
              </a:spcBef>
              <a:spcAft>
                <a:spcPts val="0"/>
              </a:spcAft>
              <a:buSzPts val="2400"/>
              <a:buChar char="○"/>
            </a:pPr>
            <a:r>
              <a:rPr lang="en" sz="2400"/>
              <a:t>Good start: a number close to the number of input </a:t>
            </a:r>
            <a:endParaRPr sz="2400"/>
          </a:p>
          <a:p>
            <a:pPr marL="914400" lvl="1" indent="-381000" algn="l" rtl="0">
              <a:lnSpc>
                <a:spcPct val="125000"/>
              </a:lnSpc>
              <a:spcBef>
                <a:spcPts val="1000"/>
              </a:spcBef>
              <a:spcAft>
                <a:spcPts val="1000"/>
              </a:spcAft>
              <a:buSzPts val="2400"/>
              <a:buChar char="○"/>
            </a:pPr>
            <a:r>
              <a:rPr lang="en" sz="2400"/>
              <a:t>Default: 1 hidden layer. If you have &gt;1 hidden layer, then it is interesting that you have the </a:t>
            </a:r>
            <a:r>
              <a:rPr lang="en" sz="2400" b="1"/>
              <a:t>same number of units in every hidden layer</a:t>
            </a:r>
            <a:r>
              <a:rPr lang="en" sz="2400"/>
              <a:t>.</a:t>
            </a:r>
            <a:endParaRPr sz="2000">
              <a:latin typeface="Courier New"/>
              <a:ea typeface="Courier New"/>
              <a:cs typeface="Courier New"/>
              <a:sym typeface="Courier New"/>
            </a:endParaRPr>
          </a:p>
        </p:txBody>
      </p:sp>
      <p:sp>
        <p:nvSpPr>
          <p:cNvPr id="849" name="Google Shape;849;p48"/>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2" name="TextBox 1">
            <a:extLst>
              <a:ext uri="{FF2B5EF4-FFF2-40B4-BE49-F238E27FC236}">
                <a16:creationId xmlns:a16="http://schemas.microsoft.com/office/drawing/2014/main" id="{797A0314-231B-6DE4-EFA2-68CCD5EE60D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5"/>
        <p:cNvGrpSpPr/>
        <p:nvPr/>
      </p:nvGrpSpPr>
      <p:grpSpPr>
        <a:xfrm>
          <a:off x="0" y="0"/>
          <a:ext cx="0" cy="0"/>
          <a:chOff x="0" y="0"/>
          <a:chExt cx="0" cy="0"/>
        </a:xfrm>
      </p:grpSpPr>
      <p:sp>
        <p:nvSpPr>
          <p:cNvPr id="856" name="Google Shape;856;p49"/>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857" name="Google Shape;857;p49"/>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8" name="Google Shape;858;p49"/>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859" name="Google Shape;859;p49"/>
          <p:cNvSpPr/>
          <p:nvPr/>
        </p:nvSpPr>
        <p:spPr>
          <a:xfrm>
            <a:off x="3801225" y="2615000"/>
            <a:ext cx="1701000" cy="1219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861" name="Google Shape;861;p49"/>
          <p:cNvSpPr/>
          <p:nvPr/>
        </p:nvSpPr>
        <p:spPr>
          <a:xfrm>
            <a:off x="3544775" y="1580525"/>
            <a:ext cx="4780800" cy="1581900"/>
          </a:xfrm>
          <a:prstGeom prst="rightArrow">
            <a:avLst>
              <a:gd name="adj1" fmla="val 50000"/>
              <a:gd name="adj2" fmla="val 50000"/>
            </a:avLst>
          </a:prstGeom>
          <a:solidFill>
            <a:srgbClr val="0095EB">
              <a:alpha val="4108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9"/>
          <p:cNvSpPr/>
          <p:nvPr/>
        </p:nvSpPr>
        <p:spPr>
          <a:xfrm rot="10800000">
            <a:off x="3552650" y="3336750"/>
            <a:ext cx="4784400" cy="1568700"/>
          </a:xfrm>
          <a:prstGeom prst="rightArrow">
            <a:avLst>
              <a:gd name="adj1" fmla="val 50000"/>
              <a:gd name="adj2" fmla="val 50000"/>
            </a:avLst>
          </a:prstGeom>
          <a:solidFill>
            <a:srgbClr val="0095EB">
              <a:alpha val="4108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10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2"/>
                                        </p:tgtEl>
                                        <p:attrNameLst>
                                          <p:attrName>style.visibility</p:attrName>
                                        </p:attrNameLst>
                                      </p:cBhvr>
                                      <p:to>
                                        <p:strVal val="visible"/>
                                      </p:to>
                                    </p:set>
                                    <p:animEffect transition="in" filter="fade">
                                      <p:cBhvr>
                                        <p:cTn id="12"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p:nvPr/>
        </p:nvSpPr>
        <p:spPr>
          <a:xfrm>
            <a:off x="724350" y="0"/>
            <a:ext cx="7695300" cy="5143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200" dirty="0">
                <a:solidFill>
                  <a:srgbClr val="424242"/>
                </a:solidFill>
                <a:latin typeface="Amaranth"/>
                <a:ea typeface="Amaranth"/>
                <a:cs typeface="Amaranth"/>
                <a:sym typeface="Amaranth"/>
              </a:rPr>
              <a:t>It seems logical to look at the </a:t>
            </a:r>
            <a:endParaRPr sz="3200" dirty="0">
              <a:solidFill>
                <a:srgbClr val="424242"/>
              </a:solidFill>
              <a:latin typeface="Amaranth"/>
              <a:ea typeface="Amaranth"/>
              <a:cs typeface="Amaranth"/>
              <a:sym typeface="Amaranth"/>
            </a:endParaRPr>
          </a:p>
          <a:p>
            <a:pPr marL="0" lvl="0" indent="0" algn="ctr" rtl="0">
              <a:lnSpc>
                <a:spcPct val="115000"/>
              </a:lnSpc>
              <a:spcBef>
                <a:spcPts val="0"/>
              </a:spcBef>
              <a:spcAft>
                <a:spcPts val="0"/>
              </a:spcAft>
              <a:buNone/>
            </a:pPr>
            <a:r>
              <a:rPr lang="en" sz="3200" dirty="0">
                <a:solidFill>
                  <a:srgbClr val="0095EB"/>
                </a:solidFill>
                <a:latin typeface="Amaranth"/>
                <a:ea typeface="Amaranth"/>
                <a:cs typeface="Amaranth"/>
                <a:sym typeface="Amaranth"/>
              </a:rPr>
              <a:t>brain’s architecture</a:t>
            </a:r>
            <a:r>
              <a:rPr lang="en" sz="3200" dirty="0">
                <a:solidFill>
                  <a:srgbClr val="424242"/>
                </a:solidFill>
                <a:latin typeface="Amaranth"/>
                <a:ea typeface="Amaranth"/>
                <a:cs typeface="Amaranth"/>
                <a:sym typeface="Amaranth"/>
              </a:rPr>
              <a:t> for inspiration on </a:t>
            </a:r>
            <a:endParaRPr sz="3200" dirty="0">
              <a:solidFill>
                <a:srgbClr val="424242"/>
              </a:solidFill>
              <a:latin typeface="Amaranth"/>
              <a:ea typeface="Amaranth"/>
              <a:cs typeface="Amaranth"/>
              <a:sym typeface="Amaranth"/>
            </a:endParaRPr>
          </a:p>
          <a:p>
            <a:pPr marL="0" lvl="0" indent="0" algn="ctr" rtl="0">
              <a:lnSpc>
                <a:spcPct val="115000"/>
              </a:lnSpc>
              <a:spcBef>
                <a:spcPts val="0"/>
              </a:spcBef>
              <a:spcAft>
                <a:spcPts val="0"/>
              </a:spcAft>
              <a:buNone/>
            </a:pPr>
            <a:r>
              <a:rPr lang="en" sz="3200" dirty="0">
                <a:solidFill>
                  <a:srgbClr val="424242"/>
                </a:solidFill>
                <a:latin typeface="Amaranth"/>
                <a:ea typeface="Amaranth"/>
                <a:cs typeface="Amaranth"/>
                <a:sym typeface="Amaranth"/>
              </a:rPr>
              <a:t>how to build an intelligent machine.</a:t>
            </a:r>
            <a:endParaRPr sz="3200" dirty="0">
              <a:solidFill>
                <a:srgbClr val="424242"/>
              </a:solidFill>
              <a:latin typeface="Amaranth"/>
              <a:ea typeface="Amaranth"/>
              <a:cs typeface="Amaranth"/>
              <a:sym typeface="Amaranth"/>
            </a:endParaRPr>
          </a:p>
        </p:txBody>
      </p:sp>
      <p:sp>
        <p:nvSpPr>
          <p:cNvPr id="203" name="Google Shape;20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TextBox 1">
            <a:extLst>
              <a:ext uri="{FF2B5EF4-FFF2-40B4-BE49-F238E27FC236}">
                <a16:creationId xmlns:a16="http://schemas.microsoft.com/office/drawing/2014/main" id="{30C650C9-09BF-740A-D01C-D3AEC10495C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
        <p:nvSpPr>
          <p:cNvPr id="3" name="Slide Number Placeholder 3">
            <a:extLst>
              <a:ext uri="{FF2B5EF4-FFF2-40B4-BE49-F238E27FC236}">
                <a16:creationId xmlns:a16="http://schemas.microsoft.com/office/drawing/2014/main" id="{B694CFAD-E2D2-CC78-5426-9311D1171A2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a:t>
            </a:fld>
            <a:endParaRPr lang="en-US" sz="1600">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6"/>
        <p:cNvGrpSpPr/>
        <p:nvPr/>
      </p:nvGrpSpPr>
      <p:grpSpPr>
        <a:xfrm>
          <a:off x="0" y="0"/>
          <a:ext cx="0" cy="0"/>
          <a:chOff x="0" y="0"/>
          <a:chExt cx="0" cy="0"/>
        </a:xfrm>
      </p:grpSpPr>
      <p:sp>
        <p:nvSpPr>
          <p:cNvPr id="867" name="Google Shape;867;p50"/>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868" name="Google Shape;868;p50"/>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9" name="Google Shape;869;p50"/>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870" name="Google Shape;870;p50"/>
          <p:cNvSpPr/>
          <p:nvPr/>
        </p:nvSpPr>
        <p:spPr>
          <a:xfrm>
            <a:off x="3905364" y="959075"/>
            <a:ext cx="5149200" cy="3581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0"/>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0"/>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0"/>
          <p:cNvSpPr/>
          <p:nvPr/>
        </p:nvSpPr>
        <p:spPr>
          <a:xfrm>
            <a:off x="2837095" y="1702700"/>
            <a:ext cx="12591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2" name="TextBox 1">
            <a:extLst>
              <a:ext uri="{FF2B5EF4-FFF2-40B4-BE49-F238E27FC236}">
                <a16:creationId xmlns:a16="http://schemas.microsoft.com/office/drawing/2014/main" id="{6EAF1F24-6419-0412-2591-739DBB71BDA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9"/>
        <p:cNvGrpSpPr/>
        <p:nvPr/>
      </p:nvGrpSpPr>
      <p:grpSpPr>
        <a:xfrm>
          <a:off x="0" y="0"/>
          <a:ext cx="0" cy="0"/>
          <a:chOff x="0" y="0"/>
          <a:chExt cx="0" cy="0"/>
        </a:xfrm>
      </p:grpSpPr>
      <p:sp>
        <p:nvSpPr>
          <p:cNvPr id="880" name="Google Shape;880;p51"/>
          <p:cNvSpPr/>
          <p:nvPr/>
        </p:nvSpPr>
        <p:spPr>
          <a:xfrm>
            <a:off x="626350" y="1494473"/>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1" name="Google Shape;881;p51"/>
          <p:cNvSpPr txBox="1">
            <a:spLocks noGrp="1"/>
          </p:cNvSpPr>
          <p:nvPr>
            <p:ph type="title"/>
          </p:nvPr>
        </p:nvSpPr>
        <p:spPr>
          <a:xfrm>
            <a:off x="311700" y="372500"/>
            <a:ext cx="3512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Zero Initialization</a:t>
            </a:r>
            <a:endParaRPr/>
          </a:p>
        </p:txBody>
      </p:sp>
      <p:sp>
        <p:nvSpPr>
          <p:cNvPr id="882" name="Google Shape;882;p51"/>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1"/>
          <p:cNvSpPr/>
          <p:nvPr/>
        </p:nvSpPr>
        <p:spPr>
          <a:xfrm>
            <a:off x="1899999" y="1494473"/>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4" name="Google Shape;884;p51"/>
          <p:cNvSpPr/>
          <p:nvPr/>
        </p:nvSpPr>
        <p:spPr>
          <a:xfrm>
            <a:off x="1899999" y="216162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5" name="Google Shape;885;p51"/>
          <p:cNvSpPr/>
          <p:nvPr/>
        </p:nvSpPr>
        <p:spPr>
          <a:xfrm>
            <a:off x="1899999" y="282877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6" name="Google Shape;886;p51"/>
          <p:cNvSpPr/>
          <p:nvPr/>
        </p:nvSpPr>
        <p:spPr>
          <a:xfrm>
            <a:off x="626350" y="2161624"/>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7" name="Google Shape;887;p51"/>
          <p:cNvSpPr/>
          <p:nvPr/>
        </p:nvSpPr>
        <p:spPr>
          <a:xfrm>
            <a:off x="626350" y="2828774"/>
            <a:ext cx="476400" cy="4761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888" name="Google Shape;888;p51"/>
          <p:cNvSpPr txBox="1"/>
          <p:nvPr/>
        </p:nvSpPr>
        <p:spPr>
          <a:xfrm>
            <a:off x="683608" y="2836753"/>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2</a:t>
            </a:r>
            <a:endParaRPr sz="1600" baseline="-25000">
              <a:solidFill>
                <a:srgbClr val="424242"/>
              </a:solidFill>
              <a:latin typeface="Nunito"/>
              <a:ea typeface="Nunito"/>
              <a:cs typeface="Nunito"/>
              <a:sym typeface="Nunito"/>
            </a:endParaRPr>
          </a:p>
        </p:txBody>
      </p:sp>
      <p:sp>
        <p:nvSpPr>
          <p:cNvPr id="889" name="Google Shape;889;p51"/>
          <p:cNvSpPr txBox="1"/>
          <p:nvPr/>
        </p:nvSpPr>
        <p:spPr>
          <a:xfrm>
            <a:off x="683608" y="2169602"/>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x</a:t>
            </a:r>
            <a:r>
              <a:rPr lang="en" sz="1600" baseline="-25000">
                <a:solidFill>
                  <a:srgbClr val="424242"/>
                </a:solidFill>
                <a:latin typeface="Nunito"/>
                <a:ea typeface="Nunito"/>
                <a:cs typeface="Nunito"/>
                <a:sym typeface="Nunito"/>
              </a:rPr>
              <a:t>1</a:t>
            </a:r>
            <a:endParaRPr sz="1600" baseline="-25000">
              <a:solidFill>
                <a:srgbClr val="424242"/>
              </a:solidFill>
              <a:latin typeface="Nunito"/>
              <a:ea typeface="Nunito"/>
              <a:cs typeface="Nunito"/>
              <a:sym typeface="Nunito"/>
            </a:endParaRPr>
          </a:p>
        </p:txBody>
      </p:sp>
      <p:sp>
        <p:nvSpPr>
          <p:cNvPr id="890" name="Google Shape;890;p51"/>
          <p:cNvSpPr txBox="1"/>
          <p:nvPr/>
        </p:nvSpPr>
        <p:spPr>
          <a:xfrm>
            <a:off x="683608" y="1502452"/>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424242"/>
                </a:solidFill>
                <a:latin typeface="Times New Roman"/>
                <a:ea typeface="Times New Roman"/>
                <a:cs typeface="Times New Roman"/>
                <a:sym typeface="Times New Roman"/>
              </a:rPr>
              <a:t> </a:t>
            </a:r>
            <a:r>
              <a:rPr lang="en" sz="1600">
                <a:solidFill>
                  <a:srgbClr val="424242"/>
                </a:solidFill>
                <a:latin typeface="Times New Roman"/>
                <a:ea typeface="Times New Roman"/>
                <a:cs typeface="Times New Roman"/>
                <a:sym typeface="Times New Roman"/>
              </a:rPr>
              <a:t>1</a:t>
            </a:r>
            <a:endParaRPr sz="1600" baseline="-25000">
              <a:solidFill>
                <a:srgbClr val="424242"/>
              </a:solidFill>
              <a:latin typeface="Nunito"/>
              <a:ea typeface="Nunito"/>
              <a:cs typeface="Nunito"/>
              <a:sym typeface="Nunito"/>
            </a:endParaRPr>
          </a:p>
        </p:txBody>
      </p:sp>
      <p:cxnSp>
        <p:nvCxnSpPr>
          <p:cNvPr id="891" name="Google Shape;891;p51"/>
          <p:cNvCxnSpPr/>
          <p:nvPr/>
        </p:nvCxnSpPr>
        <p:spPr>
          <a:xfrm>
            <a:off x="3528748" y="2399674"/>
            <a:ext cx="447900" cy="0"/>
          </a:xfrm>
          <a:prstGeom prst="straightConnector1">
            <a:avLst/>
          </a:prstGeom>
          <a:noFill/>
          <a:ln w="19050" cap="flat" cmpd="sng">
            <a:solidFill>
              <a:schemeClr val="dk2"/>
            </a:solidFill>
            <a:prstDash val="solid"/>
            <a:round/>
            <a:headEnd type="none" w="med" len="med"/>
            <a:tailEnd type="triangle" w="med" len="med"/>
          </a:ln>
        </p:spPr>
      </p:cxnSp>
      <p:pic>
        <p:nvPicPr>
          <p:cNvPr id="892" name="Google Shape;892;p51"/>
          <p:cNvPicPr preferRelativeResize="0"/>
          <p:nvPr/>
        </p:nvPicPr>
        <p:blipFill>
          <a:blip r:embed="rId3">
            <a:alphaModFix/>
          </a:blip>
          <a:stretch>
            <a:fillRect/>
          </a:stretch>
        </p:blipFill>
        <p:spPr>
          <a:xfrm>
            <a:off x="3994372" y="2205047"/>
            <a:ext cx="695329" cy="396772"/>
          </a:xfrm>
          <a:prstGeom prst="rect">
            <a:avLst/>
          </a:prstGeom>
          <a:noFill/>
          <a:ln>
            <a:noFill/>
          </a:ln>
        </p:spPr>
      </p:pic>
      <p:sp>
        <p:nvSpPr>
          <p:cNvPr id="893" name="Google Shape;893;p51"/>
          <p:cNvSpPr txBox="1"/>
          <p:nvPr/>
        </p:nvSpPr>
        <p:spPr>
          <a:xfrm>
            <a:off x="1907752" y="1502450"/>
            <a:ext cx="4479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24242"/>
                </a:solidFill>
                <a:latin typeface="Times New Roman"/>
                <a:ea typeface="Times New Roman"/>
                <a:cs typeface="Times New Roman"/>
                <a:sym typeface="Times New Roman"/>
              </a:rPr>
              <a:t> </a:t>
            </a:r>
            <a:r>
              <a:rPr lang="en" sz="1100">
                <a:solidFill>
                  <a:srgbClr val="424242"/>
                </a:solidFill>
                <a:latin typeface="Times New Roman"/>
                <a:ea typeface="Times New Roman"/>
                <a:cs typeface="Times New Roman"/>
                <a:sym typeface="Times New Roman"/>
              </a:rPr>
              <a:t> </a:t>
            </a:r>
            <a:r>
              <a:rPr lang="en" sz="1600">
                <a:solidFill>
                  <a:srgbClr val="424242"/>
                </a:solidFill>
                <a:latin typeface="Times New Roman"/>
                <a:ea typeface="Times New Roman"/>
                <a:cs typeface="Times New Roman"/>
                <a:sym typeface="Times New Roman"/>
              </a:rPr>
              <a:t>1</a:t>
            </a:r>
            <a:endParaRPr sz="1600" baseline="30000">
              <a:solidFill>
                <a:srgbClr val="424242"/>
              </a:solidFill>
              <a:latin typeface="Nunito"/>
              <a:ea typeface="Nunito"/>
              <a:cs typeface="Nunito"/>
              <a:sym typeface="Nunito"/>
            </a:endParaRPr>
          </a:p>
        </p:txBody>
      </p:sp>
      <p:cxnSp>
        <p:nvCxnSpPr>
          <p:cNvPr id="894" name="Google Shape;894;p51"/>
          <p:cNvCxnSpPr>
            <a:stCxn id="880" idx="6"/>
            <a:endCxn id="883" idx="2"/>
          </p:cNvCxnSpPr>
          <p:nvPr/>
        </p:nvCxnSpPr>
        <p:spPr>
          <a:xfrm>
            <a:off x="1102750" y="1732523"/>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95" name="Google Shape;895;p51"/>
          <p:cNvCxnSpPr>
            <a:stCxn id="880" idx="6"/>
            <a:endCxn id="884" idx="2"/>
          </p:cNvCxnSpPr>
          <p:nvPr/>
        </p:nvCxnSpPr>
        <p:spPr>
          <a:xfrm>
            <a:off x="1102750" y="1732523"/>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96" name="Google Shape;896;p51"/>
          <p:cNvCxnSpPr>
            <a:stCxn id="880" idx="6"/>
            <a:endCxn id="885" idx="2"/>
          </p:cNvCxnSpPr>
          <p:nvPr/>
        </p:nvCxnSpPr>
        <p:spPr>
          <a:xfrm>
            <a:off x="1102750" y="1732523"/>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897" name="Google Shape;897;p51"/>
          <p:cNvCxnSpPr>
            <a:stCxn id="886" idx="6"/>
            <a:endCxn id="883" idx="2"/>
          </p:cNvCxnSpPr>
          <p:nvPr/>
        </p:nvCxnSpPr>
        <p:spPr>
          <a:xfrm rot="10800000" flipH="1">
            <a:off x="1102750" y="173247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898" name="Google Shape;898;p51"/>
          <p:cNvCxnSpPr>
            <a:stCxn id="886" idx="6"/>
            <a:endCxn id="884" idx="2"/>
          </p:cNvCxnSpPr>
          <p:nvPr/>
        </p:nvCxnSpPr>
        <p:spPr>
          <a:xfrm>
            <a:off x="1102750" y="2399674"/>
            <a:ext cx="797100" cy="0"/>
          </a:xfrm>
          <a:prstGeom prst="straightConnector1">
            <a:avLst/>
          </a:prstGeom>
          <a:noFill/>
          <a:ln w="19050" cap="flat" cmpd="sng">
            <a:solidFill>
              <a:schemeClr val="dk2"/>
            </a:solidFill>
            <a:prstDash val="solid"/>
            <a:round/>
            <a:headEnd type="none" w="med" len="med"/>
            <a:tailEnd type="triangle" w="med" len="med"/>
          </a:ln>
        </p:spPr>
      </p:cxnSp>
      <p:cxnSp>
        <p:nvCxnSpPr>
          <p:cNvPr id="899" name="Google Shape;899;p51"/>
          <p:cNvCxnSpPr>
            <a:stCxn id="886" idx="6"/>
            <a:endCxn id="885" idx="2"/>
          </p:cNvCxnSpPr>
          <p:nvPr/>
        </p:nvCxnSpPr>
        <p:spPr>
          <a:xfrm>
            <a:off x="1102750" y="239967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00" name="Google Shape;900;p51"/>
          <p:cNvCxnSpPr>
            <a:stCxn id="887" idx="6"/>
            <a:endCxn id="883" idx="2"/>
          </p:cNvCxnSpPr>
          <p:nvPr/>
        </p:nvCxnSpPr>
        <p:spPr>
          <a:xfrm rot="10800000" flipH="1">
            <a:off x="1102750" y="1732424"/>
            <a:ext cx="797100" cy="1334400"/>
          </a:xfrm>
          <a:prstGeom prst="straightConnector1">
            <a:avLst/>
          </a:prstGeom>
          <a:noFill/>
          <a:ln w="19050" cap="flat" cmpd="sng">
            <a:solidFill>
              <a:schemeClr val="dk2"/>
            </a:solidFill>
            <a:prstDash val="solid"/>
            <a:round/>
            <a:headEnd type="none" w="med" len="med"/>
            <a:tailEnd type="triangle" w="med" len="med"/>
          </a:ln>
        </p:spPr>
      </p:cxnSp>
      <p:cxnSp>
        <p:nvCxnSpPr>
          <p:cNvPr id="901" name="Google Shape;901;p51"/>
          <p:cNvCxnSpPr>
            <a:stCxn id="887" idx="6"/>
            <a:endCxn id="884" idx="2"/>
          </p:cNvCxnSpPr>
          <p:nvPr/>
        </p:nvCxnSpPr>
        <p:spPr>
          <a:xfrm rot="10800000" flipH="1">
            <a:off x="1102750" y="2399624"/>
            <a:ext cx="797100" cy="667200"/>
          </a:xfrm>
          <a:prstGeom prst="straightConnector1">
            <a:avLst/>
          </a:prstGeom>
          <a:noFill/>
          <a:ln w="19050" cap="flat" cmpd="sng">
            <a:solidFill>
              <a:schemeClr val="dk2"/>
            </a:solidFill>
            <a:prstDash val="solid"/>
            <a:round/>
            <a:headEnd type="none" w="med" len="med"/>
            <a:tailEnd type="triangle" w="med" len="med"/>
          </a:ln>
        </p:spPr>
      </p:cxnSp>
      <p:cxnSp>
        <p:nvCxnSpPr>
          <p:cNvPr id="902" name="Google Shape;902;p51"/>
          <p:cNvCxnSpPr>
            <a:stCxn id="887" idx="6"/>
            <a:endCxn id="885" idx="2"/>
          </p:cNvCxnSpPr>
          <p:nvPr/>
        </p:nvCxnSpPr>
        <p:spPr>
          <a:xfrm>
            <a:off x="1102750" y="3066824"/>
            <a:ext cx="797100" cy="0"/>
          </a:xfrm>
          <a:prstGeom prst="straightConnector1">
            <a:avLst/>
          </a:prstGeom>
          <a:noFill/>
          <a:ln w="19050" cap="flat" cmpd="sng">
            <a:solidFill>
              <a:schemeClr val="dk2"/>
            </a:solidFill>
            <a:prstDash val="solid"/>
            <a:round/>
            <a:headEnd type="none" w="med" len="med"/>
            <a:tailEnd type="triangle" w="med" len="med"/>
          </a:ln>
        </p:spPr>
      </p:cxnSp>
      <p:sp>
        <p:nvSpPr>
          <p:cNvPr id="903" name="Google Shape;903;p51"/>
          <p:cNvSpPr txBox="1"/>
          <p:nvPr/>
        </p:nvSpPr>
        <p:spPr>
          <a:xfrm>
            <a:off x="1895889" y="2169603"/>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04" name="Google Shape;904;p51"/>
          <p:cNvSpPr txBox="1"/>
          <p:nvPr/>
        </p:nvSpPr>
        <p:spPr>
          <a:xfrm>
            <a:off x="2032780" y="2141725"/>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05" name="Google Shape;905;p51"/>
          <p:cNvSpPr txBox="1"/>
          <p:nvPr/>
        </p:nvSpPr>
        <p:spPr>
          <a:xfrm>
            <a:off x="1907739" y="2836753"/>
            <a:ext cx="363300" cy="4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sp>
        <p:nvSpPr>
          <p:cNvPr id="906" name="Google Shape;906;p51"/>
          <p:cNvSpPr txBox="1"/>
          <p:nvPr/>
        </p:nvSpPr>
        <p:spPr>
          <a:xfrm>
            <a:off x="2032780" y="2808876"/>
            <a:ext cx="3633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(2)</a:t>
            </a:r>
            <a:endParaRPr sz="1600" baseline="30000">
              <a:solidFill>
                <a:srgbClr val="424242"/>
              </a:solidFill>
              <a:latin typeface="Nunito"/>
              <a:ea typeface="Nunito"/>
              <a:cs typeface="Nunito"/>
              <a:sym typeface="Nunito"/>
            </a:endParaRPr>
          </a:p>
        </p:txBody>
      </p:sp>
      <p:cxnSp>
        <p:nvCxnSpPr>
          <p:cNvPr id="907" name="Google Shape;907;p51"/>
          <p:cNvCxnSpPr>
            <a:stCxn id="883" idx="6"/>
          </p:cNvCxnSpPr>
          <p:nvPr/>
        </p:nvCxnSpPr>
        <p:spPr>
          <a:xfrm>
            <a:off x="2376399" y="1732523"/>
            <a:ext cx="675900" cy="667200"/>
          </a:xfrm>
          <a:prstGeom prst="straightConnector1">
            <a:avLst/>
          </a:prstGeom>
          <a:noFill/>
          <a:ln w="19050" cap="flat" cmpd="sng">
            <a:solidFill>
              <a:schemeClr val="dk2"/>
            </a:solidFill>
            <a:prstDash val="solid"/>
            <a:round/>
            <a:headEnd type="none" w="med" len="med"/>
            <a:tailEnd type="triangle" w="med" len="med"/>
          </a:ln>
        </p:spPr>
      </p:cxnSp>
      <p:cxnSp>
        <p:nvCxnSpPr>
          <p:cNvPr id="908" name="Google Shape;908;p51"/>
          <p:cNvCxnSpPr>
            <a:stCxn id="884" idx="6"/>
          </p:cNvCxnSpPr>
          <p:nvPr/>
        </p:nvCxnSpPr>
        <p:spPr>
          <a:xfrm>
            <a:off x="2376399" y="2399674"/>
            <a:ext cx="675900" cy="0"/>
          </a:xfrm>
          <a:prstGeom prst="straightConnector1">
            <a:avLst/>
          </a:prstGeom>
          <a:noFill/>
          <a:ln w="19050" cap="flat" cmpd="sng">
            <a:solidFill>
              <a:schemeClr val="dk2"/>
            </a:solidFill>
            <a:prstDash val="solid"/>
            <a:round/>
            <a:headEnd type="none" w="med" len="med"/>
            <a:tailEnd type="triangle" w="med" len="med"/>
          </a:ln>
        </p:spPr>
      </p:cxnSp>
      <p:cxnSp>
        <p:nvCxnSpPr>
          <p:cNvPr id="909" name="Google Shape;909;p51"/>
          <p:cNvCxnSpPr/>
          <p:nvPr/>
        </p:nvCxnSpPr>
        <p:spPr>
          <a:xfrm rot="10800000" flipH="1">
            <a:off x="2376448" y="2399674"/>
            <a:ext cx="675900" cy="667200"/>
          </a:xfrm>
          <a:prstGeom prst="straightConnector1">
            <a:avLst/>
          </a:prstGeom>
          <a:noFill/>
          <a:ln w="19050" cap="flat" cmpd="sng">
            <a:solidFill>
              <a:schemeClr val="dk2"/>
            </a:solidFill>
            <a:prstDash val="solid"/>
            <a:round/>
            <a:headEnd type="none" w="med" len="med"/>
            <a:tailEnd type="triangle" w="med" len="med"/>
          </a:ln>
        </p:spPr>
      </p:cxnSp>
      <p:sp>
        <p:nvSpPr>
          <p:cNvPr id="910" name="Google Shape;910;p51"/>
          <p:cNvSpPr/>
          <p:nvPr/>
        </p:nvSpPr>
        <p:spPr>
          <a:xfrm>
            <a:off x="3052348" y="2161624"/>
            <a:ext cx="476400" cy="4761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11" name="Google Shape;911;p51"/>
          <p:cNvSpPr txBox="1"/>
          <p:nvPr/>
        </p:nvSpPr>
        <p:spPr>
          <a:xfrm>
            <a:off x="3045300" y="2185875"/>
            <a:ext cx="4563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24242"/>
                </a:solidFill>
                <a:latin typeface="Times New Roman"/>
                <a:ea typeface="Times New Roman"/>
                <a:cs typeface="Times New Roman"/>
                <a:sym typeface="Times New Roman"/>
              </a:rPr>
              <a:t>a</a:t>
            </a:r>
            <a:r>
              <a:rPr lang="en" sz="1600" baseline="-25000">
                <a:solidFill>
                  <a:srgbClr val="424242"/>
                </a:solidFill>
                <a:latin typeface="Nunito"/>
                <a:ea typeface="Nunito"/>
                <a:cs typeface="Nunito"/>
                <a:sym typeface="Nunito"/>
              </a:rPr>
              <a:t>1</a:t>
            </a:r>
            <a:endParaRPr sz="1600" baseline="30000">
              <a:solidFill>
                <a:srgbClr val="424242"/>
              </a:solidFill>
              <a:latin typeface="Nunito"/>
              <a:ea typeface="Nunito"/>
              <a:cs typeface="Nunito"/>
              <a:sym typeface="Nunito"/>
            </a:endParaRPr>
          </a:p>
        </p:txBody>
      </p:sp>
      <p:sp>
        <p:nvSpPr>
          <p:cNvPr id="912" name="Google Shape;912;p51"/>
          <p:cNvSpPr txBox="1"/>
          <p:nvPr/>
        </p:nvSpPr>
        <p:spPr>
          <a:xfrm>
            <a:off x="3183350" y="2150850"/>
            <a:ext cx="456300" cy="3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aseline="30000">
                <a:solidFill>
                  <a:srgbClr val="424242"/>
                </a:solidFill>
                <a:latin typeface="Nunito"/>
                <a:ea typeface="Nunito"/>
                <a:cs typeface="Nunito"/>
                <a:sym typeface="Nunito"/>
              </a:rPr>
              <a:t>(3)</a:t>
            </a:r>
            <a:endParaRPr sz="1600" baseline="30000">
              <a:solidFill>
                <a:srgbClr val="424242"/>
              </a:solidFill>
              <a:latin typeface="Nunito"/>
              <a:ea typeface="Nunito"/>
              <a:cs typeface="Nunito"/>
              <a:sym typeface="Nunito"/>
            </a:endParaRPr>
          </a:p>
        </p:txBody>
      </p:sp>
      <p:sp>
        <p:nvSpPr>
          <p:cNvPr id="913" name="Google Shape;913;p51"/>
          <p:cNvSpPr txBox="1"/>
          <p:nvPr/>
        </p:nvSpPr>
        <p:spPr>
          <a:xfrm>
            <a:off x="447250" y="3589275"/>
            <a:ext cx="8017200" cy="14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50">
                <a:solidFill>
                  <a:srgbClr val="424242"/>
                </a:solidFill>
                <a:latin typeface="Nunito"/>
                <a:ea typeface="Nunito"/>
                <a:cs typeface="Nunito"/>
                <a:sym typeface="Nunito"/>
              </a:rPr>
              <a:t>After each update, parameters corresponding to inputs going into each of two hidden units are identical.</a:t>
            </a:r>
            <a:endParaRPr>
              <a:solidFill>
                <a:srgbClr val="424242"/>
              </a:solidFill>
              <a:latin typeface="Nunito"/>
              <a:ea typeface="Nunito"/>
              <a:cs typeface="Nunito"/>
              <a:sym typeface="Nunito"/>
            </a:endParaRPr>
          </a:p>
        </p:txBody>
      </p:sp>
      <p:sp>
        <p:nvSpPr>
          <p:cNvPr id="914" name="Google Shape;914;p51"/>
          <p:cNvSpPr/>
          <p:nvPr/>
        </p:nvSpPr>
        <p:spPr>
          <a:xfrm>
            <a:off x="4953875" y="2169600"/>
            <a:ext cx="603900" cy="476100"/>
          </a:xfrm>
          <a:prstGeom prst="rightArrow">
            <a:avLst>
              <a:gd name="adj1" fmla="val 50000"/>
              <a:gd name="adj2" fmla="val 50000"/>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5" name="Google Shape;915;p51"/>
          <p:cNvPicPr preferRelativeResize="0"/>
          <p:nvPr/>
        </p:nvPicPr>
        <p:blipFill>
          <a:blip r:embed="rId4">
            <a:alphaModFix/>
          </a:blip>
          <a:stretch>
            <a:fillRect/>
          </a:stretch>
        </p:blipFill>
        <p:spPr>
          <a:xfrm>
            <a:off x="5856691" y="2063944"/>
            <a:ext cx="1806034" cy="667200"/>
          </a:xfrm>
          <a:prstGeom prst="rect">
            <a:avLst/>
          </a:prstGeom>
          <a:noFill/>
          <a:ln>
            <a:noFill/>
          </a:ln>
        </p:spPr>
      </p:pic>
      <p:sp>
        <p:nvSpPr>
          <p:cNvPr id="916" name="Google Shape;916;p51"/>
          <p:cNvSpPr txBox="1"/>
          <p:nvPr/>
        </p:nvSpPr>
        <p:spPr>
          <a:xfrm>
            <a:off x="5044525" y="471700"/>
            <a:ext cx="3041400" cy="778500"/>
          </a:xfrm>
          <a:prstGeom prst="rect">
            <a:avLst/>
          </a:prstGeom>
          <a:solidFill>
            <a:srgbClr val="0095EB"/>
          </a:solidFill>
          <a:ln w="9525" cap="flat" cmpd="sng">
            <a:solidFill>
              <a:srgbClr val="0095E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Nunito"/>
                <a:ea typeface="Nunito"/>
                <a:cs typeface="Nunito"/>
                <a:sym typeface="Nunito"/>
              </a:rPr>
              <a:t>Symmetric Weights</a:t>
            </a:r>
            <a:endParaRPr sz="2400" b="1">
              <a:solidFill>
                <a:srgbClr val="FFFFFF"/>
              </a:solidFill>
              <a:latin typeface="Nunito"/>
              <a:ea typeface="Nunito"/>
              <a:cs typeface="Nunito"/>
              <a:sym typeface="Nunito"/>
            </a:endParaRPr>
          </a:p>
        </p:txBody>
      </p:sp>
      <p:sp>
        <p:nvSpPr>
          <p:cNvPr id="918" name="Google Shape;918;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2" name="TextBox 1">
            <a:extLst>
              <a:ext uri="{FF2B5EF4-FFF2-40B4-BE49-F238E27FC236}">
                <a16:creationId xmlns:a16="http://schemas.microsoft.com/office/drawing/2014/main" id="{90F68C81-57E0-84AE-6548-44CDF56CB971}"/>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2"/>
        <p:cNvGrpSpPr/>
        <p:nvPr/>
      </p:nvGrpSpPr>
      <p:grpSpPr>
        <a:xfrm>
          <a:off x="0" y="0"/>
          <a:ext cx="0" cy="0"/>
          <a:chOff x="0" y="0"/>
          <a:chExt cx="0" cy="0"/>
        </a:xfrm>
      </p:grpSpPr>
      <p:sp>
        <p:nvSpPr>
          <p:cNvPr id="923" name="Google Shape;923;p52"/>
          <p:cNvSpPr txBox="1">
            <a:spLocks noGrp="1"/>
          </p:cNvSpPr>
          <p:nvPr>
            <p:ph type="title"/>
          </p:nvPr>
        </p:nvSpPr>
        <p:spPr>
          <a:xfrm>
            <a:off x="311700" y="372500"/>
            <a:ext cx="3512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Symmetric Breaking</a:t>
            </a:r>
            <a:endParaRPr/>
          </a:p>
        </p:txBody>
      </p:sp>
      <p:sp>
        <p:nvSpPr>
          <p:cNvPr id="924" name="Google Shape;924;p5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We must initialize 𝚯 to a </a:t>
            </a:r>
            <a:r>
              <a:rPr lang="en" sz="2400" b="1">
                <a:solidFill>
                  <a:srgbClr val="0095EB"/>
                </a:solidFill>
              </a:rPr>
              <a:t>random value</a:t>
            </a:r>
            <a:r>
              <a:rPr lang="en" sz="2400"/>
              <a:t> in </a:t>
            </a:r>
            <a:r>
              <a:rPr lang="en" sz="2400">
                <a:latin typeface="Times New Roman"/>
                <a:ea typeface="Times New Roman"/>
                <a:cs typeface="Times New Roman"/>
                <a:sym typeface="Times New Roman"/>
              </a:rPr>
              <a:t>[-𝜀, 𝜀]              (i.e. [-𝜀 </a:t>
            </a:r>
            <a:r>
              <a:rPr lang="en" sz="2400"/>
              <a:t>≤</a:t>
            </a:r>
            <a:r>
              <a:rPr lang="en" sz="2400">
                <a:latin typeface="Times New Roman"/>
                <a:ea typeface="Times New Roman"/>
                <a:cs typeface="Times New Roman"/>
                <a:sym typeface="Times New Roman"/>
              </a:rPr>
              <a:t> </a:t>
            </a:r>
            <a:r>
              <a:rPr lang="en" sz="2400"/>
              <a:t>𝚯 ≤ </a:t>
            </a:r>
            <a:r>
              <a:rPr lang="en" sz="2400">
                <a:latin typeface="Times New Roman"/>
                <a:ea typeface="Times New Roman"/>
                <a:cs typeface="Times New Roman"/>
                <a:sym typeface="Times New Roman"/>
              </a:rPr>
              <a:t>𝜀])</a:t>
            </a:r>
            <a:endParaRPr sz="2400">
              <a:latin typeface="Times New Roman"/>
              <a:ea typeface="Times New Roman"/>
              <a:cs typeface="Times New Roman"/>
              <a:sym typeface="Times New Roman"/>
            </a:endParaRPr>
          </a:p>
          <a:p>
            <a:pPr marL="0" lvl="0" indent="0" algn="l" rtl="0">
              <a:spcBef>
                <a:spcPts val="1600"/>
              </a:spcBef>
              <a:spcAft>
                <a:spcPts val="0"/>
              </a:spcAft>
              <a:buNone/>
            </a:pPr>
            <a:endParaRPr sz="600">
              <a:latin typeface="Times New Roman"/>
              <a:ea typeface="Times New Roman"/>
              <a:cs typeface="Times New Roman"/>
              <a:sym typeface="Times New Roman"/>
            </a:endParaRPr>
          </a:p>
          <a:p>
            <a:pPr marL="0" lvl="0" indent="0" algn="l" rtl="0">
              <a:spcBef>
                <a:spcPts val="0"/>
              </a:spcBef>
              <a:spcAft>
                <a:spcPts val="1600"/>
              </a:spcAft>
              <a:buNone/>
            </a:pPr>
            <a:endParaRPr sz="2000">
              <a:latin typeface="Courier New"/>
              <a:ea typeface="Courier New"/>
              <a:cs typeface="Courier New"/>
              <a:sym typeface="Courier New"/>
            </a:endParaRPr>
          </a:p>
        </p:txBody>
      </p:sp>
      <p:sp>
        <p:nvSpPr>
          <p:cNvPr id="925" name="Google Shape;925;p52"/>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2" name="TextBox 1">
            <a:extLst>
              <a:ext uri="{FF2B5EF4-FFF2-40B4-BE49-F238E27FC236}">
                <a16:creationId xmlns:a16="http://schemas.microsoft.com/office/drawing/2014/main" id="{011E1FA0-31A9-D2C2-D2DD-F21EFFF08BFE}"/>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31"/>
        <p:cNvGrpSpPr/>
        <p:nvPr/>
      </p:nvGrpSpPr>
      <p:grpSpPr>
        <a:xfrm>
          <a:off x="0" y="0"/>
          <a:ext cx="0" cy="0"/>
          <a:chOff x="0" y="0"/>
          <a:chExt cx="0" cy="0"/>
        </a:xfrm>
      </p:grpSpPr>
      <p:sp>
        <p:nvSpPr>
          <p:cNvPr id="932" name="Google Shape;932;p53"/>
          <p:cNvSpPr txBox="1">
            <a:spLocks noGrp="1"/>
          </p:cNvSpPr>
          <p:nvPr>
            <p:ph type="title"/>
          </p:nvPr>
        </p:nvSpPr>
        <p:spPr>
          <a:xfrm>
            <a:off x="311700" y="372500"/>
            <a:ext cx="4523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Today’s Initialization</a:t>
            </a:r>
            <a:endParaRPr/>
          </a:p>
        </p:txBody>
      </p:sp>
      <p:sp>
        <p:nvSpPr>
          <p:cNvPr id="933" name="Google Shape;933;p53"/>
          <p:cNvSpPr txBox="1">
            <a:spLocks noGrp="1"/>
          </p:cNvSpPr>
          <p:nvPr>
            <p:ph type="body" idx="1"/>
          </p:nvPr>
        </p:nvSpPr>
        <p:spPr>
          <a:xfrm>
            <a:off x="311700" y="1468825"/>
            <a:ext cx="8633700" cy="2075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a:t>Xavier initialization [Glorot &amp; Bengio, 2010]: </a:t>
            </a:r>
            <a:r>
              <a:rPr lang="en" sz="2200"/>
              <a:t>“Understanding the difficulty of training deep feedforward neural networks”, </a:t>
            </a:r>
            <a:r>
              <a:rPr lang="en" sz="1700" u="sng">
                <a:solidFill>
                  <a:schemeClr val="accent5"/>
                </a:solidFill>
                <a:hlinkClick r:id="rId3">
                  <a:extLst>
                    <a:ext uri="{A12FA001-AC4F-418D-AE19-62706E023703}">
                      <ahyp:hlinkClr xmlns:ahyp="http://schemas.microsoft.com/office/drawing/2018/hyperlinkcolor" val="tx"/>
                    </a:ext>
                  </a:extLst>
                </a:hlinkClick>
              </a:rPr>
              <a:t>http://proceedings.mlr.press/v9/glorot10a/glorot10a.pdf</a:t>
            </a:r>
            <a:endParaRPr sz="1400"/>
          </a:p>
          <a:p>
            <a:pPr marL="457200" lvl="0" indent="0" algn="l" rtl="0">
              <a:spcBef>
                <a:spcPts val="1600"/>
              </a:spcBef>
              <a:spcAft>
                <a:spcPts val="0"/>
              </a:spcAft>
              <a:buNone/>
            </a:pPr>
            <a:endParaRPr sz="700"/>
          </a:p>
          <a:p>
            <a:pPr marL="0" lvl="0" indent="0" algn="l" rtl="0">
              <a:spcBef>
                <a:spcPts val="1600"/>
              </a:spcBef>
              <a:spcAft>
                <a:spcPts val="0"/>
              </a:spcAft>
              <a:buNone/>
            </a:pPr>
            <a:endParaRPr sz="200"/>
          </a:p>
          <a:p>
            <a:pPr marL="0" lvl="0" indent="0" algn="l" rtl="0">
              <a:spcBef>
                <a:spcPts val="1600"/>
              </a:spcBef>
              <a:spcAft>
                <a:spcPts val="0"/>
              </a:spcAft>
              <a:buNone/>
            </a:pPr>
            <a:endParaRPr sz="2200"/>
          </a:p>
          <a:p>
            <a:pPr marL="457200" lvl="0" indent="0" algn="ctr" rtl="0">
              <a:spcBef>
                <a:spcPts val="1600"/>
              </a:spcBef>
              <a:spcAft>
                <a:spcPts val="0"/>
              </a:spcAft>
              <a:buNone/>
            </a:pPr>
            <a:endParaRPr sz="100"/>
          </a:p>
          <a:p>
            <a:pPr marL="457200" lvl="0" indent="0" algn="ctr" rtl="0">
              <a:spcBef>
                <a:spcPts val="1600"/>
              </a:spcBef>
              <a:spcAft>
                <a:spcPts val="0"/>
              </a:spcAft>
              <a:buNone/>
            </a:pPr>
            <a:endParaRPr sz="2200"/>
          </a:p>
          <a:p>
            <a:pPr marL="457200" lvl="0" indent="0" algn="ctr" rtl="0">
              <a:spcBef>
                <a:spcPts val="1600"/>
              </a:spcBef>
              <a:spcAft>
                <a:spcPts val="0"/>
              </a:spcAft>
              <a:buNone/>
            </a:pPr>
            <a:endParaRPr sz="2200"/>
          </a:p>
          <a:p>
            <a:pPr marL="0" lvl="0" indent="0" algn="l" rtl="0">
              <a:spcBef>
                <a:spcPts val="1600"/>
              </a:spcBef>
              <a:spcAft>
                <a:spcPts val="0"/>
              </a:spcAft>
              <a:buNone/>
            </a:pPr>
            <a:endParaRPr sz="2400"/>
          </a:p>
          <a:p>
            <a:pPr marL="0" lvl="0" indent="0" algn="l" rtl="0">
              <a:spcBef>
                <a:spcPts val="1600"/>
              </a:spcBef>
              <a:spcAft>
                <a:spcPts val="0"/>
              </a:spcAft>
              <a:buNone/>
            </a:pPr>
            <a:endParaRPr sz="600">
              <a:latin typeface="Times New Roman"/>
              <a:ea typeface="Times New Roman"/>
              <a:cs typeface="Times New Roman"/>
              <a:sym typeface="Times New Roman"/>
            </a:endParaRPr>
          </a:p>
          <a:p>
            <a:pPr marL="457200" lvl="0" indent="0" algn="l" rtl="0">
              <a:spcBef>
                <a:spcPts val="0"/>
              </a:spcBef>
              <a:spcAft>
                <a:spcPts val="1600"/>
              </a:spcAft>
              <a:buNone/>
            </a:pPr>
            <a:endParaRPr sz="2000">
              <a:latin typeface="Courier New"/>
              <a:ea typeface="Courier New"/>
              <a:cs typeface="Courier New"/>
              <a:sym typeface="Courier New"/>
            </a:endParaRPr>
          </a:p>
        </p:txBody>
      </p:sp>
      <p:sp>
        <p:nvSpPr>
          <p:cNvPr id="934" name="Google Shape;934;p53"/>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3"/>
          <p:cNvSpPr txBox="1"/>
          <p:nvPr/>
        </p:nvSpPr>
        <p:spPr>
          <a:xfrm>
            <a:off x="841200" y="2803447"/>
            <a:ext cx="7614000" cy="5643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Nunito"/>
                <a:ea typeface="Nunito"/>
                <a:cs typeface="Nunito"/>
                <a:sym typeface="Nunito"/>
              </a:rPr>
              <a:t>𝚯</a:t>
            </a:r>
            <a:r>
              <a:rPr lang="en" sz="2100">
                <a:solidFill>
                  <a:srgbClr val="424242"/>
                </a:solidFill>
                <a:latin typeface="Courier New"/>
                <a:ea typeface="Courier New"/>
                <a:cs typeface="Courier New"/>
                <a:sym typeface="Courier New"/>
              </a:rPr>
              <a:t> </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 np.random.</a:t>
            </a:r>
            <a:r>
              <a:rPr lang="en" sz="2100">
                <a:solidFill>
                  <a:srgbClr val="0095EB"/>
                </a:solidFill>
                <a:latin typeface="Courier New"/>
                <a:ea typeface="Courier New"/>
                <a:cs typeface="Courier New"/>
                <a:sym typeface="Courier New"/>
              </a:rPr>
              <a:t>randn</a:t>
            </a:r>
            <a:r>
              <a:rPr lang="en" sz="2100">
                <a:solidFill>
                  <a:srgbClr val="424242"/>
                </a:solidFill>
                <a:latin typeface="Courier New"/>
                <a:ea typeface="Courier New"/>
                <a:cs typeface="Courier New"/>
                <a:sym typeface="Courier New"/>
              </a:rPr>
              <a:t>(n)</a:t>
            </a:r>
            <a:r>
              <a:rPr lang="en" sz="2100">
                <a:solidFill>
                  <a:schemeClr val="dk1"/>
                </a:solidFill>
                <a:latin typeface="Courier New"/>
                <a:ea typeface="Courier New"/>
                <a:cs typeface="Courier New"/>
                <a:sym typeface="Courier New"/>
              </a:rPr>
              <a:t>*</a:t>
            </a:r>
            <a:r>
              <a:rPr lang="en" sz="2100">
                <a:solidFill>
                  <a:srgbClr val="0095EB"/>
                </a:solidFill>
                <a:latin typeface="Courier New"/>
                <a:ea typeface="Courier New"/>
                <a:cs typeface="Courier New"/>
                <a:sym typeface="Courier New"/>
              </a:rPr>
              <a:t>sqrt</a:t>
            </a:r>
            <a:r>
              <a:rPr lang="en" sz="2100">
                <a:solidFill>
                  <a:srgbClr val="424242"/>
                </a:solidFill>
                <a:latin typeface="Courier New"/>
                <a:ea typeface="Courier New"/>
                <a:cs typeface="Courier New"/>
                <a:sym typeface="Courier New"/>
              </a:rPr>
              <a:t>(</a:t>
            </a:r>
            <a:r>
              <a:rPr lang="en" sz="2100">
                <a:solidFill>
                  <a:schemeClr val="accent3"/>
                </a:solidFill>
                <a:latin typeface="Courier New"/>
                <a:ea typeface="Courier New"/>
                <a:cs typeface="Courier New"/>
                <a:sym typeface="Courier New"/>
              </a:rPr>
              <a:t>2.0</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n)</a:t>
            </a:r>
            <a:endParaRPr sz="2100">
              <a:solidFill>
                <a:srgbClr val="424242"/>
              </a:solidFill>
              <a:latin typeface="Courier New"/>
              <a:ea typeface="Courier New"/>
              <a:cs typeface="Courier New"/>
              <a:sym typeface="Courier New"/>
            </a:endParaRPr>
          </a:p>
        </p:txBody>
      </p:sp>
      <p:sp>
        <p:nvSpPr>
          <p:cNvPr id="936" name="Google Shape;936;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937" name="Google Shape;937;p53"/>
          <p:cNvSpPr txBox="1"/>
          <p:nvPr/>
        </p:nvSpPr>
        <p:spPr>
          <a:xfrm>
            <a:off x="311700" y="3508425"/>
            <a:ext cx="8538300" cy="13377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0095EB"/>
              </a:buClr>
              <a:buSzPts val="2200"/>
              <a:buFont typeface="Nunito"/>
              <a:buChar char="●"/>
            </a:pPr>
            <a:r>
              <a:rPr lang="en" sz="2400">
                <a:solidFill>
                  <a:schemeClr val="dk2"/>
                </a:solidFill>
                <a:latin typeface="Nunito"/>
                <a:ea typeface="Nunito"/>
                <a:cs typeface="Nunito"/>
                <a:sym typeface="Nunito"/>
              </a:rPr>
              <a:t>He initialization [He et al., 2015]:</a:t>
            </a:r>
            <a:r>
              <a:rPr lang="en" sz="2200">
                <a:solidFill>
                  <a:schemeClr val="dk2"/>
                </a:solidFill>
                <a:latin typeface="Nunito"/>
                <a:ea typeface="Nunito"/>
                <a:cs typeface="Nunito"/>
                <a:sym typeface="Nunito"/>
              </a:rPr>
              <a:t> “Delving Deep into Rectifiers: Surpassing Human-Level Performance on ImageNet Classification”</a:t>
            </a:r>
            <a:r>
              <a:rPr lang="en" sz="2000">
                <a:solidFill>
                  <a:schemeClr val="dk2"/>
                </a:solidFill>
                <a:latin typeface="Nunito"/>
                <a:ea typeface="Nunito"/>
                <a:cs typeface="Nunito"/>
                <a:sym typeface="Nunito"/>
              </a:rPr>
              <a:t> </a:t>
            </a:r>
            <a:r>
              <a:rPr lang="en" sz="1700" u="sng">
                <a:solidFill>
                  <a:schemeClr val="accent5"/>
                </a:solidFill>
                <a:latin typeface="Nunito"/>
                <a:ea typeface="Nunito"/>
                <a:cs typeface="Nunito"/>
                <a:sym typeface="Nunito"/>
                <a:hlinkClick r:id="rId4">
                  <a:extLst>
                    <a:ext uri="{A12FA001-AC4F-418D-AE19-62706E023703}">
                      <ahyp:hlinkClr xmlns:ahyp="http://schemas.microsoft.com/office/drawing/2018/hyperlinkcolor" val="tx"/>
                    </a:ext>
                  </a:extLst>
                </a:hlinkClick>
              </a:rPr>
              <a:t>https://arxiv.org/pdf/1502.01852</a:t>
            </a:r>
            <a:endParaRPr sz="170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584D84EE-673F-4C60-C295-4F8BC36F714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5"/>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2"/>
        <p:cNvGrpSpPr/>
        <p:nvPr/>
      </p:nvGrpSpPr>
      <p:grpSpPr>
        <a:xfrm>
          <a:off x="0" y="0"/>
          <a:ext cx="0" cy="0"/>
          <a:chOff x="0" y="0"/>
          <a:chExt cx="0" cy="0"/>
        </a:xfrm>
      </p:grpSpPr>
      <p:sp>
        <p:nvSpPr>
          <p:cNvPr id="943" name="Google Shape;943;p54"/>
          <p:cNvSpPr txBox="1">
            <a:spLocks noGrp="1"/>
          </p:cNvSpPr>
          <p:nvPr>
            <p:ph type="title"/>
          </p:nvPr>
        </p:nvSpPr>
        <p:spPr>
          <a:xfrm>
            <a:off x="311700" y="372500"/>
            <a:ext cx="45234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Today’s Initialization</a:t>
            </a:r>
            <a:endParaRPr/>
          </a:p>
        </p:txBody>
      </p:sp>
      <p:sp>
        <p:nvSpPr>
          <p:cNvPr id="944" name="Google Shape;944;p54"/>
          <p:cNvSpPr txBox="1">
            <a:spLocks noGrp="1"/>
          </p:cNvSpPr>
          <p:nvPr>
            <p:ph type="body" idx="1"/>
          </p:nvPr>
        </p:nvSpPr>
        <p:spPr>
          <a:xfrm>
            <a:off x="311700" y="1468825"/>
            <a:ext cx="8633700" cy="3099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95EB"/>
              </a:buClr>
              <a:buSzPts val="2400"/>
              <a:buChar char="●"/>
            </a:pPr>
            <a:r>
              <a:rPr lang="en" sz="2400" dirty="0"/>
              <a:t>Xavier initialization [</a:t>
            </a:r>
            <a:r>
              <a:rPr lang="en" sz="2400" dirty="0" err="1"/>
              <a:t>Glorot</a:t>
            </a:r>
            <a:r>
              <a:rPr lang="en" sz="2400" dirty="0"/>
              <a:t> &amp; Bengio, 2010]: </a:t>
            </a:r>
            <a:endParaRPr sz="2400" dirty="0"/>
          </a:p>
          <a:p>
            <a:pPr marL="76200" lvl="0" indent="0" algn="l" rtl="0">
              <a:spcBef>
                <a:spcPts val="0"/>
              </a:spcBef>
              <a:spcAft>
                <a:spcPts val="0"/>
              </a:spcAft>
              <a:buClr>
                <a:srgbClr val="E7E7E7"/>
              </a:buClr>
              <a:buSzPts val="2400"/>
              <a:buNone/>
            </a:pPr>
            <a:r>
              <a:rPr lang="en" sz="2100" b="1" dirty="0">
                <a:latin typeface="Courier New"/>
                <a:ea typeface="Courier New"/>
                <a:cs typeface="Courier New"/>
                <a:sym typeface="Courier New"/>
              </a:rPr>
              <a:t>	n</a:t>
            </a:r>
            <a:r>
              <a:rPr lang="en" sz="2200" b="1" dirty="0"/>
              <a:t> = input + output</a:t>
            </a:r>
            <a:r>
              <a:rPr lang="en" sz="2200" dirty="0"/>
              <a:t> </a:t>
            </a:r>
            <a:endParaRPr sz="2200" dirty="0"/>
          </a:p>
          <a:p>
            <a:pPr marL="457200" lvl="0" indent="-368300" algn="l" rtl="0">
              <a:spcBef>
                <a:spcPts val="0"/>
              </a:spcBef>
              <a:spcAft>
                <a:spcPts val="0"/>
              </a:spcAft>
              <a:buClr>
                <a:srgbClr val="E7E7E7"/>
              </a:buClr>
              <a:buSzPts val="2200"/>
              <a:buChar char="●"/>
            </a:pPr>
            <a:endParaRPr sz="2200" dirty="0"/>
          </a:p>
          <a:p>
            <a:pPr marL="457200" lvl="0" indent="-368300" algn="l" rtl="0">
              <a:spcBef>
                <a:spcPts val="0"/>
              </a:spcBef>
              <a:spcAft>
                <a:spcPts val="0"/>
              </a:spcAft>
              <a:buClr>
                <a:srgbClr val="0095EB"/>
              </a:buClr>
              <a:buSzPts val="2200"/>
              <a:buChar char="●"/>
            </a:pPr>
            <a:r>
              <a:rPr lang="en" sz="2400" dirty="0"/>
              <a:t>He initialization [He et al., 2015]:</a:t>
            </a:r>
            <a:r>
              <a:rPr lang="en" sz="2200" dirty="0"/>
              <a:t> </a:t>
            </a:r>
            <a:endParaRPr sz="2200" dirty="0"/>
          </a:p>
          <a:p>
            <a:pPr marL="76200" lvl="0" indent="0" algn="l" rtl="0">
              <a:spcBef>
                <a:spcPts val="0"/>
              </a:spcBef>
              <a:spcAft>
                <a:spcPts val="0"/>
              </a:spcAft>
              <a:buClr>
                <a:srgbClr val="E7E7E7"/>
              </a:buClr>
              <a:buSzPts val="2400"/>
              <a:buNone/>
            </a:pPr>
            <a:r>
              <a:rPr lang="en" sz="2100" b="1" dirty="0">
                <a:latin typeface="Courier New"/>
                <a:ea typeface="Courier New"/>
                <a:cs typeface="Courier New"/>
                <a:sym typeface="Courier New"/>
              </a:rPr>
              <a:t>	n</a:t>
            </a:r>
            <a:r>
              <a:rPr lang="en" sz="2200" b="1" dirty="0"/>
              <a:t> = input</a:t>
            </a:r>
            <a:r>
              <a:rPr lang="en" sz="2200" dirty="0"/>
              <a:t> </a:t>
            </a:r>
            <a:endParaRPr sz="2200" dirty="0"/>
          </a:p>
          <a:p>
            <a:pPr marL="457200" lvl="0" indent="0" algn="ctr" rtl="0">
              <a:spcBef>
                <a:spcPts val="1600"/>
              </a:spcBef>
              <a:spcAft>
                <a:spcPts val="0"/>
              </a:spcAft>
              <a:buNone/>
            </a:pPr>
            <a:endParaRPr sz="100" dirty="0"/>
          </a:p>
          <a:p>
            <a:pPr marL="457200" lvl="0" indent="0" algn="ctr" rtl="0">
              <a:spcBef>
                <a:spcPts val="1600"/>
              </a:spcBef>
              <a:spcAft>
                <a:spcPts val="0"/>
              </a:spcAft>
              <a:buNone/>
            </a:pPr>
            <a:endParaRPr sz="2200" dirty="0"/>
          </a:p>
          <a:p>
            <a:pPr marL="457200" lvl="0" indent="0" algn="ctr" rtl="0">
              <a:spcBef>
                <a:spcPts val="1600"/>
              </a:spcBef>
              <a:spcAft>
                <a:spcPts val="0"/>
              </a:spcAft>
              <a:buNone/>
            </a:pPr>
            <a:endParaRPr sz="2200" dirty="0"/>
          </a:p>
          <a:p>
            <a:pPr marL="0" lvl="0" indent="0" algn="l" rtl="0">
              <a:spcBef>
                <a:spcPts val="1600"/>
              </a:spcBef>
              <a:spcAft>
                <a:spcPts val="0"/>
              </a:spcAft>
              <a:buNone/>
            </a:pPr>
            <a:endParaRPr sz="2400" dirty="0"/>
          </a:p>
          <a:p>
            <a:pPr marL="0" lvl="0" indent="0" algn="l" rtl="0">
              <a:spcBef>
                <a:spcPts val="1600"/>
              </a:spcBef>
              <a:spcAft>
                <a:spcPts val="0"/>
              </a:spcAft>
              <a:buNone/>
            </a:pPr>
            <a:endParaRPr sz="600" dirty="0">
              <a:latin typeface="Times New Roman"/>
              <a:ea typeface="Times New Roman"/>
              <a:cs typeface="Times New Roman"/>
              <a:sym typeface="Times New Roman"/>
            </a:endParaRPr>
          </a:p>
          <a:p>
            <a:pPr marL="457200" lvl="0" indent="0" algn="l" rtl="0">
              <a:spcBef>
                <a:spcPts val="0"/>
              </a:spcBef>
              <a:spcAft>
                <a:spcPts val="1600"/>
              </a:spcAft>
              <a:buNone/>
            </a:pPr>
            <a:endParaRPr sz="2000" dirty="0">
              <a:latin typeface="Courier New"/>
              <a:ea typeface="Courier New"/>
              <a:cs typeface="Courier New"/>
              <a:sym typeface="Courier New"/>
            </a:endParaRPr>
          </a:p>
        </p:txBody>
      </p:sp>
      <p:sp>
        <p:nvSpPr>
          <p:cNvPr id="945" name="Google Shape;945;p54"/>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4"/>
          <p:cNvSpPr txBox="1"/>
          <p:nvPr/>
        </p:nvSpPr>
        <p:spPr>
          <a:xfrm>
            <a:off x="841200" y="3870247"/>
            <a:ext cx="7614000" cy="5643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Nunito"/>
                <a:ea typeface="Nunito"/>
                <a:cs typeface="Nunito"/>
                <a:sym typeface="Nunito"/>
              </a:rPr>
              <a:t>𝚯</a:t>
            </a:r>
            <a:r>
              <a:rPr lang="en" sz="2100">
                <a:solidFill>
                  <a:srgbClr val="424242"/>
                </a:solidFill>
                <a:latin typeface="Courier New"/>
                <a:ea typeface="Courier New"/>
                <a:cs typeface="Courier New"/>
                <a:sym typeface="Courier New"/>
              </a:rPr>
              <a:t> </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 np.random.</a:t>
            </a:r>
            <a:r>
              <a:rPr lang="en" sz="2100">
                <a:solidFill>
                  <a:srgbClr val="0095EB"/>
                </a:solidFill>
                <a:latin typeface="Courier New"/>
                <a:ea typeface="Courier New"/>
                <a:cs typeface="Courier New"/>
                <a:sym typeface="Courier New"/>
              </a:rPr>
              <a:t>randn</a:t>
            </a:r>
            <a:r>
              <a:rPr lang="en" sz="2100">
                <a:solidFill>
                  <a:srgbClr val="424242"/>
                </a:solidFill>
                <a:latin typeface="Courier New"/>
                <a:ea typeface="Courier New"/>
                <a:cs typeface="Courier New"/>
                <a:sym typeface="Courier New"/>
              </a:rPr>
              <a:t>(n)</a:t>
            </a:r>
            <a:r>
              <a:rPr lang="en" sz="2100">
                <a:solidFill>
                  <a:schemeClr val="dk1"/>
                </a:solidFill>
                <a:latin typeface="Courier New"/>
                <a:ea typeface="Courier New"/>
                <a:cs typeface="Courier New"/>
                <a:sym typeface="Courier New"/>
              </a:rPr>
              <a:t>*</a:t>
            </a:r>
            <a:r>
              <a:rPr lang="en" sz="2100">
                <a:solidFill>
                  <a:srgbClr val="0095EB"/>
                </a:solidFill>
                <a:latin typeface="Courier New"/>
                <a:ea typeface="Courier New"/>
                <a:cs typeface="Courier New"/>
                <a:sym typeface="Courier New"/>
              </a:rPr>
              <a:t>sqrt</a:t>
            </a:r>
            <a:r>
              <a:rPr lang="en" sz="2100">
                <a:solidFill>
                  <a:srgbClr val="424242"/>
                </a:solidFill>
                <a:latin typeface="Courier New"/>
                <a:ea typeface="Courier New"/>
                <a:cs typeface="Courier New"/>
                <a:sym typeface="Courier New"/>
              </a:rPr>
              <a:t>(</a:t>
            </a:r>
            <a:r>
              <a:rPr lang="en" sz="2100">
                <a:solidFill>
                  <a:schemeClr val="accent3"/>
                </a:solidFill>
                <a:latin typeface="Courier New"/>
                <a:ea typeface="Courier New"/>
                <a:cs typeface="Courier New"/>
                <a:sym typeface="Courier New"/>
              </a:rPr>
              <a:t>2.0</a:t>
            </a:r>
            <a:r>
              <a:rPr lang="en" sz="2100">
                <a:solidFill>
                  <a:schemeClr val="dk1"/>
                </a:solidFill>
                <a:latin typeface="Courier New"/>
                <a:ea typeface="Courier New"/>
                <a:cs typeface="Courier New"/>
                <a:sym typeface="Courier New"/>
              </a:rPr>
              <a:t>/</a:t>
            </a:r>
            <a:r>
              <a:rPr lang="en" sz="2100">
                <a:solidFill>
                  <a:srgbClr val="424242"/>
                </a:solidFill>
                <a:latin typeface="Courier New"/>
                <a:ea typeface="Courier New"/>
                <a:cs typeface="Courier New"/>
                <a:sym typeface="Courier New"/>
              </a:rPr>
              <a:t>n)</a:t>
            </a:r>
            <a:endParaRPr sz="2100">
              <a:solidFill>
                <a:srgbClr val="424242"/>
              </a:solidFill>
              <a:latin typeface="Courier New"/>
              <a:ea typeface="Courier New"/>
              <a:cs typeface="Courier New"/>
              <a:sym typeface="Courier New"/>
            </a:endParaRPr>
          </a:p>
        </p:txBody>
      </p:sp>
      <p:sp>
        <p:nvSpPr>
          <p:cNvPr id="947" name="Google Shape;94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2" name="TextBox 1">
            <a:extLst>
              <a:ext uri="{FF2B5EF4-FFF2-40B4-BE49-F238E27FC236}">
                <a16:creationId xmlns:a16="http://schemas.microsoft.com/office/drawing/2014/main" id="{C38DF77E-5A97-D686-2222-1FDDA20FB9BF}"/>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3"/>
              </a:rPr>
              <a:t>Prof. Sandra Avila </a:t>
            </a:r>
            <a:r>
              <a:rPr lang="en-US" sz="1200" dirty="0"/>
              <a:t>- UNICAMP</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2"/>
        <p:cNvGrpSpPr/>
        <p:nvPr/>
      </p:nvGrpSpPr>
      <p:grpSpPr>
        <a:xfrm>
          <a:off x="0" y="0"/>
          <a:ext cx="0" cy="0"/>
          <a:chOff x="0" y="0"/>
          <a:chExt cx="0" cy="0"/>
        </a:xfrm>
      </p:grpSpPr>
      <p:sp>
        <p:nvSpPr>
          <p:cNvPr id="953" name="Google Shape;953;p55"/>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954" name="Google Shape;954;p55"/>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5" name="Google Shape;955;p55"/>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956" name="Google Shape;956;p55"/>
          <p:cNvSpPr/>
          <p:nvPr/>
        </p:nvSpPr>
        <p:spPr>
          <a:xfrm>
            <a:off x="5392279" y="959075"/>
            <a:ext cx="3650700" cy="3581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5"/>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5"/>
          <p:cNvSpPr/>
          <p:nvPr/>
        </p:nvSpPr>
        <p:spPr>
          <a:xfrm>
            <a:off x="675107" y="1723442"/>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5"/>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
        <p:nvSpPr>
          <p:cNvPr id="2" name="TextBox 1">
            <a:extLst>
              <a:ext uri="{FF2B5EF4-FFF2-40B4-BE49-F238E27FC236}">
                <a16:creationId xmlns:a16="http://schemas.microsoft.com/office/drawing/2014/main" id="{F3A5FB7B-82EB-EBAF-9957-798E9D1353AB}"/>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5"/>
        <p:cNvGrpSpPr/>
        <p:nvPr/>
      </p:nvGrpSpPr>
      <p:grpSpPr>
        <a:xfrm>
          <a:off x="0" y="0"/>
          <a:ext cx="0" cy="0"/>
          <a:chOff x="0" y="0"/>
          <a:chExt cx="0" cy="0"/>
        </a:xfrm>
      </p:grpSpPr>
      <p:pic>
        <p:nvPicPr>
          <p:cNvPr id="966" name="Google Shape;966;p56"/>
          <p:cNvPicPr preferRelativeResize="0"/>
          <p:nvPr/>
        </p:nvPicPr>
        <p:blipFill rotWithShape="1">
          <a:blip r:embed="rId3">
            <a:alphaModFix/>
          </a:blip>
          <a:srcRect t="75405" b="10595"/>
          <a:stretch/>
        </p:blipFill>
        <p:spPr>
          <a:xfrm>
            <a:off x="685800" y="4569600"/>
            <a:ext cx="3333825" cy="565199"/>
          </a:xfrm>
          <a:prstGeom prst="rect">
            <a:avLst/>
          </a:prstGeom>
          <a:noFill/>
          <a:ln>
            <a:noFill/>
          </a:ln>
        </p:spPr>
      </p:pic>
      <p:sp>
        <p:nvSpPr>
          <p:cNvPr id="967" name="Google Shape;967;p56"/>
          <p:cNvSpPr/>
          <p:nvPr/>
        </p:nvSpPr>
        <p:spPr>
          <a:xfrm>
            <a:off x="4832101" y="2026078"/>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8" name="Google Shape;968;p56"/>
          <p:cNvSpPr/>
          <p:nvPr/>
        </p:nvSpPr>
        <p:spPr>
          <a:xfrm>
            <a:off x="4832101" y="2364606"/>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69" name="Google Shape;969;p56"/>
          <p:cNvSpPr/>
          <p:nvPr/>
        </p:nvSpPr>
        <p:spPr>
          <a:xfrm>
            <a:off x="4832101" y="2703135"/>
            <a:ext cx="258600" cy="241500"/>
          </a:xfrm>
          <a:prstGeom prst="ellipse">
            <a:avLst/>
          </a:prstGeom>
          <a:noFill/>
          <a:ln w="28575" cap="flat" cmpd="sng">
            <a:solidFill>
              <a:srgbClr val="42424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0" name="Google Shape;970;p56"/>
          <p:cNvSpPr/>
          <p:nvPr/>
        </p:nvSpPr>
        <p:spPr>
          <a:xfrm>
            <a:off x="5608169"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1" name="Google Shape;971;p56"/>
          <p:cNvSpPr/>
          <p:nvPr/>
        </p:nvSpPr>
        <p:spPr>
          <a:xfrm>
            <a:off x="5608169"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72" name="Google Shape;972;p56"/>
          <p:cNvSpPr/>
          <p:nvPr/>
        </p:nvSpPr>
        <p:spPr>
          <a:xfrm>
            <a:off x="5608169"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73" name="Google Shape;973;p56"/>
          <p:cNvCxnSpPr>
            <a:stCxn id="967" idx="6"/>
            <a:endCxn id="972" idx="2"/>
          </p:cNvCxnSpPr>
          <p:nvPr/>
        </p:nvCxnSpPr>
        <p:spPr>
          <a:xfrm>
            <a:off x="5090701" y="2146828"/>
            <a:ext cx="517500" cy="48000"/>
          </a:xfrm>
          <a:prstGeom prst="straightConnector1">
            <a:avLst/>
          </a:prstGeom>
          <a:noFill/>
          <a:ln w="9525" cap="flat" cmpd="sng">
            <a:solidFill>
              <a:schemeClr val="dk2"/>
            </a:solidFill>
            <a:prstDash val="solid"/>
            <a:round/>
            <a:headEnd type="none" w="med" len="med"/>
            <a:tailEnd type="triangle" w="med" len="med"/>
          </a:ln>
        </p:spPr>
      </p:cxnSp>
      <p:cxnSp>
        <p:nvCxnSpPr>
          <p:cNvPr id="974" name="Google Shape;974;p56"/>
          <p:cNvCxnSpPr>
            <a:stCxn id="967" idx="6"/>
            <a:endCxn id="971" idx="2"/>
          </p:cNvCxnSpPr>
          <p:nvPr/>
        </p:nvCxnSpPr>
        <p:spPr>
          <a:xfrm>
            <a:off x="5090701" y="2146828"/>
            <a:ext cx="517500" cy="3333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p56"/>
          <p:cNvCxnSpPr>
            <a:stCxn id="967" idx="6"/>
            <a:endCxn id="970" idx="2"/>
          </p:cNvCxnSpPr>
          <p:nvPr/>
        </p:nvCxnSpPr>
        <p:spPr>
          <a:xfrm>
            <a:off x="5090701" y="2146828"/>
            <a:ext cx="517500" cy="618300"/>
          </a:xfrm>
          <a:prstGeom prst="straightConnector1">
            <a:avLst/>
          </a:prstGeom>
          <a:noFill/>
          <a:ln w="9525" cap="flat" cmpd="sng">
            <a:solidFill>
              <a:schemeClr val="dk2"/>
            </a:solidFill>
            <a:prstDash val="solid"/>
            <a:round/>
            <a:headEnd type="none" w="med" len="med"/>
            <a:tailEnd type="triangle" w="med" len="med"/>
          </a:ln>
        </p:spPr>
      </p:cxnSp>
      <p:cxnSp>
        <p:nvCxnSpPr>
          <p:cNvPr id="976" name="Google Shape;976;p56"/>
          <p:cNvCxnSpPr>
            <a:stCxn id="968" idx="6"/>
            <a:endCxn id="972" idx="2"/>
          </p:cNvCxnSpPr>
          <p:nvPr/>
        </p:nvCxnSpPr>
        <p:spPr>
          <a:xfrm rot="10800000" flipH="1">
            <a:off x="5090701" y="2194956"/>
            <a:ext cx="517500" cy="290400"/>
          </a:xfrm>
          <a:prstGeom prst="straightConnector1">
            <a:avLst/>
          </a:prstGeom>
          <a:noFill/>
          <a:ln w="9525" cap="flat" cmpd="sng">
            <a:solidFill>
              <a:schemeClr val="dk2"/>
            </a:solidFill>
            <a:prstDash val="solid"/>
            <a:round/>
            <a:headEnd type="none" w="med" len="med"/>
            <a:tailEnd type="triangle" w="med" len="med"/>
          </a:ln>
        </p:spPr>
      </p:cxnSp>
      <p:cxnSp>
        <p:nvCxnSpPr>
          <p:cNvPr id="977" name="Google Shape;977;p56"/>
          <p:cNvCxnSpPr>
            <a:stCxn id="968" idx="6"/>
            <a:endCxn id="971" idx="2"/>
          </p:cNvCxnSpPr>
          <p:nvPr/>
        </p:nvCxnSpPr>
        <p:spPr>
          <a:xfrm rot="10800000" flipH="1">
            <a:off x="5090701" y="2479956"/>
            <a:ext cx="517500" cy="5400"/>
          </a:xfrm>
          <a:prstGeom prst="straightConnector1">
            <a:avLst/>
          </a:prstGeom>
          <a:noFill/>
          <a:ln w="9525" cap="flat" cmpd="sng">
            <a:solidFill>
              <a:schemeClr val="dk2"/>
            </a:solidFill>
            <a:prstDash val="solid"/>
            <a:round/>
            <a:headEnd type="none" w="med" len="med"/>
            <a:tailEnd type="triangle" w="med" len="med"/>
          </a:ln>
        </p:spPr>
      </p:cxnSp>
      <p:cxnSp>
        <p:nvCxnSpPr>
          <p:cNvPr id="978" name="Google Shape;978;p56"/>
          <p:cNvCxnSpPr>
            <a:stCxn id="968" idx="6"/>
            <a:endCxn id="970" idx="2"/>
          </p:cNvCxnSpPr>
          <p:nvPr/>
        </p:nvCxnSpPr>
        <p:spPr>
          <a:xfrm>
            <a:off x="5090701" y="2485356"/>
            <a:ext cx="517500" cy="279900"/>
          </a:xfrm>
          <a:prstGeom prst="straightConnector1">
            <a:avLst/>
          </a:prstGeom>
          <a:noFill/>
          <a:ln w="9525" cap="flat" cmpd="sng">
            <a:solidFill>
              <a:schemeClr val="dk2"/>
            </a:solidFill>
            <a:prstDash val="solid"/>
            <a:round/>
            <a:headEnd type="none" w="med" len="med"/>
            <a:tailEnd type="triangle" w="med" len="med"/>
          </a:ln>
        </p:spPr>
      </p:cxnSp>
      <p:cxnSp>
        <p:nvCxnSpPr>
          <p:cNvPr id="979" name="Google Shape;979;p56"/>
          <p:cNvCxnSpPr>
            <a:stCxn id="969" idx="6"/>
            <a:endCxn id="972" idx="2"/>
          </p:cNvCxnSpPr>
          <p:nvPr/>
        </p:nvCxnSpPr>
        <p:spPr>
          <a:xfrm rot="10800000" flipH="1">
            <a:off x="5090701" y="2194785"/>
            <a:ext cx="517500" cy="629100"/>
          </a:xfrm>
          <a:prstGeom prst="straightConnector1">
            <a:avLst/>
          </a:prstGeom>
          <a:noFill/>
          <a:ln w="9525" cap="flat" cmpd="sng">
            <a:solidFill>
              <a:schemeClr val="dk2"/>
            </a:solidFill>
            <a:prstDash val="solid"/>
            <a:round/>
            <a:headEnd type="none" w="med" len="med"/>
            <a:tailEnd type="triangle" w="med" len="med"/>
          </a:ln>
        </p:spPr>
      </p:cxnSp>
      <p:cxnSp>
        <p:nvCxnSpPr>
          <p:cNvPr id="980" name="Google Shape;980;p56"/>
          <p:cNvCxnSpPr>
            <a:stCxn id="969" idx="6"/>
            <a:endCxn id="971" idx="2"/>
          </p:cNvCxnSpPr>
          <p:nvPr/>
        </p:nvCxnSpPr>
        <p:spPr>
          <a:xfrm rot="10800000" flipH="1">
            <a:off x="5090701" y="2480085"/>
            <a:ext cx="517500" cy="3438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p56"/>
          <p:cNvCxnSpPr>
            <a:stCxn id="969" idx="6"/>
            <a:endCxn id="970" idx="2"/>
          </p:cNvCxnSpPr>
          <p:nvPr/>
        </p:nvCxnSpPr>
        <p:spPr>
          <a:xfrm rot="10800000" flipH="1">
            <a:off x="5090701" y="2765385"/>
            <a:ext cx="517500" cy="58500"/>
          </a:xfrm>
          <a:prstGeom prst="straightConnector1">
            <a:avLst/>
          </a:prstGeom>
          <a:noFill/>
          <a:ln w="9525" cap="flat" cmpd="sng">
            <a:solidFill>
              <a:schemeClr val="dk2"/>
            </a:solidFill>
            <a:prstDash val="solid"/>
            <a:round/>
            <a:headEnd type="none" w="med" len="med"/>
            <a:tailEnd type="triangle" w="med" len="med"/>
          </a:ln>
        </p:spPr>
      </p:cxnSp>
      <p:sp>
        <p:nvSpPr>
          <p:cNvPr id="982" name="Google Shape;982;p56"/>
          <p:cNvSpPr/>
          <p:nvPr/>
        </p:nvSpPr>
        <p:spPr>
          <a:xfrm>
            <a:off x="5608169"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3" name="Google Shape;983;p56"/>
          <p:cNvSpPr/>
          <p:nvPr/>
        </p:nvSpPr>
        <p:spPr>
          <a:xfrm>
            <a:off x="5608169"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4" name="Google Shape;984;p56"/>
          <p:cNvSpPr/>
          <p:nvPr/>
        </p:nvSpPr>
        <p:spPr>
          <a:xfrm>
            <a:off x="6558574" y="264450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5" name="Google Shape;985;p56"/>
          <p:cNvSpPr/>
          <p:nvPr/>
        </p:nvSpPr>
        <p:spPr>
          <a:xfrm>
            <a:off x="6558574" y="235930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6" name="Google Shape;986;p56"/>
          <p:cNvSpPr/>
          <p:nvPr/>
        </p:nvSpPr>
        <p:spPr>
          <a:xfrm>
            <a:off x="6558574" y="2074109"/>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7" name="Google Shape;987;p56"/>
          <p:cNvSpPr/>
          <p:nvPr/>
        </p:nvSpPr>
        <p:spPr>
          <a:xfrm>
            <a:off x="6558574" y="1788912"/>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8" name="Google Shape;988;p56"/>
          <p:cNvSpPr/>
          <p:nvPr/>
        </p:nvSpPr>
        <p:spPr>
          <a:xfrm>
            <a:off x="6558574" y="2929701"/>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89" name="Google Shape;989;p56"/>
          <p:cNvSpPr/>
          <p:nvPr/>
        </p:nvSpPr>
        <p:spPr>
          <a:xfrm>
            <a:off x="7367908" y="2496770"/>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0" name="Google Shape;990;p56"/>
          <p:cNvSpPr/>
          <p:nvPr/>
        </p:nvSpPr>
        <p:spPr>
          <a:xfrm>
            <a:off x="7367908" y="2211573"/>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1" name="Google Shape;991;p56"/>
          <p:cNvSpPr/>
          <p:nvPr/>
        </p:nvSpPr>
        <p:spPr>
          <a:xfrm>
            <a:off x="7367908" y="1926376"/>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sp>
        <p:nvSpPr>
          <p:cNvPr id="992" name="Google Shape;992;p56"/>
          <p:cNvSpPr/>
          <p:nvPr/>
        </p:nvSpPr>
        <p:spPr>
          <a:xfrm>
            <a:off x="7367908" y="2781968"/>
            <a:ext cx="258600" cy="241500"/>
          </a:xfrm>
          <a:prstGeom prst="ellipse">
            <a:avLst/>
          </a:prstGeom>
          <a:noFill/>
          <a:ln w="28575" cap="flat" cmpd="sng">
            <a:solidFill>
              <a:srgbClr val="0095E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600" baseline="-25000">
              <a:latin typeface="Nunito"/>
              <a:ea typeface="Nunito"/>
              <a:cs typeface="Nunito"/>
              <a:sym typeface="Nunito"/>
            </a:endParaRPr>
          </a:p>
        </p:txBody>
      </p:sp>
      <p:cxnSp>
        <p:nvCxnSpPr>
          <p:cNvPr id="993" name="Google Shape;993;p56"/>
          <p:cNvCxnSpPr>
            <a:stCxn id="982" idx="6"/>
            <a:endCxn id="987" idx="2"/>
          </p:cNvCxnSpPr>
          <p:nvPr/>
        </p:nvCxnSpPr>
        <p:spPr>
          <a:xfrm>
            <a:off x="5866769" y="1909662"/>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94" name="Google Shape;994;p56"/>
          <p:cNvCxnSpPr>
            <a:stCxn id="982" idx="6"/>
            <a:endCxn id="986" idx="2"/>
          </p:cNvCxnSpPr>
          <p:nvPr/>
        </p:nvCxnSpPr>
        <p:spPr>
          <a:xfrm>
            <a:off x="5866769" y="1909662"/>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995" name="Google Shape;995;p56"/>
          <p:cNvCxnSpPr>
            <a:stCxn id="982" idx="6"/>
            <a:endCxn id="985" idx="2"/>
          </p:cNvCxnSpPr>
          <p:nvPr/>
        </p:nvCxnSpPr>
        <p:spPr>
          <a:xfrm>
            <a:off x="5866769" y="1909662"/>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996" name="Google Shape;996;p56"/>
          <p:cNvCxnSpPr>
            <a:stCxn id="982" idx="6"/>
            <a:endCxn id="984" idx="2"/>
          </p:cNvCxnSpPr>
          <p:nvPr/>
        </p:nvCxnSpPr>
        <p:spPr>
          <a:xfrm>
            <a:off x="5866769" y="1909662"/>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997" name="Google Shape;997;p56"/>
          <p:cNvCxnSpPr>
            <a:stCxn id="982" idx="6"/>
            <a:endCxn id="988" idx="2"/>
          </p:cNvCxnSpPr>
          <p:nvPr/>
        </p:nvCxnSpPr>
        <p:spPr>
          <a:xfrm>
            <a:off x="5866769" y="1909662"/>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998" name="Google Shape;998;p56"/>
          <p:cNvCxnSpPr>
            <a:stCxn id="972" idx="6"/>
            <a:endCxn id="986" idx="2"/>
          </p:cNvCxnSpPr>
          <p:nvPr/>
        </p:nvCxnSpPr>
        <p:spPr>
          <a:xfrm>
            <a:off x="5866769" y="2194859"/>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999" name="Google Shape;999;p56"/>
          <p:cNvCxnSpPr>
            <a:stCxn id="972" idx="6"/>
            <a:endCxn id="987" idx="2"/>
          </p:cNvCxnSpPr>
          <p:nvPr/>
        </p:nvCxnSpPr>
        <p:spPr>
          <a:xfrm rot="10800000" flipH="1">
            <a:off x="5866769" y="19095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0" name="Google Shape;1000;p56"/>
          <p:cNvCxnSpPr>
            <a:stCxn id="972" idx="6"/>
            <a:endCxn id="985" idx="2"/>
          </p:cNvCxnSpPr>
          <p:nvPr/>
        </p:nvCxnSpPr>
        <p:spPr>
          <a:xfrm>
            <a:off x="5866769" y="2194859"/>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1" name="Google Shape;1001;p56"/>
          <p:cNvCxnSpPr>
            <a:stCxn id="972" idx="6"/>
            <a:endCxn id="984" idx="2"/>
          </p:cNvCxnSpPr>
          <p:nvPr/>
        </p:nvCxnSpPr>
        <p:spPr>
          <a:xfrm>
            <a:off x="5866769" y="2194859"/>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2" name="Google Shape;1002;p56"/>
          <p:cNvCxnSpPr>
            <a:stCxn id="972" idx="6"/>
            <a:endCxn id="988" idx="2"/>
          </p:cNvCxnSpPr>
          <p:nvPr/>
        </p:nvCxnSpPr>
        <p:spPr>
          <a:xfrm>
            <a:off x="5866769" y="2194859"/>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03" name="Google Shape;1003;p56"/>
          <p:cNvCxnSpPr>
            <a:stCxn id="971" idx="6"/>
            <a:endCxn id="985" idx="2"/>
          </p:cNvCxnSpPr>
          <p:nvPr/>
        </p:nvCxnSpPr>
        <p:spPr>
          <a:xfrm>
            <a:off x="5866769" y="2480056"/>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04" name="Google Shape;1004;p56"/>
          <p:cNvCxnSpPr>
            <a:stCxn id="971" idx="6"/>
            <a:endCxn id="984" idx="2"/>
          </p:cNvCxnSpPr>
          <p:nvPr/>
        </p:nvCxnSpPr>
        <p:spPr>
          <a:xfrm>
            <a:off x="5866769" y="24800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5" name="Google Shape;1005;p56"/>
          <p:cNvCxnSpPr>
            <a:stCxn id="971" idx="6"/>
            <a:endCxn id="988" idx="2"/>
          </p:cNvCxnSpPr>
          <p:nvPr/>
        </p:nvCxnSpPr>
        <p:spPr>
          <a:xfrm>
            <a:off x="5866769" y="24800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6" name="Google Shape;1006;p56"/>
          <p:cNvCxnSpPr>
            <a:stCxn id="971" idx="6"/>
            <a:endCxn id="986" idx="2"/>
          </p:cNvCxnSpPr>
          <p:nvPr/>
        </p:nvCxnSpPr>
        <p:spPr>
          <a:xfrm rot="10800000" flipH="1">
            <a:off x="5866769" y="2194756"/>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07" name="Google Shape;1007;p56"/>
          <p:cNvCxnSpPr>
            <a:stCxn id="971" idx="6"/>
            <a:endCxn id="987" idx="2"/>
          </p:cNvCxnSpPr>
          <p:nvPr/>
        </p:nvCxnSpPr>
        <p:spPr>
          <a:xfrm rot="10800000" flipH="1">
            <a:off x="5866769" y="1909756"/>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08" name="Google Shape;1008;p56"/>
          <p:cNvCxnSpPr>
            <a:stCxn id="970" idx="6"/>
            <a:endCxn id="984" idx="2"/>
          </p:cNvCxnSpPr>
          <p:nvPr/>
        </p:nvCxnSpPr>
        <p:spPr>
          <a:xfrm>
            <a:off x="5866769" y="2765253"/>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09" name="Google Shape;1009;p56"/>
          <p:cNvCxnSpPr>
            <a:stCxn id="970" idx="6"/>
            <a:endCxn id="988" idx="2"/>
          </p:cNvCxnSpPr>
          <p:nvPr/>
        </p:nvCxnSpPr>
        <p:spPr>
          <a:xfrm>
            <a:off x="5866769" y="2765253"/>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10" name="Google Shape;1010;p56"/>
          <p:cNvCxnSpPr>
            <a:stCxn id="970" idx="6"/>
            <a:endCxn id="985" idx="1"/>
          </p:cNvCxnSpPr>
          <p:nvPr/>
        </p:nvCxnSpPr>
        <p:spPr>
          <a:xfrm rot="10800000" flipH="1">
            <a:off x="5866769" y="2394753"/>
            <a:ext cx="729600" cy="370500"/>
          </a:xfrm>
          <a:prstGeom prst="straightConnector1">
            <a:avLst/>
          </a:prstGeom>
          <a:noFill/>
          <a:ln w="9525" cap="flat" cmpd="sng">
            <a:solidFill>
              <a:schemeClr val="dk2"/>
            </a:solidFill>
            <a:prstDash val="solid"/>
            <a:round/>
            <a:headEnd type="none" w="med" len="med"/>
            <a:tailEnd type="triangle" w="med" len="med"/>
          </a:ln>
        </p:spPr>
      </p:cxnSp>
      <p:cxnSp>
        <p:nvCxnSpPr>
          <p:cNvPr id="1011" name="Google Shape;1011;p56"/>
          <p:cNvCxnSpPr>
            <a:stCxn id="970" idx="6"/>
            <a:endCxn id="986" idx="2"/>
          </p:cNvCxnSpPr>
          <p:nvPr/>
        </p:nvCxnSpPr>
        <p:spPr>
          <a:xfrm rot="10800000" flipH="1">
            <a:off x="5866769" y="2194953"/>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12" name="Google Shape;1012;p56"/>
          <p:cNvCxnSpPr>
            <a:stCxn id="970" idx="6"/>
            <a:endCxn id="987" idx="2"/>
          </p:cNvCxnSpPr>
          <p:nvPr/>
        </p:nvCxnSpPr>
        <p:spPr>
          <a:xfrm rot="10800000" flipH="1">
            <a:off x="5866769" y="1909653"/>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13" name="Google Shape;1013;p56"/>
          <p:cNvCxnSpPr>
            <a:stCxn id="983" idx="6"/>
            <a:endCxn id="988" idx="2"/>
          </p:cNvCxnSpPr>
          <p:nvPr/>
        </p:nvCxnSpPr>
        <p:spPr>
          <a:xfrm>
            <a:off x="5866769" y="3050451"/>
            <a:ext cx="691800" cy="0"/>
          </a:xfrm>
          <a:prstGeom prst="straightConnector1">
            <a:avLst/>
          </a:prstGeom>
          <a:noFill/>
          <a:ln w="9525" cap="flat" cmpd="sng">
            <a:solidFill>
              <a:schemeClr val="dk2"/>
            </a:solidFill>
            <a:prstDash val="solid"/>
            <a:round/>
            <a:headEnd type="none" w="med" len="med"/>
            <a:tailEnd type="triangle" w="med" len="med"/>
          </a:ln>
        </p:spPr>
      </p:cxnSp>
      <p:cxnSp>
        <p:nvCxnSpPr>
          <p:cNvPr id="1014" name="Google Shape;1014;p56"/>
          <p:cNvCxnSpPr>
            <a:stCxn id="983" idx="6"/>
            <a:endCxn id="984" idx="2"/>
          </p:cNvCxnSpPr>
          <p:nvPr/>
        </p:nvCxnSpPr>
        <p:spPr>
          <a:xfrm rot="10800000" flipH="1">
            <a:off x="5866769" y="2765151"/>
            <a:ext cx="691800" cy="285300"/>
          </a:xfrm>
          <a:prstGeom prst="straightConnector1">
            <a:avLst/>
          </a:prstGeom>
          <a:noFill/>
          <a:ln w="9525" cap="flat" cmpd="sng">
            <a:solidFill>
              <a:schemeClr val="dk2"/>
            </a:solidFill>
            <a:prstDash val="solid"/>
            <a:round/>
            <a:headEnd type="none" w="med" len="med"/>
            <a:tailEnd type="triangle" w="med" len="med"/>
          </a:ln>
        </p:spPr>
      </p:cxnSp>
      <p:cxnSp>
        <p:nvCxnSpPr>
          <p:cNvPr id="1015" name="Google Shape;1015;p56"/>
          <p:cNvCxnSpPr>
            <a:stCxn id="983" idx="6"/>
            <a:endCxn id="985" idx="2"/>
          </p:cNvCxnSpPr>
          <p:nvPr/>
        </p:nvCxnSpPr>
        <p:spPr>
          <a:xfrm rot="10800000" flipH="1">
            <a:off x="5866769" y="2480151"/>
            <a:ext cx="691800" cy="570300"/>
          </a:xfrm>
          <a:prstGeom prst="straightConnector1">
            <a:avLst/>
          </a:prstGeom>
          <a:noFill/>
          <a:ln w="9525" cap="flat" cmpd="sng">
            <a:solidFill>
              <a:schemeClr val="dk2"/>
            </a:solidFill>
            <a:prstDash val="solid"/>
            <a:round/>
            <a:headEnd type="none" w="med" len="med"/>
            <a:tailEnd type="triangle" w="med" len="med"/>
          </a:ln>
        </p:spPr>
      </p:cxnSp>
      <p:cxnSp>
        <p:nvCxnSpPr>
          <p:cNvPr id="1016" name="Google Shape;1016;p56"/>
          <p:cNvCxnSpPr>
            <a:stCxn id="983" idx="6"/>
            <a:endCxn id="986" idx="2"/>
          </p:cNvCxnSpPr>
          <p:nvPr/>
        </p:nvCxnSpPr>
        <p:spPr>
          <a:xfrm rot="10800000" flipH="1">
            <a:off x="5866769" y="2194851"/>
            <a:ext cx="691800" cy="855600"/>
          </a:xfrm>
          <a:prstGeom prst="straightConnector1">
            <a:avLst/>
          </a:prstGeom>
          <a:noFill/>
          <a:ln w="9525" cap="flat" cmpd="sng">
            <a:solidFill>
              <a:schemeClr val="dk2"/>
            </a:solidFill>
            <a:prstDash val="solid"/>
            <a:round/>
            <a:headEnd type="none" w="med" len="med"/>
            <a:tailEnd type="triangle" w="med" len="med"/>
          </a:ln>
        </p:spPr>
      </p:cxnSp>
      <p:cxnSp>
        <p:nvCxnSpPr>
          <p:cNvPr id="1017" name="Google Shape;1017;p56"/>
          <p:cNvCxnSpPr>
            <a:stCxn id="983" idx="6"/>
            <a:endCxn id="987" idx="2"/>
          </p:cNvCxnSpPr>
          <p:nvPr/>
        </p:nvCxnSpPr>
        <p:spPr>
          <a:xfrm rot="10800000" flipH="1">
            <a:off x="5866769" y="1909551"/>
            <a:ext cx="691800" cy="1140900"/>
          </a:xfrm>
          <a:prstGeom prst="straightConnector1">
            <a:avLst/>
          </a:prstGeom>
          <a:noFill/>
          <a:ln w="9525" cap="flat" cmpd="sng">
            <a:solidFill>
              <a:schemeClr val="dk2"/>
            </a:solidFill>
            <a:prstDash val="solid"/>
            <a:round/>
            <a:headEnd type="none" w="med" len="med"/>
            <a:tailEnd type="triangle" w="med" len="med"/>
          </a:ln>
        </p:spPr>
      </p:cxnSp>
      <p:cxnSp>
        <p:nvCxnSpPr>
          <p:cNvPr id="1018" name="Google Shape;1018;p56"/>
          <p:cNvCxnSpPr>
            <a:stCxn id="969" idx="6"/>
            <a:endCxn id="983" idx="2"/>
          </p:cNvCxnSpPr>
          <p:nvPr/>
        </p:nvCxnSpPr>
        <p:spPr>
          <a:xfrm>
            <a:off x="5090701" y="2823885"/>
            <a:ext cx="517500" cy="226500"/>
          </a:xfrm>
          <a:prstGeom prst="straightConnector1">
            <a:avLst/>
          </a:prstGeom>
          <a:noFill/>
          <a:ln w="9525" cap="flat" cmpd="sng">
            <a:solidFill>
              <a:schemeClr val="dk2"/>
            </a:solidFill>
            <a:prstDash val="solid"/>
            <a:round/>
            <a:headEnd type="none" w="med" len="med"/>
            <a:tailEnd type="triangle" w="med" len="med"/>
          </a:ln>
        </p:spPr>
      </p:cxnSp>
      <p:cxnSp>
        <p:nvCxnSpPr>
          <p:cNvPr id="1019" name="Google Shape;1019;p56"/>
          <p:cNvCxnSpPr>
            <a:stCxn id="969" idx="6"/>
            <a:endCxn id="982" idx="2"/>
          </p:cNvCxnSpPr>
          <p:nvPr/>
        </p:nvCxnSpPr>
        <p:spPr>
          <a:xfrm rot="10800000" flipH="1">
            <a:off x="5090701" y="1909785"/>
            <a:ext cx="517500" cy="914100"/>
          </a:xfrm>
          <a:prstGeom prst="straightConnector1">
            <a:avLst/>
          </a:prstGeom>
          <a:noFill/>
          <a:ln w="9525" cap="flat" cmpd="sng">
            <a:solidFill>
              <a:schemeClr val="dk2"/>
            </a:solidFill>
            <a:prstDash val="solid"/>
            <a:round/>
            <a:headEnd type="none" w="med" len="med"/>
            <a:tailEnd type="triangle" w="med" len="med"/>
          </a:ln>
        </p:spPr>
      </p:cxnSp>
      <p:cxnSp>
        <p:nvCxnSpPr>
          <p:cNvPr id="1020" name="Google Shape;1020;p56"/>
          <p:cNvCxnSpPr>
            <a:stCxn id="968" idx="6"/>
            <a:endCxn id="982" idx="2"/>
          </p:cNvCxnSpPr>
          <p:nvPr/>
        </p:nvCxnSpPr>
        <p:spPr>
          <a:xfrm rot="10800000" flipH="1">
            <a:off x="5090701" y="1909656"/>
            <a:ext cx="517500" cy="575700"/>
          </a:xfrm>
          <a:prstGeom prst="straightConnector1">
            <a:avLst/>
          </a:prstGeom>
          <a:noFill/>
          <a:ln w="9525" cap="flat" cmpd="sng">
            <a:solidFill>
              <a:schemeClr val="dk2"/>
            </a:solidFill>
            <a:prstDash val="solid"/>
            <a:round/>
            <a:headEnd type="none" w="med" len="med"/>
            <a:tailEnd type="triangle" w="med" len="med"/>
          </a:ln>
        </p:spPr>
      </p:cxnSp>
      <p:cxnSp>
        <p:nvCxnSpPr>
          <p:cNvPr id="1021" name="Google Shape;1021;p56"/>
          <p:cNvCxnSpPr>
            <a:stCxn id="967" idx="6"/>
            <a:endCxn id="982" idx="2"/>
          </p:cNvCxnSpPr>
          <p:nvPr/>
        </p:nvCxnSpPr>
        <p:spPr>
          <a:xfrm rot="10800000" flipH="1">
            <a:off x="5090701" y="1909528"/>
            <a:ext cx="517500" cy="237300"/>
          </a:xfrm>
          <a:prstGeom prst="straightConnector1">
            <a:avLst/>
          </a:prstGeom>
          <a:noFill/>
          <a:ln w="9525" cap="flat" cmpd="sng">
            <a:solidFill>
              <a:schemeClr val="dk2"/>
            </a:solidFill>
            <a:prstDash val="solid"/>
            <a:round/>
            <a:headEnd type="none" w="med" len="med"/>
            <a:tailEnd type="triangle" w="med" len="med"/>
          </a:ln>
        </p:spPr>
      </p:cxnSp>
      <p:cxnSp>
        <p:nvCxnSpPr>
          <p:cNvPr id="1022" name="Google Shape;1022;p56"/>
          <p:cNvCxnSpPr>
            <a:stCxn id="968" idx="6"/>
            <a:endCxn id="983" idx="2"/>
          </p:cNvCxnSpPr>
          <p:nvPr/>
        </p:nvCxnSpPr>
        <p:spPr>
          <a:xfrm>
            <a:off x="5090701" y="2485356"/>
            <a:ext cx="517500" cy="565200"/>
          </a:xfrm>
          <a:prstGeom prst="straightConnector1">
            <a:avLst/>
          </a:prstGeom>
          <a:noFill/>
          <a:ln w="9525" cap="flat" cmpd="sng">
            <a:solidFill>
              <a:schemeClr val="dk2"/>
            </a:solidFill>
            <a:prstDash val="solid"/>
            <a:round/>
            <a:headEnd type="none" w="med" len="med"/>
            <a:tailEnd type="triangle" w="med" len="med"/>
          </a:ln>
        </p:spPr>
      </p:cxnSp>
      <p:cxnSp>
        <p:nvCxnSpPr>
          <p:cNvPr id="1023" name="Google Shape;1023;p56"/>
          <p:cNvCxnSpPr>
            <a:stCxn id="967" idx="6"/>
            <a:endCxn id="983" idx="2"/>
          </p:cNvCxnSpPr>
          <p:nvPr/>
        </p:nvCxnSpPr>
        <p:spPr>
          <a:xfrm>
            <a:off x="5090701" y="2146828"/>
            <a:ext cx="517500" cy="903600"/>
          </a:xfrm>
          <a:prstGeom prst="straightConnector1">
            <a:avLst/>
          </a:prstGeom>
          <a:noFill/>
          <a:ln w="9525" cap="flat" cmpd="sng">
            <a:solidFill>
              <a:schemeClr val="dk2"/>
            </a:solidFill>
            <a:prstDash val="solid"/>
            <a:round/>
            <a:headEnd type="none" w="med" len="med"/>
            <a:tailEnd type="triangle" w="med" len="med"/>
          </a:ln>
        </p:spPr>
      </p:cxnSp>
      <p:cxnSp>
        <p:nvCxnSpPr>
          <p:cNvPr id="1024" name="Google Shape;1024;p56"/>
          <p:cNvCxnSpPr>
            <a:stCxn id="987" idx="6"/>
            <a:endCxn id="991" idx="2"/>
          </p:cNvCxnSpPr>
          <p:nvPr/>
        </p:nvCxnSpPr>
        <p:spPr>
          <a:xfrm>
            <a:off x="6817174" y="1909662"/>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25" name="Google Shape;1025;p56"/>
          <p:cNvCxnSpPr>
            <a:stCxn id="987" idx="6"/>
            <a:endCxn id="990" idx="2"/>
          </p:cNvCxnSpPr>
          <p:nvPr/>
        </p:nvCxnSpPr>
        <p:spPr>
          <a:xfrm>
            <a:off x="6817174" y="1909662"/>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26" name="Google Shape;1026;p56"/>
          <p:cNvCxnSpPr>
            <a:stCxn id="987" idx="6"/>
            <a:endCxn id="989" idx="2"/>
          </p:cNvCxnSpPr>
          <p:nvPr/>
        </p:nvCxnSpPr>
        <p:spPr>
          <a:xfrm>
            <a:off x="6817174" y="1909662"/>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27" name="Google Shape;1027;p56"/>
          <p:cNvCxnSpPr>
            <a:stCxn id="987" idx="6"/>
            <a:endCxn id="992" idx="2"/>
          </p:cNvCxnSpPr>
          <p:nvPr/>
        </p:nvCxnSpPr>
        <p:spPr>
          <a:xfrm>
            <a:off x="6817174" y="1909662"/>
            <a:ext cx="550800" cy="993000"/>
          </a:xfrm>
          <a:prstGeom prst="straightConnector1">
            <a:avLst/>
          </a:prstGeom>
          <a:noFill/>
          <a:ln w="9525" cap="flat" cmpd="sng">
            <a:solidFill>
              <a:schemeClr val="dk2"/>
            </a:solidFill>
            <a:prstDash val="solid"/>
            <a:round/>
            <a:headEnd type="none" w="med" len="med"/>
            <a:tailEnd type="triangle" w="med" len="med"/>
          </a:ln>
        </p:spPr>
      </p:cxnSp>
      <p:cxnSp>
        <p:nvCxnSpPr>
          <p:cNvPr id="1028" name="Google Shape;1028;p56"/>
          <p:cNvCxnSpPr>
            <a:stCxn id="986" idx="6"/>
            <a:endCxn id="991" idx="2"/>
          </p:cNvCxnSpPr>
          <p:nvPr/>
        </p:nvCxnSpPr>
        <p:spPr>
          <a:xfrm rot="10800000" flipH="1">
            <a:off x="6817174" y="2047259"/>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29" name="Google Shape;1029;p56"/>
          <p:cNvCxnSpPr>
            <a:stCxn id="986" idx="6"/>
            <a:endCxn id="990" idx="2"/>
          </p:cNvCxnSpPr>
          <p:nvPr/>
        </p:nvCxnSpPr>
        <p:spPr>
          <a:xfrm>
            <a:off x="6817174" y="2194859"/>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0" name="Google Shape;1030;p56"/>
          <p:cNvCxnSpPr>
            <a:stCxn id="986" idx="6"/>
            <a:endCxn id="989" idx="2"/>
          </p:cNvCxnSpPr>
          <p:nvPr/>
        </p:nvCxnSpPr>
        <p:spPr>
          <a:xfrm>
            <a:off x="6817174" y="2194859"/>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31" name="Google Shape;1031;p56"/>
          <p:cNvCxnSpPr>
            <a:stCxn id="985" idx="6"/>
            <a:endCxn id="989" idx="2"/>
          </p:cNvCxnSpPr>
          <p:nvPr/>
        </p:nvCxnSpPr>
        <p:spPr>
          <a:xfrm>
            <a:off x="6817174" y="2480056"/>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2" name="Google Shape;1032;p56"/>
          <p:cNvCxnSpPr>
            <a:stCxn id="985" idx="6"/>
            <a:endCxn id="992" idx="2"/>
          </p:cNvCxnSpPr>
          <p:nvPr/>
        </p:nvCxnSpPr>
        <p:spPr>
          <a:xfrm>
            <a:off x="6817174" y="2480056"/>
            <a:ext cx="550800" cy="422700"/>
          </a:xfrm>
          <a:prstGeom prst="straightConnector1">
            <a:avLst/>
          </a:prstGeom>
          <a:noFill/>
          <a:ln w="9525" cap="flat" cmpd="sng">
            <a:solidFill>
              <a:schemeClr val="dk2"/>
            </a:solidFill>
            <a:prstDash val="solid"/>
            <a:round/>
            <a:headEnd type="none" w="med" len="med"/>
            <a:tailEnd type="triangle" w="med" len="med"/>
          </a:ln>
        </p:spPr>
      </p:cxnSp>
      <p:cxnSp>
        <p:nvCxnSpPr>
          <p:cNvPr id="1033" name="Google Shape;1033;p56"/>
          <p:cNvCxnSpPr>
            <a:stCxn id="985" idx="6"/>
            <a:endCxn id="990" idx="2"/>
          </p:cNvCxnSpPr>
          <p:nvPr/>
        </p:nvCxnSpPr>
        <p:spPr>
          <a:xfrm rot="10800000" flipH="1">
            <a:off x="6817174" y="2332456"/>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34" name="Google Shape;1034;p56"/>
          <p:cNvCxnSpPr>
            <a:stCxn id="985" idx="6"/>
            <a:endCxn id="991" idx="2"/>
          </p:cNvCxnSpPr>
          <p:nvPr/>
        </p:nvCxnSpPr>
        <p:spPr>
          <a:xfrm rot="10800000" flipH="1">
            <a:off x="6817174" y="2047156"/>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35" name="Google Shape;1035;p56"/>
          <p:cNvCxnSpPr>
            <a:stCxn id="986" idx="6"/>
            <a:endCxn id="992" idx="2"/>
          </p:cNvCxnSpPr>
          <p:nvPr/>
        </p:nvCxnSpPr>
        <p:spPr>
          <a:xfrm>
            <a:off x="6817174" y="2194859"/>
            <a:ext cx="550800" cy="708000"/>
          </a:xfrm>
          <a:prstGeom prst="straightConnector1">
            <a:avLst/>
          </a:prstGeom>
          <a:noFill/>
          <a:ln w="9525" cap="flat" cmpd="sng">
            <a:solidFill>
              <a:schemeClr val="dk2"/>
            </a:solidFill>
            <a:prstDash val="solid"/>
            <a:round/>
            <a:headEnd type="none" w="med" len="med"/>
            <a:tailEnd type="triangle" w="med" len="med"/>
          </a:ln>
        </p:spPr>
      </p:cxnSp>
      <p:cxnSp>
        <p:nvCxnSpPr>
          <p:cNvPr id="1036" name="Google Shape;1036;p56"/>
          <p:cNvCxnSpPr>
            <a:stCxn id="984" idx="6"/>
            <a:endCxn id="992" idx="2"/>
          </p:cNvCxnSpPr>
          <p:nvPr/>
        </p:nvCxnSpPr>
        <p:spPr>
          <a:xfrm>
            <a:off x="6817174" y="2765253"/>
            <a:ext cx="550800" cy="137400"/>
          </a:xfrm>
          <a:prstGeom prst="straightConnector1">
            <a:avLst/>
          </a:prstGeom>
          <a:noFill/>
          <a:ln w="9525" cap="flat" cmpd="sng">
            <a:solidFill>
              <a:schemeClr val="dk2"/>
            </a:solidFill>
            <a:prstDash val="solid"/>
            <a:round/>
            <a:headEnd type="none" w="med" len="med"/>
            <a:tailEnd type="triangle" w="med" len="med"/>
          </a:ln>
        </p:spPr>
      </p:cxnSp>
      <p:cxnSp>
        <p:nvCxnSpPr>
          <p:cNvPr id="1037" name="Google Shape;1037;p56"/>
          <p:cNvCxnSpPr>
            <a:stCxn id="988" idx="6"/>
            <a:endCxn id="992" idx="2"/>
          </p:cNvCxnSpPr>
          <p:nvPr/>
        </p:nvCxnSpPr>
        <p:spPr>
          <a:xfrm rot="10800000" flipH="1">
            <a:off x="6817174" y="2902851"/>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38" name="Google Shape;1038;p56"/>
          <p:cNvCxnSpPr>
            <a:stCxn id="988" idx="6"/>
            <a:endCxn id="989" idx="2"/>
          </p:cNvCxnSpPr>
          <p:nvPr/>
        </p:nvCxnSpPr>
        <p:spPr>
          <a:xfrm rot="10800000" flipH="1">
            <a:off x="6817174" y="2617551"/>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39" name="Google Shape;1039;p56"/>
          <p:cNvCxnSpPr>
            <a:stCxn id="984" idx="6"/>
            <a:endCxn id="989" idx="2"/>
          </p:cNvCxnSpPr>
          <p:nvPr/>
        </p:nvCxnSpPr>
        <p:spPr>
          <a:xfrm rot="10800000" flipH="1">
            <a:off x="6817174" y="2617653"/>
            <a:ext cx="550800" cy="147600"/>
          </a:xfrm>
          <a:prstGeom prst="straightConnector1">
            <a:avLst/>
          </a:prstGeom>
          <a:noFill/>
          <a:ln w="9525" cap="flat" cmpd="sng">
            <a:solidFill>
              <a:schemeClr val="dk2"/>
            </a:solidFill>
            <a:prstDash val="solid"/>
            <a:round/>
            <a:headEnd type="none" w="med" len="med"/>
            <a:tailEnd type="triangle" w="med" len="med"/>
          </a:ln>
        </p:spPr>
      </p:cxnSp>
      <p:cxnSp>
        <p:nvCxnSpPr>
          <p:cNvPr id="1040" name="Google Shape;1040;p56"/>
          <p:cNvCxnSpPr>
            <a:stCxn id="988" idx="6"/>
            <a:endCxn id="990" idx="2"/>
          </p:cNvCxnSpPr>
          <p:nvPr/>
        </p:nvCxnSpPr>
        <p:spPr>
          <a:xfrm rot="10800000" flipH="1">
            <a:off x="6817174" y="2332251"/>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041" name="Google Shape;1041;p56"/>
          <p:cNvCxnSpPr>
            <a:stCxn id="984" idx="6"/>
            <a:endCxn id="991" idx="2"/>
          </p:cNvCxnSpPr>
          <p:nvPr/>
        </p:nvCxnSpPr>
        <p:spPr>
          <a:xfrm rot="10800000" flipH="1">
            <a:off x="6817174" y="2047053"/>
            <a:ext cx="550800" cy="718200"/>
          </a:xfrm>
          <a:prstGeom prst="straightConnector1">
            <a:avLst/>
          </a:prstGeom>
          <a:noFill/>
          <a:ln w="9525" cap="flat" cmpd="sng">
            <a:solidFill>
              <a:schemeClr val="dk2"/>
            </a:solidFill>
            <a:prstDash val="solid"/>
            <a:round/>
            <a:headEnd type="none" w="med" len="med"/>
            <a:tailEnd type="triangle" w="med" len="med"/>
          </a:ln>
        </p:spPr>
      </p:cxnSp>
      <p:cxnSp>
        <p:nvCxnSpPr>
          <p:cNvPr id="1042" name="Google Shape;1042;p56"/>
          <p:cNvCxnSpPr>
            <a:stCxn id="984" idx="6"/>
            <a:endCxn id="990" idx="2"/>
          </p:cNvCxnSpPr>
          <p:nvPr/>
        </p:nvCxnSpPr>
        <p:spPr>
          <a:xfrm rot="10800000" flipH="1">
            <a:off x="6817174" y="2332353"/>
            <a:ext cx="550800" cy="432900"/>
          </a:xfrm>
          <a:prstGeom prst="straightConnector1">
            <a:avLst/>
          </a:prstGeom>
          <a:noFill/>
          <a:ln w="9525" cap="flat" cmpd="sng">
            <a:solidFill>
              <a:schemeClr val="dk2"/>
            </a:solidFill>
            <a:prstDash val="solid"/>
            <a:round/>
            <a:headEnd type="none" w="med" len="med"/>
            <a:tailEnd type="triangle" w="med" len="med"/>
          </a:ln>
        </p:spPr>
      </p:cxnSp>
      <p:cxnSp>
        <p:nvCxnSpPr>
          <p:cNvPr id="1043" name="Google Shape;1043;p56"/>
          <p:cNvCxnSpPr>
            <a:stCxn id="988" idx="6"/>
            <a:endCxn id="991" idx="2"/>
          </p:cNvCxnSpPr>
          <p:nvPr/>
        </p:nvCxnSpPr>
        <p:spPr>
          <a:xfrm rot="10800000" flipH="1">
            <a:off x="6817174" y="2047251"/>
            <a:ext cx="550800" cy="1003200"/>
          </a:xfrm>
          <a:prstGeom prst="straightConnector1">
            <a:avLst/>
          </a:prstGeom>
          <a:noFill/>
          <a:ln w="9525" cap="flat" cmpd="sng">
            <a:solidFill>
              <a:schemeClr val="dk2"/>
            </a:solidFill>
            <a:prstDash val="solid"/>
            <a:round/>
            <a:headEnd type="none" w="med" len="med"/>
            <a:tailEnd type="triangle" w="med" len="med"/>
          </a:ln>
        </p:spPr>
      </p:cxnSp>
      <p:sp>
        <p:nvSpPr>
          <p:cNvPr id="1044" name="Google Shape;1044;p56"/>
          <p:cNvSpPr txBox="1"/>
          <p:nvPr/>
        </p:nvSpPr>
        <p:spPr>
          <a:xfrm>
            <a:off x="304800" y="981075"/>
            <a:ext cx="8239200" cy="10764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400">
                <a:solidFill>
                  <a:schemeClr val="dk2"/>
                </a:solidFill>
                <a:latin typeface="Nunito"/>
                <a:ea typeface="Nunito"/>
                <a:cs typeface="Nunito"/>
                <a:sym typeface="Nunito"/>
              </a:rPr>
              <a:t>Given one training example </a:t>
            </a:r>
            <a:r>
              <a:rPr lang="en" sz="2400">
                <a:solidFill>
                  <a:schemeClr val="dk2"/>
                </a:solidFill>
                <a:latin typeface="Times New Roman"/>
                <a:ea typeface="Times New Roman"/>
                <a:cs typeface="Times New Roman"/>
                <a:sym typeface="Times New Roman"/>
              </a:rPr>
              <a:t>(</a:t>
            </a:r>
            <a:r>
              <a:rPr lang="en" sz="2400" i="1">
                <a:solidFill>
                  <a:schemeClr val="dk2"/>
                </a:solidFill>
                <a:latin typeface="Times New Roman"/>
                <a:ea typeface="Times New Roman"/>
                <a:cs typeface="Times New Roman"/>
                <a:sym typeface="Times New Roman"/>
              </a:rPr>
              <a:t>x</a:t>
            </a:r>
            <a:r>
              <a:rPr lang="en" sz="2400">
                <a:solidFill>
                  <a:schemeClr val="dk2"/>
                </a:solidFill>
                <a:latin typeface="Times New Roman"/>
                <a:ea typeface="Times New Roman"/>
                <a:cs typeface="Times New Roman"/>
                <a:sym typeface="Times New Roman"/>
              </a:rPr>
              <a:t>, </a:t>
            </a:r>
            <a:r>
              <a:rPr lang="en" sz="2400" i="1">
                <a:solidFill>
                  <a:schemeClr val="dk2"/>
                </a:solidFill>
                <a:latin typeface="Times New Roman"/>
                <a:ea typeface="Times New Roman"/>
                <a:cs typeface="Times New Roman"/>
                <a:sym typeface="Times New Roman"/>
              </a:rPr>
              <a:t>y</a:t>
            </a:r>
            <a:r>
              <a:rPr lang="en" sz="2400">
                <a:solidFill>
                  <a:schemeClr val="dk2"/>
                </a:solidFill>
                <a:latin typeface="Times New Roman"/>
                <a:ea typeface="Times New Roman"/>
                <a:cs typeface="Times New Roman"/>
                <a:sym typeface="Times New Roman"/>
              </a:rPr>
              <a:t>)</a:t>
            </a:r>
            <a:r>
              <a:rPr lang="en" sz="2400">
                <a:solidFill>
                  <a:srgbClr val="424242"/>
                </a:solidFill>
                <a:latin typeface="Nunito"/>
                <a:ea typeface="Nunito"/>
                <a:cs typeface="Nunito"/>
                <a:sym typeface="Nunito"/>
              </a:rPr>
              <a:t>:</a:t>
            </a:r>
            <a:endParaRPr sz="2400">
              <a:solidFill>
                <a:srgbClr val="424242"/>
              </a:solidFill>
              <a:latin typeface="Nunito"/>
              <a:ea typeface="Nunito"/>
              <a:cs typeface="Nunito"/>
              <a:sym typeface="Nunito"/>
            </a:endParaRPr>
          </a:p>
          <a:p>
            <a:pPr marL="0" lvl="0" indent="0" algn="l" rtl="0">
              <a:lnSpc>
                <a:spcPct val="115000"/>
              </a:lnSpc>
              <a:spcBef>
                <a:spcPts val="0"/>
              </a:spcBef>
              <a:spcAft>
                <a:spcPts val="0"/>
              </a:spcAft>
              <a:buNone/>
            </a:pPr>
            <a:endParaRPr sz="2400">
              <a:solidFill>
                <a:srgbClr val="424242"/>
              </a:solidFill>
              <a:latin typeface="Nunito"/>
              <a:ea typeface="Nunito"/>
              <a:cs typeface="Nunito"/>
              <a:sym typeface="Nunito"/>
            </a:endParaRPr>
          </a:p>
        </p:txBody>
      </p:sp>
      <p:sp>
        <p:nvSpPr>
          <p:cNvPr id="1045" name="Google Shape;1045;p56"/>
          <p:cNvSpPr txBox="1">
            <a:spLocks noGrp="1"/>
          </p:cNvSpPr>
          <p:nvPr>
            <p:ph type="title"/>
          </p:nvPr>
        </p:nvSpPr>
        <p:spPr>
          <a:xfrm>
            <a:off x="311700" y="2201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Forward Propagation</a:t>
            </a:r>
            <a:endParaRPr/>
          </a:p>
        </p:txBody>
      </p:sp>
      <p:pic>
        <p:nvPicPr>
          <p:cNvPr id="1046" name="Google Shape;1046;p56"/>
          <p:cNvPicPr preferRelativeResize="0"/>
          <p:nvPr/>
        </p:nvPicPr>
        <p:blipFill rotWithShape="1">
          <a:blip r:embed="rId3">
            <a:alphaModFix/>
          </a:blip>
          <a:srcRect b="89277"/>
          <a:stretch/>
        </p:blipFill>
        <p:spPr>
          <a:xfrm>
            <a:off x="685800" y="1525100"/>
            <a:ext cx="3333825" cy="432899"/>
          </a:xfrm>
          <a:prstGeom prst="rect">
            <a:avLst/>
          </a:prstGeom>
          <a:noFill/>
          <a:ln>
            <a:noFill/>
          </a:ln>
        </p:spPr>
      </p:pic>
      <p:pic>
        <p:nvPicPr>
          <p:cNvPr id="1047" name="Google Shape;1047;p56"/>
          <p:cNvPicPr preferRelativeResize="0"/>
          <p:nvPr/>
        </p:nvPicPr>
        <p:blipFill rotWithShape="1">
          <a:blip r:embed="rId3">
            <a:alphaModFix/>
          </a:blip>
          <a:srcRect t="10823" b="76349"/>
          <a:stretch/>
        </p:blipFill>
        <p:spPr>
          <a:xfrm>
            <a:off x="685800" y="1962100"/>
            <a:ext cx="3333825" cy="517849"/>
          </a:xfrm>
          <a:prstGeom prst="rect">
            <a:avLst/>
          </a:prstGeom>
          <a:noFill/>
          <a:ln>
            <a:noFill/>
          </a:ln>
        </p:spPr>
      </p:pic>
      <p:pic>
        <p:nvPicPr>
          <p:cNvPr id="1048" name="Google Shape;1048;p56"/>
          <p:cNvPicPr preferRelativeResize="0"/>
          <p:nvPr/>
        </p:nvPicPr>
        <p:blipFill rotWithShape="1">
          <a:blip r:embed="rId3">
            <a:alphaModFix/>
          </a:blip>
          <a:srcRect t="25580" b="62213"/>
          <a:stretch/>
        </p:blipFill>
        <p:spPr>
          <a:xfrm>
            <a:off x="685800" y="2557725"/>
            <a:ext cx="3333825" cy="492824"/>
          </a:xfrm>
          <a:prstGeom prst="rect">
            <a:avLst/>
          </a:prstGeom>
          <a:noFill/>
          <a:ln>
            <a:noFill/>
          </a:ln>
        </p:spPr>
      </p:pic>
      <p:pic>
        <p:nvPicPr>
          <p:cNvPr id="1049" name="Google Shape;1049;p56"/>
          <p:cNvPicPr preferRelativeResize="0"/>
          <p:nvPr/>
        </p:nvPicPr>
        <p:blipFill rotWithShape="1">
          <a:blip r:embed="rId3">
            <a:alphaModFix/>
          </a:blip>
          <a:srcRect t="37776" b="49431"/>
          <a:stretch/>
        </p:blipFill>
        <p:spPr>
          <a:xfrm>
            <a:off x="685800" y="3050350"/>
            <a:ext cx="3333825" cy="516476"/>
          </a:xfrm>
          <a:prstGeom prst="rect">
            <a:avLst/>
          </a:prstGeom>
          <a:noFill/>
          <a:ln>
            <a:noFill/>
          </a:ln>
        </p:spPr>
      </p:pic>
      <p:pic>
        <p:nvPicPr>
          <p:cNvPr id="1050" name="Google Shape;1050;p56"/>
          <p:cNvPicPr preferRelativeResize="0"/>
          <p:nvPr/>
        </p:nvPicPr>
        <p:blipFill rotWithShape="1">
          <a:blip r:embed="rId3">
            <a:alphaModFix/>
          </a:blip>
          <a:srcRect t="50394" b="35606"/>
          <a:stretch/>
        </p:blipFill>
        <p:spPr>
          <a:xfrm>
            <a:off x="685800" y="3559800"/>
            <a:ext cx="3333825" cy="565199"/>
          </a:xfrm>
          <a:prstGeom prst="rect">
            <a:avLst/>
          </a:prstGeom>
          <a:noFill/>
          <a:ln>
            <a:noFill/>
          </a:ln>
        </p:spPr>
      </p:pic>
      <p:pic>
        <p:nvPicPr>
          <p:cNvPr id="1051" name="Google Shape;1051;p56"/>
          <p:cNvPicPr preferRelativeResize="0"/>
          <p:nvPr/>
        </p:nvPicPr>
        <p:blipFill rotWithShape="1">
          <a:blip r:embed="rId3">
            <a:alphaModFix/>
          </a:blip>
          <a:srcRect t="63412" b="23918"/>
          <a:stretch/>
        </p:blipFill>
        <p:spPr>
          <a:xfrm>
            <a:off x="685800" y="4085375"/>
            <a:ext cx="3333825" cy="511550"/>
          </a:xfrm>
          <a:prstGeom prst="rect">
            <a:avLst/>
          </a:prstGeom>
          <a:noFill/>
          <a:ln>
            <a:noFill/>
          </a:ln>
        </p:spPr>
      </p:pic>
      <p:sp>
        <p:nvSpPr>
          <p:cNvPr id="1052" name="Google Shape;105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2" name="TextBox 1">
            <a:extLst>
              <a:ext uri="{FF2B5EF4-FFF2-40B4-BE49-F238E27FC236}">
                <a16:creationId xmlns:a16="http://schemas.microsoft.com/office/drawing/2014/main" id="{DF84487F-D83B-8DAF-77DE-6F4B1C5DAC12}"/>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10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7"/>
                                        </p:tgtEl>
                                        <p:attrNameLst>
                                          <p:attrName>style.visibility</p:attrName>
                                        </p:attrNameLst>
                                      </p:cBhvr>
                                      <p:to>
                                        <p:strVal val="visible"/>
                                      </p:to>
                                    </p:set>
                                    <p:animEffect transition="in" filter="fade">
                                      <p:cBhvr>
                                        <p:cTn id="12" dur="1000"/>
                                        <p:tgtEl>
                                          <p:spTgt spid="10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8"/>
                                        </p:tgtEl>
                                        <p:attrNameLst>
                                          <p:attrName>style.visibility</p:attrName>
                                        </p:attrNameLst>
                                      </p:cBhvr>
                                      <p:to>
                                        <p:strVal val="visible"/>
                                      </p:to>
                                    </p:set>
                                    <p:animEffect transition="in" filter="fade">
                                      <p:cBhvr>
                                        <p:cTn id="17" dur="1000"/>
                                        <p:tgtEl>
                                          <p:spTgt spid="10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9"/>
                                        </p:tgtEl>
                                        <p:attrNameLst>
                                          <p:attrName>style.visibility</p:attrName>
                                        </p:attrNameLst>
                                      </p:cBhvr>
                                      <p:to>
                                        <p:strVal val="visible"/>
                                      </p:to>
                                    </p:set>
                                    <p:animEffect transition="in" filter="fade">
                                      <p:cBhvr>
                                        <p:cTn id="22" dur="1000"/>
                                        <p:tgtEl>
                                          <p:spTgt spid="10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0"/>
                                        </p:tgtEl>
                                        <p:attrNameLst>
                                          <p:attrName>style.visibility</p:attrName>
                                        </p:attrNameLst>
                                      </p:cBhvr>
                                      <p:to>
                                        <p:strVal val="visible"/>
                                      </p:to>
                                    </p:set>
                                    <p:animEffect transition="in" filter="fade">
                                      <p:cBhvr>
                                        <p:cTn id="27" dur="1000"/>
                                        <p:tgtEl>
                                          <p:spTgt spid="1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1"/>
                                        </p:tgtEl>
                                        <p:attrNameLst>
                                          <p:attrName>style.visibility</p:attrName>
                                        </p:attrNameLst>
                                      </p:cBhvr>
                                      <p:to>
                                        <p:strVal val="visible"/>
                                      </p:to>
                                    </p:set>
                                    <p:animEffect transition="in" filter="fade">
                                      <p:cBhvr>
                                        <p:cTn id="32" dur="1000"/>
                                        <p:tgtEl>
                                          <p:spTgt spid="10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66"/>
                                        </p:tgtEl>
                                        <p:attrNameLst>
                                          <p:attrName>style.visibility</p:attrName>
                                        </p:attrNameLst>
                                      </p:cBhvr>
                                      <p:to>
                                        <p:strVal val="visible"/>
                                      </p:to>
                                    </p:set>
                                    <p:animEffect transition="in" filter="fade">
                                      <p:cBhvr>
                                        <p:cTn id="37" dur="1000"/>
                                        <p:tgtEl>
                                          <p:spTgt spid="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6"/>
        <p:cNvGrpSpPr/>
        <p:nvPr/>
      </p:nvGrpSpPr>
      <p:grpSpPr>
        <a:xfrm>
          <a:off x="0" y="0"/>
          <a:ext cx="0" cy="0"/>
          <a:chOff x="0" y="0"/>
          <a:chExt cx="0" cy="0"/>
        </a:xfrm>
      </p:grpSpPr>
      <p:sp>
        <p:nvSpPr>
          <p:cNvPr id="1057" name="Google Shape;1057;p57"/>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58" name="Google Shape;1058;p57"/>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9" name="Google Shape;1059;p57"/>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60" name="Google Shape;1060;p57"/>
          <p:cNvSpPr/>
          <p:nvPr/>
        </p:nvSpPr>
        <p:spPr>
          <a:xfrm>
            <a:off x="5317075" y="2619579"/>
            <a:ext cx="37260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7"/>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7"/>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7"/>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7"/>
          <p:cNvSpPr/>
          <p:nvPr/>
        </p:nvSpPr>
        <p:spPr>
          <a:xfrm>
            <a:off x="7718275" y="1458475"/>
            <a:ext cx="1324800" cy="19347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
        <p:nvSpPr>
          <p:cNvPr id="2" name="TextBox 1">
            <a:extLst>
              <a:ext uri="{FF2B5EF4-FFF2-40B4-BE49-F238E27FC236}">
                <a16:creationId xmlns:a16="http://schemas.microsoft.com/office/drawing/2014/main" id="{3EEBAD7F-2506-BD81-7BA2-5758CB42150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0"/>
        <p:cNvGrpSpPr/>
        <p:nvPr/>
      </p:nvGrpSpPr>
      <p:grpSpPr>
        <a:xfrm>
          <a:off x="0" y="0"/>
          <a:ext cx="0" cy="0"/>
          <a:chOff x="0" y="0"/>
          <a:chExt cx="0" cy="0"/>
        </a:xfrm>
      </p:grpSpPr>
      <p:sp>
        <p:nvSpPr>
          <p:cNvPr id="1071" name="Google Shape;1071;p58"/>
          <p:cNvSpPr txBox="1">
            <a:spLocks noGrp="1"/>
          </p:cNvSpPr>
          <p:nvPr>
            <p:ph type="title"/>
          </p:nvPr>
        </p:nvSpPr>
        <p:spPr>
          <a:xfrm>
            <a:off x="0" y="54275"/>
            <a:ext cx="91440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Training a Neural Network</a:t>
            </a:r>
            <a:endParaRPr/>
          </a:p>
        </p:txBody>
      </p:sp>
      <p:sp>
        <p:nvSpPr>
          <p:cNvPr id="1072" name="Google Shape;1072;p58"/>
          <p:cNvSpPr/>
          <p:nvPr/>
        </p:nvSpPr>
        <p:spPr>
          <a:xfrm>
            <a:off x="324275" y="1140525"/>
            <a:ext cx="816300" cy="212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3" name="Google Shape;1073;p58"/>
          <p:cNvPicPr preferRelativeResize="0"/>
          <p:nvPr/>
        </p:nvPicPr>
        <p:blipFill>
          <a:blip r:embed="rId3">
            <a:alphaModFix/>
          </a:blip>
          <a:stretch>
            <a:fillRect/>
          </a:stretch>
        </p:blipFill>
        <p:spPr>
          <a:xfrm>
            <a:off x="480325" y="878075"/>
            <a:ext cx="8447021" cy="4189226"/>
          </a:xfrm>
          <a:prstGeom prst="rect">
            <a:avLst/>
          </a:prstGeom>
          <a:noFill/>
          <a:ln>
            <a:noFill/>
          </a:ln>
        </p:spPr>
      </p:pic>
      <p:sp>
        <p:nvSpPr>
          <p:cNvPr id="1074" name="Google Shape;1074;p58"/>
          <p:cNvSpPr/>
          <p:nvPr/>
        </p:nvSpPr>
        <p:spPr>
          <a:xfrm>
            <a:off x="5317075" y="2619579"/>
            <a:ext cx="3726000" cy="18285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8"/>
          <p:cNvSpPr/>
          <p:nvPr/>
        </p:nvSpPr>
        <p:spPr>
          <a:xfrm>
            <a:off x="505350" y="2861588"/>
            <a:ext cx="5149200" cy="22344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8"/>
          <p:cNvSpPr/>
          <p:nvPr/>
        </p:nvSpPr>
        <p:spPr>
          <a:xfrm>
            <a:off x="675107" y="1707114"/>
            <a:ext cx="1020000" cy="33933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8"/>
          <p:cNvSpPr/>
          <p:nvPr/>
        </p:nvSpPr>
        <p:spPr>
          <a:xfrm>
            <a:off x="3986489" y="2614993"/>
            <a:ext cx="1515600" cy="1108800"/>
          </a:xfrm>
          <a:prstGeom prst="rect">
            <a:avLst/>
          </a:prstGeom>
          <a:solidFill>
            <a:schemeClr val="bg1"/>
          </a:soli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
        <p:nvSpPr>
          <p:cNvPr id="2" name="TextBox 1">
            <a:extLst>
              <a:ext uri="{FF2B5EF4-FFF2-40B4-BE49-F238E27FC236}">
                <a16:creationId xmlns:a16="http://schemas.microsoft.com/office/drawing/2014/main" id="{95879AA5-2CEE-20AD-83A7-D3AF1DE54368}"/>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dirty="0"/>
              <a:t>[Loss Function ] How do we train deep neural networks? </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The </a:t>
            </a:r>
            <a:r>
              <a:rPr lang="en-US" dirty="0">
                <a:solidFill>
                  <a:schemeClr val="bg2"/>
                </a:solidFill>
              </a:rPr>
              <a:t>goal</a:t>
            </a:r>
            <a:r>
              <a:rPr lang="en-US" dirty="0"/>
              <a:t> is to find such a set of weights that allow the activations/outputs to match the desired output: f(</a:t>
            </a:r>
            <a:r>
              <a:rPr lang="en" dirty="0"/>
              <a:t>𝚯</a:t>
            </a:r>
            <a:r>
              <a:rPr lang="en-US" dirty="0"/>
              <a:t>, </a:t>
            </a:r>
            <a:r>
              <a:rPr lang="en-US" b="1" dirty="0"/>
              <a:t>x</a:t>
            </a:r>
            <a:r>
              <a:rPr lang="en-US" baseline="-25000" dirty="0"/>
              <a:t>i</a:t>
            </a:r>
            <a:r>
              <a:rPr lang="en-US" dirty="0"/>
              <a:t>) ~ </a:t>
            </a:r>
            <a:r>
              <a:rPr lang="en-US" dirty="0" err="1"/>
              <a:t>y</a:t>
            </a:r>
            <a:r>
              <a:rPr lang="en-US" baseline="-25000" dirty="0" err="1"/>
              <a:t>i</a:t>
            </a:r>
            <a:endParaRPr lang="en-US" baseline="-25000" dirty="0"/>
          </a:p>
          <a:p>
            <a:pPr marL="342900" indent="-342900">
              <a:buFont typeface="Arial" panose="020B0604020202020204" pitchFamily="34" charset="0"/>
              <a:buChar char="•"/>
            </a:pPr>
            <a:endParaRPr lang="en-US" baseline="-25000" dirty="0"/>
          </a:p>
          <a:p>
            <a:pPr marL="342900" indent="-342900">
              <a:buFont typeface="Arial" panose="020B0604020202020204" pitchFamily="34" charset="0"/>
              <a:buChar char="•"/>
            </a:pPr>
            <a:r>
              <a:rPr lang="en-US" dirty="0"/>
              <a:t>Unfortunately, no closed-form solution for weights </a:t>
            </a:r>
            <a:r>
              <a:rPr lang="en" dirty="0"/>
              <a:t>𝚯</a:t>
            </a:r>
            <a:r>
              <a:rPr lang="en-US" dirty="0"/>
              <a:t>, but we can express our objective.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want to </a:t>
            </a:r>
            <a:r>
              <a:rPr lang="en-US" i="1" dirty="0">
                <a:solidFill>
                  <a:srgbClr val="FF0000"/>
                </a:solidFill>
              </a:rPr>
              <a:t>minimize</a:t>
            </a:r>
            <a:r>
              <a:rPr lang="en-US" i="1" dirty="0"/>
              <a:t> a </a:t>
            </a:r>
            <a:r>
              <a:rPr lang="en-US" b="1" i="1" dirty="0"/>
              <a:t>loss function</a:t>
            </a:r>
            <a:r>
              <a:rPr lang="en-US" b="1" dirty="0"/>
              <a:t> </a:t>
            </a:r>
            <a:r>
              <a:rPr lang="en-US" dirty="0"/>
              <a:t>(a function of the weights in the network), we’ll do so iteratively.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now, let’s simplify and assume there’s a single layer of weights in the network.</a:t>
            </a:r>
          </a:p>
          <a:p>
            <a:pPr marL="0" indent="0"/>
            <a:endParaRPr lang="en-US" b="1" dirty="0"/>
          </a:p>
        </p:txBody>
      </p:sp>
      <p:sp>
        <p:nvSpPr>
          <p:cNvPr id="5" name="Slide Number Placeholder 3">
            <a:extLst>
              <a:ext uri="{FF2B5EF4-FFF2-40B4-BE49-F238E27FC236}">
                <a16:creationId xmlns:a16="http://schemas.microsoft.com/office/drawing/2014/main" id="{47ACC539-001B-A7C9-4B5A-3B250D6AB3C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79</a:t>
            </a:fld>
            <a:endParaRPr lang="en-US" sz="1600">
              <a:solidFill>
                <a:schemeClr val="bg1"/>
              </a:solidFill>
            </a:endParaRPr>
          </a:p>
        </p:txBody>
      </p:sp>
    </p:spTree>
    <p:extLst>
      <p:ext uri="{BB962C8B-B14F-4D97-AF65-F5344CB8AC3E}">
        <p14:creationId xmlns:p14="http://schemas.microsoft.com/office/powerpoint/2010/main" val="12937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aphicFrame>
        <p:nvGraphicFramePr>
          <p:cNvPr id="245" name="Google Shape;245;p29"/>
          <p:cNvGraphicFramePr/>
          <p:nvPr/>
        </p:nvGraphicFramePr>
        <p:xfrm>
          <a:off x="645988" y="1562100"/>
          <a:ext cx="7817200" cy="2285850"/>
        </p:xfrm>
        <a:graphic>
          <a:graphicData uri="http://schemas.openxmlformats.org/drawingml/2006/table">
            <a:tbl>
              <a:tblPr>
                <a:noFill/>
              </a:tblPr>
              <a:tblGrid>
                <a:gridCol w="825725">
                  <a:extLst>
                    <a:ext uri="{9D8B030D-6E8A-4147-A177-3AD203B41FA5}">
                      <a16:colId xmlns:a16="http://schemas.microsoft.com/office/drawing/2014/main" val="20000"/>
                    </a:ext>
                  </a:extLst>
                </a:gridCol>
                <a:gridCol w="2357200">
                  <a:extLst>
                    <a:ext uri="{9D8B030D-6E8A-4147-A177-3AD203B41FA5}">
                      <a16:colId xmlns:a16="http://schemas.microsoft.com/office/drawing/2014/main" val="20001"/>
                    </a:ext>
                  </a:extLst>
                </a:gridCol>
                <a:gridCol w="1736425">
                  <a:extLst>
                    <a:ext uri="{9D8B030D-6E8A-4147-A177-3AD203B41FA5}">
                      <a16:colId xmlns:a16="http://schemas.microsoft.com/office/drawing/2014/main" val="20002"/>
                    </a:ext>
                  </a:extLst>
                </a:gridCol>
                <a:gridCol w="28978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Rank</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Name</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Error Rate (%)</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Description</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1</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Toronto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Deep Learning</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Tokyo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Hand‐crafted features and learning models</a:t>
                      </a:r>
                      <a:endParaRPr sz="1800">
                        <a:solidFill>
                          <a:srgbClr val="424242"/>
                        </a:solidFill>
                        <a:latin typeface="Nunito"/>
                        <a:ea typeface="Nunito"/>
                        <a:cs typeface="Nunito"/>
                        <a:sym typeface="Nunito"/>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3</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Oxford</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26.9</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4</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Xerox/INRIA</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27.0</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246" name="Google Shape;246;p29"/>
          <p:cNvSpPr txBox="1"/>
          <p:nvPr/>
        </p:nvSpPr>
        <p:spPr>
          <a:xfrm>
            <a:off x="0" y="3865650"/>
            <a:ext cx="91440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Object recognition over 1,000,000 images and 1,000 categories (2 GPU)</a:t>
            </a:r>
            <a:endParaRPr sz="1600">
              <a:solidFill>
                <a:srgbClr val="424242"/>
              </a:solidFill>
              <a:latin typeface="Nunito"/>
              <a:ea typeface="Nunito"/>
              <a:cs typeface="Nunito"/>
              <a:sym typeface="Nunito"/>
            </a:endParaRPr>
          </a:p>
        </p:txBody>
      </p:sp>
      <p:sp>
        <p:nvSpPr>
          <p:cNvPr id="247" name="Google Shape;247;p29"/>
          <p:cNvSpPr txBox="1"/>
          <p:nvPr/>
        </p:nvSpPr>
        <p:spPr>
          <a:xfrm>
            <a:off x="1025915" y="901775"/>
            <a:ext cx="69801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424242"/>
                </a:solidFill>
                <a:latin typeface="Amaranth"/>
                <a:ea typeface="Amaranth"/>
                <a:cs typeface="Amaranth"/>
                <a:sym typeface="Amaranth"/>
              </a:rPr>
              <a:t>ILSVRC 2012 — Image Classification task</a:t>
            </a:r>
            <a:endParaRPr sz="2400">
              <a:solidFill>
                <a:srgbClr val="424242"/>
              </a:solidFill>
              <a:latin typeface="Amaranth"/>
              <a:ea typeface="Amaranth"/>
              <a:cs typeface="Amaranth"/>
              <a:sym typeface="Amaranth"/>
            </a:endParaRPr>
          </a:p>
        </p:txBody>
      </p:sp>
      <p:sp>
        <p:nvSpPr>
          <p:cNvPr id="248" name="Google Shape;248;p29"/>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8</a:t>
            </a:fld>
            <a:endParaRPr sz="1300">
              <a:solidFill>
                <a:srgbClr val="000000"/>
              </a:solidFill>
              <a:latin typeface="Nunito"/>
              <a:ea typeface="Nunito"/>
              <a:cs typeface="Nunito"/>
              <a:sym typeface="Nunito"/>
            </a:endParaRPr>
          </a:p>
        </p:txBody>
      </p:sp>
      <p:pic>
        <p:nvPicPr>
          <p:cNvPr id="249" name="Google Shape;249;p29"/>
          <p:cNvPicPr preferRelativeResize="0"/>
          <p:nvPr/>
        </p:nvPicPr>
        <p:blipFill>
          <a:blip r:embed="rId3">
            <a:alphaModFix/>
          </a:blip>
          <a:stretch>
            <a:fillRect/>
          </a:stretch>
        </p:blipFill>
        <p:spPr>
          <a:xfrm>
            <a:off x="3221425" y="606350"/>
            <a:ext cx="2701150" cy="401200"/>
          </a:xfrm>
          <a:prstGeom prst="rect">
            <a:avLst/>
          </a:prstGeom>
          <a:noFill/>
          <a:ln>
            <a:noFill/>
          </a:ln>
        </p:spPr>
      </p:pic>
      <p:sp>
        <p:nvSpPr>
          <p:cNvPr id="250" name="Google Shape;250;p29"/>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sp>
        <p:nvSpPr>
          <p:cNvPr id="251" name="Google Shape;2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Slide Number Placeholder 3">
            <a:extLst>
              <a:ext uri="{FF2B5EF4-FFF2-40B4-BE49-F238E27FC236}">
                <a16:creationId xmlns:a16="http://schemas.microsoft.com/office/drawing/2014/main" id="{0B19270C-5BB6-CC4B-D1EE-3DFDEC9BA80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a:t>
            </a:fld>
            <a:endParaRPr lang="en-US" sz="1600">
              <a:solidFill>
                <a:schemeClr val="bg1"/>
              </a:solidFill>
            </a:endParaRPr>
          </a:p>
        </p:txBody>
      </p:sp>
      <p:sp>
        <p:nvSpPr>
          <p:cNvPr id="3" name="TextBox 2">
            <a:extLst>
              <a:ext uri="{FF2B5EF4-FFF2-40B4-BE49-F238E27FC236}">
                <a16:creationId xmlns:a16="http://schemas.microsoft.com/office/drawing/2014/main" id="{8F6397C9-49DE-5AA3-0A0C-AC23288E2459}"/>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goal</a:t>
            </a:r>
          </a:p>
        </p:txBody>
      </p:sp>
      <p:sp>
        <p:nvSpPr>
          <p:cNvPr id="5" name="object 4"/>
          <p:cNvSpPr/>
          <p:nvPr/>
        </p:nvSpPr>
        <p:spPr>
          <a:xfrm>
            <a:off x="1219557" y="1127253"/>
            <a:ext cx="4432435" cy="3371430"/>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6" name="object 5"/>
          <p:cNvSpPr txBox="1"/>
          <p:nvPr/>
        </p:nvSpPr>
        <p:spPr>
          <a:xfrm>
            <a:off x="5706760" y="1119618"/>
            <a:ext cx="2661385" cy="1860509"/>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Example dataset: </a:t>
            </a:r>
            <a:r>
              <a:rPr sz="1500" b="1" spc="-4" dirty="0">
                <a:solidFill>
                  <a:prstClr val="black"/>
                </a:solidFill>
              </a:rPr>
              <a:t>CIFAR-10  </a:t>
            </a:r>
            <a:endParaRPr lang="en-US" sz="1500" b="1" spc="-4" dirty="0">
              <a:solidFill>
                <a:prstClr val="black"/>
              </a:solidFill>
            </a:endParaRPr>
          </a:p>
          <a:p>
            <a:pPr marL="9525" marR="3810">
              <a:lnSpc>
                <a:spcPct val="100699"/>
              </a:lnSpc>
            </a:pPr>
            <a:endParaRPr lang="en-US" sz="1500" b="1" spc="-4" dirty="0">
              <a:solidFill>
                <a:prstClr val="black"/>
              </a:solidFill>
            </a:endParaRPr>
          </a:p>
          <a:p>
            <a:pPr marL="9525" marR="3810">
              <a:lnSpc>
                <a:spcPct val="100699"/>
              </a:lnSpc>
            </a:pPr>
            <a:r>
              <a:rPr sz="1500" b="1" spc="-4" dirty="0">
                <a:solidFill>
                  <a:prstClr val="black"/>
                </a:solidFill>
              </a:rPr>
              <a:t>10</a:t>
            </a:r>
            <a:r>
              <a:rPr sz="1500" b="1" spc="-53" dirty="0">
                <a:solidFill>
                  <a:prstClr val="black"/>
                </a:solidFill>
              </a:rPr>
              <a:t> </a:t>
            </a:r>
            <a:r>
              <a:rPr sz="1500" spc="-4" dirty="0">
                <a:solidFill>
                  <a:prstClr val="black"/>
                </a:solidFill>
              </a:rPr>
              <a:t>labels</a:t>
            </a:r>
            <a:endParaRPr sz="1500" dirty="0">
              <a:solidFill>
                <a:prstClr val="black"/>
              </a:solidFill>
            </a:endParaRPr>
          </a:p>
          <a:p>
            <a:pPr marL="151924" marR="231458" indent="-142875">
              <a:lnSpc>
                <a:spcPct val="100699"/>
              </a:lnSpc>
            </a:pPr>
            <a:endParaRPr lang="en-US" sz="1500" b="1" spc="-4" dirty="0">
              <a:solidFill>
                <a:prstClr val="black"/>
              </a:solidFill>
            </a:endParaRPr>
          </a:p>
          <a:p>
            <a:pPr marL="151924" marR="231458" indent="-142875">
              <a:lnSpc>
                <a:spcPct val="100699"/>
              </a:lnSpc>
            </a:pPr>
            <a:r>
              <a:rPr sz="1500" b="1" spc="-4" dirty="0">
                <a:solidFill>
                  <a:prstClr val="black"/>
                </a:solidFill>
              </a:rPr>
              <a:t>50,000 </a:t>
            </a:r>
            <a:r>
              <a:rPr sz="1500" spc="-4" dirty="0">
                <a:solidFill>
                  <a:prstClr val="black"/>
                </a:solidFill>
              </a:rPr>
              <a:t>training images  each image is</a:t>
            </a:r>
            <a:r>
              <a:rPr sz="1500" spc="-8" dirty="0">
                <a:solidFill>
                  <a:prstClr val="black"/>
                </a:solidFill>
              </a:rPr>
              <a:t> </a:t>
            </a:r>
            <a:r>
              <a:rPr sz="1500" b="1" spc="-4" dirty="0">
                <a:solidFill>
                  <a:prstClr val="black"/>
                </a:solidFill>
              </a:rPr>
              <a:t>32x32x3</a:t>
            </a:r>
            <a:endParaRPr sz="1500" dirty="0">
              <a:solidFill>
                <a:prstClr val="black"/>
              </a:solidFill>
            </a:endParaRPr>
          </a:p>
          <a:p>
            <a:pPr marL="9525">
              <a:spcBef>
                <a:spcPts val="11"/>
              </a:spcBef>
            </a:pPr>
            <a:endParaRPr lang="en-US" sz="1500" b="1" spc="-4" dirty="0">
              <a:solidFill>
                <a:prstClr val="black"/>
              </a:solidFill>
            </a:endParaRPr>
          </a:p>
          <a:p>
            <a:pPr marL="9525">
              <a:spcBef>
                <a:spcPts val="11"/>
              </a:spcBef>
            </a:pPr>
            <a:r>
              <a:rPr sz="1500" b="1" spc="-4" dirty="0">
                <a:solidFill>
                  <a:prstClr val="black"/>
                </a:solidFill>
              </a:rPr>
              <a:t>10,000 </a:t>
            </a:r>
            <a:r>
              <a:rPr sz="1500" spc="-4" dirty="0">
                <a:solidFill>
                  <a:prstClr val="black"/>
                </a:solidFill>
              </a:rPr>
              <a:t>test</a:t>
            </a:r>
            <a:r>
              <a:rPr sz="1500" spc="-19" dirty="0">
                <a:solidFill>
                  <a:prstClr val="black"/>
                </a:solidFill>
              </a:rPr>
              <a:t> </a:t>
            </a:r>
            <a:r>
              <a:rPr sz="1500" spc="-4" dirty="0">
                <a:solidFill>
                  <a:prstClr val="black"/>
                </a:solidFill>
              </a:rPr>
              <a:t>images</a:t>
            </a:r>
            <a:endParaRPr sz="1500" dirty="0">
              <a:solidFill>
                <a:prstClr val="black"/>
              </a:solidFill>
            </a:endParaRPr>
          </a:p>
        </p:txBody>
      </p:sp>
      <p:sp>
        <p:nvSpPr>
          <p:cNvPr id="7" name="TextBox 6"/>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4" name="Slide Number Placeholder 3">
            <a:extLst>
              <a:ext uri="{FF2B5EF4-FFF2-40B4-BE49-F238E27FC236}">
                <a16:creationId xmlns:a16="http://schemas.microsoft.com/office/drawing/2014/main" id="{5899B535-D936-8DE1-9274-91E58460984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80</a:t>
            </a:fld>
            <a:endParaRPr lang="en-US" sz="1600">
              <a:solidFill>
                <a:schemeClr val="bg1"/>
              </a:solidFill>
            </a:endParaRPr>
          </a:p>
        </p:txBody>
      </p:sp>
    </p:spTree>
    <p:extLst>
      <p:ext uri="{BB962C8B-B14F-4D97-AF65-F5344CB8AC3E}">
        <p14:creationId xmlns:p14="http://schemas.microsoft.com/office/powerpoint/2010/main" val="1987980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scores</a:t>
            </a:r>
          </a:p>
        </p:txBody>
      </p:sp>
      <p:sp>
        <p:nvSpPr>
          <p:cNvPr id="3" name="object 5"/>
          <p:cNvSpPr/>
          <p:nvPr/>
        </p:nvSpPr>
        <p:spPr>
          <a:xfrm>
            <a:off x="1758262" y="1935578"/>
            <a:ext cx="757235" cy="83581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6"/>
          <p:cNvSpPr txBox="1"/>
          <p:nvPr/>
        </p:nvSpPr>
        <p:spPr>
          <a:xfrm>
            <a:off x="1624124" y="2879440"/>
            <a:ext cx="2253615" cy="820738"/>
          </a:xfrm>
          <a:prstGeom prst="rect">
            <a:avLst/>
          </a:prstGeom>
        </p:spPr>
        <p:txBody>
          <a:bodyPr vert="horz" wrap="square" lIns="0" tIns="0" rIns="0" bIns="0" rtlCol="0">
            <a:spAutoFit/>
          </a:bodyPr>
          <a:lstStyle/>
          <a:p>
            <a:pPr marL="9525">
              <a:lnSpc>
                <a:spcPts val="2149"/>
              </a:lnSpc>
            </a:pPr>
            <a:r>
              <a:rPr sz="1800" b="1" spc="-4" dirty="0">
                <a:solidFill>
                  <a:prstClr val="black"/>
                </a:solidFill>
              </a:rPr>
              <a:t>[32x32x3]</a:t>
            </a:r>
            <a:endParaRPr sz="1800" dirty="0">
              <a:solidFill>
                <a:prstClr val="black"/>
              </a:solidFill>
            </a:endParaRPr>
          </a:p>
          <a:p>
            <a:pPr marL="9525" marR="3810">
              <a:lnSpc>
                <a:spcPts val="2138"/>
              </a:lnSpc>
              <a:spcBef>
                <a:spcPts val="79"/>
              </a:spcBef>
            </a:pPr>
            <a:r>
              <a:rPr sz="1800" spc="-4" dirty="0">
                <a:solidFill>
                  <a:prstClr val="black"/>
                </a:solidFill>
              </a:rPr>
              <a:t>array of numbers</a:t>
            </a:r>
            <a:r>
              <a:rPr sz="1800" spc="-19" dirty="0">
                <a:solidFill>
                  <a:prstClr val="black"/>
                </a:solidFill>
              </a:rPr>
              <a:t> </a:t>
            </a:r>
            <a:r>
              <a:rPr sz="1800" spc="-4" dirty="0">
                <a:solidFill>
                  <a:prstClr val="black"/>
                </a:solidFill>
              </a:rPr>
              <a:t>0...1  (3072 numbers</a:t>
            </a:r>
            <a:r>
              <a:rPr sz="1800" spc="-19" dirty="0">
                <a:solidFill>
                  <a:prstClr val="black"/>
                </a:solidFill>
              </a:rPr>
              <a:t> </a:t>
            </a:r>
            <a:r>
              <a:rPr sz="1800" spc="-4" dirty="0">
                <a:solidFill>
                  <a:prstClr val="black"/>
                </a:solidFill>
              </a:rPr>
              <a:t>total)</a:t>
            </a:r>
            <a:endParaRPr sz="1800" dirty="0">
              <a:solidFill>
                <a:prstClr val="black"/>
              </a:solidFill>
            </a:endParaRPr>
          </a:p>
        </p:txBody>
      </p:sp>
      <p:sp>
        <p:nvSpPr>
          <p:cNvPr id="5" name="object 7"/>
          <p:cNvSpPr/>
          <p:nvPr/>
        </p:nvSpPr>
        <p:spPr>
          <a:xfrm>
            <a:off x="2961054" y="2345565"/>
            <a:ext cx="2528411" cy="0"/>
          </a:xfrm>
          <a:custGeom>
            <a:avLst/>
            <a:gdLst/>
            <a:ahLst/>
            <a:cxnLst/>
            <a:rect l="l" t="t" r="r" b="b"/>
            <a:pathLst>
              <a:path w="3371215">
                <a:moveTo>
                  <a:pt x="0" y="0"/>
                </a:moveTo>
                <a:lnTo>
                  <a:pt x="3370943" y="0"/>
                </a:lnTo>
              </a:path>
            </a:pathLst>
          </a:custGeom>
          <a:ln w="9524">
            <a:solidFill>
              <a:srgbClr val="000000"/>
            </a:solidFill>
          </a:ln>
        </p:spPr>
        <p:txBody>
          <a:bodyPr wrap="square" lIns="0" tIns="0" rIns="0" bIns="0" rtlCol="0"/>
          <a:lstStyle/>
          <a:p>
            <a:endParaRPr sz="1050">
              <a:solidFill>
                <a:prstClr val="black"/>
              </a:solidFill>
            </a:endParaRPr>
          </a:p>
        </p:txBody>
      </p:sp>
      <p:sp>
        <p:nvSpPr>
          <p:cNvPr id="6" name="object 8"/>
          <p:cNvSpPr/>
          <p:nvPr/>
        </p:nvSpPr>
        <p:spPr>
          <a:xfrm>
            <a:off x="5489261" y="2333765"/>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050">
              <a:solidFill>
                <a:prstClr val="black"/>
              </a:solidFill>
            </a:endParaRPr>
          </a:p>
        </p:txBody>
      </p:sp>
      <p:sp>
        <p:nvSpPr>
          <p:cNvPr id="7" name="object 9"/>
          <p:cNvSpPr txBox="1"/>
          <p:nvPr/>
        </p:nvSpPr>
        <p:spPr>
          <a:xfrm>
            <a:off x="3834973" y="1931295"/>
            <a:ext cx="796766" cy="369332"/>
          </a:xfrm>
          <a:prstGeom prst="rect">
            <a:avLst/>
          </a:prstGeom>
        </p:spPr>
        <p:txBody>
          <a:bodyPr vert="horz" wrap="square" lIns="0" tIns="0" rIns="0" bIns="0" rtlCol="0">
            <a:spAutoFit/>
          </a:bodyPr>
          <a:lstStyle/>
          <a:p>
            <a:pPr marL="9525"/>
            <a:r>
              <a:rPr sz="2250" spc="-4" dirty="0">
                <a:solidFill>
                  <a:prstClr val="black"/>
                </a:solidFill>
              </a:rPr>
              <a:t>f(</a:t>
            </a:r>
            <a:r>
              <a:rPr sz="2250" b="1" spc="-4" dirty="0">
                <a:solidFill>
                  <a:srgbClr val="0000FF"/>
                </a:solidFill>
              </a:rPr>
              <a:t>x</a:t>
            </a:r>
            <a:r>
              <a:rPr sz="2250" spc="-4" dirty="0">
                <a:solidFill>
                  <a:prstClr val="black"/>
                </a:solidFill>
              </a:rPr>
              <a:t>,</a:t>
            </a:r>
            <a:r>
              <a:rPr lang="en" sz="2400" dirty="0">
                <a:solidFill>
                  <a:srgbClr val="FF0000"/>
                </a:solidFill>
              </a:rPr>
              <a:t>𝚯</a:t>
            </a:r>
            <a:r>
              <a:rPr sz="2250" dirty="0">
                <a:solidFill>
                  <a:prstClr val="black"/>
                </a:solidFill>
              </a:rPr>
              <a:t>)</a:t>
            </a:r>
          </a:p>
        </p:txBody>
      </p:sp>
      <p:sp>
        <p:nvSpPr>
          <p:cNvPr id="8" name="object 10"/>
          <p:cNvSpPr txBox="1"/>
          <p:nvPr/>
        </p:nvSpPr>
        <p:spPr>
          <a:xfrm>
            <a:off x="3398246" y="1606806"/>
            <a:ext cx="641985" cy="276999"/>
          </a:xfrm>
          <a:prstGeom prst="rect">
            <a:avLst/>
          </a:prstGeom>
        </p:spPr>
        <p:txBody>
          <a:bodyPr vert="horz" wrap="square" lIns="0" tIns="0" rIns="0" bIns="0" rtlCol="0">
            <a:spAutoFit/>
          </a:bodyPr>
          <a:lstStyle/>
          <a:p>
            <a:pPr marL="9525"/>
            <a:r>
              <a:rPr sz="1800" spc="-4" dirty="0">
                <a:solidFill>
                  <a:srgbClr val="0000FF"/>
                </a:solidFill>
              </a:rPr>
              <a:t>image</a:t>
            </a:r>
            <a:endParaRPr sz="1800">
              <a:solidFill>
                <a:prstClr val="black"/>
              </a:solidFill>
            </a:endParaRPr>
          </a:p>
        </p:txBody>
      </p:sp>
      <p:sp>
        <p:nvSpPr>
          <p:cNvPr id="9" name="object 11"/>
          <p:cNvSpPr txBox="1"/>
          <p:nvPr/>
        </p:nvSpPr>
        <p:spPr>
          <a:xfrm>
            <a:off x="4264947" y="1606806"/>
            <a:ext cx="1174909" cy="276999"/>
          </a:xfrm>
          <a:prstGeom prst="rect">
            <a:avLst/>
          </a:prstGeom>
        </p:spPr>
        <p:txBody>
          <a:bodyPr vert="horz" wrap="square" lIns="0" tIns="0" rIns="0" bIns="0" rtlCol="0">
            <a:spAutoFit/>
          </a:bodyPr>
          <a:lstStyle/>
          <a:p>
            <a:pPr marL="9525"/>
            <a:r>
              <a:rPr sz="1800" spc="-4" dirty="0">
                <a:solidFill>
                  <a:srgbClr val="FF0000"/>
                </a:solidFill>
              </a:rPr>
              <a:t>parameters</a:t>
            </a:r>
            <a:endParaRPr sz="1800">
              <a:solidFill>
                <a:prstClr val="black"/>
              </a:solidFill>
            </a:endParaRPr>
          </a:p>
        </p:txBody>
      </p:sp>
      <p:sp>
        <p:nvSpPr>
          <p:cNvPr id="10" name="object 12"/>
          <p:cNvSpPr txBox="1"/>
          <p:nvPr/>
        </p:nvSpPr>
        <p:spPr>
          <a:xfrm>
            <a:off x="5944775" y="2076556"/>
            <a:ext cx="1568767" cy="807913"/>
          </a:xfrm>
          <a:prstGeom prst="rect">
            <a:avLst/>
          </a:prstGeom>
        </p:spPr>
        <p:txBody>
          <a:bodyPr vert="horz" wrap="square" lIns="0" tIns="0" rIns="0" bIns="0" rtlCol="0">
            <a:spAutoFit/>
          </a:bodyPr>
          <a:lstStyle/>
          <a:p>
            <a:pPr marL="9525" marR="3810">
              <a:lnSpc>
                <a:spcPts val="2138"/>
              </a:lnSpc>
            </a:pPr>
            <a:r>
              <a:rPr sz="1800" b="1" spc="-4" dirty="0">
                <a:solidFill>
                  <a:prstClr val="black"/>
                </a:solidFill>
              </a:rPr>
              <a:t>10 </a:t>
            </a:r>
            <a:r>
              <a:rPr sz="1800" spc="-4" dirty="0">
                <a:solidFill>
                  <a:prstClr val="black"/>
                </a:solidFill>
              </a:rPr>
              <a:t>numbers,  indicating</a:t>
            </a:r>
            <a:r>
              <a:rPr sz="1800" spc="-30" dirty="0">
                <a:solidFill>
                  <a:prstClr val="black"/>
                </a:solidFill>
              </a:rPr>
              <a:t> </a:t>
            </a:r>
            <a:r>
              <a:rPr sz="1800" spc="-4" dirty="0">
                <a:solidFill>
                  <a:prstClr val="black"/>
                </a:solidFill>
              </a:rPr>
              <a:t>class  scores</a:t>
            </a:r>
            <a:endParaRPr sz="1800">
              <a:solidFill>
                <a:prstClr val="black"/>
              </a:solidFill>
            </a:endParaRPr>
          </a:p>
        </p:txBody>
      </p:sp>
      <p:sp>
        <p:nvSpPr>
          <p:cNvPr id="11" name="TextBox 10"/>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2" name="object 9"/>
          <p:cNvSpPr/>
          <p:nvPr/>
        </p:nvSpPr>
        <p:spPr>
          <a:xfrm>
            <a:off x="3398247" y="1438667"/>
            <a:ext cx="2151071" cy="455393"/>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4" name="Slide Number Placeholder 3">
            <a:extLst>
              <a:ext uri="{FF2B5EF4-FFF2-40B4-BE49-F238E27FC236}">
                <a16:creationId xmlns:a16="http://schemas.microsoft.com/office/drawing/2014/main" id="{52E92EB6-1BB3-C030-94FB-B70588A0E32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81</a:t>
            </a:fld>
            <a:endParaRPr lang="en-US" sz="1600">
              <a:solidFill>
                <a:schemeClr val="bg1"/>
              </a:solidFill>
            </a:endParaRPr>
          </a:p>
        </p:txBody>
      </p:sp>
      <p:sp>
        <p:nvSpPr>
          <p:cNvPr id="18" name="TextBox 17">
            <a:extLst>
              <a:ext uri="{FF2B5EF4-FFF2-40B4-BE49-F238E27FC236}">
                <a16:creationId xmlns:a16="http://schemas.microsoft.com/office/drawing/2014/main" id="{1C147F63-C4EF-D4CD-FC33-CD3F55D46E65}"/>
              </a:ext>
            </a:extLst>
          </p:cNvPr>
          <p:cNvSpPr txBox="1"/>
          <p:nvPr/>
        </p:nvSpPr>
        <p:spPr>
          <a:xfrm>
            <a:off x="4945007" y="1443783"/>
            <a:ext cx="415498" cy="477054"/>
          </a:xfrm>
          <a:prstGeom prst="rect">
            <a:avLst/>
          </a:prstGeom>
          <a:solidFill>
            <a:schemeClr val="bg1"/>
          </a:solidFill>
        </p:spPr>
        <p:txBody>
          <a:bodyPr wrap="none" rtlCol="0">
            <a:spAutoFit/>
          </a:bodyPr>
          <a:lstStyle/>
          <a:p>
            <a:r>
              <a:rPr lang="en" sz="2500" dirty="0"/>
              <a:t>𝚯</a:t>
            </a:r>
            <a:endParaRPr lang="en-US" sz="2500" dirty="0"/>
          </a:p>
        </p:txBody>
      </p:sp>
      <p:sp>
        <p:nvSpPr>
          <p:cNvPr id="19" name="TextBox 18">
            <a:extLst>
              <a:ext uri="{FF2B5EF4-FFF2-40B4-BE49-F238E27FC236}">
                <a16:creationId xmlns:a16="http://schemas.microsoft.com/office/drawing/2014/main" id="{17074807-4B52-A510-4B1E-23883AD5C455}"/>
              </a:ext>
            </a:extLst>
          </p:cNvPr>
          <p:cNvSpPr txBox="1"/>
          <p:nvPr/>
        </p:nvSpPr>
        <p:spPr>
          <a:xfrm>
            <a:off x="4018181" y="1386518"/>
            <a:ext cx="415498" cy="477054"/>
          </a:xfrm>
          <a:prstGeom prst="rect">
            <a:avLst/>
          </a:prstGeom>
          <a:solidFill>
            <a:schemeClr val="bg1"/>
          </a:solidFill>
        </p:spPr>
        <p:txBody>
          <a:bodyPr wrap="none" rtlCol="0">
            <a:spAutoFit/>
          </a:bodyPr>
          <a:lstStyle/>
          <a:p>
            <a:r>
              <a:rPr lang="en" sz="2500" dirty="0"/>
              <a:t>𝚯</a:t>
            </a:r>
            <a:endParaRPr lang="en-US" sz="2500" dirty="0"/>
          </a:p>
        </p:txBody>
      </p:sp>
    </p:spTree>
    <p:extLst>
      <p:ext uri="{BB962C8B-B14F-4D97-AF65-F5344CB8AC3E}">
        <p14:creationId xmlns:p14="http://schemas.microsoft.com/office/powerpoint/2010/main" val="42871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5"/>
          <p:cNvSpPr/>
          <p:nvPr/>
        </p:nvSpPr>
        <p:spPr>
          <a:xfrm>
            <a:off x="1758262" y="1935578"/>
            <a:ext cx="757235" cy="835817"/>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6"/>
          <p:cNvSpPr txBox="1"/>
          <p:nvPr/>
        </p:nvSpPr>
        <p:spPr>
          <a:xfrm>
            <a:off x="1624124" y="2879441"/>
            <a:ext cx="2253615" cy="538609"/>
          </a:xfrm>
          <a:prstGeom prst="rect">
            <a:avLst/>
          </a:prstGeom>
        </p:spPr>
        <p:txBody>
          <a:bodyPr vert="horz" wrap="square" lIns="0" tIns="0" rIns="0" bIns="0" rtlCol="0">
            <a:spAutoFit/>
          </a:bodyPr>
          <a:lstStyle/>
          <a:p>
            <a:pPr marL="9525">
              <a:lnSpc>
                <a:spcPts val="2149"/>
              </a:lnSpc>
            </a:pPr>
            <a:r>
              <a:rPr sz="1800" b="1" spc="-4" dirty="0">
                <a:solidFill>
                  <a:prstClr val="black"/>
                </a:solidFill>
              </a:rPr>
              <a:t>[32x32x3]</a:t>
            </a:r>
            <a:endParaRPr sz="1800">
              <a:solidFill>
                <a:prstClr val="black"/>
              </a:solidFill>
            </a:endParaRPr>
          </a:p>
          <a:p>
            <a:pPr marL="9525">
              <a:lnSpc>
                <a:spcPts val="2149"/>
              </a:lnSpc>
            </a:pPr>
            <a:r>
              <a:rPr sz="1800" spc="-4" dirty="0">
                <a:solidFill>
                  <a:prstClr val="black"/>
                </a:solidFill>
              </a:rPr>
              <a:t>array of numbers</a:t>
            </a:r>
            <a:r>
              <a:rPr sz="1800" spc="-19" dirty="0">
                <a:solidFill>
                  <a:prstClr val="black"/>
                </a:solidFill>
              </a:rPr>
              <a:t> </a:t>
            </a:r>
            <a:r>
              <a:rPr sz="1800" spc="-4" dirty="0">
                <a:solidFill>
                  <a:prstClr val="black"/>
                </a:solidFill>
              </a:rPr>
              <a:t>0...1</a:t>
            </a:r>
            <a:endParaRPr sz="1800">
              <a:solidFill>
                <a:prstClr val="black"/>
              </a:solidFill>
            </a:endParaRPr>
          </a:p>
        </p:txBody>
      </p:sp>
      <p:sp>
        <p:nvSpPr>
          <p:cNvPr id="5" name="object 7"/>
          <p:cNvSpPr/>
          <p:nvPr/>
        </p:nvSpPr>
        <p:spPr>
          <a:xfrm>
            <a:off x="2961054" y="2345565"/>
            <a:ext cx="2528411" cy="0"/>
          </a:xfrm>
          <a:custGeom>
            <a:avLst/>
            <a:gdLst/>
            <a:ahLst/>
            <a:cxnLst/>
            <a:rect l="l" t="t" r="r" b="b"/>
            <a:pathLst>
              <a:path w="3371215">
                <a:moveTo>
                  <a:pt x="0" y="0"/>
                </a:moveTo>
                <a:lnTo>
                  <a:pt x="3370943" y="0"/>
                </a:lnTo>
              </a:path>
            </a:pathLst>
          </a:custGeom>
          <a:ln w="9524">
            <a:solidFill>
              <a:srgbClr val="000000"/>
            </a:solidFill>
          </a:ln>
        </p:spPr>
        <p:txBody>
          <a:bodyPr wrap="square" lIns="0" tIns="0" rIns="0" bIns="0" rtlCol="0"/>
          <a:lstStyle/>
          <a:p>
            <a:endParaRPr sz="1050">
              <a:solidFill>
                <a:prstClr val="black"/>
              </a:solidFill>
            </a:endParaRPr>
          </a:p>
        </p:txBody>
      </p:sp>
      <p:sp>
        <p:nvSpPr>
          <p:cNvPr id="6" name="object 8"/>
          <p:cNvSpPr/>
          <p:nvPr/>
        </p:nvSpPr>
        <p:spPr>
          <a:xfrm>
            <a:off x="5489261" y="2333765"/>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000000"/>
            </a:solidFill>
          </a:ln>
        </p:spPr>
        <p:txBody>
          <a:bodyPr wrap="square" lIns="0" tIns="0" rIns="0" bIns="0" rtlCol="0"/>
          <a:lstStyle/>
          <a:p>
            <a:endParaRPr sz="1050">
              <a:solidFill>
                <a:prstClr val="black"/>
              </a:solidFill>
            </a:endParaRPr>
          </a:p>
        </p:txBody>
      </p:sp>
      <p:sp>
        <p:nvSpPr>
          <p:cNvPr id="7" name="object 9"/>
          <p:cNvSpPr txBox="1"/>
          <p:nvPr/>
        </p:nvSpPr>
        <p:spPr>
          <a:xfrm>
            <a:off x="5944775" y="2076556"/>
            <a:ext cx="1568767" cy="807913"/>
          </a:xfrm>
          <a:prstGeom prst="rect">
            <a:avLst/>
          </a:prstGeom>
        </p:spPr>
        <p:txBody>
          <a:bodyPr vert="horz" wrap="square" lIns="0" tIns="0" rIns="0" bIns="0" rtlCol="0">
            <a:spAutoFit/>
          </a:bodyPr>
          <a:lstStyle/>
          <a:p>
            <a:pPr marL="9525" marR="3810">
              <a:lnSpc>
                <a:spcPts val="2138"/>
              </a:lnSpc>
            </a:pPr>
            <a:r>
              <a:rPr sz="1800" b="1" spc="-4" dirty="0">
                <a:solidFill>
                  <a:prstClr val="black"/>
                </a:solidFill>
              </a:rPr>
              <a:t>10 </a:t>
            </a:r>
            <a:r>
              <a:rPr sz="1800" spc="-4" dirty="0">
                <a:solidFill>
                  <a:prstClr val="black"/>
                </a:solidFill>
              </a:rPr>
              <a:t>numbers,  indicating</a:t>
            </a:r>
            <a:r>
              <a:rPr sz="1800" spc="-30" dirty="0">
                <a:solidFill>
                  <a:prstClr val="black"/>
                </a:solidFill>
              </a:rPr>
              <a:t> </a:t>
            </a:r>
            <a:r>
              <a:rPr sz="1800" spc="-4" dirty="0">
                <a:solidFill>
                  <a:prstClr val="black"/>
                </a:solidFill>
              </a:rPr>
              <a:t>class  scores</a:t>
            </a:r>
            <a:endParaRPr sz="1800">
              <a:solidFill>
                <a:prstClr val="black"/>
              </a:solidFill>
            </a:endParaRPr>
          </a:p>
        </p:txBody>
      </p:sp>
      <p:sp>
        <p:nvSpPr>
          <p:cNvPr id="8" name="object 10"/>
          <p:cNvSpPr/>
          <p:nvPr/>
        </p:nvSpPr>
        <p:spPr>
          <a:xfrm>
            <a:off x="3423352" y="1438668"/>
            <a:ext cx="1794971" cy="380005"/>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0" name="object 12"/>
          <p:cNvSpPr txBox="1"/>
          <p:nvPr/>
        </p:nvSpPr>
        <p:spPr>
          <a:xfrm>
            <a:off x="5409687" y="1363861"/>
            <a:ext cx="782002" cy="276999"/>
          </a:xfrm>
          <a:prstGeom prst="rect">
            <a:avLst/>
          </a:prstGeom>
        </p:spPr>
        <p:txBody>
          <a:bodyPr vert="horz" wrap="square" lIns="0" tIns="0" rIns="0" bIns="0" rtlCol="0">
            <a:spAutoFit/>
          </a:bodyPr>
          <a:lstStyle/>
          <a:p>
            <a:pPr marL="9525"/>
            <a:r>
              <a:rPr sz="1800" b="1" spc="-4" dirty="0">
                <a:solidFill>
                  <a:srgbClr val="0000FF"/>
                </a:solidFill>
              </a:rPr>
              <a:t>3072x1</a:t>
            </a:r>
            <a:endParaRPr sz="1800" dirty="0">
              <a:solidFill>
                <a:prstClr val="black"/>
              </a:solidFill>
            </a:endParaRPr>
          </a:p>
        </p:txBody>
      </p:sp>
      <p:sp>
        <p:nvSpPr>
          <p:cNvPr id="12" name="object 14"/>
          <p:cNvSpPr txBox="1"/>
          <p:nvPr/>
        </p:nvSpPr>
        <p:spPr>
          <a:xfrm>
            <a:off x="3478121" y="1829341"/>
            <a:ext cx="527685" cy="276999"/>
          </a:xfrm>
          <a:prstGeom prst="rect">
            <a:avLst/>
          </a:prstGeom>
        </p:spPr>
        <p:txBody>
          <a:bodyPr vert="horz" wrap="square" lIns="0" tIns="0" rIns="0" bIns="0" rtlCol="0">
            <a:spAutoFit/>
          </a:bodyPr>
          <a:lstStyle/>
          <a:p>
            <a:pPr marL="9525"/>
            <a:r>
              <a:rPr sz="1800" b="1" spc="-4" dirty="0">
                <a:solidFill>
                  <a:srgbClr val="38751C"/>
                </a:solidFill>
              </a:rPr>
              <a:t>10x1</a:t>
            </a:r>
            <a:endParaRPr sz="1800">
              <a:solidFill>
                <a:prstClr val="black"/>
              </a:solidFill>
            </a:endParaRPr>
          </a:p>
        </p:txBody>
      </p:sp>
      <p:sp>
        <p:nvSpPr>
          <p:cNvPr id="14" name="object 16"/>
          <p:cNvSpPr txBox="1"/>
          <p:nvPr/>
        </p:nvSpPr>
        <p:spPr>
          <a:xfrm>
            <a:off x="4552439" y="1821061"/>
            <a:ext cx="909161" cy="276999"/>
          </a:xfrm>
          <a:prstGeom prst="rect">
            <a:avLst/>
          </a:prstGeom>
        </p:spPr>
        <p:txBody>
          <a:bodyPr vert="horz" wrap="square" lIns="0" tIns="0" rIns="0" bIns="0" rtlCol="0">
            <a:spAutoFit/>
          </a:bodyPr>
          <a:lstStyle/>
          <a:p>
            <a:pPr marL="9525"/>
            <a:r>
              <a:rPr sz="1800" b="1" spc="-4" dirty="0">
                <a:solidFill>
                  <a:srgbClr val="FF0000"/>
                </a:solidFill>
              </a:rPr>
              <a:t>10x3072</a:t>
            </a:r>
            <a:endParaRPr sz="1800">
              <a:solidFill>
                <a:prstClr val="black"/>
              </a:solidFill>
            </a:endParaRPr>
          </a:p>
        </p:txBody>
      </p:sp>
      <p:sp>
        <p:nvSpPr>
          <p:cNvPr id="15" name="object 17"/>
          <p:cNvSpPr/>
          <p:nvPr/>
        </p:nvSpPr>
        <p:spPr>
          <a:xfrm>
            <a:off x="4986067" y="2185571"/>
            <a:ext cx="278130" cy="1295400"/>
          </a:xfrm>
          <a:custGeom>
            <a:avLst/>
            <a:gdLst/>
            <a:ahLst/>
            <a:cxnLst/>
            <a:rect l="l" t="t" r="r" b="b"/>
            <a:pathLst>
              <a:path w="370839" h="1727200">
                <a:moveTo>
                  <a:pt x="0" y="0"/>
                </a:moveTo>
                <a:lnTo>
                  <a:pt x="370499" y="1726721"/>
                </a:lnTo>
              </a:path>
            </a:pathLst>
          </a:custGeom>
          <a:ln w="9524">
            <a:solidFill>
              <a:srgbClr val="FF0000"/>
            </a:solidFill>
          </a:ln>
        </p:spPr>
        <p:txBody>
          <a:bodyPr wrap="square" lIns="0" tIns="0" rIns="0" bIns="0" rtlCol="0"/>
          <a:lstStyle/>
          <a:p>
            <a:endParaRPr sz="1050">
              <a:solidFill>
                <a:prstClr val="black"/>
              </a:solidFill>
            </a:endParaRPr>
          </a:p>
        </p:txBody>
      </p:sp>
      <p:sp>
        <p:nvSpPr>
          <p:cNvPr id="16" name="object 18"/>
          <p:cNvSpPr/>
          <p:nvPr/>
        </p:nvSpPr>
        <p:spPr>
          <a:xfrm>
            <a:off x="5252412" y="3478138"/>
            <a:ext cx="23336" cy="34290"/>
          </a:xfrm>
          <a:custGeom>
            <a:avLst/>
            <a:gdLst/>
            <a:ahLst/>
            <a:cxnLst/>
            <a:rect l="l" t="t" r="r" b="b"/>
            <a:pathLst>
              <a:path w="31114" h="45720">
                <a:moveTo>
                  <a:pt x="0" y="6599"/>
                </a:moveTo>
                <a:lnTo>
                  <a:pt x="24449" y="45549"/>
                </a:lnTo>
                <a:lnTo>
                  <a:pt x="30774" y="0"/>
                </a:lnTo>
                <a:lnTo>
                  <a:pt x="0" y="6599"/>
                </a:lnTo>
                <a:close/>
              </a:path>
            </a:pathLst>
          </a:custGeom>
          <a:ln w="9524">
            <a:solidFill>
              <a:srgbClr val="FF0000"/>
            </a:solidFill>
          </a:ln>
        </p:spPr>
        <p:txBody>
          <a:bodyPr wrap="square" lIns="0" tIns="0" rIns="0" bIns="0" rtlCol="0"/>
          <a:lstStyle/>
          <a:p>
            <a:endParaRPr sz="1050">
              <a:solidFill>
                <a:prstClr val="black"/>
              </a:solidFill>
            </a:endParaRPr>
          </a:p>
        </p:txBody>
      </p:sp>
      <p:sp>
        <p:nvSpPr>
          <p:cNvPr id="17" name="object 19"/>
          <p:cNvSpPr txBox="1"/>
          <p:nvPr/>
        </p:nvSpPr>
        <p:spPr>
          <a:xfrm>
            <a:off x="4423773" y="3515119"/>
            <a:ext cx="2495074" cy="276999"/>
          </a:xfrm>
          <a:prstGeom prst="rect">
            <a:avLst/>
          </a:prstGeom>
        </p:spPr>
        <p:txBody>
          <a:bodyPr vert="horz" wrap="square" lIns="0" tIns="0" rIns="0" bIns="0" rtlCol="0">
            <a:spAutoFit/>
          </a:bodyPr>
          <a:lstStyle/>
          <a:p>
            <a:pPr marL="9525"/>
            <a:r>
              <a:rPr sz="1800" spc="-4" dirty="0">
                <a:solidFill>
                  <a:srgbClr val="FF0000"/>
                </a:solidFill>
              </a:rPr>
              <a:t>parameters, or</a:t>
            </a:r>
            <a:r>
              <a:rPr sz="1800" spc="-8" dirty="0">
                <a:solidFill>
                  <a:srgbClr val="FF0000"/>
                </a:solidFill>
              </a:rPr>
              <a:t> </a:t>
            </a:r>
            <a:r>
              <a:rPr sz="1800" spc="-4" dirty="0">
                <a:solidFill>
                  <a:srgbClr val="FF0000"/>
                </a:solidFill>
              </a:rPr>
              <a:t>“weights”</a:t>
            </a:r>
            <a:endParaRPr sz="1800">
              <a:solidFill>
                <a:prstClr val="black"/>
              </a:solidFill>
            </a:endParaRPr>
          </a:p>
        </p:txBody>
      </p:sp>
      <p:sp>
        <p:nvSpPr>
          <p:cNvPr id="18" name="object 20"/>
          <p:cNvSpPr txBox="1"/>
          <p:nvPr/>
        </p:nvSpPr>
        <p:spPr>
          <a:xfrm>
            <a:off x="6488276" y="1416880"/>
            <a:ext cx="563880" cy="300563"/>
          </a:xfrm>
          <a:prstGeom prst="rect">
            <a:avLst/>
          </a:prstGeom>
          <a:ln w="28574">
            <a:solidFill>
              <a:srgbClr val="9900FF"/>
            </a:solidFill>
          </a:ln>
        </p:spPr>
        <p:txBody>
          <a:bodyPr vert="horz" wrap="square" lIns="0" tIns="476" rIns="0" bIns="0" rtlCol="0">
            <a:spAutoFit/>
          </a:bodyPr>
          <a:lstStyle/>
          <a:p>
            <a:pPr marL="53340">
              <a:spcBef>
                <a:spcPts val="4"/>
              </a:spcBef>
            </a:pPr>
            <a:r>
              <a:rPr sz="1950" spc="-4" dirty="0">
                <a:solidFill>
                  <a:prstClr val="black"/>
                </a:solidFill>
              </a:rPr>
              <a:t>(+b)</a:t>
            </a:r>
            <a:endParaRPr sz="1950">
              <a:solidFill>
                <a:prstClr val="black"/>
              </a:solidFill>
            </a:endParaRPr>
          </a:p>
        </p:txBody>
      </p:sp>
      <p:sp>
        <p:nvSpPr>
          <p:cNvPr id="19" name="object 21"/>
          <p:cNvSpPr txBox="1"/>
          <p:nvPr/>
        </p:nvSpPr>
        <p:spPr>
          <a:xfrm>
            <a:off x="7106745" y="1493806"/>
            <a:ext cx="527685" cy="276999"/>
          </a:xfrm>
          <a:prstGeom prst="rect">
            <a:avLst/>
          </a:prstGeom>
        </p:spPr>
        <p:txBody>
          <a:bodyPr vert="horz" wrap="square" lIns="0" tIns="0" rIns="0" bIns="0" rtlCol="0">
            <a:spAutoFit/>
          </a:bodyPr>
          <a:lstStyle/>
          <a:p>
            <a:pPr marL="9525"/>
            <a:r>
              <a:rPr sz="1800" b="1" spc="-4" dirty="0">
                <a:solidFill>
                  <a:srgbClr val="9900FF"/>
                </a:solidFill>
              </a:rPr>
              <a:t>10x1</a:t>
            </a:r>
            <a:endParaRPr sz="1800">
              <a:solidFill>
                <a:prstClr val="black"/>
              </a:solidFill>
            </a:endParaRPr>
          </a:p>
        </p:txBody>
      </p:sp>
      <p:sp>
        <p:nvSpPr>
          <p:cNvPr id="20" name="TextBox 19"/>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22" name="Slide Number Placeholder 3">
            <a:extLst>
              <a:ext uri="{FF2B5EF4-FFF2-40B4-BE49-F238E27FC236}">
                <a16:creationId xmlns:a16="http://schemas.microsoft.com/office/drawing/2014/main" id="{70118D95-582D-30FD-A67F-BB42F21CBD3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82</a:t>
            </a:fld>
            <a:endParaRPr lang="en-US" sz="1600">
              <a:solidFill>
                <a:schemeClr val="bg1"/>
              </a:solidFill>
            </a:endParaRPr>
          </a:p>
        </p:txBody>
      </p:sp>
      <p:sp>
        <p:nvSpPr>
          <p:cNvPr id="21" name="TextBox 20">
            <a:extLst>
              <a:ext uri="{FF2B5EF4-FFF2-40B4-BE49-F238E27FC236}">
                <a16:creationId xmlns:a16="http://schemas.microsoft.com/office/drawing/2014/main" id="{2664112F-FEFE-4DC9-B4E1-8C84D9199425}"/>
              </a:ext>
            </a:extLst>
          </p:cNvPr>
          <p:cNvSpPr txBox="1"/>
          <p:nvPr/>
        </p:nvSpPr>
        <p:spPr>
          <a:xfrm>
            <a:off x="3930541" y="1433190"/>
            <a:ext cx="371852" cy="369332"/>
          </a:xfrm>
          <a:prstGeom prst="rect">
            <a:avLst/>
          </a:prstGeom>
          <a:solidFill>
            <a:schemeClr val="bg1"/>
          </a:solidFill>
        </p:spPr>
        <p:txBody>
          <a:bodyPr wrap="square" rtlCol="0">
            <a:spAutoFit/>
          </a:bodyPr>
          <a:lstStyle/>
          <a:p>
            <a:r>
              <a:rPr lang="en" sz="1800" dirty="0"/>
              <a:t>𝚯</a:t>
            </a:r>
            <a:endParaRPr lang="en-US" sz="1800" dirty="0"/>
          </a:p>
        </p:txBody>
      </p:sp>
      <p:sp>
        <p:nvSpPr>
          <p:cNvPr id="13" name="object 15"/>
          <p:cNvSpPr/>
          <p:nvPr/>
        </p:nvSpPr>
        <p:spPr>
          <a:xfrm>
            <a:off x="3384559" y="1438666"/>
            <a:ext cx="1021556" cy="380048"/>
          </a:xfrm>
          <a:custGeom>
            <a:avLst/>
            <a:gdLst/>
            <a:ahLst/>
            <a:cxnLst/>
            <a:rect l="l" t="t" r="r" b="b"/>
            <a:pathLst>
              <a:path w="1362075" h="506730">
                <a:moveTo>
                  <a:pt x="0" y="0"/>
                </a:moveTo>
                <a:lnTo>
                  <a:pt x="1361997" y="0"/>
                </a:lnTo>
                <a:lnTo>
                  <a:pt x="1361997" y="506698"/>
                </a:lnTo>
                <a:lnTo>
                  <a:pt x="0" y="506698"/>
                </a:lnTo>
                <a:lnTo>
                  <a:pt x="0" y="0"/>
                </a:lnTo>
                <a:close/>
              </a:path>
            </a:pathLst>
          </a:custGeom>
          <a:ln w="28574">
            <a:solidFill>
              <a:srgbClr val="38751C"/>
            </a:solidFill>
          </a:ln>
        </p:spPr>
        <p:txBody>
          <a:bodyPr wrap="square" lIns="0" tIns="0" rIns="0" bIns="0" rtlCol="0"/>
          <a:lstStyle/>
          <a:p>
            <a:endParaRPr sz="1050">
              <a:solidFill>
                <a:prstClr val="black"/>
              </a:solidFill>
            </a:endParaRPr>
          </a:p>
        </p:txBody>
      </p:sp>
      <p:sp>
        <p:nvSpPr>
          <p:cNvPr id="23" name="TextBox 22">
            <a:extLst>
              <a:ext uri="{FF2B5EF4-FFF2-40B4-BE49-F238E27FC236}">
                <a16:creationId xmlns:a16="http://schemas.microsoft.com/office/drawing/2014/main" id="{8CF2C0F3-DD11-0A96-D384-ECA848CEDA41}"/>
              </a:ext>
            </a:extLst>
          </p:cNvPr>
          <p:cNvSpPr txBox="1"/>
          <p:nvPr/>
        </p:nvSpPr>
        <p:spPr>
          <a:xfrm>
            <a:off x="4687805" y="1454612"/>
            <a:ext cx="371852" cy="369332"/>
          </a:xfrm>
          <a:prstGeom prst="rect">
            <a:avLst/>
          </a:prstGeom>
          <a:solidFill>
            <a:schemeClr val="bg1"/>
          </a:solidFill>
        </p:spPr>
        <p:txBody>
          <a:bodyPr wrap="square" rtlCol="0">
            <a:spAutoFit/>
          </a:bodyPr>
          <a:lstStyle/>
          <a:p>
            <a:r>
              <a:rPr lang="en" sz="1800" dirty="0"/>
              <a:t>𝚯</a:t>
            </a:r>
            <a:endParaRPr lang="en-US" sz="1800" dirty="0"/>
          </a:p>
        </p:txBody>
      </p:sp>
      <p:sp>
        <p:nvSpPr>
          <p:cNvPr id="11" name="object 13"/>
          <p:cNvSpPr/>
          <p:nvPr/>
        </p:nvSpPr>
        <p:spPr>
          <a:xfrm>
            <a:off x="4726268" y="1473585"/>
            <a:ext cx="308610" cy="295275"/>
          </a:xfrm>
          <a:custGeom>
            <a:avLst/>
            <a:gdLst/>
            <a:ahLst/>
            <a:cxnLst/>
            <a:rect l="l" t="t" r="r" b="b"/>
            <a:pathLst>
              <a:path w="411479" h="393700">
                <a:moveTo>
                  <a:pt x="0" y="0"/>
                </a:moveTo>
                <a:lnTo>
                  <a:pt x="411299" y="0"/>
                </a:lnTo>
                <a:lnTo>
                  <a:pt x="411299" y="393599"/>
                </a:lnTo>
                <a:lnTo>
                  <a:pt x="0" y="393599"/>
                </a:lnTo>
                <a:lnTo>
                  <a:pt x="0" y="0"/>
                </a:lnTo>
                <a:close/>
              </a:path>
            </a:pathLst>
          </a:custGeom>
          <a:ln w="28574">
            <a:solidFill>
              <a:srgbClr val="FF0000"/>
            </a:solidFill>
          </a:ln>
        </p:spPr>
        <p:txBody>
          <a:bodyPr wrap="square" lIns="0" tIns="0" rIns="0" bIns="0" rtlCol="0"/>
          <a:lstStyle/>
          <a:p>
            <a:endParaRPr sz="1050">
              <a:solidFill>
                <a:prstClr val="black"/>
              </a:solidFill>
            </a:endParaRPr>
          </a:p>
        </p:txBody>
      </p:sp>
      <p:sp>
        <p:nvSpPr>
          <p:cNvPr id="9" name="object 11"/>
          <p:cNvSpPr/>
          <p:nvPr/>
        </p:nvSpPr>
        <p:spPr>
          <a:xfrm>
            <a:off x="5051036" y="1536149"/>
            <a:ext cx="167640" cy="232886"/>
          </a:xfrm>
          <a:custGeom>
            <a:avLst/>
            <a:gdLst/>
            <a:ahLst/>
            <a:cxnLst/>
            <a:rect l="l" t="t" r="r" b="b"/>
            <a:pathLst>
              <a:path w="223520" h="310515">
                <a:moveTo>
                  <a:pt x="0" y="0"/>
                </a:moveTo>
                <a:lnTo>
                  <a:pt x="223199" y="0"/>
                </a:lnTo>
                <a:lnTo>
                  <a:pt x="223199" y="310199"/>
                </a:lnTo>
                <a:lnTo>
                  <a:pt x="0" y="310199"/>
                </a:lnTo>
                <a:lnTo>
                  <a:pt x="0" y="0"/>
                </a:lnTo>
                <a:close/>
              </a:path>
            </a:pathLst>
          </a:custGeom>
          <a:ln w="28574">
            <a:solidFill>
              <a:srgbClr val="0000FF"/>
            </a:solidFill>
          </a:ln>
        </p:spPr>
        <p:txBody>
          <a:bodyPr wrap="square" lIns="0" tIns="0" rIns="0" bIns="0" rtlCol="0"/>
          <a:lstStyle/>
          <a:p>
            <a:endParaRPr sz="1050">
              <a:solidFill>
                <a:prstClr val="black"/>
              </a:solidFill>
            </a:endParaRPr>
          </a:p>
        </p:txBody>
      </p:sp>
    </p:spTree>
    <p:extLst>
      <p:ext uri="{BB962C8B-B14F-4D97-AF65-F5344CB8AC3E}">
        <p14:creationId xmlns:p14="http://schemas.microsoft.com/office/powerpoint/2010/main" val="2004985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4"/>
          <p:cNvSpPr/>
          <p:nvPr/>
        </p:nvSpPr>
        <p:spPr>
          <a:xfrm>
            <a:off x="1265849" y="1813578"/>
            <a:ext cx="6612287" cy="2449195"/>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txBox="1">
            <a:spLocks/>
          </p:cNvSpPr>
          <p:nvPr/>
        </p:nvSpPr>
        <p:spPr bwMode="auto">
          <a:xfrm>
            <a:off x="1219424" y="1145498"/>
            <a:ext cx="6664643" cy="276999"/>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a:r>
              <a:rPr lang="en-US" sz="1800" spc="-4" dirty="0">
                <a:solidFill>
                  <a:schemeClr val="tx1"/>
                </a:solidFill>
              </a:rPr>
              <a:t>Example with an image with 4 pixels, and 3 classes</a:t>
            </a:r>
            <a:r>
              <a:rPr lang="en-US" sz="1800" spc="79" dirty="0">
                <a:solidFill>
                  <a:schemeClr val="tx1"/>
                </a:solidFill>
              </a:rPr>
              <a:t> </a:t>
            </a:r>
            <a:r>
              <a:rPr lang="en-US" sz="1800" dirty="0">
                <a:solidFill>
                  <a:schemeClr val="tx1"/>
                </a:solidFill>
              </a:rPr>
              <a:t>(</a:t>
            </a:r>
            <a:r>
              <a:rPr lang="en-US" sz="1800" dirty="0">
                <a:solidFill>
                  <a:srgbClr val="FF0000"/>
                </a:solidFill>
              </a:rPr>
              <a:t>cat</a:t>
            </a:r>
            <a:r>
              <a:rPr lang="en-US" sz="1800" dirty="0">
                <a:solidFill>
                  <a:schemeClr val="tx1"/>
                </a:solidFill>
              </a:rPr>
              <a:t>/</a:t>
            </a:r>
            <a:r>
              <a:rPr lang="en-US" sz="1800" dirty="0">
                <a:solidFill>
                  <a:srgbClr val="38751C"/>
                </a:solidFill>
              </a:rPr>
              <a:t>dog</a:t>
            </a:r>
            <a:r>
              <a:rPr lang="en-US" sz="1800" dirty="0">
                <a:solidFill>
                  <a:schemeClr val="tx1"/>
                </a:solidFill>
              </a:rPr>
              <a:t>/</a:t>
            </a:r>
            <a:r>
              <a:rPr lang="en-US" sz="1800" dirty="0">
                <a:solidFill>
                  <a:srgbClr val="0000FF"/>
                </a:solidFill>
              </a:rPr>
              <a:t>ship</a:t>
            </a:r>
            <a:r>
              <a:rPr lang="en-US" sz="1800" dirty="0">
                <a:solidFill>
                  <a:schemeClr val="tx1"/>
                </a:solidFill>
              </a:rPr>
              <a:t>)</a:t>
            </a:r>
          </a:p>
        </p:txBody>
      </p:sp>
      <p:sp>
        <p:nvSpPr>
          <p:cNvPr id="5" name="TextBox 4"/>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7" name="Slide Number Placeholder 3">
            <a:extLst>
              <a:ext uri="{FF2B5EF4-FFF2-40B4-BE49-F238E27FC236}">
                <a16:creationId xmlns:a16="http://schemas.microsoft.com/office/drawing/2014/main" id="{F517566C-C295-410F-FCC2-D003ADDDEB6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83</a:t>
            </a:fld>
            <a:endParaRPr lang="en-US" sz="1600">
              <a:solidFill>
                <a:schemeClr val="bg1"/>
              </a:solidFill>
            </a:endParaRPr>
          </a:p>
        </p:txBody>
      </p:sp>
      <p:sp>
        <p:nvSpPr>
          <p:cNvPr id="6" name="TextBox 5">
            <a:extLst>
              <a:ext uri="{FF2B5EF4-FFF2-40B4-BE49-F238E27FC236}">
                <a16:creationId xmlns:a16="http://schemas.microsoft.com/office/drawing/2014/main" id="{771B0E09-8921-B2BA-DC6C-1459B81929D4}"/>
              </a:ext>
            </a:extLst>
          </p:cNvPr>
          <p:cNvSpPr txBox="1"/>
          <p:nvPr/>
        </p:nvSpPr>
        <p:spPr>
          <a:xfrm>
            <a:off x="3340545" y="3599040"/>
            <a:ext cx="415498" cy="477054"/>
          </a:xfrm>
          <a:prstGeom prst="rect">
            <a:avLst/>
          </a:prstGeom>
          <a:solidFill>
            <a:schemeClr val="bg1"/>
          </a:solidFill>
        </p:spPr>
        <p:txBody>
          <a:bodyPr wrap="none" rtlCol="0">
            <a:spAutoFit/>
          </a:bodyPr>
          <a:lstStyle/>
          <a:p>
            <a:r>
              <a:rPr lang="en" sz="2500" dirty="0"/>
              <a:t>𝚯</a:t>
            </a:r>
            <a:endParaRPr lang="en-US" sz="2500" dirty="0"/>
          </a:p>
        </p:txBody>
      </p:sp>
      <p:sp>
        <p:nvSpPr>
          <p:cNvPr id="9" name="TextBox 8">
            <a:extLst>
              <a:ext uri="{FF2B5EF4-FFF2-40B4-BE49-F238E27FC236}">
                <a16:creationId xmlns:a16="http://schemas.microsoft.com/office/drawing/2014/main" id="{180083B9-0981-EEAC-86CB-0E6B7F02B30D}"/>
              </a:ext>
            </a:extLst>
          </p:cNvPr>
          <p:cNvSpPr txBox="1"/>
          <p:nvPr/>
        </p:nvSpPr>
        <p:spPr>
          <a:xfrm>
            <a:off x="6647079" y="3590876"/>
            <a:ext cx="529327" cy="276999"/>
          </a:xfrm>
          <a:prstGeom prst="rect">
            <a:avLst/>
          </a:prstGeom>
          <a:solidFill>
            <a:schemeClr val="bg1"/>
          </a:solidFill>
        </p:spPr>
        <p:txBody>
          <a:bodyPr wrap="square" rtlCol="0">
            <a:spAutoFit/>
          </a:bodyPr>
          <a:lstStyle/>
          <a:p>
            <a:r>
              <a:rPr lang="en" sz="1200" dirty="0"/>
              <a:t>;𝚯,b)</a:t>
            </a:r>
            <a:endParaRPr lang="en-US" sz="1200" dirty="0"/>
          </a:p>
        </p:txBody>
      </p:sp>
    </p:spTree>
    <p:extLst>
      <p:ext uri="{BB962C8B-B14F-4D97-AF65-F5344CB8AC3E}">
        <p14:creationId xmlns:p14="http://schemas.microsoft.com/office/powerpoint/2010/main" val="1720339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5"/>
          <p:cNvSpPr txBox="1"/>
          <p:nvPr/>
        </p:nvSpPr>
        <p:spPr>
          <a:xfrm>
            <a:off x="3824715" y="809706"/>
            <a:ext cx="3943063" cy="230832"/>
          </a:xfrm>
          <a:prstGeom prst="rect">
            <a:avLst/>
          </a:prstGeom>
        </p:spPr>
        <p:txBody>
          <a:bodyPr vert="horz" wrap="square" lIns="0" tIns="0" rIns="0" bIns="0" rtlCol="0">
            <a:spAutoFit/>
          </a:bodyPr>
          <a:lstStyle/>
          <a:p>
            <a:pPr marL="9525"/>
            <a:r>
              <a:rPr sz="1500" spc="-4" dirty="0">
                <a:solidFill>
                  <a:schemeClr val="bg2"/>
                </a:solidFill>
              </a:rPr>
              <a:t>Going forward</a:t>
            </a:r>
            <a:r>
              <a:rPr sz="1500" spc="-4" dirty="0">
                <a:solidFill>
                  <a:prstClr val="black"/>
                </a:solidFill>
              </a:rPr>
              <a:t>: Loss</a:t>
            </a:r>
            <a:r>
              <a:rPr sz="1500" spc="49" dirty="0">
                <a:solidFill>
                  <a:prstClr val="black"/>
                </a:solidFill>
              </a:rPr>
              <a:t> </a:t>
            </a:r>
            <a:r>
              <a:rPr sz="1500" spc="-4" dirty="0">
                <a:solidFill>
                  <a:prstClr val="black"/>
                </a:solidFill>
              </a:rPr>
              <a:t>function/Optimization</a:t>
            </a:r>
            <a:endParaRPr sz="1500" dirty="0">
              <a:solidFill>
                <a:prstClr val="black"/>
              </a:solidFill>
            </a:endParaRPr>
          </a:p>
        </p:txBody>
      </p:sp>
      <p:sp>
        <p:nvSpPr>
          <p:cNvPr id="7" name="object 9"/>
          <p:cNvSpPr/>
          <p:nvPr/>
        </p:nvSpPr>
        <p:spPr>
          <a:xfrm>
            <a:off x="1925689" y="2119802"/>
            <a:ext cx="3076575" cy="1948815"/>
          </a:xfrm>
          <a:custGeom>
            <a:avLst/>
            <a:gdLst/>
            <a:ahLst/>
            <a:cxnLst/>
            <a:rect l="l" t="t" r="r" b="b"/>
            <a:pathLst>
              <a:path w="4102100" h="2598420">
                <a:moveTo>
                  <a:pt x="0" y="0"/>
                </a:moveTo>
                <a:lnTo>
                  <a:pt x="4101604" y="0"/>
                </a:lnTo>
                <a:lnTo>
                  <a:pt x="4101604" y="2597987"/>
                </a:lnTo>
                <a:lnTo>
                  <a:pt x="0" y="2597987"/>
                </a:lnTo>
                <a:lnTo>
                  <a:pt x="0" y="0"/>
                </a:lnTo>
                <a:close/>
              </a:path>
            </a:pathLst>
          </a:custGeom>
          <a:solidFill>
            <a:srgbClr val="FFFFFF"/>
          </a:solidFill>
        </p:spPr>
        <p:txBody>
          <a:bodyPr wrap="square" lIns="0" tIns="0" rIns="0" bIns="0" rtlCol="0"/>
          <a:lstStyle/>
          <a:p>
            <a:endParaRPr sz="1050">
              <a:solidFill>
                <a:prstClr val="black"/>
              </a:solidFill>
            </a:endParaRPr>
          </a:p>
        </p:txBody>
      </p:sp>
      <p:sp>
        <p:nvSpPr>
          <p:cNvPr id="12" name="object 14"/>
          <p:cNvSpPr txBox="1"/>
          <p:nvPr/>
        </p:nvSpPr>
        <p:spPr>
          <a:xfrm>
            <a:off x="5455116" y="1643292"/>
            <a:ext cx="3015116" cy="979179"/>
          </a:xfrm>
          <a:prstGeom prst="rect">
            <a:avLst/>
          </a:prstGeom>
        </p:spPr>
        <p:txBody>
          <a:bodyPr vert="horz" wrap="square" lIns="0" tIns="0" rIns="0" bIns="0" rtlCol="0">
            <a:spAutoFit/>
          </a:bodyPr>
          <a:lstStyle/>
          <a:p>
            <a:pPr marL="323850" marR="3810" indent="-314801" algn="just">
              <a:lnSpc>
                <a:spcPct val="100699"/>
              </a:lnSpc>
              <a:tabLst>
                <a:tab pos="323850" algn="l"/>
              </a:tabLst>
            </a:pPr>
            <a:r>
              <a:rPr sz="1600" spc="-4" dirty="0">
                <a:solidFill>
                  <a:prstClr val="black"/>
                </a:solidFill>
              </a:rPr>
              <a:t>1.	Define a</a:t>
            </a:r>
            <a:r>
              <a:rPr sz="1600" spc="-11" dirty="0">
                <a:solidFill>
                  <a:prstClr val="black"/>
                </a:solidFill>
              </a:rPr>
              <a:t> </a:t>
            </a:r>
            <a:r>
              <a:rPr sz="1600" b="1" spc="-4" dirty="0">
                <a:solidFill>
                  <a:srgbClr val="FF0000"/>
                </a:solidFill>
              </a:rPr>
              <a:t>loss</a:t>
            </a:r>
            <a:r>
              <a:rPr sz="1600" b="1" spc="-11" dirty="0">
                <a:solidFill>
                  <a:srgbClr val="FF0000"/>
                </a:solidFill>
              </a:rPr>
              <a:t> </a:t>
            </a:r>
            <a:r>
              <a:rPr sz="1600" b="1" spc="-4" dirty="0">
                <a:solidFill>
                  <a:srgbClr val="FF0000"/>
                </a:solidFill>
              </a:rPr>
              <a:t>function</a:t>
            </a:r>
            <a:r>
              <a:rPr sz="1600" b="1" spc="-4" dirty="0">
                <a:solidFill>
                  <a:prstClr val="black"/>
                </a:solidFill>
              </a:rPr>
              <a:t>  </a:t>
            </a:r>
            <a:r>
              <a:rPr sz="1600" spc="-4" dirty="0">
                <a:solidFill>
                  <a:prstClr val="black"/>
                </a:solidFill>
              </a:rPr>
              <a:t>that </a:t>
            </a:r>
            <a:r>
              <a:rPr sz="1600" spc="-4" dirty="0">
                <a:solidFill>
                  <a:schemeClr val="bg2"/>
                </a:solidFill>
              </a:rPr>
              <a:t>quantifies</a:t>
            </a:r>
            <a:r>
              <a:rPr sz="1600" spc="-4" dirty="0">
                <a:solidFill>
                  <a:prstClr val="black"/>
                </a:solidFill>
              </a:rPr>
              <a:t> our  </a:t>
            </a:r>
            <a:r>
              <a:rPr sz="1600" spc="-4" dirty="0">
                <a:solidFill>
                  <a:srgbClr val="00B050"/>
                </a:solidFill>
              </a:rPr>
              <a:t>unhappiness</a:t>
            </a:r>
            <a:r>
              <a:rPr sz="1600" spc="-4" dirty="0">
                <a:solidFill>
                  <a:prstClr val="black"/>
                </a:solidFill>
              </a:rPr>
              <a:t> with the  </a:t>
            </a:r>
            <a:r>
              <a:rPr sz="1600" dirty="0">
                <a:solidFill>
                  <a:prstClr val="black"/>
                </a:solidFill>
              </a:rPr>
              <a:t>scores across </a:t>
            </a:r>
            <a:r>
              <a:rPr sz="1600" spc="-4" dirty="0">
                <a:solidFill>
                  <a:prstClr val="black"/>
                </a:solidFill>
              </a:rPr>
              <a:t>the</a:t>
            </a:r>
            <a:r>
              <a:rPr sz="1600" spc="-53" dirty="0">
                <a:solidFill>
                  <a:prstClr val="black"/>
                </a:solidFill>
              </a:rPr>
              <a:t> </a:t>
            </a:r>
            <a:r>
              <a:rPr sz="1600" spc="-4" dirty="0">
                <a:solidFill>
                  <a:prstClr val="black"/>
                </a:solidFill>
              </a:rPr>
              <a:t>training  data.</a:t>
            </a:r>
            <a:endParaRPr sz="1600" dirty="0">
              <a:solidFill>
                <a:prstClr val="black"/>
              </a:solidFill>
            </a:endParaRPr>
          </a:p>
        </p:txBody>
      </p:sp>
      <p:sp>
        <p:nvSpPr>
          <p:cNvPr id="13" name="object 15"/>
          <p:cNvSpPr txBox="1"/>
          <p:nvPr/>
        </p:nvSpPr>
        <p:spPr>
          <a:xfrm>
            <a:off x="5455116" y="3246519"/>
            <a:ext cx="3015110" cy="979179"/>
          </a:xfrm>
          <a:prstGeom prst="rect">
            <a:avLst/>
          </a:prstGeom>
        </p:spPr>
        <p:txBody>
          <a:bodyPr vert="horz" wrap="square" lIns="0" tIns="0" rIns="0" bIns="0" rtlCol="0">
            <a:spAutoFit/>
          </a:bodyPr>
          <a:lstStyle/>
          <a:p>
            <a:pPr marL="323850" marR="3810" indent="-314801" algn="just">
              <a:lnSpc>
                <a:spcPct val="100699"/>
              </a:lnSpc>
              <a:tabLst>
                <a:tab pos="323850" algn="l"/>
              </a:tabLst>
            </a:pPr>
            <a:r>
              <a:rPr sz="1600" spc="-4" dirty="0">
                <a:solidFill>
                  <a:prstClr val="black"/>
                </a:solidFill>
              </a:rPr>
              <a:t>2.	Come up with a</a:t>
            </a:r>
            <a:r>
              <a:rPr sz="1600" spc="-23" dirty="0">
                <a:solidFill>
                  <a:prstClr val="black"/>
                </a:solidFill>
              </a:rPr>
              <a:t> </a:t>
            </a:r>
            <a:r>
              <a:rPr sz="1600" spc="-4" dirty="0">
                <a:solidFill>
                  <a:prstClr val="black"/>
                </a:solidFill>
              </a:rPr>
              <a:t>way</a:t>
            </a:r>
            <a:r>
              <a:rPr sz="1600" spc="-11" dirty="0">
                <a:solidFill>
                  <a:prstClr val="black"/>
                </a:solidFill>
              </a:rPr>
              <a:t> </a:t>
            </a:r>
            <a:r>
              <a:rPr sz="1600" spc="-4" dirty="0">
                <a:solidFill>
                  <a:prstClr val="black"/>
                </a:solidFill>
              </a:rPr>
              <a:t>of  efficiently finding the  parameters that minimize  the loss function  </a:t>
            </a:r>
            <a:r>
              <a:rPr sz="1600" b="1" spc="-4" dirty="0">
                <a:solidFill>
                  <a:prstClr val="black"/>
                </a:solidFill>
              </a:rPr>
              <a:t>(</a:t>
            </a:r>
            <a:r>
              <a:rPr sz="1600" b="1" spc="-4" dirty="0">
                <a:solidFill>
                  <a:srgbClr val="FF0000"/>
                </a:solidFill>
              </a:rPr>
              <a:t>optimization</a:t>
            </a:r>
            <a:r>
              <a:rPr sz="1600" b="1" spc="-4" dirty="0">
                <a:solidFill>
                  <a:prstClr val="black"/>
                </a:solidFill>
              </a:rPr>
              <a:t>)</a:t>
            </a:r>
            <a:endParaRPr sz="1600" dirty="0">
              <a:solidFill>
                <a:prstClr val="black"/>
              </a:solidFill>
            </a:endParaRPr>
          </a:p>
        </p:txBody>
      </p:sp>
      <p:sp>
        <p:nvSpPr>
          <p:cNvPr id="14" name="object 16"/>
          <p:cNvSpPr/>
          <p:nvPr/>
        </p:nvSpPr>
        <p:spPr>
          <a:xfrm>
            <a:off x="5130048" y="1182394"/>
            <a:ext cx="0" cy="2747009"/>
          </a:xfrm>
          <a:custGeom>
            <a:avLst/>
            <a:gdLst/>
            <a:ahLst/>
            <a:cxnLst/>
            <a:rect l="l" t="t" r="r" b="b"/>
            <a:pathLst>
              <a:path h="3662679">
                <a:moveTo>
                  <a:pt x="0" y="0"/>
                </a:moveTo>
                <a:lnTo>
                  <a:pt x="0" y="3662692"/>
                </a:lnTo>
              </a:path>
            </a:pathLst>
          </a:custGeom>
          <a:ln w="9524">
            <a:solidFill>
              <a:srgbClr val="666666"/>
            </a:solidFill>
          </a:ln>
        </p:spPr>
        <p:txBody>
          <a:bodyPr wrap="square" lIns="0" tIns="0" rIns="0" bIns="0" rtlCol="0"/>
          <a:lstStyle/>
          <a:p>
            <a:endParaRPr sz="1050">
              <a:solidFill>
                <a:prstClr val="black"/>
              </a:solidFill>
            </a:endParaRPr>
          </a:p>
        </p:txBody>
      </p:sp>
      <p:sp>
        <p:nvSpPr>
          <p:cNvPr id="15" name="object 17"/>
          <p:cNvSpPr txBox="1"/>
          <p:nvPr/>
        </p:nvSpPr>
        <p:spPr>
          <a:xfrm>
            <a:off x="5442570" y="1217611"/>
            <a:ext cx="742474" cy="276999"/>
          </a:xfrm>
          <a:prstGeom prst="rect">
            <a:avLst/>
          </a:prstGeom>
        </p:spPr>
        <p:txBody>
          <a:bodyPr vert="horz" wrap="square" lIns="0" tIns="0" rIns="0" bIns="0" rtlCol="0">
            <a:spAutoFit/>
          </a:bodyPr>
          <a:lstStyle/>
          <a:p>
            <a:pPr marL="9525"/>
            <a:r>
              <a:rPr sz="1800" spc="-4" dirty="0">
                <a:solidFill>
                  <a:srgbClr val="FF0000"/>
                </a:solidFill>
              </a:rPr>
              <a:t>TODO</a:t>
            </a:r>
            <a:r>
              <a:rPr sz="1800" spc="-4" dirty="0">
                <a:solidFill>
                  <a:prstClr val="black"/>
                </a:solidFill>
              </a:rPr>
              <a:t>:</a:t>
            </a:r>
            <a:endParaRPr sz="1800" dirty="0">
              <a:solidFill>
                <a:prstClr val="black"/>
              </a:solidFill>
            </a:endParaRPr>
          </a:p>
        </p:txBody>
      </p:sp>
      <p:sp>
        <p:nvSpPr>
          <p:cNvPr id="16" name="TextBox 15"/>
          <p:cNvSpPr txBox="1"/>
          <p:nvPr/>
        </p:nvSpPr>
        <p:spPr>
          <a:xfrm>
            <a:off x="1143001" y="4953063"/>
            <a:ext cx="910827" cy="213585"/>
          </a:xfrm>
          <a:prstGeom prst="rect">
            <a:avLst/>
          </a:prstGeom>
          <a:noFill/>
        </p:spPr>
        <p:txBody>
          <a:bodyPr wrap="none" rtlCol="0">
            <a:spAutoFit/>
          </a:bodyPr>
          <a:lstStyle/>
          <a:p>
            <a:r>
              <a:rPr lang="en-US" sz="788" dirty="0"/>
              <a:t>Andrej </a:t>
            </a:r>
            <a:r>
              <a:rPr lang="en-US" sz="788" dirty="0" err="1"/>
              <a:t>Karpathy</a:t>
            </a:r>
            <a:endParaRPr lang="en-US" sz="788" dirty="0"/>
          </a:p>
        </p:txBody>
      </p:sp>
      <p:sp>
        <p:nvSpPr>
          <p:cNvPr id="17" name="object 4">
            <a:extLst>
              <a:ext uri="{FF2B5EF4-FFF2-40B4-BE49-F238E27FC236}">
                <a16:creationId xmlns:a16="http://schemas.microsoft.com/office/drawing/2014/main" id="{3483E78B-3FAC-43DF-9BA0-EBE87049665C}"/>
              </a:ext>
            </a:extLst>
          </p:cNvPr>
          <p:cNvSpPr/>
          <p:nvPr/>
        </p:nvSpPr>
        <p:spPr>
          <a:xfrm>
            <a:off x="2196749" y="1397839"/>
            <a:ext cx="855165" cy="943916"/>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8" name="object 5">
            <a:extLst>
              <a:ext uri="{FF2B5EF4-FFF2-40B4-BE49-F238E27FC236}">
                <a16:creationId xmlns:a16="http://schemas.microsoft.com/office/drawing/2014/main" id="{8C15DAD6-1893-4F7E-99C2-673992903E5D}"/>
              </a:ext>
            </a:extLst>
          </p:cNvPr>
          <p:cNvSpPr/>
          <p:nvPr/>
        </p:nvSpPr>
        <p:spPr>
          <a:xfrm>
            <a:off x="3146247" y="1397842"/>
            <a:ext cx="943904" cy="943904"/>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19" name="object 6">
            <a:extLst>
              <a:ext uri="{FF2B5EF4-FFF2-40B4-BE49-F238E27FC236}">
                <a16:creationId xmlns:a16="http://schemas.microsoft.com/office/drawing/2014/main" id="{1F7B5676-6AEE-443D-B4DA-F52CED0B2AE3}"/>
              </a:ext>
            </a:extLst>
          </p:cNvPr>
          <p:cNvSpPr/>
          <p:nvPr/>
        </p:nvSpPr>
        <p:spPr>
          <a:xfrm>
            <a:off x="4180082" y="1397857"/>
            <a:ext cx="908285" cy="908285"/>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ea typeface="+mn-ea"/>
              <a:cs typeface="+mn-cs"/>
            </a:endParaRPr>
          </a:p>
        </p:txBody>
      </p:sp>
      <p:sp>
        <p:nvSpPr>
          <p:cNvPr id="20" name="object 9">
            <a:extLst>
              <a:ext uri="{FF2B5EF4-FFF2-40B4-BE49-F238E27FC236}">
                <a16:creationId xmlns:a16="http://schemas.microsoft.com/office/drawing/2014/main" id="{3B3218A1-1EF2-4F0A-B7ED-E8CD983E4E76}"/>
              </a:ext>
            </a:extLst>
          </p:cNvPr>
          <p:cNvSpPr txBox="1"/>
          <p:nvPr/>
        </p:nvSpPr>
        <p:spPr>
          <a:xfrm>
            <a:off x="1291613" y="2353069"/>
            <a:ext cx="412909" cy="1256178"/>
          </a:xfrm>
          <a:prstGeom prst="rect">
            <a:avLst/>
          </a:prstGeom>
        </p:spPr>
        <p:txBody>
          <a:bodyPr vert="horz" wrap="square" lIns="0" tIns="0" rIns="0" bIns="0" rtlCol="0">
            <a:spAutoFit/>
          </a:bodyPr>
          <a:lstStyle/>
          <a:p>
            <a:pPr marL="9525" marR="3810" algn="just" defTabSz="685800">
              <a:lnSpc>
                <a:spcPct val="158200"/>
              </a:lnSpc>
              <a:buClrTx/>
              <a:defRPr/>
            </a:pPr>
            <a:r>
              <a:rPr sz="1800" kern="1200" spc="-4" dirty="0">
                <a:solidFill>
                  <a:prstClr val="black"/>
                </a:solidFill>
                <a:ea typeface="+mn-ea"/>
              </a:rPr>
              <a:t>cat  car  frog</a:t>
            </a:r>
            <a:endParaRPr sz="1800" kern="1200">
              <a:solidFill>
                <a:prstClr val="black"/>
              </a:solidFill>
              <a:ea typeface="+mn-ea"/>
            </a:endParaRPr>
          </a:p>
        </p:txBody>
      </p:sp>
      <p:sp>
        <p:nvSpPr>
          <p:cNvPr id="21" name="object 10">
            <a:extLst>
              <a:ext uri="{FF2B5EF4-FFF2-40B4-BE49-F238E27FC236}">
                <a16:creationId xmlns:a16="http://schemas.microsoft.com/office/drawing/2014/main" id="{7D25C699-E704-4494-84E5-100A86297C4B}"/>
              </a:ext>
            </a:extLst>
          </p:cNvPr>
          <p:cNvSpPr txBox="1"/>
          <p:nvPr/>
        </p:nvSpPr>
        <p:spPr>
          <a:xfrm>
            <a:off x="2379406" y="2489142"/>
            <a:ext cx="511493" cy="1166986"/>
          </a:xfrm>
          <a:prstGeom prst="rect">
            <a:avLst/>
          </a:prstGeom>
        </p:spPr>
        <p:txBody>
          <a:bodyPr vert="horz" wrap="square" lIns="0" tIns="0" rIns="0" bIns="0" rtlCol="0">
            <a:spAutoFit/>
          </a:bodyPr>
          <a:lstStyle/>
          <a:p>
            <a:pPr marL="19050" algn="ctr" defTabSz="685800">
              <a:buClrTx/>
              <a:defRPr/>
            </a:pPr>
            <a:r>
              <a:rPr sz="2250" b="1" kern="1200" spc="-4" dirty="0">
                <a:solidFill>
                  <a:prstClr val="black"/>
                </a:solidFill>
                <a:ea typeface="+mn-ea"/>
              </a:rPr>
              <a:t>3.2</a:t>
            </a:r>
            <a:endParaRPr sz="2250" kern="1200">
              <a:solidFill>
                <a:prstClr val="black"/>
              </a:solidFill>
              <a:ea typeface="+mn-ea"/>
            </a:endParaRPr>
          </a:p>
          <a:p>
            <a:pPr marL="19050" algn="ctr" defTabSz="685800">
              <a:spcBef>
                <a:spcPts val="450"/>
              </a:spcBef>
              <a:buClrTx/>
              <a:defRPr/>
            </a:pPr>
            <a:r>
              <a:rPr sz="2250" kern="1200" spc="-4" dirty="0">
                <a:solidFill>
                  <a:prstClr val="black"/>
                </a:solidFill>
                <a:ea typeface="+mn-ea"/>
              </a:rPr>
              <a:t>5.1</a:t>
            </a:r>
            <a:endParaRPr sz="2250" kern="1200">
              <a:solidFill>
                <a:prstClr val="black"/>
              </a:solidFill>
              <a:ea typeface="+mn-ea"/>
            </a:endParaRPr>
          </a:p>
          <a:p>
            <a:pPr algn="ctr" defTabSz="685800">
              <a:spcBef>
                <a:spcPts val="450"/>
              </a:spcBef>
              <a:buClrTx/>
              <a:defRPr/>
            </a:pPr>
            <a:r>
              <a:rPr sz="2250" kern="1200" spc="-4" dirty="0">
                <a:solidFill>
                  <a:prstClr val="black"/>
                </a:solidFill>
                <a:ea typeface="+mn-ea"/>
              </a:rPr>
              <a:t>-1.7</a:t>
            </a:r>
            <a:endParaRPr sz="2250" kern="1200">
              <a:solidFill>
                <a:prstClr val="black"/>
              </a:solidFill>
              <a:ea typeface="+mn-ea"/>
            </a:endParaRPr>
          </a:p>
        </p:txBody>
      </p:sp>
      <p:sp>
        <p:nvSpPr>
          <p:cNvPr id="22" name="object 11">
            <a:extLst>
              <a:ext uri="{FF2B5EF4-FFF2-40B4-BE49-F238E27FC236}">
                <a16:creationId xmlns:a16="http://schemas.microsoft.com/office/drawing/2014/main" id="{E3CD45EC-28E4-4D6D-A13E-EEF8AA8BB68E}"/>
              </a:ext>
            </a:extLst>
          </p:cNvPr>
          <p:cNvSpPr txBox="1"/>
          <p:nvPr/>
        </p:nvSpPr>
        <p:spPr>
          <a:xfrm>
            <a:off x="3522404" y="2489142"/>
            <a:ext cx="416243" cy="1166986"/>
          </a:xfrm>
          <a:prstGeom prst="rect">
            <a:avLst/>
          </a:prstGeom>
        </p:spPr>
        <p:txBody>
          <a:bodyPr vert="horz" wrap="square" lIns="0" tIns="0" rIns="0" bIns="0" rtlCol="0">
            <a:spAutoFit/>
          </a:bodyPr>
          <a:lstStyle/>
          <a:p>
            <a:pPr marL="9525" defTabSz="685800">
              <a:buClrTx/>
              <a:defRPr/>
            </a:pPr>
            <a:r>
              <a:rPr sz="2250" kern="1200" spc="-4" dirty="0">
                <a:solidFill>
                  <a:prstClr val="black"/>
                </a:solidFill>
                <a:ea typeface="+mn-ea"/>
              </a:rPr>
              <a:t>1.3</a:t>
            </a:r>
            <a:endParaRPr sz="2250" kern="1200">
              <a:solidFill>
                <a:prstClr val="black"/>
              </a:solidFill>
              <a:ea typeface="+mn-ea"/>
            </a:endParaRPr>
          </a:p>
          <a:p>
            <a:pPr marL="9525" defTabSz="685800">
              <a:spcBef>
                <a:spcPts val="450"/>
              </a:spcBef>
              <a:buClrTx/>
              <a:defRPr/>
            </a:pPr>
            <a:r>
              <a:rPr sz="2250" b="1" kern="1200" spc="-4" dirty="0">
                <a:solidFill>
                  <a:prstClr val="black"/>
                </a:solidFill>
                <a:ea typeface="+mn-ea"/>
              </a:rPr>
              <a:t>4.9</a:t>
            </a:r>
            <a:endParaRPr sz="2250" kern="1200">
              <a:solidFill>
                <a:prstClr val="black"/>
              </a:solidFill>
              <a:ea typeface="+mn-ea"/>
            </a:endParaRPr>
          </a:p>
          <a:p>
            <a:pPr marL="9525" defTabSz="685800">
              <a:spcBef>
                <a:spcPts val="450"/>
              </a:spcBef>
              <a:buClrTx/>
              <a:defRPr/>
            </a:pPr>
            <a:r>
              <a:rPr sz="2250" kern="1200" spc="-4" dirty="0">
                <a:solidFill>
                  <a:prstClr val="black"/>
                </a:solidFill>
                <a:ea typeface="+mn-ea"/>
              </a:rPr>
              <a:t>2.0</a:t>
            </a:r>
            <a:endParaRPr sz="2250" kern="1200">
              <a:solidFill>
                <a:prstClr val="black"/>
              </a:solidFill>
              <a:ea typeface="+mn-ea"/>
            </a:endParaRPr>
          </a:p>
        </p:txBody>
      </p:sp>
      <p:sp>
        <p:nvSpPr>
          <p:cNvPr id="23" name="object 12">
            <a:extLst>
              <a:ext uri="{FF2B5EF4-FFF2-40B4-BE49-F238E27FC236}">
                <a16:creationId xmlns:a16="http://schemas.microsoft.com/office/drawing/2014/main" id="{F6D34D98-2115-4951-9435-EC8E72E26ABE}"/>
              </a:ext>
            </a:extLst>
          </p:cNvPr>
          <p:cNvSpPr txBox="1"/>
          <p:nvPr/>
        </p:nvSpPr>
        <p:spPr>
          <a:xfrm>
            <a:off x="4436802" y="2489142"/>
            <a:ext cx="530543" cy="1166986"/>
          </a:xfrm>
          <a:prstGeom prst="rect">
            <a:avLst/>
          </a:prstGeom>
        </p:spPr>
        <p:txBody>
          <a:bodyPr vert="horz" wrap="square" lIns="0" tIns="0" rIns="0" bIns="0" rtlCol="0">
            <a:spAutoFit/>
          </a:bodyPr>
          <a:lstStyle/>
          <a:p>
            <a:pPr marL="123349" defTabSz="685800">
              <a:buClrTx/>
              <a:defRPr/>
            </a:pPr>
            <a:r>
              <a:rPr sz="2250" kern="1200" spc="-4" dirty="0">
                <a:solidFill>
                  <a:prstClr val="black"/>
                </a:solidFill>
                <a:ea typeface="+mn-ea"/>
              </a:rPr>
              <a:t>2.2</a:t>
            </a:r>
            <a:endParaRPr sz="2250" kern="1200">
              <a:solidFill>
                <a:prstClr val="black"/>
              </a:solidFill>
              <a:ea typeface="+mn-ea"/>
            </a:endParaRPr>
          </a:p>
          <a:p>
            <a:pPr marL="123349" defTabSz="685800">
              <a:spcBef>
                <a:spcPts val="450"/>
              </a:spcBef>
              <a:buClrTx/>
              <a:defRPr/>
            </a:pPr>
            <a:r>
              <a:rPr sz="2250" kern="1200" spc="-4" dirty="0">
                <a:solidFill>
                  <a:prstClr val="black"/>
                </a:solidFill>
                <a:ea typeface="+mn-ea"/>
              </a:rPr>
              <a:t>2.5</a:t>
            </a:r>
            <a:endParaRPr sz="2250" kern="1200">
              <a:solidFill>
                <a:prstClr val="black"/>
              </a:solidFill>
              <a:ea typeface="+mn-ea"/>
            </a:endParaRPr>
          </a:p>
          <a:p>
            <a:pPr marL="9525" defTabSz="685800">
              <a:spcBef>
                <a:spcPts val="450"/>
              </a:spcBef>
              <a:buClrTx/>
              <a:defRPr/>
            </a:pPr>
            <a:r>
              <a:rPr sz="2250" b="1" kern="1200" spc="-4" dirty="0">
                <a:solidFill>
                  <a:prstClr val="black"/>
                </a:solidFill>
                <a:ea typeface="+mn-ea"/>
              </a:rPr>
              <a:t>-3.1</a:t>
            </a:r>
            <a:endParaRPr sz="2250" kern="1200">
              <a:solidFill>
                <a:prstClr val="black"/>
              </a:solidFill>
              <a:ea typeface="+mn-ea"/>
            </a:endParaRPr>
          </a:p>
        </p:txBody>
      </p:sp>
      <p:sp>
        <p:nvSpPr>
          <p:cNvPr id="5" name="Slide Number Placeholder 3">
            <a:extLst>
              <a:ext uri="{FF2B5EF4-FFF2-40B4-BE49-F238E27FC236}">
                <a16:creationId xmlns:a16="http://schemas.microsoft.com/office/drawing/2014/main" id="{CCB12D05-11EC-328D-2B93-157EFA6114A2}"/>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84</a:t>
            </a:fld>
            <a:endParaRPr lang="en-US" sz="1600">
              <a:solidFill>
                <a:schemeClr val="bg1"/>
              </a:solidFill>
            </a:endParaRPr>
          </a:p>
        </p:txBody>
      </p:sp>
    </p:spTree>
    <p:extLst>
      <p:ext uri="{BB962C8B-B14F-4D97-AF65-F5344CB8AC3E}">
        <p14:creationId xmlns:p14="http://schemas.microsoft.com/office/powerpoint/2010/main" val="1116303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a:t>
            </a:r>
          </a:p>
        </p:txBody>
      </p:sp>
      <p:sp>
        <p:nvSpPr>
          <p:cNvPr id="3" name="object 4"/>
          <p:cNvSpPr/>
          <p:nvPr/>
        </p:nvSpPr>
        <p:spPr>
          <a:xfrm>
            <a:off x="2196749" y="2016672"/>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3146247" y="2016675"/>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4180082" y="2016690"/>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6" name="object 7"/>
          <p:cNvSpPr txBox="1"/>
          <p:nvPr/>
        </p:nvSpPr>
        <p:spPr>
          <a:xfrm>
            <a:off x="2196749" y="1061993"/>
            <a:ext cx="3240224" cy="488082"/>
          </a:xfrm>
          <a:prstGeom prst="rect">
            <a:avLst/>
          </a:prstGeom>
        </p:spPr>
        <p:txBody>
          <a:bodyPr vert="horz" wrap="square" lIns="0" tIns="0" rIns="0" bIns="0" rtlCol="0">
            <a:spAutoFit/>
          </a:bodyPr>
          <a:lstStyle/>
          <a:p>
            <a:pPr marL="9525" marR="3810">
              <a:lnSpc>
                <a:spcPct val="100699"/>
              </a:lnSpc>
            </a:pPr>
            <a:r>
              <a:rPr sz="1600" spc="-4" dirty="0">
                <a:solidFill>
                  <a:prstClr val="black"/>
                </a:solidFill>
              </a:rPr>
              <a:t>Suppose: 3 training examples, 3 classes.  With some </a:t>
            </a:r>
            <a:r>
              <a:rPr lang="en" sz="1600" dirty="0"/>
              <a:t>𝚯</a:t>
            </a:r>
            <a:r>
              <a:rPr lang="en-US" sz="1600" spc="-4" dirty="0">
                <a:solidFill>
                  <a:prstClr val="black"/>
                </a:solidFill>
              </a:rPr>
              <a:t>. T</a:t>
            </a:r>
            <a:r>
              <a:rPr sz="1600" spc="-4" dirty="0">
                <a:solidFill>
                  <a:prstClr val="black"/>
                </a:solidFill>
              </a:rPr>
              <a:t>he</a:t>
            </a:r>
            <a:r>
              <a:rPr sz="1600" spc="-41" dirty="0">
                <a:solidFill>
                  <a:prstClr val="black"/>
                </a:solidFill>
              </a:rPr>
              <a:t> </a:t>
            </a:r>
            <a:r>
              <a:rPr sz="1600" dirty="0">
                <a:solidFill>
                  <a:prstClr val="black"/>
                </a:solidFill>
              </a:rPr>
              <a:t>scores</a:t>
            </a:r>
          </a:p>
        </p:txBody>
      </p:sp>
      <p:sp>
        <p:nvSpPr>
          <p:cNvPr id="7" name="object 8"/>
          <p:cNvSpPr txBox="1"/>
          <p:nvPr/>
        </p:nvSpPr>
        <p:spPr>
          <a:xfrm>
            <a:off x="4541115" y="1619394"/>
            <a:ext cx="426230" cy="246221"/>
          </a:xfrm>
          <a:prstGeom prst="rect">
            <a:avLst/>
          </a:prstGeom>
        </p:spPr>
        <p:txBody>
          <a:bodyPr vert="horz" wrap="square" lIns="0" tIns="0" rIns="0" bIns="0" rtlCol="0">
            <a:spAutoFit/>
          </a:bodyPr>
          <a:lstStyle/>
          <a:p>
            <a:pPr marL="9525"/>
            <a:r>
              <a:rPr sz="1600" spc="-4" dirty="0">
                <a:solidFill>
                  <a:prstClr val="black"/>
                </a:solidFill>
              </a:rPr>
              <a:t>are:</a:t>
            </a:r>
            <a:endParaRPr sz="1600" dirty="0">
              <a:solidFill>
                <a:prstClr val="black"/>
              </a:solidFill>
            </a:endParaRPr>
          </a:p>
        </p:txBody>
      </p:sp>
      <p:sp>
        <p:nvSpPr>
          <p:cNvPr id="8" name="object 9"/>
          <p:cNvSpPr txBox="1"/>
          <p:nvPr/>
        </p:nvSpPr>
        <p:spPr>
          <a:xfrm>
            <a:off x="1291613" y="2971902"/>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9" name="object 10"/>
          <p:cNvSpPr txBox="1"/>
          <p:nvPr/>
        </p:nvSpPr>
        <p:spPr>
          <a:xfrm>
            <a:off x="2379406" y="3107975"/>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10" name="object 11"/>
          <p:cNvSpPr txBox="1"/>
          <p:nvPr/>
        </p:nvSpPr>
        <p:spPr>
          <a:xfrm>
            <a:off x="3522404" y="3107975"/>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1" name="object 12"/>
          <p:cNvSpPr txBox="1"/>
          <p:nvPr/>
        </p:nvSpPr>
        <p:spPr>
          <a:xfrm>
            <a:off x="4436802" y="3107975"/>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2" name="object 13"/>
          <p:cNvSpPr/>
          <p:nvPr/>
        </p:nvSpPr>
        <p:spPr>
          <a:xfrm>
            <a:off x="3374846" y="1621415"/>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3" name="TextBox 12"/>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15" name="Slide Number Placeholder 3">
            <a:extLst>
              <a:ext uri="{FF2B5EF4-FFF2-40B4-BE49-F238E27FC236}">
                <a16:creationId xmlns:a16="http://schemas.microsoft.com/office/drawing/2014/main" id="{ED9F5749-C712-51B2-D337-9D4F3B3E466D}"/>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85</a:t>
            </a:fld>
            <a:endParaRPr lang="en-US" sz="1600">
              <a:solidFill>
                <a:schemeClr val="bg1"/>
              </a:solidFill>
            </a:endParaRPr>
          </a:p>
        </p:txBody>
      </p:sp>
      <p:sp>
        <p:nvSpPr>
          <p:cNvPr id="14" name="TextBox 13">
            <a:extLst>
              <a:ext uri="{FF2B5EF4-FFF2-40B4-BE49-F238E27FC236}">
                <a16:creationId xmlns:a16="http://schemas.microsoft.com/office/drawing/2014/main" id="{4438D339-B616-CEC4-7671-BCB0FADE09DD}"/>
              </a:ext>
            </a:extLst>
          </p:cNvPr>
          <p:cNvSpPr txBox="1"/>
          <p:nvPr/>
        </p:nvSpPr>
        <p:spPr>
          <a:xfrm>
            <a:off x="3215142" y="1559962"/>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Tree>
    <p:extLst>
      <p:ext uri="{BB962C8B-B14F-4D97-AF65-F5344CB8AC3E}">
        <p14:creationId xmlns:p14="http://schemas.microsoft.com/office/powerpoint/2010/main" val="647816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2196749" y="1794998"/>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3146247" y="1795001"/>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4180082" y="1795016"/>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6" name="object 7"/>
          <p:cNvSpPr txBox="1"/>
          <p:nvPr/>
        </p:nvSpPr>
        <p:spPr>
          <a:xfrm>
            <a:off x="386387" y="1189111"/>
            <a:ext cx="3133725" cy="451727"/>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Suppose: 3 training examples, 3 classes.  With some W the</a:t>
            </a:r>
            <a:r>
              <a:rPr sz="1500" spc="-41" dirty="0">
                <a:solidFill>
                  <a:prstClr val="black"/>
                </a:solidFill>
              </a:rPr>
              <a:t> </a:t>
            </a:r>
            <a:r>
              <a:rPr sz="1500" dirty="0">
                <a:solidFill>
                  <a:prstClr val="black"/>
                </a:solidFill>
              </a:rPr>
              <a:t>scores</a:t>
            </a:r>
          </a:p>
        </p:txBody>
      </p:sp>
      <p:sp>
        <p:nvSpPr>
          <p:cNvPr id="7" name="object 8"/>
          <p:cNvSpPr txBox="1"/>
          <p:nvPr/>
        </p:nvSpPr>
        <p:spPr>
          <a:xfrm>
            <a:off x="4541115" y="1397720"/>
            <a:ext cx="393602"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8" name="object 9"/>
          <p:cNvSpPr txBox="1"/>
          <p:nvPr/>
        </p:nvSpPr>
        <p:spPr>
          <a:xfrm>
            <a:off x="1291613" y="2750228"/>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9" name="object 10"/>
          <p:cNvSpPr txBox="1"/>
          <p:nvPr/>
        </p:nvSpPr>
        <p:spPr>
          <a:xfrm>
            <a:off x="2379406" y="2886301"/>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10" name="object 11"/>
          <p:cNvSpPr txBox="1"/>
          <p:nvPr/>
        </p:nvSpPr>
        <p:spPr>
          <a:xfrm>
            <a:off x="3522404" y="2886301"/>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1" name="object 12"/>
          <p:cNvSpPr txBox="1"/>
          <p:nvPr/>
        </p:nvSpPr>
        <p:spPr>
          <a:xfrm>
            <a:off x="4436802" y="2886301"/>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2" name="object 13"/>
          <p:cNvSpPr/>
          <p:nvPr/>
        </p:nvSpPr>
        <p:spPr>
          <a:xfrm>
            <a:off x="3374846" y="1399741"/>
            <a:ext cx="1086879" cy="230099"/>
          </a:xfrm>
          <a:prstGeom prst="rect">
            <a:avLst/>
          </a:prstGeom>
          <a:blipFill>
            <a:blip r:embed="rId5" cstate="print"/>
            <a:stretch>
              <a:fillRect/>
            </a:stretch>
          </a:blipFill>
        </p:spPr>
        <p:txBody>
          <a:bodyPr wrap="square" lIns="0" tIns="0" rIns="0" bIns="0" rtlCol="0"/>
          <a:lstStyle/>
          <a:p>
            <a:endParaRPr sz="1050" dirty="0">
              <a:solidFill>
                <a:prstClr val="black"/>
              </a:solidFill>
            </a:endParaRPr>
          </a:p>
        </p:txBody>
      </p:sp>
      <p:sp>
        <p:nvSpPr>
          <p:cNvPr id="13" name="object 14"/>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4" name="object 15"/>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15" name="object 16"/>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dirty="0">
              <a:solidFill>
                <a:prstClr val="black"/>
              </a:solidFill>
            </a:endParaRPr>
          </a:p>
        </p:txBody>
      </p:sp>
      <p:sp>
        <p:nvSpPr>
          <p:cNvPr id="16" name="object 17"/>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dirty="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dirty="0">
              <a:solidFill>
                <a:prstClr val="black"/>
              </a:solidFill>
            </a:endParaRPr>
          </a:p>
        </p:txBody>
      </p:sp>
      <p:sp>
        <p:nvSpPr>
          <p:cNvPr id="17" name="object 18"/>
          <p:cNvSpPr txBox="1"/>
          <p:nvPr/>
        </p:nvSpPr>
        <p:spPr>
          <a:xfrm>
            <a:off x="5638828" y="1818279"/>
            <a:ext cx="1864043"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a:solidFill>
                <a:prstClr val="black"/>
              </a:solidFill>
            </a:endParaRPr>
          </a:p>
        </p:txBody>
      </p:sp>
      <p:sp>
        <p:nvSpPr>
          <p:cNvPr id="18" name="object 19"/>
          <p:cNvSpPr txBox="1"/>
          <p:nvPr/>
        </p:nvSpPr>
        <p:spPr>
          <a:xfrm>
            <a:off x="5638830" y="2439307"/>
            <a:ext cx="1618774" cy="161583"/>
          </a:xfrm>
          <a:prstGeom prst="rect">
            <a:avLst/>
          </a:prstGeom>
        </p:spPr>
        <p:txBody>
          <a:bodyPr vert="horz" wrap="square" lIns="0" tIns="0" rIns="0" bIns="0" rtlCol="0">
            <a:spAutoFit/>
          </a:bodyPr>
          <a:lstStyle/>
          <a:p>
            <a:pPr marL="9525"/>
            <a:r>
              <a:rPr sz="1050" spc="-4" dirty="0">
                <a:solidFill>
                  <a:prstClr val="black"/>
                </a:solidFill>
              </a:rPr>
              <a:t>the </a:t>
            </a:r>
            <a:r>
              <a:rPr lang="en-US" sz="1050" spc="-4" dirty="0">
                <a:solidFill>
                  <a:prstClr val="black"/>
                </a:solidFill>
              </a:rPr>
              <a:t>loss </a:t>
            </a:r>
            <a:r>
              <a:rPr sz="1050" spc="-4" dirty="0">
                <a:solidFill>
                  <a:prstClr val="black"/>
                </a:solidFill>
              </a:rPr>
              <a:t>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19" name="object 20"/>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22" name="object 23"/>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3" name="object 24"/>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4" name="object 25"/>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5" name="TextBox 24"/>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6" name="TextBox 25"/>
          <p:cNvSpPr txBox="1"/>
          <p:nvPr/>
        </p:nvSpPr>
        <p:spPr>
          <a:xfrm>
            <a:off x="5514821" y="3139217"/>
            <a:ext cx="2657022" cy="1038746"/>
          </a:xfrm>
          <a:prstGeom prst="rect">
            <a:avLst/>
          </a:prstGeom>
          <a:noFill/>
        </p:spPr>
        <p:txBody>
          <a:bodyPr wrap="square" rtlCol="0">
            <a:spAutoFit/>
          </a:bodyPr>
          <a:lstStyle/>
          <a:p>
            <a:r>
              <a:rPr lang="en-US" sz="1500" dirty="0">
                <a:solidFill>
                  <a:schemeClr val="bg2"/>
                </a:solidFill>
              </a:rPr>
              <a:t>Want</a:t>
            </a:r>
            <a:r>
              <a:rPr lang="en-US" sz="1500" dirty="0"/>
              <a:t>: </a:t>
            </a:r>
            <a:r>
              <a:rPr lang="en-US" sz="1500" dirty="0" err="1"/>
              <a:t>s</a:t>
            </a:r>
            <a:r>
              <a:rPr lang="en-US" sz="1500" baseline="-25000" dirty="0" err="1"/>
              <a:t>y</a:t>
            </a:r>
            <a:r>
              <a:rPr lang="en-US" sz="1500" baseline="-40000" dirty="0" err="1"/>
              <a:t>i</a:t>
            </a:r>
            <a:r>
              <a:rPr lang="en-US" sz="1500" dirty="0"/>
              <a:t> &gt;= </a:t>
            </a:r>
            <a:r>
              <a:rPr lang="en-US" sz="1500" dirty="0" err="1"/>
              <a:t>s</a:t>
            </a:r>
            <a:r>
              <a:rPr lang="en-US" sz="1500" baseline="-25000" dirty="0" err="1"/>
              <a:t>j</a:t>
            </a:r>
            <a:r>
              <a:rPr lang="en-US" sz="1500" dirty="0"/>
              <a:t> + 1, for j != </a:t>
            </a:r>
            <a:r>
              <a:rPr lang="en-US" sz="1500" dirty="0" err="1"/>
              <a:t>y</a:t>
            </a:r>
            <a:r>
              <a:rPr lang="en-US" sz="1500" baseline="-25000" dirty="0" err="1"/>
              <a:t>i</a:t>
            </a:r>
            <a:endParaRPr lang="en-US" sz="1500" baseline="-25000" dirty="0"/>
          </a:p>
          <a:p>
            <a:r>
              <a:rPr lang="en-US" sz="1500" dirty="0"/>
              <a:t>i.e. </a:t>
            </a:r>
            <a:r>
              <a:rPr lang="en-US" sz="1500" dirty="0" err="1"/>
              <a:t>s</a:t>
            </a:r>
            <a:r>
              <a:rPr lang="en-US" sz="1500" baseline="-25000" dirty="0" err="1"/>
              <a:t>j</a:t>
            </a:r>
            <a:r>
              <a:rPr lang="en-US" sz="1500" dirty="0"/>
              <a:t> – </a:t>
            </a:r>
            <a:r>
              <a:rPr lang="en-US" sz="1500" dirty="0" err="1"/>
              <a:t>s</a:t>
            </a:r>
            <a:r>
              <a:rPr lang="en-US" sz="1500" baseline="-25000" dirty="0" err="1"/>
              <a:t>y</a:t>
            </a:r>
            <a:r>
              <a:rPr lang="en-US" sz="1500" baseline="-40000" dirty="0" err="1"/>
              <a:t>i</a:t>
            </a:r>
            <a:r>
              <a:rPr lang="en-US" sz="1500" dirty="0"/>
              <a:t> + 1 &lt;= 0</a:t>
            </a:r>
          </a:p>
          <a:p>
            <a:endParaRPr lang="en-US" sz="1050" dirty="0"/>
          </a:p>
          <a:p>
            <a:r>
              <a:rPr lang="en-US" sz="1050" dirty="0"/>
              <a:t>If </a:t>
            </a:r>
            <a:r>
              <a:rPr lang="en-US" sz="1050" dirty="0">
                <a:solidFill>
                  <a:srgbClr val="00B050"/>
                </a:solidFill>
              </a:rPr>
              <a:t>true</a:t>
            </a:r>
            <a:r>
              <a:rPr lang="en-US" sz="1050" dirty="0"/>
              <a:t>, loss is 0</a:t>
            </a:r>
          </a:p>
          <a:p>
            <a:r>
              <a:rPr lang="en-US" sz="1050" dirty="0"/>
              <a:t>If </a:t>
            </a:r>
            <a:r>
              <a:rPr lang="en-US" sz="1050" dirty="0">
                <a:solidFill>
                  <a:srgbClr val="FF0000"/>
                </a:solidFill>
              </a:rPr>
              <a:t>false</a:t>
            </a:r>
            <a:r>
              <a:rPr lang="en-US" sz="1050" dirty="0"/>
              <a:t>, loss is magnitude of violation</a:t>
            </a:r>
          </a:p>
        </p:txBody>
      </p:sp>
      <p:sp>
        <p:nvSpPr>
          <p:cNvPr id="28" name="Slide Number Placeholder 3">
            <a:extLst>
              <a:ext uri="{FF2B5EF4-FFF2-40B4-BE49-F238E27FC236}">
                <a16:creationId xmlns:a16="http://schemas.microsoft.com/office/drawing/2014/main" id="{67E5E5AF-2204-1B53-B476-B38B70A8581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86</a:t>
            </a:fld>
            <a:endParaRPr lang="en-US" sz="1600">
              <a:solidFill>
                <a:schemeClr val="bg1"/>
              </a:solidFill>
            </a:endParaRPr>
          </a:p>
        </p:txBody>
      </p:sp>
      <p:sp>
        <p:nvSpPr>
          <p:cNvPr id="27" name="TextBox 26">
            <a:extLst>
              <a:ext uri="{FF2B5EF4-FFF2-40B4-BE49-F238E27FC236}">
                <a16:creationId xmlns:a16="http://schemas.microsoft.com/office/drawing/2014/main" id="{9EAA6233-F08F-D9AC-3BAD-A22CDBDA4776}"/>
              </a:ext>
            </a:extLst>
          </p:cNvPr>
          <p:cNvSpPr txBox="1"/>
          <p:nvPr/>
        </p:nvSpPr>
        <p:spPr>
          <a:xfrm>
            <a:off x="3295586" y="1330625"/>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9" name="TextBox 28">
            <a:extLst>
              <a:ext uri="{FF2B5EF4-FFF2-40B4-BE49-F238E27FC236}">
                <a16:creationId xmlns:a16="http://schemas.microsoft.com/office/drawing/2014/main" id="{4CC7798D-4D91-FD53-674C-C97027CEFC3B}"/>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989959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358676" y="1137520"/>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360776"/>
            <a:ext cx="421311" cy="230832"/>
          </a:xfrm>
          <a:prstGeom prst="rect">
            <a:avLst/>
          </a:prstGeom>
        </p:spPr>
        <p:txBody>
          <a:bodyPr vert="horz" wrap="square" lIns="0" tIns="0" rIns="0" bIns="0" rtlCol="0">
            <a:spAutoFit/>
          </a:bodyPr>
          <a:lstStyle/>
          <a:p>
            <a:pPr marL="9525"/>
            <a:r>
              <a:rPr sz="1500" spc="-4" dirty="0">
                <a:solidFill>
                  <a:prstClr val="black"/>
                </a:solidFill>
              </a:rPr>
              <a:t>are:</a:t>
            </a:r>
            <a:endParaRPr sz="1500" dirty="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658581" y="3200314"/>
            <a:ext cx="2571017" cy="1154162"/>
          </a:xfrm>
          <a:prstGeom prst="rect">
            <a:avLst/>
          </a:prstGeom>
        </p:spPr>
        <p:txBody>
          <a:bodyPr vert="horz" wrap="square" lIns="0" tIns="0" rIns="0" bIns="0" rtlCol="0">
            <a:spAutoFit/>
          </a:bodyPr>
          <a:lstStyle/>
          <a:p>
            <a:pPr marL="9525"/>
            <a:r>
              <a:rPr sz="1500" spc="-4" dirty="0">
                <a:solidFill>
                  <a:srgbClr val="0000FF"/>
                </a:solidFill>
              </a:rPr>
              <a:t>= max(0, 5.1 </a:t>
            </a:r>
            <a:r>
              <a:rPr sz="1500" dirty="0">
                <a:solidFill>
                  <a:srgbClr val="0000FF"/>
                </a:solidFill>
              </a:rPr>
              <a:t>- </a:t>
            </a:r>
            <a:r>
              <a:rPr sz="1500" spc="-4" dirty="0">
                <a:solidFill>
                  <a:srgbClr val="0000FF"/>
                </a:solidFill>
              </a:rPr>
              <a:t>3.2 +</a:t>
            </a:r>
            <a:r>
              <a:rPr sz="1500" spc="-30" dirty="0">
                <a:solidFill>
                  <a:srgbClr val="0000FF"/>
                </a:solidFill>
              </a:rPr>
              <a:t> </a:t>
            </a:r>
            <a:r>
              <a:rPr sz="1500" spc="-4" dirty="0">
                <a:solidFill>
                  <a:srgbClr val="0000FF"/>
                </a:solidFill>
              </a:rPr>
              <a:t>1)</a:t>
            </a:r>
            <a:endParaRPr sz="1500" dirty="0">
              <a:solidFill>
                <a:prstClr val="black"/>
              </a:solidFill>
            </a:endParaRPr>
          </a:p>
          <a:p>
            <a:pPr marL="151924">
              <a:spcBef>
                <a:spcPts val="11"/>
              </a:spcBef>
            </a:pPr>
            <a:r>
              <a:rPr sz="1500" spc="-4" dirty="0">
                <a:solidFill>
                  <a:srgbClr val="0000FF"/>
                </a:solidFill>
              </a:rPr>
              <a:t>+max(0, -1.7 </a:t>
            </a:r>
            <a:r>
              <a:rPr sz="1500" dirty="0">
                <a:solidFill>
                  <a:srgbClr val="0000FF"/>
                </a:solidFill>
              </a:rPr>
              <a:t>- </a:t>
            </a:r>
            <a:r>
              <a:rPr sz="1500" spc="-4" dirty="0">
                <a:solidFill>
                  <a:srgbClr val="0000FF"/>
                </a:solidFill>
              </a:rPr>
              <a:t>3.2 +</a:t>
            </a:r>
            <a:r>
              <a:rPr sz="1500" spc="-26"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2.9) + max(0, -3.9)</a:t>
            </a:r>
            <a:endParaRPr sz="1500" dirty="0">
              <a:solidFill>
                <a:prstClr val="black"/>
              </a:solidFill>
            </a:endParaRPr>
          </a:p>
          <a:p>
            <a:pPr marL="9525">
              <a:spcBef>
                <a:spcPts val="11"/>
              </a:spcBef>
            </a:pPr>
            <a:r>
              <a:rPr sz="1500" spc="-4" dirty="0">
                <a:solidFill>
                  <a:srgbClr val="0000FF"/>
                </a:solidFill>
              </a:rPr>
              <a:t>= 2.9 +</a:t>
            </a:r>
            <a:r>
              <a:rPr sz="1500" spc="-64" dirty="0">
                <a:solidFill>
                  <a:srgbClr val="0000FF"/>
                </a:solidFill>
              </a:rPr>
              <a:t> </a:t>
            </a:r>
            <a:r>
              <a:rPr sz="1500" spc="-4" dirty="0">
                <a:solidFill>
                  <a:srgbClr val="0000FF"/>
                </a:solidFill>
              </a:rPr>
              <a:t>0</a:t>
            </a:r>
            <a:endParaRPr sz="1500" dirty="0">
              <a:solidFill>
                <a:prstClr val="black"/>
              </a:solidFill>
            </a:endParaRPr>
          </a:p>
          <a:p>
            <a:pPr marL="9525">
              <a:spcBef>
                <a:spcPts val="11"/>
              </a:spcBef>
            </a:pPr>
            <a:r>
              <a:rPr sz="1500" spc="-4" dirty="0">
                <a:solidFill>
                  <a:srgbClr val="0000FF"/>
                </a:solidFill>
              </a:rPr>
              <a:t>=</a:t>
            </a:r>
            <a:r>
              <a:rPr sz="1500" spc="-68" dirty="0">
                <a:solidFill>
                  <a:srgbClr val="0000FF"/>
                </a:solidFill>
              </a:rPr>
              <a:t> </a:t>
            </a:r>
            <a:r>
              <a:rPr sz="1500" spc="-4" dirty="0">
                <a:solidFill>
                  <a:srgbClr val="0000FF"/>
                </a:solidFill>
              </a:rPr>
              <a:t>2.9</a:t>
            </a:r>
            <a:endParaRPr sz="1500" dirty="0">
              <a:solidFill>
                <a:prstClr val="black"/>
              </a:solidFill>
            </a:endParaRPr>
          </a:p>
        </p:txBody>
      </p:sp>
      <p:graphicFrame>
        <p:nvGraphicFramePr>
          <p:cNvPr id="10" name="object 11"/>
          <p:cNvGraphicFramePr>
            <a:graphicFrameLocks noGrp="1"/>
          </p:cNvGraphicFramePr>
          <p:nvPr/>
        </p:nvGraphicFramePr>
        <p:xfrm>
          <a:off x="258619" y="2796436"/>
          <a:ext cx="5003654" cy="1635643"/>
        </p:xfrm>
        <a:graphic>
          <a:graphicData uri="http://schemas.openxmlformats.org/drawingml/2006/table">
            <a:tbl>
              <a:tblPr firstRow="1" bandRow="1">
                <a:tableStyleId>{2D5ABB26-0587-4C30-8999-92F81FD0307C}</a:tableStyleId>
              </a:tblPr>
              <a:tblGrid>
                <a:gridCol w="1268307">
                  <a:extLst>
                    <a:ext uri="{9D8B030D-6E8A-4147-A177-3AD203B41FA5}">
                      <a16:colId xmlns:a16="http://schemas.microsoft.com/office/drawing/2014/main" val="20000"/>
                    </a:ext>
                  </a:extLst>
                </a:gridCol>
                <a:gridCol w="1072251">
                  <a:extLst>
                    <a:ext uri="{9D8B030D-6E8A-4147-A177-3AD203B41FA5}">
                      <a16:colId xmlns:a16="http://schemas.microsoft.com/office/drawing/2014/main" val="20001"/>
                    </a:ext>
                  </a:extLst>
                </a:gridCol>
                <a:gridCol w="2663096">
                  <a:extLst>
                    <a:ext uri="{9D8B030D-6E8A-4147-A177-3AD203B41FA5}">
                      <a16:colId xmlns:a16="http://schemas.microsoft.com/office/drawing/2014/main" val="20002"/>
                    </a:ext>
                  </a:extLst>
                </a:gridCol>
              </a:tblGrid>
              <a:tr h="1254897">
                <a:tc>
                  <a:txBody>
                    <a:bodyPr/>
                    <a:lstStyle/>
                    <a:p>
                      <a:pPr marL="112395">
                        <a:lnSpc>
                          <a:spcPct val="100000"/>
                        </a:lnSpc>
                        <a:spcBef>
                          <a:spcPts val="725"/>
                        </a:spcBef>
                      </a:pPr>
                      <a:r>
                        <a:rPr sz="1800" spc="-5" dirty="0">
                          <a:latin typeface="Arial"/>
                          <a:cs typeface="Arial"/>
                        </a:rPr>
                        <a:t>cat</a:t>
                      </a:r>
                      <a:endParaRPr sz="1800">
                        <a:latin typeface="Arial"/>
                        <a:cs typeface="Arial"/>
                      </a:endParaRPr>
                    </a:p>
                    <a:p>
                      <a:pPr marL="112395" marR="712470">
                        <a:lnSpc>
                          <a:spcPct val="157900"/>
                        </a:lnSpc>
                        <a:spcBef>
                          <a:spcPts val="15"/>
                        </a:spcBef>
                      </a:pPr>
                      <a:r>
                        <a:rPr sz="1800" spc="-5" dirty="0">
                          <a:latin typeface="Arial"/>
                          <a:cs typeface="Arial"/>
                        </a:rPr>
                        <a:t>car  </a:t>
                      </a:r>
                      <a:r>
                        <a:rPr sz="1800" dirty="0">
                          <a:latin typeface="Arial"/>
                          <a:cs typeface="Arial"/>
                        </a:rPr>
                        <a:t>frog</a:t>
                      </a:r>
                      <a:endParaRPr sz="18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R="74930" algn="ctr">
                        <a:lnSpc>
                          <a:spcPct val="100000"/>
                        </a:lnSpc>
                        <a:spcBef>
                          <a:spcPts val="405"/>
                        </a:spcBef>
                      </a:pPr>
                      <a:r>
                        <a:rPr sz="2300" b="1" spc="-5" dirty="0">
                          <a:latin typeface="Arial"/>
                          <a:cs typeface="Arial"/>
                        </a:rPr>
                        <a:t>3.2</a:t>
                      </a:r>
                      <a:endParaRPr sz="2300">
                        <a:latin typeface="Arial"/>
                        <a:cs typeface="Arial"/>
                      </a:endParaRPr>
                    </a:p>
                    <a:p>
                      <a:pPr marR="74930" algn="ctr">
                        <a:lnSpc>
                          <a:spcPct val="100000"/>
                        </a:lnSpc>
                        <a:spcBef>
                          <a:spcPts val="600"/>
                        </a:spcBef>
                      </a:pPr>
                      <a:r>
                        <a:rPr sz="2300" spc="-5" dirty="0">
                          <a:latin typeface="Arial"/>
                          <a:cs typeface="Arial"/>
                        </a:rPr>
                        <a:t>5.1</a:t>
                      </a:r>
                      <a:endParaRPr sz="2300">
                        <a:latin typeface="Arial"/>
                        <a:cs typeface="Arial"/>
                      </a:endParaRPr>
                    </a:p>
                    <a:p>
                      <a:pPr marR="101600" algn="ctr">
                        <a:lnSpc>
                          <a:spcPct val="100000"/>
                        </a:lnSpc>
                        <a:spcBef>
                          <a:spcPts val="600"/>
                        </a:spcBef>
                      </a:pPr>
                      <a:r>
                        <a:rPr sz="2300" spc="-5" dirty="0">
                          <a:latin typeface="Arial"/>
                          <a:cs typeface="Arial"/>
                        </a:rPr>
                        <a:t>-1.7</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pPr marL="553720">
                        <a:lnSpc>
                          <a:spcPct val="100000"/>
                        </a:lnSpc>
                        <a:spcBef>
                          <a:spcPts val="480"/>
                        </a:spcBef>
                        <a:tabLst>
                          <a:tab pos="1925320" algn="l"/>
                        </a:tabLst>
                      </a:pPr>
                      <a:r>
                        <a:rPr sz="2300" spc="-5" dirty="0">
                          <a:latin typeface="Arial"/>
                          <a:cs typeface="Arial"/>
                        </a:rPr>
                        <a:t>1.3	2.2</a:t>
                      </a:r>
                      <a:endParaRPr sz="2300">
                        <a:latin typeface="Arial"/>
                        <a:cs typeface="Arial"/>
                      </a:endParaRPr>
                    </a:p>
                    <a:p>
                      <a:pPr marL="553720">
                        <a:lnSpc>
                          <a:spcPct val="100000"/>
                        </a:lnSpc>
                        <a:spcBef>
                          <a:spcPts val="600"/>
                        </a:spcBef>
                        <a:tabLst>
                          <a:tab pos="1925320" algn="l"/>
                        </a:tabLst>
                      </a:pPr>
                      <a:r>
                        <a:rPr sz="2300" b="1" spc="-5" dirty="0">
                          <a:latin typeface="Arial"/>
                          <a:cs typeface="Arial"/>
                        </a:rPr>
                        <a:t>4.9	</a:t>
                      </a:r>
                      <a:r>
                        <a:rPr sz="2300" spc="-5" dirty="0">
                          <a:latin typeface="Arial"/>
                          <a:cs typeface="Arial"/>
                        </a:rPr>
                        <a:t>2.5</a:t>
                      </a:r>
                      <a:endParaRPr sz="2300">
                        <a:latin typeface="Arial"/>
                        <a:cs typeface="Arial"/>
                      </a:endParaRPr>
                    </a:p>
                    <a:p>
                      <a:pPr marL="553720">
                        <a:lnSpc>
                          <a:spcPct val="100000"/>
                        </a:lnSpc>
                        <a:spcBef>
                          <a:spcPts val="600"/>
                        </a:spcBef>
                        <a:tabLst>
                          <a:tab pos="1772920" algn="l"/>
                        </a:tabLst>
                      </a:pPr>
                      <a:r>
                        <a:rPr sz="2300" spc="-5" dirty="0">
                          <a:latin typeface="Arial"/>
                          <a:cs typeface="Arial"/>
                        </a:rPr>
                        <a:t>2.0	</a:t>
                      </a:r>
                      <a:r>
                        <a:rPr sz="2300" b="1" spc="-5" dirty="0">
                          <a:latin typeface="Arial"/>
                          <a:cs typeface="Arial"/>
                        </a:rPr>
                        <a:t>-3.1</a:t>
                      </a:r>
                      <a:endParaRPr sz="230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ct val="100000"/>
                        </a:lnSpc>
                        <a:spcBef>
                          <a:spcPts val="340"/>
                        </a:spcBef>
                      </a:pPr>
                      <a:r>
                        <a:rPr sz="1800" spc="-5" dirty="0">
                          <a:solidFill>
                            <a:srgbClr val="0000FF"/>
                          </a:solidFill>
                          <a:latin typeface="Arial"/>
                          <a:cs typeface="Arial"/>
                        </a:rPr>
                        <a:t>Losses:</a:t>
                      </a:r>
                      <a:endParaRPr sz="1800">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316230">
                        <a:lnSpc>
                          <a:spcPts val="3260"/>
                        </a:lnSpc>
                      </a:pPr>
                      <a:r>
                        <a:rPr sz="2300" spc="-5" dirty="0">
                          <a:solidFill>
                            <a:srgbClr val="0000FF"/>
                          </a:solidFill>
                          <a:latin typeface="Arial"/>
                          <a:cs typeface="Arial"/>
                        </a:rPr>
                        <a:t>2.9</a:t>
                      </a:r>
                      <a:endParaRPr sz="230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758054"/>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758057"/>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758072"/>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362797"/>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13E9A466-75B6-6042-94B1-3ADE5FC426F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87</a:t>
            </a:fld>
            <a:endParaRPr lang="en-US" sz="1600">
              <a:solidFill>
                <a:schemeClr val="bg1"/>
              </a:solidFill>
            </a:endParaRPr>
          </a:p>
        </p:txBody>
      </p:sp>
      <p:sp>
        <p:nvSpPr>
          <p:cNvPr id="23" name="TextBox 22">
            <a:extLst>
              <a:ext uri="{FF2B5EF4-FFF2-40B4-BE49-F238E27FC236}">
                <a16:creationId xmlns:a16="http://schemas.microsoft.com/office/drawing/2014/main" id="{893753F9-4DF1-5D32-75CF-7C537E949901}"/>
              </a:ext>
            </a:extLst>
          </p:cNvPr>
          <p:cNvSpPr txBox="1"/>
          <p:nvPr/>
        </p:nvSpPr>
        <p:spPr>
          <a:xfrm>
            <a:off x="3246601" y="131429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D4D2E210-CB22-9CAA-5433-AB34694BACFD}"/>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4756547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441803" y="1239120"/>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462376"/>
            <a:ext cx="490226"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556981" y="3024824"/>
            <a:ext cx="2571007" cy="1154162"/>
          </a:xfrm>
          <a:prstGeom prst="rect">
            <a:avLst/>
          </a:prstGeom>
        </p:spPr>
        <p:txBody>
          <a:bodyPr vert="horz" wrap="square" lIns="0" tIns="0" rIns="0" bIns="0" rtlCol="0">
            <a:spAutoFit/>
          </a:bodyPr>
          <a:lstStyle/>
          <a:p>
            <a:pPr marL="9525"/>
            <a:r>
              <a:rPr sz="1500" spc="-4" dirty="0">
                <a:solidFill>
                  <a:srgbClr val="0000FF"/>
                </a:solidFill>
              </a:rPr>
              <a:t>= max(0, 1.3 </a:t>
            </a:r>
            <a:r>
              <a:rPr sz="1500" dirty="0">
                <a:solidFill>
                  <a:srgbClr val="0000FF"/>
                </a:solidFill>
              </a:rPr>
              <a:t>- </a:t>
            </a:r>
            <a:r>
              <a:rPr sz="1500" spc="-4" dirty="0">
                <a:solidFill>
                  <a:srgbClr val="0000FF"/>
                </a:solidFill>
              </a:rPr>
              <a:t>4.9 +</a:t>
            </a:r>
            <a:r>
              <a:rPr sz="1500" spc="-30" dirty="0">
                <a:solidFill>
                  <a:srgbClr val="0000FF"/>
                </a:solidFill>
              </a:rPr>
              <a:t> </a:t>
            </a:r>
            <a:r>
              <a:rPr sz="1500" spc="-4" dirty="0">
                <a:solidFill>
                  <a:srgbClr val="0000FF"/>
                </a:solidFill>
              </a:rPr>
              <a:t>1)</a:t>
            </a:r>
            <a:endParaRPr sz="1500" dirty="0">
              <a:solidFill>
                <a:prstClr val="black"/>
              </a:solidFill>
            </a:endParaRPr>
          </a:p>
          <a:p>
            <a:pPr marL="151924">
              <a:spcBef>
                <a:spcPts val="11"/>
              </a:spcBef>
            </a:pPr>
            <a:r>
              <a:rPr sz="1500" spc="-4" dirty="0">
                <a:solidFill>
                  <a:srgbClr val="0000FF"/>
                </a:solidFill>
              </a:rPr>
              <a:t>+max(0, 2.0 </a:t>
            </a:r>
            <a:r>
              <a:rPr sz="1500" dirty="0">
                <a:solidFill>
                  <a:srgbClr val="0000FF"/>
                </a:solidFill>
              </a:rPr>
              <a:t>- </a:t>
            </a:r>
            <a:r>
              <a:rPr sz="1500" spc="-4" dirty="0">
                <a:solidFill>
                  <a:srgbClr val="0000FF"/>
                </a:solidFill>
              </a:rPr>
              <a:t>4.9 +</a:t>
            </a:r>
            <a:r>
              <a:rPr sz="1500" spc="-30"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-2.6) + max(0,</a:t>
            </a:r>
            <a:r>
              <a:rPr sz="1500" dirty="0">
                <a:solidFill>
                  <a:srgbClr val="0000FF"/>
                </a:solidFill>
              </a:rPr>
              <a:t> </a:t>
            </a:r>
            <a:r>
              <a:rPr sz="1500" spc="-4" dirty="0">
                <a:solidFill>
                  <a:srgbClr val="0000FF"/>
                </a:solidFill>
              </a:rPr>
              <a:t>-1.9)</a:t>
            </a:r>
            <a:endParaRPr sz="1500" dirty="0">
              <a:solidFill>
                <a:prstClr val="black"/>
              </a:solidFill>
            </a:endParaRPr>
          </a:p>
          <a:p>
            <a:pPr marL="9525">
              <a:spcBef>
                <a:spcPts val="11"/>
              </a:spcBef>
            </a:pPr>
            <a:r>
              <a:rPr sz="1500" spc="-4" dirty="0">
                <a:solidFill>
                  <a:srgbClr val="0000FF"/>
                </a:solidFill>
              </a:rPr>
              <a:t>= 0 +</a:t>
            </a:r>
            <a:r>
              <a:rPr sz="1500" spc="-68" dirty="0">
                <a:solidFill>
                  <a:srgbClr val="0000FF"/>
                </a:solidFill>
              </a:rPr>
              <a:t> </a:t>
            </a:r>
            <a:r>
              <a:rPr sz="1500" spc="-4" dirty="0">
                <a:solidFill>
                  <a:srgbClr val="0000FF"/>
                </a:solidFill>
              </a:rPr>
              <a:t>0</a:t>
            </a:r>
            <a:endParaRPr sz="1500" dirty="0">
              <a:solidFill>
                <a:prstClr val="black"/>
              </a:solidFill>
            </a:endParaRPr>
          </a:p>
          <a:p>
            <a:pPr marL="9525">
              <a:spcBef>
                <a:spcPts val="11"/>
              </a:spcBef>
            </a:pPr>
            <a:r>
              <a:rPr sz="1500" spc="-4" dirty="0">
                <a:solidFill>
                  <a:srgbClr val="0000FF"/>
                </a:solidFill>
              </a:rPr>
              <a:t>=</a:t>
            </a:r>
            <a:r>
              <a:rPr sz="1500" spc="-75" dirty="0">
                <a:solidFill>
                  <a:srgbClr val="0000FF"/>
                </a:solidFill>
              </a:rPr>
              <a:t> </a:t>
            </a:r>
            <a:r>
              <a:rPr sz="1500" spc="-4" dirty="0">
                <a:solidFill>
                  <a:srgbClr val="0000FF"/>
                </a:solidFill>
              </a:rPr>
              <a:t>0</a:t>
            </a:r>
            <a:endParaRPr sz="1500" dirty="0">
              <a:solidFill>
                <a:prstClr val="black"/>
              </a:solidFill>
            </a:endParaRPr>
          </a:p>
        </p:txBody>
      </p:sp>
      <p:graphicFrame>
        <p:nvGraphicFramePr>
          <p:cNvPr id="10" name="object 11"/>
          <p:cNvGraphicFramePr>
            <a:graphicFrameLocks noGrp="1"/>
          </p:cNvGraphicFramePr>
          <p:nvPr/>
        </p:nvGraphicFramePr>
        <p:xfrm>
          <a:off x="803564" y="2898036"/>
          <a:ext cx="4458709" cy="1635643"/>
        </p:xfrm>
        <a:graphic>
          <a:graphicData uri="http://schemas.openxmlformats.org/drawingml/2006/table">
            <a:tbl>
              <a:tblPr firstRow="1" bandRow="1">
                <a:tableStyleId>{2D5ABB26-0587-4C30-8999-92F81FD0307C}</a:tableStyleId>
              </a:tblPr>
              <a:tblGrid>
                <a:gridCol w="2263948">
                  <a:extLst>
                    <a:ext uri="{9D8B030D-6E8A-4147-A177-3AD203B41FA5}">
                      <a16:colId xmlns:a16="http://schemas.microsoft.com/office/drawing/2014/main" val="20000"/>
                    </a:ext>
                  </a:extLst>
                </a:gridCol>
                <a:gridCol w="955473">
                  <a:extLst>
                    <a:ext uri="{9D8B030D-6E8A-4147-A177-3AD203B41FA5}">
                      <a16:colId xmlns:a16="http://schemas.microsoft.com/office/drawing/2014/main" val="20001"/>
                    </a:ext>
                  </a:extLst>
                </a:gridCol>
                <a:gridCol w="1239288">
                  <a:extLst>
                    <a:ext uri="{9D8B030D-6E8A-4147-A177-3AD203B41FA5}">
                      <a16:colId xmlns:a16="http://schemas.microsoft.com/office/drawing/2014/main" val="20002"/>
                    </a:ext>
                  </a:extLst>
                </a:gridCol>
              </a:tblGrid>
              <a:tr h="1254897">
                <a:tc>
                  <a:txBody>
                    <a:bodyPr/>
                    <a:lstStyle/>
                    <a:p>
                      <a:pPr marL="112395">
                        <a:lnSpc>
                          <a:spcPct val="100000"/>
                        </a:lnSpc>
                        <a:spcBef>
                          <a:spcPts val="125"/>
                        </a:spcBef>
                        <a:tabLst>
                          <a:tab pos="2167890" algn="r"/>
                        </a:tabLst>
                      </a:pPr>
                      <a:r>
                        <a:rPr sz="2700" spc="-7" baseline="8101" dirty="0">
                          <a:latin typeface="Arial"/>
                          <a:cs typeface="Arial"/>
                        </a:rPr>
                        <a:t>cat</a:t>
                      </a:r>
                      <a:r>
                        <a:rPr sz="2300" spc="-5" dirty="0">
                          <a:latin typeface="Times New Roman"/>
                          <a:cs typeface="Times New Roman"/>
                        </a:rPr>
                        <a:t>	</a:t>
                      </a:r>
                      <a:r>
                        <a:rPr sz="2300" b="1" spc="-5" dirty="0">
                          <a:latin typeface="Arial"/>
                          <a:cs typeface="Arial"/>
                        </a:rPr>
                        <a:t>3.2</a:t>
                      </a:r>
                      <a:endParaRPr sz="2300">
                        <a:latin typeface="Arial"/>
                        <a:cs typeface="Arial"/>
                      </a:endParaRPr>
                    </a:p>
                    <a:p>
                      <a:pPr marL="112395">
                        <a:lnSpc>
                          <a:spcPct val="100000"/>
                        </a:lnSpc>
                        <a:spcBef>
                          <a:spcPts val="960"/>
                        </a:spcBef>
                        <a:tabLst>
                          <a:tab pos="2167890" algn="r"/>
                        </a:tabLst>
                      </a:pPr>
                      <a:r>
                        <a:rPr sz="1800" spc="-5" dirty="0">
                          <a:latin typeface="Arial"/>
                          <a:cs typeface="Arial"/>
                        </a:rPr>
                        <a:t>car</a:t>
                      </a:r>
                      <a:r>
                        <a:rPr sz="2300" spc="-5" dirty="0">
                          <a:latin typeface="Times New Roman"/>
                          <a:cs typeface="Times New Roman"/>
                        </a:rPr>
                        <a:t>	</a:t>
                      </a:r>
                      <a:r>
                        <a:rPr sz="2300" spc="-5" dirty="0">
                          <a:latin typeface="Arial"/>
                          <a:cs typeface="Arial"/>
                        </a:rPr>
                        <a:t>5.1</a:t>
                      </a:r>
                      <a:endParaRPr sz="2300">
                        <a:latin typeface="Arial"/>
                        <a:cs typeface="Arial"/>
                      </a:endParaRPr>
                    </a:p>
                    <a:p>
                      <a:pPr marL="112395">
                        <a:lnSpc>
                          <a:spcPct val="100000"/>
                        </a:lnSpc>
                        <a:spcBef>
                          <a:spcPts val="590"/>
                        </a:spcBef>
                        <a:tabLst>
                          <a:tab pos="1562735" algn="l"/>
                        </a:tabLst>
                      </a:pPr>
                      <a:r>
                        <a:rPr sz="2700" spc="-7" baseline="-8101" dirty="0">
                          <a:latin typeface="Arial"/>
                          <a:cs typeface="Arial"/>
                        </a:rPr>
                        <a:t>frog	</a:t>
                      </a:r>
                      <a:r>
                        <a:rPr sz="2300" spc="-5" dirty="0">
                          <a:latin typeface="Arial"/>
                          <a:cs typeface="Arial"/>
                        </a:rPr>
                        <a:t>-1.7</a:t>
                      </a:r>
                      <a:endParaRPr sz="23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L="338455">
                        <a:lnSpc>
                          <a:spcPct val="100000"/>
                        </a:lnSpc>
                        <a:spcBef>
                          <a:spcPts val="405"/>
                        </a:spcBef>
                      </a:pPr>
                      <a:r>
                        <a:rPr sz="2300" spc="-5" dirty="0">
                          <a:latin typeface="Arial"/>
                          <a:cs typeface="Arial"/>
                        </a:rPr>
                        <a:t>1.3</a:t>
                      </a:r>
                      <a:endParaRPr sz="2300">
                        <a:latin typeface="Arial"/>
                        <a:cs typeface="Arial"/>
                      </a:endParaRPr>
                    </a:p>
                    <a:p>
                      <a:pPr marL="338455">
                        <a:lnSpc>
                          <a:spcPct val="100000"/>
                        </a:lnSpc>
                        <a:spcBef>
                          <a:spcPts val="600"/>
                        </a:spcBef>
                      </a:pPr>
                      <a:r>
                        <a:rPr sz="2300" b="1" spc="-5" dirty="0">
                          <a:latin typeface="Arial"/>
                          <a:cs typeface="Arial"/>
                        </a:rPr>
                        <a:t>4.9</a:t>
                      </a:r>
                      <a:endParaRPr sz="2300">
                        <a:latin typeface="Arial"/>
                        <a:cs typeface="Arial"/>
                      </a:endParaRPr>
                    </a:p>
                    <a:p>
                      <a:pPr marL="338455">
                        <a:lnSpc>
                          <a:spcPct val="100000"/>
                        </a:lnSpc>
                        <a:spcBef>
                          <a:spcPts val="600"/>
                        </a:spcBef>
                      </a:pPr>
                      <a:r>
                        <a:rPr sz="2300" spc="-5" dirty="0">
                          <a:latin typeface="Arial"/>
                          <a:cs typeface="Arial"/>
                        </a:rPr>
                        <a:t>2.0</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pPr marL="553720">
                        <a:lnSpc>
                          <a:spcPct val="100000"/>
                        </a:lnSpc>
                        <a:spcBef>
                          <a:spcPts val="480"/>
                        </a:spcBef>
                      </a:pPr>
                      <a:r>
                        <a:rPr sz="2300" spc="-5" dirty="0">
                          <a:latin typeface="Arial"/>
                          <a:cs typeface="Arial"/>
                        </a:rPr>
                        <a:t>2.2</a:t>
                      </a:r>
                      <a:endParaRPr sz="2300" dirty="0">
                        <a:latin typeface="Arial"/>
                        <a:cs typeface="Arial"/>
                      </a:endParaRPr>
                    </a:p>
                    <a:p>
                      <a:pPr marL="553720">
                        <a:lnSpc>
                          <a:spcPct val="100000"/>
                        </a:lnSpc>
                        <a:spcBef>
                          <a:spcPts val="600"/>
                        </a:spcBef>
                      </a:pPr>
                      <a:r>
                        <a:rPr sz="2300" spc="-5" dirty="0">
                          <a:latin typeface="Arial"/>
                          <a:cs typeface="Arial"/>
                        </a:rPr>
                        <a:t>2.5</a:t>
                      </a:r>
                      <a:endParaRPr sz="2300" dirty="0">
                        <a:latin typeface="Arial"/>
                        <a:cs typeface="Arial"/>
                      </a:endParaRPr>
                    </a:p>
                    <a:p>
                      <a:pPr marL="401320">
                        <a:lnSpc>
                          <a:spcPct val="100000"/>
                        </a:lnSpc>
                        <a:spcBef>
                          <a:spcPts val="600"/>
                        </a:spcBef>
                      </a:pPr>
                      <a:r>
                        <a:rPr sz="2300" b="1" spc="-5" dirty="0">
                          <a:latin typeface="Arial"/>
                          <a:cs typeface="Arial"/>
                        </a:rPr>
                        <a:t>-3.1</a:t>
                      </a:r>
                      <a:endParaRPr sz="2300" dirty="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ts val="3340"/>
                        </a:lnSpc>
                        <a:tabLst>
                          <a:tab pos="1692910" algn="l"/>
                        </a:tabLst>
                      </a:pPr>
                      <a:r>
                        <a:rPr sz="1800" spc="-5" dirty="0">
                          <a:latin typeface="Arial"/>
                          <a:cs typeface="Arial"/>
                        </a:rPr>
                        <a:t>Losses:	</a:t>
                      </a:r>
                      <a:r>
                        <a:rPr sz="3400" spc="-7" baseline="1851" dirty="0">
                          <a:latin typeface="Arial"/>
                          <a:cs typeface="Arial"/>
                        </a:rPr>
                        <a:t>2.9</a:t>
                      </a:r>
                      <a:endParaRPr sz="3400" baseline="1851">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12065" algn="ctr">
                        <a:lnSpc>
                          <a:spcPts val="3260"/>
                        </a:lnSpc>
                      </a:pPr>
                      <a:r>
                        <a:rPr sz="2300" dirty="0">
                          <a:solidFill>
                            <a:srgbClr val="0000FF"/>
                          </a:solidFill>
                          <a:latin typeface="Arial"/>
                          <a:cs typeface="Arial"/>
                        </a:rPr>
                        <a:t>0</a:t>
                      </a:r>
                      <a:endParaRPr sz="230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859654"/>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859657"/>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859672"/>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464397"/>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B9E7B241-323B-C7E0-98BC-2ED181351EC6}"/>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88</a:t>
            </a:fld>
            <a:endParaRPr lang="en-US" sz="1600">
              <a:solidFill>
                <a:schemeClr val="bg1"/>
              </a:solidFill>
            </a:endParaRPr>
          </a:p>
        </p:txBody>
      </p:sp>
      <p:sp>
        <p:nvSpPr>
          <p:cNvPr id="23" name="TextBox 22">
            <a:extLst>
              <a:ext uri="{FF2B5EF4-FFF2-40B4-BE49-F238E27FC236}">
                <a16:creationId xmlns:a16="http://schemas.microsoft.com/office/drawing/2014/main" id="{087FD08C-4215-01FF-E7DB-FB37069A0ED8}"/>
              </a:ext>
            </a:extLst>
          </p:cNvPr>
          <p:cNvSpPr txBox="1"/>
          <p:nvPr/>
        </p:nvSpPr>
        <p:spPr>
          <a:xfrm>
            <a:off x="3295586" y="139593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78452DD3-C380-A057-373E-9990C7C7676F}"/>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664147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a:spLocks/>
          </p:cNvSpPr>
          <p:nvPr/>
        </p:nvSpPr>
        <p:spPr bwMode="auto">
          <a:xfrm>
            <a:off x="487986" y="1155992"/>
            <a:ext cx="3133725" cy="451727"/>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n-US" sz="1500" spc="-4" dirty="0">
                <a:solidFill>
                  <a:schemeClr val="tx1"/>
                </a:solidFill>
              </a:rPr>
              <a:t>Suppose: 3 training examples, 3 classes.  With some W the</a:t>
            </a:r>
            <a:r>
              <a:rPr lang="en-US" sz="1500" spc="-41" dirty="0">
                <a:solidFill>
                  <a:schemeClr val="tx1"/>
                </a:solidFill>
              </a:rPr>
              <a:t> </a:t>
            </a:r>
            <a:r>
              <a:rPr lang="en-US" sz="1500" dirty="0">
                <a:solidFill>
                  <a:schemeClr val="tx1"/>
                </a:solidFill>
              </a:rPr>
              <a:t>scores</a:t>
            </a:r>
          </a:p>
        </p:txBody>
      </p:sp>
      <p:sp>
        <p:nvSpPr>
          <p:cNvPr id="4" name="object 5"/>
          <p:cNvSpPr txBox="1"/>
          <p:nvPr/>
        </p:nvSpPr>
        <p:spPr>
          <a:xfrm>
            <a:off x="4541115" y="1379248"/>
            <a:ext cx="490225"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5" name="object 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4" dirty="0">
                <a:solidFill>
                  <a:prstClr val="black"/>
                </a:solidFill>
              </a:rPr>
              <a:t>Hinge</a:t>
            </a:r>
            <a:r>
              <a:rPr sz="1050" b="1" spc="-23" dirty="0">
                <a:solidFill>
                  <a:prstClr val="black"/>
                </a:solidFill>
              </a:rPr>
              <a:t>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6" name="object 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7" name="object 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8" name="object 9"/>
          <p:cNvSpPr txBox="1"/>
          <p:nvPr/>
        </p:nvSpPr>
        <p:spPr>
          <a:xfrm>
            <a:off x="5638828" y="1818278"/>
            <a:ext cx="1864043" cy="79252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dirty="0">
              <a:solidFill>
                <a:prstClr val="black"/>
              </a:solidFill>
            </a:endParaRPr>
          </a:p>
          <a:p>
            <a:endParaRPr sz="1050" dirty="0">
              <a:solidFill>
                <a:prstClr val="black"/>
              </a:solidFill>
              <a:latin typeface="Times New Roman"/>
              <a:cs typeface="Times New Roman"/>
            </a:endParaRPr>
          </a:p>
          <a:p>
            <a:endParaRPr sz="1050" dirty="0">
              <a:solidFill>
                <a:prstClr val="black"/>
              </a:solidFill>
              <a:latin typeface="Times New Roman"/>
              <a:cs typeface="Times New Roman"/>
            </a:endParaRPr>
          </a:p>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9" name="object 10"/>
          <p:cNvSpPr txBox="1"/>
          <p:nvPr/>
        </p:nvSpPr>
        <p:spPr>
          <a:xfrm>
            <a:off x="5556981" y="3117187"/>
            <a:ext cx="3587017" cy="1154162"/>
          </a:xfrm>
          <a:prstGeom prst="rect">
            <a:avLst/>
          </a:prstGeom>
        </p:spPr>
        <p:txBody>
          <a:bodyPr vert="horz" wrap="square" lIns="0" tIns="0" rIns="0" bIns="0" rtlCol="0">
            <a:spAutoFit/>
          </a:bodyPr>
          <a:lstStyle/>
          <a:p>
            <a:pPr marL="9525"/>
            <a:r>
              <a:rPr sz="1500" spc="-4" dirty="0">
                <a:solidFill>
                  <a:srgbClr val="0000FF"/>
                </a:solidFill>
              </a:rPr>
              <a:t>= max(0, 2.2 </a:t>
            </a:r>
            <a:r>
              <a:rPr sz="1500" dirty="0">
                <a:solidFill>
                  <a:srgbClr val="0000FF"/>
                </a:solidFill>
              </a:rPr>
              <a:t>- </a:t>
            </a:r>
            <a:r>
              <a:rPr sz="1500" spc="-4" dirty="0">
                <a:solidFill>
                  <a:srgbClr val="0000FF"/>
                </a:solidFill>
              </a:rPr>
              <a:t>(-3.1) +</a:t>
            </a:r>
            <a:r>
              <a:rPr sz="1500" spc="-19" dirty="0">
                <a:solidFill>
                  <a:srgbClr val="0000FF"/>
                </a:solidFill>
              </a:rPr>
              <a:t> </a:t>
            </a:r>
            <a:r>
              <a:rPr sz="1500" spc="-4" dirty="0">
                <a:solidFill>
                  <a:srgbClr val="0000FF"/>
                </a:solidFill>
              </a:rPr>
              <a:t>1)</a:t>
            </a:r>
            <a:r>
              <a:rPr sz="1500" dirty="0">
                <a:solidFill>
                  <a:prstClr val="black"/>
                </a:solidFill>
              </a:rPr>
              <a:t> </a:t>
            </a:r>
            <a:endParaRPr lang="en-US" sz="1500" dirty="0">
              <a:solidFill>
                <a:prstClr val="black"/>
              </a:solidFill>
            </a:endParaRPr>
          </a:p>
          <a:p>
            <a:pPr marL="9525"/>
            <a:r>
              <a:rPr lang="en-US" sz="1500" spc="-4" dirty="0">
                <a:solidFill>
                  <a:prstClr val="black"/>
                </a:solidFill>
              </a:rPr>
              <a:t>    </a:t>
            </a:r>
            <a:r>
              <a:rPr sz="1500" spc="-4" dirty="0">
                <a:solidFill>
                  <a:srgbClr val="0000FF"/>
                </a:solidFill>
              </a:rPr>
              <a:t>+max(0, 2.5 </a:t>
            </a:r>
            <a:r>
              <a:rPr sz="1500" dirty="0">
                <a:solidFill>
                  <a:srgbClr val="0000FF"/>
                </a:solidFill>
              </a:rPr>
              <a:t>- </a:t>
            </a:r>
            <a:r>
              <a:rPr sz="1500" spc="-4" dirty="0">
                <a:solidFill>
                  <a:srgbClr val="0000FF"/>
                </a:solidFill>
              </a:rPr>
              <a:t>(-3.1) +</a:t>
            </a:r>
            <a:r>
              <a:rPr sz="1500" spc="-19" dirty="0">
                <a:solidFill>
                  <a:srgbClr val="0000FF"/>
                </a:solidFill>
              </a:rPr>
              <a:t> </a:t>
            </a:r>
            <a:r>
              <a:rPr sz="1500" spc="-4" dirty="0">
                <a:solidFill>
                  <a:srgbClr val="0000FF"/>
                </a:solidFill>
              </a:rPr>
              <a:t>1)</a:t>
            </a:r>
            <a:endParaRPr sz="1500" dirty="0">
              <a:solidFill>
                <a:prstClr val="black"/>
              </a:solidFill>
            </a:endParaRPr>
          </a:p>
          <a:p>
            <a:pPr marL="9525">
              <a:spcBef>
                <a:spcPts val="11"/>
              </a:spcBef>
            </a:pPr>
            <a:r>
              <a:rPr sz="1500" spc="-4" dirty="0">
                <a:solidFill>
                  <a:srgbClr val="0000FF"/>
                </a:solidFill>
              </a:rPr>
              <a:t>= max(0, 5.3</a:t>
            </a:r>
            <a:r>
              <a:rPr lang="en-US" sz="1500" spc="-4" dirty="0">
                <a:solidFill>
                  <a:srgbClr val="0000FF"/>
                </a:solidFill>
              </a:rPr>
              <a:t> + 1</a:t>
            </a:r>
            <a:r>
              <a:rPr sz="1500" spc="-4" dirty="0">
                <a:solidFill>
                  <a:srgbClr val="0000FF"/>
                </a:solidFill>
              </a:rPr>
              <a:t>) </a:t>
            </a:r>
            <a:r>
              <a:rPr lang="en-US" sz="1500" spc="-4" dirty="0">
                <a:solidFill>
                  <a:srgbClr val="0000FF"/>
                </a:solidFill>
              </a:rPr>
              <a:t> </a:t>
            </a:r>
            <a:r>
              <a:rPr sz="1500" spc="-4" dirty="0">
                <a:solidFill>
                  <a:srgbClr val="0000FF"/>
                </a:solidFill>
              </a:rPr>
              <a:t>+ max(0,</a:t>
            </a:r>
            <a:r>
              <a:rPr sz="1500" spc="-8" dirty="0">
                <a:solidFill>
                  <a:srgbClr val="0000FF"/>
                </a:solidFill>
              </a:rPr>
              <a:t> </a:t>
            </a:r>
            <a:r>
              <a:rPr sz="1500" spc="-4" dirty="0">
                <a:solidFill>
                  <a:srgbClr val="0000FF"/>
                </a:solidFill>
              </a:rPr>
              <a:t>5.6</a:t>
            </a:r>
            <a:r>
              <a:rPr lang="en-US" sz="1500" spc="-4" dirty="0">
                <a:solidFill>
                  <a:srgbClr val="0000FF"/>
                </a:solidFill>
              </a:rPr>
              <a:t> + 1</a:t>
            </a:r>
            <a:r>
              <a:rPr sz="1500" spc="-4" dirty="0">
                <a:solidFill>
                  <a:srgbClr val="0000FF"/>
                </a:solidFill>
              </a:rPr>
              <a:t>)</a:t>
            </a:r>
            <a:endParaRPr sz="1500" dirty="0">
              <a:solidFill>
                <a:prstClr val="black"/>
              </a:solidFill>
            </a:endParaRPr>
          </a:p>
          <a:p>
            <a:pPr marL="9525">
              <a:spcBef>
                <a:spcPts val="11"/>
              </a:spcBef>
            </a:pPr>
            <a:r>
              <a:rPr sz="1500" spc="-4" dirty="0">
                <a:solidFill>
                  <a:srgbClr val="0000FF"/>
                </a:solidFill>
              </a:rPr>
              <a:t>= </a:t>
            </a:r>
            <a:r>
              <a:rPr lang="en-US" sz="1500" spc="-4" dirty="0">
                <a:solidFill>
                  <a:srgbClr val="0000FF"/>
                </a:solidFill>
              </a:rPr>
              <a:t>6</a:t>
            </a:r>
            <a:r>
              <a:rPr sz="1500" spc="-4" dirty="0">
                <a:solidFill>
                  <a:srgbClr val="0000FF"/>
                </a:solidFill>
              </a:rPr>
              <a:t>.3 +</a:t>
            </a:r>
            <a:r>
              <a:rPr sz="1500" spc="-56" dirty="0">
                <a:solidFill>
                  <a:srgbClr val="0000FF"/>
                </a:solidFill>
              </a:rPr>
              <a:t> </a:t>
            </a:r>
            <a:r>
              <a:rPr lang="en-US" sz="1500" spc="-4" dirty="0">
                <a:solidFill>
                  <a:srgbClr val="0000FF"/>
                </a:solidFill>
              </a:rPr>
              <a:t>6</a:t>
            </a:r>
            <a:r>
              <a:rPr sz="1500" spc="-4" dirty="0">
                <a:solidFill>
                  <a:srgbClr val="0000FF"/>
                </a:solidFill>
              </a:rPr>
              <a:t>.6</a:t>
            </a:r>
            <a:endParaRPr sz="1500" dirty="0">
              <a:solidFill>
                <a:prstClr val="black"/>
              </a:solidFill>
            </a:endParaRPr>
          </a:p>
          <a:p>
            <a:pPr marL="9525">
              <a:spcBef>
                <a:spcPts val="11"/>
              </a:spcBef>
            </a:pPr>
            <a:r>
              <a:rPr sz="1500" spc="-4" dirty="0">
                <a:solidFill>
                  <a:srgbClr val="0000FF"/>
                </a:solidFill>
              </a:rPr>
              <a:t>=</a:t>
            </a:r>
            <a:r>
              <a:rPr sz="1500" spc="-64" dirty="0">
                <a:solidFill>
                  <a:srgbClr val="0000FF"/>
                </a:solidFill>
              </a:rPr>
              <a:t> </a:t>
            </a:r>
            <a:r>
              <a:rPr sz="1500" spc="-4" dirty="0">
                <a:solidFill>
                  <a:srgbClr val="0000FF"/>
                </a:solidFill>
              </a:rPr>
              <a:t>1</a:t>
            </a:r>
            <a:r>
              <a:rPr lang="en-US" sz="1500" spc="-4" dirty="0">
                <a:solidFill>
                  <a:srgbClr val="0000FF"/>
                </a:solidFill>
              </a:rPr>
              <a:t>2</a:t>
            </a:r>
            <a:r>
              <a:rPr sz="1500" spc="-4" dirty="0">
                <a:solidFill>
                  <a:srgbClr val="0000FF"/>
                </a:solidFill>
              </a:rPr>
              <a:t>.9</a:t>
            </a:r>
            <a:endParaRPr sz="1500" dirty="0">
              <a:solidFill>
                <a:prstClr val="black"/>
              </a:solidFill>
            </a:endParaRPr>
          </a:p>
        </p:txBody>
      </p:sp>
      <p:graphicFrame>
        <p:nvGraphicFramePr>
          <p:cNvPr id="10" name="object 11"/>
          <p:cNvGraphicFramePr>
            <a:graphicFrameLocks noGrp="1"/>
          </p:cNvGraphicFramePr>
          <p:nvPr/>
        </p:nvGraphicFramePr>
        <p:xfrm>
          <a:off x="249390" y="2814908"/>
          <a:ext cx="5012885" cy="1635643"/>
        </p:xfrm>
        <a:graphic>
          <a:graphicData uri="http://schemas.openxmlformats.org/drawingml/2006/table">
            <a:tbl>
              <a:tblPr firstRow="1" bandRow="1">
                <a:tableStyleId>{2D5ABB26-0587-4C30-8999-92F81FD0307C}</a:tableStyleId>
              </a:tblPr>
              <a:tblGrid>
                <a:gridCol w="1253980">
                  <a:extLst>
                    <a:ext uri="{9D8B030D-6E8A-4147-A177-3AD203B41FA5}">
                      <a16:colId xmlns:a16="http://schemas.microsoft.com/office/drawing/2014/main" val="20000"/>
                    </a:ext>
                  </a:extLst>
                </a:gridCol>
                <a:gridCol w="1213012">
                  <a:extLst>
                    <a:ext uri="{9D8B030D-6E8A-4147-A177-3AD203B41FA5}">
                      <a16:colId xmlns:a16="http://schemas.microsoft.com/office/drawing/2014/main" val="20001"/>
                    </a:ext>
                  </a:extLst>
                </a:gridCol>
                <a:gridCol w="1282217">
                  <a:extLst>
                    <a:ext uri="{9D8B030D-6E8A-4147-A177-3AD203B41FA5}">
                      <a16:colId xmlns:a16="http://schemas.microsoft.com/office/drawing/2014/main" val="20002"/>
                    </a:ext>
                  </a:extLst>
                </a:gridCol>
                <a:gridCol w="1074229">
                  <a:extLst>
                    <a:ext uri="{9D8B030D-6E8A-4147-A177-3AD203B41FA5}">
                      <a16:colId xmlns:a16="http://schemas.microsoft.com/office/drawing/2014/main" val="20003"/>
                    </a:ext>
                  </a:extLst>
                </a:gridCol>
                <a:gridCol w="189447">
                  <a:extLst>
                    <a:ext uri="{9D8B030D-6E8A-4147-A177-3AD203B41FA5}">
                      <a16:colId xmlns:a16="http://schemas.microsoft.com/office/drawing/2014/main" val="20004"/>
                    </a:ext>
                  </a:extLst>
                </a:gridCol>
              </a:tblGrid>
              <a:tr h="1254897">
                <a:tc>
                  <a:txBody>
                    <a:bodyPr/>
                    <a:lstStyle/>
                    <a:p>
                      <a:pPr marL="112395">
                        <a:lnSpc>
                          <a:spcPct val="100000"/>
                        </a:lnSpc>
                        <a:spcBef>
                          <a:spcPts val="725"/>
                        </a:spcBef>
                      </a:pPr>
                      <a:r>
                        <a:rPr sz="1800" spc="-5" dirty="0">
                          <a:latin typeface="Arial"/>
                          <a:cs typeface="Arial"/>
                        </a:rPr>
                        <a:t>cat</a:t>
                      </a:r>
                      <a:endParaRPr sz="1800" dirty="0">
                        <a:latin typeface="Arial"/>
                        <a:cs typeface="Arial"/>
                      </a:endParaRPr>
                    </a:p>
                    <a:p>
                      <a:pPr marL="112395" marR="704215">
                        <a:lnSpc>
                          <a:spcPct val="157900"/>
                        </a:lnSpc>
                        <a:spcBef>
                          <a:spcPts val="15"/>
                        </a:spcBef>
                      </a:pPr>
                      <a:r>
                        <a:rPr sz="1800" spc="-5" dirty="0">
                          <a:latin typeface="Arial"/>
                          <a:cs typeface="Arial"/>
                        </a:rPr>
                        <a:t>car  </a:t>
                      </a:r>
                      <a:r>
                        <a:rPr sz="1800" dirty="0">
                          <a:latin typeface="Arial"/>
                          <a:cs typeface="Arial"/>
                        </a:rPr>
                        <a:t>frog</a:t>
                      </a:r>
                    </a:p>
                  </a:txBody>
                  <a:tcPr marL="0" marR="0" marT="0" marB="0">
                    <a:lnB w="9524">
                      <a:solidFill>
                        <a:srgbClr val="000000"/>
                      </a:solidFill>
                      <a:prstDash val="solid"/>
                    </a:lnB>
                  </a:tcPr>
                </a:tc>
                <a:tc>
                  <a:txBody>
                    <a:bodyPr/>
                    <a:lstStyle/>
                    <a:p>
                      <a:pPr marR="188595" algn="ctr">
                        <a:lnSpc>
                          <a:spcPct val="100000"/>
                        </a:lnSpc>
                        <a:spcBef>
                          <a:spcPts val="480"/>
                        </a:spcBef>
                      </a:pPr>
                      <a:r>
                        <a:rPr sz="2300" b="1" spc="-5" dirty="0">
                          <a:latin typeface="Arial"/>
                          <a:cs typeface="Arial"/>
                        </a:rPr>
                        <a:t>3.2</a:t>
                      </a:r>
                      <a:endParaRPr sz="2300">
                        <a:latin typeface="Arial"/>
                        <a:cs typeface="Arial"/>
                      </a:endParaRPr>
                    </a:p>
                    <a:p>
                      <a:pPr marR="188595" algn="ctr">
                        <a:lnSpc>
                          <a:spcPct val="100000"/>
                        </a:lnSpc>
                        <a:spcBef>
                          <a:spcPts val="600"/>
                        </a:spcBef>
                      </a:pPr>
                      <a:r>
                        <a:rPr sz="2300" spc="-5" dirty="0">
                          <a:latin typeface="Arial"/>
                          <a:cs typeface="Arial"/>
                        </a:rPr>
                        <a:t>5.1</a:t>
                      </a:r>
                      <a:endParaRPr sz="2300">
                        <a:latin typeface="Arial"/>
                        <a:cs typeface="Arial"/>
                      </a:endParaRPr>
                    </a:p>
                    <a:p>
                      <a:pPr marR="213995" algn="ctr">
                        <a:lnSpc>
                          <a:spcPct val="100000"/>
                        </a:lnSpc>
                        <a:spcBef>
                          <a:spcPts val="600"/>
                        </a:spcBef>
                      </a:pPr>
                      <a:r>
                        <a:rPr sz="2300" spc="-5" dirty="0">
                          <a:latin typeface="Arial"/>
                          <a:cs typeface="Arial"/>
                        </a:rPr>
                        <a:t>-1.7</a:t>
                      </a:r>
                      <a:endParaRPr sz="2300">
                        <a:latin typeface="Arial"/>
                        <a:cs typeface="Arial"/>
                      </a:endParaRPr>
                    </a:p>
                  </a:txBody>
                  <a:tcPr marL="0" marR="0" marT="0" marB="0">
                    <a:lnB w="9524">
                      <a:solidFill>
                        <a:srgbClr val="000000"/>
                      </a:solidFill>
                      <a:prstDash val="solid"/>
                    </a:lnB>
                  </a:tcPr>
                </a:tc>
                <a:tc>
                  <a:txBody>
                    <a:bodyPr/>
                    <a:lstStyle/>
                    <a:p>
                      <a:pPr marL="431800">
                        <a:lnSpc>
                          <a:spcPct val="100000"/>
                        </a:lnSpc>
                        <a:spcBef>
                          <a:spcPts val="480"/>
                        </a:spcBef>
                      </a:pPr>
                      <a:r>
                        <a:rPr sz="2300" spc="-5" dirty="0">
                          <a:latin typeface="Arial"/>
                          <a:cs typeface="Arial"/>
                        </a:rPr>
                        <a:t>1.3</a:t>
                      </a:r>
                      <a:endParaRPr sz="2300">
                        <a:latin typeface="Arial"/>
                        <a:cs typeface="Arial"/>
                      </a:endParaRPr>
                    </a:p>
                    <a:p>
                      <a:pPr marL="431800">
                        <a:lnSpc>
                          <a:spcPct val="100000"/>
                        </a:lnSpc>
                        <a:spcBef>
                          <a:spcPts val="600"/>
                        </a:spcBef>
                      </a:pPr>
                      <a:r>
                        <a:rPr sz="2300" b="1" spc="-5" dirty="0">
                          <a:latin typeface="Arial"/>
                          <a:cs typeface="Arial"/>
                        </a:rPr>
                        <a:t>4.9</a:t>
                      </a:r>
                      <a:endParaRPr sz="2300">
                        <a:latin typeface="Arial"/>
                        <a:cs typeface="Arial"/>
                      </a:endParaRPr>
                    </a:p>
                    <a:p>
                      <a:pPr marL="431800">
                        <a:lnSpc>
                          <a:spcPct val="100000"/>
                        </a:lnSpc>
                        <a:spcBef>
                          <a:spcPts val="600"/>
                        </a:spcBef>
                      </a:pPr>
                      <a:r>
                        <a:rPr sz="2300" spc="-5" dirty="0">
                          <a:latin typeface="Arial"/>
                          <a:cs typeface="Arial"/>
                        </a:rPr>
                        <a:t>2.0</a:t>
                      </a:r>
                      <a:endParaRPr sz="2300">
                        <a:latin typeface="Arial"/>
                        <a:cs typeface="Arial"/>
                      </a:endParaRPr>
                    </a:p>
                  </a:txBody>
                  <a:tcPr marL="0" marR="0" marT="0" marB="0">
                    <a:lnR w="19049">
                      <a:solidFill>
                        <a:srgbClr val="0000FF"/>
                      </a:solidFill>
                      <a:prstDash val="solid"/>
                    </a:lnR>
                    <a:lnB w="9524">
                      <a:solidFill>
                        <a:srgbClr val="000000"/>
                      </a:solidFill>
                      <a:prstDash val="solid"/>
                    </a:lnB>
                  </a:tcPr>
                </a:tc>
                <a:tc>
                  <a:txBody>
                    <a:bodyPr/>
                    <a:lstStyle/>
                    <a:p>
                      <a:pPr marL="414655">
                        <a:lnSpc>
                          <a:spcPct val="100000"/>
                        </a:lnSpc>
                        <a:spcBef>
                          <a:spcPts val="405"/>
                        </a:spcBef>
                      </a:pPr>
                      <a:r>
                        <a:rPr sz="2300" spc="-5" dirty="0">
                          <a:latin typeface="Arial"/>
                          <a:cs typeface="Arial"/>
                        </a:rPr>
                        <a:t>2.2</a:t>
                      </a:r>
                      <a:endParaRPr sz="2300">
                        <a:latin typeface="Arial"/>
                        <a:cs typeface="Arial"/>
                      </a:endParaRPr>
                    </a:p>
                    <a:p>
                      <a:pPr marL="414655">
                        <a:lnSpc>
                          <a:spcPct val="100000"/>
                        </a:lnSpc>
                        <a:spcBef>
                          <a:spcPts val="600"/>
                        </a:spcBef>
                      </a:pPr>
                      <a:r>
                        <a:rPr sz="2300" spc="-5" dirty="0">
                          <a:latin typeface="Arial"/>
                          <a:cs typeface="Arial"/>
                        </a:rPr>
                        <a:t>2.5</a:t>
                      </a:r>
                      <a:endParaRPr sz="2300">
                        <a:latin typeface="Arial"/>
                        <a:cs typeface="Arial"/>
                      </a:endParaRPr>
                    </a:p>
                    <a:p>
                      <a:pPr marL="262255">
                        <a:lnSpc>
                          <a:spcPct val="100000"/>
                        </a:lnSpc>
                        <a:spcBef>
                          <a:spcPts val="600"/>
                        </a:spcBef>
                      </a:pPr>
                      <a:r>
                        <a:rPr sz="2300" b="1" spc="-5" dirty="0">
                          <a:latin typeface="Arial"/>
                          <a:cs typeface="Arial"/>
                        </a:rPr>
                        <a:t>-3.1</a:t>
                      </a:r>
                      <a:endParaRPr sz="2300">
                        <a:latin typeface="Arial"/>
                        <a:cs typeface="Arial"/>
                      </a:endParaRPr>
                    </a:p>
                  </a:txBody>
                  <a:tcPr marL="0" marR="0" marT="0" marB="0">
                    <a:lnL w="19049">
                      <a:solidFill>
                        <a:srgbClr val="0000FF"/>
                      </a:solidFill>
                      <a:prstDash val="solid"/>
                    </a:lnL>
                    <a:lnR w="19049">
                      <a:solidFill>
                        <a:srgbClr val="0000FF"/>
                      </a:solidFill>
                      <a:prstDash val="solid"/>
                    </a:lnR>
                    <a:lnT w="19049">
                      <a:solidFill>
                        <a:srgbClr val="0000FF"/>
                      </a:solidFill>
                      <a:prstDash val="solid"/>
                    </a:lnT>
                    <a:lnB w="9524">
                      <a:solidFill>
                        <a:srgbClr val="000000"/>
                      </a:solidFill>
                      <a:prstDash val="solid"/>
                    </a:lnB>
                  </a:tcPr>
                </a:tc>
                <a:tc>
                  <a:txBody>
                    <a:bodyPr/>
                    <a:lstStyle/>
                    <a:p>
                      <a:endParaRPr sz="2300">
                        <a:latin typeface="Arial"/>
                        <a:cs typeface="Arial"/>
                      </a:endParaRPr>
                    </a:p>
                  </a:txBody>
                  <a:tcPr marL="0" marR="0" marT="0" marB="0">
                    <a:lnL w="19049">
                      <a:solidFill>
                        <a:srgbClr val="0000FF"/>
                      </a:solidFill>
                      <a:prstDash val="solid"/>
                    </a:lnL>
                    <a:lnB w="9524">
                      <a:solidFill>
                        <a:srgbClr val="000000"/>
                      </a:solidFill>
                      <a:prstDash val="solid"/>
                    </a:lnB>
                  </a:tcPr>
                </a:tc>
                <a:extLst>
                  <a:ext uri="{0D108BD9-81ED-4DB2-BD59-A6C34878D82A}">
                    <a16:rowId xmlns:a16="http://schemas.microsoft.com/office/drawing/2014/main" val="10000"/>
                  </a:ext>
                </a:extLst>
              </a:tr>
              <a:tr h="342900">
                <a:tc>
                  <a:txBody>
                    <a:bodyPr/>
                    <a:lstStyle/>
                    <a:p>
                      <a:pPr marL="85090">
                        <a:lnSpc>
                          <a:spcPct val="100000"/>
                        </a:lnSpc>
                        <a:spcBef>
                          <a:spcPts val="340"/>
                        </a:spcBef>
                      </a:pPr>
                      <a:r>
                        <a:rPr sz="1800" spc="-5" dirty="0">
                          <a:latin typeface="Arial"/>
                          <a:cs typeface="Arial"/>
                        </a:rPr>
                        <a:t>Losses:</a:t>
                      </a:r>
                      <a:endParaRPr sz="1800">
                        <a:latin typeface="Arial"/>
                        <a:cs typeface="Arial"/>
                      </a:endParaRPr>
                    </a:p>
                  </a:txBody>
                  <a:tcPr marL="0" marR="0" marT="0" marB="0">
                    <a:lnT w="9524">
                      <a:solidFill>
                        <a:srgbClr val="000000"/>
                      </a:solidFill>
                      <a:prstDash val="solid"/>
                    </a:lnT>
                  </a:tcPr>
                </a:tc>
                <a:tc>
                  <a:txBody>
                    <a:bodyPr/>
                    <a:lstStyle/>
                    <a:p>
                      <a:pPr marL="343535">
                        <a:lnSpc>
                          <a:spcPts val="3260"/>
                        </a:lnSpc>
                      </a:pPr>
                      <a:r>
                        <a:rPr sz="2300" spc="-5" dirty="0">
                          <a:latin typeface="Arial"/>
                          <a:cs typeface="Arial"/>
                        </a:rPr>
                        <a:t>2.9</a:t>
                      </a:r>
                      <a:endParaRPr sz="2300">
                        <a:latin typeface="Arial"/>
                        <a:cs typeface="Arial"/>
                      </a:endParaRPr>
                    </a:p>
                  </a:txBody>
                  <a:tcPr marL="0" marR="0" marT="0" marB="0">
                    <a:lnT w="9524">
                      <a:solidFill>
                        <a:srgbClr val="000000"/>
                      </a:solidFill>
                      <a:prstDash val="solid"/>
                    </a:lnT>
                  </a:tcPr>
                </a:tc>
                <a:tc>
                  <a:txBody>
                    <a:bodyPr/>
                    <a:lstStyle/>
                    <a:p>
                      <a:pPr marR="25400" algn="ctr">
                        <a:lnSpc>
                          <a:spcPts val="3260"/>
                        </a:lnSpc>
                      </a:pPr>
                      <a:r>
                        <a:rPr sz="2300" dirty="0">
                          <a:latin typeface="Arial"/>
                          <a:cs typeface="Arial"/>
                        </a:rPr>
                        <a:t>0</a:t>
                      </a:r>
                      <a:endParaRPr sz="2300">
                        <a:latin typeface="Arial"/>
                        <a:cs typeface="Arial"/>
                      </a:endParaRPr>
                    </a:p>
                  </a:txBody>
                  <a:tcPr marL="0" marR="0" marT="0" marB="0">
                    <a:lnR w="19049">
                      <a:solidFill>
                        <a:srgbClr val="0000FF"/>
                      </a:solidFill>
                      <a:prstDash val="solid"/>
                    </a:lnR>
                    <a:lnT w="9524">
                      <a:solidFill>
                        <a:srgbClr val="000000"/>
                      </a:solidFill>
                      <a:prstDash val="solid"/>
                    </a:lnT>
                  </a:tcPr>
                </a:tc>
                <a:tc>
                  <a:txBody>
                    <a:bodyPr/>
                    <a:lstStyle/>
                    <a:p>
                      <a:pPr marL="252729">
                        <a:lnSpc>
                          <a:spcPts val="3260"/>
                        </a:lnSpc>
                      </a:pPr>
                      <a:r>
                        <a:rPr sz="2300" spc="-5" dirty="0">
                          <a:solidFill>
                            <a:srgbClr val="0000FF"/>
                          </a:solidFill>
                          <a:latin typeface="Arial"/>
                          <a:cs typeface="Arial"/>
                        </a:rPr>
                        <a:t>1</a:t>
                      </a:r>
                      <a:r>
                        <a:rPr lang="en-US" sz="2300" spc="-5" dirty="0">
                          <a:solidFill>
                            <a:srgbClr val="0000FF"/>
                          </a:solidFill>
                          <a:latin typeface="Arial"/>
                          <a:cs typeface="Arial"/>
                        </a:rPr>
                        <a:t>2</a:t>
                      </a:r>
                      <a:r>
                        <a:rPr sz="2300" spc="-5" dirty="0">
                          <a:solidFill>
                            <a:srgbClr val="0000FF"/>
                          </a:solidFill>
                          <a:latin typeface="Arial"/>
                          <a:cs typeface="Arial"/>
                        </a:rPr>
                        <a:t>.9</a:t>
                      </a:r>
                      <a:endParaRPr sz="2300" dirty="0">
                        <a:latin typeface="Arial"/>
                        <a:cs typeface="Arial"/>
                      </a:endParaRPr>
                    </a:p>
                  </a:txBody>
                  <a:tcPr marL="0" marR="0" marT="0" marB="0">
                    <a:lnL w="19049">
                      <a:solidFill>
                        <a:srgbClr val="0000FF"/>
                      </a:solidFill>
                      <a:prstDash val="solid"/>
                    </a:lnL>
                    <a:lnR w="19049">
                      <a:solidFill>
                        <a:srgbClr val="0000FF"/>
                      </a:solidFill>
                      <a:prstDash val="solid"/>
                    </a:lnR>
                    <a:lnT w="9524">
                      <a:solidFill>
                        <a:srgbClr val="000000"/>
                      </a:solidFill>
                      <a:prstDash val="solid"/>
                    </a:lnT>
                    <a:lnB w="19049">
                      <a:solidFill>
                        <a:srgbClr val="0000FF"/>
                      </a:solidFill>
                      <a:prstDash val="solid"/>
                    </a:lnB>
                  </a:tcPr>
                </a:tc>
                <a:tc>
                  <a:txBody>
                    <a:bodyPr/>
                    <a:lstStyle/>
                    <a:p>
                      <a:endParaRPr sz="2300" dirty="0">
                        <a:latin typeface="Arial"/>
                        <a:cs typeface="Arial"/>
                      </a:endParaRPr>
                    </a:p>
                  </a:txBody>
                  <a:tcPr marL="0" marR="0" marT="0" marB="0">
                    <a:lnL w="19049">
                      <a:solidFill>
                        <a:srgbClr val="0000FF"/>
                      </a:solidFill>
                      <a:prstDash val="solid"/>
                    </a:lnL>
                    <a:lnT w="9524">
                      <a:solidFill>
                        <a:srgbClr val="000000"/>
                      </a:solidFill>
                      <a:prstDash val="solid"/>
                    </a:lnT>
                  </a:tcPr>
                </a:tc>
                <a:extLst>
                  <a:ext uri="{0D108BD9-81ED-4DB2-BD59-A6C34878D82A}">
                    <a16:rowId xmlns:a16="http://schemas.microsoft.com/office/drawing/2014/main" val="10001"/>
                  </a:ext>
                </a:extLst>
              </a:tr>
            </a:tbl>
          </a:graphicData>
        </a:graphic>
      </p:graphicFrame>
      <p:sp>
        <p:nvSpPr>
          <p:cNvPr id="11" name="object 12"/>
          <p:cNvSpPr/>
          <p:nvPr/>
        </p:nvSpPr>
        <p:spPr>
          <a:xfrm>
            <a:off x="2196749" y="1776526"/>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3146247" y="1776529"/>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3" name="object 14"/>
          <p:cNvSpPr/>
          <p:nvPr/>
        </p:nvSpPr>
        <p:spPr>
          <a:xfrm>
            <a:off x="4180082" y="1776544"/>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4" name="object 15"/>
          <p:cNvSpPr/>
          <p:nvPr/>
        </p:nvSpPr>
        <p:spPr>
          <a:xfrm>
            <a:off x="3374846" y="1381269"/>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5" name="object 16"/>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6" name="object 17"/>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17" name="object 18"/>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18" name="object 19"/>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19" name="object 20"/>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0" name="object 21"/>
          <p:cNvSpPr/>
          <p:nvPr/>
        </p:nvSpPr>
        <p:spPr>
          <a:xfrm>
            <a:off x="5454011" y="2702866"/>
            <a:ext cx="2487032" cy="266624"/>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1" name="object 22"/>
          <p:cNvSpPr/>
          <p:nvPr/>
        </p:nvSpPr>
        <p:spPr>
          <a:xfrm>
            <a:off x="5446866" y="2695720"/>
            <a:ext cx="2501741" cy="280988"/>
          </a:xfrm>
          <a:custGeom>
            <a:avLst/>
            <a:gdLst/>
            <a:ahLst/>
            <a:cxnLst/>
            <a:rect l="l" t="t" r="r" b="b"/>
            <a:pathLst>
              <a:path w="3335654" h="374650">
                <a:moveTo>
                  <a:pt x="0" y="0"/>
                </a:moveTo>
                <a:lnTo>
                  <a:pt x="3335093" y="0"/>
                </a:lnTo>
                <a:lnTo>
                  <a:pt x="3335093" y="374549"/>
                </a:lnTo>
                <a:lnTo>
                  <a:pt x="0" y="374549"/>
                </a:lnTo>
                <a:lnTo>
                  <a:pt x="0" y="0"/>
                </a:lnTo>
                <a:close/>
              </a:path>
            </a:pathLst>
          </a:custGeom>
          <a:ln w="19049">
            <a:solidFill>
              <a:srgbClr val="0000FF"/>
            </a:solidFill>
          </a:ln>
        </p:spPr>
        <p:txBody>
          <a:bodyPr wrap="square" lIns="0" tIns="0" rIns="0" bIns="0" rtlCol="0"/>
          <a:lstStyle/>
          <a:p>
            <a:endParaRPr sz="1050">
              <a:solidFill>
                <a:prstClr val="black"/>
              </a:solidFill>
            </a:endParaRPr>
          </a:p>
        </p:txBody>
      </p:sp>
      <p:sp>
        <p:nvSpPr>
          <p:cNvPr id="22" name="TextBox 21"/>
          <p:cNvSpPr txBox="1"/>
          <p:nvPr/>
        </p:nvSpPr>
        <p:spPr>
          <a:xfrm>
            <a:off x="1143000" y="4814518"/>
            <a:ext cx="1502228" cy="33483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24" name="Slide Number Placeholder 3">
            <a:extLst>
              <a:ext uri="{FF2B5EF4-FFF2-40B4-BE49-F238E27FC236}">
                <a16:creationId xmlns:a16="http://schemas.microsoft.com/office/drawing/2014/main" id="{F479E1F5-3868-22BD-397A-F1C5BD778138}"/>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89</a:t>
            </a:fld>
            <a:endParaRPr lang="en-US" sz="1600">
              <a:solidFill>
                <a:schemeClr val="bg1"/>
              </a:solidFill>
            </a:endParaRPr>
          </a:p>
        </p:txBody>
      </p:sp>
      <p:sp>
        <p:nvSpPr>
          <p:cNvPr id="23" name="TextBox 22">
            <a:extLst>
              <a:ext uri="{FF2B5EF4-FFF2-40B4-BE49-F238E27FC236}">
                <a16:creationId xmlns:a16="http://schemas.microsoft.com/office/drawing/2014/main" id="{63B4C2A9-59E4-800D-30D7-0B8763CF4C3D}"/>
              </a:ext>
            </a:extLst>
          </p:cNvPr>
          <p:cNvSpPr txBox="1"/>
          <p:nvPr/>
        </p:nvSpPr>
        <p:spPr>
          <a:xfrm>
            <a:off x="3328242" y="1306133"/>
            <a:ext cx="1227430" cy="369332"/>
          </a:xfrm>
          <a:prstGeom prst="rect">
            <a:avLst/>
          </a:prstGeom>
          <a:solidFill>
            <a:schemeClr val="bg1"/>
          </a:solidFill>
        </p:spPr>
        <p:txBody>
          <a:bodyPr wrap="square" rtlCol="0">
            <a:spAutoFit/>
          </a:bodyPr>
          <a:lstStyle/>
          <a:p>
            <a:r>
              <a:rPr lang="en-US" sz="1800" dirty="0"/>
              <a:t>f(x,</a:t>
            </a:r>
            <a:r>
              <a:rPr lang="en" sz="1800" dirty="0"/>
              <a:t>𝚯)= 𝚯x</a:t>
            </a:r>
            <a:endParaRPr lang="en-US" sz="1800" dirty="0"/>
          </a:p>
        </p:txBody>
      </p:sp>
      <p:sp>
        <p:nvSpPr>
          <p:cNvPr id="25" name="TextBox 24">
            <a:extLst>
              <a:ext uri="{FF2B5EF4-FFF2-40B4-BE49-F238E27FC236}">
                <a16:creationId xmlns:a16="http://schemas.microsoft.com/office/drawing/2014/main" id="{D37E7BB7-1A54-739F-2355-6E23D97B34BF}"/>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211717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p30"/>
          <p:cNvGraphicFramePr/>
          <p:nvPr/>
        </p:nvGraphicFramePr>
        <p:xfrm>
          <a:off x="645988" y="1562100"/>
          <a:ext cx="7817200" cy="2285850"/>
        </p:xfrm>
        <a:graphic>
          <a:graphicData uri="http://schemas.openxmlformats.org/drawingml/2006/table">
            <a:tbl>
              <a:tblPr>
                <a:noFill/>
              </a:tblPr>
              <a:tblGrid>
                <a:gridCol w="825725">
                  <a:extLst>
                    <a:ext uri="{9D8B030D-6E8A-4147-A177-3AD203B41FA5}">
                      <a16:colId xmlns:a16="http://schemas.microsoft.com/office/drawing/2014/main" val="20000"/>
                    </a:ext>
                  </a:extLst>
                </a:gridCol>
                <a:gridCol w="2357200">
                  <a:extLst>
                    <a:ext uri="{9D8B030D-6E8A-4147-A177-3AD203B41FA5}">
                      <a16:colId xmlns:a16="http://schemas.microsoft.com/office/drawing/2014/main" val="20001"/>
                    </a:ext>
                  </a:extLst>
                </a:gridCol>
                <a:gridCol w="1736425">
                  <a:extLst>
                    <a:ext uri="{9D8B030D-6E8A-4147-A177-3AD203B41FA5}">
                      <a16:colId xmlns:a16="http://schemas.microsoft.com/office/drawing/2014/main" val="20002"/>
                    </a:ext>
                  </a:extLst>
                </a:gridCol>
                <a:gridCol w="28978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Rank</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Name</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ctr" rtl="0">
                        <a:spcBef>
                          <a:spcPts val="0"/>
                        </a:spcBef>
                        <a:spcAft>
                          <a:spcPts val="0"/>
                        </a:spcAft>
                        <a:buNone/>
                      </a:pPr>
                      <a:r>
                        <a:rPr lang="en" sz="1800">
                          <a:solidFill>
                            <a:srgbClr val="FFFFFF"/>
                          </a:solidFill>
                          <a:latin typeface="Nunito"/>
                          <a:ea typeface="Nunito"/>
                          <a:cs typeface="Nunito"/>
                          <a:sym typeface="Nunito"/>
                        </a:rPr>
                        <a:t>Error Rate (%)</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tc>
                  <a:txBody>
                    <a:bodyPr/>
                    <a:lstStyle/>
                    <a:p>
                      <a:pPr marL="0" lvl="0" indent="0" algn="l" rtl="0">
                        <a:spcBef>
                          <a:spcPts val="0"/>
                        </a:spcBef>
                        <a:spcAft>
                          <a:spcPts val="0"/>
                        </a:spcAft>
                        <a:buNone/>
                      </a:pPr>
                      <a:r>
                        <a:rPr lang="en" sz="1800">
                          <a:solidFill>
                            <a:srgbClr val="FFFFFF"/>
                          </a:solidFill>
                          <a:latin typeface="Nunito"/>
                          <a:ea typeface="Nunito"/>
                          <a:cs typeface="Nunito"/>
                          <a:sym typeface="Nunito"/>
                        </a:rPr>
                        <a:t>Description</a:t>
                      </a:r>
                      <a:endParaRPr sz="1800">
                        <a:solidFill>
                          <a:srgbClr val="FFFFFF"/>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0095EB"/>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1</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Toronto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b="1">
                          <a:solidFill>
                            <a:srgbClr val="424242"/>
                          </a:solidFill>
                          <a:latin typeface="Nunito"/>
                          <a:ea typeface="Nunito"/>
                          <a:cs typeface="Nunito"/>
                          <a:sym typeface="Nunito"/>
                        </a:rPr>
                        <a:t>15.3</a:t>
                      </a:r>
                      <a:endParaRPr sz="1800" b="1">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Deep Learning</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Tokyo</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26.2</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3">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Hand‐crafted features and learning models</a:t>
                      </a:r>
                      <a:endParaRPr sz="1800">
                        <a:solidFill>
                          <a:srgbClr val="424242"/>
                        </a:solidFill>
                        <a:latin typeface="Nunito"/>
                        <a:ea typeface="Nunito"/>
                        <a:cs typeface="Nunito"/>
                        <a:sym typeface="Nunito"/>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3</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University of Oxford</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26.9</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4</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800">
                          <a:solidFill>
                            <a:srgbClr val="424242"/>
                          </a:solidFill>
                          <a:latin typeface="Nunito"/>
                          <a:ea typeface="Nunito"/>
                          <a:cs typeface="Nunito"/>
                          <a:sym typeface="Nunito"/>
                        </a:rPr>
                        <a:t>Xerox/INRIA</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rgbClr val="424242"/>
                          </a:solidFill>
                          <a:latin typeface="Nunito"/>
                          <a:ea typeface="Nunito"/>
                          <a:cs typeface="Nunito"/>
                          <a:sym typeface="Nunito"/>
                        </a:rPr>
                        <a:t>27.0</a:t>
                      </a:r>
                      <a:endParaRPr sz="1800">
                        <a:solidFill>
                          <a:srgbClr val="424242"/>
                        </a:solidFill>
                        <a:latin typeface="Nunito"/>
                        <a:ea typeface="Nunito"/>
                        <a:cs typeface="Nunito"/>
                        <a:sym typeface="Nunito"/>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258" name="Google Shape;258;p30"/>
          <p:cNvSpPr txBox="1"/>
          <p:nvPr/>
        </p:nvSpPr>
        <p:spPr>
          <a:xfrm>
            <a:off x="0" y="3865650"/>
            <a:ext cx="9144000" cy="54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424242"/>
                </a:solidFill>
                <a:latin typeface="Nunito"/>
                <a:ea typeface="Nunito"/>
                <a:cs typeface="Nunito"/>
                <a:sym typeface="Nunito"/>
              </a:rPr>
              <a:t>Object recognition over 1,000,000 images and 1,000 categories (2 GPU)</a:t>
            </a:r>
            <a:endParaRPr sz="1600">
              <a:solidFill>
                <a:srgbClr val="424242"/>
              </a:solidFill>
              <a:latin typeface="Nunito"/>
              <a:ea typeface="Nunito"/>
              <a:cs typeface="Nunito"/>
              <a:sym typeface="Nunito"/>
            </a:endParaRPr>
          </a:p>
        </p:txBody>
      </p:sp>
      <p:sp>
        <p:nvSpPr>
          <p:cNvPr id="259" name="Google Shape;259;p30"/>
          <p:cNvSpPr txBox="1"/>
          <p:nvPr/>
        </p:nvSpPr>
        <p:spPr>
          <a:xfrm>
            <a:off x="1025915" y="901775"/>
            <a:ext cx="6980100" cy="72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424242"/>
                </a:solidFill>
                <a:latin typeface="Amaranth"/>
                <a:ea typeface="Amaranth"/>
                <a:cs typeface="Amaranth"/>
                <a:sym typeface="Amaranth"/>
              </a:rPr>
              <a:t>ILSVRC 2012 — Image Classification task</a:t>
            </a:r>
            <a:endParaRPr sz="2400">
              <a:solidFill>
                <a:srgbClr val="424242"/>
              </a:solidFill>
              <a:latin typeface="Amaranth"/>
              <a:ea typeface="Amaranth"/>
              <a:cs typeface="Amaranth"/>
              <a:sym typeface="Amaranth"/>
            </a:endParaRPr>
          </a:p>
        </p:txBody>
      </p:sp>
      <p:sp>
        <p:nvSpPr>
          <p:cNvPr id="260" name="Google Shape;260;p30"/>
          <p:cNvSpPr txBox="1"/>
          <p:nvPr/>
        </p:nvSpPr>
        <p:spPr>
          <a:xfrm>
            <a:off x="0" y="4306275"/>
            <a:ext cx="9144000" cy="54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24242"/>
                </a:solidFill>
                <a:latin typeface="Nunito"/>
                <a:ea typeface="Nunito"/>
                <a:cs typeface="Nunito"/>
                <a:sym typeface="Nunito"/>
              </a:rPr>
              <a:t>“ImageNet classification with deep convolutional neural networks”. NIPS, 2012.</a:t>
            </a:r>
            <a:endParaRPr>
              <a:solidFill>
                <a:srgbClr val="424242"/>
              </a:solidFill>
              <a:latin typeface="Nunito"/>
              <a:ea typeface="Nunito"/>
              <a:cs typeface="Nunito"/>
              <a:sym typeface="Nunito"/>
            </a:endParaRPr>
          </a:p>
        </p:txBody>
      </p:sp>
      <p:sp>
        <p:nvSpPr>
          <p:cNvPr id="261" name="Google Shape;261;p30"/>
          <p:cNvSpPr txBox="1"/>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000000"/>
                </a:solidFill>
                <a:latin typeface="Nunito"/>
                <a:ea typeface="Nunito"/>
                <a:cs typeface="Nunito"/>
                <a:sym typeface="Nunito"/>
              </a:rPr>
              <a:t>9</a:t>
            </a:fld>
            <a:endParaRPr sz="1300">
              <a:solidFill>
                <a:srgbClr val="000000"/>
              </a:solidFill>
              <a:latin typeface="Nunito"/>
              <a:ea typeface="Nunito"/>
              <a:cs typeface="Nunito"/>
              <a:sym typeface="Nunito"/>
            </a:endParaRPr>
          </a:p>
        </p:txBody>
      </p:sp>
      <p:pic>
        <p:nvPicPr>
          <p:cNvPr id="262" name="Google Shape;262;p30"/>
          <p:cNvPicPr preferRelativeResize="0"/>
          <p:nvPr/>
        </p:nvPicPr>
        <p:blipFill>
          <a:blip r:embed="rId3">
            <a:alphaModFix/>
          </a:blip>
          <a:stretch>
            <a:fillRect/>
          </a:stretch>
        </p:blipFill>
        <p:spPr>
          <a:xfrm>
            <a:off x="3221425" y="606350"/>
            <a:ext cx="2701150" cy="401200"/>
          </a:xfrm>
          <a:prstGeom prst="rect">
            <a:avLst/>
          </a:prstGeom>
          <a:noFill/>
          <a:ln>
            <a:noFill/>
          </a:ln>
        </p:spPr>
      </p:pic>
      <p:sp>
        <p:nvSpPr>
          <p:cNvPr id="263" name="Google Shape;26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Slide Number Placeholder 3">
            <a:extLst>
              <a:ext uri="{FF2B5EF4-FFF2-40B4-BE49-F238E27FC236}">
                <a16:creationId xmlns:a16="http://schemas.microsoft.com/office/drawing/2014/main" id="{3459C8F0-7EB6-D37C-A327-C4FBBDF99B9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smtClean="0">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a:t>
            </a:fld>
            <a:endParaRPr lang="en-US" sz="1600">
              <a:solidFill>
                <a:schemeClr val="bg1"/>
              </a:solidFill>
            </a:endParaRPr>
          </a:p>
        </p:txBody>
      </p:sp>
      <p:sp>
        <p:nvSpPr>
          <p:cNvPr id="3" name="TextBox 2">
            <a:extLst>
              <a:ext uri="{FF2B5EF4-FFF2-40B4-BE49-F238E27FC236}">
                <a16:creationId xmlns:a16="http://schemas.microsoft.com/office/drawing/2014/main" id="{5DEE0FEA-1AA3-A3F0-E67A-597D00EC967C}"/>
              </a:ext>
            </a:extLst>
          </p:cNvPr>
          <p:cNvSpPr txBox="1"/>
          <p:nvPr/>
        </p:nvSpPr>
        <p:spPr>
          <a:xfrm>
            <a:off x="5876012" y="4852785"/>
            <a:ext cx="3147015" cy="276999"/>
          </a:xfrm>
          <a:prstGeom prst="rect">
            <a:avLst/>
          </a:prstGeom>
          <a:noFill/>
        </p:spPr>
        <p:txBody>
          <a:bodyPr wrap="none" rtlCol="0">
            <a:spAutoFit/>
          </a:bodyPr>
          <a:lstStyle/>
          <a:p>
            <a:r>
              <a:rPr lang="en-US" sz="1200" dirty="0"/>
              <a:t>Slide Credit: </a:t>
            </a:r>
            <a:r>
              <a:rPr lang="en-US" sz="1200" dirty="0">
                <a:hlinkClick r:id="rId4"/>
              </a:rPr>
              <a:t>Prof. Sandra Avila </a:t>
            </a:r>
            <a:r>
              <a:rPr lang="en-US" sz="1200" dirty="0"/>
              <a:t>- UNICAMP</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1216782" y="4113893"/>
            <a:ext cx="4045744" cy="0"/>
          </a:xfrm>
          <a:custGeom>
            <a:avLst/>
            <a:gdLst/>
            <a:ahLst/>
            <a:cxnLst/>
            <a:rect l="l" t="t" r="r" b="b"/>
            <a:pathLst>
              <a:path w="5394325">
                <a:moveTo>
                  <a:pt x="0" y="0"/>
                </a:moveTo>
                <a:lnTo>
                  <a:pt x="5393989" y="0"/>
                </a:lnTo>
              </a:path>
            </a:pathLst>
          </a:custGeom>
          <a:ln w="9524">
            <a:solidFill>
              <a:srgbClr val="000000"/>
            </a:solidFill>
          </a:ln>
        </p:spPr>
        <p:txBody>
          <a:bodyPr wrap="square" lIns="0" tIns="0" rIns="0" bIns="0" rtlCol="0"/>
          <a:lstStyle/>
          <a:p>
            <a:endParaRPr sz="1050">
              <a:solidFill>
                <a:prstClr val="black"/>
              </a:solidFill>
            </a:endParaRPr>
          </a:p>
        </p:txBody>
      </p:sp>
      <p:sp>
        <p:nvSpPr>
          <p:cNvPr id="4" name="object 5"/>
          <p:cNvSpPr/>
          <p:nvPr/>
        </p:nvSpPr>
        <p:spPr>
          <a:xfrm>
            <a:off x="2196749" y="1813470"/>
            <a:ext cx="855165" cy="943916"/>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3146247" y="1813473"/>
            <a:ext cx="943904" cy="943904"/>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6" name="object 7"/>
          <p:cNvSpPr/>
          <p:nvPr/>
        </p:nvSpPr>
        <p:spPr>
          <a:xfrm>
            <a:off x="4180082" y="1813488"/>
            <a:ext cx="908285" cy="908285"/>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7" name="object 8"/>
          <p:cNvSpPr txBox="1"/>
          <p:nvPr/>
        </p:nvSpPr>
        <p:spPr>
          <a:xfrm>
            <a:off x="1291613" y="2768700"/>
            <a:ext cx="412909" cy="1256178"/>
          </a:xfrm>
          <a:prstGeom prst="rect">
            <a:avLst/>
          </a:prstGeom>
        </p:spPr>
        <p:txBody>
          <a:bodyPr vert="horz" wrap="square" lIns="0" tIns="0" rIns="0" bIns="0" rtlCol="0">
            <a:spAutoFit/>
          </a:bodyPr>
          <a:lstStyle/>
          <a:p>
            <a:pPr marL="9525" marR="3810" algn="just">
              <a:lnSpc>
                <a:spcPct val="158200"/>
              </a:lnSpc>
            </a:pPr>
            <a:r>
              <a:rPr sz="1800" spc="-4" dirty="0">
                <a:solidFill>
                  <a:prstClr val="black"/>
                </a:solidFill>
              </a:rPr>
              <a:t>cat  car  frog</a:t>
            </a:r>
            <a:endParaRPr sz="1800">
              <a:solidFill>
                <a:prstClr val="black"/>
              </a:solidFill>
            </a:endParaRPr>
          </a:p>
        </p:txBody>
      </p:sp>
      <p:sp>
        <p:nvSpPr>
          <p:cNvPr id="8" name="object 9"/>
          <p:cNvSpPr txBox="1"/>
          <p:nvPr/>
        </p:nvSpPr>
        <p:spPr>
          <a:xfrm>
            <a:off x="2379406" y="2904773"/>
            <a:ext cx="511493" cy="1166986"/>
          </a:xfrm>
          <a:prstGeom prst="rect">
            <a:avLst/>
          </a:prstGeom>
        </p:spPr>
        <p:txBody>
          <a:bodyPr vert="horz" wrap="square" lIns="0" tIns="0" rIns="0" bIns="0" rtlCol="0">
            <a:spAutoFit/>
          </a:bodyPr>
          <a:lstStyle/>
          <a:p>
            <a:pPr marL="19050" algn="ctr"/>
            <a:r>
              <a:rPr sz="2250" b="1" spc="-4" dirty="0">
                <a:solidFill>
                  <a:prstClr val="black"/>
                </a:solidFill>
              </a:rPr>
              <a:t>3.2</a:t>
            </a:r>
            <a:endParaRPr sz="2250">
              <a:solidFill>
                <a:prstClr val="black"/>
              </a:solidFill>
            </a:endParaRPr>
          </a:p>
          <a:p>
            <a:pPr marL="19050" algn="ctr">
              <a:spcBef>
                <a:spcPts val="450"/>
              </a:spcBef>
            </a:pPr>
            <a:r>
              <a:rPr sz="2250" spc="-4" dirty="0">
                <a:solidFill>
                  <a:prstClr val="black"/>
                </a:solidFill>
              </a:rPr>
              <a:t>5.1</a:t>
            </a:r>
            <a:endParaRPr sz="2250">
              <a:solidFill>
                <a:prstClr val="black"/>
              </a:solidFill>
            </a:endParaRPr>
          </a:p>
          <a:p>
            <a:pPr algn="ctr">
              <a:spcBef>
                <a:spcPts val="450"/>
              </a:spcBef>
            </a:pPr>
            <a:r>
              <a:rPr sz="2250" spc="-4" dirty="0">
                <a:solidFill>
                  <a:prstClr val="black"/>
                </a:solidFill>
              </a:rPr>
              <a:t>-1.7</a:t>
            </a:r>
            <a:endParaRPr sz="2250">
              <a:solidFill>
                <a:prstClr val="black"/>
              </a:solidFill>
            </a:endParaRPr>
          </a:p>
        </p:txBody>
      </p:sp>
      <p:sp>
        <p:nvSpPr>
          <p:cNvPr id="9" name="object 10"/>
          <p:cNvSpPr txBox="1"/>
          <p:nvPr/>
        </p:nvSpPr>
        <p:spPr>
          <a:xfrm>
            <a:off x="3522404" y="2904773"/>
            <a:ext cx="416243" cy="1166986"/>
          </a:xfrm>
          <a:prstGeom prst="rect">
            <a:avLst/>
          </a:prstGeom>
        </p:spPr>
        <p:txBody>
          <a:bodyPr vert="horz" wrap="square" lIns="0" tIns="0" rIns="0" bIns="0" rtlCol="0">
            <a:spAutoFit/>
          </a:bodyPr>
          <a:lstStyle/>
          <a:p>
            <a:pPr marL="9525"/>
            <a:r>
              <a:rPr sz="2250" spc="-4" dirty="0">
                <a:solidFill>
                  <a:prstClr val="black"/>
                </a:solidFill>
              </a:rPr>
              <a:t>1.3</a:t>
            </a:r>
            <a:endParaRPr sz="2250">
              <a:solidFill>
                <a:prstClr val="black"/>
              </a:solidFill>
            </a:endParaRPr>
          </a:p>
          <a:p>
            <a:pPr marL="9525">
              <a:spcBef>
                <a:spcPts val="450"/>
              </a:spcBef>
            </a:pPr>
            <a:r>
              <a:rPr sz="2250" b="1" spc="-4" dirty="0">
                <a:solidFill>
                  <a:prstClr val="black"/>
                </a:solidFill>
              </a:rPr>
              <a:t>4.9</a:t>
            </a:r>
            <a:endParaRPr sz="2250">
              <a:solidFill>
                <a:prstClr val="black"/>
              </a:solidFill>
            </a:endParaRPr>
          </a:p>
          <a:p>
            <a:pPr marL="9525">
              <a:spcBef>
                <a:spcPts val="450"/>
              </a:spcBef>
            </a:pPr>
            <a:r>
              <a:rPr sz="2250" spc="-4" dirty="0">
                <a:solidFill>
                  <a:prstClr val="black"/>
                </a:solidFill>
              </a:rPr>
              <a:t>2.0</a:t>
            </a:r>
            <a:endParaRPr sz="2250">
              <a:solidFill>
                <a:prstClr val="black"/>
              </a:solidFill>
            </a:endParaRPr>
          </a:p>
        </p:txBody>
      </p:sp>
      <p:sp>
        <p:nvSpPr>
          <p:cNvPr id="10" name="object 11"/>
          <p:cNvSpPr txBox="1"/>
          <p:nvPr/>
        </p:nvSpPr>
        <p:spPr>
          <a:xfrm>
            <a:off x="4436802" y="2904773"/>
            <a:ext cx="530543" cy="1166986"/>
          </a:xfrm>
          <a:prstGeom prst="rect">
            <a:avLst/>
          </a:prstGeom>
        </p:spPr>
        <p:txBody>
          <a:bodyPr vert="horz" wrap="square" lIns="0" tIns="0" rIns="0" bIns="0" rtlCol="0">
            <a:spAutoFit/>
          </a:bodyPr>
          <a:lstStyle/>
          <a:p>
            <a:pPr marL="123349"/>
            <a:r>
              <a:rPr sz="2250" spc="-4" dirty="0">
                <a:solidFill>
                  <a:prstClr val="black"/>
                </a:solidFill>
              </a:rPr>
              <a:t>2.2</a:t>
            </a:r>
            <a:endParaRPr sz="2250">
              <a:solidFill>
                <a:prstClr val="black"/>
              </a:solidFill>
            </a:endParaRPr>
          </a:p>
          <a:p>
            <a:pPr marL="123349">
              <a:spcBef>
                <a:spcPts val="450"/>
              </a:spcBef>
            </a:pPr>
            <a:r>
              <a:rPr sz="2250" spc="-4" dirty="0">
                <a:solidFill>
                  <a:prstClr val="black"/>
                </a:solidFill>
              </a:rPr>
              <a:t>2.5</a:t>
            </a:r>
            <a:endParaRPr sz="2250">
              <a:solidFill>
                <a:prstClr val="black"/>
              </a:solidFill>
            </a:endParaRPr>
          </a:p>
          <a:p>
            <a:pPr marL="9525">
              <a:spcBef>
                <a:spcPts val="450"/>
              </a:spcBef>
            </a:pPr>
            <a:r>
              <a:rPr sz="2250" b="1" spc="-4" dirty="0">
                <a:solidFill>
                  <a:prstClr val="black"/>
                </a:solidFill>
              </a:rPr>
              <a:t>-3.1</a:t>
            </a:r>
            <a:endParaRPr sz="2250">
              <a:solidFill>
                <a:prstClr val="black"/>
              </a:solidFill>
            </a:endParaRPr>
          </a:p>
        </p:txBody>
      </p:sp>
      <p:sp>
        <p:nvSpPr>
          <p:cNvPr id="11" name="object 12"/>
          <p:cNvSpPr/>
          <p:nvPr/>
        </p:nvSpPr>
        <p:spPr>
          <a:xfrm>
            <a:off x="3374846" y="1418213"/>
            <a:ext cx="1086879" cy="230099"/>
          </a:xfrm>
          <a:prstGeom prst="rect">
            <a:avLst/>
          </a:prstGeom>
          <a:blipFill>
            <a:blip r:embed="rId5" cstate="print"/>
            <a:stretch>
              <a:fillRect/>
            </a:stretch>
          </a:blipFill>
        </p:spPr>
        <p:txBody>
          <a:bodyPr wrap="square" lIns="0" tIns="0" rIns="0" bIns="0" rtlCol="0"/>
          <a:lstStyle/>
          <a:p>
            <a:endParaRPr sz="1050">
              <a:solidFill>
                <a:prstClr val="black"/>
              </a:solidFill>
            </a:endParaRPr>
          </a:p>
        </p:txBody>
      </p:sp>
      <p:sp>
        <p:nvSpPr>
          <p:cNvPr id="12" name="object 13"/>
          <p:cNvSpPr/>
          <p:nvPr/>
        </p:nvSpPr>
        <p:spPr>
          <a:xfrm>
            <a:off x="5402916" y="735956"/>
            <a:ext cx="0" cy="3329940"/>
          </a:xfrm>
          <a:custGeom>
            <a:avLst/>
            <a:gdLst/>
            <a:ahLst/>
            <a:cxnLst/>
            <a:rect l="l" t="t" r="r" b="b"/>
            <a:pathLst>
              <a:path h="4439920">
                <a:moveTo>
                  <a:pt x="0" y="0"/>
                </a:moveTo>
                <a:lnTo>
                  <a:pt x="0" y="4439691"/>
                </a:lnTo>
              </a:path>
            </a:pathLst>
          </a:custGeom>
          <a:ln w="19049">
            <a:solidFill>
              <a:srgbClr val="000000"/>
            </a:solidFill>
          </a:ln>
        </p:spPr>
        <p:txBody>
          <a:bodyPr wrap="square" lIns="0" tIns="0" rIns="0" bIns="0" rtlCol="0"/>
          <a:lstStyle/>
          <a:p>
            <a:endParaRPr sz="1050">
              <a:solidFill>
                <a:prstClr val="black"/>
              </a:solidFill>
            </a:endParaRPr>
          </a:p>
        </p:txBody>
      </p:sp>
      <p:sp>
        <p:nvSpPr>
          <p:cNvPr id="13" name="object 14"/>
          <p:cNvSpPr txBox="1"/>
          <p:nvPr/>
        </p:nvSpPr>
        <p:spPr>
          <a:xfrm>
            <a:off x="487989" y="1207583"/>
            <a:ext cx="3133725" cy="451727"/>
          </a:xfrm>
          <a:prstGeom prst="rect">
            <a:avLst/>
          </a:prstGeom>
        </p:spPr>
        <p:txBody>
          <a:bodyPr vert="horz" wrap="square" lIns="0" tIns="0" rIns="0" bIns="0" rtlCol="0">
            <a:spAutoFit/>
          </a:bodyPr>
          <a:lstStyle/>
          <a:p>
            <a:pPr marL="9525" marR="3810">
              <a:lnSpc>
                <a:spcPct val="100699"/>
              </a:lnSpc>
            </a:pPr>
            <a:r>
              <a:rPr sz="1500" spc="-4" dirty="0">
                <a:solidFill>
                  <a:prstClr val="black"/>
                </a:solidFill>
              </a:rPr>
              <a:t>Suppose: 3 training examples, 3 classes.  With some W the</a:t>
            </a:r>
            <a:r>
              <a:rPr sz="1500" spc="-41" dirty="0">
                <a:solidFill>
                  <a:prstClr val="black"/>
                </a:solidFill>
              </a:rPr>
              <a:t> </a:t>
            </a:r>
            <a:r>
              <a:rPr sz="1500" dirty="0">
                <a:solidFill>
                  <a:prstClr val="black"/>
                </a:solidFill>
              </a:rPr>
              <a:t>scores</a:t>
            </a:r>
            <a:endParaRPr sz="1500">
              <a:solidFill>
                <a:prstClr val="black"/>
              </a:solidFill>
            </a:endParaRPr>
          </a:p>
        </p:txBody>
      </p:sp>
      <p:sp>
        <p:nvSpPr>
          <p:cNvPr id="14" name="object 15"/>
          <p:cNvSpPr txBox="1"/>
          <p:nvPr/>
        </p:nvSpPr>
        <p:spPr>
          <a:xfrm>
            <a:off x="4541115" y="1416192"/>
            <a:ext cx="426228" cy="230832"/>
          </a:xfrm>
          <a:prstGeom prst="rect">
            <a:avLst/>
          </a:prstGeom>
        </p:spPr>
        <p:txBody>
          <a:bodyPr vert="horz" wrap="square" lIns="0" tIns="0" rIns="0" bIns="0" rtlCol="0">
            <a:spAutoFit/>
          </a:bodyPr>
          <a:lstStyle/>
          <a:p>
            <a:pPr marL="9525"/>
            <a:r>
              <a:rPr sz="1500" spc="-4" dirty="0">
                <a:solidFill>
                  <a:prstClr val="black"/>
                </a:solidFill>
              </a:rPr>
              <a:t>are:</a:t>
            </a:r>
            <a:endParaRPr sz="1500">
              <a:solidFill>
                <a:prstClr val="black"/>
              </a:solidFill>
            </a:endParaRPr>
          </a:p>
        </p:txBody>
      </p:sp>
      <p:sp>
        <p:nvSpPr>
          <p:cNvPr id="15" name="object 16"/>
          <p:cNvSpPr txBox="1"/>
          <p:nvPr/>
        </p:nvSpPr>
        <p:spPr>
          <a:xfrm>
            <a:off x="5625049" y="831304"/>
            <a:ext cx="1713548" cy="464230"/>
          </a:xfrm>
          <a:prstGeom prst="rect">
            <a:avLst/>
          </a:prstGeom>
        </p:spPr>
        <p:txBody>
          <a:bodyPr vert="horz" wrap="square" lIns="0" tIns="0" rIns="0" bIns="0" rtlCol="0">
            <a:spAutoFit/>
          </a:bodyPr>
          <a:lstStyle/>
          <a:p>
            <a:pPr marL="9525"/>
            <a:r>
              <a:rPr lang="en-US" sz="1050" b="1" spc="-23" dirty="0">
                <a:solidFill>
                  <a:prstClr val="black"/>
                </a:solidFill>
              </a:rPr>
              <a:t>Hinge</a:t>
            </a:r>
            <a:r>
              <a:rPr sz="1050" b="1" spc="-23" dirty="0">
                <a:solidFill>
                  <a:prstClr val="black"/>
                </a:solidFill>
              </a:rPr>
              <a:t> </a:t>
            </a:r>
            <a:r>
              <a:rPr sz="1050" b="1" spc="-4" dirty="0">
                <a:solidFill>
                  <a:prstClr val="black"/>
                </a:solidFill>
              </a:rPr>
              <a:t>loss:</a:t>
            </a:r>
            <a:endParaRPr sz="1050" dirty="0">
              <a:solidFill>
                <a:prstClr val="black"/>
              </a:solidFill>
            </a:endParaRPr>
          </a:p>
          <a:p>
            <a:pPr marL="22860">
              <a:spcBef>
                <a:spcPts val="1140"/>
              </a:spcBef>
            </a:pPr>
            <a:r>
              <a:rPr sz="1050" spc="-4" dirty="0">
                <a:solidFill>
                  <a:prstClr val="black"/>
                </a:solidFill>
              </a:rPr>
              <a:t>Given an</a:t>
            </a:r>
            <a:r>
              <a:rPr sz="1050" spc="-30" dirty="0">
                <a:solidFill>
                  <a:prstClr val="black"/>
                </a:solidFill>
              </a:rPr>
              <a:t> </a:t>
            </a:r>
            <a:r>
              <a:rPr sz="1050" spc="-4" dirty="0">
                <a:solidFill>
                  <a:prstClr val="black"/>
                </a:solidFill>
              </a:rPr>
              <a:t>example</a:t>
            </a:r>
            <a:endParaRPr sz="1050" dirty="0">
              <a:solidFill>
                <a:prstClr val="black"/>
              </a:solidFill>
            </a:endParaRPr>
          </a:p>
        </p:txBody>
      </p:sp>
      <p:sp>
        <p:nvSpPr>
          <p:cNvPr id="16" name="object 17"/>
          <p:cNvSpPr txBox="1"/>
          <p:nvPr/>
        </p:nvSpPr>
        <p:spPr>
          <a:xfrm>
            <a:off x="5638830" y="1346792"/>
            <a:ext cx="382429"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where  where</a:t>
            </a:r>
            <a:endParaRPr sz="1050">
              <a:solidFill>
                <a:prstClr val="black"/>
              </a:solidFill>
            </a:endParaRPr>
          </a:p>
        </p:txBody>
      </p:sp>
      <p:sp>
        <p:nvSpPr>
          <p:cNvPr id="17" name="object 18"/>
          <p:cNvSpPr txBox="1"/>
          <p:nvPr/>
        </p:nvSpPr>
        <p:spPr>
          <a:xfrm>
            <a:off x="6260508" y="1339171"/>
            <a:ext cx="1226344" cy="307777"/>
          </a:xfrm>
          <a:prstGeom prst="rect">
            <a:avLst/>
          </a:prstGeom>
        </p:spPr>
        <p:txBody>
          <a:bodyPr vert="horz" wrap="square" lIns="0" tIns="0" rIns="0" bIns="0" rtlCol="0">
            <a:spAutoFit/>
          </a:bodyPr>
          <a:lstStyle/>
          <a:p>
            <a:pPr marL="46196">
              <a:lnSpc>
                <a:spcPts val="1248"/>
              </a:lnSpc>
            </a:pPr>
            <a:r>
              <a:rPr sz="1050" spc="-4" dirty="0">
                <a:solidFill>
                  <a:prstClr val="black"/>
                </a:solidFill>
              </a:rPr>
              <a:t>is the image</a:t>
            </a:r>
            <a:r>
              <a:rPr sz="1050" spc="-34" dirty="0">
                <a:solidFill>
                  <a:prstClr val="black"/>
                </a:solidFill>
              </a:rPr>
              <a:t> </a:t>
            </a:r>
            <a:r>
              <a:rPr sz="1050" spc="-4" dirty="0">
                <a:solidFill>
                  <a:prstClr val="black"/>
                </a:solidFill>
              </a:rPr>
              <a:t>and</a:t>
            </a:r>
            <a:endParaRPr sz="1050">
              <a:solidFill>
                <a:prstClr val="black"/>
              </a:solidFill>
            </a:endParaRPr>
          </a:p>
          <a:p>
            <a:pPr marL="9525">
              <a:lnSpc>
                <a:spcPts val="1248"/>
              </a:lnSpc>
            </a:pPr>
            <a:r>
              <a:rPr sz="1050" spc="-4" dirty="0">
                <a:solidFill>
                  <a:prstClr val="black"/>
                </a:solidFill>
              </a:rPr>
              <a:t>is the (integer)</a:t>
            </a:r>
            <a:r>
              <a:rPr sz="1050" spc="-11" dirty="0">
                <a:solidFill>
                  <a:prstClr val="black"/>
                </a:solidFill>
              </a:rPr>
              <a:t> </a:t>
            </a:r>
            <a:r>
              <a:rPr sz="1050" spc="-4" dirty="0">
                <a:solidFill>
                  <a:prstClr val="black"/>
                </a:solidFill>
              </a:rPr>
              <a:t>label,</a:t>
            </a:r>
            <a:endParaRPr sz="1050">
              <a:solidFill>
                <a:prstClr val="black"/>
              </a:solidFill>
            </a:endParaRPr>
          </a:p>
        </p:txBody>
      </p:sp>
      <p:sp>
        <p:nvSpPr>
          <p:cNvPr id="18" name="object 19"/>
          <p:cNvSpPr txBox="1"/>
          <p:nvPr/>
        </p:nvSpPr>
        <p:spPr>
          <a:xfrm>
            <a:off x="5638828" y="1818279"/>
            <a:ext cx="1864043" cy="307777"/>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using the shorthand for the  </a:t>
            </a:r>
            <a:r>
              <a:rPr sz="1050" dirty="0">
                <a:solidFill>
                  <a:prstClr val="black"/>
                </a:solidFill>
              </a:rPr>
              <a:t>scores</a:t>
            </a:r>
            <a:r>
              <a:rPr sz="1050" spc="-56" dirty="0">
                <a:solidFill>
                  <a:prstClr val="black"/>
                </a:solidFill>
              </a:rPr>
              <a:t> </a:t>
            </a:r>
            <a:r>
              <a:rPr sz="1050" spc="-4" dirty="0">
                <a:solidFill>
                  <a:prstClr val="black"/>
                </a:solidFill>
              </a:rPr>
              <a:t>vector:</a:t>
            </a:r>
            <a:endParaRPr sz="1050">
              <a:solidFill>
                <a:prstClr val="black"/>
              </a:solidFill>
            </a:endParaRPr>
          </a:p>
        </p:txBody>
      </p:sp>
      <p:sp>
        <p:nvSpPr>
          <p:cNvPr id="19" name="object 20"/>
          <p:cNvSpPr txBox="1"/>
          <p:nvPr/>
        </p:nvSpPr>
        <p:spPr>
          <a:xfrm>
            <a:off x="5638830" y="2282144"/>
            <a:ext cx="1618774" cy="161583"/>
          </a:xfrm>
          <a:prstGeom prst="rect">
            <a:avLst/>
          </a:prstGeom>
        </p:spPr>
        <p:txBody>
          <a:bodyPr vert="horz" wrap="square" lIns="0" tIns="0" rIns="0" bIns="0" rtlCol="0">
            <a:spAutoFit/>
          </a:bodyPr>
          <a:lstStyle/>
          <a:p>
            <a:pPr marL="9525"/>
            <a:r>
              <a:rPr sz="1050" spc="-4" dirty="0">
                <a:solidFill>
                  <a:prstClr val="black"/>
                </a:solidFill>
              </a:rPr>
              <a:t>the loss has the</a:t>
            </a:r>
            <a:r>
              <a:rPr sz="1050" spc="-8" dirty="0">
                <a:solidFill>
                  <a:prstClr val="black"/>
                </a:solidFill>
              </a:rPr>
              <a:t> </a:t>
            </a:r>
            <a:r>
              <a:rPr sz="1050" spc="-4" dirty="0">
                <a:solidFill>
                  <a:prstClr val="black"/>
                </a:solidFill>
              </a:rPr>
              <a:t>form:</a:t>
            </a:r>
            <a:endParaRPr sz="1050" dirty="0">
              <a:solidFill>
                <a:prstClr val="black"/>
              </a:solidFill>
            </a:endParaRPr>
          </a:p>
        </p:txBody>
      </p:sp>
      <p:sp>
        <p:nvSpPr>
          <p:cNvPr id="20" name="object 21"/>
          <p:cNvSpPr txBox="1"/>
          <p:nvPr/>
        </p:nvSpPr>
        <p:spPr>
          <a:xfrm>
            <a:off x="5638830" y="2761251"/>
            <a:ext cx="2226469" cy="461665"/>
          </a:xfrm>
          <a:prstGeom prst="rect">
            <a:avLst/>
          </a:prstGeom>
        </p:spPr>
        <p:txBody>
          <a:bodyPr vert="horz" wrap="square" lIns="0" tIns="0" rIns="0" bIns="0" rtlCol="0">
            <a:spAutoFit/>
          </a:bodyPr>
          <a:lstStyle/>
          <a:p>
            <a:pPr marL="9525" marR="3810">
              <a:lnSpc>
                <a:spcPts val="1238"/>
              </a:lnSpc>
            </a:pPr>
            <a:r>
              <a:rPr sz="1050" spc="-4" dirty="0">
                <a:solidFill>
                  <a:prstClr val="black"/>
                </a:solidFill>
              </a:rPr>
              <a:t>and the full training loss is the </a:t>
            </a:r>
            <a:r>
              <a:rPr sz="1050" b="1" spc="-4" dirty="0">
                <a:solidFill>
                  <a:prstClr val="black"/>
                </a:solidFill>
              </a:rPr>
              <a:t>mean  over all examples in the training</a:t>
            </a:r>
            <a:r>
              <a:rPr sz="1050" b="1" spc="38" dirty="0">
                <a:solidFill>
                  <a:prstClr val="black"/>
                </a:solidFill>
              </a:rPr>
              <a:t> </a:t>
            </a:r>
            <a:r>
              <a:rPr sz="1050" b="1" spc="-4" dirty="0">
                <a:solidFill>
                  <a:prstClr val="black"/>
                </a:solidFill>
              </a:rPr>
              <a:t>data</a:t>
            </a:r>
            <a:r>
              <a:rPr sz="1050" spc="-4" dirty="0">
                <a:solidFill>
                  <a:prstClr val="black"/>
                </a:solidFill>
              </a:rPr>
              <a:t>:</a:t>
            </a:r>
            <a:endParaRPr sz="1050" dirty="0">
              <a:solidFill>
                <a:prstClr val="black"/>
              </a:solidFill>
            </a:endParaRPr>
          </a:p>
        </p:txBody>
      </p:sp>
      <p:sp>
        <p:nvSpPr>
          <p:cNvPr id="21" name="object 22"/>
          <p:cNvSpPr/>
          <p:nvPr/>
        </p:nvSpPr>
        <p:spPr>
          <a:xfrm>
            <a:off x="6809539" y="1135090"/>
            <a:ext cx="542680" cy="230099"/>
          </a:xfrm>
          <a:prstGeom prst="rect">
            <a:avLst/>
          </a:prstGeom>
          <a:blipFill>
            <a:blip r:embed="rId6" cstate="print"/>
            <a:stretch>
              <a:fillRect/>
            </a:stretch>
          </a:blipFill>
        </p:spPr>
        <p:txBody>
          <a:bodyPr wrap="square" lIns="0" tIns="0" rIns="0" bIns="0" rtlCol="0"/>
          <a:lstStyle/>
          <a:p>
            <a:endParaRPr sz="1050">
              <a:solidFill>
                <a:prstClr val="black"/>
              </a:solidFill>
            </a:endParaRPr>
          </a:p>
        </p:txBody>
      </p:sp>
      <p:sp>
        <p:nvSpPr>
          <p:cNvPr id="22" name="object 23"/>
          <p:cNvSpPr/>
          <p:nvPr/>
        </p:nvSpPr>
        <p:spPr>
          <a:xfrm>
            <a:off x="6053260" y="1500280"/>
            <a:ext cx="180037" cy="230099"/>
          </a:xfrm>
          <a:prstGeom prst="rect">
            <a:avLst/>
          </a:prstGeom>
          <a:blipFill>
            <a:blip r:embed="rId7" cstate="print"/>
            <a:stretch>
              <a:fillRect/>
            </a:stretch>
          </a:blipFill>
        </p:spPr>
        <p:txBody>
          <a:bodyPr wrap="square" lIns="0" tIns="0" rIns="0" bIns="0" rtlCol="0"/>
          <a:lstStyle/>
          <a:p>
            <a:endParaRPr sz="1050">
              <a:solidFill>
                <a:prstClr val="black"/>
              </a:solidFill>
            </a:endParaRPr>
          </a:p>
        </p:txBody>
      </p:sp>
      <p:sp>
        <p:nvSpPr>
          <p:cNvPr id="23" name="object 24"/>
          <p:cNvSpPr/>
          <p:nvPr/>
        </p:nvSpPr>
        <p:spPr>
          <a:xfrm>
            <a:off x="6080541" y="1342069"/>
            <a:ext cx="180037" cy="230099"/>
          </a:xfrm>
          <a:prstGeom prst="rect">
            <a:avLst/>
          </a:prstGeom>
          <a:blipFill>
            <a:blip r:embed="rId8" cstate="print"/>
            <a:stretch>
              <a:fillRect/>
            </a:stretch>
          </a:blipFill>
        </p:spPr>
        <p:txBody>
          <a:bodyPr wrap="square" lIns="0" tIns="0" rIns="0" bIns="0" rtlCol="0"/>
          <a:lstStyle/>
          <a:p>
            <a:endParaRPr sz="1050">
              <a:solidFill>
                <a:prstClr val="black"/>
              </a:solidFill>
            </a:endParaRPr>
          </a:p>
        </p:txBody>
      </p:sp>
      <p:sp>
        <p:nvSpPr>
          <p:cNvPr id="24" name="object 25"/>
          <p:cNvSpPr/>
          <p:nvPr/>
        </p:nvSpPr>
        <p:spPr>
          <a:xfrm>
            <a:off x="6527839" y="1979660"/>
            <a:ext cx="824379" cy="172044"/>
          </a:xfrm>
          <a:prstGeom prst="rect">
            <a:avLst/>
          </a:prstGeom>
          <a:blipFill>
            <a:blip r:embed="rId9" cstate="print"/>
            <a:stretch>
              <a:fillRect/>
            </a:stretch>
          </a:blipFill>
        </p:spPr>
        <p:txBody>
          <a:bodyPr wrap="square" lIns="0" tIns="0" rIns="0" bIns="0" rtlCol="0"/>
          <a:lstStyle/>
          <a:p>
            <a:endParaRPr sz="1050">
              <a:solidFill>
                <a:prstClr val="black"/>
              </a:solidFill>
            </a:endParaRPr>
          </a:p>
        </p:txBody>
      </p:sp>
      <p:sp>
        <p:nvSpPr>
          <p:cNvPr id="25" name="object 26"/>
          <p:cNvSpPr/>
          <p:nvPr/>
        </p:nvSpPr>
        <p:spPr>
          <a:xfrm>
            <a:off x="5620810" y="2474304"/>
            <a:ext cx="2146346" cy="230097"/>
          </a:xfrm>
          <a:prstGeom prst="rect">
            <a:avLst/>
          </a:prstGeom>
          <a:blipFill>
            <a:blip r:embed="rId10" cstate="print"/>
            <a:stretch>
              <a:fillRect/>
            </a:stretch>
          </a:blipFill>
        </p:spPr>
        <p:txBody>
          <a:bodyPr wrap="square" lIns="0" tIns="0" rIns="0" bIns="0" rtlCol="0"/>
          <a:lstStyle/>
          <a:p>
            <a:endParaRPr sz="1050">
              <a:solidFill>
                <a:prstClr val="black"/>
              </a:solidFill>
            </a:endParaRPr>
          </a:p>
        </p:txBody>
      </p:sp>
      <p:sp>
        <p:nvSpPr>
          <p:cNvPr id="26" name="object 27"/>
          <p:cNvSpPr txBox="1"/>
          <p:nvPr/>
        </p:nvSpPr>
        <p:spPr>
          <a:xfrm>
            <a:off x="5510750" y="3717374"/>
            <a:ext cx="1979771" cy="253916"/>
          </a:xfrm>
          <a:prstGeom prst="rect">
            <a:avLst/>
          </a:prstGeom>
        </p:spPr>
        <p:txBody>
          <a:bodyPr vert="horz" wrap="square" lIns="0" tIns="0" rIns="0" bIns="0" rtlCol="0">
            <a:spAutoFit/>
          </a:bodyPr>
          <a:lstStyle/>
          <a:p>
            <a:pPr marL="9525"/>
            <a:r>
              <a:rPr sz="1650" spc="-4" dirty="0">
                <a:solidFill>
                  <a:srgbClr val="0000FF"/>
                </a:solidFill>
              </a:rPr>
              <a:t>L = (2.9 + 0 +</a:t>
            </a:r>
            <a:r>
              <a:rPr sz="1650" spc="-30" dirty="0">
                <a:solidFill>
                  <a:srgbClr val="0000FF"/>
                </a:solidFill>
              </a:rPr>
              <a:t> </a:t>
            </a:r>
            <a:r>
              <a:rPr sz="1650" spc="-4" dirty="0">
                <a:solidFill>
                  <a:srgbClr val="0000FF"/>
                </a:solidFill>
              </a:rPr>
              <a:t>1</a:t>
            </a:r>
            <a:r>
              <a:rPr lang="en-US" sz="1650" spc="-4" dirty="0">
                <a:solidFill>
                  <a:srgbClr val="0000FF"/>
                </a:solidFill>
              </a:rPr>
              <a:t>2</a:t>
            </a:r>
            <a:r>
              <a:rPr sz="1650" spc="-4" dirty="0">
                <a:solidFill>
                  <a:srgbClr val="0000FF"/>
                </a:solidFill>
              </a:rPr>
              <a:t>.9)/3</a:t>
            </a:r>
            <a:endParaRPr sz="1650" dirty="0">
              <a:solidFill>
                <a:prstClr val="black"/>
              </a:solidFill>
            </a:endParaRPr>
          </a:p>
        </p:txBody>
      </p:sp>
      <p:sp>
        <p:nvSpPr>
          <p:cNvPr id="27" name="object 28"/>
          <p:cNvSpPr/>
          <p:nvPr/>
        </p:nvSpPr>
        <p:spPr>
          <a:xfrm>
            <a:off x="6164558" y="3168877"/>
            <a:ext cx="1185072" cy="295199"/>
          </a:xfrm>
          <a:prstGeom prst="rect">
            <a:avLst/>
          </a:prstGeom>
          <a:blipFill>
            <a:blip r:embed="rId11" cstate="print"/>
            <a:stretch>
              <a:fillRect/>
            </a:stretch>
          </a:blipFill>
        </p:spPr>
        <p:txBody>
          <a:bodyPr wrap="square" lIns="0" tIns="0" rIns="0" bIns="0" rtlCol="0"/>
          <a:lstStyle/>
          <a:p>
            <a:endParaRPr sz="1050">
              <a:solidFill>
                <a:prstClr val="black"/>
              </a:solidFill>
            </a:endParaRPr>
          </a:p>
        </p:txBody>
      </p:sp>
      <p:sp>
        <p:nvSpPr>
          <p:cNvPr id="28" name="object 29"/>
          <p:cNvSpPr txBox="1"/>
          <p:nvPr/>
        </p:nvSpPr>
        <p:spPr>
          <a:xfrm>
            <a:off x="2477018" y="4129539"/>
            <a:ext cx="416243"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2.9</a:t>
            </a:r>
            <a:endParaRPr sz="2250">
              <a:solidFill>
                <a:prstClr val="black"/>
              </a:solidFill>
            </a:endParaRPr>
          </a:p>
        </p:txBody>
      </p:sp>
      <p:sp>
        <p:nvSpPr>
          <p:cNvPr id="29" name="object 30"/>
          <p:cNvSpPr txBox="1"/>
          <p:nvPr/>
        </p:nvSpPr>
        <p:spPr>
          <a:xfrm>
            <a:off x="3620016" y="4129539"/>
            <a:ext cx="178118"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0</a:t>
            </a:r>
            <a:endParaRPr sz="2250">
              <a:solidFill>
                <a:prstClr val="black"/>
              </a:solidFill>
            </a:endParaRPr>
          </a:p>
        </p:txBody>
      </p:sp>
      <p:sp>
        <p:nvSpPr>
          <p:cNvPr id="30" name="object 31"/>
          <p:cNvSpPr txBox="1"/>
          <p:nvPr/>
        </p:nvSpPr>
        <p:spPr>
          <a:xfrm>
            <a:off x="4429738" y="4129532"/>
            <a:ext cx="574834" cy="294953"/>
          </a:xfrm>
          <a:prstGeom prst="rect">
            <a:avLst/>
          </a:prstGeom>
        </p:spPr>
        <p:txBody>
          <a:bodyPr vert="horz" wrap="square" lIns="0" tIns="0" rIns="0" bIns="0" rtlCol="0">
            <a:spAutoFit/>
          </a:bodyPr>
          <a:lstStyle/>
          <a:p>
            <a:pPr marL="9525">
              <a:lnSpc>
                <a:spcPts val="2348"/>
              </a:lnSpc>
            </a:pPr>
            <a:r>
              <a:rPr sz="2250" spc="-4" dirty="0">
                <a:solidFill>
                  <a:srgbClr val="0000FF"/>
                </a:solidFill>
              </a:rPr>
              <a:t>1</a:t>
            </a:r>
            <a:r>
              <a:rPr lang="en-US" sz="2250" spc="-4" dirty="0">
                <a:solidFill>
                  <a:srgbClr val="0000FF"/>
                </a:solidFill>
              </a:rPr>
              <a:t>2</a:t>
            </a:r>
            <a:r>
              <a:rPr sz="2250" spc="-4" dirty="0">
                <a:solidFill>
                  <a:srgbClr val="0000FF"/>
                </a:solidFill>
              </a:rPr>
              <a:t>.9</a:t>
            </a:r>
            <a:endParaRPr sz="2250" dirty="0">
              <a:solidFill>
                <a:prstClr val="black"/>
              </a:solidFill>
            </a:endParaRPr>
          </a:p>
        </p:txBody>
      </p:sp>
      <p:sp>
        <p:nvSpPr>
          <p:cNvPr id="31" name="object 32"/>
          <p:cNvSpPr txBox="1"/>
          <p:nvPr/>
        </p:nvSpPr>
        <p:spPr>
          <a:xfrm>
            <a:off x="1271549" y="4183864"/>
            <a:ext cx="806768" cy="243656"/>
          </a:xfrm>
          <a:prstGeom prst="rect">
            <a:avLst/>
          </a:prstGeom>
        </p:spPr>
        <p:txBody>
          <a:bodyPr vert="horz" wrap="square" lIns="0" tIns="0" rIns="0" bIns="0" rtlCol="0">
            <a:spAutoFit/>
          </a:bodyPr>
          <a:lstStyle/>
          <a:p>
            <a:pPr marL="9525">
              <a:lnSpc>
                <a:spcPts val="1894"/>
              </a:lnSpc>
            </a:pPr>
            <a:r>
              <a:rPr sz="1800" spc="-4" dirty="0">
                <a:solidFill>
                  <a:prstClr val="black"/>
                </a:solidFill>
              </a:rPr>
              <a:t>Losses:</a:t>
            </a:r>
            <a:endParaRPr sz="1800">
              <a:solidFill>
                <a:prstClr val="black"/>
              </a:solidFill>
            </a:endParaRPr>
          </a:p>
        </p:txBody>
      </p:sp>
      <p:sp>
        <p:nvSpPr>
          <p:cNvPr id="32" name="object 33"/>
          <p:cNvSpPr txBox="1"/>
          <p:nvPr/>
        </p:nvSpPr>
        <p:spPr>
          <a:xfrm>
            <a:off x="5192338" y="3997629"/>
            <a:ext cx="2157292" cy="577081"/>
          </a:xfrm>
          <a:prstGeom prst="rect">
            <a:avLst/>
          </a:prstGeom>
        </p:spPr>
        <p:txBody>
          <a:bodyPr vert="horz" wrap="square" lIns="0" tIns="0" rIns="0" bIns="0" rtlCol="0">
            <a:spAutoFit/>
          </a:bodyPr>
          <a:lstStyle/>
          <a:p>
            <a:pPr marL="501968">
              <a:lnSpc>
                <a:spcPts val="1744"/>
              </a:lnSpc>
            </a:pPr>
            <a:r>
              <a:rPr sz="1650" spc="-4" dirty="0">
                <a:solidFill>
                  <a:srgbClr val="0000FF"/>
                </a:solidFill>
              </a:rPr>
              <a:t>=</a:t>
            </a:r>
            <a:r>
              <a:rPr sz="1650" spc="-60" dirty="0">
                <a:solidFill>
                  <a:srgbClr val="0000FF"/>
                </a:solidFill>
              </a:rPr>
              <a:t> </a:t>
            </a:r>
            <a:r>
              <a:rPr lang="en-US" sz="1650" spc="-60" dirty="0">
                <a:solidFill>
                  <a:srgbClr val="0000FF"/>
                </a:solidFill>
              </a:rPr>
              <a:t>15.8 / 3 = </a:t>
            </a:r>
            <a:r>
              <a:rPr lang="en-US" sz="1650" b="1" spc="-4" dirty="0">
                <a:solidFill>
                  <a:srgbClr val="0000FF"/>
                </a:solidFill>
              </a:rPr>
              <a:t>5.3</a:t>
            </a:r>
            <a:endParaRPr sz="1650" dirty="0">
              <a:solidFill>
                <a:prstClr val="black"/>
              </a:solidFill>
            </a:endParaRPr>
          </a:p>
          <a:p>
            <a:pPr marL="9525">
              <a:spcBef>
                <a:spcPts val="994"/>
              </a:spcBef>
            </a:pPr>
            <a:r>
              <a:rPr sz="2250" spc="-5" baseline="1388" dirty="0">
                <a:solidFill>
                  <a:srgbClr val="FFFFFF"/>
                </a:solidFill>
              </a:rPr>
              <a:t>Lecture 3 </a:t>
            </a:r>
            <a:r>
              <a:rPr sz="2250" baseline="1388" dirty="0">
                <a:solidFill>
                  <a:srgbClr val="FFFFFF"/>
                </a:solidFill>
              </a:rPr>
              <a:t>-</a:t>
            </a:r>
            <a:r>
              <a:rPr sz="2250" spc="-169" baseline="1388" dirty="0">
                <a:solidFill>
                  <a:srgbClr val="FFFFFF"/>
                </a:solidFill>
              </a:rPr>
              <a:t> </a:t>
            </a:r>
            <a:r>
              <a:rPr sz="1500" spc="-4" dirty="0">
                <a:solidFill>
                  <a:srgbClr val="FFFFFF"/>
                </a:solidFill>
              </a:rPr>
              <a:t>12</a:t>
            </a:r>
            <a:endParaRPr sz="1500" dirty="0">
              <a:solidFill>
                <a:prstClr val="black"/>
              </a:solidFill>
            </a:endParaRPr>
          </a:p>
        </p:txBody>
      </p:sp>
      <p:sp>
        <p:nvSpPr>
          <p:cNvPr id="33" name="TextBox 32"/>
          <p:cNvSpPr txBox="1"/>
          <p:nvPr/>
        </p:nvSpPr>
        <p:spPr>
          <a:xfrm>
            <a:off x="1143000" y="4953063"/>
            <a:ext cx="1908914" cy="213585"/>
          </a:xfrm>
          <a:prstGeom prst="rect">
            <a:avLst/>
          </a:prstGeom>
          <a:noFill/>
        </p:spPr>
        <p:txBody>
          <a:bodyPr wrap="square" rtlCol="0">
            <a:spAutoFit/>
          </a:bodyPr>
          <a:lstStyle/>
          <a:p>
            <a:r>
              <a:rPr lang="en-US" sz="788" dirty="0"/>
              <a:t>Adapted from Andrej </a:t>
            </a:r>
            <a:r>
              <a:rPr lang="en-US" sz="788" dirty="0" err="1"/>
              <a:t>Karpathy</a:t>
            </a:r>
            <a:endParaRPr lang="en-US" sz="788" dirty="0"/>
          </a:p>
        </p:txBody>
      </p:sp>
      <p:sp>
        <p:nvSpPr>
          <p:cNvPr id="35" name="Slide Number Placeholder 3">
            <a:extLst>
              <a:ext uri="{FF2B5EF4-FFF2-40B4-BE49-F238E27FC236}">
                <a16:creationId xmlns:a16="http://schemas.microsoft.com/office/drawing/2014/main" id="{60EFDD85-A394-EDF6-FFC0-0E937DD227D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90</a:t>
            </a:fld>
            <a:endParaRPr lang="en-US" sz="1600">
              <a:solidFill>
                <a:schemeClr val="bg1"/>
              </a:solidFill>
            </a:endParaRPr>
          </a:p>
        </p:txBody>
      </p:sp>
      <p:sp>
        <p:nvSpPr>
          <p:cNvPr id="34" name="TextBox 33">
            <a:extLst>
              <a:ext uri="{FF2B5EF4-FFF2-40B4-BE49-F238E27FC236}">
                <a16:creationId xmlns:a16="http://schemas.microsoft.com/office/drawing/2014/main" id="{848AA613-2B56-235E-C28C-B5B43EBDCE44}"/>
              </a:ext>
            </a:extLst>
          </p:cNvPr>
          <p:cNvSpPr txBox="1"/>
          <p:nvPr/>
        </p:nvSpPr>
        <p:spPr>
          <a:xfrm>
            <a:off x="3320078" y="1355117"/>
            <a:ext cx="1229824" cy="369332"/>
          </a:xfrm>
          <a:prstGeom prst="rect">
            <a:avLst/>
          </a:prstGeom>
          <a:solidFill>
            <a:schemeClr val="bg1"/>
          </a:solidFill>
        </p:spPr>
        <p:txBody>
          <a:bodyPr wrap="none" rtlCol="0">
            <a:spAutoFit/>
          </a:bodyPr>
          <a:lstStyle/>
          <a:p>
            <a:r>
              <a:rPr lang="en-US" sz="1800" dirty="0"/>
              <a:t>f(x,</a:t>
            </a:r>
            <a:r>
              <a:rPr lang="en" sz="1800" dirty="0"/>
              <a:t>𝚯)= 𝚯x</a:t>
            </a:r>
            <a:endParaRPr lang="en-US" sz="1800" dirty="0"/>
          </a:p>
        </p:txBody>
      </p:sp>
      <p:sp>
        <p:nvSpPr>
          <p:cNvPr id="36" name="TextBox 35">
            <a:extLst>
              <a:ext uri="{FF2B5EF4-FFF2-40B4-BE49-F238E27FC236}">
                <a16:creationId xmlns:a16="http://schemas.microsoft.com/office/drawing/2014/main" id="{83CE6C8C-B492-AEA3-B729-4AFDD0719B72}"/>
              </a:ext>
            </a:extLst>
          </p:cNvPr>
          <p:cNvSpPr txBox="1"/>
          <p:nvPr/>
        </p:nvSpPr>
        <p:spPr>
          <a:xfrm>
            <a:off x="6767805" y="1944999"/>
            <a:ext cx="671563" cy="276999"/>
          </a:xfrm>
          <a:prstGeom prst="rect">
            <a:avLst/>
          </a:prstGeom>
          <a:solidFill>
            <a:schemeClr val="bg1"/>
          </a:solidFill>
        </p:spPr>
        <p:txBody>
          <a:bodyPr wrap="square" rtlCol="0">
            <a:spAutoFit/>
          </a:bodyPr>
          <a:lstStyle/>
          <a:p>
            <a:r>
              <a:rPr lang="en-US" sz="1200" dirty="0"/>
              <a:t>f(x,</a:t>
            </a:r>
            <a:r>
              <a:rPr lang="en" sz="1200" dirty="0"/>
              <a:t>𝚯)</a:t>
            </a:r>
            <a:endParaRPr lang="en-US" sz="1200" dirty="0"/>
          </a:p>
        </p:txBody>
      </p:sp>
    </p:spTree>
    <p:extLst>
      <p:ext uri="{BB962C8B-B14F-4D97-AF65-F5344CB8AC3E}">
        <p14:creationId xmlns:p14="http://schemas.microsoft.com/office/powerpoint/2010/main" val="4139068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p:nvPr/>
        </p:nvSpPr>
        <p:spPr>
          <a:xfrm>
            <a:off x="1462115" y="2038854"/>
            <a:ext cx="5400879" cy="381824"/>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4" name="object 5"/>
          <p:cNvSpPr/>
          <p:nvPr/>
        </p:nvSpPr>
        <p:spPr>
          <a:xfrm>
            <a:off x="1462107" y="1602665"/>
            <a:ext cx="1464700" cy="310087"/>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5" name="TextBox 4"/>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8" name="Slide Number Placeholder 3">
            <a:extLst>
              <a:ext uri="{FF2B5EF4-FFF2-40B4-BE49-F238E27FC236}">
                <a16:creationId xmlns:a16="http://schemas.microsoft.com/office/drawing/2014/main" id="{CBFE91CF-0F65-A567-7675-0198E6B73D95}"/>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91</a:t>
            </a:fld>
            <a:endParaRPr lang="en-US" sz="1600">
              <a:solidFill>
                <a:schemeClr val="bg1"/>
              </a:solidFill>
            </a:endParaRPr>
          </a:p>
        </p:txBody>
      </p:sp>
      <p:cxnSp>
        <p:nvCxnSpPr>
          <p:cNvPr id="14" name="Straight Connector 13">
            <a:extLst>
              <a:ext uri="{FF2B5EF4-FFF2-40B4-BE49-F238E27FC236}">
                <a16:creationId xmlns:a16="http://schemas.microsoft.com/office/drawing/2014/main" id="{ECCF7C5E-7DEB-6A65-C2E7-9DEB3EB8D7A4}"/>
              </a:ext>
            </a:extLst>
          </p:cNvPr>
          <p:cNvCxnSpPr>
            <a:cxnSpLocks/>
          </p:cNvCxnSpPr>
          <p:nvPr/>
        </p:nvCxnSpPr>
        <p:spPr>
          <a:xfrm>
            <a:off x="2797629" y="2457451"/>
            <a:ext cx="4065357" cy="0"/>
          </a:xfrm>
          <a:prstGeom prst="line">
            <a:avLst/>
          </a:prstGeom>
        </p:spPr>
        <p:style>
          <a:lnRef idx="2">
            <a:schemeClr val="accent5"/>
          </a:lnRef>
          <a:fillRef idx="0">
            <a:schemeClr val="accent5"/>
          </a:fillRef>
          <a:effectRef idx="1">
            <a:schemeClr val="accent5"/>
          </a:effectRef>
          <a:fontRef idx="minor">
            <a:schemeClr val="tx1"/>
          </a:fontRef>
        </p:style>
      </p:cxnSp>
      <p:grpSp>
        <p:nvGrpSpPr>
          <p:cNvPr id="18" name="Group 17">
            <a:extLst>
              <a:ext uri="{FF2B5EF4-FFF2-40B4-BE49-F238E27FC236}">
                <a16:creationId xmlns:a16="http://schemas.microsoft.com/office/drawing/2014/main" id="{22ADA404-BE2E-4F1F-3EA7-55985D52F091}"/>
              </a:ext>
            </a:extLst>
          </p:cNvPr>
          <p:cNvGrpSpPr/>
          <p:nvPr/>
        </p:nvGrpSpPr>
        <p:grpSpPr>
          <a:xfrm>
            <a:off x="2425492" y="3350727"/>
            <a:ext cx="4163086" cy="1179393"/>
            <a:chOff x="1462107" y="3350727"/>
            <a:chExt cx="4163086" cy="1179393"/>
          </a:xfrm>
        </p:grpSpPr>
        <p:pic>
          <p:nvPicPr>
            <p:cNvPr id="9" name="Picture 8">
              <a:extLst>
                <a:ext uri="{FF2B5EF4-FFF2-40B4-BE49-F238E27FC236}">
                  <a16:creationId xmlns:a16="http://schemas.microsoft.com/office/drawing/2014/main" id="{D5B36D6B-243F-4EB3-3E14-8F4A1CB9FE5B}"/>
                </a:ext>
              </a:extLst>
            </p:cNvPr>
            <p:cNvPicPr>
              <a:picLocks noChangeAspect="1"/>
            </p:cNvPicPr>
            <p:nvPr/>
          </p:nvPicPr>
          <p:blipFill>
            <a:blip r:embed="rId4"/>
            <a:srcRect r="47695" b="50484"/>
            <a:stretch>
              <a:fillRect/>
            </a:stretch>
          </p:blipFill>
          <p:spPr>
            <a:xfrm>
              <a:off x="1462107" y="3350727"/>
              <a:ext cx="4065357" cy="1061011"/>
            </a:xfrm>
            <a:prstGeom prst="rect">
              <a:avLst/>
            </a:prstGeom>
          </p:spPr>
        </p:pic>
        <p:sp>
          <p:nvSpPr>
            <p:cNvPr id="10" name="Rounded Rectangle 9">
              <a:extLst>
                <a:ext uri="{FF2B5EF4-FFF2-40B4-BE49-F238E27FC236}">
                  <a16:creationId xmlns:a16="http://schemas.microsoft.com/office/drawing/2014/main" id="{FBC2BBB4-A785-A47D-C1DE-A6CE1F8A5C1B}"/>
                </a:ext>
              </a:extLst>
            </p:cNvPr>
            <p:cNvSpPr/>
            <p:nvPr/>
          </p:nvSpPr>
          <p:spPr>
            <a:xfrm>
              <a:off x="5372100" y="4245429"/>
              <a:ext cx="253093" cy="2367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A677E0-2FBF-567E-8DA7-08B4BD78C96E}"/>
                </a:ext>
              </a:extLst>
            </p:cNvPr>
            <p:cNvSpPr/>
            <p:nvPr/>
          </p:nvSpPr>
          <p:spPr>
            <a:xfrm>
              <a:off x="2073729" y="4293356"/>
              <a:ext cx="723900" cy="2367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01F832-FEBC-CE8C-9045-D39424AF7CD2}"/>
                </a:ext>
              </a:extLst>
            </p:cNvPr>
            <p:cNvCxnSpPr>
              <a:cxnSpLocks/>
            </p:cNvCxnSpPr>
            <p:nvPr/>
          </p:nvCxnSpPr>
          <p:spPr>
            <a:xfrm>
              <a:off x="3554643" y="4120244"/>
              <a:ext cx="1972821" cy="0"/>
            </a:xfrm>
            <a:prstGeom prst="line">
              <a:avLst/>
            </a:prstGeom>
          </p:spPr>
          <p:style>
            <a:lnRef idx="2">
              <a:schemeClr val="accent5"/>
            </a:lnRef>
            <a:fillRef idx="0">
              <a:schemeClr val="accent5"/>
            </a:fillRef>
            <a:effectRef idx="1">
              <a:schemeClr val="accent5"/>
            </a:effectRef>
            <a:fontRef idx="minor">
              <a:schemeClr val="tx1"/>
            </a:fontRef>
          </p:style>
        </p:cxnSp>
      </p:grpSp>
      <p:sp>
        <p:nvSpPr>
          <p:cNvPr id="7" name="TextBox 6">
            <a:extLst>
              <a:ext uri="{FF2B5EF4-FFF2-40B4-BE49-F238E27FC236}">
                <a16:creationId xmlns:a16="http://schemas.microsoft.com/office/drawing/2014/main" id="{CEC2A4FA-80E3-D68C-D990-91C3FE43C437}"/>
              </a:ext>
            </a:extLst>
          </p:cNvPr>
          <p:cNvSpPr txBox="1"/>
          <p:nvPr/>
        </p:nvSpPr>
        <p:spPr>
          <a:xfrm>
            <a:off x="2520985" y="1580506"/>
            <a:ext cx="405822" cy="307777"/>
          </a:xfrm>
          <a:prstGeom prst="rect">
            <a:avLst/>
          </a:prstGeom>
          <a:solidFill>
            <a:schemeClr val="bg1"/>
          </a:solidFill>
          <a:ln>
            <a:solidFill>
              <a:schemeClr val="bg1"/>
            </a:solidFill>
          </a:ln>
        </p:spPr>
        <p:txBody>
          <a:bodyPr wrap="square">
            <a:spAutoFit/>
          </a:bodyPr>
          <a:lstStyle/>
          <a:p>
            <a:r>
              <a:rPr lang="en" sz="1400" dirty="0"/>
              <a:t>𝚯x</a:t>
            </a:r>
            <a:endParaRPr lang="en-US" dirty="0"/>
          </a:p>
        </p:txBody>
      </p:sp>
      <p:sp>
        <p:nvSpPr>
          <p:cNvPr id="12" name="TextBox 11">
            <a:extLst>
              <a:ext uri="{FF2B5EF4-FFF2-40B4-BE49-F238E27FC236}">
                <a16:creationId xmlns:a16="http://schemas.microsoft.com/office/drawing/2014/main" id="{361C9107-800F-1F6F-0E25-7F51ACBC497A}"/>
              </a:ext>
            </a:extLst>
          </p:cNvPr>
          <p:cNvSpPr txBox="1"/>
          <p:nvPr/>
        </p:nvSpPr>
        <p:spPr>
          <a:xfrm>
            <a:off x="1888747" y="1604998"/>
            <a:ext cx="405822"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5" name="TextBox 14">
            <a:extLst>
              <a:ext uri="{FF2B5EF4-FFF2-40B4-BE49-F238E27FC236}">
                <a16:creationId xmlns:a16="http://schemas.microsoft.com/office/drawing/2014/main" id="{6F2D78CE-A69F-F06B-A411-65D704A70F49}"/>
              </a:ext>
            </a:extLst>
          </p:cNvPr>
          <p:cNvSpPr txBox="1"/>
          <p:nvPr/>
        </p:nvSpPr>
        <p:spPr>
          <a:xfrm>
            <a:off x="5573560" y="3776327"/>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9" name="TextBox 18">
            <a:extLst>
              <a:ext uri="{FF2B5EF4-FFF2-40B4-BE49-F238E27FC236}">
                <a16:creationId xmlns:a16="http://schemas.microsoft.com/office/drawing/2014/main" id="{52890C30-FF9A-713A-FA86-1312AB0A4528}"/>
              </a:ext>
            </a:extLst>
          </p:cNvPr>
          <p:cNvSpPr txBox="1"/>
          <p:nvPr/>
        </p:nvSpPr>
        <p:spPr>
          <a:xfrm>
            <a:off x="4523015" y="2089769"/>
            <a:ext cx="383721"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20" name="TextBox 19">
            <a:extLst>
              <a:ext uri="{FF2B5EF4-FFF2-40B4-BE49-F238E27FC236}">
                <a16:creationId xmlns:a16="http://schemas.microsoft.com/office/drawing/2014/main" id="{BE612262-894C-8D3C-E1CD-EC725F8FACBC}"/>
              </a:ext>
            </a:extLst>
          </p:cNvPr>
          <p:cNvSpPr txBox="1"/>
          <p:nvPr/>
        </p:nvSpPr>
        <p:spPr>
          <a:xfrm>
            <a:off x="5763761" y="2078851"/>
            <a:ext cx="383721"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21" name="TextBox 20">
            <a:extLst>
              <a:ext uri="{FF2B5EF4-FFF2-40B4-BE49-F238E27FC236}">
                <a16:creationId xmlns:a16="http://schemas.microsoft.com/office/drawing/2014/main" id="{B61C0931-F326-53D3-0667-7EE35C74C979}"/>
              </a:ext>
            </a:extLst>
          </p:cNvPr>
          <p:cNvSpPr txBox="1"/>
          <p:nvPr/>
        </p:nvSpPr>
        <p:spPr>
          <a:xfrm>
            <a:off x="2797630" y="3752031"/>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Tree>
    <p:extLst>
      <p:ext uri="{BB962C8B-B14F-4D97-AF65-F5344CB8AC3E}">
        <p14:creationId xmlns:p14="http://schemas.microsoft.com/office/powerpoint/2010/main" val="2010228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5591A-6D73-CE31-DAED-BDC8F4802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63CEB-33B4-5E48-587F-F80C74F0ABD0}"/>
              </a:ext>
            </a:extLst>
          </p:cNvPr>
          <p:cNvSpPr>
            <a:spLocks noGrp="1"/>
          </p:cNvSpPr>
          <p:nvPr>
            <p:ph type="title"/>
          </p:nvPr>
        </p:nvSpPr>
        <p:spPr/>
        <p:txBody>
          <a:bodyPr/>
          <a:lstStyle/>
          <a:p>
            <a:r>
              <a:rPr lang="en-US" dirty="0"/>
              <a:t>Linear classifier: Regularization </a:t>
            </a:r>
          </a:p>
        </p:txBody>
      </p:sp>
      <p:sp>
        <p:nvSpPr>
          <p:cNvPr id="8" name="Slide Number Placeholder 3">
            <a:extLst>
              <a:ext uri="{FF2B5EF4-FFF2-40B4-BE49-F238E27FC236}">
                <a16:creationId xmlns:a16="http://schemas.microsoft.com/office/drawing/2014/main" id="{5126D20D-8922-2040-24B5-550398A5D593}"/>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92</a:t>
            </a:fld>
            <a:endParaRPr lang="en-US" sz="1600">
              <a:solidFill>
                <a:schemeClr val="bg1"/>
              </a:solidFill>
            </a:endParaRPr>
          </a:p>
        </p:txBody>
      </p:sp>
      <p:sp>
        <p:nvSpPr>
          <p:cNvPr id="6" name="TextBox 5">
            <a:extLst>
              <a:ext uri="{FF2B5EF4-FFF2-40B4-BE49-F238E27FC236}">
                <a16:creationId xmlns:a16="http://schemas.microsoft.com/office/drawing/2014/main" id="{FAFA22C2-AE7E-DA9C-1846-408A3AC8E577}"/>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7" name="Picture 6">
            <a:extLst>
              <a:ext uri="{FF2B5EF4-FFF2-40B4-BE49-F238E27FC236}">
                <a16:creationId xmlns:a16="http://schemas.microsoft.com/office/drawing/2014/main" id="{1A68F823-C54C-6679-89B0-BCF005046F14}"/>
              </a:ext>
            </a:extLst>
          </p:cNvPr>
          <p:cNvPicPr>
            <a:picLocks noChangeAspect="1"/>
          </p:cNvPicPr>
          <p:nvPr/>
        </p:nvPicPr>
        <p:blipFill>
          <a:blip r:embed="rId3"/>
          <a:stretch>
            <a:fillRect/>
          </a:stretch>
        </p:blipFill>
        <p:spPr>
          <a:xfrm>
            <a:off x="685800" y="1500357"/>
            <a:ext cx="7772400" cy="2142786"/>
          </a:xfrm>
          <a:prstGeom prst="rect">
            <a:avLst/>
          </a:prstGeom>
        </p:spPr>
      </p:pic>
      <p:sp>
        <p:nvSpPr>
          <p:cNvPr id="10" name="Rounded Rectangle 9">
            <a:extLst>
              <a:ext uri="{FF2B5EF4-FFF2-40B4-BE49-F238E27FC236}">
                <a16:creationId xmlns:a16="http://schemas.microsoft.com/office/drawing/2014/main" id="{FD6BC1DC-0D87-EFAC-2776-C3BD5184B3AE}"/>
              </a:ext>
            </a:extLst>
          </p:cNvPr>
          <p:cNvSpPr/>
          <p:nvPr/>
        </p:nvSpPr>
        <p:spPr>
          <a:xfrm>
            <a:off x="4667250" y="2873827"/>
            <a:ext cx="3790950" cy="11593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7D3E10-3771-8C9A-1176-64A4FBC51A98}"/>
              </a:ext>
            </a:extLst>
          </p:cNvPr>
          <p:cNvSpPr txBox="1"/>
          <p:nvPr/>
        </p:nvSpPr>
        <p:spPr>
          <a:xfrm>
            <a:off x="3801910" y="1906706"/>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4" name="TextBox 3">
            <a:extLst>
              <a:ext uri="{FF2B5EF4-FFF2-40B4-BE49-F238E27FC236}">
                <a16:creationId xmlns:a16="http://schemas.microsoft.com/office/drawing/2014/main" id="{14F5A33B-3A6E-3CB4-F621-996E468F290C}"/>
              </a:ext>
            </a:extLst>
          </p:cNvPr>
          <p:cNvSpPr txBox="1"/>
          <p:nvPr/>
        </p:nvSpPr>
        <p:spPr>
          <a:xfrm>
            <a:off x="1026053" y="1906705"/>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2" name="TextBox 11">
            <a:extLst>
              <a:ext uri="{FF2B5EF4-FFF2-40B4-BE49-F238E27FC236}">
                <a16:creationId xmlns:a16="http://schemas.microsoft.com/office/drawing/2014/main" id="{47BC7B3B-34F0-B3FB-B981-E4792587E087}"/>
              </a:ext>
            </a:extLst>
          </p:cNvPr>
          <p:cNvSpPr txBox="1"/>
          <p:nvPr/>
        </p:nvSpPr>
        <p:spPr>
          <a:xfrm>
            <a:off x="5608863" y="1901639"/>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3" name="Rounded Rectangle 12">
            <a:extLst>
              <a:ext uri="{FF2B5EF4-FFF2-40B4-BE49-F238E27FC236}">
                <a16:creationId xmlns:a16="http://schemas.microsoft.com/office/drawing/2014/main" id="{E2C42B26-A4E5-A96E-DFBC-4438122EEE8F}"/>
              </a:ext>
            </a:extLst>
          </p:cNvPr>
          <p:cNvSpPr/>
          <p:nvPr/>
        </p:nvSpPr>
        <p:spPr>
          <a:xfrm>
            <a:off x="4833257" y="1812471"/>
            <a:ext cx="1608364" cy="11593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0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EC23-C666-625C-9369-07EBB5A18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1958F-2C0F-FFED-9023-21C193E3053C}"/>
              </a:ext>
            </a:extLst>
          </p:cNvPr>
          <p:cNvSpPr>
            <a:spLocks noGrp="1"/>
          </p:cNvSpPr>
          <p:nvPr>
            <p:ph type="title"/>
          </p:nvPr>
        </p:nvSpPr>
        <p:spPr/>
        <p:txBody>
          <a:bodyPr/>
          <a:lstStyle/>
          <a:p>
            <a:r>
              <a:rPr lang="en-US" dirty="0"/>
              <a:t>Linear classifier: Regularization Intuition </a:t>
            </a:r>
          </a:p>
        </p:txBody>
      </p:sp>
      <p:sp>
        <p:nvSpPr>
          <p:cNvPr id="8" name="Slide Number Placeholder 3">
            <a:extLst>
              <a:ext uri="{FF2B5EF4-FFF2-40B4-BE49-F238E27FC236}">
                <a16:creationId xmlns:a16="http://schemas.microsoft.com/office/drawing/2014/main" id="{21AF2E8F-2A2E-A32A-2B71-ECA3DC3A773A}"/>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93</a:t>
            </a:fld>
            <a:endParaRPr lang="en-US" sz="1600">
              <a:solidFill>
                <a:schemeClr val="bg1"/>
              </a:solidFill>
            </a:endParaRPr>
          </a:p>
        </p:txBody>
      </p:sp>
      <p:sp>
        <p:nvSpPr>
          <p:cNvPr id="6" name="TextBox 5">
            <a:extLst>
              <a:ext uri="{FF2B5EF4-FFF2-40B4-BE49-F238E27FC236}">
                <a16:creationId xmlns:a16="http://schemas.microsoft.com/office/drawing/2014/main" id="{44924FB3-C67D-E26A-C970-EF1D552BBC12}"/>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3" name="Picture 2">
            <a:extLst>
              <a:ext uri="{FF2B5EF4-FFF2-40B4-BE49-F238E27FC236}">
                <a16:creationId xmlns:a16="http://schemas.microsoft.com/office/drawing/2014/main" id="{82EA65D0-37E7-9E48-FDD4-5F887A6A9CD3}"/>
              </a:ext>
            </a:extLst>
          </p:cNvPr>
          <p:cNvPicPr>
            <a:picLocks noChangeAspect="1"/>
          </p:cNvPicPr>
          <p:nvPr/>
        </p:nvPicPr>
        <p:blipFill>
          <a:blip r:embed="rId3"/>
          <a:stretch>
            <a:fillRect/>
          </a:stretch>
        </p:blipFill>
        <p:spPr>
          <a:xfrm>
            <a:off x="1710418" y="1373839"/>
            <a:ext cx="5723164" cy="2869152"/>
          </a:xfrm>
          <a:prstGeom prst="rect">
            <a:avLst/>
          </a:prstGeom>
        </p:spPr>
      </p:pic>
    </p:spTree>
    <p:extLst>
      <p:ext uri="{BB962C8B-B14F-4D97-AF65-F5344CB8AC3E}">
        <p14:creationId xmlns:p14="http://schemas.microsoft.com/office/powerpoint/2010/main" val="3952920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9814E-45C9-F5D0-BDB6-4AA021605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1746D-FE52-915B-8422-007539F6EBB3}"/>
              </a:ext>
            </a:extLst>
          </p:cNvPr>
          <p:cNvSpPr>
            <a:spLocks noGrp="1"/>
          </p:cNvSpPr>
          <p:nvPr>
            <p:ph type="title"/>
          </p:nvPr>
        </p:nvSpPr>
        <p:spPr/>
        <p:txBody>
          <a:bodyPr>
            <a:normAutofit fontScale="90000"/>
          </a:bodyPr>
          <a:lstStyle/>
          <a:p>
            <a:r>
              <a:rPr lang="en-US" dirty="0"/>
              <a:t>Linear classifier: Regularization – Prefer simpler models </a:t>
            </a:r>
          </a:p>
        </p:txBody>
      </p:sp>
      <p:sp>
        <p:nvSpPr>
          <p:cNvPr id="8" name="Slide Number Placeholder 3">
            <a:extLst>
              <a:ext uri="{FF2B5EF4-FFF2-40B4-BE49-F238E27FC236}">
                <a16:creationId xmlns:a16="http://schemas.microsoft.com/office/drawing/2014/main" id="{D7C25CDB-8B4C-8109-65CA-F44F479B728E}"/>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94</a:t>
            </a:fld>
            <a:endParaRPr lang="en-US" sz="1600">
              <a:solidFill>
                <a:schemeClr val="bg1"/>
              </a:solidFill>
            </a:endParaRPr>
          </a:p>
        </p:txBody>
      </p:sp>
      <p:sp>
        <p:nvSpPr>
          <p:cNvPr id="6" name="TextBox 5">
            <a:extLst>
              <a:ext uri="{FF2B5EF4-FFF2-40B4-BE49-F238E27FC236}">
                <a16:creationId xmlns:a16="http://schemas.microsoft.com/office/drawing/2014/main" id="{46EB63CE-E37E-8EC4-DD81-7A5A1FBF4FDB}"/>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4" name="Picture 3">
            <a:extLst>
              <a:ext uri="{FF2B5EF4-FFF2-40B4-BE49-F238E27FC236}">
                <a16:creationId xmlns:a16="http://schemas.microsoft.com/office/drawing/2014/main" id="{B99C007A-E241-2208-C954-D0BB2CB22732}"/>
              </a:ext>
            </a:extLst>
          </p:cNvPr>
          <p:cNvPicPr>
            <a:picLocks noChangeAspect="1"/>
          </p:cNvPicPr>
          <p:nvPr/>
        </p:nvPicPr>
        <p:blipFill>
          <a:blip r:embed="rId3"/>
          <a:stretch>
            <a:fillRect/>
          </a:stretch>
        </p:blipFill>
        <p:spPr>
          <a:xfrm>
            <a:off x="1943099" y="1143000"/>
            <a:ext cx="5257801" cy="3468059"/>
          </a:xfrm>
          <a:prstGeom prst="rect">
            <a:avLst/>
          </a:prstGeom>
        </p:spPr>
      </p:pic>
      <p:sp>
        <p:nvSpPr>
          <p:cNvPr id="5" name="Rounded Rectangle 4">
            <a:extLst>
              <a:ext uri="{FF2B5EF4-FFF2-40B4-BE49-F238E27FC236}">
                <a16:creationId xmlns:a16="http://schemas.microsoft.com/office/drawing/2014/main" id="{CD232BC3-41DE-E778-F7CF-53DE4FF3B9D5}"/>
              </a:ext>
            </a:extLst>
          </p:cNvPr>
          <p:cNvSpPr/>
          <p:nvPr/>
        </p:nvSpPr>
        <p:spPr>
          <a:xfrm>
            <a:off x="2612571" y="4090307"/>
            <a:ext cx="4327072" cy="5207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3C896-3220-C0A3-AD9C-EBF2D5868A5D}"/>
              </a:ext>
            </a:extLst>
          </p:cNvPr>
          <p:cNvSpPr>
            <a:spLocks noGrp="1"/>
          </p:cNvSpPr>
          <p:nvPr>
            <p:ph type="sldNum" sz="quarter" idx="12"/>
          </p:nvPr>
        </p:nvSpPr>
        <p:spPr/>
        <p:txBody>
          <a:bodyPr/>
          <a:lstStyle/>
          <a:p>
            <a:pPr fontAlgn="base">
              <a:spcBef>
                <a:spcPct val="0"/>
              </a:spcBef>
              <a:spcAft>
                <a:spcPct val="0"/>
              </a:spcAft>
              <a:defRPr/>
            </a:pPr>
            <a:fld id="{36A585EC-33ED-4BDF-9A81-E70F1ABDFCA4}" type="slidenum">
              <a:rPr lang="en-US" smtClean="0"/>
              <a:pPr fontAlgn="base">
                <a:spcBef>
                  <a:spcPct val="0"/>
                </a:spcBef>
                <a:spcAft>
                  <a:spcPct val="0"/>
                </a:spcAft>
                <a:defRPr/>
              </a:pPr>
              <a:t>95</a:t>
            </a:fld>
            <a:endParaRPr lang="en-US"/>
          </a:p>
        </p:txBody>
      </p:sp>
      <p:pic>
        <p:nvPicPr>
          <p:cNvPr id="1026" name="Picture 2">
            <a:extLst>
              <a:ext uri="{FF2B5EF4-FFF2-40B4-BE49-F238E27FC236}">
                <a16:creationId xmlns:a16="http://schemas.microsoft.com/office/drawing/2014/main" id="{D61A2C62-4678-2531-80EE-DC7B19BDE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467" y="1052924"/>
            <a:ext cx="5621066" cy="37620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AEF07-3A00-8422-3C4E-5E5804C252FB}"/>
              </a:ext>
            </a:extLst>
          </p:cNvPr>
          <p:cNvSpPr txBox="1"/>
          <p:nvPr/>
        </p:nvSpPr>
        <p:spPr>
          <a:xfrm>
            <a:off x="5876012" y="4852785"/>
            <a:ext cx="3147015" cy="276999"/>
          </a:xfrm>
          <a:prstGeom prst="rect">
            <a:avLst/>
          </a:prstGeom>
          <a:noFill/>
        </p:spPr>
        <p:txBody>
          <a:bodyPr wrap="none" rtlCol="0">
            <a:spAutoFit/>
          </a:bodyPr>
          <a:lstStyle/>
          <a:p>
            <a:r>
              <a:rPr lang="en-US" sz="1200" dirty="0"/>
              <a:t>Slide Credit: Prof. Sandra Avila - UNICAMP</a:t>
            </a:r>
          </a:p>
        </p:txBody>
      </p:sp>
      <p:sp>
        <p:nvSpPr>
          <p:cNvPr id="9" name="Title 1">
            <a:extLst>
              <a:ext uri="{FF2B5EF4-FFF2-40B4-BE49-F238E27FC236}">
                <a16:creationId xmlns:a16="http://schemas.microsoft.com/office/drawing/2014/main" id="{5A6F0370-EE1A-E954-3D7F-15F4BEAE0BAC}"/>
              </a:ext>
            </a:extLst>
          </p:cNvPr>
          <p:cNvSpPr>
            <a:spLocks noGrp="1"/>
          </p:cNvSpPr>
          <p:nvPr>
            <p:ph type="title"/>
          </p:nvPr>
        </p:nvSpPr>
        <p:spPr>
          <a:xfrm>
            <a:off x="457200" y="400050"/>
            <a:ext cx="8229600" cy="742950"/>
          </a:xfrm>
        </p:spPr>
        <p:txBody>
          <a:bodyPr>
            <a:normAutofit/>
          </a:bodyPr>
          <a:lstStyle/>
          <a:p>
            <a:r>
              <a:rPr lang="en-US" dirty="0"/>
              <a:t>Linear classifier: Regularization – Overfitting</a:t>
            </a:r>
          </a:p>
        </p:txBody>
      </p:sp>
    </p:spTree>
    <p:extLst>
      <p:ext uri="{BB962C8B-B14F-4D97-AF65-F5344CB8AC3E}">
        <p14:creationId xmlns:p14="http://schemas.microsoft.com/office/powerpoint/2010/main" val="1875319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D9BC-D516-B817-66D8-A2E607ACC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AFDF6-A901-319C-7550-AC1B2661D2B3}"/>
              </a:ext>
            </a:extLst>
          </p:cNvPr>
          <p:cNvSpPr>
            <a:spLocks noGrp="1"/>
          </p:cNvSpPr>
          <p:nvPr>
            <p:ph type="title"/>
          </p:nvPr>
        </p:nvSpPr>
        <p:spPr/>
        <p:txBody>
          <a:bodyPr>
            <a:normAutofit/>
          </a:bodyPr>
          <a:lstStyle/>
          <a:p>
            <a:r>
              <a:rPr lang="en-US" dirty="0"/>
              <a:t>Linear classifier: Regularization</a:t>
            </a:r>
          </a:p>
        </p:txBody>
      </p:sp>
      <p:sp>
        <p:nvSpPr>
          <p:cNvPr id="8" name="Slide Number Placeholder 3">
            <a:extLst>
              <a:ext uri="{FF2B5EF4-FFF2-40B4-BE49-F238E27FC236}">
                <a16:creationId xmlns:a16="http://schemas.microsoft.com/office/drawing/2014/main" id="{FE844870-13DA-2DBF-F6F7-92FC8093D94C}"/>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96</a:t>
            </a:fld>
            <a:endParaRPr lang="en-US" sz="1600">
              <a:solidFill>
                <a:schemeClr val="bg1"/>
              </a:solidFill>
            </a:endParaRPr>
          </a:p>
        </p:txBody>
      </p:sp>
      <p:sp>
        <p:nvSpPr>
          <p:cNvPr id="6" name="TextBox 5">
            <a:extLst>
              <a:ext uri="{FF2B5EF4-FFF2-40B4-BE49-F238E27FC236}">
                <a16:creationId xmlns:a16="http://schemas.microsoft.com/office/drawing/2014/main" id="{605AE41C-EA51-0617-1C33-3C0D7F66BCF1}"/>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3" name="Picture 2">
            <a:extLst>
              <a:ext uri="{FF2B5EF4-FFF2-40B4-BE49-F238E27FC236}">
                <a16:creationId xmlns:a16="http://schemas.microsoft.com/office/drawing/2014/main" id="{AFCF0004-8731-4CCE-CABD-304081BA7747}"/>
              </a:ext>
            </a:extLst>
          </p:cNvPr>
          <p:cNvPicPr>
            <a:picLocks noChangeAspect="1"/>
          </p:cNvPicPr>
          <p:nvPr/>
        </p:nvPicPr>
        <p:blipFill>
          <a:blip r:embed="rId3"/>
          <a:stretch>
            <a:fillRect/>
          </a:stretch>
        </p:blipFill>
        <p:spPr>
          <a:xfrm>
            <a:off x="554760" y="1105160"/>
            <a:ext cx="8034479" cy="3747625"/>
          </a:xfrm>
          <a:prstGeom prst="rect">
            <a:avLst/>
          </a:prstGeom>
        </p:spPr>
      </p:pic>
      <p:sp>
        <p:nvSpPr>
          <p:cNvPr id="7" name="Rounded Rectangle 6">
            <a:extLst>
              <a:ext uri="{FF2B5EF4-FFF2-40B4-BE49-F238E27FC236}">
                <a16:creationId xmlns:a16="http://schemas.microsoft.com/office/drawing/2014/main" id="{C5E7830C-FEC6-E9BC-016C-6B9130B79A11}"/>
              </a:ext>
            </a:extLst>
          </p:cNvPr>
          <p:cNvSpPr/>
          <p:nvPr/>
        </p:nvSpPr>
        <p:spPr>
          <a:xfrm>
            <a:off x="767443" y="1045029"/>
            <a:ext cx="2237014" cy="3347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D795692-0EC4-1713-29DE-3C0E10D9757C}"/>
              </a:ext>
            </a:extLst>
          </p:cNvPr>
          <p:cNvSpPr/>
          <p:nvPr/>
        </p:nvSpPr>
        <p:spPr>
          <a:xfrm>
            <a:off x="5167993" y="1045029"/>
            <a:ext cx="2555421" cy="595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5DDD2C0-ADEF-0D43-575F-BC086A276193}"/>
              </a:ext>
            </a:extLst>
          </p:cNvPr>
          <p:cNvSpPr/>
          <p:nvPr/>
        </p:nvSpPr>
        <p:spPr>
          <a:xfrm>
            <a:off x="4923064" y="3710278"/>
            <a:ext cx="3666175" cy="1112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36A4FA-BE33-1202-3473-45D252BF4D0D}"/>
              </a:ext>
            </a:extLst>
          </p:cNvPr>
          <p:cNvSpPr txBox="1"/>
          <p:nvPr/>
        </p:nvSpPr>
        <p:spPr>
          <a:xfrm>
            <a:off x="1173010" y="1848110"/>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5" name="TextBox 4">
            <a:extLst>
              <a:ext uri="{FF2B5EF4-FFF2-40B4-BE49-F238E27FC236}">
                <a16:creationId xmlns:a16="http://schemas.microsoft.com/office/drawing/2014/main" id="{4712AB87-90A0-118E-6D1D-2FD1AA733ED2}"/>
              </a:ext>
            </a:extLst>
          </p:cNvPr>
          <p:cNvSpPr txBox="1"/>
          <p:nvPr/>
        </p:nvSpPr>
        <p:spPr>
          <a:xfrm>
            <a:off x="3614132" y="1848109"/>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2" name="TextBox 11">
            <a:extLst>
              <a:ext uri="{FF2B5EF4-FFF2-40B4-BE49-F238E27FC236}">
                <a16:creationId xmlns:a16="http://schemas.microsoft.com/office/drawing/2014/main" id="{6202DE55-4E32-8695-E79B-EFF92A6FD825}"/>
              </a:ext>
            </a:extLst>
          </p:cNvPr>
          <p:cNvSpPr txBox="1"/>
          <p:nvPr/>
        </p:nvSpPr>
        <p:spPr>
          <a:xfrm>
            <a:off x="5200649" y="1845127"/>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pic>
        <p:nvPicPr>
          <p:cNvPr id="18" name="Picture 17">
            <a:extLst>
              <a:ext uri="{FF2B5EF4-FFF2-40B4-BE49-F238E27FC236}">
                <a16:creationId xmlns:a16="http://schemas.microsoft.com/office/drawing/2014/main" id="{73BB8D9E-5D1F-D0B8-7884-29C168C2128C}"/>
              </a:ext>
            </a:extLst>
          </p:cNvPr>
          <p:cNvPicPr>
            <a:picLocks noChangeAspect="1"/>
          </p:cNvPicPr>
          <p:nvPr/>
        </p:nvPicPr>
        <p:blipFill>
          <a:blip r:embed="rId4"/>
          <a:stretch>
            <a:fillRect/>
          </a:stretch>
        </p:blipFill>
        <p:spPr>
          <a:xfrm>
            <a:off x="2509801" y="4293945"/>
            <a:ext cx="182568" cy="215169"/>
          </a:xfrm>
          <a:prstGeom prst="rect">
            <a:avLst/>
          </a:prstGeom>
        </p:spPr>
      </p:pic>
      <p:pic>
        <p:nvPicPr>
          <p:cNvPr id="19" name="Picture 18">
            <a:extLst>
              <a:ext uri="{FF2B5EF4-FFF2-40B4-BE49-F238E27FC236}">
                <a16:creationId xmlns:a16="http://schemas.microsoft.com/office/drawing/2014/main" id="{1AF644E0-8082-FAD2-2758-A2549F96AB9A}"/>
              </a:ext>
            </a:extLst>
          </p:cNvPr>
          <p:cNvPicPr>
            <a:picLocks noChangeAspect="1"/>
          </p:cNvPicPr>
          <p:nvPr/>
        </p:nvPicPr>
        <p:blipFill>
          <a:blip r:embed="rId4"/>
          <a:stretch>
            <a:fillRect/>
          </a:stretch>
        </p:blipFill>
        <p:spPr>
          <a:xfrm>
            <a:off x="2517001" y="3980127"/>
            <a:ext cx="200825" cy="236686"/>
          </a:xfrm>
          <a:prstGeom prst="rect">
            <a:avLst/>
          </a:prstGeom>
        </p:spPr>
      </p:pic>
      <p:pic>
        <p:nvPicPr>
          <p:cNvPr id="20" name="Picture 19">
            <a:extLst>
              <a:ext uri="{FF2B5EF4-FFF2-40B4-BE49-F238E27FC236}">
                <a16:creationId xmlns:a16="http://schemas.microsoft.com/office/drawing/2014/main" id="{B7090004-4597-9BC6-E90E-D9F9245B4A5D}"/>
              </a:ext>
            </a:extLst>
          </p:cNvPr>
          <p:cNvPicPr>
            <a:picLocks noChangeAspect="1"/>
          </p:cNvPicPr>
          <p:nvPr/>
        </p:nvPicPr>
        <p:blipFill>
          <a:blip r:embed="rId4"/>
          <a:stretch>
            <a:fillRect/>
          </a:stretch>
        </p:blipFill>
        <p:spPr>
          <a:xfrm>
            <a:off x="2775346" y="4566414"/>
            <a:ext cx="182568" cy="215169"/>
          </a:xfrm>
          <a:prstGeom prst="rect">
            <a:avLst/>
          </a:prstGeom>
        </p:spPr>
      </p:pic>
      <p:pic>
        <p:nvPicPr>
          <p:cNvPr id="21" name="Picture 20">
            <a:extLst>
              <a:ext uri="{FF2B5EF4-FFF2-40B4-BE49-F238E27FC236}">
                <a16:creationId xmlns:a16="http://schemas.microsoft.com/office/drawing/2014/main" id="{51A9A077-CF65-4CD2-A1AA-5B3223AA6F18}"/>
              </a:ext>
            </a:extLst>
          </p:cNvPr>
          <p:cNvPicPr>
            <a:picLocks noChangeAspect="1"/>
          </p:cNvPicPr>
          <p:nvPr/>
        </p:nvPicPr>
        <p:blipFill>
          <a:blip r:embed="rId4"/>
          <a:stretch>
            <a:fillRect/>
          </a:stretch>
        </p:blipFill>
        <p:spPr>
          <a:xfrm>
            <a:off x="3923507" y="4553219"/>
            <a:ext cx="165971" cy="195608"/>
          </a:xfrm>
          <a:prstGeom prst="rect">
            <a:avLst/>
          </a:prstGeom>
        </p:spPr>
      </p:pic>
      <p:pic>
        <p:nvPicPr>
          <p:cNvPr id="22" name="Picture 21">
            <a:extLst>
              <a:ext uri="{FF2B5EF4-FFF2-40B4-BE49-F238E27FC236}">
                <a16:creationId xmlns:a16="http://schemas.microsoft.com/office/drawing/2014/main" id="{7C12FB3D-C0AF-B72A-AEB7-280C75925850}"/>
              </a:ext>
            </a:extLst>
          </p:cNvPr>
          <p:cNvPicPr>
            <a:picLocks noChangeAspect="1"/>
          </p:cNvPicPr>
          <p:nvPr/>
        </p:nvPicPr>
        <p:blipFill>
          <a:blip r:embed="rId4"/>
          <a:stretch>
            <a:fillRect/>
          </a:stretch>
        </p:blipFill>
        <p:spPr>
          <a:xfrm>
            <a:off x="4525188" y="4557227"/>
            <a:ext cx="165971" cy="195608"/>
          </a:xfrm>
          <a:prstGeom prst="rect">
            <a:avLst/>
          </a:prstGeom>
        </p:spPr>
      </p:pic>
      <p:pic>
        <p:nvPicPr>
          <p:cNvPr id="23" name="Picture 22">
            <a:extLst>
              <a:ext uri="{FF2B5EF4-FFF2-40B4-BE49-F238E27FC236}">
                <a16:creationId xmlns:a16="http://schemas.microsoft.com/office/drawing/2014/main" id="{AD2AFE5F-309C-2F9C-B3C2-D15354D9CCBF}"/>
              </a:ext>
            </a:extLst>
          </p:cNvPr>
          <p:cNvPicPr>
            <a:picLocks noChangeAspect="1"/>
          </p:cNvPicPr>
          <p:nvPr/>
        </p:nvPicPr>
        <p:blipFill>
          <a:blip r:embed="rId4"/>
          <a:stretch>
            <a:fillRect/>
          </a:stretch>
        </p:blipFill>
        <p:spPr>
          <a:xfrm>
            <a:off x="3758611" y="3963411"/>
            <a:ext cx="182568" cy="215169"/>
          </a:xfrm>
          <a:prstGeom prst="rect">
            <a:avLst/>
          </a:prstGeom>
        </p:spPr>
      </p:pic>
      <p:pic>
        <p:nvPicPr>
          <p:cNvPr id="29" name="Picture 28">
            <a:extLst>
              <a:ext uri="{FF2B5EF4-FFF2-40B4-BE49-F238E27FC236}">
                <a16:creationId xmlns:a16="http://schemas.microsoft.com/office/drawing/2014/main" id="{97CE5127-E15B-9515-A9E9-1E3025BAA794}"/>
              </a:ext>
            </a:extLst>
          </p:cNvPr>
          <p:cNvPicPr>
            <a:picLocks noChangeAspect="1"/>
          </p:cNvPicPr>
          <p:nvPr/>
        </p:nvPicPr>
        <p:blipFill>
          <a:blip r:embed="rId4"/>
          <a:stretch>
            <a:fillRect/>
          </a:stretch>
        </p:blipFill>
        <p:spPr>
          <a:xfrm>
            <a:off x="3745006" y="4272373"/>
            <a:ext cx="182568" cy="215169"/>
          </a:xfrm>
          <a:prstGeom prst="rect">
            <a:avLst/>
          </a:prstGeom>
        </p:spPr>
      </p:pic>
      <p:sp>
        <p:nvSpPr>
          <p:cNvPr id="31" name="Rounded Rectangle 30">
            <a:extLst>
              <a:ext uri="{FF2B5EF4-FFF2-40B4-BE49-F238E27FC236}">
                <a16:creationId xmlns:a16="http://schemas.microsoft.com/office/drawing/2014/main" id="{34585AF5-4F8A-9D54-6DB6-64B682012157}"/>
              </a:ext>
            </a:extLst>
          </p:cNvPr>
          <p:cNvSpPr/>
          <p:nvPr/>
        </p:nvSpPr>
        <p:spPr>
          <a:xfrm>
            <a:off x="554760" y="3740343"/>
            <a:ext cx="4368304" cy="1112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9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F1C22-A581-6910-FBB0-92971F344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C8C25-7EFC-92CC-DE0C-EF5EECE21618}"/>
              </a:ext>
            </a:extLst>
          </p:cNvPr>
          <p:cNvSpPr>
            <a:spLocks noGrp="1"/>
          </p:cNvSpPr>
          <p:nvPr>
            <p:ph type="title"/>
          </p:nvPr>
        </p:nvSpPr>
        <p:spPr/>
        <p:txBody>
          <a:bodyPr/>
          <a:lstStyle/>
          <a:p>
            <a:r>
              <a:rPr lang="en-US" dirty="0"/>
              <a:t>Linear classifier: Regularization </a:t>
            </a:r>
          </a:p>
        </p:txBody>
      </p:sp>
      <p:sp>
        <p:nvSpPr>
          <p:cNvPr id="8" name="Slide Number Placeholder 3">
            <a:extLst>
              <a:ext uri="{FF2B5EF4-FFF2-40B4-BE49-F238E27FC236}">
                <a16:creationId xmlns:a16="http://schemas.microsoft.com/office/drawing/2014/main" id="{8B48269A-E435-911A-47C9-89CCBBACA379}"/>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97</a:t>
            </a:fld>
            <a:endParaRPr lang="en-US" sz="1600">
              <a:solidFill>
                <a:schemeClr val="bg1"/>
              </a:solidFill>
            </a:endParaRPr>
          </a:p>
        </p:txBody>
      </p:sp>
      <p:sp>
        <p:nvSpPr>
          <p:cNvPr id="6" name="TextBox 5">
            <a:extLst>
              <a:ext uri="{FF2B5EF4-FFF2-40B4-BE49-F238E27FC236}">
                <a16:creationId xmlns:a16="http://schemas.microsoft.com/office/drawing/2014/main" id="{9328E3FA-0CF7-DC92-D8E5-6AE204BD553A}"/>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7" name="Picture 6">
            <a:extLst>
              <a:ext uri="{FF2B5EF4-FFF2-40B4-BE49-F238E27FC236}">
                <a16:creationId xmlns:a16="http://schemas.microsoft.com/office/drawing/2014/main" id="{C7C2DB15-FB9B-2188-4012-7932F8C22AC7}"/>
              </a:ext>
            </a:extLst>
          </p:cNvPr>
          <p:cNvPicPr>
            <a:picLocks noChangeAspect="1"/>
          </p:cNvPicPr>
          <p:nvPr/>
        </p:nvPicPr>
        <p:blipFill>
          <a:blip r:embed="rId3"/>
          <a:stretch>
            <a:fillRect/>
          </a:stretch>
        </p:blipFill>
        <p:spPr>
          <a:xfrm>
            <a:off x="685800" y="1206443"/>
            <a:ext cx="7772400" cy="2142786"/>
          </a:xfrm>
          <a:prstGeom prst="rect">
            <a:avLst/>
          </a:prstGeom>
        </p:spPr>
      </p:pic>
      <p:sp>
        <p:nvSpPr>
          <p:cNvPr id="3" name="TextBox 2">
            <a:extLst>
              <a:ext uri="{FF2B5EF4-FFF2-40B4-BE49-F238E27FC236}">
                <a16:creationId xmlns:a16="http://schemas.microsoft.com/office/drawing/2014/main" id="{A3814497-124D-7A47-1875-FB1C625F3383}"/>
              </a:ext>
            </a:extLst>
          </p:cNvPr>
          <p:cNvSpPr txBox="1"/>
          <p:nvPr/>
        </p:nvSpPr>
        <p:spPr>
          <a:xfrm>
            <a:off x="3404508" y="3564616"/>
            <a:ext cx="2552302" cy="400110"/>
          </a:xfrm>
          <a:prstGeom prst="rect">
            <a:avLst/>
          </a:prstGeom>
          <a:noFill/>
        </p:spPr>
        <p:txBody>
          <a:bodyPr wrap="none" rtlCol="0">
            <a:spAutoFit/>
          </a:bodyPr>
          <a:lstStyle/>
          <a:p>
            <a:r>
              <a:rPr lang="en-US" sz="2000" dirty="0">
                <a:solidFill>
                  <a:srgbClr val="FF0000"/>
                </a:solidFill>
              </a:rPr>
              <a:t>Why Regularization?</a:t>
            </a:r>
          </a:p>
        </p:txBody>
      </p:sp>
      <p:sp>
        <p:nvSpPr>
          <p:cNvPr id="4" name="TextBox 3">
            <a:extLst>
              <a:ext uri="{FF2B5EF4-FFF2-40B4-BE49-F238E27FC236}">
                <a16:creationId xmlns:a16="http://schemas.microsoft.com/office/drawing/2014/main" id="{1E7309C1-C89B-E98F-59D1-8E84E9A78300}"/>
              </a:ext>
            </a:extLst>
          </p:cNvPr>
          <p:cNvSpPr txBox="1"/>
          <p:nvPr/>
        </p:nvSpPr>
        <p:spPr>
          <a:xfrm>
            <a:off x="2558924" y="4004786"/>
            <a:ext cx="4243469" cy="738664"/>
          </a:xfrm>
          <a:prstGeom prst="rect">
            <a:avLst/>
          </a:prstGeom>
          <a:noFill/>
        </p:spPr>
        <p:txBody>
          <a:bodyPr wrap="none" rtlCol="0">
            <a:spAutoFit/>
          </a:bodyPr>
          <a:lstStyle/>
          <a:p>
            <a:pPr marL="285750" indent="-285750">
              <a:buFont typeface="Arial" panose="020B0604020202020204" pitchFamily="34" charset="0"/>
              <a:buChar char="•"/>
            </a:pPr>
            <a:r>
              <a:rPr lang="en-US" dirty="0"/>
              <a:t>Express preferences over weights </a:t>
            </a:r>
          </a:p>
          <a:p>
            <a:pPr marL="285750" indent="-285750">
              <a:buFont typeface="Arial" panose="020B0604020202020204" pitchFamily="34" charset="0"/>
              <a:buChar char="•"/>
            </a:pPr>
            <a:r>
              <a:rPr lang="en-US" dirty="0"/>
              <a:t>Make the model simple so it works on test data </a:t>
            </a:r>
          </a:p>
          <a:p>
            <a:pPr marL="285750" indent="-285750">
              <a:buFont typeface="Arial" panose="020B0604020202020204" pitchFamily="34" charset="0"/>
              <a:buChar char="•"/>
            </a:pPr>
            <a:r>
              <a:rPr lang="en-US" dirty="0"/>
              <a:t>Improve optimization by adding curvature</a:t>
            </a:r>
          </a:p>
        </p:txBody>
      </p:sp>
      <p:sp>
        <p:nvSpPr>
          <p:cNvPr id="5" name="TextBox 4">
            <a:extLst>
              <a:ext uri="{FF2B5EF4-FFF2-40B4-BE49-F238E27FC236}">
                <a16:creationId xmlns:a16="http://schemas.microsoft.com/office/drawing/2014/main" id="{DF011074-4772-A319-C29C-ED80114E0425}"/>
              </a:ext>
            </a:extLst>
          </p:cNvPr>
          <p:cNvSpPr txBox="1"/>
          <p:nvPr/>
        </p:nvSpPr>
        <p:spPr>
          <a:xfrm>
            <a:off x="1034217" y="1635984"/>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9" name="TextBox 8">
            <a:extLst>
              <a:ext uri="{FF2B5EF4-FFF2-40B4-BE49-F238E27FC236}">
                <a16:creationId xmlns:a16="http://schemas.microsoft.com/office/drawing/2014/main" id="{35D806A2-7F2D-6ABD-4760-DED2762A0EAD}"/>
              </a:ext>
            </a:extLst>
          </p:cNvPr>
          <p:cNvSpPr txBox="1"/>
          <p:nvPr/>
        </p:nvSpPr>
        <p:spPr>
          <a:xfrm>
            <a:off x="3818238" y="1611492"/>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
        <p:nvSpPr>
          <p:cNvPr id="10" name="TextBox 9">
            <a:extLst>
              <a:ext uri="{FF2B5EF4-FFF2-40B4-BE49-F238E27FC236}">
                <a16:creationId xmlns:a16="http://schemas.microsoft.com/office/drawing/2014/main" id="{E063C1CE-6F7D-6866-CA8A-0AAC4841BD97}"/>
              </a:ext>
            </a:extLst>
          </p:cNvPr>
          <p:cNvSpPr txBox="1"/>
          <p:nvPr/>
        </p:nvSpPr>
        <p:spPr>
          <a:xfrm>
            <a:off x="5630314" y="1603328"/>
            <a:ext cx="310168" cy="307777"/>
          </a:xfrm>
          <a:prstGeom prst="rect">
            <a:avLst/>
          </a:prstGeom>
          <a:solidFill>
            <a:schemeClr val="bg1"/>
          </a:solidFill>
          <a:ln>
            <a:solidFill>
              <a:schemeClr val="bg1"/>
            </a:solidFill>
          </a:ln>
        </p:spPr>
        <p:txBody>
          <a:bodyPr wrap="square">
            <a:spAutoFit/>
          </a:bodyPr>
          <a:lstStyle/>
          <a:p>
            <a:r>
              <a:rPr lang="en" sz="1400" dirty="0"/>
              <a:t>𝚯</a:t>
            </a:r>
            <a:endParaRPr lang="en-US" dirty="0"/>
          </a:p>
        </p:txBody>
      </p:sp>
    </p:spTree>
    <p:extLst>
      <p:ext uri="{BB962C8B-B14F-4D97-AF65-F5344CB8AC3E}">
        <p14:creationId xmlns:p14="http://schemas.microsoft.com/office/powerpoint/2010/main" val="100896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91CDD-9C9A-BC00-5ED4-B6138FED2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0C46DA-7B4B-3A60-87EA-2FC2F5D23CEF}"/>
              </a:ext>
            </a:extLst>
          </p:cNvPr>
          <p:cNvSpPr>
            <a:spLocks noGrp="1"/>
          </p:cNvSpPr>
          <p:nvPr>
            <p:ph type="title"/>
          </p:nvPr>
        </p:nvSpPr>
        <p:spPr/>
        <p:txBody>
          <a:bodyPr>
            <a:normAutofit fontScale="90000"/>
          </a:bodyPr>
          <a:lstStyle/>
          <a:p>
            <a:r>
              <a:rPr lang="en-US" dirty="0"/>
              <a:t>Linear classifier: Regularization – Express Preferences </a:t>
            </a:r>
          </a:p>
        </p:txBody>
      </p:sp>
      <p:sp>
        <p:nvSpPr>
          <p:cNvPr id="8" name="Slide Number Placeholder 3">
            <a:extLst>
              <a:ext uri="{FF2B5EF4-FFF2-40B4-BE49-F238E27FC236}">
                <a16:creationId xmlns:a16="http://schemas.microsoft.com/office/drawing/2014/main" id="{726CFE1A-9291-0DFF-EA57-27BD18BFF61B}"/>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98</a:t>
            </a:fld>
            <a:endParaRPr lang="en-US" sz="1600">
              <a:solidFill>
                <a:schemeClr val="bg1"/>
              </a:solidFill>
            </a:endParaRPr>
          </a:p>
        </p:txBody>
      </p:sp>
      <p:sp>
        <p:nvSpPr>
          <p:cNvPr id="6" name="TextBox 5">
            <a:extLst>
              <a:ext uri="{FF2B5EF4-FFF2-40B4-BE49-F238E27FC236}">
                <a16:creationId xmlns:a16="http://schemas.microsoft.com/office/drawing/2014/main" id="{77B95083-9B26-8CD8-A118-143438443554}"/>
              </a:ext>
            </a:extLst>
          </p:cNvPr>
          <p:cNvSpPr txBox="1"/>
          <p:nvPr/>
        </p:nvSpPr>
        <p:spPr>
          <a:xfrm>
            <a:off x="6014720" y="4852785"/>
            <a:ext cx="3002745" cy="276999"/>
          </a:xfrm>
          <a:prstGeom prst="rect">
            <a:avLst/>
          </a:prstGeom>
          <a:noFill/>
        </p:spPr>
        <p:txBody>
          <a:bodyPr wrap="none" rtlCol="0">
            <a:spAutoFit/>
          </a:bodyPr>
          <a:lstStyle/>
          <a:p>
            <a:r>
              <a:rPr lang="en-US" sz="1200" dirty="0"/>
              <a:t>Slide Credit: </a:t>
            </a:r>
            <a:r>
              <a:rPr lang="en-US" sz="1200" dirty="0">
                <a:hlinkClick r:id="rId2"/>
              </a:rPr>
              <a:t>https://cs231n.stanford.edu/</a:t>
            </a:r>
            <a:r>
              <a:rPr lang="en-US" sz="1200" dirty="0"/>
              <a:t> </a:t>
            </a:r>
          </a:p>
        </p:txBody>
      </p:sp>
      <p:pic>
        <p:nvPicPr>
          <p:cNvPr id="5" name="Picture 4">
            <a:extLst>
              <a:ext uri="{FF2B5EF4-FFF2-40B4-BE49-F238E27FC236}">
                <a16:creationId xmlns:a16="http://schemas.microsoft.com/office/drawing/2014/main" id="{46BD1AAC-D002-7AE9-3C8D-203E60C9F31F}"/>
              </a:ext>
            </a:extLst>
          </p:cNvPr>
          <p:cNvPicPr>
            <a:picLocks noChangeAspect="1"/>
          </p:cNvPicPr>
          <p:nvPr/>
        </p:nvPicPr>
        <p:blipFill>
          <a:blip r:embed="rId3"/>
          <a:stretch>
            <a:fillRect/>
          </a:stretch>
        </p:blipFill>
        <p:spPr>
          <a:xfrm>
            <a:off x="457200" y="1502228"/>
            <a:ext cx="3261307" cy="2334986"/>
          </a:xfrm>
          <a:prstGeom prst="rect">
            <a:avLst/>
          </a:prstGeom>
        </p:spPr>
      </p:pic>
      <p:pic>
        <p:nvPicPr>
          <p:cNvPr id="9" name="Picture 8">
            <a:extLst>
              <a:ext uri="{FF2B5EF4-FFF2-40B4-BE49-F238E27FC236}">
                <a16:creationId xmlns:a16="http://schemas.microsoft.com/office/drawing/2014/main" id="{02E2620D-F2DB-4891-61A9-2DEB746FF25D}"/>
              </a:ext>
            </a:extLst>
          </p:cNvPr>
          <p:cNvPicPr>
            <a:picLocks noChangeAspect="1"/>
          </p:cNvPicPr>
          <p:nvPr/>
        </p:nvPicPr>
        <p:blipFill>
          <a:blip r:embed="rId4"/>
          <a:stretch>
            <a:fillRect/>
          </a:stretch>
        </p:blipFill>
        <p:spPr>
          <a:xfrm>
            <a:off x="5310084" y="1282446"/>
            <a:ext cx="3107294" cy="3072223"/>
          </a:xfrm>
          <a:prstGeom prst="rect">
            <a:avLst/>
          </a:prstGeom>
        </p:spPr>
      </p:pic>
      <p:sp>
        <p:nvSpPr>
          <p:cNvPr id="10" name="Rounded Rectangle 9">
            <a:extLst>
              <a:ext uri="{FF2B5EF4-FFF2-40B4-BE49-F238E27FC236}">
                <a16:creationId xmlns:a16="http://schemas.microsoft.com/office/drawing/2014/main" id="{799AA5D9-D59D-7DB0-4CA4-4424DED864B3}"/>
              </a:ext>
            </a:extLst>
          </p:cNvPr>
          <p:cNvSpPr/>
          <p:nvPr/>
        </p:nvSpPr>
        <p:spPr>
          <a:xfrm>
            <a:off x="5600700" y="2743200"/>
            <a:ext cx="2552700" cy="5470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7C70447-0B8D-C3E9-FD3F-A3854D80EDB9}"/>
              </a:ext>
            </a:extLst>
          </p:cNvPr>
          <p:cNvSpPr/>
          <p:nvPr/>
        </p:nvSpPr>
        <p:spPr>
          <a:xfrm>
            <a:off x="5600700" y="3713213"/>
            <a:ext cx="2552700" cy="5470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47AFB85-5859-EE98-7F6F-B71BBE0ACE08}"/>
              </a:ext>
            </a:extLst>
          </p:cNvPr>
          <p:cNvSpPr/>
          <p:nvPr/>
        </p:nvSpPr>
        <p:spPr>
          <a:xfrm>
            <a:off x="351064" y="2547258"/>
            <a:ext cx="3367443" cy="444953"/>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BA74D95-ABEC-6083-6FDE-5F7A360FF7F7}"/>
              </a:ext>
            </a:extLst>
          </p:cNvPr>
          <p:cNvSpPr/>
          <p:nvPr/>
        </p:nvSpPr>
        <p:spPr>
          <a:xfrm>
            <a:off x="331439" y="1981881"/>
            <a:ext cx="1962726" cy="444953"/>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9CD597-F134-81BE-E197-38D5E807DFE0}"/>
              </a:ext>
            </a:extLst>
          </p:cNvPr>
          <p:cNvPicPr>
            <a:picLocks noChangeAspect="1"/>
          </p:cNvPicPr>
          <p:nvPr/>
        </p:nvPicPr>
        <p:blipFill>
          <a:blip r:embed="rId5"/>
          <a:stretch>
            <a:fillRect/>
          </a:stretch>
        </p:blipFill>
        <p:spPr>
          <a:xfrm>
            <a:off x="7809431" y="1652944"/>
            <a:ext cx="326134" cy="384371"/>
          </a:xfrm>
          <a:prstGeom prst="rect">
            <a:avLst/>
          </a:prstGeom>
        </p:spPr>
      </p:pic>
      <p:pic>
        <p:nvPicPr>
          <p:cNvPr id="7" name="Picture 6">
            <a:extLst>
              <a:ext uri="{FF2B5EF4-FFF2-40B4-BE49-F238E27FC236}">
                <a16:creationId xmlns:a16="http://schemas.microsoft.com/office/drawing/2014/main" id="{D1916525-FE4A-3274-AFEF-63A11FE19247}"/>
              </a:ext>
            </a:extLst>
          </p:cNvPr>
          <p:cNvPicPr>
            <a:picLocks noChangeAspect="1"/>
          </p:cNvPicPr>
          <p:nvPr/>
        </p:nvPicPr>
        <p:blipFill>
          <a:blip r:embed="rId5"/>
          <a:stretch>
            <a:fillRect/>
          </a:stretch>
        </p:blipFill>
        <p:spPr>
          <a:xfrm>
            <a:off x="2152851" y="3371209"/>
            <a:ext cx="242998" cy="286391"/>
          </a:xfrm>
          <a:prstGeom prst="rect">
            <a:avLst/>
          </a:prstGeom>
        </p:spPr>
      </p:pic>
      <p:pic>
        <p:nvPicPr>
          <p:cNvPr id="14" name="Picture 13">
            <a:extLst>
              <a:ext uri="{FF2B5EF4-FFF2-40B4-BE49-F238E27FC236}">
                <a16:creationId xmlns:a16="http://schemas.microsoft.com/office/drawing/2014/main" id="{1ED388C4-EA6C-547B-D6A3-B9EE3900584D}"/>
              </a:ext>
            </a:extLst>
          </p:cNvPr>
          <p:cNvPicPr>
            <a:picLocks noChangeAspect="1"/>
          </p:cNvPicPr>
          <p:nvPr/>
        </p:nvPicPr>
        <p:blipFill>
          <a:blip r:embed="rId5"/>
          <a:stretch>
            <a:fillRect/>
          </a:stretch>
        </p:blipFill>
        <p:spPr>
          <a:xfrm>
            <a:off x="1130393" y="3371209"/>
            <a:ext cx="242998" cy="286391"/>
          </a:xfrm>
          <a:prstGeom prst="rect">
            <a:avLst/>
          </a:prstGeom>
        </p:spPr>
      </p:pic>
      <p:pic>
        <p:nvPicPr>
          <p:cNvPr id="15" name="Picture 14">
            <a:extLst>
              <a:ext uri="{FF2B5EF4-FFF2-40B4-BE49-F238E27FC236}">
                <a16:creationId xmlns:a16="http://schemas.microsoft.com/office/drawing/2014/main" id="{E8A772BE-C748-0120-9202-4DA9974C5C4A}"/>
              </a:ext>
            </a:extLst>
          </p:cNvPr>
          <p:cNvPicPr>
            <a:picLocks noChangeAspect="1"/>
          </p:cNvPicPr>
          <p:nvPr/>
        </p:nvPicPr>
        <p:blipFill>
          <a:blip r:embed="rId5"/>
          <a:stretch>
            <a:fillRect/>
          </a:stretch>
        </p:blipFill>
        <p:spPr>
          <a:xfrm>
            <a:off x="428256" y="2033228"/>
            <a:ext cx="242998" cy="286391"/>
          </a:xfrm>
          <a:prstGeom prst="rect">
            <a:avLst/>
          </a:prstGeom>
        </p:spPr>
      </p:pic>
      <p:pic>
        <p:nvPicPr>
          <p:cNvPr id="16" name="Picture 15">
            <a:extLst>
              <a:ext uri="{FF2B5EF4-FFF2-40B4-BE49-F238E27FC236}">
                <a16:creationId xmlns:a16="http://schemas.microsoft.com/office/drawing/2014/main" id="{7933A09D-DDB9-15D2-94C1-E3CDF81F9744}"/>
              </a:ext>
            </a:extLst>
          </p:cNvPr>
          <p:cNvPicPr>
            <a:picLocks noChangeAspect="1"/>
          </p:cNvPicPr>
          <p:nvPr/>
        </p:nvPicPr>
        <p:blipFill>
          <a:blip r:embed="rId5"/>
          <a:stretch>
            <a:fillRect/>
          </a:stretch>
        </p:blipFill>
        <p:spPr>
          <a:xfrm>
            <a:off x="431969" y="2576470"/>
            <a:ext cx="242998" cy="286391"/>
          </a:xfrm>
          <a:prstGeom prst="rect">
            <a:avLst/>
          </a:prstGeom>
        </p:spPr>
      </p:pic>
      <p:pic>
        <p:nvPicPr>
          <p:cNvPr id="4" name="Picture 3">
            <a:extLst>
              <a:ext uri="{FF2B5EF4-FFF2-40B4-BE49-F238E27FC236}">
                <a16:creationId xmlns:a16="http://schemas.microsoft.com/office/drawing/2014/main" id="{79641DA4-A83E-63CD-ABAF-1C97064D2399}"/>
              </a:ext>
            </a:extLst>
          </p:cNvPr>
          <p:cNvPicPr>
            <a:picLocks noChangeAspect="1"/>
          </p:cNvPicPr>
          <p:nvPr/>
        </p:nvPicPr>
        <p:blipFill>
          <a:blip r:embed="rId5"/>
          <a:stretch>
            <a:fillRect/>
          </a:stretch>
        </p:blipFill>
        <p:spPr>
          <a:xfrm>
            <a:off x="5758916" y="1654867"/>
            <a:ext cx="358747" cy="422808"/>
          </a:xfrm>
          <a:prstGeom prst="rect">
            <a:avLst/>
          </a:prstGeom>
        </p:spPr>
      </p:pic>
    </p:spTree>
    <p:extLst>
      <p:ext uri="{BB962C8B-B14F-4D97-AF65-F5344CB8AC3E}">
        <p14:creationId xmlns:p14="http://schemas.microsoft.com/office/powerpoint/2010/main" val="53311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 Hinge loss </a:t>
            </a:r>
          </a:p>
        </p:txBody>
      </p:sp>
      <p:sp>
        <p:nvSpPr>
          <p:cNvPr id="3" name="object 4"/>
          <p:cNvSpPr txBox="1"/>
          <p:nvPr/>
        </p:nvSpPr>
        <p:spPr>
          <a:xfrm>
            <a:off x="1323263" y="1592119"/>
            <a:ext cx="2813209" cy="346249"/>
          </a:xfrm>
          <a:prstGeom prst="rect">
            <a:avLst/>
          </a:prstGeom>
        </p:spPr>
        <p:txBody>
          <a:bodyPr vert="horz" wrap="square" lIns="0" tIns="0" rIns="0" bIns="0" rtlCol="0">
            <a:spAutoFit/>
          </a:bodyPr>
          <a:lstStyle/>
          <a:p>
            <a:pPr marL="9525"/>
            <a:r>
              <a:rPr sz="2250" spc="-4" dirty="0">
                <a:solidFill>
                  <a:srgbClr val="FF0000"/>
                </a:solidFill>
              </a:rPr>
              <a:t>Weight</a:t>
            </a:r>
            <a:r>
              <a:rPr sz="2250" spc="-15" dirty="0">
                <a:solidFill>
                  <a:srgbClr val="FF0000"/>
                </a:solidFill>
              </a:rPr>
              <a:t> </a:t>
            </a:r>
            <a:r>
              <a:rPr sz="2250" spc="-4" dirty="0">
                <a:solidFill>
                  <a:srgbClr val="FF0000"/>
                </a:solidFill>
              </a:rPr>
              <a:t>Regularization</a:t>
            </a:r>
            <a:endParaRPr sz="2250">
              <a:solidFill>
                <a:prstClr val="black"/>
              </a:solidFill>
            </a:endParaRPr>
          </a:p>
        </p:txBody>
      </p:sp>
      <p:sp>
        <p:nvSpPr>
          <p:cNvPr id="4" name="object 5"/>
          <p:cNvSpPr/>
          <p:nvPr/>
        </p:nvSpPr>
        <p:spPr>
          <a:xfrm>
            <a:off x="1359757" y="2090410"/>
            <a:ext cx="6424479" cy="370124"/>
          </a:xfrm>
          <a:prstGeom prst="rect">
            <a:avLst/>
          </a:prstGeom>
          <a:blipFill>
            <a:blip r:embed="rId2" cstate="print"/>
            <a:stretch>
              <a:fillRect/>
            </a:stretch>
          </a:blipFill>
        </p:spPr>
        <p:txBody>
          <a:bodyPr wrap="square" lIns="0" tIns="0" rIns="0" bIns="0" rtlCol="0"/>
          <a:lstStyle/>
          <a:p>
            <a:endParaRPr sz="1050">
              <a:solidFill>
                <a:prstClr val="black"/>
              </a:solidFill>
            </a:endParaRPr>
          </a:p>
        </p:txBody>
      </p:sp>
      <p:sp>
        <p:nvSpPr>
          <p:cNvPr id="5" name="object 6"/>
          <p:cNvSpPr/>
          <p:nvPr/>
        </p:nvSpPr>
        <p:spPr>
          <a:xfrm>
            <a:off x="7013483" y="2051823"/>
            <a:ext cx="802481" cy="408623"/>
          </a:xfrm>
          <a:custGeom>
            <a:avLst/>
            <a:gdLst/>
            <a:ahLst/>
            <a:cxnLst/>
            <a:rect l="l" t="t" r="r" b="b"/>
            <a:pathLst>
              <a:path w="1069975" h="544830">
                <a:moveTo>
                  <a:pt x="0" y="0"/>
                </a:moveTo>
                <a:lnTo>
                  <a:pt x="1069497" y="0"/>
                </a:lnTo>
                <a:lnTo>
                  <a:pt x="1069497" y="544798"/>
                </a:lnTo>
                <a:lnTo>
                  <a:pt x="0" y="544798"/>
                </a:lnTo>
                <a:lnTo>
                  <a:pt x="0" y="0"/>
                </a:lnTo>
                <a:close/>
              </a:path>
            </a:pathLst>
          </a:custGeom>
          <a:ln w="19049">
            <a:solidFill>
              <a:srgbClr val="FF0000"/>
            </a:solidFill>
          </a:ln>
        </p:spPr>
        <p:txBody>
          <a:bodyPr wrap="square" lIns="0" tIns="0" rIns="0" bIns="0" rtlCol="0"/>
          <a:lstStyle/>
          <a:p>
            <a:endParaRPr sz="1050">
              <a:solidFill>
                <a:prstClr val="black"/>
              </a:solidFill>
            </a:endParaRPr>
          </a:p>
        </p:txBody>
      </p:sp>
      <p:sp>
        <p:nvSpPr>
          <p:cNvPr id="6" name="object 7"/>
          <p:cNvSpPr/>
          <p:nvPr/>
        </p:nvSpPr>
        <p:spPr>
          <a:xfrm>
            <a:off x="6689032" y="1907541"/>
            <a:ext cx="360998" cy="197644"/>
          </a:xfrm>
          <a:custGeom>
            <a:avLst/>
            <a:gdLst/>
            <a:ahLst/>
            <a:cxnLst/>
            <a:rect l="l" t="t" r="r" b="b"/>
            <a:pathLst>
              <a:path w="481329" h="263525">
                <a:moveTo>
                  <a:pt x="0" y="0"/>
                </a:moveTo>
                <a:lnTo>
                  <a:pt x="480874" y="263534"/>
                </a:lnTo>
              </a:path>
            </a:pathLst>
          </a:custGeom>
          <a:ln w="9524">
            <a:solidFill>
              <a:srgbClr val="666666"/>
            </a:solidFill>
          </a:ln>
        </p:spPr>
        <p:txBody>
          <a:bodyPr wrap="square" lIns="0" tIns="0" rIns="0" bIns="0" rtlCol="0"/>
          <a:lstStyle/>
          <a:p>
            <a:endParaRPr sz="1050">
              <a:solidFill>
                <a:prstClr val="black"/>
              </a:solidFill>
            </a:endParaRPr>
          </a:p>
        </p:txBody>
      </p:sp>
      <p:sp>
        <p:nvSpPr>
          <p:cNvPr id="7" name="object 8"/>
          <p:cNvSpPr/>
          <p:nvPr/>
        </p:nvSpPr>
        <p:spPr>
          <a:xfrm>
            <a:off x="7044026" y="2094844"/>
            <a:ext cx="34290" cy="26194"/>
          </a:xfrm>
          <a:custGeom>
            <a:avLst/>
            <a:gdLst/>
            <a:ahLst/>
            <a:cxnLst/>
            <a:rect l="l" t="t" r="r" b="b"/>
            <a:pathLst>
              <a:path w="45720" h="34925">
                <a:moveTo>
                  <a:pt x="0" y="27594"/>
                </a:moveTo>
                <a:lnTo>
                  <a:pt x="45449" y="34572"/>
                </a:lnTo>
                <a:lnTo>
                  <a:pt x="15124" y="0"/>
                </a:lnTo>
                <a:lnTo>
                  <a:pt x="0" y="27594"/>
                </a:lnTo>
                <a:close/>
              </a:path>
            </a:pathLst>
          </a:custGeom>
          <a:ln w="9524">
            <a:solidFill>
              <a:srgbClr val="666666"/>
            </a:solidFill>
          </a:ln>
        </p:spPr>
        <p:txBody>
          <a:bodyPr wrap="square" lIns="0" tIns="0" rIns="0" bIns="0" rtlCol="0"/>
          <a:lstStyle/>
          <a:p>
            <a:endParaRPr sz="1050">
              <a:solidFill>
                <a:prstClr val="black"/>
              </a:solidFill>
            </a:endParaRPr>
          </a:p>
        </p:txBody>
      </p:sp>
      <p:sp>
        <p:nvSpPr>
          <p:cNvPr id="8" name="object 9"/>
          <p:cNvSpPr txBox="1">
            <a:spLocks/>
          </p:cNvSpPr>
          <p:nvPr/>
        </p:nvSpPr>
        <p:spPr bwMode="auto">
          <a:xfrm>
            <a:off x="5122022" y="1488907"/>
            <a:ext cx="2519363" cy="406522"/>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9525" marR="3810">
              <a:lnSpc>
                <a:spcPct val="100699"/>
              </a:lnSpc>
            </a:pPr>
            <a:r>
              <a:rPr lang="el-GR" sz="1350" spc="-4" dirty="0">
                <a:solidFill>
                  <a:schemeClr val="tx1"/>
                </a:solidFill>
              </a:rPr>
              <a:t>λ</a:t>
            </a:r>
            <a:r>
              <a:rPr lang="en-US" sz="1350" spc="-4" dirty="0">
                <a:solidFill>
                  <a:schemeClr val="tx1"/>
                </a:solidFill>
              </a:rPr>
              <a:t> = regularization strength  (</a:t>
            </a:r>
            <a:r>
              <a:rPr lang="en-US" sz="1350" spc="-4" dirty="0" err="1">
                <a:solidFill>
                  <a:schemeClr val="tx1"/>
                </a:solidFill>
              </a:rPr>
              <a:t>hyperparameter</a:t>
            </a:r>
            <a:r>
              <a:rPr lang="en-US" sz="1350" spc="-4" dirty="0">
                <a:solidFill>
                  <a:schemeClr val="tx1"/>
                </a:solidFill>
              </a:rPr>
              <a:t>)</a:t>
            </a:r>
            <a:endParaRPr lang="en-US" sz="1350" dirty="0">
              <a:solidFill>
                <a:schemeClr val="tx1"/>
              </a:solidFill>
            </a:endParaRPr>
          </a:p>
        </p:txBody>
      </p:sp>
      <p:sp>
        <p:nvSpPr>
          <p:cNvPr id="9" name="object 10"/>
          <p:cNvSpPr txBox="1"/>
          <p:nvPr/>
        </p:nvSpPr>
        <p:spPr>
          <a:xfrm>
            <a:off x="1414519" y="2655991"/>
            <a:ext cx="5226844" cy="1384995"/>
          </a:xfrm>
          <a:prstGeom prst="rect">
            <a:avLst/>
          </a:prstGeom>
        </p:spPr>
        <p:txBody>
          <a:bodyPr vert="horz" wrap="square" lIns="0" tIns="0" rIns="0" bIns="0" rtlCol="0">
            <a:spAutoFit/>
          </a:bodyPr>
          <a:lstStyle/>
          <a:p>
            <a:pPr marL="9525" marR="2927033"/>
            <a:r>
              <a:rPr sz="2250" spc="-4" dirty="0">
                <a:solidFill>
                  <a:srgbClr val="38751C"/>
                </a:solidFill>
              </a:rPr>
              <a:t>In common use:  </a:t>
            </a:r>
            <a:r>
              <a:rPr sz="2250" b="1" spc="-4" dirty="0">
                <a:solidFill>
                  <a:prstClr val="black"/>
                </a:solidFill>
              </a:rPr>
              <a:t>L2</a:t>
            </a:r>
            <a:r>
              <a:rPr sz="2250" b="1" spc="-38" dirty="0">
                <a:solidFill>
                  <a:prstClr val="black"/>
                </a:solidFill>
              </a:rPr>
              <a:t> </a:t>
            </a:r>
            <a:r>
              <a:rPr sz="2250" b="1" spc="-4" dirty="0">
                <a:solidFill>
                  <a:prstClr val="black"/>
                </a:solidFill>
              </a:rPr>
              <a:t>regularization  </a:t>
            </a:r>
            <a:r>
              <a:rPr sz="2250" spc="-4" dirty="0">
                <a:solidFill>
                  <a:prstClr val="black"/>
                </a:solidFill>
              </a:rPr>
              <a:t>L1</a:t>
            </a:r>
            <a:r>
              <a:rPr sz="2250" spc="-26" dirty="0">
                <a:solidFill>
                  <a:prstClr val="black"/>
                </a:solidFill>
              </a:rPr>
              <a:t> </a:t>
            </a:r>
            <a:r>
              <a:rPr sz="2250" spc="-4" dirty="0">
                <a:solidFill>
                  <a:prstClr val="black"/>
                </a:solidFill>
              </a:rPr>
              <a:t>regularization</a:t>
            </a:r>
            <a:endParaRPr sz="2250" dirty="0">
              <a:solidFill>
                <a:prstClr val="black"/>
              </a:solidFill>
            </a:endParaRPr>
          </a:p>
          <a:p>
            <a:pPr marL="9525" marR="3810"/>
            <a:r>
              <a:rPr sz="2250" spc="-4" dirty="0">
                <a:solidFill>
                  <a:prstClr val="black"/>
                </a:solidFill>
              </a:rPr>
              <a:t>Dropout </a:t>
            </a:r>
            <a:r>
              <a:rPr sz="2250" spc="-4" dirty="0">
                <a:solidFill>
                  <a:srgbClr val="999999"/>
                </a:solidFill>
              </a:rPr>
              <a:t>(will see</a:t>
            </a:r>
            <a:r>
              <a:rPr sz="2250" spc="-8" dirty="0">
                <a:solidFill>
                  <a:srgbClr val="999999"/>
                </a:solidFill>
              </a:rPr>
              <a:t> </a:t>
            </a:r>
            <a:r>
              <a:rPr sz="2250" spc="-4" dirty="0">
                <a:solidFill>
                  <a:srgbClr val="999999"/>
                </a:solidFill>
              </a:rPr>
              <a:t>later)</a:t>
            </a:r>
            <a:endParaRPr sz="2250" dirty="0">
              <a:solidFill>
                <a:prstClr val="black"/>
              </a:solidFill>
            </a:endParaRPr>
          </a:p>
        </p:txBody>
      </p:sp>
      <p:sp>
        <p:nvSpPr>
          <p:cNvPr id="10" name="object 11"/>
          <p:cNvSpPr/>
          <p:nvPr/>
        </p:nvSpPr>
        <p:spPr>
          <a:xfrm>
            <a:off x="4797443" y="2973252"/>
            <a:ext cx="1921533" cy="328818"/>
          </a:xfrm>
          <a:prstGeom prst="rect">
            <a:avLst/>
          </a:prstGeom>
          <a:blipFill>
            <a:blip r:embed="rId3" cstate="print"/>
            <a:stretch>
              <a:fillRect/>
            </a:stretch>
          </a:blipFill>
        </p:spPr>
        <p:txBody>
          <a:bodyPr wrap="square" lIns="0" tIns="0" rIns="0" bIns="0" rtlCol="0"/>
          <a:lstStyle/>
          <a:p>
            <a:endParaRPr sz="1050">
              <a:solidFill>
                <a:prstClr val="black"/>
              </a:solidFill>
            </a:endParaRPr>
          </a:p>
        </p:txBody>
      </p:sp>
      <p:sp>
        <p:nvSpPr>
          <p:cNvPr id="11" name="object 12"/>
          <p:cNvSpPr/>
          <p:nvPr/>
        </p:nvSpPr>
        <p:spPr>
          <a:xfrm>
            <a:off x="4802449" y="3358771"/>
            <a:ext cx="1911521" cy="295199"/>
          </a:xfrm>
          <a:prstGeom prst="rect">
            <a:avLst/>
          </a:prstGeom>
          <a:blipFill>
            <a:blip r:embed="rId4" cstate="print"/>
            <a:stretch>
              <a:fillRect/>
            </a:stretch>
          </a:blipFill>
        </p:spPr>
        <p:txBody>
          <a:bodyPr wrap="square" lIns="0" tIns="0" rIns="0" bIns="0" rtlCol="0"/>
          <a:lstStyle/>
          <a:p>
            <a:endParaRPr sz="1050">
              <a:solidFill>
                <a:prstClr val="black"/>
              </a:solidFill>
            </a:endParaRPr>
          </a:p>
        </p:txBody>
      </p:sp>
      <p:sp>
        <p:nvSpPr>
          <p:cNvPr id="13" name="TextBox 12"/>
          <p:cNvSpPr txBox="1"/>
          <p:nvPr/>
        </p:nvSpPr>
        <p:spPr>
          <a:xfrm>
            <a:off x="1143000" y="4953063"/>
            <a:ext cx="1548822" cy="213585"/>
          </a:xfrm>
          <a:prstGeom prst="rect">
            <a:avLst/>
          </a:prstGeom>
          <a:noFill/>
        </p:spPr>
        <p:txBody>
          <a:bodyPr wrap="none" rtlCol="0">
            <a:spAutoFit/>
          </a:bodyPr>
          <a:lstStyle/>
          <a:p>
            <a:r>
              <a:rPr lang="en-US" sz="788" dirty="0"/>
              <a:t>Adapted from Andrej </a:t>
            </a:r>
            <a:r>
              <a:rPr lang="en-US" sz="788" dirty="0" err="1"/>
              <a:t>Karpathy</a:t>
            </a:r>
            <a:endParaRPr lang="en-US" sz="788" dirty="0"/>
          </a:p>
        </p:txBody>
      </p:sp>
      <p:sp>
        <p:nvSpPr>
          <p:cNvPr id="14" name="Slide Number Placeholder 3">
            <a:extLst>
              <a:ext uri="{FF2B5EF4-FFF2-40B4-BE49-F238E27FC236}">
                <a16:creationId xmlns:a16="http://schemas.microsoft.com/office/drawing/2014/main" id="{62A972AF-FE4C-467A-949D-5248ED52F7F1}"/>
              </a:ext>
            </a:extLst>
          </p:cNvPr>
          <p:cNvSpPr>
            <a:spLocks noGrp="1"/>
          </p:cNvSpPr>
          <p:nvPr>
            <p:ph type="sldNum" sz="quarter" idx="12"/>
          </p:nvPr>
        </p:nvSpPr>
        <p:spPr>
          <a:xfrm>
            <a:off x="7620000" y="13716"/>
            <a:ext cx="1066800" cy="246888"/>
          </a:xfrm>
        </p:spPr>
        <p:txBody>
          <a:bodyPr/>
          <a:lstStyle/>
          <a:p>
            <a:pPr>
              <a:defRPr/>
            </a:pPr>
            <a:fld id="{774C1639-4E2F-4550-BAEE-C5BDC1CB80DD}" type="slidenum">
              <a:rPr lang="en-US" sz="1600" smtClean="0">
                <a:solidFill>
                  <a:schemeClr val="bg1"/>
                </a:solidFill>
              </a:rPr>
              <a:pPr>
                <a:defRPr/>
              </a:pPr>
              <a:t>99</a:t>
            </a:fld>
            <a:endParaRPr lang="en-US" sz="1600">
              <a:solidFill>
                <a:schemeClr val="bg1"/>
              </a:solidFill>
            </a:endParaRPr>
          </a:p>
        </p:txBody>
      </p:sp>
      <p:pic>
        <p:nvPicPr>
          <p:cNvPr id="16" name="Picture 15">
            <a:extLst>
              <a:ext uri="{FF2B5EF4-FFF2-40B4-BE49-F238E27FC236}">
                <a16:creationId xmlns:a16="http://schemas.microsoft.com/office/drawing/2014/main" id="{0736305D-2AA5-B2B1-40B0-8A4F678F52F2}"/>
              </a:ext>
            </a:extLst>
          </p:cNvPr>
          <p:cNvPicPr>
            <a:picLocks noChangeAspect="1"/>
          </p:cNvPicPr>
          <p:nvPr/>
        </p:nvPicPr>
        <p:blipFill>
          <a:blip r:embed="rId5"/>
          <a:stretch>
            <a:fillRect/>
          </a:stretch>
        </p:blipFill>
        <p:spPr>
          <a:xfrm>
            <a:off x="7456948" y="2124312"/>
            <a:ext cx="212440" cy="250376"/>
          </a:xfrm>
          <a:prstGeom prst="rect">
            <a:avLst/>
          </a:prstGeom>
        </p:spPr>
      </p:pic>
      <p:pic>
        <p:nvPicPr>
          <p:cNvPr id="17" name="Picture 16">
            <a:extLst>
              <a:ext uri="{FF2B5EF4-FFF2-40B4-BE49-F238E27FC236}">
                <a16:creationId xmlns:a16="http://schemas.microsoft.com/office/drawing/2014/main" id="{8DCA14D6-C6A5-288A-1763-69E02F11C832}"/>
              </a:ext>
            </a:extLst>
          </p:cNvPr>
          <p:cNvPicPr>
            <a:picLocks noChangeAspect="1"/>
          </p:cNvPicPr>
          <p:nvPr/>
        </p:nvPicPr>
        <p:blipFill>
          <a:blip r:embed="rId5"/>
          <a:stretch>
            <a:fillRect/>
          </a:stretch>
        </p:blipFill>
        <p:spPr>
          <a:xfrm>
            <a:off x="4563832" y="2114693"/>
            <a:ext cx="212440" cy="250376"/>
          </a:xfrm>
          <a:prstGeom prst="rect">
            <a:avLst/>
          </a:prstGeom>
        </p:spPr>
      </p:pic>
      <p:pic>
        <p:nvPicPr>
          <p:cNvPr id="18" name="Picture 17">
            <a:extLst>
              <a:ext uri="{FF2B5EF4-FFF2-40B4-BE49-F238E27FC236}">
                <a16:creationId xmlns:a16="http://schemas.microsoft.com/office/drawing/2014/main" id="{98CF0952-47A9-DC17-24B2-0903826B8E9C}"/>
              </a:ext>
            </a:extLst>
          </p:cNvPr>
          <p:cNvPicPr>
            <a:picLocks noChangeAspect="1"/>
          </p:cNvPicPr>
          <p:nvPr/>
        </p:nvPicPr>
        <p:blipFill>
          <a:blip r:embed="rId5"/>
          <a:stretch>
            <a:fillRect/>
          </a:stretch>
        </p:blipFill>
        <p:spPr>
          <a:xfrm>
            <a:off x="5805793" y="2121485"/>
            <a:ext cx="212440" cy="250376"/>
          </a:xfrm>
          <a:prstGeom prst="rect">
            <a:avLst/>
          </a:prstGeom>
        </p:spPr>
      </p:pic>
      <p:pic>
        <p:nvPicPr>
          <p:cNvPr id="19" name="Picture 18">
            <a:extLst>
              <a:ext uri="{FF2B5EF4-FFF2-40B4-BE49-F238E27FC236}">
                <a16:creationId xmlns:a16="http://schemas.microsoft.com/office/drawing/2014/main" id="{6C57BCDE-8ED9-15B9-C9D9-99B6E6232ECF}"/>
              </a:ext>
            </a:extLst>
          </p:cNvPr>
          <p:cNvPicPr>
            <a:picLocks noChangeAspect="1"/>
          </p:cNvPicPr>
          <p:nvPr/>
        </p:nvPicPr>
        <p:blipFill>
          <a:blip r:embed="rId5"/>
          <a:stretch>
            <a:fillRect/>
          </a:stretch>
        </p:blipFill>
        <p:spPr>
          <a:xfrm>
            <a:off x="6335841" y="2990339"/>
            <a:ext cx="184661" cy="217636"/>
          </a:xfrm>
          <a:prstGeom prst="rect">
            <a:avLst/>
          </a:prstGeom>
        </p:spPr>
      </p:pic>
      <p:pic>
        <p:nvPicPr>
          <p:cNvPr id="21" name="Picture 20">
            <a:extLst>
              <a:ext uri="{FF2B5EF4-FFF2-40B4-BE49-F238E27FC236}">
                <a16:creationId xmlns:a16="http://schemas.microsoft.com/office/drawing/2014/main" id="{8C6C42F0-BD7E-2B2F-F1C9-63797B80AF51}"/>
              </a:ext>
            </a:extLst>
          </p:cNvPr>
          <p:cNvPicPr>
            <a:picLocks noChangeAspect="1"/>
          </p:cNvPicPr>
          <p:nvPr/>
        </p:nvPicPr>
        <p:blipFill>
          <a:blip r:embed="rId5"/>
          <a:stretch>
            <a:fillRect/>
          </a:stretch>
        </p:blipFill>
        <p:spPr>
          <a:xfrm>
            <a:off x="6297536" y="3355262"/>
            <a:ext cx="184661" cy="217636"/>
          </a:xfrm>
          <a:prstGeom prst="rect">
            <a:avLst/>
          </a:prstGeom>
        </p:spPr>
      </p:pic>
      <p:pic>
        <p:nvPicPr>
          <p:cNvPr id="12" name="Picture 11">
            <a:extLst>
              <a:ext uri="{FF2B5EF4-FFF2-40B4-BE49-F238E27FC236}">
                <a16:creationId xmlns:a16="http://schemas.microsoft.com/office/drawing/2014/main" id="{2EF1A33C-3C26-01DD-6355-DE7503D33C91}"/>
              </a:ext>
            </a:extLst>
          </p:cNvPr>
          <p:cNvPicPr>
            <a:picLocks noChangeAspect="1"/>
          </p:cNvPicPr>
          <p:nvPr/>
        </p:nvPicPr>
        <p:blipFill>
          <a:blip r:embed="rId5"/>
          <a:stretch>
            <a:fillRect/>
          </a:stretch>
        </p:blipFill>
        <p:spPr>
          <a:xfrm>
            <a:off x="5029691" y="3409371"/>
            <a:ext cx="184661" cy="217636"/>
          </a:xfrm>
          <a:prstGeom prst="rect">
            <a:avLst/>
          </a:prstGeom>
        </p:spPr>
      </p:pic>
      <p:pic>
        <p:nvPicPr>
          <p:cNvPr id="15" name="Picture 14">
            <a:extLst>
              <a:ext uri="{FF2B5EF4-FFF2-40B4-BE49-F238E27FC236}">
                <a16:creationId xmlns:a16="http://schemas.microsoft.com/office/drawing/2014/main" id="{20B76316-010F-80CD-1D03-3C0BB6846A41}"/>
              </a:ext>
            </a:extLst>
          </p:cNvPr>
          <p:cNvPicPr>
            <a:picLocks noChangeAspect="1"/>
          </p:cNvPicPr>
          <p:nvPr/>
        </p:nvPicPr>
        <p:blipFill>
          <a:blip r:embed="rId5"/>
          <a:stretch>
            <a:fillRect/>
          </a:stretch>
        </p:blipFill>
        <p:spPr>
          <a:xfrm>
            <a:off x="5062245" y="3022399"/>
            <a:ext cx="184661" cy="217636"/>
          </a:xfrm>
          <a:prstGeom prst="rect">
            <a:avLst/>
          </a:prstGeom>
        </p:spPr>
      </p:pic>
    </p:spTree>
    <p:extLst>
      <p:ext uri="{BB962C8B-B14F-4D97-AF65-F5344CB8AC3E}">
        <p14:creationId xmlns:p14="http://schemas.microsoft.com/office/powerpoint/2010/main" val="2159957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cwv1tnztqvbjxqu4bqbebqj73nh9yk"/>
</p:tagLst>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85.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00.png"/></Relationships>
</file>

<file path=ppt/webextensions/webextension1.xml><?xml version="1.0" encoding="utf-8"?>
<we:webextension xmlns:we="http://schemas.microsoft.com/office/webextensions/webextension/2010/11" id="{33D3120A-8EED-1644-A01E-AF759AC9FC1D}">
  <we:reference id="wa200004824" version="2.1.0.0" store="en-US" storeType="OMEX"/>
  <we:alternateReferences>
    <we:reference id="wa200004824" version="2.1.0.0" store="wa200004824" storeType="OMEX"/>
  </we:alternateReferences>
  <we:properties>
    <we:property name="dataSlidePPT" value="{&quot;activePresentationId&quot;:7368009}"/>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6F58160-FAC5-1948-80F9-073970E98FC5}">
  <we:reference id="wa200004824" version="2.1.0.0" store="en-US" storeType="OMEX"/>
  <we:alternateReferences>
    <we:reference id="wa200004824" version="2.1.0.0" store="wa200004824" storeType="OMEX"/>
  </we:alternateReferences>
  <we:properties>
    <we:property name="dataSlidePPT" value="{&quot;slideId&quot;:130723742,&quot;presentationId&quot;:7230735}"/>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C7B527A-123E-0346-9150-2A9364870426}">
  <we:reference id="wa104379261" version="4.3.0.0" store="en-US" storeType="OMEX"/>
  <we:alternateReferences>
    <we:reference id="wa104379261" version="4.3.0.0" store="wa104379261" storeType="OMEX"/>
  </we:alternateReferences>
  <we:properties>
    <we:property name="MENTIMETER_QUESTION_ID_KEY" value="&quot;8ohigds4sy2w&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CD28528B-2087-6349-8462-1DEFEB8C7B97}">
  <we:reference id="wa200004824" version="2.1.0.0" store="en-US" storeType="OMEX"/>
  <we:alternateReferences>
    <we:reference id="wa200004824" version="2.1.0.0" store="wa200004824" storeType="OMEX"/>
  </we:alternateReferences>
  <we:properties>
    <we:property name="dataSlidePPT" value="{&quot;slideId&quot;:130725416,&quot;presentationId&quot;:7230856}"/>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16683</TotalTime>
  <Words>7818</Words>
  <Application>Microsoft Macintosh PowerPoint</Application>
  <PresentationFormat>On-screen Show (16:9)</PresentationFormat>
  <Paragraphs>1944</Paragraphs>
  <Slides>162</Slides>
  <Notes>109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162</vt:i4>
      </vt:variant>
    </vt:vector>
  </HeadingPairs>
  <TitlesOfParts>
    <vt:vector size="171" baseType="lpstr">
      <vt:lpstr>Adobe Caslon Pro</vt:lpstr>
      <vt:lpstr>Amaranth</vt:lpstr>
      <vt:lpstr>Arial</vt:lpstr>
      <vt:lpstr>Calibri</vt:lpstr>
      <vt:lpstr>Courier New</vt:lpstr>
      <vt:lpstr>Nunito</vt:lpstr>
      <vt:lpstr>Source Code Pro</vt:lpstr>
      <vt:lpstr>Times New Roman</vt:lpstr>
      <vt:lpstr>Brilho</vt:lpstr>
      <vt:lpstr>CS 1674: Neural Networks</vt:lpstr>
      <vt:lpstr>Outline</vt:lpstr>
      <vt:lpstr>PowerPoint Presentation</vt:lpstr>
      <vt:lpstr>Many inventions were inspired by Nature ...</vt:lpstr>
      <vt:lpstr>Many inventions were inspired by Nature ...</vt:lpstr>
      <vt:lpstr>Many inventions were inspired by Nature ...</vt:lpstr>
      <vt:lpstr>PowerPoint Presentation</vt:lpstr>
      <vt:lpstr>PowerPoint Presentation</vt:lpstr>
      <vt:lpstr>PowerPoint Presentation</vt:lpstr>
      <vt:lpstr>PowerPoint Presentation</vt:lpstr>
      <vt:lpstr>ImageNet Challenge 2012</vt:lpstr>
      <vt:lpstr>Will this wave die out like the previous ones did?</vt:lpstr>
      <vt:lpstr>From Biological to Artificial Neurons</vt:lpstr>
      <vt:lpstr>PowerPoint Presentation</vt:lpstr>
      <vt:lpstr>From Biological to Artificial Neurons</vt:lpstr>
      <vt:lpstr>PowerPoint Presentation</vt:lpstr>
      <vt:lpstr>Lab 6: Pytorch Duration: 20 min </vt:lpstr>
      <vt:lpstr>PowerPoint Presentation</vt:lpstr>
      <vt:lpstr>Assignment 6: Pytorch</vt:lpstr>
      <vt:lpstr>From Biological to Artificial Neurons</vt:lpstr>
      <vt:lpstr>PowerPoint Presentation</vt:lpstr>
      <vt:lpstr>PowerPoint Presentation</vt:lpstr>
      <vt:lpstr>From Biological to Artificial Neurons</vt:lpstr>
      <vt:lpstr>Biological Neurons</vt:lpstr>
      <vt:lpstr>Biological Neurons - Analogy</vt:lpstr>
      <vt:lpstr>The Perceptron</vt:lpstr>
      <vt:lpstr>The Perceptron</vt:lpstr>
      <vt:lpstr>The Perceptron</vt:lpstr>
      <vt:lpstr>Neuron Model: Logistic Unit</vt:lpstr>
      <vt:lpstr>Neuron Model: Logistic Unit</vt:lpstr>
      <vt:lpstr>TensorFlow PlayGround</vt:lpstr>
      <vt:lpstr>[Example] Simple Example: AND</vt:lpstr>
      <vt:lpstr>[Example] Simple Example: OR</vt:lpstr>
      <vt:lpstr>PowerPoint Presentation</vt:lpstr>
      <vt:lpstr>Multi-class Classification</vt:lpstr>
      <vt:lpstr>PowerPoint Presentation</vt:lpstr>
      <vt:lpstr>Softmax Classification</vt:lpstr>
      <vt:lpstr>Softmax Classification</vt:lpstr>
      <vt:lpstr>Softmax Classification</vt:lpstr>
      <vt:lpstr>Softmax Classification</vt:lpstr>
      <vt:lpstr>PowerPoint Presentation</vt:lpstr>
      <vt:lpstr>PowerPoint Presentation</vt:lpstr>
      <vt:lpstr>Step Function</vt:lpstr>
      <vt:lpstr>Step Function: Problem?</vt:lpstr>
      <vt:lpstr>Sigmoid Function</vt:lpstr>
      <vt:lpstr>Sigmoid Function</vt:lpstr>
      <vt:lpstr>Sigmoid Function: Problem?</vt:lpstr>
      <vt:lpstr>Tanh Function</vt:lpstr>
      <vt:lpstr>Tanh Function: Problem?</vt:lpstr>
      <vt:lpstr>ReLU (Rectified Linear Unit) Function</vt:lpstr>
      <vt:lpstr>ReLU Function: Problem?</vt:lpstr>
      <vt:lpstr>Leaky ReLU Function</vt:lpstr>
      <vt:lpstr>Ok! Which One Do We Use?</vt:lpstr>
      <vt:lpstr>Neural Network</vt:lpstr>
      <vt:lpstr>Neural Network</vt:lpstr>
      <vt:lpstr>Neural Network</vt:lpstr>
      <vt:lpstr>PowerPoint Presentation</vt:lpstr>
      <vt:lpstr>PowerPoint Presentation</vt:lpstr>
      <vt:lpstr>PowerPoint Presentation</vt:lpstr>
      <vt:lpstr>PowerPoint Presentation</vt:lpstr>
      <vt:lpstr>PowerPoint Presentation</vt:lpstr>
      <vt:lpstr>PowerPoint Presentation</vt:lpstr>
      <vt:lpstr>Neural Network Intuition</vt:lpstr>
      <vt:lpstr>Neural Network Intuition</vt:lpstr>
      <vt:lpstr>https://adamharley.com/nn_vis/mlp/2d.html</vt:lpstr>
      <vt:lpstr>Training a Neural Network</vt:lpstr>
      <vt:lpstr>Training a Neural Network</vt:lpstr>
      <vt:lpstr>Training a Neural Network</vt:lpstr>
      <vt:lpstr>Training a Neural Network</vt:lpstr>
      <vt:lpstr>Training a Neural Network</vt:lpstr>
      <vt:lpstr>Zero Initialization</vt:lpstr>
      <vt:lpstr>Symmetric Breaking</vt:lpstr>
      <vt:lpstr>Today’s Initialization</vt:lpstr>
      <vt:lpstr>Today’s Initialization</vt:lpstr>
      <vt:lpstr>Training a Neural Network</vt:lpstr>
      <vt:lpstr>Forward Propagation</vt:lpstr>
      <vt:lpstr>Training a Neural Network</vt:lpstr>
      <vt:lpstr>Training a Neural Network</vt:lpstr>
      <vt:lpstr>[Loss Function ] How do we train deep neural networks? </vt:lpstr>
      <vt:lpstr>Classification goal</vt:lpstr>
      <vt:lpstr>Classification scores</vt:lpstr>
      <vt:lpstr>Linear classifier </vt:lpstr>
      <vt:lpstr>Linear classifier </vt:lpstr>
      <vt:lpstr>Linear classifier </vt:lpstr>
      <vt:lpstr>Linear classifier </vt:lpstr>
      <vt:lpstr>Linear classifier: Hinge loss </vt:lpstr>
      <vt:lpstr>Linear classifier: Hinge loss </vt:lpstr>
      <vt:lpstr>Linear classifier: Hinge loss </vt:lpstr>
      <vt:lpstr>Linear classifier: Hinge loss </vt:lpstr>
      <vt:lpstr>Linear classifier: Hinge loss </vt:lpstr>
      <vt:lpstr>Linear classifier: Hinge loss </vt:lpstr>
      <vt:lpstr>Linear classifier: Regularization </vt:lpstr>
      <vt:lpstr>Linear classifier: Regularization Intuition </vt:lpstr>
      <vt:lpstr>Linear classifier: Regularization – Prefer simpler models </vt:lpstr>
      <vt:lpstr>Linear classifier: Regularization – Overfitting</vt:lpstr>
      <vt:lpstr>Linear classifier: Regularization</vt:lpstr>
      <vt:lpstr>Linear classifier: Regularization </vt:lpstr>
      <vt:lpstr>Linear classifier: Regularization – Express Preferences </vt:lpstr>
      <vt:lpstr>Linear classifier: Hinge loss </vt:lpstr>
      <vt:lpstr>Another loss: Softmax (cross-entropy)</vt:lpstr>
      <vt:lpstr>Another loss: Softmax (cross-entropy)</vt:lpstr>
      <vt:lpstr>Training a Neural Network</vt:lpstr>
      <vt:lpstr>Gradient Computation: Backpropagation Algorithm</vt:lpstr>
      <vt:lpstr>Gradient Computation: Backpropagation Algorithm</vt:lpstr>
      <vt:lpstr>PowerPoint Presentation</vt:lpstr>
      <vt:lpstr>How to minimize the loss function? </vt:lpstr>
      <vt:lpstr>How to minimize the loss function? </vt:lpstr>
      <vt:lpstr>PowerPoint Presentation</vt:lpstr>
      <vt:lpstr>PowerPoint Presentation</vt:lpstr>
      <vt:lpstr>current 𝚯:</vt:lpstr>
      <vt:lpstr>PowerPoint Presentation</vt:lpstr>
      <vt:lpstr>current 𝚯:</vt:lpstr>
      <vt:lpstr>PowerPoint Presentation</vt:lpstr>
      <vt:lpstr>The loss is just a function of 𝚯:</vt:lpstr>
      <vt:lpstr>The loss is just a function of 𝚯:</vt:lpstr>
      <vt:lpstr>PowerPoint Presentation</vt:lpstr>
      <vt:lpstr>PowerPoint Presentation</vt:lpstr>
      <vt:lpstr>Loss gradients</vt:lpstr>
      <vt:lpstr>Gradient descent</vt:lpstr>
      <vt:lpstr>Gradient descent</vt:lpstr>
      <vt:lpstr>Lab 7: Gradient Descent Duration: 10 min </vt:lpstr>
      <vt:lpstr>PowerPoint Presentation</vt:lpstr>
      <vt:lpstr>How to compute the loss/gradient?</vt:lpstr>
      <vt:lpstr>Learning rate selection</vt:lpstr>
      <vt:lpstr>Training a Neural Network</vt:lpstr>
      <vt:lpstr>Gradient descent in multi-layer nets</vt:lpstr>
      <vt:lpstr>Backpropagation: Graphic example</vt:lpstr>
      <vt:lpstr>Backpropagation: Graphic example</vt:lpstr>
      <vt:lpstr>Backpropagation: Graphic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Backpropagation: A Simple Example</vt:lpstr>
      <vt:lpstr>PowerPoint Presentation</vt:lpstr>
      <vt:lpstr>PowerPoint Presentation</vt:lpstr>
      <vt:lpstr>PowerPoint Presentation</vt:lpstr>
      <vt:lpstr>PowerPoint Presentation</vt:lpstr>
      <vt:lpstr>PowerPoint Presentation</vt:lpstr>
      <vt:lpstr>PowerPoint Presentation</vt:lpstr>
      <vt:lpstr>Training a Neural Network</vt:lpstr>
      <vt:lpstr>PowerPoint Presentation</vt:lpstr>
      <vt:lpstr>Training a Neural Network</vt:lpstr>
      <vt:lpstr>Assignment 6: Data Loaders</vt:lpstr>
      <vt:lpstr>[Extra] Lab 8: Regularization Section 1 </vt:lpstr>
      <vt:lpstr>Additional Resources</vt:lpstr>
      <vt:lpstr>Neural Networks (3Blue1Brown)</vt:lpstr>
      <vt:lpstr>Neural Networks Demystified (in Python)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520</cp:revision>
  <cp:lastPrinted>2025-09-24T20:37:51Z</cp:lastPrinted>
  <dcterms:created xsi:type="dcterms:W3CDTF">2011-07-05T14:46:51Z</dcterms:created>
  <dcterms:modified xsi:type="dcterms:W3CDTF">2025-09-24T20:37:53Z</dcterms:modified>
</cp:coreProperties>
</file>