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11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19.jpg" ContentType="image/jpg"/>
  <Override PartName="/ppt/media/image20.jpg" ContentType="image/jpg"/>
  <Override PartName="/ppt/notesSlides/notesSlide36.xml" ContentType="application/vnd.openxmlformats-officedocument.presentationml.notesSlide+xml"/>
  <Override PartName="/ppt/media/image25.jpg" ContentType="image/jpg"/>
  <Override PartName="/ppt/tags/tag1.xml" ContentType="application/vnd.openxmlformats-officedocument.presentationml.tags+xml"/>
  <Override PartName="/ppt/media/image26.jpg" ContentType="image/jpg"/>
  <Override PartName="/ppt/media/image27.jpg" ContentType="image/jp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media/image35.jpg" ContentType="image/jpg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webextensions/webextension1.xml" ContentType="application/vnd.ms-office.webextension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webextensions/webextension2.xml" ContentType="application/vnd.ms-office.webextension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media/image127.jpg" ContentType="image/jpg"/>
  <Override PartName="/ppt/media/image128.jpg" ContentType="image/jpg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media/image140.jpg" ContentType="image/jpg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61.jpg" ContentType="image/jpg"/>
  <Override PartName="/ppt/notesSlides/notesSlide168.xml" ContentType="application/vnd.openxmlformats-officedocument.presentationml.notesSlide+xml"/>
  <Override PartName="/ppt/media/image165.jpg" ContentType="image/jpg"/>
  <Override PartName="/ppt/notesSlides/notesSlide169.xml" ContentType="application/vnd.openxmlformats-officedocument.presentationml.notesSlide+xml"/>
  <Override PartName="/ppt/media/image174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78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0"/>
  </p:notesMasterIdLst>
  <p:sldIdLst>
    <p:sldId id="589" r:id="rId2"/>
    <p:sldId id="434" r:id="rId3"/>
    <p:sldId id="270" r:id="rId4"/>
    <p:sldId id="271" r:id="rId5"/>
    <p:sldId id="272" r:id="rId6"/>
    <p:sldId id="273" r:id="rId7"/>
    <p:sldId id="274" r:id="rId8"/>
    <p:sldId id="1132" r:id="rId9"/>
    <p:sldId id="1127" r:id="rId10"/>
    <p:sldId id="1128" r:id="rId11"/>
    <p:sldId id="278" r:id="rId12"/>
    <p:sldId id="1129" r:id="rId13"/>
    <p:sldId id="280" r:id="rId14"/>
    <p:sldId id="1130" r:id="rId15"/>
    <p:sldId id="1131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1146" r:id="rId26"/>
    <p:sldId id="1148" r:id="rId27"/>
    <p:sldId id="1149" r:id="rId28"/>
    <p:sldId id="1150" r:id="rId29"/>
    <p:sldId id="1152" r:id="rId30"/>
    <p:sldId id="1151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1153" r:id="rId42"/>
    <p:sldId id="1154" r:id="rId43"/>
    <p:sldId id="1155" r:id="rId44"/>
    <p:sldId id="1156" r:id="rId45"/>
    <p:sldId id="1157" r:id="rId46"/>
    <p:sldId id="1158" r:id="rId47"/>
    <p:sldId id="1159" r:id="rId48"/>
    <p:sldId id="1160" r:id="rId49"/>
    <p:sldId id="1163" r:id="rId50"/>
    <p:sldId id="309" r:id="rId51"/>
    <p:sldId id="1161" r:id="rId52"/>
    <p:sldId id="1162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1164" r:id="rId76"/>
    <p:sldId id="1165" r:id="rId77"/>
    <p:sldId id="1166" r:id="rId78"/>
    <p:sldId id="1167" r:id="rId79"/>
    <p:sldId id="339" r:id="rId80"/>
    <p:sldId id="341" r:id="rId81"/>
    <p:sldId id="262" r:id="rId82"/>
    <p:sldId id="263" r:id="rId83"/>
    <p:sldId id="264" r:id="rId84"/>
    <p:sldId id="265" r:id="rId85"/>
    <p:sldId id="266" r:id="rId86"/>
    <p:sldId id="267" r:id="rId87"/>
    <p:sldId id="268" r:id="rId88"/>
    <p:sldId id="1134" r:id="rId89"/>
    <p:sldId id="1136" r:id="rId90"/>
    <p:sldId id="1137" r:id="rId91"/>
    <p:sldId id="1168" r:id="rId92"/>
    <p:sldId id="1140" r:id="rId93"/>
    <p:sldId id="1141" r:id="rId94"/>
    <p:sldId id="343" r:id="rId95"/>
    <p:sldId id="1067" r:id="rId96"/>
    <p:sldId id="1255" r:id="rId97"/>
    <p:sldId id="1068" r:id="rId98"/>
    <p:sldId id="1170" r:id="rId99"/>
    <p:sldId id="1175" r:id="rId100"/>
    <p:sldId id="1176" r:id="rId101"/>
    <p:sldId id="1177" r:id="rId102"/>
    <p:sldId id="1178" r:id="rId103"/>
    <p:sldId id="1179" r:id="rId104"/>
    <p:sldId id="292" r:id="rId105"/>
    <p:sldId id="293" r:id="rId106"/>
    <p:sldId id="1180" r:id="rId107"/>
    <p:sldId id="1181" r:id="rId108"/>
    <p:sldId id="1182" r:id="rId109"/>
    <p:sldId id="1243" r:id="rId110"/>
    <p:sldId id="1183" r:id="rId111"/>
    <p:sldId id="1184" r:id="rId112"/>
    <p:sldId id="1244" r:id="rId113"/>
    <p:sldId id="1245" r:id="rId114"/>
    <p:sldId id="1246" r:id="rId115"/>
    <p:sldId id="1071" r:id="rId116"/>
    <p:sldId id="1186" r:id="rId117"/>
    <p:sldId id="1190" r:id="rId118"/>
    <p:sldId id="1191" r:id="rId119"/>
    <p:sldId id="1192" r:id="rId120"/>
    <p:sldId id="1193" r:id="rId121"/>
    <p:sldId id="269" r:id="rId122"/>
    <p:sldId id="1195" r:id="rId123"/>
    <p:sldId id="1196" r:id="rId124"/>
    <p:sldId id="1197" r:id="rId125"/>
    <p:sldId id="1198" r:id="rId126"/>
    <p:sldId id="1199" r:id="rId127"/>
    <p:sldId id="1200" r:id="rId128"/>
    <p:sldId id="1201" r:id="rId129"/>
    <p:sldId id="1202" r:id="rId130"/>
    <p:sldId id="1203" r:id="rId131"/>
    <p:sldId id="1204" r:id="rId132"/>
    <p:sldId id="1205" r:id="rId133"/>
    <p:sldId id="1206" r:id="rId134"/>
    <p:sldId id="1207" r:id="rId135"/>
    <p:sldId id="1208" r:id="rId136"/>
    <p:sldId id="1209" r:id="rId137"/>
    <p:sldId id="1210" r:id="rId138"/>
    <p:sldId id="1211" r:id="rId139"/>
    <p:sldId id="1212" r:id="rId140"/>
    <p:sldId id="1213" r:id="rId141"/>
    <p:sldId id="1214" r:id="rId142"/>
    <p:sldId id="1215" r:id="rId143"/>
    <p:sldId id="1216" r:id="rId144"/>
    <p:sldId id="1217" r:id="rId145"/>
    <p:sldId id="1218" r:id="rId146"/>
    <p:sldId id="1219" r:id="rId147"/>
    <p:sldId id="1220" r:id="rId148"/>
    <p:sldId id="1221" r:id="rId149"/>
    <p:sldId id="1222" r:id="rId150"/>
    <p:sldId id="1223" r:id="rId151"/>
    <p:sldId id="1224" r:id="rId152"/>
    <p:sldId id="1225" r:id="rId153"/>
    <p:sldId id="1226" r:id="rId154"/>
    <p:sldId id="1247" r:id="rId155"/>
    <p:sldId id="1227" r:id="rId156"/>
    <p:sldId id="1228" r:id="rId157"/>
    <p:sldId id="304" r:id="rId158"/>
    <p:sldId id="305" r:id="rId159"/>
    <p:sldId id="306" r:id="rId160"/>
    <p:sldId id="307" r:id="rId161"/>
    <p:sldId id="308" r:id="rId162"/>
    <p:sldId id="1229" r:id="rId163"/>
    <p:sldId id="310" r:id="rId164"/>
    <p:sldId id="311" r:id="rId165"/>
    <p:sldId id="1230" r:id="rId166"/>
    <p:sldId id="1231" r:id="rId167"/>
    <p:sldId id="1232" r:id="rId168"/>
    <p:sldId id="1233" r:id="rId169"/>
    <p:sldId id="1234" r:id="rId170"/>
    <p:sldId id="1235" r:id="rId171"/>
    <p:sldId id="1238" r:id="rId172"/>
    <p:sldId id="1239" r:id="rId173"/>
    <p:sldId id="1069" r:id="rId174"/>
    <p:sldId id="1256" r:id="rId175"/>
    <p:sldId id="1070" r:id="rId176"/>
    <p:sldId id="1169" r:id="rId177"/>
    <p:sldId id="340" r:id="rId178"/>
    <p:sldId id="344" r:id="rId179"/>
    <p:sldId id="346" r:id="rId180"/>
    <p:sldId id="766" r:id="rId181"/>
    <p:sldId id="847" r:id="rId182"/>
    <p:sldId id="851" r:id="rId183"/>
    <p:sldId id="767" r:id="rId184"/>
    <p:sldId id="1050" r:id="rId185"/>
    <p:sldId id="1051" r:id="rId186"/>
    <p:sldId id="1052" r:id="rId187"/>
    <p:sldId id="1053" r:id="rId188"/>
    <p:sldId id="1054" r:id="rId189"/>
    <p:sldId id="1055" r:id="rId190"/>
    <p:sldId id="770" r:id="rId191"/>
    <p:sldId id="849" r:id="rId192"/>
    <p:sldId id="1249" r:id="rId193"/>
    <p:sldId id="1250" r:id="rId194"/>
    <p:sldId id="1251" r:id="rId195"/>
    <p:sldId id="1254" r:id="rId196"/>
    <p:sldId id="1252" r:id="rId197"/>
    <p:sldId id="1253" r:id="rId198"/>
    <p:sldId id="841" r:id="rId199"/>
    <p:sldId id="842" r:id="rId200"/>
    <p:sldId id="843" r:id="rId201"/>
    <p:sldId id="949" r:id="rId202"/>
    <p:sldId id="775" r:id="rId203"/>
    <p:sldId id="837" r:id="rId204"/>
    <p:sldId id="1248" r:id="rId205"/>
    <p:sldId id="1172" r:id="rId206"/>
    <p:sldId id="1173" r:id="rId207"/>
    <p:sldId id="1174" r:id="rId208"/>
    <p:sldId id="1187" r:id="rId209"/>
    <p:sldId id="1188" r:id="rId210"/>
    <p:sldId id="1189" r:id="rId211"/>
    <p:sldId id="1114" r:id="rId212"/>
    <p:sldId id="1115" r:id="rId213"/>
    <p:sldId id="1116" r:id="rId214"/>
    <p:sldId id="1117" r:id="rId215"/>
    <p:sldId id="1118" r:id="rId216"/>
    <p:sldId id="1240" r:id="rId217"/>
    <p:sldId id="1241" r:id="rId218"/>
    <p:sldId id="1119" r:id="rId219"/>
    <p:sldId id="1236" r:id="rId220"/>
    <p:sldId id="1237" r:id="rId221"/>
    <p:sldId id="1120" r:id="rId222"/>
    <p:sldId id="275" r:id="rId223"/>
    <p:sldId id="276" r:id="rId224"/>
    <p:sldId id="277" r:id="rId225"/>
    <p:sldId id="279" r:id="rId226"/>
    <p:sldId id="281" r:id="rId227"/>
    <p:sldId id="282" r:id="rId228"/>
    <p:sldId id="1121" r:id="rId229"/>
    <p:sldId id="881" r:id="rId230"/>
    <p:sldId id="1122" r:id="rId231"/>
    <p:sldId id="886" r:id="rId232"/>
    <p:sldId id="1123" r:id="rId233"/>
    <p:sldId id="777" r:id="rId234"/>
    <p:sldId id="778" r:id="rId235"/>
    <p:sldId id="779" r:id="rId236"/>
    <p:sldId id="780" r:id="rId237"/>
    <p:sldId id="782" r:id="rId238"/>
    <p:sldId id="784" r:id="rId239"/>
    <p:sldId id="785" r:id="rId240"/>
    <p:sldId id="786" r:id="rId241"/>
    <p:sldId id="788" r:id="rId242"/>
    <p:sldId id="789" r:id="rId243"/>
    <p:sldId id="790" r:id="rId244"/>
    <p:sldId id="1113" r:id="rId245"/>
    <p:sldId id="791" r:id="rId246"/>
    <p:sldId id="793" r:id="rId247"/>
    <p:sldId id="792" r:id="rId248"/>
    <p:sldId id="1042" r:id="rId249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3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/>
    <p:restoredTop sz="79531"/>
  </p:normalViewPr>
  <p:slideViewPr>
    <p:cSldViewPr snapToGrid="0">
      <p:cViewPr>
        <p:scale>
          <a:sx n="105" d="100"/>
          <a:sy n="105" d="100"/>
        </p:scale>
        <p:origin x="3512" y="888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microsoft.com/office/2018/10/relationships/authors" Target="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customschemas.google.com/relationships/presentationmetadata" Target="meta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commentAuthors" Target="commentAuthor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presProps" Target="pres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d171d6ac6_0_5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ad171d6ac6_0_5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7bdf8c58c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7bdf8c58c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7bdf8c58c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7bdf8c58c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7bdf8c58c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7bdf8c58c9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bdf8c58c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7bdf8c58c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7bdf8c58c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7bdf8c58c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7bdf8c58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7bdf8c58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7bdf8c58c9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7bdf8c58c9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7bdf8c58c9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7bdf8c58c9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7bdf8c58c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7bdf8c58c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7bdf8c58c9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7bdf8c58c9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ad171d6ac6_0_5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ad171d6ac6_0_5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7bdf8c58c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7bdf8c58c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7bdf8c58c9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17bdf8c58c9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7bdf8c58c9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7bdf8c58c9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7bdf8c58c9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17bdf8c58c9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7bdf8c58c9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7bdf8c58c9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7bdf8c58c9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7bdf8c58c9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7bdf8c58c9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7bdf8c58c9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7bdf8c58c9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7bdf8c58c9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7bdf8c58c9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17bdf8c58c9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7bdf8c58c9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17bdf8c58c9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ad171d6ac6_0_5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ad171d6ac6_0_5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7bdf8c58c9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7bdf8c58c9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7bdf8c58c9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7bdf8c58c9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7bdf8c58c9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7bdf8c58c9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7bdf8c58c9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7bdf8c58c9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fc28125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fc28125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631cfc0246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631cfc0246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631cfc0246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631cfc0246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31cfc0246_0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31cfc0246_0_1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31cfc0246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31cfc0246_0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31cfc0246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631cfc0246_0_1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ad171d6ac6_0_5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ad171d6ac6_0_5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631cfc0246_0_1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631cfc0246_0_1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631cfc0246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631cfc0246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a511fa1a99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a511fa1a99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a511fa1a99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a511fa1a99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a511fa1a99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a511fa1a99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511fa1a99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511fa1a99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a511fa1a99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a511fa1a99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631cfc0246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631cfc0246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631cfc0246_0_1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631cfc0246_0_1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631cfc0246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631cfc0246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d171d6ac6_0_5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d171d6ac6_0_5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631cfc0246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631cfc0246_0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631cfc0246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631cfc0246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a511fa1a99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a511fa1a99_0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631cfc0246_0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631cfc0246_0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511fa1a99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a511fa1a99_0_1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17bdf8c58c9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17bdf8c58c9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9D45B-C7B1-4580-A0AD-464A3936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FE648-9861-9EF7-23E4-53FECDB5C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C858B-3998-A510-7878-390B6A5D0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[Content]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Section 1: Big and Deep </a:t>
            </a:r>
            <a:r>
              <a:rPr lang="en-US" dirty="0" err="1"/>
              <a:t>ConvNets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1.1: Intro to </a:t>
            </a:r>
            <a:r>
              <a:rPr lang="en-US" dirty="0" err="1"/>
              <a:t>AlexNet</a:t>
            </a:r>
            <a:r>
              <a:rPr lang="en-US" dirty="0"/>
              <a:t>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1.2: What does </a:t>
            </a:r>
            <a:r>
              <a:rPr lang="en-US" dirty="0" err="1"/>
              <a:t>AlexNet</a:t>
            </a:r>
            <a:r>
              <a:rPr lang="en-US" dirty="0"/>
              <a:t> Learn? [For Class]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Section 2: </a:t>
            </a:r>
            <a:r>
              <a:rPr lang="en-US" dirty="0" err="1"/>
              <a:t>ConvNets</a:t>
            </a:r>
            <a:r>
              <a:rPr lang="en-US" dirty="0"/>
              <a:t> after </a:t>
            </a:r>
            <a:r>
              <a:rPr lang="en-US" dirty="0" err="1"/>
              <a:t>AlexNet</a:t>
            </a:r>
            <a:r>
              <a:rPr lang="en-US" dirty="0"/>
              <a:t> [For Class]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Section 3: Transfer Learning [For Class]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[Exercises]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Coding Exercise 2.1: Use the Resnet Model [For Class]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5C665-1BA4-1DD3-A284-C199574A81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7163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A29B-390E-F2E7-77FD-AA5BA22E3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CBFAB-01AC-F080-7851-A85B8B2A1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87C5B-1E65-E1D7-03F2-E0918E7F5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C65DF-DDFD-4916-0430-013419898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34075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ad171d6ac6_0_7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ad171d6ac6_0_7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15762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ad171d6ac6_0_7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ad171d6ac6_0_7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314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ad171d6ac6_0_5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ad171d6ac6_0_5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Google Shape;2987;gad171d6ac6_0_7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8" name="Google Shape;2988;gad171d6ac6_0_7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01880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ae7c57575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ae7c57575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e7c57575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ae7c57575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e7c575758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ae7c575758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a9683db8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ea9683db8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ae7c57575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ae7c575758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ae7c575758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ae7c575758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Pervasive: Spread widely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96868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511fa1a9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511fa1a9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03922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511fa1a99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a511fa1a99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915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ad171d6ac6_0_5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ad171d6ac6_0_5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8f43e3fb8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8f43e3fb8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5836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511fa1a99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511fa1a99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35954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631cfc0246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631cfc0246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65316729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631cfc0246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631cfc0246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48531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fc281256c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fc281256c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50216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fc281256c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fc281256c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75507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a511fa1a99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a511fa1a99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93634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a511fa1a99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a511fa1a99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1857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beta_1 = rho</a:t>
            </a:r>
          </a:p>
          <a:p>
            <a:r>
              <a:rPr lang="en-US" dirty="0" err="1"/>
              <a:t>first_moment</a:t>
            </a:r>
            <a:r>
              <a:rPr lang="en-US" dirty="0"/>
              <a:t> = </a:t>
            </a:r>
            <a:r>
              <a:rPr lang="en-US" dirty="0" err="1"/>
              <a:t>v_x</a:t>
            </a:r>
            <a:endParaRPr lang="en-US" dirty="0"/>
          </a:p>
          <a:p>
            <a:endParaRPr lang="en-US" dirty="0"/>
          </a:p>
          <a:p>
            <a:r>
              <a:rPr lang="en-US" dirty="0"/>
              <a:t>beta2 = decay_rate</a:t>
            </a:r>
          </a:p>
          <a:p>
            <a:r>
              <a:rPr lang="en-US" dirty="0" err="1"/>
              <a:t>second_moment</a:t>
            </a:r>
            <a:r>
              <a:rPr lang="en-US" dirty="0"/>
              <a:t> = grad_squared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84984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353E7-3A92-C646-93EB-8F39569F7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6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d171d6ac6_0_5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ad171d6ac6_0_5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d171d6ac6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ad171d6ac6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ad171d6ac6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ad171d6ac6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 labs in slides [x]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See Slides UPC: https://</a:t>
            </a:r>
            <a:r>
              <a:rPr lang="en-US" dirty="0" err="1"/>
              <a:t>drive.google.com</a:t>
            </a:r>
            <a:r>
              <a:rPr lang="en-US" dirty="0"/>
              <a:t>/drive/u/5/folders/1mgUmU5HHiAvGctnixFs2AyI-yhmPe_gM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Missing material from CS2770? [x]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Review Sandra Avila course (Find interactive animations / material) [ … ]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See Slides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Neural Networks</a:t>
            </a:r>
          </a:p>
          <a:p>
            <a:pPr marL="18288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 err="1"/>
              <a:t>Adicionar</a:t>
            </a:r>
            <a:r>
              <a:rPr lang="en-US" dirty="0"/>
              <a:t> link a videos (fin)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Deep Learning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CNN Architectures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Transfer Learning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##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endParaRPr lang="en-US" dirty="0"/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Animations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CNN explainer: https://</a:t>
            </a:r>
            <a:r>
              <a:rPr lang="en-US" dirty="0" err="1"/>
              <a:t>poloclub.github.io</a:t>
            </a:r>
            <a:r>
              <a:rPr lang="en-US" dirty="0"/>
              <a:t>/</a:t>
            </a:r>
            <a:r>
              <a:rPr lang="en-US" dirty="0" err="1"/>
              <a:t>cnn</a:t>
            </a:r>
            <a:r>
              <a:rPr lang="en-US" dirty="0"/>
              <a:t>-explainer/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2D vis: https://</a:t>
            </a:r>
            <a:r>
              <a:rPr lang="en-US" dirty="0" err="1"/>
              <a:t>adamharley.com</a:t>
            </a:r>
            <a:r>
              <a:rPr lang="en-US" dirty="0"/>
              <a:t>/</a:t>
            </a:r>
            <a:r>
              <a:rPr lang="en-US" dirty="0" err="1"/>
              <a:t>nn_vis</a:t>
            </a:r>
            <a:r>
              <a:rPr lang="en-US" dirty="0"/>
              <a:t>/</a:t>
            </a:r>
            <a:r>
              <a:rPr lang="en-US" dirty="0" err="1"/>
              <a:t>cnn</a:t>
            </a:r>
            <a:r>
              <a:rPr lang="en-US" dirty="0"/>
              <a:t>/2d.html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Feature Visualization: https://</a:t>
            </a:r>
            <a:r>
              <a:rPr lang="en-US" dirty="0" err="1"/>
              <a:t>distill.pub</a:t>
            </a:r>
            <a:r>
              <a:rPr lang="en-US" dirty="0"/>
              <a:t>/2017/feature-visualization/ 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See inspiration slide from Neural Networks [ Prof. Sandra Avila ]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##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TensorFlow </a:t>
            </a:r>
            <a:r>
              <a:rPr lang="en-US" dirty="0" err="1"/>
              <a:t>PlayGround</a:t>
            </a:r>
            <a:r>
              <a:rPr lang="en-US" dirty="0"/>
              <a:t> (Neural Networks): https://</a:t>
            </a:r>
            <a:r>
              <a:rPr lang="en-US" dirty="0" err="1"/>
              <a:t>playground.tensorflow.org</a:t>
            </a:r>
            <a:r>
              <a:rPr lang="en-US" dirty="0"/>
              <a:t>/#activation=</a:t>
            </a:r>
            <a:r>
              <a:rPr lang="en-US" dirty="0" err="1"/>
              <a:t>sigmoid&amp;batchSize</a:t>
            </a:r>
            <a:r>
              <a:rPr lang="en-US" dirty="0"/>
              <a:t>=10&amp;dataset=</a:t>
            </a:r>
            <a:r>
              <a:rPr lang="en-US" dirty="0" err="1"/>
              <a:t>gauss&amp;regDataset</a:t>
            </a:r>
            <a:r>
              <a:rPr lang="en-US" dirty="0"/>
              <a:t>=</a:t>
            </a:r>
            <a:r>
              <a:rPr lang="en-US" dirty="0" err="1"/>
              <a:t>reg-plane&amp;learningRate</a:t>
            </a:r>
            <a:r>
              <a:rPr lang="en-US" dirty="0"/>
              <a:t>=0.03&amp;regularizationRate=0&amp;noise=0&amp;networkShape=1&amp;seed=0.35802&amp;showTestData=</a:t>
            </a:r>
            <a:r>
              <a:rPr lang="en-US" dirty="0" err="1"/>
              <a:t>false&amp;discretize</a:t>
            </a:r>
            <a:r>
              <a:rPr lang="en-US" dirty="0"/>
              <a:t>=</a:t>
            </a:r>
            <a:r>
              <a:rPr lang="en-US" dirty="0" err="1"/>
              <a:t>false&amp;percTrainData</a:t>
            </a:r>
            <a:r>
              <a:rPr lang="en-US" dirty="0"/>
              <a:t>=50&amp;x=</a:t>
            </a:r>
            <a:r>
              <a:rPr lang="en-US" dirty="0" err="1"/>
              <a:t>true&amp;y</a:t>
            </a:r>
            <a:r>
              <a:rPr lang="en-US" dirty="0"/>
              <a:t>=</a:t>
            </a:r>
            <a:r>
              <a:rPr lang="en-US" dirty="0" err="1"/>
              <a:t>true&amp;xTimesY</a:t>
            </a:r>
            <a:r>
              <a:rPr lang="en-US" dirty="0"/>
              <a:t>=</a:t>
            </a:r>
            <a:r>
              <a:rPr lang="en-US" dirty="0" err="1"/>
              <a:t>false&amp;xSquared</a:t>
            </a:r>
            <a:r>
              <a:rPr lang="en-US" dirty="0"/>
              <a:t>=</a:t>
            </a:r>
            <a:r>
              <a:rPr lang="en-US" dirty="0" err="1"/>
              <a:t>false&amp;ySquared</a:t>
            </a:r>
            <a:r>
              <a:rPr lang="en-US" dirty="0"/>
              <a:t>=</a:t>
            </a:r>
            <a:r>
              <a:rPr lang="en-US" dirty="0" err="1"/>
              <a:t>false&amp;cosX</a:t>
            </a:r>
            <a:r>
              <a:rPr lang="en-US" dirty="0"/>
              <a:t>=</a:t>
            </a:r>
            <a:r>
              <a:rPr lang="en-US" dirty="0" err="1"/>
              <a:t>false&amp;sinX</a:t>
            </a:r>
            <a:r>
              <a:rPr lang="en-US" dirty="0"/>
              <a:t>=</a:t>
            </a:r>
            <a:r>
              <a:rPr lang="en-US" dirty="0" err="1"/>
              <a:t>false&amp;cosY</a:t>
            </a:r>
            <a:r>
              <a:rPr lang="en-US" dirty="0"/>
              <a:t>=</a:t>
            </a:r>
            <a:r>
              <a:rPr lang="en-US" dirty="0" err="1"/>
              <a:t>false&amp;sinY</a:t>
            </a:r>
            <a:r>
              <a:rPr lang="en-US" dirty="0"/>
              <a:t>=</a:t>
            </a:r>
            <a:r>
              <a:rPr lang="en-US" dirty="0" err="1"/>
              <a:t>false&amp;collectStats</a:t>
            </a:r>
            <a:r>
              <a:rPr lang="en-US" dirty="0"/>
              <a:t>=</a:t>
            </a:r>
            <a:r>
              <a:rPr lang="en-US" dirty="0" err="1"/>
              <a:t>false&amp;problem</a:t>
            </a:r>
            <a:r>
              <a:rPr lang="en-US" dirty="0"/>
              <a:t>=</a:t>
            </a:r>
            <a:r>
              <a:rPr lang="en-US" dirty="0" err="1"/>
              <a:t>classification&amp;initZero</a:t>
            </a:r>
            <a:r>
              <a:rPr lang="en-US" dirty="0"/>
              <a:t>=</a:t>
            </a:r>
            <a:r>
              <a:rPr lang="en-US" dirty="0" err="1"/>
              <a:t>false&amp;hideText</a:t>
            </a:r>
            <a:r>
              <a:rPr lang="en-US" dirty="0"/>
              <a:t>=false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Neural Network Visualization: https://</a:t>
            </a:r>
            <a:r>
              <a:rPr lang="en-US" dirty="0" err="1"/>
              <a:t>adamharley.com</a:t>
            </a:r>
            <a:r>
              <a:rPr lang="en-US" dirty="0"/>
              <a:t>/</a:t>
            </a:r>
            <a:r>
              <a:rPr lang="en-US" dirty="0" err="1"/>
              <a:t>nn_vis</a:t>
            </a:r>
            <a:r>
              <a:rPr lang="en-US" dirty="0"/>
              <a:t>/</a:t>
            </a:r>
            <a:r>
              <a:rPr lang="en-US" dirty="0" err="1"/>
              <a:t>mlp</a:t>
            </a:r>
            <a:r>
              <a:rPr lang="en-US" dirty="0"/>
              <a:t>/2d.html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Add Videos (Slide 66) - https://</a:t>
            </a:r>
            <a:r>
              <a:rPr lang="en-US" dirty="0" err="1"/>
              <a:t>docs.google.com</a:t>
            </a:r>
            <a:r>
              <a:rPr lang="en-US" dirty="0"/>
              <a:t>/presentation/d/1dP5C_q3MCPKEW12np0zTipIE3otErBDKaXKSxdGNElQ/</a:t>
            </a:r>
            <a:r>
              <a:rPr lang="en-US" dirty="0" err="1"/>
              <a:t>edit?slide</a:t>
            </a:r>
            <a:r>
              <a:rPr lang="en-US" dirty="0"/>
              <a:t>=id.ga40fee7c02_0_556#slide=id.ga40fee7c02_0_556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Backpropagation proof: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dustinstansbury.github.io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theclevermachine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/derivation-backpropagation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Animation Slide 77 - https://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docs.google.com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/presentation/d/1Fgirul2xaI09Su0TYajt5IEEBJdcywsDDcfeV8yL2iw/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edit?slide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=id.g1589d442ea7_0_1619#slide=id.g1589d442ea7_0_1619</a:t>
            </a:r>
          </a:p>
          <a:p>
            <a:pPr marL="1371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Gradient Descent animation:  http://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ruder.io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optimizing-gradient-descent/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Review Stanford CV-DL course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dirty="0"/>
              <a:t>Add </a:t>
            </a:r>
            <a:r>
              <a:rPr lang="en-US" dirty="0" err="1"/>
              <a:t>AhaSlides</a:t>
            </a:r>
            <a:r>
              <a:rPr lang="en-US" dirty="0"/>
              <a:t>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227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ad171d6ac6_0_5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ad171d6ac6_0_5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ad171d6ac6_0_5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ad171d6ac6_0_5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ad171d6ac6_0_5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ad171d6ac6_0_5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ad171d6ac6_0_5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ad171d6ac6_0_5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B0C49-0FDD-E007-1C50-A13CEA29F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53AE8-E82B-213F-62FD-2324D8BD2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D0704-8B4A-F15B-74FC-E3F8E02A8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226EE-A751-DE02-5B74-862B43BFC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0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E2FCB-1B20-9DAB-E803-F00B59A6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EB348-A3B2-0E24-F941-F9FA17641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C25C3-8246-9955-CEF3-AAB4B9FF9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7462D-823D-F715-AEB9-87568C161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27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d171d6ac6_0_5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d171d6ac6_0_5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ad171d6ac6_0_7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ad171d6ac6_0_7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ad171d6ac6_0_5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ad171d6ac6_0_5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ad171d6ac6_0_5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ad171d6ac6_0_5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d171d6ac6_0_5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d171d6ac6_0_5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ad171d6ac6_0_5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ad171d6ac6_0_5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ad171d6ac6_0_5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ad171d6ac6_0_5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ad171d6ac6_0_6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ad171d6ac6_0_6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ad171d6ac6_0_6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ad171d6ac6_0_6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ad171d6ac6_0_6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ad171d6ac6_0_6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ad171d6ac6_0_6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ad171d6ac6_0_6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gad171d6ac6_0_7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5" name="Google Shape;2475;gad171d6ac6_0_7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ad171d6ac6_0_7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ad171d6ac6_0_7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ad171d6ac6_0_7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0" name="Google Shape;2660;gad171d6ac6_0_7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Google Shape;2670;gad171d6ac6_0_7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1" name="Google Shape;2671;gad171d6ac6_0_7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d171d6ac6_0_5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d171d6ac6_0_5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gad171d6ac6_0_7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2" name="Google Shape;2682;gad171d6ac6_0_7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ad171d6ac6_0_7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ad171d6ac6_0_7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ad171d6ac6_0_7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ad171d6ac6_0_7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d171d6ac6_0_7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d171d6ac6_0_7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gad171d6ac6_0_7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7" name="Google Shape;2727;gad171d6ac6_0_7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gad171d6ac6_0_7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8" name="Google Shape;2738;gad171d6ac6_0_7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gad171d6ac6_0_7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9" name="Google Shape;2749;gad171d6ac6_0_7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gad171d6ac6_0_7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0" name="Google Shape;2760;gad171d6ac6_0_7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ad171d6ac6_0_7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ad171d6ac6_0_7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ad171d6ac6_0_7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ad171d6ac6_0_7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d171d6ac6_0_5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d171d6ac6_0_5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gad171d6ac6_0_7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4" name="Google Shape;2794;gad171d6ac6_0_7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gad171d6ac6_0_7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6" name="Google Shape;2806;gad171d6ac6_0_7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gad171d6ac6_0_7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7" name="Google Shape;2817;gad171d6ac6_0_7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gad171d6ac6_0_7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8" name="Google Shape;2828;gad171d6ac6_0_7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gad171d6ac6_0_7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9" name="Google Shape;2839;gad171d6ac6_0_7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gad171d6ac6_0_7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0" name="Google Shape;2850;gad171d6ac6_0_7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Google Shape;2857;gad171d6ac6_0_7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8" name="Google Shape;2858;gad171d6ac6_0_7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gad171d6ac6_0_7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7" name="Google Shape;2867;gad171d6ac6_0_7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gad171d6ac6_0_7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6" name="Google Shape;2876;gad171d6ac6_0_7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Update color orange, may confuse number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28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ad171d6ac6_0_5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ad171d6ac6_0_5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Google Shape;2927;gad171d6ac6_0_7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8" name="Google Shape;2928;gad171d6ac6_0_7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Google Shape;2945;gad171d6ac6_0_7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6" name="Google Shape;2946;gad171d6ac6_0_7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2541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92512b5d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792512b5d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92512b5d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792512b5d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92512b5d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92512b5d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792512b5d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792512b5d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792512b5d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792512b5d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792512b5d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792512b5d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92512b5d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792512b5d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92512b5de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792512b5de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d171d6ac6_0_5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ad171d6ac6_0_5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792512b5d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792512b5d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792512b5de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792512b5de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792512b5d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792512b5d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792512b5d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792512b5d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ad171d6ac6_0_7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ad171d6ac6_0_7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[Espresso Mug]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(conv_1_1)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(relu_1_1) Select row 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(max_pool_1)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(output) Select category espresso – See weights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[Sport Car]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(conv_1_1)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(relu_1_1) Select row 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(max_pool_1)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(output) Select category Sport Car – See weights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713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17E34-4ED0-3787-6906-B4DA8966E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F8F96-4BFC-9B34-3477-38AB555A0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4CAD6-E6B2-3F35-AD02-EBC8ECEEB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[Content]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Section 1: Convolutions and Edge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Interactive Demo 1: Visualization of </a:t>
            </a:r>
            <a:r>
              <a:rPr lang="en-US" dirty="0" err="1"/>
              <a:t>Covolution</a:t>
            </a:r>
            <a:r>
              <a:rPr lang="en-US" dirty="0"/>
              <a:t>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1.1 Demonstration of a CNN in </a:t>
            </a:r>
            <a:r>
              <a:rPr lang="en-US" dirty="0" err="1"/>
              <a:t>Pytorch</a:t>
            </a:r>
            <a:r>
              <a:rPr lang="en-US" dirty="0"/>
              <a:t> [For Class]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Section 2: Kernels, pooling, and subsampling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Interactive Demo 2: Visualization of Convolution with multiple filters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2.1. Multiple Filters [For Class]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2.2. </a:t>
            </a:r>
            <a:r>
              <a:rPr lang="en-US" dirty="0" err="1"/>
              <a:t>Relu</a:t>
            </a:r>
            <a:r>
              <a:rPr lang="en-US" dirty="0"/>
              <a:t> after convolutions [For Class]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2.3. Pooling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Interactive Demo 3: The effect of the Stride [Extra]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Section 3: Putting all together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3.1. # of parameters in convolutional vs Fully connected models [Extra]</a:t>
            </a:r>
          </a:p>
          <a:p>
            <a:endParaRPr lang="en-US" dirty="0"/>
          </a:p>
          <a:p>
            <a:r>
              <a:rPr lang="en-US" dirty="0"/>
              <a:t>[Exercises]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Coding Exercise 1.1: Convolution of a simple kernel [Extra]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1.2: Convolution output size [Extra]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1.3: Coding a convolution [For Class / 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##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2.3: Implement Max Pooling [Extra]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##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4: Implement your own CNN [For class]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5CD9A-8AA2-5CEB-DDCD-3D2A410F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657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D3997-B3A4-3F93-0174-658466460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D0174-6CE1-D3A1-1BA1-4D81250B1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4844F-6E8B-D492-FCBD-EBA1D94E3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290FC-2CF8-A454-D153-CDCA1E983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0251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511fa1a9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511fa1a9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31cfc0246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631cfc0246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3d74d6ae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3d74d6ae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d171d6ac6_0_5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d171d6ac6_0_5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43d74d6ae0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43d74d6ae0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3d74d6ae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43d74d6ae0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43d74d6ae0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43d74d6ae0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3d74d6ae0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3d74d6ae0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43d74d6ae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43d74d6ae0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43d74d6ae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43d74d6ae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43d74d6ae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43d74d6ae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43d74d6ae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43d74d6ae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43d74d6ae0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43d74d6ae0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E32D0-6623-DA1C-11AE-219AE954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FD627-3D3B-C2A6-505C-6A94D0BAA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CAC8E-297C-3A2F-4356-8AD5A3147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FAD9F-D375-5E12-4F35-28D73F81A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20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ad171d6ac6_0_5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ad171d6ac6_0_5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43d74d6ae0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43d74d6ae0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a66189e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ea66189e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ea66189e0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ea66189e0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a66189e0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ea66189e0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a66189e0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ea66189e0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7bdf8c58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7bdf8c58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7bdf8c58c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7bdf8c58c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7bdf8c58c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7bdf8c58c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7bdf8c58c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7bdf8c58c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7bdf8c58c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7bdf8c58c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85CB-B0BA-4CD8-8967-727752133B07}" type="datetime1">
              <a:rPr lang="en-US" smtClean="0">
                <a:solidFill>
                  <a:srgbClr val="000000"/>
                </a:solidFill>
              </a:rPr>
              <a:t>10/10/25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7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51667" y="882555"/>
            <a:ext cx="3102609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590"/>
              </a:lnSpc>
            </a:pPr>
            <a:endParaRPr lang="en-US" spc="-4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440"/>
              </a:lnSpc>
            </a:pPr>
            <a:fld id="{CC2B9E5F-6EB2-4B4C-A3F4-D658A0DA04EE}" type="datetime1">
              <a:rPr lang="en-US" spc="-4" smtClean="0">
                <a:solidFill>
                  <a:prstClr val="white"/>
                </a:solidFill>
              </a:rPr>
              <a:pPr marL="9525">
                <a:lnSpc>
                  <a:spcPts val="1440"/>
                </a:lnSpc>
              </a:pPr>
              <a:t>10/10/25</a:t>
            </a:fld>
            <a:endParaRPr lang="nn-NO" spc="-4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74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6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buSzPct val="100000"/>
              <a:defRPr sz="1350"/>
            </a:lvl2pPr>
            <a:lvl3pPr>
              <a:spcBef>
                <a:spcPts val="0"/>
              </a:spcBef>
              <a:buSzPct val="100000"/>
              <a:defRPr sz="1050"/>
            </a:lvl3pPr>
            <a:lvl4pPr>
              <a:spcBef>
                <a:spcPts val="0"/>
              </a:spcBef>
              <a:buSzPct val="100000"/>
              <a:defRPr sz="900"/>
            </a:lvl4pPr>
            <a:lvl5pPr>
              <a:spcBef>
                <a:spcPts val="0"/>
              </a:spcBef>
              <a:buSzPct val="100000"/>
              <a:defRPr sz="825"/>
            </a:lvl5pPr>
            <a:lvl6pPr>
              <a:spcBef>
                <a:spcPts val="0"/>
              </a:spcBef>
              <a:buSzPct val="100000"/>
              <a:defRPr sz="750"/>
            </a:lvl6pPr>
            <a:lvl7pPr>
              <a:spcBef>
                <a:spcPts val="0"/>
              </a:spcBef>
              <a:buSzPct val="100000"/>
              <a:defRPr sz="675"/>
            </a:lvl7pPr>
            <a:lvl8pPr>
              <a:spcBef>
                <a:spcPts val="0"/>
              </a:spcBef>
              <a:buSzPct val="100000"/>
              <a:defRPr sz="600"/>
            </a:lvl8pPr>
            <a:lvl9pPr>
              <a:spcBef>
                <a:spcPts val="0"/>
              </a:spcBef>
              <a:buSzPct val="100000"/>
              <a:defRPr sz="5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15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71403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590"/>
              </a:lnSpc>
            </a:pPr>
            <a:r>
              <a:rPr lang="en-US" spc="-4">
                <a:solidFill>
                  <a:prstClr val="white"/>
                </a:solidFill>
              </a:rPr>
              <a:t>27 Jan</a:t>
            </a:r>
            <a:r>
              <a:rPr lang="en-US" spc="-49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2016</a:t>
            </a:r>
            <a:endParaRPr lang="en-US" spc="-4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440"/>
              </a:lnSpc>
            </a:pPr>
            <a:r>
              <a:rPr lang="nn-NO" spc="-4">
                <a:solidFill>
                  <a:prstClr val="white"/>
                </a:solidFill>
              </a:rPr>
              <a:t>Fei-Fei Li &amp; Andrej Karpathy &amp; Justin</a:t>
            </a:r>
            <a:r>
              <a:rPr lang="nn-NO" spc="49">
                <a:solidFill>
                  <a:prstClr val="white"/>
                </a:solidFill>
              </a:rPr>
              <a:t> </a:t>
            </a:r>
            <a:r>
              <a:rPr lang="nn-NO" spc="-4">
                <a:solidFill>
                  <a:prstClr val="white"/>
                </a:solidFill>
              </a:rPr>
              <a:t>Johnson</a:t>
            </a:r>
            <a:endParaRPr lang="nn-NO" spc="-4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rpo 1">
  <p:cSld name="Título e corpo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669750" y="751828"/>
            <a:ext cx="7804500" cy="3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"/>
              <a:buChar char="●"/>
              <a:defRPr sz="21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"/>
              <a:buChar char="○"/>
              <a:defRPr sz="2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"/>
              <a:buChar char="■"/>
              <a:defRPr sz="1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2921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ira Sans"/>
              <a:buChar char="●"/>
              <a:defRPr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2921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ira Sans"/>
              <a:buChar char="○"/>
              <a:defRPr sz="1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2921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ira Sans"/>
              <a:buChar char="■"/>
              <a:defRPr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2794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"/>
              <a:buChar char="●"/>
              <a:defRPr sz="15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2794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"/>
              <a:buChar char="○"/>
              <a:defRPr sz="14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2794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Fira Sans"/>
              <a:buChar char="■"/>
              <a:defRPr sz="13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2700"/>
          </a:xfrm>
          <a:prstGeom prst="rect">
            <a:avLst/>
          </a:prstGeom>
          <a:solidFill>
            <a:srgbClr val="057795"/>
          </a:solidFill>
        </p:spPr>
        <p:txBody>
          <a:bodyPr spcFirstLastPara="1" wrap="square" lIns="2286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0" y="4820850"/>
            <a:ext cx="8544600" cy="322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4250" y="4820850"/>
            <a:ext cx="669900" cy="3228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1pPr>
            <a:lvl2pPr lvl="1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2pPr>
            <a:lvl3pPr lvl="2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3pPr>
            <a:lvl4pPr lvl="3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4pPr>
            <a:lvl5pPr lvl="4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5pPr>
            <a:lvl6pPr lvl="5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6pPr>
            <a:lvl7pPr lvl="6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7pPr>
            <a:lvl8pPr lvl="7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8pPr>
            <a:lvl9pPr lvl="8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33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10/10/25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5FFFA-27A1-4DC4-B059-32FD41D04042}" type="datetime1">
              <a:rPr lang="en-US" smtClean="0"/>
              <a:t>10/10/25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5" r:id="rId11"/>
    <p:sldLayoutId id="2147483666" r:id="rId12"/>
    <p:sldLayoutId id="2147483667" r:id="rId13"/>
    <p:sldLayoutId id="214748367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ic.unicamp.br/~sandra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github.com/aleju/imgaug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ic.unicamp.br/~sandra/" TargetMode="External"/><Relationship Id="rId5" Type="http://schemas.openxmlformats.org/officeDocument/2006/relationships/hyperlink" Target="https://www.cs.toronto.edu/~hinton/absps/JMLRdropout.pdf" TargetMode="External"/><Relationship Id="rId4" Type="http://schemas.openxmlformats.org/officeDocument/2006/relationships/image" Target="../media/image51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jmlr.org/papers/volume15/srivastava14a/srivastava14a.pdf" TargetMode="Externa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409.1556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www.ic.unicamp.br/~sandra/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arxiv.org/pdf/1409.1556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youtu.be/VxhSouuSZDY" TargetMode="External"/><Relationship Id="rId4" Type="http://schemas.openxmlformats.org/officeDocument/2006/relationships/image" Target="../media/image58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www.ic.unicamp.br/~sandra/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512.0338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www.ic.unicamp.br/~sandra/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512.03385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6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9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image-net.org/challenges/talks/2016/Trimps-Soushen@ILSVRC2016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709.01507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oi.org/10.1109/ACCESS.2018.2877890" TargetMode="Externa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keras.io/api/applications/" TargetMode="Externa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keras.io/api/applications/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.pdf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ic.unicamp.br/~sandra/" TargetMode="External"/><Relationship Id="rId5" Type="http://schemas.openxmlformats.org/officeDocument/2006/relationships/hyperlink" Target="https://towardsdatascience.com/a-comprehensive-introduction-to-different-types-of-convolutions-in-deep-learning-669281e58215" TargetMode="External"/><Relationship Id="rId4" Type="http://schemas.openxmlformats.org/officeDocument/2006/relationships/hyperlink" Target="https://github.com/vdumoulin/conv_arithmetic" TargetMode="Externa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nWIHWFbuUQ" TargetMode="Externa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ic.unicamp.br/~sandra/" TargetMode="External"/><Relationship Id="rId5" Type="http://schemas.openxmlformats.org/officeDocument/2006/relationships/image" Target="../media/image74.jpg"/><Relationship Id="rId4" Type="http://schemas.openxmlformats.org/officeDocument/2006/relationships/hyperlink" Target="http://www.youtube.com/watch?v=HnWIHWFbuUQ" TargetMode="Externa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-Ol7ZB0MmU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cs231n.stanford.edu/slides/2017/cs231n_2017_lecture6.pdf" TargetMode="External"/><Relationship Id="rId1" Type="http://schemas.openxmlformats.org/officeDocument/2006/relationships/slideLayout" Target="../slideLayouts/slideLayout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cs231n.stanford.edu/slides/2017/cs231n_2017_lecture6.pdf" TargetMode="External"/><Relationship Id="rId1" Type="http://schemas.openxmlformats.org/officeDocument/2006/relationships/slideLayout" Target="../slideLayouts/slideLayout8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8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feature-visualization" TargetMode="External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88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feature-visualization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89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hyperlink" Target="https://keras.io/" TargetMode="External"/><Relationship Id="rId3" Type="http://schemas.openxmlformats.org/officeDocument/2006/relationships/hyperlink" Target="https://www.tensorflow.org/" TargetMode="External"/><Relationship Id="rId7" Type="http://schemas.openxmlformats.org/officeDocument/2006/relationships/image" Target="../media/image97.png"/><Relationship Id="rId2" Type="http://schemas.openxmlformats.org/officeDocument/2006/relationships/hyperlink" Target="http://torch.ch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hyperlink" Target="https://pytorch.org/" TargetMode="External"/><Relationship Id="rId4" Type="http://schemas.openxmlformats.org/officeDocument/2006/relationships/hyperlink" Target="https://caffe.berkeleyvision.org/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yllabus.html" TargetMode="External"/><Relationship Id="rId2" Type="http://schemas.openxmlformats.org/officeDocument/2006/relationships/hyperlink" Target="http://deeplearning.net/" TargetMode="External"/><Relationship Id="rId1" Type="http://schemas.openxmlformats.org/officeDocument/2006/relationships/slideLayout" Target="../slideLayouts/slideLayout8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www.ic.unicamp.br/~sandra/" TargetMode="Externa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www.ic.unicamp.br/~sandra/" TargetMode="Externa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9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www.ic.unicamp.br/~sandra/" TargetMode="Externa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ic.unicamp.br/~sandra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8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7579.pdf" TargetMode="External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7579.pdf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5.11946.pdf" TargetMode="External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4.jp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5.11946.pdf" TargetMode="External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8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4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5.jp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8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ftp.cs.nyu.edu/~fergus/papers/zeilerECCV2014.pdf" TargetMode="External"/><Relationship Id="rId4" Type="http://schemas.openxmlformats.org/officeDocument/2006/relationships/image" Target="../media/image170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8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.unicamp.br/~sandra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8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8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hyperlink" Target="http://yosinski.com/deepvis" TargetMode="External"/><Relationship Id="rId1" Type="http://schemas.openxmlformats.org/officeDocument/2006/relationships/slideLayout" Target="../slideLayouts/slideLayout8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8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8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5/03/30/breaking-convnets/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hyperlink" Target="https://openreview.net/forum?id=Bygh9j09K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v-foundation.org/openaccess/content_cvpr_workshops_2014/W15/papers/Razavian_CNN_Features_Off-the-Shelf_2014_CVPR_paper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cs.columbia.edu/~vondrick/ihog/ijcv.pdf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yann.lecun.com/exdb/publis/pdf/lecun-01a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api/layers/convolution_layers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api/layers/pooling_layers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damharley.com/nn_vis/cnn/2d.html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oclub.github.io/cnn-explainer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1674: Convolutional Neural Networks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645E3AA6-08C2-FB0D-1778-012D205E55E5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2542E24E-0EF0-D1A1-D4F7-35A6A7CE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49" name="Google Shape;449;p35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0" name="Google Shape;450;p35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51" name="Google Shape;451;p35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2" name="Google Shape;452;p35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3" name="Google Shape;4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54" name="Google Shape;454;p35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E855C-E0BA-87A9-F321-2A536B22E7D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100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9" name="Google Shape;459;p46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0" name="Google Shape;460;p46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1" name="Google Shape;461;p46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6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6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46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7" name="Google Shape;4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6"/>
          <p:cNvSpPr txBox="1"/>
          <p:nvPr/>
        </p:nvSpPr>
        <p:spPr>
          <a:xfrm>
            <a:off x="0" y="44586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“ImageNet classification with deep convolutional neural networks”. NIPS, 2012.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69" name="Google Shape;469;p46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0" name="Google Shape;470;p46"/>
          <p:cNvSpPr txBox="1"/>
          <p:nvPr/>
        </p:nvSpPr>
        <p:spPr>
          <a:xfrm>
            <a:off x="2602324" y="1714975"/>
            <a:ext cx="21276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1" name="Google Shape;47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535C8-4105-852D-D91F-0BFF53BDF17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478" name="Google Shape;478;p47"/>
          <p:cNvSpPr/>
          <p:nvPr/>
        </p:nvSpPr>
        <p:spPr>
          <a:xfrm>
            <a:off x="-56425" y="4082825"/>
            <a:ext cx="92094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414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7"/>
          <p:cNvSpPr txBox="1"/>
          <p:nvPr/>
        </p:nvSpPr>
        <p:spPr>
          <a:xfrm>
            <a:off x="9125" y="4444025"/>
            <a:ext cx="91440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“ImageNet Classification with Deep Convolutional Neural Networks”, NIPS 2012.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21219-3785-A67B-449C-4A17A172995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pic>
        <p:nvPicPr>
          <p:cNvPr id="488" name="Google Shape;488;p48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-56414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8"/>
          <p:cNvSpPr txBox="1"/>
          <p:nvPr/>
        </p:nvSpPr>
        <p:spPr>
          <a:xfrm>
            <a:off x="323525" y="1272481"/>
            <a:ext cx="3000000" cy="3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Architecture: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CONV1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POOL1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NORM1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CONV2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POOL2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NORM2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CONV3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CONV4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CONV5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POOL3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FC6</a:t>
            </a:r>
            <a:endParaRPr sz="1800" b="1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FC7</a:t>
            </a:r>
            <a:endParaRPr sz="1800" b="1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FC8</a:t>
            </a:r>
            <a:endParaRPr sz="1800" b="1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0" name="Google Shape;49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10083-AE35-6693-C62C-9287C791E22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497" name="Google Shape;497;p49"/>
          <p:cNvSpPr txBox="1"/>
          <p:nvPr/>
        </p:nvSpPr>
        <p:spPr>
          <a:xfrm>
            <a:off x="323525" y="1272475"/>
            <a:ext cx="7725900" cy="3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227x227x3]		INPUT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[55x55x96] 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CONV1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96 11x11 filters at stride 4, pad 0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[27x27x96] 		</a:t>
            </a:r>
            <a:r>
              <a:rPr lang="en" sz="18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POOL1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3x3 filters at stride 2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[27x27x96] 		</a:t>
            </a:r>
            <a:r>
              <a:rPr lang="en" sz="18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NORM1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Normalization layer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[27x27x256]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CONV2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256 5x5 filters at stride 1, pad 2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[13x13x256]		</a:t>
            </a:r>
            <a:r>
              <a:rPr lang="en" sz="18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POOL2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3x3 filters at stride 2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[13x13x256]		</a:t>
            </a:r>
            <a:r>
              <a:rPr lang="en" sz="18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NORM2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Normalization layer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[13x13x384]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CONV3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384 3x3 filters at stride 1, pad 1</a:t>
            </a:r>
            <a:endParaRPr sz="18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[13x13x384]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CONV4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384 3x3 filters at stride 1, pad 1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[13x13x256]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CONV5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256 3x3 filters at stride 1, pad 1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[6x6x256] 		</a:t>
            </a:r>
            <a:r>
              <a:rPr lang="en" sz="18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POOL3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3x3 filters at stride 2 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[4096] 			</a:t>
            </a:r>
            <a:r>
              <a:rPr lang="en" sz="1800" b="1" dirty="0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FC6: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4096 neurons 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[4096] 			</a:t>
            </a:r>
            <a:r>
              <a:rPr lang="en" sz="1800" b="1" dirty="0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FC7: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4096 neurons 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[1000] 			</a:t>
            </a:r>
            <a:r>
              <a:rPr lang="en" sz="1800" b="1" dirty="0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FC8: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1000 neurons (class scores)</a:t>
            </a:r>
            <a:endParaRPr sz="1800" b="1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8" name="Google Shape;49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103</a:t>
            </a:fld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04" name="Google Shape;504;p50"/>
          <p:cNvSpPr/>
          <p:nvPr/>
        </p:nvSpPr>
        <p:spPr>
          <a:xfrm>
            <a:off x="-602975" y="4082825"/>
            <a:ext cx="109335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5" name="Google Shape;5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550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0"/>
          <p:cNvSpPr/>
          <p:nvPr/>
        </p:nvSpPr>
        <p:spPr>
          <a:xfrm>
            <a:off x="784600" y="1210800"/>
            <a:ext cx="1278600" cy="3385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50"/>
          <p:cNvSpPr txBox="1"/>
          <p:nvPr/>
        </p:nvSpPr>
        <p:spPr>
          <a:xfrm>
            <a:off x="2382850" y="4387625"/>
            <a:ext cx="5477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[55x55x96] </a:t>
            </a:r>
            <a:r>
              <a:rPr lang="en" sz="2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CONV1           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[55x55x48] x 2 </a:t>
            </a:r>
            <a:endParaRPr sz="2000"/>
          </a:p>
        </p:txBody>
      </p:sp>
      <p:sp>
        <p:nvSpPr>
          <p:cNvPr id="508" name="Google Shape;508;p50"/>
          <p:cNvSpPr/>
          <p:nvPr/>
        </p:nvSpPr>
        <p:spPr>
          <a:xfrm>
            <a:off x="4954625" y="4574580"/>
            <a:ext cx="435900" cy="33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3D9ED-C55F-91BC-8CCB-8D53ED14154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16" name="Google Shape;516;p51"/>
          <p:cNvSpPr/>
          <p:nvPr/>
        </p:nvSpPr>
        <p:spPr>
          <a:xfrm>
            <a:off x="-602975" y="4082825"/>
            <a:ext cx="109335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550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1"/>
          <p:cNvSpPr/>
          <p:nvPr/>
        </p:nvSpPr>
        <p:spPr>
          <a:xfrm>
            <a:off x="784600" y="1210800"/>
            <a:ext cx="1278600" cy="3385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1"/>
          <p:cNvSpPr txBox="1"/>
          <p:nvPr/>
        </p:nvSpPr>
        <p:spPr>
          <a:xfrm>
            <a:off x="2382850" y="4387625"/>
            <a:ext cx="5477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[55x55x96] </a:t>
            </a:r>
            <a:r>
              <a:rPr lang="en" sz="20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CONV1</a:t>
            </a:r>
            <a:r>
              <a:rPr lang="en" sz="2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</a:t>
            </a:r>
            <a:r>
              <a:rPr lang="en" sz="20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[55x55x48] x 2 </a:t>
            </a:r>
            <a:endParaRPr sz="2000" dirty="0"/>
          </a:p>
        </p:txBody>
      </p:sp>
      <p:sp>
        <p:nvSpPr>
          <p:cNvPr id="520" name="Google Shape;520;p51"/>
          <p:cNvSpPr/>
          <p:nvPr/>
        </p:nvSpPr>
        <p:spPr>
          <a:xfrm>
            <a:off x="4954625" y="4574580"/>
            <a:ext cx="435900" cy="33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51"/>
          <p:cNvSpPr/>
          <p:nvPr/>
        </p:nvSpPr>
        <p:spPr>
          <a:xfrm>
            <a:off x="3674150" y="2148125"/>
            <a:ext cx="5000100" cy="1518600"/>
          </a:xfrm>
          <a:prstGeom prst="rect">
            <a:avLst/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Historical note: Trained on GTX 580 GPU with only 3 GB of memory. Network spread across 2 GPUs, half the neurons (feature maps) on each GPU.</a:t>
            </a:r>
            <a:endParaRPr b="1"/>
          </a:p>
        </p:txBody>
      </p:sp>
      <p:sp>
        <p:nvSpPr>
          <p:cNvPr id="522" name="Google Shape;52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0FE24-3DE9-69E9-35BB-941A29367EB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29" name="Google Shape;529;p52"/>
          <p:cNvSpPr txBox="1"/>
          <p:nvPr/>
        </p:nvSpPr>
        <p:spPr>
          <a:xfrm>
            <a:off x="311700" y="1287100"/>
            <a:ext cx="87369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60 million learned parameters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first use of ReLU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used Norm layers 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heavy data augmentation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dropout 0.5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batch size 128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CNN ensemble: 18.2% -&gt; 15.3%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5-6 days to train on 2 GTX 580 3GB GPUs 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0" name="Google Shape;53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D6522-F00B-0B32-4028-83965BFEA44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37" name="Google Shape;537;p53"/>
          <p:cNvSpPr txBox="1"/>
          <p:nvPr/>
        </p:nvSpPr>
        <p:spPr>
          <a:xfrm>
            <a:off x="311700" y="1287100"/>
            <a:ext cx="87369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60 million learned parameters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first use of ReLU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used Norm layers 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heavy </a:t>
            </a: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data augmentation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dropout 0.5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batch size 128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CNN ensemble: 18.2% -&gt; 15.3%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5-6 days to train on 2 GTX 580 3GB GPUs 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8" name="Google Shape;53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F446D-F077-24E8-E0D4-92BED269856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Augmentation</a:t>
            </a:r>
            <a:endParaRPr/>
          </a:p>
        </p:txBody>
      </p:sp>
      <p:pic>
        <p:nvPicPr>
          <p:cNvPr id="545" name="Google Shape;545;p54"/>
          <p:cNvPicPr preferRelativeResize="0"/>
          <p:nvPr/>
        </p:nvPicPr>
        <p:blipFill rotWithShape="1">
          <a:blip r:embed="rId3">
            <a:alphaModFix/>
          </a:blip>
          <a:srcRect l="5248" r="6831"/>
          <a:stretch/>
        </p:blipFill>
        <p:spPr>
          <a:xfrm>
            <a:off x="1963580" y="1230075"/>
            <a:ext cx="5216841" cy="33774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6" name="Google Shape;546;p54"/>
          <p:cNvSpPr txBox="1"/>
          <p:nvPr/>
        </p:nvSpPr>
        <p:spPr>
          <a:xfrm>
            <a:off x="0" y="4555525"/>
            <a:ext cx="91440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“Transformation Pursuit for Image Classification”, CVPR 2014.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7" name="Google Shape;54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55DD8-8B1A-0556-EBCC-A86222CFC29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Augmentation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i="1" dirty="0"/>
              <a:t>virtual</a:t>
            </a:r>
            <a:r>
              <a:rPr lang="en-US" dirty="0"/>
              <a:t> training samples</a:t>
            </a:r>
          </a:p>
          <a:p>
            <a:pPr lvl="1"/>
            <a:r>
              <a:rPr lang="en-US" dirty="0"/>
              <a:t>Horizontal flip</a:t>
            </a:r>
          </a:p>
          <a:p>
            <a:pPr lvl="1"/>
            <a:r>
              <a:rPr lang="en-US" dirty="0"/>
              <a:t>Random crop</a:t>
            </a:r>
          </a:p>
          <a:p>
            <a:pPr lvl="1"/>
            <a:r>
              <a:rPr lang="en-US" dirty="0"/>
              <a:t>Color casting</a:t>
            </a:r>
          </a:p>
          <a:p>
            <a:pPr lvl="1"/>
            <a:r>
              <a:rPr lang="en-US" dirty="0"/>
              <a:t>Geometric distortion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9E837-355D-4604-9F1E-A13814173A54}"/>
              </a:ext>
            </a:extLst>
          </p:cNvPr>
          <p:cNvSpPr txBox="1"/>
          <p:nvPr/>
        </p:nvSpPr>
        <p:spPr>
          <a:xfrm>
            <a:off x="1143000" y="4953063"/>
            <a:ext cx="264367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788" dirty="0"/>
              <a:t>Jia-bin Huang, Image: </a:t>
            </a:r>
            <a:r>
              <a:rPr lang="en-US" sz="788" dirty="0">
                <a:hlinkClick r:id="rId2"/>
              </a:rPr>
              <a:t>https://github.com/aleju/imgaug</a:t>
            </a:r>
            <a:r>
              <a:rPr lang="en-US" sz="788" dirty="0"/>
              <a:t> </a:t>
            </a:r>
            <a:endParaRPr lang="en-US" sz="788" kern="1200" dirty="0"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2AAC-0289-4C06-B501-6778973DA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11" y="1540042"/>
            <a:ext cx="3715178" cy="277245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0987032-F663-078C-53F4-EE942FDD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48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61" name="Google Shape;461;p36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62" name="Google Shape;462;p36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3" name="Google Shape;463;p36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36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465" name="Google Shape;465;p36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6" name="Google Shape;466;p36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68" name="Google Shape;468;p36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5714D-ADBE-5834-3586-AF87E9EB592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54" name="Google Shape;554;p55"/>
          <p:cNvSpPr txBox="1"/>
          <p:nvPr/>
        </p:nvSpPr>
        <p:spPr>
          <a:xfrm>
            <a:off x="311700" y="1287100"/>
            <a:ext cx="87369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60 million learned parameters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first use of ReLU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used Norm layers (not common anymore)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heavy data augmentation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dropout </a:t>
            </a: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0.5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batch size 128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CNN ensemble: 18.2% -&gt; 15.3%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5" name="Google Shape;555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110</a:t>
            </a:fld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Dropout [Hinton et al., 2012]</a:t>
            </a:r>
            <a:endParaRPr/>
          </a:p>
        </p:txBody>
      </p:sp>
      <p:sp>
        <p:nvSpPr>
          <p:cNvPr id="561" name="Google Shape;561;p56"/>
          <p:cNvSpPr txBox="1"/>
          <p:nvPr/>
        </p:nvSpPr>
        <p:spPr>
          <a:xfrm>
            <a:off x="19300" y="4106500"/>
            <a:ext cx="3471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Standard Network</a:t>
            </a:r>
            <a:endParaRPr sz="2000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2" name="Google Shape;562;p56"/>
          <p:cNvSpPr txBox="1"/>
          <p:nvPr/>
        </p:nvSpPr>
        <p:spPr>
          <a:xfrm>
            <a:off x="3923000" y="4106500"/>
            <a:ext cx="49818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After applying dropout</a:t>
            </a:r>
            <a:endParaRPr sz="2000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3" name="Google Shape;56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075" y="1144213"/>
            <a:ext cx="527685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25" y="1296625"/>
            <a:ext cx="250507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6"/>
          <p:cNvSpPr txBox="1"/>
          <p:nvPr/>
        </p:nvSpPr>
        <p:spPr>
          <a:xfrm>
            <a:off x="0" y="4579375"/>
            <a:ext cx="9144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“Dropout: A Simple Way to Prevent Neural Networks from Overfitting”, </a:t>
            </a:r>
            <a:r>
              <a:rPr lang="en" sz="11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https://www.cs.toronto.edu/~hinton/absps/JMLRdropout.pdf</a:t>
            </a:r>
            <a:endParaRPr sz="1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6" name="Google Shape;566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5FD0A-9502-ED50-9648-41BED34C1DA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6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B5731E-B0F2-38A5-7D3A-58A0B226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112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9DBBE-1232-1D88-FBF9-4F85A855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02" y="1555018"/>
            <a:ext cx="7772400" cy="2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69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9C35-AAB2-2E21-A849-CB5CEBBB1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421A88D-2566-1800-F4B2-2D860E09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pic>
        <p:nvPicPr>
          <p:cNvPr id="62468" name="Picture 3">
            <a:extLst>
              <a:ext uri="{FF2B5EF4-FFF2-40B4-BE49-F238E27FC236}">
                <a16:creationId xmlns:a16="http://schemas.microsoft.com/office/drawing/2014/main" id="{69A48B0B-65B8-2C88-1068-B4644382D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97131"/>
            <a:ext cx="3626975" cy="198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>
            <a:extLst>
              <a:ext uri="{FF2B5EF4-FFF2-40B4-BE49-F238E27FC236}">
                <a16:creationId xmlns:a16="http://schemas.microsoft.com/office/drawing/2014/main" id="{167CBE1C-5409-7523-56A1-ADFDA2BF8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4" y="1322650"/>
            <a:ext cx="2545226" cy="19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7A491D-C3CD-4428-6CE5-7EB98E6998D0}"/>
              </a:ext>
            </a:extLst>
          </p:cNvPr>
          <p:cNvSpPr/>
          <p:nvPr/>
        </p:nvSpPr>
        <p:spPr>
          <a:xfrm>
            <a:off x="1143000" y="4619445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 dirty="0">
                <a:solidFill>
                  <a:schemeClr val="bg2"/>
                </a:solidFill>
                <a:ea typeface="+mn-ea"/>
                <a:cs typeface="+mn-cs"/>
              </a:rPr>
              <a:t>Dropout</a:t>
            </a:r>
            <a:r>
              <a:rPr lang="en-US" sz="1200" kern="1200" dirty="0">
                <a:ea typeface="+mn-ea"/>
                <a:cs typeface="+mn-cs"/>
              </a:rPr>
              <a:t>: A simple way to prevent neural networks from </a:t>
            </a:r>
            <a:r>
              <a:rPr lang="en-US" sz="1200" kern="1200" dirty="0" err="1">
                <a:ea typeface="+mn-ea"/>
                <a:cs typeface="+mn-cs"/>
              </a:rPr>
              <a:t>overfitting</a:t>
            </a:r>
            <a:r>
              <a:rPr lang="en-US" sz="1200" kern="1200" dirty="0">
                <a:ea typeface="+mn-ea"/>
                <a:cs typeface="+mn-cs"/>
              </a:rPr>
              <a:t> [</a:t>
            </a:r>
            <a:r>
              <a:rPr lang="en-US" sz="1200" kern="1200" dirty="0">
                <a:ea typeface="+mn-ea"/>
                <a:cs typeface="+mn-cs"/>
                <a:hlinkClick r:id="rId4"/>
              </a:rPr>
              <a:t>Srivastava JMLR 2014</a:t>
            </a:r>
            <a:r>
              <a:rPr lang="en-US" sz="1200" kern="1200" dirty="0">
                <a:ea typeface="+mn-ea"/>
                <a:cs typeface="+mn-cs"/>
              </a:rPr>
              <a:t>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E2702-C0DE-DDD5-F149-C96F1EC5209C}"/>
              </a:ext>
            </a:extLst>
          </p:cNvPr>
          <p:cNvSpPr/>
          <p:nvPr/>
        </p:nvSpPr>
        <p:spPr>
          <a:xfrm>
            <a:off x="1492370" y="3441941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buFont typeface="Arial" pitchFamily="34" charset="0"/>
              <a:buChar char="•"/>
              <a:defRPr/>
            </a:pPr>
            <a:r>
              <a:rPr lang="en-US" sz="1800" kern="1200" dirty="0">
                <a:ea typeface="+mn-ea"/>
                <a:cs typeface="+mn-cs"/>
              </a:rPr>
              <a:t>   Randomly turn off some neurons</a:t>
            </a:r>
          </a:p>
          <a:p>
            <a:pPr defTabSz="685800">
              <a:buClrTx/>
              <a:buFont typeface="Arial" pitchFamily="34" charset="0"/>
              <a:buChar char="•"/>
              <a:defRPr/>
            </a:pPr>
            <a:r>
              <a:rPr lang="en-US" sz="1800" kern="1200" dirty="0">
                <a:ea typeface="+mn-ea"/>
                <a:cs typeface="+mn-cs"/>
              </a:rPr>
              <a:t>   Allows individual neurons to independently be responsible for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EE41C-776D-E9CE-F7A6-7BC4C72FED9B}"/>
              </a:ext>
            </a:extLst>
          </p:cNvPr>
          <p:cNvSpPr txBox="1"/>
          <p:nvPr/>
        </p:nvSpPr>
        <p:spPr>
          <a:xfrm>
            <a:off x="1143000" y="4953063"/>
            <a:ext cx="1447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</a:t>
            </a: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827B15-9195-D515-5D0A-4B9247AD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218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997AD-9D1F-B1BF-13D4-553D3AA2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6D860954-6162-879E-9857-4CA11E18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Why does dropout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25FF-A88B-9911-27EA-A71FDBA81A13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5038E0-9C17-3476-EB0C-0614A1AA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AE0AD-C28E-F5EF-CEAF-D549074E16A3}"/>
              </a:ext>
            </a:extLst>
          </p:cNvPr>
          <p:cNvSpPr txBox="1"/>
          <p:nvPr/>
        </p:nvSpPr>
        <p:spPr>
          <a:xfrm>
            <a:off x="543698" y="1282446"/>
            <a:ext cx="67585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</a:t>
            </a:r>
            <a:r>
              <a:rPr lang="en-US" dirty="0">
                <a:solidFill>
                  <a:schemeClr val="bg2"/>
                </a:solidFill>
              </a:rPr>
              <a:t>Intuition</a:t>
            </a:r>
            <a:r>
              <a:rPr lang="en-US" dirty="0"/>
              <a:t>: Can’t rely on any one feature, so have to spread out weights (knowledge).</a:t>
            </a:r>
          </a:p>
          <a:p>
            <a:endParaRPr lang="en-US" dirty="0"/>
          </a:p>
          <a:p>
            <a:r>
              <a:rPr lang="en-US" dirty="0"/>
              <a:t>Have redundant information across different neurons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ACA87-3220-4D8C-71CC-EF1EBA12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05" y="2021110"/>
            <a:ext cx="3495589" cy="257203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AC2CCC-AD78-6A57-301A-5C536DE7A514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914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3A28C-3982-5790-4085-8A2F76FC5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FCD1-5CD7-E128-20DE-23763B96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[Extra] Lab 8: Regularization</a:t>
            </a:r>
            <a:br>
              <a:rPr lang="en-US" dirty="0"/>
            </a:br>
            <a:r>
              <a:rPr lang="en-US" dirty="0"/>
              <a:t>Section 2</a:t>
            </a:r>
            <a:br>
              <a:rPr lang="en-US" dirty="0"/>
            </a:br>
            <a:br>
              <a:rPr lang="en-US" dirty="0"/>
            </a:b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AE4E242D-2A53-5A87-7C9D-A84F4C0A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115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BADA9390-0321-5ACD-6CDB-C65B7640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0879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79" name="Google Shape;579;p58"/>
          <p:cNvSpPr txBox="1"/>
          <p:nvPr/>
        </p:nvSpPr>
        <p:spPr>
          <a:xfrm>
            <a:off x="311700" y="1287100"/>
            <a:ext cx="87369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60 million learned parameters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first use of ReLU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used Norm layers (not common anymore)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heavy data augmentation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dropout 0.5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batch size 128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CNN </a:t>
            </a: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ensemble</a:t>
            </a: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18.2% -&gt; 15.3%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0" name="Google Shape;58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72E71-7940-AD63-CCB2-273D6729A6E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200"/>
              <a:buChar char="○"/>
            </a:pPr>
            <a:r>
              <a:rPr lang="en" sz="2200">
                <a:solidFill>
                  <a:srgbClr val="B7B7B7"/>
                </a:solidFill>
              </a:rPr>
              <a:t>LeNet (1998)</a:t>
            </a:r>
            <a:endParaRPr sz="2200" b="1">
              <a:solidFill>
                <a:srgbClr val="B7B7B7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>
                <a:solidFill>
                  <a:srgbClr val="B7B7B7"/>
                </a:solidFill>
              </a:rPr>
              <a:t>AlexNet (2012) </a:t>
            </a:r>
            <a:r>
              <a:rPr lang="en" sz="2200"/>
              <a:t>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>
                <a:solidFill>
                  <a:srgbClr val="B7B7B7"/>
                </a:solidFill>
              </a:rPr>
              <a:t>ZFNet (2013)</a:t>
            </a:r>
            <a:r>
              <a:rPr lang="en" sz="2200"/>
              <a:t>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VGGNet (2014)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117</a:t>
            </a:fld>
            <a:endParaRPr/>
          </a:p>
        </p:txBody>
      </p:sp>
      <p:sp>
        <p:nvSpPr>
          <p:cNvPr id="252" name="Google Shape;252;p35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3" name="Google Shape;253;p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5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5"/>
          <p:cNvSpPr/>
          <p:nvPr/>
        </p:nvSpPr>
        <p:spPr>
          <a:xfrm>
            <a:off x="8249375" y="58500"/>
            <a:ext cx="771900" cy="24309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2" name="Google Shape;262;p35"/>
          <p:cNvCxnSpPr>
            <a:endCxn id="261" idx="1"/>
          </p:cNvCxnSpPr>
          <p:nvPr/>
        </p:nvCxnSpPr>
        <p:spPr>
          <a:xfrm rot="10800000" flipH="1">
            <a:off x="3390875" y="1273950"/>
            <a:ext cx="4858500" cy="2257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118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" name="Google Shape;268;p36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36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" name="Google Shape;273;p36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“Very Deep Convolutional Networks for Large-Scale Image Recognition”,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https://arxiv.org/pdf/1409.1556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2602324" y="1714975"/>
            <a:ext cx="22446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6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85" name="Google Shape;285;p36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6" name="Google Shape;28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19377-140B-B9B4-D89B-2E4AE54B93F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VGGNet </a:t>
            </a:r>
            <a:r>
              <a:rPr lang="en" sz="2800"/>
              <a:t>[Simonyan &amp; Zisserman, 2014]</a:t>
            </a:r>
            <a:endParaRPr sz="2800"/>
          </a:p>
        </p:txBody>
      </p:sp>
      <p:sp>
        <p:nvSpPr>
          <p:cNvPr id="293" name="Google Shape;293;p37"/>
          <p:cNvSpPr txBox="1"/>
          <p:nvPr/>
        </p:nvSpPr>
        <p:spPr>
          <a:xfrm>
            <a:off x="4894717" y="4766167"/>
            <a:ext cx="422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            VGG16    VGG19</a:t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781" y="372500"/>
            <a:ext cx="4024444" cy="4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372525" y="1282250"/>
            <a:ext cx="42234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Small filters, Deeper networks</a:t>
            </a:r>
            <a:endParaRPr sz="22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8 layers (AlexNet)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16-19 layers (VGG16Net)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Only 3x3 CONV stride 1, pad 1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and 2x2 MAX POOL stride 2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 in ILSVRC’13 (ZFNet) 7.3% in ILSVRC’14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75" name="Google Shape;475;p37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6" name="Google Shape;476;p37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7" name="Google Shape;477;p37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478" name="Google Shape;478;p37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9" name="Google Shape;479;p37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7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37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2" name="Google Shape;48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83" name="Google Shape;483;p37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64B8C-3A7D-AF37-3A89-E14682F41F7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VGGNet </a:t>
            </a:r>
            <a:r>
              <a:rPr lang="en" sz="2800"/>
              <a:t>[Simonyan &amp; Zisserman, 2014]</a:t>
            </a:r>
            <a:endParaRPr sz="2800"/>
          </a:p>
        </p:txBody>
      </p:sp>
      <p:sp>
        <p:nvSpPr>
          <p:cNvPr id="301" name="Google Shape;301;p38"/>
          <p:cNvSpPr txBox="1"/>
          <p:nvPr/>
        </p:nvSpPr>
        <p:spPr>
          <a:xfrm>
            <a:off x="4894717" y="4766167"/>
            <a:ext cx="422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E7E7E7"/>
                </a:solidFill>
                <a:latin typeface="Nunito"/>
                <a:ea typeface="Nunito"/>
                <a:cs typeface="Nunito"/>
                <a:sym typeface="Nunito"/>
              </a:rPr>
              <a:t>AlexNet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      VGG16    </a:t>
            </a:r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l="44255" r="28957"/>
          <a:stretch/>
        </p:blipFill>
        <p:spPr>
          <a:xfrm>
            <a:off x="6679850" y="372500"/>
            <a:ext cx="1078025" cy="4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/>
          <p:cNvSpPr txBox="1"/>
          <p:nvPr/>
        </p:nvSpPr>
        <p:spPr>
          <a:xfrm>
            <a:off x="7678640" y="682650"/>
            <a:ext cx="1236300" cy="3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fc8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fc7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fc6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conv5-3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conv5-2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conv5-1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conv4-3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conv4-2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conv4-1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conv3-2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conv3-1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conv2-2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conv2-1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conv1-2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conv1-1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485725" y="1287100"/>
            <a:ext cx="60480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138M parameters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lang="en" sz="2200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in classification, 1</a:t>
            </a:r>
            <a:r>
              <a:rPr lang="en" sz="2200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in localization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 VGG16 or VGG19 (VGG19 only slightly better, more memory)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 ensembles for best results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FC7 features generalize well to other tasks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E4209A-4C96-DA13-F317-A8DDA969906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VGGNet (2014)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121</a:t>
            </a:fld>
            <a:endParaRPr/>
          </a:p>
        </p:txBody>
      </p:sp>
      <p:sp>
        <p:nvSpPr>
          <p:cNvPr id="332" name="Google Shape;332;p40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0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/>
          <p:nvPr/>
        </p:nvSpPr>
        <p:spPr>
          <a:xfrm>
            <a:off x="4744025" y="3712800"/>
            <a:ext cx="3511500" cy="11460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2" name="Google Shape;342;p40"/>
          <p:cNvCxnSpPr>
            <a:endCxn id="341" idx="1"/>
          </p:cNvCxnSpPr>
          <p:nvPr/>
        </p:nvCxnSpPr>
        <p:spPr>
          <a:xfrm>
            <a:off x="3756425" y="3936000"/>
            <a:ext cx="987600" cy="349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AA9DB97-33AD-F668-5D0B-B9CC0A1A231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122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1" name="Google Shape;351;p41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1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1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4" name="Google Shape;354;p41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355" name="Google Shape;355;p41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6" name="Google Shape;356;p41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7" name="Google Shape;3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1"/>
          <p:cNvSpPr txBox="1"/>
          <p:nvPr/>
        </p:nvSpPr>
        <p:spPr>
          <a:xfrm>
            <a:off x="0" y="46110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“Very Deep Convolutional Networks for Large-Scale Image Recognition”,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https://arxiv.org/pdf/1409.1556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9" name="Google Shape;359;p41"/>
          <p:cNvSpPr txBox="1"/>
          <p:nvPr/>
        </p:nvSpPr>
        <p:spPr>
          <a:xfrm>
            <a:off x="2602324" y="1714975"/>
            <a:ext cx="2534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0" name="Google Shape;360;p41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41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1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5" name="Google Shape;365;p41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1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68" name="Google Shape;368;p41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9" name="Google Shape;369;p41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0" name="Google Shape;37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122</a:t>
            </a:fld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376" name="Google Shape;3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54026" y="1743837"/>
            <a:ext cx="5124124" cy="16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2"/>
          <p:cNvSpPr txBox="1"/>
          <p:nvPr/>
        </p:nvSpPr>
        <p:spPr>
          <a:xfrm>
            <a:off x="372525" y="1282250"/>
            <a:ext cx="63255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Deeper networks, with computational efficiency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22 layers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No FC layers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Only 5 million parameters!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12x less than AlexNet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40BE8-CDB9-69CF-21D5-73AAD8E1D49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384" name="Google Shape;3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54026" y="1743837"/>
            <a:ext cx="5124124" cy="16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3"/>
          <p:cNvSpPr txBox="1"/>
          <p:nvPr/>
        </p:nvSpPr>
        <p:spPr>
          <a:xfrm>
            <a:off x="372525" y="1282250"/>
            <a:ext cx="69651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r>
              <a:rPr lang="en" sz="22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design a good local network topology (network within a network) and then stack these modules on top of each other.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86" name="Google Shape;386;p43"/>
          <p:cNvCxnSpPr/>
          <p:nvPr/>
        </p:nvCxnSpPr>
        <p:spPr>
          <a:xfrm flipH="1">
            <a:off x="6480225" y="1523175"/>
            <a:ext cx="1075200" cy="1060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7" name="Google Shape;387;p43"/>
          <p:cNvSpPr/>
          <p:nvPr/>
        </p:nvSpPr>
        <p:spPr>
          <a:xfrm>
            <a:off x="7555425" y="1268925"/>
            <a:ext cx="12204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3"/>
          <p:cNvSpPr/>
          <p:nvPr/>
        </p:nvSpPr>
        <p:spPr>
          <a:xfrm>
            <a:off x="7927298" y="2509500"/>
            <a:ext cx="9909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3"/>
          <p:cNvSpPr/>
          <p:nvPr/>
        </p:nvSpPr>
        <p:spPr>
          <a:xfrm>
            <a:off x="8079698" y="3271500"/>
            <a:ext cx="9909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3"/>
          <p:cNvSpPr/>
          <p:nvPr/>
        </p:nvSpPr>
        <p:spPr>
          <a:xfrm>
            <a:off x="8165034" y="4109700"/>
            <a:ext cx="9909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D2040-EED5-661F-79E6-61328B582C8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397" name="Google Shape;3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54026" y="1743837"/>
            <a:ext cx="5124124" cy="165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44"/>
          <p:cNvCxnSpPr>
            <a:stCxn id="399" idx="1"/>
          </p:cNvCxnSpPr>
          <p:nvPr/>
        </p:nvCxnSpPr>
        <p:spPr>
          <a:xfrm flipH="1">
            <a:off x="6480225" y="1523175"/>
            <a:ext cx="1075200" cy="1060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9" name="Google Shape;399;p44"/>
          <p:cNvSpPr/>
          <p:nvPr/>
        </p:nvSpPr>
        <p:spPr>
          <a:xfrm>
            <a:off x="7555425" y="1268925"/>
            <a:ext cx="1220400" cy="508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8193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22671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2" name="Google Shape;402;p44"/>
          <p:cNvSpPr/>
          <p:nvPr/>
        </p:nvSpPr>
        <p:spPr>
          <a:xfrm>
            <a:off x="37149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3" name="Google Shape;403;p44"/>
          <p:cNvSpPr/>
          <p:nvPr/>
        </p:nvSpPr>
        <p:spPr>
          <a:xfrm>
            <a:off x="51627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4" name="Google Shape;404;p44"/>
          <p:cNvSpPr/>
          <p:nvPr/>
        </p:nvSpPr>
        <p:spPr>
          <a:xfrm>
            <a:off x="819350" y="2184925"/>
            <a:ext cx="1354200" cy="6189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5" name="Google Shape;405;p44"/>
          <p:cNvSpPr/>
          <p:nvPr/>
        </p:nvSpPr>
        <p:spPr>
          <a:xfrm>
            <a:off x="2267150" y="2184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6" name="Google Shape;406;p44"/>
          <p:cNvSpPr/>
          <p:nvPr/>
        </p:nvSpPr>
        <p:spPr>
          <a:xfrm>
            <a:off x="3714950" y="2184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7" name="Google Shape;407;p44"/>
          <p:cNvSpPr/>
          <p:nvPr/>
        </p:nvSpPr>
        <p:spPr>
          <a:xfrm>
            <a:off x="2945550" y="4470925"/>
            <a:ext cx="1560300" cy="5241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" sz="15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oncatenation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8" name="Google Shape;408;p44"/>
          <p:cNvSpPr/>
          <p:nvPr/>
        </p:nvSpPr>
        <p:spPr>
          <a:xfrm>
            <a:off x="2948850" y="1223125"/>
            <a:ext cx="1473000" cy="4302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09" name="Google Shape;409;p44"/>
          <p:cNvCxnSpPr>
            <a:stCxn id="408" idx="2"/>
            <a:endCxn id="404" idx="0"/>
          </p:cNvCxnSpPr>
          <p:nvPr/>
        </p:nvCxnSpPr>
        <p:spPr>
          <a:xfrm flipH="1">
            <a:off x="1496550" y="1653325"/>
            <a:ext cx="2188800" cy="531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0" name="Google Shape;410;p44"/>
          <p:cNvCxnSpPr>
            <a:stCxn id="408" idx="2"/>
            <a:endCxn id="405" idx="0"/>
          </p:cNvCxnSpPr>
          <p:nvPr/>
        </p:nvCxnSpPr>
        <p:spPr>
          <a:xfrm flipH="1">
            <a:off x="2944350" y="1653325"/>
            <a:ext cx="741000" cy="531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1" name="Google Shape;411;p44"/>
          <p:cNvCxnSpPr>
            <a:stCxn id="408" idx="2"/>
            <a:endCxn id="406" idx="0"/>
          </p:cNvCxnSpPr>
          <p:nvPr/>
        </p:nvCxnSpPr>
        <p:spPr>
          <a:xfrm>
            <a:off x="3685350" y="1653325"/>
            <a:ext cx="706800" cy="531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2" name="Google Shape;412;p44"/>
          <p:cNvCxnSpPr>
            <a:stCxn id="404" idx="2"/>
            <a:endCxn id="400" idx="0"/>
          </p:cNvCxnSpPr>
          <p:nvPr/>
        </p:nvCxnSpPr>
        <p:spPr>
          <a:xfrm>
            <a:off x="1496450" y="2803825"/>
            <a:ext cx="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3" name="Google Shape;413;p44"/>
          <p:cNvCxnSpPr>
            <a:stCxn id="405" idx="2"/>
            <a:endCxn id="401" idx="0"/>
          </p:cNvCxnSpPr>
          <p:nvPr/>
        </p:nvCxnSpPr>
        <p:spPr>
          <a:xfrm>
            <a:off x="2944250" y="2803825"/>
            <a:ext cx="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4" name="Google Shape;414;p44"/>
          <p:cNvCxnSpPr>
            <a:stCxn id="406" idx="2"/>
            <a:endCxn id="402" idx="0"/>
          </p:cNvCxnSpPr>
          <p:nvPr/>
        </p:nvCxnSpPr>
        <p:spPr>
          <a:xfrm>
            <a:off x="4392050" y="2803825"/>
            <a:ext cx="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5" name="Google Shape;415;p44"/>
          <p:cNvCxnSpPr>
            <a:stCxn id="400" idx="2"/>
            <a:endCxn id="407" idx="0"/>
          </p:cNvCxnSpPr>
          <p:nvPr/>
        </p:nvCxnSpPr>
        <p:spPr>
          <a:xfrm>
            <a:off x="1496450" y="3946825"/>
            <a:ext cx="22293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6" name="Google Shape;416;p44"/>
          <p:cNvCxnSpPr>
            <a:stCxn id="401" idx="2"/>
            <a:endCxn id="407" idx="0"/>
          </p:cNvCxnSpPr>
          <p:nvPr/>
        </p:nvCxnSpPr>
        <p:spPr>
          <a:xfrm>
            <a:off x="2944250" y="3946825"/>
            <a:ext cx="7815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7" name="Google Shape;417;p44"/>
          <p:cNvCxnSpPr>
            <a:stCxn id="402" idx="2"/>
            <a:endCxn id="407" idx="0"/>
          </p:cNvCxnSpPr>
          <p:nvPr/>
        </p:nvCxnSpPr>
        <p:spPr>
          <a:xfrm flipH="1">
            <a:off x="3725750" y="3946825"/>
            <a:ext cx="6663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8" name="Google Shape;418;p44"/>
          <p:cNvCxnSpPr>
            <a:stCxn id="403" idx="2"/>
            <a:endCxn id="407" idx="0"/>
          </p:cNvCxnSpPr>
          <p:nvPr/>
        </p:nvCxnSpPr>
        <p:spPr>
          <a:xfrm flipH="1">
            <a:off x="3725750" y="3946825"/>
            <a:ext cx="21141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9" name="Google Shape;419;p44"/>
          <p:cNvCxnSpPr>
            <a:stCxn id="408" idx="3"/>
            <a:endCxn id="403" idx="0"/>
          </p:cNvCxnSpPr>
          <p:nvPr/>
        </p:nvCxnSpPr>
        <p:spPr>
          <a:xfrm>
            <a:off x="4421850" y="1438225"/>
            <a:ext cx="1418100" cy="1889700"/>
          </a:xfrm>
          <a:prstGeom prst="curvedConnector2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425" name="Google Shape;4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525" y="1422725"/>
            <a:ext cx="6291324" cy="332965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5"/>
          <p:cNvSpPr txBox="1"/>
          <p:nvPr/>
        </p:nvSpPr>
        <p:spPr>
          <a:xfrm>
            <a:off x="311700" y="2753200"/>
            <a:ext cx="16455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Module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27" name="Google Shape;42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5"/>
          <p:cNvSpPr txBox="1"/>
          <p:nvPr/>
        </p:nvSpPr>
        <p:spPr>
          <a:xfrm>
            <a:off x="5330300" y="4688254"/>
            <a:ext cx="38136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https://youtu.be/VxhSouuSZDY</a:t>
            </a:r>
            <a:endParaRPr sz="1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434" name="Google Shape;434;p46"/>
          <p:cNvSpPr txBox="1"/>
          <p:nvPr/>
        </p:nvSpPr>
        <p:spPr>
          <a:xfrm>
            <a:off x="5571000" y="1053550"/>
            <a:ext cx="3593700" cy="3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Apply parallel filters on the input from previous layer: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000"/>
              <a:buFont typeface="Nunito"/>
              <a:buChar char="●"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Multiple receptive field sizes for convolution (1x1, 3x3, 5x5)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000"/>
              <a:buFont typeface="Nunito"/>
              <a:buChar char="●"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Pooling operation (3x3)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Concatenate all filter outputs together depth-wise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46"/>
          <p:cNvSpPr/>
          <p:nvPr/>
        </p:nvSpPr>
        <p:spPr>
          <a:xfrm>
            <a:off x="4122769" y="26061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6" name="Google Shape;436;p46"/>
          <p:cNvSpPr/>
          <p:nvPr/>
        </p:nvSpPr>
        <p:spPr>
          <a:xfrm>
            <a:off x="285950" y="26061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7" name="Google Shape;437;p46"/>
          <p:cNvSpPr/>
          <p:nvPr/>
        </p:nvSpPr>
        <p:spPr>
          <a:xfrm>
            <a:off x="1564890" y="26061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convolution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8" name="Google Shape;438;p46"/>
          <p:cNvSpPr/>
          <p:nvPr/>
        </p:nvSpPr>
        <p:spPr>
          <a:xfrm>
            <a:off x="2843829" y="26061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convolution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9" name="Google Shape;439;p46"/>
          <p:cNvSpPr/>
          <p:nvPr/>
        </p:nvSpPr>
        <p:spPr>
          <a:xfrm>
            <a:off x="2164166" y="37593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40" name="Google Shape;440;p46"/>
          <p:cNvSpPr/>
          <p:nvPr/>
        </p:nvSpPr>
        <p:spPr>
          <a:xfrm>
            <a:off x="2167075" y="14538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41" name="Google Shape;441;p46"/>
          <p:cNvCxnSpPr>
            <a:stCxn id="440" idx="2"/>
            <a:endCxn id="436" idx="0"/>
          </p:cNvCxnSpPr>
          <p:nvPr/>
        </p:nvCxnSpPr>
        <p:spPr>
          <a:xfrm flipH="1">
            <a:off x="884125" y="19842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2" name="Google Shape;442;p46"/>
          <p:cNvCxnSpPr>
            <a:stCxn id="440" idx="2"/>
            <a:endCxn id="437" idx="0"/>
          </p:cNvCxnSpPr>
          <p:nvPr/>
        </p:nvCxnSpPr>
        <p:spPr>
          <a:xfrm flipH="1">
            <a:off x="2163025" y="19842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3" name="Google Shape;443;p46"/>
          <p:cNvCxnSpPr>
            <a:stCxn id="440" idx="2"/>
            <a:endCxn id="438" idx="0"/>
          </p:cNvCxnSpPr>
          <p:nvPr/>
        </p:nvCxnSpPr>
        <p:spPr>
          <a:xfrm>
            <a:off x="2817625" y="19842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4" name="Google Shape;444;p46"/>
          <p:cNvCxnSpPr>
            <a:stCxn id="436" idx="2"/>
            <a:endCxn id="439" idx="0"/>
          </p:cNvCxnSpPr>
          <p:nvPr/>
        </p:nvCxnSpPr>
        <p:spPr>
          <a:xfrm>
            <a:off x="884150" y="31527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5" name="Google Shape;445;p46"/>
          <p:cNvCxnSpPr>
            <a:stCxn id="437" idx="2"/>
            <a:endCxn id="439" idx="0"/>
          </p:cNvCxnSpPr>
          <p:nvPr/>
        </p:nvCxnSpPr>
        <p:spPr>
          <a:xfrm>
            <a:off x="2163090" y="31527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6" name="Google Shape;446;p46"/>
          <p:cNvCxnSpPr>
            <a:stCxn id="438" idx="2"/>
            <a:endCxn id="439" idx="0"/>
          </p:cNvCxnSpPr>
          <p:nvPr/>
        </p:nvCxnSpPr>
        <p:spPr>
          <a:xfrm flipH="1">
            <a:off x="2853129" y="31527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7" name="Google Shape;447;p46"/>
          <p:cNvCxnSpPr>
            <a:stCxn id="435" idx="2"/>
            <a:endCxn id="439" idx="0"/>
          </p:cNvCxnSpPr>
          <p:nvPr/>
        </p:nvCxnSpPr>
        <p:spPr>
          <a:xfrm flipH="1">
            <a:off x="2853169" y="31527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8" name="Google Shape;448;p46"/>
          <p:cNvCxnSpPr>
            <a:stCxn id="440" idx="2"/>
            <a:endCxn id="435" idx="0"/>
          </p:cNvCxnSpPr>
          <p:nvPr/>
        </p:nvCxnSpPr>
        <p:spPr>
          <a:xfrm>
            <a:off x="2817625" y="19842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9" name="Google Shape;449;p46"/>
          <p:cNvSpPr txBox="1"/>
          <p:nvPr/>
        </p:nvSpPr>
        <p:spPr>
          <a:xfrm>
            <a:off x="0" y="4594525"/>
            <a:ext cx="5151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Q: What is the problem with this? </a:t>
            </a:r>
            <a:endParaRPr sz="20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289625" y="4269425"/>
            <a:ext cx="5079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Naive Inception Module</a:t>
            </a:r>
            <a:endParaRPr sz="20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1" name="Google Shape;45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127</a:t>
            </a:fld>
            <a:endParaRPr/>
          </a:p>
        </p:txBody>
      </p:sp>
      <p:sp>
        <p:nvSpPr>
          <p:cNvPr id="452" name="Google Shape;452;p46"/>
          <p:cNvSpPr txBox="1"/>
          <p:nvPr/>
        </p:nvSpPr>
        <p:spPr>
          <a:xfrm>
            <a:off x="5007925" y="4652900"/>
            <a:ext cx="359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Computational complexity!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458" name="Google Shape;458;p47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59" name="Google Shape;459;p47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0" name="Google Shape;460;p47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1" name="Google Shape;461;p47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2" name="Google Shape;462;p47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3" name="Google Shape;463;p47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64" name="Google Shape;464;p47"/>
          <p:cNvCxnSpPr>
            <a:stCxn id="463" idx="2"/>
            <a:endCxn id="459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5" name="Google Shape;465;p47"/>
          <p:cNvCxnSpPr>
            <a:stCxn id="463" idx="2"/>
            <a:endCxn id="460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6" name="Google Shape;466;p47"/>
          <p:cNvCxnSpPr>
            <a:stCxn id="463" idx="2"/>
            <a:endCxn id="461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7" name="Google Shape;467;p47"/>
          <p:cNvCxnSpPr>
            <a:stCxn id="459" idx="2"/>
            <a:endCxn id="462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8" name="Google Shape;468;p47"/>
          <p:cNvCxnSpPr>
            <a:stCxn id="460" idx="2"/>
            <a:endCxn id="462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9" name="Google Shape;469;p47"/>
          <p:cNvCxnSpPr>
            <a:stCxn id="461" idx="2"/>
            <a:endCxn id="462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47"/>
          <p:cNvCxnSpPr>
            <a:stCxn id="458" idx="2"/>
            <a:endCxn id="462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p47"/>
          <p:cNvCxnSpPr>
            <a:stCxn id="463" idx="2"/>
            <a:endCxn id="458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2" name="Google Shape;472;p47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73" name="Google Shape;473;p47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the output size of the </a:t>
            </a: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1x1 conv, with 128 filters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4" name="Google Shape;47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E3A01-966C-19D2-2384-5E06440AF4E2}"/>
              </a:ext>
            </a:extLst>
          </p:cNvPr>
          <p:cNvSpPr txBox="1"/>
          <p:nvPr/>
        </p:nvSpPr>
        <p:spPr>
          <a:xfrm>
            <a:off x="5876012" y="4844834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481" name="Google Shape;481;p48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2" name="Google Shape;482;p48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3" name="Google Shape;483;p48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4" name="Google Shape;484;p48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5" name="Google Shape;485;p48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6" name="Google Shape;486;p48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87" name="Google Shape;487;p48"/>
          <p:cNvCxnSpPr>
            <a:stCxn id="486" idx="2"/>
            <a:endCxn id="482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8" name="Google Shape;488;p48"/>
          <p:cNvCxnSpPr>
            <a:stCxn id="486" idx="2"/>
            <a:endCxn id="483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9" name="Google Shape;489;p48"/>
          <p:cNvCxnSpPr>
            <a:stCxn id="486" idx="2"/>
            <a:endCxn id="484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0" name="Google Shape;490;p48"/>
          <p:cNvCxnSpPr>
            <a:stCxn id="482" idx="2"/>
            <a:endCxn id="485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48"/>
          <p:cNvCxnSpPr>
            <a:stCxn id="483" idx="2"/>
            <a:endCxn id="485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2" name="Google Shape;492;p48"/>
          <p:cNvCxnSpPr>
            <a:stCxn id="484" idx="2"/>
            <a:endCxn id="485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3" name="Google Shape;493;p48"/>
          <p:cNvCxnSpPr>
            <a:stCxn id="481" idx="2"/>
            <a:endCxn id="485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4" name="Google Shape;494;p48"/>
          <p:cNvCxnSpPr>
            <a:stCxn id="486" idx="2"/>
            <a:endCxn id="481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5" name="Google Shape;495;p48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6" name="Google Shape;496;p48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the output size of the </a:t>
            </a: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1x1 conv, with 128 filters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7" name="Google Shape;497;p48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8" name="Google Shape;49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0F02D-5853-97A8-30A1-BFC45CE68C1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90" name="Google Shape;490;p38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1" name="Google Shape;491;p38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2" name="Google Shape;492;p38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493" name="Google Shape;493;p38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4" name="Google Shape;494;p38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8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3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6" name="Google Shape;496;p38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7" name="Google Shape;49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98" name="Google Shape;498;p38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0BAD3-A78C-4892-4168-7C76136D318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05" name="Google Shape;505;p49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6" name="Google Shape;506;p49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7" name="Google Shape;507;p49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8" name="Google Shape;508;p49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9" name="Google Shape;509;p49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0" name="Google Shape;510;p49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11" name="Google Shape;511;p49"/>
          <p:cNvCxnSpPr>
            <a:stCxn id="510" idx="2"/>
            <a:endCxn id="506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2" name="Google Shape;512;p49"/>
          <p:cNvCxnSpPr>
            <a:stCxn id="510" idx="2"/>
            <a:endCxn id="507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3" name="Google Shape;513;p49"/>
          <p:cNvCxnSpPr>
            <a:stCxn id="510" idx="2"/>
            <a:endCxn id="508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4" name="Google Shape;514;p49"/>
          <p:cNvCxnSpPr>
            <a:stCxn id="506" idx="2"/>
            <a:endCxn id="509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5" name="Google Shape;515;p49"/>
          <p:cNvCxnSpPr>
            <a:stCxn id="507" idx="2"/>
            <a:endCxn id="509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6" name="Google Shape;516;p49"/>
          <p:cNvCxnSpPr>
            <a:stCxn id="508" idx="2"/>
            <a:endCxn id="509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7" name="Google Shape;517;p49"/>
          <p:cNvCxnSpPr>
            <a:stCxn id="505" idx="2"/>
            <a:endCxn id="509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8" name="Google Shape;518;p49"/>
          <p:cNvCxnSpPr>
            <a:stCxn id="510" idx="2"/>
            <a:endCxn id="505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9" name="Google Shape;519;p49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0" name="Google Shape;520;p49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1" name="Google Shape;521;p49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are the output sizes of all different filter operations?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2" name="Google Shape;52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30182-270E-8B15-2915-0610F293B9D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29" name="Google Shape;529;p50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0" name="Google Shape;530;p50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1" name="Google Shape;531;p50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2" name="Google Shape;532;p50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3" name="Google Shape;533;p50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4" name="Google Shape;534;p50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35" name="Google Shape;535;p50"/>
          <p:cNvCxnSpPr>
            <a:stCxn id="534" idx="2"/>
            <a:endCxn id="530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6" name="Google Shape;536;p50"/>
          <p:cNvCxnSpPr>
            <a:stCxn id="534" idx="2"/>
            <a:endCxn id="531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7" name="Google Shape;537;p50"/>
          <p:cNvCxnSpPr>
            <a:stCxn id="534" idx="2"/>
            <a:endCxn id="532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8" name="Google Shape;538;p50"/>
          <p:cNvCxnSpPr>
            <a:stCxn id="530" idx="2"/>
            <a:endCxn id="533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9" name="Google Shape;539;p50"/>
          <p:cNvCxnSpPr>
            <a:stCxn id="531" idx="2"/>
            <a:endCxn id="533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0" name="Google Shape;540;p50"/>
          <p:cNvCxnSpPr>
            <a:stCxn id="532" idx="2"/>
            <a:endCxn id="533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1" name="Google Shape;541;p50"/>
          <p:cNvCxnSpPr>
            <a:stCxn id="529" idx="2"/>
            <a:endCxn id="533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Google Shape;542;p50"/>
          <p:cNvCxnSpPr>
            <a:stCxn id="534" idx="2"/>
            <a:endCxn id="529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p50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4" name="Google Shape;544;p50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5" name="Google Shape;545;p50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6" name="Google Shape;546;p50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7" name="Google Shape;547;p50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8" name="Google Shape;548;p50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are the output sizes of all different filter operations?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9" name="Google Shape;54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C9AA8-A8C9-8CEA-25C8-40D781C8EC6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56" name="Google Shape;556;p51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7" name="Google Shape;557;p51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8" name="Google Shape;558;p51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9" name="Google Shape;559;p51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0" name="Google Shape;560;p51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1" name="Google Shape;561;p51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62" name="Google Shape;562;p51"/>
          <p:cNvCxnSpPr>
            <a:stCxn id="561" idx="2"/>
            <a:endCxn id="557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3" name="Google Shape;563;p51"/>
          <p:cNvCxnSpPr>
            <a:stCxn id="561" idx="2"/>
            <a:endCxn id="558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4" name="Google Shape;564;p51"/>
          <p:cNvCxnSpPr>
            <a:stCxn id="561" idx="2"/>
            <a:endCxn id="559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5" name="Google Shape;565;p51"/>
          <p:cNvCxnSpPr>
            <a:stCxn id="557" idx="2"/>
            <a:endCxn id="560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6" name="Google Shape;566;p51"/>
          <p:cNvCxnSpPr>
            <a:stCxn id="558" idx="2"/>
            <a:endCxn id="560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7" name="Google Shape;567;p51"/>
          <p:cNvCxnSpPr>
            <a:stCxn id="559" idx="2"/>
            <a:endCxn id="560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p51"/>
          <p:cNvCxnSpPr>
            <a:stCxn id="556" idx="2"/>
            <a:endCxn id="560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p51"/>
          <p:cNvCxnSpPr>
            <a:stCxn id="561" idx="2"/>
            <a:endCxn id="556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0" name="Google Shape;570;p51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1" name="Google Shape;571;p51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2" name="Google Shape;572;p51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3" name="Google Shape;573;p51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4" name="Google Shape;574;p51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5" name="Google Shape;575;p51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output size after filter concatenation?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6" name="Google Shape;576;p51"/>
          <p:cNvSpPr txBox="1"/>
          <p:nvPr/>
        </p:nvSpPr>
        <p:spPr>
          <a:xfrm>
            <a:off x="3111589" y="4373290"/>
            <a:ext cx="5033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672</a:t>
            </a:r>
            <a:endParaRPr sz="1800"/>
          </a:p>
        </p:txBody>
      </p:sp>
      <p:sp>
        <p:nvSpPr>
          <p:cNvPr id="577" name="Google Shape;57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36910-6BBB-E45B-B1E7-B823E42B4F5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84" name="Google Shape;584;p52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5" name="Google Shape;585;p52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6" name="Google Shape;586;p52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7" name="Google Shape;587;p52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8" name="Google Shape;588;p52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9" name="Google Shape;589;p52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90" name="Google Shape;590;p52"/>
          <p:cNvCxnSpPr>
            <a:stCxn id="589" idx="2"/>
            <a:endCxn id="585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52"/>
          <p:cNvCxnSpPr>
            <a:stCxn id="589" idx="2"/>
            <a:endCxn id="586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2" name="Google Shape;592;p52"/>
          <p:cNvCxnSpPr>
            <a:stCxn id="589" idx="2"/>
            <a:endCxn id="587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52"/>
          <p:cNvCxnSpPr>
            <a:stCxn id="585" idx="2"/>
            <a:endCxn id="588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52"/>
          <p:cNvCxnSpPr>
            <a:stCxn id="586" idx="2"/>
            <a:endCxn id="588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5" name="Google Shape;595;p52"/>
          <p:cNvCxnSpPr>
            <a:stCxn id="587" idx="2"/>
            <a:endCxn id="588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6" name="Google Shape;596;p52"/>
          <p:cNvCxnSpPr>
            <a:stCxn id="584" idx="2"/>
            <a:endCxn id="588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7" name="Google Shape;597;p52"/>
          <p:cNvCxnSpPr>
            <a:stCxn id="589" idx="2"/>
            <a:endCxn id="584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8" name="Google Shape;598;p52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99" name="Google Shape;599;p52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0" name="Google Shape;600;p52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1" name="Google Shape;601;p52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2" name="Google Shape;602;p52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3" name="Google Shape;603;p52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output size after filter concatenation?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4" name="Google Shape;604;p52"/>
          <p:cNvSpPr txBox="1"/>
          <p:nvPr/>
        </p:nvSpPr>
        <p:spPr>
          <a:xfrm>
            <a:off x="3111589" y="4373290"/>
            <a:ext cx="5033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672</a:t>
            </a:r>
            <a:endParaRPr sz="1800"/>
          </a:p>
        </p:txBody>
      </p:sp>
      <p:sp>
        <p:nvSpPr>
          <p:cNvPr id="605" name="Google Shape;605;p52"/>
          <p:cNvSpPr txBox="1"/>
          <p:nvPr/>
        </p:nvSpPr>
        <p:spPr>
          <a:xfrm>
            <a:off x="6238775" y="3765075"/>
            <a:ext cx="30000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Total: 854M ops!!!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6" name="Google Shape;60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133</a:t>
            </a:fld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12" name="Google Shape;612;p53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3" name="Google Shape;613;p53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4" name="Google Shape;614;p53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5" name="Google Shape;615;p53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6" name="Google Shape;616;p53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7" name="Google Shape;617;p53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618" name="Google Shape;618;p53"/>
          <p:cNvCxnSpPr>
            <a:stCxn id="617" idx="2"/>
            <a:endCxn id="613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9" name="Google Shape;619;p53"/>
          <p:cNvCxnSpPr>
            <a:stCxn id="617" idx="2"/>
            <a:endCxn id="614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0" name="Google Shape;620;p53"/>
          <p:cNvCxnSpPr>
            <a:stCxn id="617" idx="2"/>
            <a:endCxn id="615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1" name="Google Shape;621;p53"/>
          <p:cNvCxnSpPr>
            <a:stCxn id="613" idx="2"/>
            <a:endCxn id="616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2" name="Google Shape;622;p53"/>
          <p:cNvCxnSpPr>
            <a:stCxn id="614" idx="2"/>
            <a:endCxn id="616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3" name="Google Shape;623;p53"/>
          <p:cNvCxnSpPr>
            <a:stCxn id="615" idx="2"/>
            <a:endCxn id="616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4" name="Google Shape;624;p53"/>
          <p:cNvCxnSpPr>
            <a:stCxn id="612" idx="2"/>
            <a:endCxn id="616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5" name="Google Shape;625;p53"/>
          <p:cNvCxnSpPr>
            <a:stCxn id="617" idx="2"/>
            <a:endCxn id="612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6" name="Google Shape;626;p53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7" name="Google Shape;627;p53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8" name="Google Shape;628;p53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9" name="Google Shape;629;p53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0" name="Google Shape;630;p53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1" name="Google Shape;631;p53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output size after filter concatenation?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2" name="Google Shape;632;p53"/>
          <p:cNvSpPr txBox="1"/>
          <p:nvPr/>
        </p:nvSpPr>
        <p:spPr>
          <a:xfrm>
            <a:off x="3111589" y="4373290"/>
            <a:ext cx="5033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672</a:t>
            </a:r>
            <a:endParaRPr sz="1800"/>
          </a:p>
        </p:txBody>
      </p:sp>
      <p:sp>
        <p:nvSpPr>
          <p:cNvPr id="633" name="Google Shape;633;p53"/>
          <p:cNvSpPr txBox="1"/>
          <p:nvPr/>
        </p:nvSpPr>
        <p:spPr>
          <a:xfrm>
            <a:off x="6238775" y="3765075"/>
            <a:ext cx="30000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Total: 854M ops!!!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4" name="Google Shape;634;p53"/>
          <p:cNvSpPr txBox="1"/>
          <p:nvPr/>
        </p:nvSpPr>
        <p:spPr>
          <a:xfrm>
            <a:off x="4881975" y="1855825"/>
            <a:ext cx="4078800" cy="10992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Solution: “bottleneck” layers that use 1x1 convolutions to reduce feature depth</a:t>
            </a:r>
            <a:endParaRPr sz="21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5" name="Google Shape;635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2FB24-2A44-8111-FAEF-8E5807E642D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42" name="Google Shape;642;p54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Reminder: 1x1 convolutions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3" name="Google Shape;6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635725"/>
            <a:ext cx="7121607" cy="31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4"/>
          <p:cNvSpPr txBox="1"/>
          <p:nvPr/>
        </p:nvSpPr>
        <p:spPr>
          <a:xfrm>
            <a:off x="11187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64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5" name="Google Shape;645;p54"/>
          <p:cNvSpPr txBox="1"/>
          <p:nvPr/>
        </p:nvSpPr>
        <p:spPr>
          <a:xfrm>
            <a:off x="26427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p54"/>
          <p:cNvSpPr txBox="1"/>
          <p:nvPr/>
        </p:nvSpPr>
        <p:spPr>
          <a:xfrm>
            <a:off x="29475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54"/>
          <p:cNvSpPr txBox="1"/>
          <p:nvPr/>
        </p:nvSpPr>
        <p:spPr>
          <a:xfrm>
            <a:off x="65289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32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8" name="Google Shape;648;p54"/>
          <p:cNvSpPr txBox="1"/>
          <p:nvPr/>
        </p:nvSpPr>
        <p:spPr>
          <a:xfrm>
            <a:off x="77481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9" name="Google Shape;649;p54"/>
          <p:cNvSpPr txBox="1"/>
          <p:nvPr/>
        </p:nvSpPr>
        <p:spPr>
          <a:xfrm>
            <a:off x="80529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0" name="Google Shape;650;p54"/>
          <p:cNvSpPr txBox="1"/>
          <p:nvPr/>
        </p:nvSpPr>
        <p:spPr>
          <a:xfrm>
            <a:off x="3605175" y="2351100"/>
            <a:ext cx="30966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32 filters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(each filter has size 1x1x64, and performs a 64-d dot product)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1" name="Google Shape;651;p54"/>
          <p:cNvSpPr/>
          <p:nvPr/>
        </p:nvSpPr>
        <p:spPr>
          <a:xfrm>
            <a:off x="3719600" y="3208800"/>
            <a:ext cx="2731500" cy="2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68DB9-5E2A-A77E-C91E-80A91A00640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59" name="Google Shape;659;p55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Reminder: 1x1 convolutions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60" name="Google Shape;6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635725"/>
            <a:ext cx="7121607" cy="31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5"/>
          <p:cNvSpPr txBox="1"/>
          <p:nvPr/>
        </p:nvSpPr>
        <p:spPr>
          <a:xfrm>
            <a:off x="11187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64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2" name="Google Shape;662;p55"/>
          <p:cNvSpPr txBox="1"/>
          <p:nvPr/>
        </p:nvSpPr>
        <p:spPr>
          <a:xfrm>
            <a:off x="26427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3" name="Google Shape;663;p55"/>
          <p:cNvSpPr txBox="1"/>
          <p:nvPr/>
        </p:nvSpPr>
        <p:spPr>
          <a:xfrm>
            <a:off x="29475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4" name="Google Shape;664;p55"/>
          <p:cNvSpPr txBox="1"/>
          <p:nvPr/>
        </p:nvSpPr>
        <p:spPr>
          <a:xfrm>
            <a:off x="65289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32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5" name="Google Shape;665;p55"/>
          <p:cNvSpPr txBox="1"/>
          <p:nvPr/>
        </p:nvSpPr>
        <p:spPr>
          <a:xfrm>
            <a:off x="77481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6" name="Google Shape;666;p55"/>
          <p:cNvSpPr txBox="1"/>
          <p:nvPr/>
        </p:nvSpPr>
        <p:spPr>
          <a:xfrm>
            <a:off x="80529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7" name="Google Shape;667;p55"/>
          <p:cNvSpPr txBox="1"/>
          <p:nvPr/>
        </p:nvSpPr>
        <p:spPr>
          <a:xfrm>
            <a:off x="3605175" y="2808300"/>
            <a:ext cx="30966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32 filters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preserves spatial dimensions, reduces depth!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Projects depth to lower dimension (combination of feature maps)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8" name="Google Shape;668;p55"/>
          <p:cNvSpPr/>
          <p:nvPr/>
        </p:nvSpPr>
        <p:spPr>
          <a:xfrm>
            <a:off x="3719600" y="3208800"/>
            <a:ext cx="2731500" cy="2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136</a:t>
            </a:fld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75" name="Google Shape;675;p56"/>
          <p:cNvSpPr txBox="1"/>
          <p:nvPr/>
        </p:nvSpPr>
        <p:spPr>
          <a:xfrm>
            <a:off x="304155" y="4421825"/>
            <a:ext cx="4092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Naive 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6" name="Google Shape;676;p56"/>
          <p:cNvSpPr txBox="1"/>
          <p:nvPr/>
        </p:nvSpPr>
        <p:spPr>
          <a:xfrm>
            <a:off x="4581150" y="4407295"/>
            <a:ext cx="4329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7" name="Google Shape;677;p56"/>
          <p:cNvSpPr/>
          <p:nvPr/>
        </p:nvSpPr>
        <p:spPr>
          <a:xfrm>
            <a:off x="33882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78" name="Google Shape;678;p56"/>
          <p:cNvSpPr/>
          <p:nvPr/>
        </p:nvSpPr>
        <p:spPr>
          <a:xfrm>
            <a:off x="325124" y="29082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79" name="Google Shape;679;p56"/>
          <p:cNvSpPr/>
          <p:nvPr/>
        </p:nvSpPr>
        <p:spPr>
          <a:xfrm>
            <a:off x="13461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0" name="Google Shape;680;p56"/>
          <p:cNvSpPr/>
          <p:nvPr/>
        </p:nvSpPr>
        <p:spPr>
          <a:xfrm>
            <a:off x="23672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1" name="Google Shape;681;p56"/>
          <p:cNvSpPr/>
          <p:nvPr/>
        </p:nvSpPr>
        <p:spPr>
          <a:xfrm>
            <a:off x="17121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2" name="Google Shape;682;p56"/>
          <p:cNvSpPr/>
          <p:nvPr/>
        </p:nvSpPr>
        <p:spPr>
          <a:xfrm>
            <a:off x="1826943" y="21022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683" name="Google Shape;683;p56"/>
          <p:cNvCxnSpPr>
            <a:stCxn id="682" idx="2"/>
            <a:endCxn id="678" idx="0"/>
          </p:cNvCxnSpPr>
          <p:nvPr/>
        </p:nvCxnSpPr>
        <p:spPr>
          <a:xfrm flipH="1">
            <a:off x="802593" y="24082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4" name="Google Shape;684;p56"/>
          <p:cNvCxnSpPr>
            <a:stCxn id="682" idx="2"/>
            <a:endCxn id="679" idx="0"/>
          </p:cNvCxnSpPr>
          <p:nvPr/>
        </p:nvCxnSpPr>
        <p:spPr>
          <a:xfrm flipH="1">
            <a:off x="1823793" y="24082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5" name="Google Shape;685;p56"/>
          <p:cNvCxnSpPr>
            <a:stCxn id="682" idx="2"/>
            <a:endCxn id="680" idx="0"/>
          </p:cNvCxnSpPr>
          <p:nvPr/>
        </p:nvCxnSpPr>
        <p:spPr>
          <a:xfrm>
            <a:off x="2346393" y="2408201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6" name="Google Shape;686;p56"/>
          <p:cNvCxnSpPr>
            <a:stCxn id="678" idx="2"/>
            <a:endCxn id="681" idx="0"/>
          </p:cNvCxnSpPr>
          <p:nvPr/>
        </p:nvCxnSpPr>
        <p:spPr>
          <a:xfrm>
            <a:off x="8027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7" name="Google Shape;687;p56"/>
          <p:cNvCxnSpPr>
            <a:stCxn id="679" idx="2"/>
            <a:endCxn id="681" idx="0"/>
          </p:cNvCxnSpPr>
          <p:nvPr/>
        </p:nvCxnSpPr>
        <p:spPr>
          <a:xfrm>
            <a:off x="18237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8" name="Google Shape;688;p56"/>
          <p:cNvCxnSpPr>
            <a:stCxn id="680" idx="2"/>
            <a:endCxn id="681" idx="0"/>
          </p:cNvCxnSpPr>
          <p:nvPr/>
        </p:nvCxnSpPr>
        <p:spPr>
          <a:xfrm flipH="1">
            <a:off x="23624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9" name="Google Shape;689;p56"/>
          <p:cNvCxnSpPr>
            <a:stCxn id="677" idx="2"/>
            <a:endCxn id="681" idx="0"/>
          </p:cNvCxnSpPr>
          <p:nvPr/>
        </p:nvCxnSpPr>
        <p:spPr>
          <a:xfrm flipH="1">
            <a:off x="23625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0" name="Google Shape;690;p56"/>
          <p:cNvCxnSpPr>
            <a:stCxn id="682" idx="2"/>
            <a:endCxn id="677" idx="0"/>
          </p:cNvCxnSpPr>
          <p:nvPr/>
        </p:nvCxnSpPr>
        <p:spPr>
          <a:xfrm>
            <a:off x="2346393" y="2408201"/>
            <a:ext cx="15195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1" name="Google Shape;691;p56"/>
          <p:cNvSpPr/>
          <p:nvPr/>
        </p:nvSpPr>
        <p:spPr>
          <a:xfrm>
            <a:off x="4820924" y="19938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2" name="Google Shape;692;p56"/>
          <p:cNvSpPr/>
          <p:nvPr/>
        </p:nvSpPr>
        <p:spPr>
          <a:xfrm>
            <a:off x="5841980" y="19938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3" name="Google Shape;693;p56"/>
          <p:cNvSpPr/>
          <p:nvPr/>
        </p:nvSpPr>
        <p:spPr>
          <a:xfrm>
            <a:off x="6863036" y="19938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4" name="Google Shape;694;p56"/>
          <p:cNvSpPr/>
          <p:nvPr/>
        </p:nvSpPr>
        <p:spPr>
          <a:xfrm>
            <a:off x="78840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5" name="Google Shape;695;p56"/>
          <p:cNvSpPr/>
          <p:nvPr/>
        </p:nvSpPr>
        <p:spPr>
          <a:xfrm>
            <a:off x="58419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6" name="Google Shape;696;p56"/>
          <p:cNvSpPr/>
          <p:nvPr/>
        </p:nvSpPr>
        <p:spPr>
          <a:xfrm>
            <a:off x="68630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7" name="Google Shape;697;p56"/>
          <p:cNvSpPr/>
          <p:nvPr/>
        </p:nvSpPr>
        <p:spPr>
          <a:xfrm>
            <a:off x="6322743" y="11878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8" name="Google Shape;698;p56"/>
          <p:cNvSpPr/>
          <p:nvPr/>
        </p:nvSpPr>
        <p:spPr>
          <a:xfrm>
            <a:off x="62079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9" name="Google Shape;699;p56"/>
          <p:cNvSpPr/>
          <p:nvPr/>
        </p:nvSpPr>
        <p:spPr>
          <a:xfrm>
            <a:off x="4820924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00" name="Google Shape;700;p56"/>
          <p:cNvCxnSpPr>
            <a:stCxn id="697" idx="2"/>
            <a:endCxn id="691" idx="0"/>
          </p:cNvCxnSpPr>
          <p:nvPr/>
        </p:nvCxnSpPr>
        <p:spPr>
          <a:xfrm flipH="1">
            <a:off x="5298393" y="14938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1" name="Google Shape;701;p56"/>
          <p:cNvCxnSpPr>
            <a:stCxn id="697" idx="2"/>
            <a:endCxn id="692" idx="0"/>
          </p:cNvCxnSpPr>
          <p:nvPr/>
        </p:nvCxnSpPr>
        <p:spPr>
          <a:xfrm flipH="1">
            <a:off x="6319593" y="14938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2" name="Google Shape;702;p56"/>
          <p:cNvCxnSpPr>
            <a:endCxn id="693" idx="0"/>
          </p:cNvCxnSpPr>
          <p:nvPr/>
        </p:nvCxnSpPr>
        <p:spPr>
          <a:xfrm>
            <a:off x="6842336" y="1493735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3" name="Google Shape;703;p56"/>
          <p:cNvCxnSpPr>
            <a:stCxn id="691" idx="2"/>
            <a:endCxn id="699" idx="0"/>
          </p:cNvCxnSpPr>
          <p:nvPr/>
        </p:nvCxnSpPr>
        <p:spPr>
          <a:xfrm>
            <a:off x="5298524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4" name="Google Shape;704;p56"/>
          <p:cNvCxnSpPr>
            <a:stCxn id="692" idx="2"/>
            <a:endCxn id="695" idx="0"/>
          </p:cNvCxnSpPr>
          <p:nvPr/>
        </p:nvCxnSpPr>
        <p:spPr>
          <a:xfrm>
            <a:off x="6319580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5" name="Google Shape;705;p56"/>
          <p:cNvCxnSpPr>
            <a:stCxn id="693" idx="2"/>
            <a:endCxn id="696" idx="0"/>
          </p:cNvCxnSpPr>
          <p:nvPr/>
        </p:nvCxnSpPr>
        <p:spPr>
          <a:xfrm>
            <a:off x="7340636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6" name="Google Shape;706;p56"/>
          <p:cNvCxnSpPr>
            <a:stCxn id="699" idx="2"/>
            <a:endCxn id="698" idx="0"/>
          </p:cNvCxnSpPr>
          <p:nvPr/>
        </p:nvCxnSpPr>
        <p:spPr>
          <a:xfrm>
            <a:off x="52985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7" name="Google Shape;707;p56"/>
          <p:cNvCxnSpPr>
            <a:stCxn id="695" idx="2"/>
            <a:endCxn id="698" idx="0"/>
          </p:cNvCxnSpPr>
          <p:nvPr/>
        </p:nvCxnSpPr>
        <p:spPr>
          <a:xfrm>
            <a:off x="63195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8" name="Google Shape;708;p56"/>
          <p:cNvCxnSpPr>
            <a:stCxn id="696" idx="2"/>
            <a:endCxn id="698" idx="0"/>
          </p:cNvCxnSpPr>
          <p:nvPr/>
        </p:nvCxnSpPr>
        <p:spPr>
          <a:xfrm flipH="1">
            <a:off x="68582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9" name="Google Shape;709;p56"/>
          <p:cNvCxnSpPr>
            <a:stCxn id="694" idx="2"/>
            <a:endCxn id="698" idx="0"/>
          </p:cNvCxnSpPr>
          <p:nvPr/>
        </p:nvCxnSpPr>
        <p:spPr>
          <a:xfrm flipH="1">
            <a:off x="68583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0" name="Google Shape;710;p56"/>
          <p:cNvCxnSpPr>
            <a:stCxn id="697" idx="3"/>
            <a:endCxn id="694" idx="0"/>
          </p:cNvCxnSpPr>
          <p:nvPr/>
        </p:nvCxnSpPr>
        <p:spPr>
          <a:xfrm>
            <a:off x="7361643" y="1340801"/>
            <a:ext cx="999900" cy="1567500"/>
          </a:xfrm>
          <a:prstGeom prst="curvedConnector2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1" name="Google Shape;71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CF4CD-B343-78BD-6B15-1C4A560D83D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718" name="Google Shape;718;p57"/>
          <p:cNvSpPr txBox="1"/>
          <p:nvPr/>
        </p:nvSpPr>
        <p:spPr>
          <a:xfrm>
            <a:off x="304155" y="4421825"/>
            <a:ext cx="4092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Naive 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9" name="Google Shape;719;p57"/>
          <p:cNvSpPr txBox="1"/>
          <p:nvPr/>
        </p:nvSpPr>
        <p:spPr>
          <a:xfrm>
            <a:off x="4581150" y="4407295"/>
            <a:ext cx="4329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0" name="Google Shape;720;p57"/>
          <p:cNvSpPr/>
          <p:nvPr/>
        </p:nvSpPr>
        <p:spPr>
          <a:xfrm>
            <a:off x="33882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1" name="Google Shape;721;p57"/>
          <p:cNvSpPr/>
          <p:nvPr/>
        </p:nvSpPr>
        <p:spPr>
          <a:xfrm>
            <a:off x="325124" y="29082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2" name="Google Shape;722;p57"/>
          <p:cNvSpPr/>
          <p:nvPr/>
        </p:nvSpPr>
        <p:spPr>
          <a:xfrm>
            <a:off x="13461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3" name="Google Shape;723;p57"/>
          <p:cNvSpPr/>
          <p:nvPr/>
        </p:nvSpPr>
        <p:spPr>
          <a:xfrm>
            <a:off x="23672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4" name="Google Shape;724;p57"/>
          <p:cNvSpPr/>
          <p:nvPr/>
        </p:nvSpPr>
        <p:spPr>
          <a:xfrm>
            <a:off x="17121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5" name="Google Shape;725;p57"/>
          <p:cNvSpPr/>
          <p:nvPr/>
        </p:nvSpPr>
        <p:spPr>
          <a:xfrm>
            <a:off x="1826943" y="21022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26" name="Google Shape;726;p57"/>
          <p:cNvCxnSpPr>
            <a:stCxn id="725" idx="2"/>
            <a:endCxn id="721" idx="0"/>
          </p:cNvCxnSpPr>
          <p:nvPr/>
        </p:nvCxnSpPr>
        <p:spPr>
          <a:xfrm flipH="1">
            <a:off x="802593" y="24082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7" name="Google Shape;727;p57"/>
          <p:cNvCxnSpPr>
            <a:stCxn id="725" idx="2"/>
            <a:endCxn id="722" idx="0"/>
          </p:cNvCxnSpPr>
          <p:nvPr/>
        </p:nvCxnSpPr>
        <p:spPr>
          <a:xfrm flipH="1">
            <a:off x="1823793" y="24082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8" name="Google Shape;728;p57"/>
          <p:cNvCxnSpPr>
            <a:stCxn id="725" idx="2"/>
            <a:endCxn id="723" idx="0"/>
          </p:cNvCxnSpPr>
          <p:nvPr/>
        </p:nvCxnSpPr>
        <p:spPr>
          <a:xfrm>
            <a:off x="2346393" y="2408201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9" name="Google Shape;729;p57"/>
          <p:cNvCxnSpPr>
            <a:stCxn id="721" idx="2"/>
            <a:endCxn id="724" idx="0"/>
          </p:cNvCxnSpPr>
          <p:nvPr/>
        </p:nvCxnSpPr>
        <p:spPr>
          <a:xfrm>
            <a:off x="8027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0" name="Google Shape;730;p57"/>
          <p:cNvCxnSpPr>
            <a:stCxn id="722" idx="2"/>
            <a:endCxn id="724" idx="0"/>
          </p:cNvCxnSpPr>
          <p:nvPr/>
        </p:nvCxnSpPr>
        <p:spPr>
          <a:xfrm>
            <a:off x="18237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57"/>
          <p:cNvCxnSpPr>
            <a:stCxn id="723" idx="2"/>
            <a:endCxn id="724" idx="0"/>
          </p:cNvCxnSpPr>
          <p:nvPr/>
        </p:nvCxnSpPr>
        <p:spPr>
          <a:xfrm flipH="1">
            <a:off x="23624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2" name="Google Shape;732;p57"/>
          <p:cNvCxnSpPr>
            <a:stCxn id="720" idx="2"/>
            <a:endCxn id="724" idx="0"/>
          </p:cNvCxnSpPr>
          <p:nvPr/>
        </p:nvCxnSpPr>
        <p:spPr>
          <a:xfrm flipH="1">
            <a:off x="23625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3" name="Google Shape;733;p57"/>
          <p:cNvCxnSpPr>
            <a:stCxn id="725" idx="2"/>
            <a:endCxn id="720" idx="0"/>
          </p:cNvCxnSpPr>
          <p:nvPr/>
        </p:nvCxnSpPr>
        <p:spPr>
          <a:xfrm>
            <a:off x="2346393" y="2408201"/>
            <a:ext cx="15195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4" name="Google Shape;734;p57"/>
          <p:cNvSpPr/>
          <p:nvPr/>
        </p:nvSpPr>
        <p:spPr>
          <a:xfrm>
            <a:off x="4820924" y="19938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5" name="Google Shape;735;p57"/>
          <p:cNvSpPr/>
          <p:nvPr/>
        </p:nvSpPr>
        <p:spPr>
          <a:xfrm>
            <a:off x="5841980" y="1993835"/>
            <a:ext cx="955200" cy="4395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6" name="Google Shape;736;p57"/>
          <p:cNvSpPr/>
          <p:nvPr/>
        </p:nvSpPr>
        <p:spPr>
          <a:xfrm>
            <a:off x="6863036" y="1993835"/>
            <a:ext cx="955200" cy="4395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7" name="Google Shape;737;p57"/>
          <p:cNvSpPr/>
          <p:nvPr/>
        </p:nvSpPr>
        <p:spPr>
          <a:xfrm>
            <a:off x="78840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8" name="Google Shape;738;p57"/>
          <p:cNvSpPr/>
          <p:nvPr/>
        </p:nvSpPr>
        <p:spPr>
          <a:xfrm>
            <a:off x="58419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9" name="Google Shape;739;p57"/>
          <p:cNvSpPr/>
          <p:nvPr/>
        </p:nvSpPr>
        <p:spPr>
          <a:xfrm>
            <a:off x="68630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0" name="Google Shape;740;p57"/>
          <p:cNvSpPr/>
          <p:nvPr/>
        </p:nvSpPr>
        <p:spPr>
          <a:xfrm>
            <a:off x="6322743" y="11878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1" name="Google Shape;741;p57"/>
          <p:cNvSpPr/>
          <p:nvPr/>
        </p:nvSpPr>
        <p:spPr>
          <a:xfrm>
            <a:off x="62079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" sz="13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2" name="Google Shape;742;p57"/>
          <p:cNvSpPr/>
          <p:nvPr/>
        </p:nvSpPr>
        <p:spPr>
          <a:xfrm>
            <a:off x="4820924" y="2908235"/>
            <a:ext cx="955200" cy="4395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43" name="Google Shape;743;p57"/>
          <p:cNvCxnSpPr>
            <a:stCxn id="740" idx="2"/>
            <a:endCxn id="734" idx="0"/>
          </p:cNvCxnSpPr>
          <p:nvPr/>
        </p:nvCxnSpPr>
        <p:spPr>
          <a:xfrm flipH="1">
            <a:off x="5298393" y="14938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4" name="Google Shape;744;p57"/>
          <p:cNvCxnSpPr>
            <a:stCxn id="740" idx="2"/>
            <a:endCxn id="735" idx="0"/>
          </p:cNvCxnSpPr>
          <p:nvPr/>
        </p:nvCxnSpPr>
        <p:spPr>
          <a:xfrm flipH="1">
            <a:off x="6319593" y="14938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5" name="Google Shape;745;p57"/>
          <p:cNvCxnSpPr>
            <a:endCxn id="736" idx="0"/>
          </p:cNvCxnSpPr>
          <p:nvPr/>
        </p:nvCxnSpPr>
        <p:spPr>
          <a:xfrm>
            <a:off x="6842336" y="1493735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6" name="Google Shape;746;p57"/>
          <p:cNvCxnSpPr>
            <a:stCxn id="734" idx="2"/>
            <a:endCxn id="742" idx="0"/>
          </p:cNvCxnSpPr>
          <p:nvPr/>
        </p:nvCxnSpPr>
        <p:spPr>
          <a:xfrm>
            <a:off x="5298524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7" name="Google Shape;747;p57"/>
          <p:cNvCxnSpPr>
            <a:stCxn id="735" idx="2"/>
            <a:endCxn id="738" idx="0"/>
          </p:cNvCxnSpPr>
          <p:nvPr/>
        </p:nvCxnSpPr>
        <p:spPr>
          <a:xfrm>
            <a:off x="6319580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8" name="Google Shape;748;p57"/>
          <p:cNvCxnSpPr>
            <a:stCxn id="736" idx="2"/>
            <a:endCxn id="739" idx="0"/>
          </p:cNvCxnSpPr>
          <p:nvPr/>
        </p:nvCxnSpPr>
        <p:spPr>
          <a:xfrm>
            <a:off x="7340636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9" name="Google Shape;749;p57"/>
          <p:cNvCxnSpPr>
            <a:stCxn id="742" idx="2"/>
            <a:endCxn id="741" idx="0"/>
          </p:cNvCxnSpPr>
          <p:nvPr/>
        </p:nvCxnSpPr>
        <p:spPr>
          <a:xfrm>
            <a:off x="52985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0" name="Google Shape;750;p57"/>
          <p:cNvCxnSpPr>
            <a:stCxn id="738" idx="2"/>
            <a:endCxn id="741" idx="0"/>
          </p:cNvCxnSpPr>
          <p:nvPr/>
        </p:nvCxnSpPr>
        <p:spPr>
          <a:xfrm>
            <a:off x="63195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1" name="Google Shape;751;p57"/>
          <p:cNvCxnSpPr>
            <a:stCxn id="739" idx="2"/>
            <a:endCxn id="741" idx="0"/>
          </p:cNvCxnSpPr>
          <p:nvPr/>
        </p:nvCxnSpPr>
        <p:spPr>
          <a:xfrm flipH="1">
            <a:off x="68582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2" name="Google Shape;752;p57"/>
          <p:cNvCxnSpPr>
            <a:stCxn id="737" idx="2"/>
            <a:endCxn id="741" idx="0"/>
          </p:cNvCxnSpPr>
          <p:nvPr/>
        </p:nvCxnSpPr>
        <p:spPr>
          <a:xfrm flipH="1">
            <a:off x="68583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3" name="Google Shape;753;p57"/>
          <p:cNvCxnSpPr>
            <a:stCxn id="740" idx="3"/>
            <a:endCxn id="737" idx="0"/>
          </p:cNvCxnSpPr>
          <p:nvPr/>
        </p:nvCxnSpPr>
        <p:spPr>
          <a:xfrm>
            <a:off x="7361643" y="1340801"/>
            <a:ext cx="999900" cy="1567500"/>
          </a:xfrm>
          <a:prstGeom prst="curvedConnector2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4" name="Google Shape;754;p57"/>
          <p:cNvSpPr txBox="1"/>
          <p:nvPr/>
        </p:nvSpPr>
        <p:spPr>
          <a:xfrm>
            <a:off x="6373750" y="242475"/>
            <a:ext cx="24726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1x1 conv “bottleneck” layers</a:t>
            </a:r>
            <a:endParaRPr sz="20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5" name="Google Shape;75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19332-9202-4015-2455-34890929CD1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8"/>
          <p:cNvSpPr/>
          <p:nvPr/>
        </p:nvSpPr>
        <p:spPr>
          <a:xfrm>
            <a:off x="333455" y="2794525"/>
            <a:ext cx="1354200" cy="6189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2" name="Google Shape;762;p58"/>
          <p:cNvSpPr/>
          <p:nvPr/>
        </p:nvSpPr>
        <p:spPr>
          <a:xfrm>
            <a:off x="1781255" y="27945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3" name="Google Shape;763;p58"/>
          <p:cNvSpPr/>
          <p:nvPr/>
        </p:nvSpPr>
        <p:spPr>
          <a:xfrm>
            <a:off x="3229055" y="27945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4" name="Google Shape;764;p58"/>
          <p:cNvSpPr/>
          <p:nvPr/>
        </p:nvSpPr>
        <p:spPr>
          <a:xfrm>
            <a:off x="4676855" y="27945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5" name="Google Shape;765;p58"/>
          <p:cNvSpPr/>
          <p:nvPr/>
        </p:nvSpPr>
        <p:spPr>
          <a:xfrm>
            <a:off x="333455" y="1651525"/>
            <a:ext cx="1354200" cy="6189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6" name="Google Shape;766;p58"/>
          <p:cNvSpPr/>
          <p:nvPr/>
        </p:nvSpPr>
        <p:spPr>
          <a:xfrm>
            <a:off x="1781255" y="1651525"/>
            <a:ext cx="1354200" cy="6189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7" name="Google Shape;767;p58"/>
          <p:cNvSpPr/>
          <p:nvPr/>
        </p:nvSpPr>
        <p:spPr>
          <a:xfrm>
            <a:off x="3229055" y="1651525"/>
            <a:ext cx="1354200" cy="6189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8" name="Google Shape;768;p58"/>
          <p:cNvSpPr/>
          <p:nvPr/>
        </p:nvSpPr>
        <p:spPr>
          <a:xfrm>
            <a:off x="2459655" y="3937525"/>
            <a:ext cx="1560300" cy="5241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Concatenação dos outputs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9" name="Google Shape;769;p58"/>
          <p:cNvSpPr/>
          <p:nvPr/>
        </p:nvSpPr>
        <p:spPr>
          <a:xfrm>
            <a:off x="2462955" y="689725"/>
            <a:ext cx="1473000" cy="4302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70" name="Google Shape;770;p58"/>
          <p:cNvCxnSpPr>
            <a:stCxn id="769" idx="2"/>
            <a:endCxn id="765" idx="0"/>
          </p:cNvCxnSpPr>
          <p:nvPr/>
        </p:nvCxnSpPr>
        <p:spPr>
          <a:xfrm flipH="1">
            <a:off x="1010655" y="1119925"/>
            <a:ext cx="2188800" cy="531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1" name="Google Shape;771;p58"/>
          <p:cNvCxnSpPr>
            <a:stCxn id="769" idx="2"/>
            <a:endCxn id="766" idx="0"/>
          </p:cNvCxnSpPr>
          <p:nvPr/>
        </p:nvCxnSpPr>
        <p:spPr>
          <a:xfrm flipH="1">
            <a:off x="2458455" y="1119925"/>
            <a:ext cx="741000" cy="531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2" name="Google Shape;772;p58"/>
          <p:cNvCxnSpPr>
            <a:stCxn id="769" idx="2"/>
            <a:endCxn id="767" idx="0"/>
          </p:cNvCxnSpPr>
          <p:nvPr/>
        </p:nvCxnSpPr>
        <p:spPr>
          <a:xfrm>
            <a:off x="3199455" y="1119925"/>
            <a:ext cx="706800" cy="531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3" name="Google Shape;773;p58"/>
          <p:cNvCxnSpPr>
            <a:stCxn id="765" idx="2"/>
            <a:endCxn id="761" idx="0"/>
          </p:cNvCxnSpPr>
          <p:nvPr/>
        </p:nvCxnSpPr>
        <p:spPr>
          <a:xfrm>
            <a:off x="1010555" y="2270425"/>
            <a:ext cx="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4" name="Google Shape;774;p58"/>
          <p:cNvCxnSpPr>
            <a:stCxn id="766" idx="2"/>
            <a:endCxn id="762" idx="0"/>
          </p:cNvCxnSpPr>
          <p:nvPr/>
        </p:nvCxnSpPr>
        <p:spPr>
          <a:xfrm>
            <a:off x="2458355" y="2270425"/>
            <a:ext cx="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5" name="Google Shape;775;p58"/>
          <p:cNvCxnSpPr>
            <a:stCxn id="767" idx="2"/>
            <a:endCxn id="763" idx="0"/>
          </p:cNvCxnSpPr>
          <p:nvPr/>
        </p:nvCxnSpPr>
        <p:spPr>
          <a:xfrm>
            <a:off x="3906155" y="2270425"/>
            <a:ext cx="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6" name="Google Shape;776;p58"/>
          <p:cNvCxnSpPr>
            <a:stCxn id="761" idx="2"/>
            <a:endCxn id="768" idx="0"/>
          </p:cNvCxnSpPr>
          <p:nvPr/>
        </p:nvCxnSpPr>
        <p:spPr>
          <a:xfrm>
            <a:off x="1010555" y="3413425"/>
            <a:ext cx="22293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7" name="Google Shape;777;p58"/>
          <p:cNvCxnSpPr>
            <a:stCxn id="762" idx="2"/>
            <a:endCxn id="768" idx="0"/>
          </p:cNvCxnSpPr>
          <p:nvPr/>
        </p:nvCxnSpPr>
        <p:spPr>
          <a:xfrm>
            <a:off x="2458355" y="3413425"/>
            <a:ext cx="7815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8" name="Google Shape;778;p58"/>
          <p:cNvCxnSpPr>
            <a:stCxn id="763" idx="2"/>
            <a:endCxn id="768" idx="0"/>
          </p:cNvCxnSpPr>
          <p:nvPr/>
        </p:nvCxnSpPr>
        <p:spPr>
          <a:xfrm flipH="1">
            <a:off x="3239855" y="3413425"/>
            <a:ext cx="6663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9" name="Google Shape;779;p58"/>
          <p:cNvCxnSpPr>
            <a:stCxn id="764" idx="2"/>
            <a:endCxn id="768" idx="0"/>
          </p:cNvCxnSpPr>
          <p:nvPr/>
        </p:nvCxnSpPr>
        <p:spPr>
          <a:xfrm flipH="1">
            <a:off x="3239855" y="3413425"/>
            <a:ext cx="21141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0" name="Google Shape;780;p58"/>
          <p:cNvCxnSpPr>
            <a:stCxn id="769" idx="3"/>
            <a:endCxn id="764" idx="0"/>
          </p:cNvCxnSpPr>
          <p:nvPr/>
        </p:nvCxnSpPr>
        <p:spPr>
          <a:xfrm>
            <a:off x="3935955" y="904825"/>
            <a:ext cx="1418100" cy="1889700"/>
          </a:xfrm>
          <a:prstGeom prst="curvedConnector2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1" name="Google Shape;781;p58"/>
          <p:cNvSpPr txBox="1"/>
          <p:nvPr/>
        </p:nvSpPr>
        <p:spPr>
          <a:xfrm>
            <a:off x="2462851" y="266225"/>
            <a:ext cx="1473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2" name="Google Shape;782;p58"/>
          <p:cNvSpPr/>
          <p:nvPr/>
        </p:nvSpPr>
        <p:spPr>
          <a:xfrm>
            <a:off x="362830" y="2341475"/>
            <a:ext cx="4261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8"/>
          <p:cNvSpPr txBox="1"/>
          <p:nvPr/>
        </p:nvSpPr>
        <p:spPr>
          <a:xfrm>
            <a:off x="1750681" y="2217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800">
              <a:solidFill>
                <a:srgbClr val="F1883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4" name="Google Shape;784;p58"/>
          <p:cNvSpPr txBox="1"/>
          <p:nvPr/>
        </p:nvSpPr>
        <p:spPr>
          <a:xfrm>
            <a:off x="3246305" y="2217025"/>
            <a:ext cx="1354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800">
              <a:solidFill>
                <a:srgbClr val="F1883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5" name="Google Shape;785;p58"/>
          <p:cNvSpPr txBox="1"/>
          <p:nvPr/>
        </p:nvSpPr>
        <p:spPr>
          <a:xfrm>
            <a:off x="331580" y="2217025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6" name="Google Shape;786;p58"/>
          <p:cNvSpPr/>
          <p:nvPr/>
        </p:nvSpPr>
        <p:spPr>
          <a:xfrm>
            <a:off x="362830" y="3484475"/>
            <a:ext cx="56976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58"/>
          <p:cNvSpPr txBox="1"/>
          <p:nvPr/>
        </p:nvSpPr>
        <p:spPr>
          <a:xfrm>
            <a:off x="1750681" y="3360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8" name="Google Shape;788;p58"/>
          <p:cNvSpPr txBox="1"/>
          <p:nvPr/>
        </p:nvSpPr>
        <p:spPr>
          <a:xfrm>
            <a:off x="3246305" y="3360025"/>
            <a:ext cx="1354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9" name="Google Shape;789;p58"/>
          <p:cNvSpPr txBox="1"/>
          <p:nvPr/>
        </p:nvSpPr>
        <p:spPr>
          <a:xfrm>
            <a:off x="331580" y="3360025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800">
              <a:solidFill>
                <a:srgbClr val="F1883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0" name="Google Shape;790;p58"/>
          <p:cNvSpPr txBox="1"/>
          <p:nvPr/>
        </p:nvSpPr>
        <p:spPr>
          <a:xfrm>
            <a:off x="4694105" y="3360025"/>
            <a:ext cx="1354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1" name="Google Shape;791;p58"/>
          <p:cNvSpPr txBox="1"/>
          <p:nvPr/>
        </p:nvSpPr>
        <p:spPr>
          <a:xfrm>
            <a:off x="331580" y="4488325"/>
            <a:ext cx="57288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480</a:t>
            </a:r>
            <a:endParaRPr sz="1800"/>
          </a:p>
        </p:txBody>
      </p:sp>
      <p:sp>
        <p:nvSpPr>
          <p:cNvPr id="792" name="Google Shape;792;p58"/>
          <p:cNvSpPr txBox="1"/>
          <p:nvPr/>
        </p:nvSpPr>
        <p:spPr>
          <a:xfrm>
            <a:off x="6403700" y="25"/>
            <a:ext cx="2229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Nunito"/>
                <a:ea typeface="Nunito"/>
                <a:cs typeface="Nunito"/>
                <a:sym typeface="Nunito"/>
              </a:rPr>
              <a:t>358M ops!!!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Nunito"/>
                <a:ea typeface="Nunito"/>
                <a:cs typeface="Nunito"/>
                <a:sym typeface="Nunito"/>
              </a:rPr>
              <a:t>(vs. 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854M)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3" name="Google Shape;79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E8B3D-49A8-0136-4DC6-8120016DD0B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05" name="Google Shape;505;p39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06" name="Google Shape;506;p39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7" name="Google Shape;507;p39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08" name="Google Shape;508;p39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9" name="Google Shape;509;p39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9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1" name="Google Shape;511;p39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2" name="Google Shape;51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513" name="Google Shape;513;p39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D53B9-A0E9-21A0-6FEC-6D08D992429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00" name="Google Shape;8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59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2" name="Google Shape;802;p59"/>
          <p:cNvCxnSpPr>
            <a:stCxn id="803" idx="2"/>
          </p:cNvCxnSpPr>
          <p:nvPr/>
        </p:nvCxnSpPr>
        <p:spPr>
          <a:xfrm>
            <a:off x="966900" y="3259225"/>
            <a:ext cx="935700" cy="11640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4" name="Google Shape;804;p59"/>
          <p:cNvSpPr txBox="1"/>
          <p:nvPr/>
        </p:nvSpPr>
        <p:spPr>
          <a:xfrm>
            <a:off x="1240975" y="4156400"/>
            <a:ext cx="5117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Conv-Pool 2x Conv-Pool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3" name="Google Shape;803;p59"/>
          <p:cNvSpPr/>
          <p:nvPr/>
        </p:nvSpPr>
        <p:spPr>
          <a:xfrm>
            <a:off x="311700" y="2350825"/>
            <a:ext cx="1310400" cy="908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05" name="Google Shape;805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01804-CADA-682F-340A-DA2E5B7BD28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12" name="Google Shape;8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60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14" name="Google Shape;814;p60"/>
          <p:cNvCxnSpPr>
            <a:stCxn id="815" idx="2"/>
            <a:endCxn id="816" idx="0"/>
          </p:cNvCxnSpPr>
          <p:nvPr/>
        </p:nvCxnSpPr>
        <p:spPr>
          <a:xfrm>
            <a:off x="5033900" y="3750900"/>
            <a:ext cx="7200" cy="5730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5" name="Google Shape;815;p60"/>
          <p:cNvSpPr/>
          <p:nvPr/>
        </p:nvSpPr>
        <p:spPr>
          <a:xfrm flipH="1">
            <a:off x="1622150" y="1581600"/>
            <a:ext cx="6823500" cy="21693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16" name="Google Shape;816;p60"/>
          <p:cNvSpPr txBox="1"/>
          <p:nvPr/>
        </p:nvSpPr>
        <p:spPr>
          <a:xfrm>
            <a:off x="2479225" y="4323825"/>
            <a:ext cx="5124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Stacked Inception Modules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7" name="Google Shape;817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46C37-4189-5E4E-EF17-DB87C067657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24" name="Google Shape;8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1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6" name="Google Shape;826;p61"/>
          <p:cNvCxnSpPr>
            <a:stCxn id="827" idx="2"/>
          </p:cNvCxnSpPr>
          <p:nvPr/>
        </p:nvCxnSpPr>
        <p:spPr>
          <a:xfrm flipH="1">
            <a:off x="7967000" y="2606650"/>
            <a:ext cx="791700" cy="15345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7" name="Google Shape;827;p61"/>
          <p:cNvSpPr/>
          <p:nvPr/>
        </p:nvSpPr>
        <p:spPr>
          <a:xfrm>
            <a:off x="8445650" y="1784050"/>
            <a:ext cx="626100" cy="8226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28" name="Google Shape;828;p61"/>
          <p:cNvSpPr txBox="1"/>
          <p:nvPr/>
        </p:nvSpPr>
        <p:spPr>
          <a:xfrm>
            <a:off x="5240975" y="4247625"/>
            <a:ext cx="3810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Classifier Output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9" name="Google Shape;82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EA603-6F53-4708-EB94-DF9C99588C6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36" name="Google Shape;83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62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8" name="Google Shape;838;p62"/>
          <p:cNvCxnSpPr>
            <a:stCxn id="839" idx="2"/>
            <a:endCxn id="840" idx="0"/>
          </p:cNvCxnSpPr>
          <p:nvPr/>
        </p:nvCxnSpPr>
        <p:spPr>
          <a:xfrm flipH="1">
            <a:off x="6002875" y="3448900"/>
            <a:ext cx="686100" cy="7986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0" name="Google Shape;840;p62"/>
          <p:cNvSpPr txBox="1"/>
          <p:nvPr/>
        </p:nvSpPr>
        <p:spPr>
          <a:xfrm>
            <a:off x="4097975" y="4247625"/>
            <a:ext cx="3810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Auxiliary Classifiers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9" name="Google Shape;839;p62"/>
          <p:cNvSpPr/>
          <p:nvPr/>
        </p:nvSpPr>
        <p:spPr>
          <a:xfrm>
            <a:off x="5962825" y="2813500"/>
            <a:ext cx="1452300" cy="635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41" name="Google Shape;841;p62"/>
          <p:cNvSpPr/>
          <p:nvPr/>
        </p:nvSpPr>
        <p:spPr>
          <a:xfrm>
            <a:off x="3981750" y="3118300"/>
            <a:ext cx="1452300" cy="635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cxnSp>
        <p:nvCxnSpPr>
          <p:cNvPr id="842" name="Google Shape;842;p62"/>
          <p:cNvCxnSpPr>
            <a:stCxn id="841" idx="3"/>
            <a:endCxn id="840" idx="0"/>
          </p:cNvCxnSpPr>
          <p:nvPr/>
        </p:nvCxnSpPr>
        <p:spPr>
          <a:xfrm>
            <a:off x="5434050" y="3436000"/>
            <a:ext cx="568800" cy="8115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3" name="Google Shape;843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48198-DC89-7CBF-5B1F-67327F3249C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50" name="Google Shape;8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63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2" name="Google Shape;852;p63"/>
          <p:cNvCxnSpPr>
            <a:stCxn id="853" idx="2"/>
          </p:cNvCxnSpPr>
          <p:nvPr/>
        </p:nvCxnSpPr>
        <p:spPr>
          <a:xfrm flipH="1">
            <a:off x="7967000" y="2606650"/>
            <a:ext cx="791700" cy="15345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3" name="Google Shape;853;p63"/>
          <p:cNvSpPr/>
          <p:nvPr/>
        </p:nvSpPr>
        <p:spPr>
          <a:xfrm>
            <a:off x="8445650" y="1784050"/>
            <a:ext cx="626100" cy="8226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54" name="Google Shape;854;p63"/>
          <p:cNvSpPr txBox="1"/>
          <p:nvPr/>
        </p:nvSpPr>
        <p:spPr>
          <a:xfrm>
            <a:off x="-50" y="4019025"/>
            <a:ext cx="91440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total loss function is a weighted sum of the auxiliary loss and the real loss.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Courier New"/>
                <a:ea typeface="Courier New"/>
                <a:cs typeface="Courier New"/>
                <a:sym typeface="Courier New"/>
              </a:rPr>
              <a:t>total_loss = real_loss + 0.3*aux_loss_1 + 0.3*aux_loss_2</a:t>
            </a:r>
            <a:endParaRPr sz="2000">
              <a:solidFill>
                <a:srgbClr val="42424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B0570-574D-B2FF-3B10-0692B0C1B64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861" name="Google Shape;861;p64"/>
          <p:cNvSpPr txBox="1"/>
          <p:nvPr/>
        </p:nvSpPr>
        <p:spPr>
          <a:xfrm>
            <a:off x="382375" y="1376550"/>
            <a:ext cx="8343900" cy="30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GoogLeNet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has </a:t>
            </a:r>
            <a:r>
              <a:rPr lang="en" sz="21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9 inception modules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stacked linearly.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It is </a:t>
            </a:r>
            <a:r>
              <a:rPr lang="en" sz="21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22 layers deep</a:t>
            </a:r>
            <a:r>
              <a:rPr lang="en" sz="21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(27, including the pooling layers).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It uses </a:t>
            </a:r>
            <a:r>
              <a:rPr lang="en" sz="21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global average pooling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at the end of the last inception module.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GoogLeNet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Inception v1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v2, 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v3, v4, Inception-</a:t>
            </a:r>
            <a:r>
              <a:rPr lang="en" sz="2100" dirty="0" err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v1, v2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https://</a:t>
            </a:r>
            <a:r>
              <a:rPr lang="en" sz="12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towardsdatascience.com</a:t>
            </a:r>
            <a:r>
              <a:rPr lang="en" sz="1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/a-simple-guide-to-the-versions-of-the-inception-network-7fc52b863202</a:t>
            </a:r>
            <a:endParaRPr sz="1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2" name="Google Shape;862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76D64-3948-48CB-1243-6C4D2CE171B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869" name="Google Shape;869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146</a:t>
            </a:fld>
            <a:endParaRPr/>
          </a:p>
        </p:txBody>
      </p:sp>
      <p:grpSp>
        <p:nvGrpSpPr>
          <p:cNvPr id="870" name="Google Shape;870;p65"/>
          <p:cNvGrpSpPr/>
          <p:nvPr/>
        </p:nvGrpSpPr>
        <p:grpSpPr>
          <a:xfrm>
            <a:off x="672901" y="1613050"/>
            <a:ext cx="7798199" cy="2591825"/>
            <a:chOff x="810800" y="1994050"/>
            <a:chExt cx="7798199" cy="2591825"/>
          </a:xfrm>
        </p:grpSpPr>
        <p:pic>
          <p:nvPicPr>
            <p:cNvPr id="871" name="Google Shape;871;p65"/>
            <p:cNvPicPr preferRelativeResize="0"/>
            <p:nvPr/>
          </p:nvPicPr>
          <p:blipFill rotWithShape="1">
            <a:blip r:embed="rId3">
              <a:alphaModFix/>
            </a:blip>
            <a:srcRect r="4525"/>
            <a:stretch/>
          </p:blipFill>
          <p:spPr>
            <a:xfrm>
              <a:off x="810800" y="1994050"/>
              <a:ext cx="7798199" cy="2591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872" name="Google Shape;872;p65"/>
            <p:cNvSpPr/>
            <p:nvPr/>
          </p:nvSpPr>
          <p:spPr>
            <a:xfrm>
              <a:off x="7967424" y="3106039"/>
              <a:ext cx="283800" cy="283800"/>
            </a:xfrm>
            <a:prstGeom prst="ellipse">
              <a:avLst/>
            </a:prstGeom>
            <a:solidFill>
              <a:srgbClr val="009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5"/>
            <p:cNvSpPr/>
            <p:nvPr/>
          </p:nvSpPr>
          <p:spPr>
            <a:xfrm>
              <a:off x="7967424" y="3816177"/>
              <a:ext cx="283800" cy="283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5"/>
            <p:cNvSpPr/>
            <p:nvPr/>
          </p:nvSpPr>
          <p:spPr>
            <a:xfrm>
              <a:off x="7967424" y="4197177"/>
              <a:ext cx="283800" cy="2838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5"/>
            <p:cNvSpPr/>
            <p:nvPr/>
          </p:nvSpPr>
          <p:spPr>
            <a:xfrm>
              <a:off x="7967424" y="3470813"/>
              <a:ext cx="283800" cy="2838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FE9DC5-D75A-665C-ECA8-368063D616A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882" name="Google Shape;882;p66"/>
          <p:cNvSpPr txBox="1"/>
          <p:nvPr/>
        </p:nvSpPr>
        <p:spPr>
          <a:xfrm>
            <a:off x="382375" y="1376550"/>
            <a:ext cx="8343900" cy="30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GoogLeNet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has </a:t>
            </a:r>
            <a:r>
              <a:rPr lang="en" sz="21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9 inception modules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stacked linearly.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It is </a:t>
            </a:r>
            <a:r>
              <a:rPr lang="en" sz="21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22 layers deep</a:t>
            </a:r>
            <a:r>
              <a:rPr lang="en" sz="21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(27, including the pooling layers).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It uses </a:t>
            </a:r>
            <a:r>
              <a:rPr lang="en" sz="21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global average pooling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at the end of the last inception module.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GoogLeNet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Inception v1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v2, 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v3, v4, Inception-</a:t>
            </a:r>
            <a:r>
              <a:rPr lang="en" sz="2100" dirty="0" err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v1, v2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https://</a:t>
            </a:r>
            <a:r>
              <a:rPr lang="en" sz="12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towardsdatascience.com</a:t>
            </a:r>
            <a:r>
              <a:rPr lang="en" sz="1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/a-simple-guide-to-the-versions-of-the-inception-network-7fc52b863202</a:t>
            </a:r>
            <a:endParaRPr sz="1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3" name="Google Shape;883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442A53-A399-EBD2-8957-29A73E7F93D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890" name="Google Shape;890;p6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91" name="Google Shape;891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148</a:t>
            </a:fld>
            <a:endParaRPr/>
          </a:p>
        </p:txBody>
      </p:sp>
      <p:sp>
        <p:nvSpPr>
          <p:cNvPr id="892" name="Google Shape;892;p67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3" name="Google Shape;893;p6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67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895" name="Google Shape;89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/>
          <p:nvPr/>
        </p:nvSpPr>
        <p:spPr>
          <a:xfrm>
            <a:off x="8240239" y="2515172"/>
            <a:ext cx="873300" cy="2594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2" name="Google Shape;902;p67"/>
          <p:cNvCxnSpPr>
            <a:endCxn id="901" idx="1"/>
          </p:cNvCxnSpPr>
          <p:nvPr/>
        </p:nvCxnSpPr>
        <p:spPr>
          <a:xfrm rot="10800000" flipH="1">
            <a:off x="3317839" y="3812372"/>
            <a:ext cx="4922400" cy="568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85ADF7-4D0B-7932-CFAE-94C03DEFE61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68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149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9" name="Google Shape;909;p68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0" name="Google Shape;910;p68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1" name="Google Shape;911;p68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68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68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4" name="Google Shape;914;p68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915" name="Google Shape;915;p68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6" name="Google Shape;916;p68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17" name="Google Shape;91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68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“Deep Residual Learning for Image Recognition”, CVPR 2016,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https://arxiv.org/pdf/1512.03385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9" name="Google Shape;919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149</a:t>
            </a:fld>
            <a:endParaRPr/>
          </a:p>
        </p:txBody>
      </p:sp>
      <p:sp>
        <p:nvSpPr>
          <p:cNvPr id="920" name="Google Shape;920;p68"/>
          <p:cNvSpPr txBox="1"/>
          <p:nvPr/>
        </p:nvSpPr>
        <p:spPr>
          <a:xfrm>
            <a:off x="2602324" y="1714975"/>
            <a:ext cx="2624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1" name="Google Shape;921;p68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8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3" name="Google Shape;923;p68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4" name="Google Shape;924;p68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68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6" name="Google Shape;926;p68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7" name="Google Shape;927;p68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68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929" name="Google Shape;929;p68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30" name="Google Shape;930;p68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1" name="Google Shape;931;p68"/>
          <p:cNvSpPr/>
          <p:nvPr/>
        </p:nvSpPr>
        <p:spPr>
          <a:xfrm>
            <a:off x="6169059" y="3396900"/>
            <a:ext cx="501300" cy="333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68"/>
          <p:cNvSpPr txBox="1"/>
          <p:nvPr/>
        </p:nvSpPr>
        <p:spPr>
          <a:xfrm>
            <a:off x="60248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3" name="Google Shape;933;p68"/>
          <p:cNvSpPr txBox="1"/>
          <p:nvPr/>
        </p:nvSpPr>
        <p:spPr>
          <a:xfrm>
            <a:off x="60832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1EF8D-143A-08C7-914E-F276C69C89A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20" name="Google Shape;520;p40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21" name="Google Shape;521;p40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2" name="Google Shape;522;p40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23" name="Google Shape;523;p40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4" name="Google Shape;524;p40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0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2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6" name="Google Shape;526;p40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7" name="Google Shape;52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28" name="Google Shape;528;p40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2412D-D2D1-722A-99F4-9664ABF05D2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940" name="Google Shape;940;p6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41" name="Google Shape;941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150</a:t>
            </a:fld>
            <a:endParaRPr/>
          </a:p>
        </p:txBody>
      </p:sp>
      <p:sp>
        <p:nvSpPr>
          <p:cNvPr id="942" name="Google Shape;942;p69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3" name="Google Shape;943;p6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69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945" name="Google Shape;94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69"/>
          <p:cNvSpPr/>
          <p:nvPr/>
        </p:nvSpPr>
        <p:spPr>
          <a:xfrm>
            <a:off x="8240239" y="2515172"/>
            <a:ext cx="873300" cy="2594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2" name="Google Shape;952;p69"/>
          <p:cNvCxnSpPr>
            <a:endCxn id="951" idx="1"/>
          </p:cNvCxnSpPr>
          <p:nvPr/>
        </p:nvCxnSpPr>
        <p:spPr>
          <a:xfrm rot="10800000" flipH="1">
            <a:off x="3317839" y="3812372"/>
            <a:ext cx="4922400" cy="568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17D870-E722-4223-9CF6-89AB3AE3496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151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9" name="Google Shape;959;p70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0" name="Google Shape;960;p70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1" name="Google Shape;961;p70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70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70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4" name="Google Shape;964;p70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965" name="Google Shape;965;p70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6" name="Google Shape;966;p70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67" name="Google Shape;96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70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“Deep Residual Learning for Image Recognition”, CVPR 2016,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https://arxiv.org/pdf/1512.03385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9" name="Google Shape;969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151</a:t>
            </a:fld>
            <a:endParaRPr/>
          </a:p>
        </p:txBody>
      </p:sp>
      <p:sp>
        <p:nvSpPr>
          <p:cNvPr id="970" name="Google Shape;970;p70"/>
          <p:cNvSpPr txBox="1"/>
          <p:nvPr/>
        </p:nvSpPr>
        <p:spPr>
          <a:xfrm>
            <a:off x="2602324" y="1714975"/>
            <a:ext cx="2624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1" name="Google Shape;971;p70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70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3" name="Google Shape;973;p70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4" name="Google Shape;974;p70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70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6" name="Google Shape;976;p70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7" name="Google Shape;977;p70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70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979" name="Google Shape;979;p70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80" name="Google Shape;980;p70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1" name="Google Shape;981;p70"/>
          <p:cNvSpPr/>
          <p:nvPr/>
        </p:nvSpPr>
        <p:spPr>
          <a:xfrm>
            <a:off x="6169059" y="3396900"/>
            <a:ext cx="501300" cy="333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70"/>
          <p:cNvSpPr txBox="1"/>
          <p:nvPr/>
        </p:nvSpPr>
        <p:spPr>
          <a:xfrm>
            <a:off x="60248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3" name="Google Shape;983;p70"/>
          <p:cNvSpPr txBox="1"/>
          <p:nvPr/>
        </p:nvSpPr>
        <p:spPr>
          <a:xfrm>
            <a:off x="60832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10ACE-9C68-F72A-5406-1E94986077F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sp>
        <p:nvSpPr>
          <p:cNvPr id="990" name="Google Shape;990;p71"/>
          <p:cNvSpPr txBox="1"/>
          <p:nvPr/>
        </p:nvSpPr>
        <p:spPr>
          <a:xfrm>
            <a:off x="382375" y="1376550"/>
            <a:ext cx="8761500" cy="3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ResNet @ ILSVRC &amp; COCO 2015 Competitions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100" b="1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</a:t>
            </a:r>
            <a:r>
              <a:rPr lang="en" sz="21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place in ALL five main tracks</a:t>
            </a:r>
            <a:endParaRPr sz="21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 Classification: “Ultra-deep” 152-layer nets  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 Detection: 16% better than 2</a:t>
            </a:r>
            <a:r>
              <a:rPr lang="en" sz="2100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 baseline="30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 Localization: 27% 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better than 2</a:t>
            </a:r>
            <a:r>
              <a:rPr lang="en" sz="2100" baseline="30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COCO Detection: 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11% better than 2</a:t>
            </a:r>
            <a:r>
              <a:rPr lang="en" sz="2100" baseline="30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COCO Segmentation: 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12% better than 2</a:t>
            </a:r>
            <a:r>
              <a:rPr lang="en" sz="2100" baseline="30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1" name="Google Shape;99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29C63-9426-93C1-E51A-F08B0BC67D1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ResNet</a:t>
            </a:r>
            <a:r>
              <a:rPr lang="en" sz="3600" dirty="0"/>
              <a:t> </a:t>
            </a:r>
            <a:r>
              <a:rPr lang="en" sz="2800" dirty="0"/>
              <a:t>[He et al., 2015]</a:t>
            </a:r>
            <a:endParaRPr sz="2800" dirty="0"/>
          </a:p>
        </p:txBody>
      </p:sp>
      <p:sp>
        <p:nvSpPr>
          <p:cNvPr id="998" name="Google Shape;998;p72"/>
          <p:cNvSpPr txBox="1"/>
          <p:nvPr/>
        </p:nvSpPr>
        <p:spPr>
          <a:xfrm>
            <a:off x="372525" y="1282250"/>
            <a:ext cx="70566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Very deep networks using residual connections</a:t>
            </a:r>
            <a:endParaRPr sz="22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152-layer model for ImageNet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ILSVRC’15 classification winner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(3.57% top 5 error)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99" name="Google Shape;99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3432" y="0"/>
            <a:ext cx="137449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8D3E5-E26F-247B-A48B-C4A03B6C2BE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39473-49EB-AA7F-2192-A79F53DC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49C2485-5B1E-87FA-5A51-BB4DFFF14FC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154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342BF6C-72BB-9968-398D-BBC738C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1429C881-5EC7-5A06-F1A5-9DDB45282E0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dirty="0" err="1"/>
              <a:t>ResNet</a:t>
            </a:r>
            <a:r>
              <a:rPr lang="en" sz="4000" dirty="0"/>
              <a:t> </a:t>
            </a:r>
            <a:r>
              <a:rPr lang="en" sz="3200" dirty="0"/>
              <a:t>[He et al., 2015] – Vanishing Gradient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3D7D5-36C4-2ED9-37BD-6210091F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8" b="72536"/>
          <a:stretch/>
        </p:blipFill>
        <p:spPr>
          <a:xfrm>
            <a:off x="751703" y="1454413"/>
            <a:ext cx="7772400" cy="10873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583AF6-36C9-506F-D82A-8521C2AD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9" t="32535" r="22364" b="45156"/>
          <a:stretch/>
        </p:blipFill>
        <p:spPr>
          <a:xfrm>
            <a:off x="2314832" y="3031525"/>
            <a:ext cx="4514335" cy="84598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138905-D9C8-25AD-A583-086EDC625126}"/>
              </a:ext>
            </a:extLst>
          </p:cNvPr>
          <p:cNvSpPr/>
          <p:nvPr/>
        </p:nvSpPr>
        <p:spPr>
          <a:xfrm>
            <a:off x="2314832" y="2850292"/>
            <a:ext cx="2323071" cy="345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F727E-E8FC-6DE6-A622-CBAAAD468964}"/>
              </a:ext>
            </a:extLst>
          </p:cNvPr>
          <p:cNvSpPr txBox="1"/>
          <p:nvPr/>
        </p:nvSpPr>
        <p:spPr>
          <a:xfrm>
            <a:off x="3285429" y="4201298"/>
            <a:ext cx="2573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Overflow/Underflow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Vanishing/exploding gradients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2D860-1040-F27E-21F6-10818E1DC652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7186609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sp>
        <p:nvSpPr>
          <p:cNvPr id="1006" name="Google Shape;1006;p73"/>
          <p:cNvSpPr txBox="1"/>
          <p:nvPr/>
        </p:nvSpPr>
        <p:spPr>
          <a:xfrm>
            <a:off x="311700" y="1056900"/>
            <a:ext cx="8183100" cy="13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Solution: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Use network layers to fit a residual mapping instead of directly trying to fit a desired underlying mapping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07" name="Google Shape;100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663" y="2331875"/>
            <a:ext cx="5897878" cy="245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08" name="Google Shape;1008;p73"/>
          <p:cNvSpPr txBox="1"/>
          <p:nvPr/>
        </p:nvSpPr>
        <p:spPr>
          <a:xfrm>
            <a:off x="2538050" y="2508325"/>
            <a:ext cx="1951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Nunito"/>
                <a:ea typeface="Nunito"/>
                <a:cs typeface="Nunito"/>
                <a:sym typeface="Nunito"/>
              </a:rPr>
              <a:t>H(x) = F(x) + x</a:t>
            </a:r>
            <a:endParaRPr sz="18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9" name="Google Shape;1009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D6FE2-07B8-4E8A-FFE7-7292B42D1B6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7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pic>
        <p:nvPicPr>
          <p:cNvPr id="1016" name="Google Shape;101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3150" y="4750"/>
            <a:ext cx="158115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438" y="2130000"/>
            <a:ext cx="2029562" cy="1973816"/>
          </a:xfrm>
          <a:prstGeom prst="rect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8" name="Google Shape;1018;p74"/>
          <p:cNvSpPr/>
          <p:nvPr/>
        </p:nvSpPr>
        <p:spPr>
          <a:xfrm>
            <a:off x="7553300" y="1279850"/>
            <a:ext cx="1581000" cy="576900"/>
          </a:xfrm>
          <a:prstGeom prst="rect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9" name="Google Shape;1019;p74"/>
          <p:cNvCxnSpPr>
            <a:stCxn id="1018" idx="1"/>
          </p:cNvCxnSpPr>
          <p:nvPr/>
        </p:nvCxnSpPr>
        <p:spPr>
          <a:xfrm flipH="1">
            <a:off x="7042400" y="1568300"/>
            <a:ext cx="510900" cy="4737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0" name="Google Shape;1020;p74"/>
          <p:cNvSpPr txBox="1"/>
          <p:nvPr/>
        </p:nvSpPr>
        <p:spPr>
          <a:xfrm>
            <a:off x="311700" y="1568300"/>
            <a:ext cx="4746000" cy="29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Full ResNet architecture:</a:t>
            </a:r>
            <a:endParaRPr sz="1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Stack residual blocks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Every residual block has two 3x3 conv layers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Periodically, double # of filters and downsample spatially using stride 2   (/2 in each dimension)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Additional conv layer at the beginning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No FC layers at the end                      (only FC 1000 to output classes)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ACCBDF-6A90-1DBB-6FC3-BF4034B3CF66}"/>
              </a:ext>
            </a:extLst>
          </p:cNvPr>
          <p:cNvSpPr txBox="1"/>
          <p:nvPr/>
        </p:nvSpPr>
        <p:spPr>
          <a:xfrm>
            <a:off x="4389118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sp>
        <p:nvSpPr>
          <p:cNvPr id="1027" name="Google Shape;1027;p75"/>
          <p:cNvSpPr txBox="1"/>
          <p:nvPr/>
        </p:nvSpPr>
        <p:spPr>
          <a:xfrm>
            <a:off x="353450" y="1317575"/>
            <a:ext cx="3019500" cy="17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For deeper networks (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ResNet-50+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), use “bottleneck” layer to improve efficiency (similar to GoogLeNet)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28" name="Google Shape;102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453" y="1106000"/>
            <a:ext cx="3019425" cy="3600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29" name="Google Shape;1029;p75"/>
          <p:cNvSpPr txBox="1"/>
          <p:nvPr/>
        </p:nvSpPr>
        <p:spPr>
          <a:xfrm>
            <a:off x="2923356" y="1258400"/>
            <a:ext cx="3150600" cy="3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conv, 256 filters projects back to 256 feature maps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(28x28x256)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3x3 conv operates over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only 64 feature maps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conv, 64 filters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to project to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28x28x64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0" name="Google Shape;1030;p75"/>
          <p:cNvSpPr/>
          <p:nvPr/>
        </p:nvSpPr>
        <p:spPr>
          <a:xfrm>
            <a:off x="4394675" y="3426450"/>
            <a:ext cx="233100" cy="270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75"/>
          <p:cNvSpPr/>
          <p:nvPr/>
        </p:nvSpPr>
        <p:spPr>
          <a:xfrm>
            <a:off x="4394675" y="2435850"/>
            <a:ext cx="233100" cy="270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22EF3-8A5B-02D6-8A1A-952A3B876DF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" y="0"/>
            <a:ext cx="912889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76"/>
          <p:cNvSpPr/>
          <p:nvPr/>
        </p:nvSpPr>
        <p:spPr>
          <a:xfrm>
            <a:off x="196400" y="65475"/>
            <a:ext cx="3731700" cy="16203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77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159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5" name="Google Shape;1045;p77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6" name="Google Shape;1046;p77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77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77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77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0" name="Google Shape;1050;p77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1051" name="Google Shape;1051;p77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2" name="Google Shape;1052;p77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53" name="Google Shape;105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77"/>
          <p:cNvSpPr txBox="1"/>
          <p:nvPr/>
        </p:nvSpPr>
        <p:spPr>
          <a:xfrm>
            <a:off x="0" y="45348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“Good Practices for Deep Feature Fusion”, ECCV 2016,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http://image-net.org/challenges/talks/2016/Trimps-Soushen@ILSVRC2016.pdf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(Slides only)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5" name="Google Shape;1055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159</a:t>
            </a:fld>
            <a:endParaRPr/>
          </a:p>
        </p:txBody>
      </p:sp>
      <p:sp>
        <p:nvSpPr>
          <p:cNvPr id="1056" name="Google Shape;1056;p77"/>
          <p:cNvSpPr txBox="1"/>
          <p:nvPr/>
        </p:nvSpPr>
        <p:spPr>
          <a:xfrm>
            <a:off x="2602323" y="1714975"/>
            <a:ext cx="2868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7" name="Google Shape;1057;p77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77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9" name="Google Shape;1059;p77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0" name="Google Shape;1060;p77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77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2" name="Google Shape;1062;p77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3" name="Google Shape;1063;p77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77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65" name="Google Shape;1065;p77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66" name="Google Shape;1066;p77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7" name="Google Shape;1067;p77"/>
          <p:cNvSpPr/>
          <p:nvPr/>
        </p:nvSpPr>
        <p:spPr>
          <a:xfrm>
            <a:off x="6169059" y="3396900"/>
            <a:ext cx="501300" cy="33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77"/>
          <p:cNvSpPr txBox="1"/>
          <p:nvPr/>
        </p:nvSpPr>
        <p:spPr>
          <a:xfrm>
            <a:off x="60248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9" name="Google Shape;1069;p77"/>
          <p:cNvSpPr txBox="1"/>
          <p:nvPr/>
        </p:nvSpPr>
        <p:spPr>
          <a:xfrm>
            <a:off x="60832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0" name="Google Shape;1070;p77"/>
          <p:cNvSpPr/>
          <p:nvPr/>
        </p:nvSpPr>
        <p:spPr>
          <a:xfrm>
            <a:off x="6940200" y="3464450"/>
            <a:ext cx="501300" cy="2658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77"/>
          <p:cNvSpPr txBox="1"/>
          <p:nvPr/>
        </p:nvSpPr>
        <p:spPr>
          <a:xfrm>
            <a:off x="6805146" y="30508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3.0%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35" name="Google Shape;535;p41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36" name="Google Shape;536;p41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7" name="Google Shape;537;p41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38" name="Google Shape;538;p41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9" name="Google Shape;539;p41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1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1" name="Google Shape;541;p41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2" name="Google Shape;54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43" name="Google Shape;543;p41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C6C84-7A3F-F6C8-B013-6A319020FB2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78"/>
          <p:cNvSpPr txBox="1">
            <a:spLocks noGrp="1"/>
          </p:cNvSpPr>
          <p:nvPr>
            <p:ph type="title"/>
          </p:nvPr>
        </p:nvSpPr>
        <p:spPr>
          <a:xfrm>
            <a:off x="311700" y="753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Good Practices for Deep Feature Fusion </a:t>
            </a:r>
            <a:r>
              <a:rPr lang="en" sz="2800"/>
              <a:t>[Shao et al., 2016]</a:t>
            </a:r>
            <a:endParaRPr sz="2800"/>
          </a:p>
        </p:txBody>
      </p:sp>
      <p:graphicFrame>
        <p:nvGraphicFramePr>
          <p:cNvPr id="1077" name="Google Shape;1077;p78"/>
          <p:cNvGraphicFramePr/>
          <p:nvPr/>
        </p:nvGraphicFramePr>
        <p:xfrm>
          <a:off x="5059575" y="1542636"/>
          <a:ext cx="36516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Error (%)</a:t>
                      </a:r>
                      <a:endParaRPr sz="1800" b="1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Inception-v3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4.20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Inception-v4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4.01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Inception-ResNet-v2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3.52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ResNet-200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4.26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Wrm-68-3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4.65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Fusion (Test)</a:t>
                      </a:r>
                      <a:endParaRPr sz="1800" b="1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0095EB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2.99</a:t>
                      </a:r>
                      <a:endParaRPr sz="1800" b="1">
                        <a:solidFill>
                          <a:srgbClr val="0095EB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78" name="Google Shape;1078;p78"/>
          <p:cNvSpPr txBox="1"/>
          <p:nvPr/>
        </p:nvSpPr>
        <p:spPr>
          <a:xfrm>
            <a:off x="427450" y="1870300"/>
            <a:ext cx="4580400" cy="28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Training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Nunito"/>
              <a:buChar char="○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Multi-scale augmentation &amp;     large mini-batch size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Testing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SzPts val="2100"/>
              <a:buFont typeface="Nunito"/>
              <a:buChar char="○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Multi-scale &amp; flip &amp; dense fusion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9" name="Google Shape;1079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CD5DF-0D65-ECA4-ED65-8054EEE0E5A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79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161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6" name="Google Shape;1086;p79"/>
          <p:cNvSpPr txBox="1"/>
          <p:nvPr/>
        </p:nvSpPr>
        <p:spPr>
          <a:xfrm>
            <a:off x="1323300" y="3637050"/>
            <a:ext cx="68673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2016     2017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7" name="Google Shape;1087;p79"/>
          <p:cNvSpPr txBox="1"/>
          <p:nvPr/>
        </p:nvSpPr>
        <p:spPr>
          <a:xfrm>
            <a:off x="1310550" y="4115375"/>
            <a:ext cx="68673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8" name="Google Shape;1088;p79"/>
          <p:cNvSpPr/>
          <p:nvPr/>
        </p:nvSpPr>
        <p:spPr>
          <a:xfrm>
            <a:off x="1310550" y="914275"/>
            <a:ext cx="68673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79"/>
          <p:cNvSpPr/>
          <p:nvPr/>
        </p:nvSpPr>
        <p:spPr>
          <a:xfrm>
            <a:off x="24682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79"/>
          <p:cNvSpPr txBox="1"/>
          <p:nvPr/>
        </p:nvSpPr>
        <p:spPr>
          <a:xfrm>
            <a:off x="23161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1" name="Google Shape;1091;p79"/>
          <p:cNvSpPr/>
          <p:nvPr/>
        </p:nvSpPr>
        <p:spPr>
          <a:xfrm>
            <a:off x="15871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1092" name="Google Shape;1092;p79"/>
          <p:cNvSpPr txBox="1"/>
          <p:nvPr/>
        </p:nvSpPr>
        <p:spPr>
          <a:xfrm>
            <a:off x="14616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3" name="Google Shape;1093;p79"/>
          <p:cNvSpPr txBox="1"/>
          <p:nvPr/>
        </p:nvSpPr>
        <p:spPr>
          <a:xfrm rot="-5401093">
            <a:off x="-3946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94" name="Google Shape;109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1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79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“Squeeze-and-Excitation Networks”, CVPR 2018, 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https://arxiv.org/pdf/1709.01507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6" name="Google Shape;1096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161</a:t>
            </a:fld>
            <a:endParaRPr/>
          </a:p>
        </p:txBody>
      </p:sp>
      <p:sp>
        <p:nvSpPr>
          <p:cNvPr id="1097" name="Google Shape;1097;p79"/>
          <p:cNvSpPr txBox="1"/>
          <p:nvPr/>
        </p:nvSpPr>
        <p:spPr>
          <a:xfrm>
            <a:off x="2373724" y="1714975"/>
            <a:ext cx="247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8" name="Google Shape;1098;p79"/>
          <p:cNvSpPr/>
          <p:nvPr/>
        </p:nvSpPr>
        <p:spPr>
          <a:xfrm>
            <a:off x="33492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79"/>
          <p:cNvSpPr txBox="1"/>
          <p:nvPr/>
        </p:nvSpPr>
        <p:spPr>
          <a:xfrm>
            <a:off x="31998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0" name="Google Shape;1100;p79"/>
          <p:cNvSpPr txBox="1"/>
          <p:nvPr/>
        </p:nvSpPr>
        <p:spPr>
          <a:xfrm>
            <a:off x="32424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1" name="Google Shape;1101;p79"/>
          <p:cNvSpPr/>
          <p:nvPr/>
        </p:nvSpPr>
        <p:spPr>
          <a:xfrm>
            <a:off x="42303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79"/>
          <p:cNvSpPr txBox="1"/>
          <p:nvPr/>
        </p:nvSpPr>
        <p:spPr>
          <a:xfrm>
            <a:off x="40835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3" name="Google Shape;1103;p79"/>
          <p:cNvSpPr txBox="1"/>
          <p:nvPr/>
        </p:nvSpPr>
        <p:spPr>
          <a:xfrm>
            <a:off x="41568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4" name="Google Shape;1104;p79"/>
          <p:cNvSpPr/>
          <p:nvPr/>
        </p:nvSpPr>
        <p:spPr>
          <a:xfrm>
            <a:off x="51447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79"/>
          <p:cNvSpPr txBox="1"/>
          <p:nvPr/>
        </p:nvSpPr>
        <p:spPr>
          <a:xfrm>
            <a:off x="49979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06" name="Google Shape;1106;p79"/>
          <p:cNvCxnSpPr/>
          <p:nvPr/>
        </p:nvCxnSpPr>
        <p:spPr>
          <a:xfrm>
            <a:off x="1306550" y="3285539"/>
            <a:ext cx="6953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07" name="Google Shape;1107;p79"/>
          <p:cNvSpPr txBox="1"/>
          <p:nvPr/>
        </p:nvSpPr>
        <p:spPr>
          <a:xfrm>
            <a:off x="50529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8" name="Google Shape;1108;p79"/>
          <p:cNvSpPr/>
          <p:nvPr/>
        </p:nvSpPr>
        <p:spPr>
          <a:xfrm>
            <a:off x="5940459" y="3396900"/>
            <a:ext cx="501300" cy="33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79"/>
          <p:cNvSpPr txBox="1"/>
          <p:nvPr/>
        </p:nvSpPr>
        <p:spPr>
          <a:xfrm>
            <a:off x="57962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0" name="Google Shape;1110;p79"/>
          <p:cNvSpPr txBox="1"/>
          <p:nvPr/>
        </p:nvSpPr>
        <p:spPr>
          <a:xfrm>
            <a:off x="58546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1" name="Google Shape;1111;p79"/>
          <p:cNvSpPr/>
          <p:nvPr/>
        </p:nvSpPr>
        <p:spPr>
          <a:xfrm>
            <a:off x="6711600" y="3464450"/>
            <a:ext cx="501300" cy="26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79"/>
          <p:cNvSpPr txBox="1"/>
          <p:nvPr/>
        </p:nvSpPr>
        <p:spPr>
          <a:xfrm>
            <a:off x="6576546" y="30508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3.0%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3" name="Google Shape;1113;p79"/>
          <p:cNvSpPr/>
          <p:nvPr/>
        </p:nvSpPr>
        <p:spPr>
          <a:xfrm>
            <a:off x="7491872" y="3561650"/>
            <a:ext cx="501300" cy="168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79"/>
          <p:cNvSpPr txBox="1"/>
          <p:nvPr/>
        </p:nvSpPr>
        <p:spPr>
          <a:xfrm>
            <a:off x="7356818" y="3163619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79"/>
          <p:cNvSpPr txBox="1"/>
          <p:nvPr/>
        </p:nvSpPr>
        <p:spPr>
          <a:xfrm>
            <a:off x="6997635" y="40740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SENet,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7A16F-0235-E7FB-A253-07A10D89FF4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8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SENets </a:t>
            </a:r>
            <a:r>
              <a:rPr lang="en" sz="2800"/>
              <a:t>[Hu et al. 2017]</a:t>
            </a:r>
            <a:endParaRPr sz="3600"/>
          </a:p>
        </p:txBody>
      </p:sp>
      <p:pic>
        <p:nvPicPr>
          <p:cNvPr id="1122" name="Google Shape;112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0873"/>
            <a:ext cx="9144000" cy="19838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80"/>
          <p:cNvSpPr txBox="1"/>
          <p:nvPr/>
        </p:nvSpPr>
        <p:spPr>
          <a:xfrm>
            <a:off x="458325" y="3753200"/>
            <a:ext cx="81036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Add a “feature recalibration” module that </a:t>
            </a:r>
            <a:r>
              <a:rPr lang="en" sz="21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learns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to           </a:t>
            </a:r>
            <a:r>
              <a:rPr lang="en" sz="21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adaptively reweight feature maps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100" dirty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2100" dirty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4" name="Google Shape;1124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1448-5E59-9C71-2016-65F66F5299E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81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163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1" name="Google Shape;1131;p81"/>
          <p:cNvSpPr txBox="1"/>
          <p:nvPr/>
        </p:nvSpPr>
        <p:spPr>
          <a:xfrm>
            <a:off x="1323300" y="3637050"/>
            <a:ext cx="68673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2016     2017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2" name="Google Shape;1132;p81"/>
          <p:cNvSpPr txBox="1"/>
          <p:nvPr/>
        </p:nvSpPr>
        <p:spPr>
          <a:xfrm>
            <a:off x="1310550" y="4115375"/>
            <a:ext cx="68673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3" name="Google Shape;1133;p81"/>
          <p:cNvSpPr/>
          <p:nvPr/>
        </p:nvSpPr>
        <p:spPr>
          <a:xfrm>
            <a:off x="1310550" y="914275"/>
            <a:ext cx="68673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81"/>
          <p:cNvSpPr/>
          <p:nvPr/>
        </p:nvSpPr>
        <p:spPr>
          <a:xfrm>
            <a:off x="24682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81"/>
          <p:cNvSpPr txBox="1"/>
          <p:nvPr/>
        </p:nvSpPr>
        <p:spPr>
          <a:xfrm>
            <a:off x="23161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6" name="Google Shape;1136;p81"/>
          <p:cNvSpPr/>
          <p:nvPr/>
        </p:nvSpPr>
        <p:spPr>
          <a:xfrm>
            <a:off x="15871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1137" name="Google Shape;1137;p81"/>
          <p:cNvSpPr txBox="1"/>
          <p:nvPr/>
        </p:nvSpPr>
        <p:spPr>
          <a:xfrm>
            <a:off x="14616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8" name="Google Shape;1138;p81"/>
          <p:cNvSpPr txBox="1"/>
          <p:nvPr/>
        </p:nvSpPr>
        <p:spPr>
          <a:xfrm rot="-5401093">
            <a:off x="-3946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9" name="Google Shape;113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1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81"/>
          <p:cNvSpPr txBox="1"/>
          <p:nvPr/>
        </p:nvSpPr>
        <p:spPr>
          <a:xfrm>
            <a:off x="0" y="46110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“Squeeze-and-Excitation Networks”, CVPR 2018,  https://arxiv.org/pdf/1709.01507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1" name="Google Shape;1141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163</a:t>
            </a:fld>
            <a:endParaRPr/>
          </a:p>
        </p:txBody>
      </p:sp>
      <p:sp>
        <p:nvSpPr>
          <p:cNvPr id="1142" name="Google Shape;1142;p81"/>
          <p:cNvSpPr txBox="1"/>
          <p:nvPr/>
        </p:nvSpPr>
        <p:spPr>
          <a:xfrm>
            <a:off x="2373728" y="1714975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3" name="Google Shape;1143;p81"/>
          <p:cNvSpPr/>
          <p:nvPr/>
        </p:nvSpPr>
        <p:spPr>
          <a:xfrm>
            <a:off x="33492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81"/>
          <p:cNvSpPr txBox="1"/>
          <p:nvPr/>
        </p:nvSpPr>
        <p:spPr>
          <a:xfrm>
            <a:off x="31998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5" name="Google Shape;1145;p81"/>
          <p:cNvSpPr txBox="1"/>
          <p:nvPr/>
        </p:nvSpPr>
        <p:spPr>
          <a:xfrm>
            <a:off x="32424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6" name="Google Shape;1146;p81"/>
          <p:cNvSpPr/>
          <p:nvPr/>
        </p:nvSpPr>
        <p:spPr>
          <a:xfrm>
            <a:off x="42303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81"/>
          <p:cNvSpPr txBox="1"/>
          <p:nvPr/>
        </p:nvSpPr>
        <p:spPr>
          <a:xfrm>
            <a:off x="40835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8" name="Google Shape;1148;p81"/>
          <p:cNvSpPr txBox="1"/>
          <p:nvPr/>
        </p:nvSpPr>
        <p:spPr>
          <a:xfrm>
            <a:off x="41568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9" name="Google Shape;1149;p81"/>
          <p:cNvSpPr/>
          <p:nvPr/>
        </p:nvSpPr>
        <p:spPr>
          <a:xfrm>
            <a:off x="51447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81"/>
          <p:cNvSpPr txBox="1"/>
          <p:nvPr/>
        </p:nvSpPr>
        <p:spPr>
          <a:xfrm>
            <a:off x="49979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51" name="Google Shape;1151;p81"/>
          <p:cNvCxnSpPr/>
          <p:nvPr/>
        </p:nvCxnSpPr>
        <p:spPr>
          <a:xfrm>
            <a:off x="1306550" y="3285539"/>
            <a:ext cx="6953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52" name="Google Shape;1152;p81"/>
          <p:cNvSpPr txBox="1"/>
          <p:nvPr/>
        </p:nvSpPr>
        <p:spPr>
          <a:xfrm>
            <a:off x="50529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3" name="Google Shape;1153;p81"/>
          <p:cNvSpPr/>
          <p:nvPr/>
        </p:nvSpPr>
        <p:spPr>
          <a:xfrm>
            <a:off x="5940459" y="3396900"/>
            <a:ext cx="501300" cy="33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81"/>
          <p:cNvSpPr txBox="1"/>
          <p:nvPr/>
        </p:nvSpPr>
        <p:spPr>
          <a:xfrm>
            <a:off x="57962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5" name="Google Shape;1155;p81"/>
          <p:cNvSpPr txBox="1"/>
          <p:nvPr/>
        </p:nvSpPr>
        <p:spPr>
          <a:xfrm>
            <a:off x="58546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6" name="Google Shape;1156;p81"/>
          <p:cNvSpPr/>
          <p:nvPr/>
        </p:nvSpPr>
        <p:spPr>
          <a:xfrm>
            <a:off x="6711600" y="3464450"/>
            <a:ext cx="501300" cy="26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81"/>
          <p:cNvSpPr txBox="1"/>
          <p:nvPr/>
        </p:nvSpPr>
        <p:spPr>
          <a:xfrm>
            <a:off x="6576546" y="30508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3.0%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8" name="Google Shape;1158;p81"/>
          <p:cNvSpPr/>
          <p:nvPr/>
        </p:nvSpPr>
        <p:spPr>
          <a:xfrm>
            <a:off x="7491872" y="3561650"/>
            <a:ext cx="501300" cy="168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81"/>
          <p:cNvSpPr txBox="1"/>
          <p:nvPr/>
        </p:nvSpPr>
        <p:spPr>
          <a:xfrm>
            <a:off x="7356818" y="3163619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0" name="Google Shape;1160;p81"/>
          <p:cNvSpPr txBox="1"/>
          <p:nvPr/>
        </p:nvSpPr>
        <p:spPr>
          <a:xfrm>
            <a:off x="6997635" y="40740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SENet,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1" name="Google Shape;1161;p81"/>
          <p:cNvSpPr/>
          <p:nvPr/>
        </p:nvSpPr>
        <p:spPr>
          <a:xfrm>
            <a:off x="0" y="0"/>
            <a:ext cx="9144000" cy="5056800"/>
          </a:xfrm>
          <a:prstGeom prst="rect">
            <a:avLst/>
          </a:prstGeom>
          <a:solidFill>
            <a:srgbClr val="999999">
              <a:alpha val="833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81"/>
          <p:cNvSpPr/>
          <p:nvPr/>
        </p:nvSpPr>
        <p:spPr>
          <a:xfrm>
            <a:off x="1574400" y="1714800"/>
            <a:ext cx="5995200" cy="1713900"/>
          </a:xfrm>
          <a:prstGeom prst="rect">
            <a:avLst/>
          </a:prstGeom>
          <a:solidFill>
            <a:srgbClr val="0095EB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Completion of the challenge: Annual ImageNet competition no longer held after 2017 -&gt; now moved to Kaggle.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68" name="Google Shape;1168;p82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9" name="Google Shape;1169;p82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0" name="Google Shape;1170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83F16-50A3-0F50-3715-2AE2AC52249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77" name="Google Shape;1177;p83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8" name="Google Shape;1178;p83"/>
          <p:cNvSpPr txBox="1"/>
          <p:nvPr/>
        </p:nvSpPr>
        <p:spPr>
          <a:xfrm>
            <a:off x="3670425" y="152400"/>
            <a:ext cx="5278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VGG: Highest memory, most operations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9" name="Google Shape;1179;p83"/>
          <p:cNvSpPr/>
          <p:nvPr/>
        </p:nvSpPr>
        <p:spPr>
          <a:xfrm>
            <a:off x="6432450" y="1452625"/>
            <a:ext cx="2074500" cy="11415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165</a:t>
            </a:fld>
            <a:endParaRPr/>
          </a:p>
        </p:txBody>
      </p:sp>
      <p:sp>
        <p:nvSpPr>
          <p:cNvPr id="1181" name="Google Shape;1181;p83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BAE9D-7F46-F5E9-5246-0BA1684F9DE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88" name="Google Shape;1188;p84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9" name="Google Shape;1189;p84"/>
          <p:cNvSpPr txBox="1"/>
          <p:nvPr/>
        </p:nvSpPr>
        <p:spPr>
          <a:xfrm>
            <a:off x="3899025" y="127849"/>
            <a:ext cx="5278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GoogLeNet: most efficient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0" name="Google Shape;1190;p84"/>
          <p:cNvSpPr/>
          <p:nvPr/>
        </p:nvSpPr>
        <p:spPr>
          <a:xfrm>
            <a:off x="3670425" y="2066400"/>
            <a:ext cx="245400" cy="4419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91" name="Google Shape;1191;p84"/>
          <p:cNvCxnSpPr>
            <a:endCxn id="1190" idx="0"/>
          </p:cNvCxnSpPr>
          <p:nvPr/>
        </p:nvCxnSpPr>
        <p:spPr>
          <a:xfrm flipH="1">
            <a:off x="3793125" y="740700"/>
            <a:ext cx="257700" cy="13257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92" name="Google Shape;1192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166</a:t>
            </a:fld>
            <a:endParaRPr/>
          </a:p>
        </p:txBody>
      </p:sp>
      <p:sp>
        <p:nvSpPr>
          <p:cNvPr id="1193" name="Google Shape;1193;p84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EBECE-17BE-C597-A889-EC21AE47A85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00" name="Google Shape;1200;p85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1" name="Google Shape;1201;p85"/>
          <p:cNvSpPr txBox="1"/>
          <p:nvPr/>
        </p:nvSpPr>
        <p:spPr>
          <a:xfrm>
            <a:off x="1141628" y="202950"/>
            <a:ext cx="78564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AlexNet: Smaller compute, still memory  heavy, lower accuracy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2" name="Google Shape;1202;p85"/>
          <p:cNvSpPr/>
          <p:nvPr/>
        </p:nvSpPr>
        <p:spPr>
          <a:xfrm>
            <a:off x="3289900" y="3293975"/>
            <a:ext cx="724200" cy="7530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167</a:t>
            </a:fld>
            <a:endParaRPr/>
          </a:p>
        </p:txBody>
      </p:sp>
      <p:sp>
        <p:nvSpPr>
          <p:cNvPr id="1204" name="Google Shape;1204;p85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E46FB-8622-4542-0148-5D9D1A79AEA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11" name="Google Shape;1211;p86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2" name="Google Shape;1212;p86"/>
          <p:cNvSpPr txBox="1"/>
          <p:nvPr/>
        </p:nvSpPr>
        <p:spPr>
          <a:xfrm>
            <a:off x="773375" y="202950"/>
            <a:ext cx="8224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ResNet: Moderate efficiency depending on model, highest accuracy 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3" name="Google Shape;1213;p86"/>
          <p:cNvSpPr/>
          <p:nvPr/>
        </p:nvSpPr>
        <p:spPr>
          <a:xfrm>
            <a:off x="4934850" y="1099173"/>
            <a:ext cx="638400" cy="6768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168</a:t>
            </a:fld>
            <a:endParaRPr/>
          </a:p>
        </p:txBody>
      </p:sp>
      <p:sp>
        <p:nvSpPr>
          <p:cNvPr id="1215" name="Google Shape;1215;p86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D564A-A9A5-9AFC-75FA-565F905A249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87"/>
          <p:cNvSpPr/>
          <p:nvPr/>
        </p:nvSpPr>
        <p:spPr>
          <a:xfrm>
            <a:off x="3593250" y="1072600"/>
            <a:ext cx="825600" cy="804300"/>
          </a:xfrm>
          <a:prstGeom prst="rect">
            <a:avLst/>
          </a:prstGeom>
          <a:noFill/>
          <a:ln w="7620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2" name="Google Shape;122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799690"/>
            <a:ext cx="5640650" cy="37721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23" name="Google Shape;1223;p87"/>
          <p:cNvSpPr txBox="1"/>
          <p:nvPr/>
        </p:nvSpPr>
        <p:spPr>
          <a:xfrm>
            <a:off x="70125" y="1768475"/>
            <a:ext cx="2113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ShuffleNet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MobileNet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Xception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DenseNet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SqueezeNet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224" name="Google Shape;1224;p87"/>
          <p:cNvCxnSpPr/>
          <p:nvPr/>
        </p:nvCxnSpPr>
        <p:spPr>
          <a:xfrm>
            <a:off x="1899075" y="2030225"/>
            <a:ext cx="1541400" cy="8844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5" name="Google Shape;1225;p87"/>
          <p:cNvCxnSpPr/>
          <p:nvPr/>
        </p:nvCxnSpPr>
        <p:spPr>
          <a:xfrm rot="10800000" flipH="1">
            <a:off x="1980200" y="3458075"/>
            <a:ext cx="1452300" cy="3894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6" name="Google Shape;1226;p87"/>
          <p:cNvCxnSpPr/>
          <p:nvPr/>
        </p:nvCxnSpPr>
        <p:spPr>
          <a:xfrm rot="10800000" flipH="1">
            <a:off x="1793600" y="1981425"/>
            <a:ext cx="1517100" cy="4950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27" name="Google Shape;122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169</a:t>
            </a:fld>
            <a:endParaRPr/>
          </a:p>
        </p:txBody>
      </p:sp>
      <p:sp>
        <p:nvSpPr>
          <p:cNvPr id="1228" name="Google Shape;1228;p87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554BD-206B-17AA-3B37-AC0BC7274C7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50" name="Google Shape;550;p42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51" name="Google Shape;551;p42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2" name="Google Shape;552;p42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53" name="Google Shape;553;p42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4" name="Google Shape;554;p42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2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3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6" name="Google Shape;556;p42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7" name="Google Shape;55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58" name="Google Shape;558;p42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8A8C1-2866-F62A-9612-F36B58F52DE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400" y="-24750"/>
            <a:ext cx="5391801" cy="51930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35" name="Google Shape;1235;p88"/>
          <p:cNvSpPr txBox="1"/>
          <p:nvPr/>
        </p:nvSpPr>
        <p:spPr>
          <a:xfrm>
            <a:off x="18272" y="0"/>
            <a:ext cx="410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“Benchmark Analysis of Representative Deep Neural Network Architectures”, Nov. 2018. </a:t>
            </a:r>
            <a:r>
              <a:rPr lang="en" sz="1200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https://doi.org/10.1109/ACCESS.2018.2877890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171</a:t>
            </a:fld>
            <a:endParaRPr/>
          </a:p>
        </p:txBody>
      </p:sp>
      <p:pic>
        <p:nvPicPr>
          <p:cNvPr id="1256" name="Google Shape;125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1480"/>
            <a:ext cx="9144000" cy="4505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91"/>
          <p:cNvSpPr txBox="1"/>
          <p:nvPr/>
        </p:nvSpPr>
        <p:spPr>
          <a:xfrm>
            <a:off x="-50" y="41275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https://keras.io/api/applications/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Google Shape;126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1480"/>
            <a:ext cx="9144000" cy="4505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92"/>
          <p:cNvSpPr txBox="1"/>
          <p:nvPr/>
        </p:nvSpPr>
        <p:spPr>
          <a:xfrm>
            <a:off x="-50" y="41275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https://keras.io/api/applications/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4" name="Google Shape;1264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172</a:t>
            </a:fld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555C4-4F55-22CE-3712-101F33F72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617BF-63E1-B19A-43D1-6D989289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Lab 10: Using Modern </a:t>
            </a:r>
            <a:r>
              <a:rPr lang="en-US" dirty="0" err="1"/>
              <a:t>ConvNets</a:t>
            </a:r>
            <a:br>
              <a:rPr lang="en-US" dirty="0"/>
            </a:br>
            <a:r>
              <a:rPr lang="en-US" sz="2000" dirty="0"/>
              <a:t>Duration: 15 min</a:t>
            </a:r>
            <a:br>
              <a:rPr lang="en-US" dirty="0"/>
            </a:b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4C201E2F-2550-4149-42D2-8E4E0AC4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173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99311CB4-63D4-88A5-FE0A-67563509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1929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B0175-CD7A-8970-AC10-49F85FFD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174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E72B68C5-998A-142D-C1EB-B3453D69C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3721025"/>
                  </p:ext>
                </p:extLst>
              </p:nvPr>
            </p:nvGraphicFramePr>
            <p:xfrm>
              <a:off x="158496" y="406527"/>
              <a:ext cx="8528304" cy="433044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E72B68C5-998A-142D-C1EB-B3453D69CF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96" y="406527"/>
                <a:ext cx="8528304" cy="43304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93779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52DB-C194-C45D-0733-8694C61F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2734-2F5E-9C86-A598-7E458E1B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Assignment 6: Using Modern </a:t>
            </a:r>
            <a:r>
              <a:rPr lang="en-US" dirty="0" err="1"/>
              <a:t>ConvNets</a:t>
            </a: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A37F5629-7EE4-2B74-9642-CEA6702E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175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69D812B8-BF56-EA50-FB62-90297B7A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12261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AAE5F-E66E-A106-DBFD-7A12EE7D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8D022D-C44C-79E9-BC46-087D57F4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176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6E345C-FAA8-9C9D-FF2A-966A78F5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13352133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98"/>
          <p:cNvSpPr txBox="1"/>
          <p:nvPr/>
        </p:nvSpPr>
        <p:spPr>
          <a:xfrm>
            <a:off x="382375" y="1129250"/>
            <a:ext cx="8313600" cy="3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“A Guide to Convolution Arithmetic for Deep Learning” </a:t>
            </a:r>
            <a:r>
              <a:rPr lang="en" sz="18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https://arxiv.org/pdf/1603.07285.pdf</a:t>
            </a: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(Jan. 2018)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“Convolution animations” </a:t>
            </a:r>
            <a:r>
              <a:rPr lang="en" sz="18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https://github.com/vdumoulin/conv_arithmetic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“A Comprehensive Introduction to Different Types of Convolutions in Deep Learning” (Jan. 2019)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https://towardsdatascience.com/a-comprehensive-introduction-to-different-types-of-convolutions-in-deep-learning-669281e58215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41" name="Google Shape;2941;p9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Convolutions</a:t>
            </a:r>
            <a:endParaRPr/>
          </a:p>
        </p:txBody>
      </p:sp>
      <p:sp>
        <p:nvSpPr>
          <p:cNvPr id="2942" name="Google Shape;2942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02534-9C9F-70DE-2C0C-E2BC969D671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6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7859477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102"/>
          <p:cNvSpPr txBox="1"/>
          <p:nvPr/>
        </p:nvSpPr>
        <p:spPr>
          <a:xfrm>
            <a:off x="0" y="155122"/>
            <a:ext cx="91440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latin typeface="Amaranth"/>
                <a:ea typeface="Amaranth"/>
                <a:cs typeface="Amaranth"/>
                <a:sym typeface="Amaranth"/>
                <a:hlinkClick r:id="rId3"/>
              </a:rPr>
              <a:t>https://youtu.be/HnWIHWFbuUQ</a:t>
            </a:r>
            <a:r>
              <a:rPr lang="en" sz="2000" dirty="0">
                <a:latin typeface="Amaranth"/>
                <a:ea typeface="Amaranth"/>
                <a:cs typeface="Amaranth"/>
                <a:sym typeface="Amaranth"/>
              </a:rPr>
              <a:t> (3 min)</a:t>
            </a:r>
            <a:endParaRPr sz="20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974" name="Google Shape;2974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178</a:t>
            </a:fld>
            <a:endParaRPr/>
          </a:p>
        </p:txBody>
      </p:sp>
      <p:pic>
        <p:nvPicPr>
          <p:cNvPr id="2975" name="Google Shape;2975;p102" descr="This is a demo video for the manuscript: &quot;CNN Explainer: Learning Convolutional Neural Networks with Interactive Visualization&quot; &#10;&#10;For a live demo, visit: https://poloclub.github.io/cnn-explainer/&#10;&#10;Music: Carefree by Kevin MacLeod&#10;Link: https://filmmusic.io/song/3476-carefree&#10;License: http://creativecommons.org/licenses/by/4.0/" title="Demo Video &quot;CNN Explainer: Learning Convolutional Neural Networks with Interactive Visualization&quot;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8338" y="893800"/>
            <a:ext cx="5287325" cy="39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9F85D-D9BB-B406-20CF-6B4E9C2D2CC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6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13853415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104"/>
          <p:cNvSpPr txBox="1"/>
          <p:nvPr/>
        </p:nvSpPr>
        <p:spPr>
          <a:xfrm>
            <a:off x="0" y="0"/>
            <a:ext cx="9144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“A friendly introduction to Convolutional Neural Networks</a:t>
            </a:r>
            <a:endParaRPr sz="24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and Image Recognition” </a:t>
            </a:r>
            <a:r>
              <a:rPr lang="en" sz="2000" u="sng">
                <a:solidFill>
                  <a:schemeClr val="hlink"/>
                </a:solidFill>
                <a:latin typeface="Amaranth"/>
                <a:ea typeface="Amaranth"/>
                <a:cs typeface="Amaranth"/>
                <a:sym typeface="Amaranth"/>
                <a:hlinkClick r:id="rId3"/>
              </a:rPr>
              <a:t>https://youtu.be/2-Ol7ZB0MmU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2991" name="Google Shape;2991;p104"/>
          <p:cNvPicPr preferRelativeResize="0"/>
          <p:nvPr/>
        </p:nvPicPr>
        <p:blipFill rotWithShape="1">
          <a:blip r:embed="rId4">
            <a:alphaModFix/>
          </a:blip>
          <a:srcRect l="6848" t="21099" r="26400" b="8779"/>
          <a:stretch/>
        </p:blipFill>
        <p:spPr>
          <a:xfrm>
            <a:off x="1370875" y="1093100"/>
            <a:ext cx="6402250" cy="3783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F5828D-EF23-A1C3-8E01-F87279DD8CE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424397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65" name="Google Shape;565;p43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66" name="Google Shape;566;p43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67" name="Google Shape;567;p43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68" name="Google Shape;568;p43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69" name="Google Shape;569;p43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3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2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1" name="Google Shape;571;p43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2" name="Google Shape;57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573" name="Google Shape;573;p43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2583B-7836-7882-A70A-30188521C24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517AF0-C336-A186-2CB3-DDE30E0D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787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Comments on training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064487"/>
            <a:ext cx="5935437" cy="394335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2"/>
                </a:solidFill>
              </a:rPr>
              <a:t>Not guaranteed to converge to zero training error</a:t>
            </a:r>
            <a:r>
              <a:rPr lang="en-US" altLang="en-US" sz="2000" dirty="0"/>
              <a:t>, may converge to local optima or oscillate indefinitely.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However, in practice, does </a:t>
            </a:r>
            <a:r>
              <a:rPr lang="en-US" altLang="en-US" sz="2000" dirty="0">
                <a:solidFill>
                  <a:schemeClr val="bg2"/>
                </a:solidFill>
              </a:rPr>
              <a:t>converge to low error </a:t>
            </a:r>
            <a:r>
              <a:rPr lang="en-US" altLang="en-US" sz="2000" dirty="0"/>
              <a:t>for many large networks on real data, with good choice of hyperparameters (e.g. learning rate).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2"/>
                </a:solidFill>
              </a:rPr>
              <a:t>Thousands of epochs </a:t>
            </a:r>
            <a:r>
              <a:rPr lang="en-US" altLang="en-US" sz="2000" dirty="0"/>
              <a:t>(epoch = network sees all training data once) </a:t>
            </a:r>
            <a:r>
              <a:rPr lang="en-US" altLang="en-US" sz="2000" dirty="0">
                <a:solidFill>
                  <a:schemeClr val="bg2"/>
                </a:solidFill>
              </a:rPr>
              <a:t>may be required</a:t>
            </a:r>
            <a:r>
              <a:rPr lang="en-US" altLang="en-US" sz="2000" dirty="0"/>
              <a:t>, hours or days to train.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May be hard to set learning rate and to select number of hidden units and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1" y="4958835"/>
            <a:ext cx="203453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Ray Mooney, Carlos </a:t>
            </a:r>
            <a:r>
              <a:rPr lang="en-US" sz="750" kern="1200" dirty="0" err="1">
                <a:ea typeface="+mn-ea"/>
                <a:cs typeface="+mn-cs"/>
              </a:rPr>
              <a:t>Guestrin</a:t>
            </a:r>
            <a:r>
              <a:rPr lang="en-US" sz="750" kern="1200" dirty="0">
                <a:ea typeface="+mn-ea"/>
                <a:cs typeface="+mn-cs"/>
              </a:rPr>
              <a:t>, </a:t>
            </a:r>
            <a:r>
              <a:rPr lang="en-US" sz="750" kern="1200" dirty="0" err="1">
                <a:ea typeface="+mn-ea"/>
                <a:cs typeface="+mn-cs"/>
              </a:rPr>
              <a:t>Dhruv</a:t>
            </a:r>
            <a:r>
              <a:rPr lang="en-US" sz="750" kern="1200" dirty="0">
                <a:ea typeface="+mn-ea"/>
                <a:cs typeface="+mn-cs"/>
              </a:rPr>
              <a:t> </a:t>
            </a:r>
            <a:r>
              <a:rPr lang="en-US" sz="750" kern="1200" dirty="0" err="1">
                <a:ea typeface="+mn-ea"/>
                <a:cs typeface="+mn-cs"/>
              </a:rPr>
              <a:t>Batra</a:t>
            </a:r>
            <a:r>
              <a:rPr lang="en-US" sz="750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3E7E65-ECDB-1739-C056-11205EC7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181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anual ">
            <a:extLst>
              <a:ext uri="{FF2B5EF4-FFF2-40B4-BE49-F238E27FC236}">
                <a16:creationId xmlns:a16="http://schemas.microsoft.com/office/drawing/2014/main" id="{A8E4EE76-D618-2E1C-8782-01014827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323267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49217"/>
            <a:ext cx="8229599" cy="4154202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131445" indent="0">
              <a:lnSpc>
                <a:spcPct val="90000"/>
              </a:lnSpc>
              <a:buNone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Keep a </a:t>
            </a:r>
            <a:r>
              <a:rPr lang="en-US" altLang="en-US" dirty="0">
                <a:solidFill>
                  <a:schemeClr val="bg2"/>
                </a:solidFill>
              </a:rPr>
              <a:t>hold-out validation set </a:t>
            </a:r>
            <a:r>
              <a:rPr lang="en-US" altLang="en-US" dirty="0"/>
              <a:t>and test accuracy on it after every epoch.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4953063"/>
            <a:ext cx="132440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Adapted from Ray Mooney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6D8B4EF-E2AF-8485-0AC9-072EDD1C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182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7ABCC-4CEC-D426-160B-DF5C3A76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84" y="1838805"/>
            <a:ext cx="4680527" cy="16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2124"/>
            <a:ext cx="8229599" cy="42052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Center (subtract mean from) your data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data augmentation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mini-batch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Weights/activations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To initialize weights, use “Xavier initialization”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regularization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RELU (most common), don’t use sigmoid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Hyperparameters: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Learning rate: too high? Too low?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cross-validation to pick best model</a:t>
            </a:r>
          </a:p>
          <a:p>
            <a:pPr marL="0" indent="0"/>
            <a:endParaRPr lang="en-US" sz="2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F4E67AC-674A-C476-7832-D7229212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E9D92-A3CD-B9FE-4BE1-A32E71C3F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042A-6955-D6AD-639D-FC0DB585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Data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476454-B91D-6604-8356-F3B0383D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184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AF335-B98D-38B6-8D40-BD014F9F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2358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805FB-A8A2-B268-9733-8DA1FBC2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67" y="3501896"/>
            <a:ext cx="4604265" cy="1406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0979F7-0C1B-6BC7-005C-9E39DF729845}"/>
              </a:ext>
            </a:extLst>
          </p:cNvPr>
          <p:cNvSpPr txBox="1"/>
          <p:nvPr/>
        </p:nvSpPr>
        <p:spPr>
          <a:xfrm>
            <a:off x="6032977" y="490822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224566131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93EC-A665-77EC-76AF-D89E9C84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6C28-AB79-D380-C97E-B63B5123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practices: Data. Why normalize inputs?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F1BE87-9239-5DCF-9D5F-A0DA39D2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140C6-E692-3A1D-07BE-63339E2B9B59}"/>
              </a:ext>
            </a:extLst>
          </p:cNvPr>
          <p:cNvSpPr txBox="1"/>
          <p:nvPr/>
        </p:nvSpPr>
        <p:spPr>
          <a:xfrm>
            <a:off x="6032977" y="490822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9D01B-9CD8-0744-6F08-B6C325AB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059" y="975654"/>
            <a:ext cx="2360141" cy="527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EFCE3-EC7B-B21E-92C0-F96AD00E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86" y="1672023"/>
            <a:ext cx="6296627" cy="323619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3249C2-32C2-3F1D-A5DA-3F9D912B6344}"/>
              </a:ext>
            </a:extLst>
          </p:cNvPr>
          <p:cNvSpPr/>
          <p:nvPr/>
        </p:nvSpPr>
        <p:spPr>
          <a:xfrm>
            <a:off x="3838832" y="3290121"/>
            <a:ext cx="1046206" cy="1018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CFA62E5-91BF-C7EB-CBCA-DC7A326B1689}"/>
              </a:ext>
            </a:extLst>
          </p:cNvPr>
          <p:cNvSpPr/>
          <p:nvPr/>
        </p:nvSpPr>
        <p:spPr>
          <a:xfrm>
            <a:off x="3045942" y="1458438"/>
            <a:ext cx="1311874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828408B-568B-CC7C-45F1-775F68DCC670}"/>
              </a:ext>
            </a:extLst>
          </p:cNvPr>
          <p:cNvSpPr/>
          <p:nvPr/>
        </p:nvSpPr>
        <p:spPr>
          <a:xfrm>
            <a:off x="3707026" y="1745935"/>
            <a:ext cx="757881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B731B2A-DA8B-F90B-4522-6938B0377FCD}"/>
              </a:ext>
            </a:extLst>
          </p:cNvPr>
          <p:cNvSpPr/>
          <p:nvPr/>
        </p:nvSpPr>
        <p:spPr>
          <a:xfrm>
            <a:off x="2360139" y="1266347"/>
            <a:ext cx="757881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67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D6E4-BB11-F128-DA0C-CFFA09E2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187558C8-4E3B-35A1-1A4A-E3186F17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(Coarse Search)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02206-5E3E-E77D-A550-9F171AA127A9}"/>
              </a:ext>
            </a:extLst>
          </p:cNvPr>
          <p:cNvSpPr txBox="1"/>
          <p:nvPr/>
        </p:nvSpPr>
        <p:spPr>
          <a:xfrm>
            <a:off x="5934123" y="4844426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  <a:hlinkClick r:id="rId2"/>
              </a:rPr>
              <a:t>https://cs231n.stanford.edu/slides/2017/cs231n_2017_lecture6.pdf</a:t>
            </a:r>
            <a:r>
              <a:rPr lang="en-US" sz="788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D5D051C-C5C0-14A3-EF26-CB291674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070570-5A72-83E5-8454-31C826839449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F18BB-8DE3-D9DC-45E8-B0F5C505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4"/>
          <a:stretch/>
        </p:blipFill>
        <p:spPr>
          <a:xfrm>
            <a:off x="685800" y="1021492"/>
            <a:ext cx="7772400" cy="38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86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FC01-FB94-2EB6-F9F2-6A526B92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4D9DFAF5-CBA4-29C1-9F5B-4EDF1993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(Finer Search)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D4540-3564-CF4D-F5EA-BE6E9184E3A1}"/>
              </a:ext>
            </a:extLst>
          </p:cNvPr>
          <p:cNvSpPr txBox="1"/>
          <p:nvPr/>
        </p:nvSpPr>
        <p:spPr>
          <a:xfrm>
            <a:off x="5934123" y="4844426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  <a:hlinkClick r:id="rId2"/>
              </a:rPr>
              <a:t>https://cs231n.stanford.edu/slides/2017/cs231n_2017_lecture6.pdf</a:t>
            </a:r>
            <a:r>
              <a:rPr lang="en-US" sz="788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B5C7BA0-ED16-1326-931C-1096D31A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EFA1FD-36EB-6E49-5491-33F1F35B9CD5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2199E-0129-A362-5892-78106B9F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64" y="1101810"/>
            <a:ext cx="8033672" cy="37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1149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0A93-4EE7-1711-F906-6837AB62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FC2BA5A-B1A7-48BB-F200-8ACE8EA9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(Coarse to fine search)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9EA4954-4207-DA5E-7114-528BED29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A468AC-EAE7-1190-E1CF-7C45B3A738B1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3909A-C186-FD4E-C28C-7A00C2F15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91" y="1074485"/>
            <a:ext cx="5392418" cy="3686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C5CF8-CFF1-2C40-ABCE-A69863CC7C2B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288909841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E285D-27EB-5715-FB46-8894CCC0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E8B31E8-8666-A8CA-599F-9B74086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(Use random search instead of Grid Search)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ED5C85-83E7-C55C-1D91-95D58C72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0879EE-A09C-9E56-5B6E-CEC007E6511D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95336-30D7-BA2E-2715-E2DF92DB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51" y="1364016"/>
            <a:ext cx="6258697" cy="333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429DE-95E1-FF00-8B01-EC50474A24D1}"/>
              </a:ext>
            </a:extLst>
          </p:cNvPr>
          <p:cNvSpPr txBox="1"/>
          <p:nvPr/>
        </p:nvSpPr>
        <p:spPr>
          <a:xfrm>
            <a:off x="3797644" y="4868174"/>
            <a:ext cx="5101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Illustration of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Bergstra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et al., 2012 by Shayne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Longpre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copyright CS231n 2017</a:t>
            </a:r>
          </a:p>
        </p:txBody>
      </p:sp>
    </p:spTree>
    <p:extLst>
      <p:ext uri="{BB962C8B-B14F-4D97-AF65-F5344CB8AC3E}">
        <p14:creationId xmlns:p14="http://schemas.microsoft.com/office/powerpoint/2010/main" val="399610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80" name="Google Shape;580;p44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81" name="Google Shape;581;p44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2" name="Google Shape;582;p44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83" name="Google Shape;583;p44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4" name="Google Shape;584;p44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4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3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6" name="Google Shape;586;p44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7" name="Google Shape;58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588" name="Google Shape;588;p44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D3334-5D51-007A-3E9B-8B705448F67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9391" y="962951"/>
            <a:ext cx="3626168" cy="5539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3600" spc="-4" dirty="0"/>
              <a:t>Transfer</a:t>
            </a:r>
            <a:r>
              <a:rPr sz="3600" spc="-34" dirty="0"/>
              <a:t> </a:t>
            </a:r>
            <a:r>
              <a:rPr sz="3600" spc="-4" dirty="0"/>
              <a:t>Learning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087364" y="2205735"/>
            <a:ext cx="49068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9228" marR="3810" indent="-1430179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“You need a lot of a data if you want to  train/use</a:t>
            </a:r>
            <a:r>
              <a:rPr sz="2250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CNNs”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object 4"/>
          <p:cNvSpPr txBox="1"/>
          <p:nvPr/>
        </p:nvSpPr>
        <p:spPr>
          <a:xfrm rot="18840000">
            <a:off x="3439404" y="2384488"/>
            <a:ext cx="220622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5400"/>
              </a:lnSpc>
              <a:buClrTx/>
              <a:defRPr/>
            </a:pPr>
            <a:r>
              <a:rPr sz="5400" kern="1200" spc="-4" dirty="0">
                <a:solidFill>
                  <a:srgbClr val="FF0000"/>
                </a:solidFill>
                <a:latin typeface="Impact"/>
                <a:ea typeface="+mn-ea"/>
                <a:cs typeface="Impact"/>
              </a:rPr>
              <a:t>BUSTED</a:t>
            </a:r>
            <a:endParaRPr sz="5400" kern="1200" dirty="0">
              <a:solidFill>
                <a:prstClr val="black"/>
              </a:solidFill>
              <a:latin typeface="Impact"/>
              <a:ea typeface="+mn-ea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AAA165-623A-F6F7-13B3-38AA0E9D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4" dirty="0"/>
              <a:t>Transfer Learning with</a:t>
            </a:r>
            <a:r>
              <a:rPr lang="en-US" sz="2400" dirty="0"/>
              <a:t> </a:t>
            </a:r>
            <a:r>
              <a:rPr lang="en-US" sz="2400" spc="-4" dirty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more weights you need to learn, the more data you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That’s why with a deeper network, you need more data to train than for a shallower 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 </a:t>
            </a:r>
            <a:r>
              <a:rPr lang="en-US" sz="2000" dirty="0">
                <a:solidFill>
                  <a:schemeClr val="bg2"/>
                </a:solidFill>
              </a:rPr>
              <a:t>possible solution</a:t>
            </a:r>
            <a:r>
              <a:rPr lang="en-US" sz="2000" dirty="0"/>
              <a:t>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57872" y="2700540"/>
            <a:ext cx="5093702" cy="1951694"/>
            <a:chOff x="1665135" y="4286519"/>
            <a:chExt cx="6791602" cy="2602258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804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ea typeface="+mn-ea"/>
                  <a:cs typeface="+mn-cs"/>
                </a:rPr>
                <a:t>Set these to the already learned </a:t>
              </a:r>
            </a:p>
            <a:p>
              <a:pPr defTabSz="685800">
                <a:buClrTx/>
                <a:defRPr/>
              </a:pPr>
              <a:r>
                <a:rPr lang="en-US" sz="1350" kern="1200" dirty="0"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72690" cy="4001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50"/>
                  </a:solidFill>
                  <a:ea typeface="+mn-ea"/>
                  <a:cs typeface="+mn-cs"/>
                </a:rPr>
                <a:t>Learn these on your own task</a:t>
              </a:r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2FD1257-2680-8438-A8CB-76670901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Transfer Learning with CNNs</a:t>
            </a:r>
            <a:endParaRPr sz="2800"/>
          </a:p>
        </p:txBody>
      </p:sp>
      <p:pic>
        <p:nvPicPr>
          <p:cNvPr id="346" name="Google Shape;346;p36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28136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28136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6"/>
          <p:cNvSpPr txBox="1"/>
          <p:nvPr/>
        </p:nvSpPr>
        <p:spPr>
          <a:xfrm>
            <a:off x="1387021" y="4238882"/>
            <a:ext cx="1681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 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59378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59378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/>
          <p:nvPr/>
        </p:nvSpPr>
        <p:spPr>
          <a:xfrm>
            <a:off x="60046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53" name="Google Shape;353;p36"/>
          <p:cNvSpPr/>
          <p:nvPr/>
        </p:nvSpPr>
        <p:spPr>
          <a:xfrm>
            <a:off x="5898125" y="1263849"/>
            <a:ext cx="1050300" cy="20049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4" name="Google Shape;354;p36"/>
          <p:cNvCxnSpPr/>
          <p:nvPr/>
        </p:nvCxnSpPr>
        <p:spPr>
          <a:xfrm>
            <a:off x="6954275" y="1502300"/>
            <a:ext cx="2811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5" name="Google Shape;355;p36"/>
          <p:cNvSpPr/>
          <p:nvPr/>
        </p:nvSpPr>
        <p:spPr>
          <a:xfrm>
            <a:off x="28804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7184675" y="1123401"/>
            <a:ext cx="2060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Train this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6956075" y="3707575"/>
            <a:ext cx="23493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Medium dataset      (C classes):</a:t>
            </a:r>
            <a:endParaRPr sz="1800" dirty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b="1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8" name="Google Shape;358;p36"/>
          <p:cNvSpPr/>
          <p:nvPr/>
        </p:nvSpPr>
        <p:spPr>
          <a:xfrm>
            <a:off x="2761025" y="1263832"/>
            <a:ext cx="1050300" cy="733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3739800" y="2001375"/>
            <a:ext cx="249300" cy="2710500"/>
          </a:xfrm>
          <a:prstGeom prst="rightBrace">
            <a:avLst>
              <a:gd name="adj1" fmla="val 133832"/>
              <a:gd name="adj2" fmla="val 49852"/>
            </a:avLst>
          </a:prstGeom>
          <a:noFill/>
          <a:ln w="1905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6"/>
          <p:cNvSpPr txBox="1"/>
          <p:nvPr/>
        </p:nvSpPr>
        <p:spPr>
          <a:xfrm>
            <a:off x="3908075" y="1084675"/>
            <a:ext cx="1648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Reinitialize this and train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3964339" y="3121054"/>
            <a:ext cx="20568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Freeze these</a:t>
            </a:r>
            <a:endParaRPr sz="19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3796495" y="3768133"/>
            <a:ext cx="2020700" cy="118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Small dataset      (C classes):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7974D-6F2A-2E13-8D35-19E00012AE8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Transfer Learning with CNNs</a:t>
            </a:r>
            <a:endParaRPr sz="2800"/>
          </a:p>
        </p:txBody>
      </p:sp>
      <p:pic>
        <p:nvPicPr>
          <p:cNvPr id="370" name="Google Shape;370;p3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7"/>
          <p:cNvSpPr txBox="1"/>
          <p:nvPr/>
        </p:nvSpPr>
        <p:spPr>
          <a:xfrm>
            <a:off x="1387021" y="4238882"/>
            <a:ext cx="1681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 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2" name="Google Shape;372;p3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59378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59378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7"/>
          <p:cNvSpPr/>
          <p:nvPr/>
        </p:nvSpPr>
        <p:spPr>
          <a:xfrm>
            <a:off x="60046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75" name="Google Shape;375;p37"/>
          <p:cNvSpPr/>
          <p:nvPr/>
        </p:nvSpPr>
        <p:spPr>
          <a:xfrm>
            <a:off x="5898125" y="1263850"/>
            <a:ext cx="1050300" cy="3448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6" name="Google Shape;376;p37"/>
          <p:cNvCxnSpPr/>
          <p:nvPr/>
        </p:nvCxnSpPr>
        <p:spPr>
          <a:xfrm>
            <a:off x="6954275" y="1502300"/>
            <a:ext cx="2811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7" name="Google Shape;377;p37"/>
          <p:cNvSpPr txBox="1"/>
          <p:nvPr/>
        </p:nvSpPr>
        <p:spPr>
          <a:xfrm>
            <a:off x="7184675" y="1123401"/>
            <a:ext cx="2060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Train this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8" name="Google Shape;378;p3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28136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28136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/>
          <p:nvPr/>
        </p:nvSpPr>
        <p:spPr>
          <a:xfrm>
            <a:off x="28804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3908075" y="1084675"/>
            <a:ext cx="1648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Reinitialize this and train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3964339" y="3121054"/>
            <a:ext cx="20568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Freeze these</a:t>
            </a:r>
            <a:endParaRPr sz="19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6956075" y="3707575"/>
            <a:ext cx="23493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Medium dataset      (C classes):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4" name="Google Shape;38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193</a:t>
            </a:fld>
            <a:endParaRPr/>
          </a:p>
        </p:txBody>
      </p:sp>
      <p:sp>
        <p:nvSpPr>
          <p:cNvPr id="386" name="Google Shape;386;p37"/>
          <p:cNvSpPr/>
          <p:nvPr/>
        </p:nvSpPr>
        <p:spPr>
          <a:xfrm>
            <a:off x="2761025" y="1263832"/>
            <a:ext cx="1050300" cy="733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7"/>
          <p:cNvSpPr/>
          <p:nvPr/>
        </p:nvSpPr>
        <p:spPr>
          <a:xfrm>
            <a:off x="3739800" y="2001375"/>
            <a:ext cx="249300" cy="2710500"/>
          </a:xfrm>
          <a:prstGeom prst="rightBrace">
            <a:avLst>
              <a:gd name="adj1" fmla="val 133832"/>
              <a:gd name="adj2" fmla="val 49852"/>
            </a:avLst>
          </a:prstGeom>
          <a:noFill/>
          <a:ln w="1905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7"/>
          <p:cNvSpPr txBox="1"/>
          <p:nvPr/>
        </p:nvSpPr>
        <p:spPr>
          <a:xfrm>
            <a:off x="3755675" y="4238875"/>
            <a:ext cx="2349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BEAC7-EF94-D53F-C074-7382D748172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Transfer Learning with CNNs</a:t>
            </a:r>
            <a:endParaRPr sz="2800"/>
          </a:p>
        </p:txBody>
      </p:sp>
      <p:pic>
        <p:nvPicPr>
          <p:cNvPr id="394" name="Google Shape;394;p38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/>
        </p:nvSpPr>
        <p:spPr>
          <a:xfrm>
            <a:off x="1387021" y="4238882"/>
            <a:ext cx="1681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 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59378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8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59378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8"/>
          <p:cNvSpPr/>
          <p:nvPr/>
        </p:nvSpPr>
        <p:spPr>
          <a:xfrm>
            <a:off x="60046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99" name="Google Shape;399;p38"/>
          <p:cNvSpPr/>
          <p:nvPr/>
        </p:nvSpPr>
        <p:spPr>
          <a:xfrm>
            <a:off x="5898125" y="1263850"/>
            <a:ext cx="1050300" cy="3448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0" name="Google Shape;400;p38"/>
          <p:cNvCxnSpPr/>
          <p:nvPr/>
        </p:nvCxnSpPr>
        <p:spPr>
          <a:xfrm>
            <a:off x="6954275" y="1502300"/>
            <a:ext cx="2811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p38"/>
          <p:cNvSpPr txBox="1"/>
          <p:nvPr/>
        </p:nvSpPr>
        <p:spPr>
          <a:xfrm>
            <a:off x="7184675" y="1123401"/>
            <a:ext cx="2060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Train this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6956075" y="4238875"/>
            <a:ext cx="2349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3" name="Google Shape;403;p38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28136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8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28136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8"/>
          <p:cNvSpPr/>
          <p:nvPr/>
        </p:nvSpPr>
        <p:spPr>
          <a:xfrm>
            <a:off x="28804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06" name="Google Shape;406;p38"/>
          <p:cNvSpPr txBox="1"/>
          <p:nvPr/>
        </p:nvSpPr>
        <p:spPr>
          <a:xfrm>
            <a:off x="3908075" y="1084675"/>
            <a:ext cx="1648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Reinitialize this and train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7" name="Google Shape;407;p38"/>
          <p:cNvSpPr txBox="1"/>
          <p:nvPr/>
        </p:nvSpPr>
        <p:spPr>
          <a:xfrm>
            <a:off x="3964339" y="3121054"/>
            <a:ext cx="20568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Freeze these</a:t>
            </a:r>
            <a:endParaRPr sz="19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6984000" y="2429575"/>
            <a:ext cx="2185200" cy="19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Lower learning rate when fine-tuning; 1/10 of original LR is good starting point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9" name="Google Shape;40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194</a:t>
            </a:fld>
            <a:endParaRPr/>
          </a:p>
        </p:txBody>
      </p:sp>
      <p:sp>
        <p:nvSpPr>
          <p:cNvPr id="410" name="Google Shape;410;p38"/>
          <p:cNvSpPr/>
          <p:nvPr/>
        </p:nvSpPr>
        <p:spPr>
          <a:xfrm>
            <a:off x="2761025" y="1263832"/>
            <a:ext cx="1050300" cy="733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8"/>
          <p:cNvSpPr/>
          <p:nvPr/>
        </p:nvSpPr>
        <p:spPr>
          <a:xfrm>
            <a:off x="3739800" y="2001375"/>
            <a:ext cx="249300" cy="2710500"/>
          </a:xfrm>
          <a:prstGeom prst="rightBrace">
            <a:avLst>
              <a:gd name="adj1" fmla="val 133832"/>
              <a:gd name="adj2" fmla="val 49852"/>
            </a:avLst>
          </a:prstGeom>
          <a:noFill/>
          <a:ln w="1905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8"/>
          <p:cNvSpPr txBox="1"/>
          <p:nvPr/>
        </p:nvSpPr>
        <p:spPr>
          <a:xfrm>
            <a:off x="3755675" y="4238875"/>
            <a:ext cx="2349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E2D33-B63B-D334-74D2-CFC349918DB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183587"/>
            <a:ext cx="919975" cy="3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/>
          <p:nvPr/>
        </p:nvSpPr>
        <p:spPr>
          <a:xfrm>
            <a:off x="1523125" y="1231462"/>
            <a:ext cx="2126700" cy="3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More specific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More generic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60" name="Google Shape;260;p27"/>
          <p:cNvCxnSpPr/>
          <p:nvPr/>
        </p:nvCxnSpPr>
        <p:spPr>
          <a:xfrm>
            <a:off x="1530400" y="1742237"/>
            <a:ext cx="912000" cy="6453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61" name="Google Shape;261;p27"/>
          <p:cNvCxnSpPr/>
          <p:nvPr/>
        </p:nvCxnSpPr>
        <p:spPr>
          <a:xfrm flipH="1">
            <a:off x="1530400" y="3571037"/>
            <a:ext cx="912000" cy="6453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262" name="Google Shape;262;p27"/>
          <p:cNvGraphicFramePr/>
          <p:nvPr>
            <p:extLst>
              <p:ext uri="{D42A27DB-BD31-4B8C-83A1-F6EECF244321}">
                <p14:modId xmlns:p14="http://schemas.microsoft.com/office/powerpoint/2010/main" val="65777946"/>
              </p:ext>
            </p:extLst>
          </p:nvPr>
        </p:nvGraphicFramePr>
        <p:xfrm>
          <a:off x="3509350" y="1078887"/>
          <a:ext cx="5311475" cy="3640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424242"/>
                        </a:solidFill>
                        <a:latin typeface="Fira Sans Light"/>
                        <a:ea typeface="Fira Sans Light"/>
                        <a:cs typeface="Fira Sans Light"/>
                        <a:sym typeface="Fira Sans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similar dataset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different dataset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little data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Use classifier on top layer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You’re in trouble... Try classifier from different stages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Quite a lot of data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Finetune a few layers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Finetune a larger number of layers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3" name="Google Shape;2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9100" y="1899243"/>
            <a:ext cx="265537" cy="2655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195</a:t>
            </a:fld>
            <a:endParaRPr/>
          </a:p>
        </p:txBody>
      </p:sp>
      <p:sp>
        <p:nvSpPr>
          <p:cNvPr id="2" name="Title 27">
            <a:extLst>
              <a:ext uri="{FF2B5EF4-FFF2-40B4-BE49-F238E27FC236}">
                <a16:creationId xmlns:a16="http://schemas.microsoft.com/office/drawing/2014/main" id="{5F08AEA4-3566-3E96-5724-D0874CB07A0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700" spc="-4"/>
              <a:t>Transfer Learning with</a:t>
            </a:r>
            <a:r>
              <a:rPr lang="en-US" sz="2700"/>
              <a:t> </a:t>
            </a:r>
            <a:r>
              <a:rPr lang="en-US" sz="2700" spc="-4"/>
              <a:t>CNNs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2CFE-F5B0-BF21-034D-0E9D2C96A2A6}"/>
              </a:ext>
            </a:extLst>
          </p:cNvPr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5D8E5-6C5D-78D2-1D6B-AD27437FED9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3"/>
          <p:cNvSpPr txBox="1"/>
          <p:nvPr/>
        </p:nvSpPr>
        <p:spPr>
          <a:xfrm>
            <a:off x="25" y="68845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https://distill.pub/2017/feature-visualization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2" name="Google Shape;452;p43"/>
          <p:cNvPicPr preferRelativeResize="0"/>
          <p:nvPr/>
        </p:nvPicPr>
        <p:blipFill rotWithShape="1">
          <a:blip r:embed="rId4">
            <a:alphaModFix/>
          </a:blip>
          <a:srcRect l="514" t="1107" r="613" b="7325"/>
          <a:stretch/>
        </p:blipFill>
        <p:spPr>
          <a:xfrm>
            <a:off x="197900" y="1161650"/>
            <a:ext cx="8740051" cy="25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3"/>
          <p:cNvSpPr txBox="1"/>
          <p:nvPr/>
        </p:nvSpPr>
        <p:spPr>
          <a:xfrm>
            <a:off x="197900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Edges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4" name="Google Shape;454;p43"/>
          <p:cNvSpPr txBox="1"/>
          <p:nvPr/>
        </p:nvSpPr>
        <p:spPr>
          <a:xfrm>
            <a:off x="1976314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Textures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5" name="Google Shape;455;p43"/>
          <p:cNvSpPr txBox="1"/>
          <p:nvPr/>
        </p:nvSpPr>
        <p:spPr>
          <a:xfrm>
            <a:off x="3737519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Patterns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6" name="Google Shape;456;p43"/>
          <p:cNvSpPr txBox="1"/>
          <p:nvPr/>
        </p:nvSpPr>
        <p:spPr>
          <a:xfrm>
            <a:off x="5515933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Parts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7" name="Google Shape;457;p43"/>
          <p:cNvSpPr txBox="1"/>
          <p:nvPr/>
        </p:nvSpPr>
        <p:spPr>
          <a:xfrm>
            <a:off x="7277138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Objects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8" name="Google Shape;458;p43"/>
          <p:cNvSpPr txBox="1"/>
          <p:nvPr/>
        </p:nvSpPr>
        <p:spPr>
          <a:xfrm>
            <a:off x="92425" y="4324825"/>
            <a:ext cx="90975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More generic												     More specific </a:t>
            </a:r>
            <a:endParaRPr sz="1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59" name="Google Shape;459;p43"/>
          <p:cNvCxnSpPr/>
          <p:nvPr/>
        </p:nvCxnSpPr>
        <p:spPr>
          <a:xfrm>
            <a:off x="1916700" y="4657750"/>
            <a:ext cx="5285400" cy="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60" name="Google Shape;460;p43"/>
          <p:cNvSpPr/>
          <p:nvPr/>
        </p:nvSpPr>
        <p:spPr>
          <a:xfrm>
            <a:off x="1865075" y="1097100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3630582" y="1097100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3"/>
          <p:cNvSpPr/>
          <p:nvPr/>
        </p:nvSpPr>
        <p:spPr>
          <a:xfrm>
            <a:off x="5397332" y="1121671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3"/>
          <p:cNvSpPr/>
          <p:nvPr/>
        </p:nvSpPr>
        <p:spPr>
          <a:xfrm>
            <a:off x="7175747" y="1121671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ED5D5-46C0-AE7C-C0BA-AEB39990609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4"/>
          <p:cNvSpPr txBox="1"/>
          <p:nvPr/>
        </p:nvSpPr>
        <p:spPr>
          <a:xfrm>
            <a:off x="25" y="427582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https://distill.pub/2017/feature-visualization</a:t>
            </a:r>
            <a:endParaRPr sz="17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1" name="Google Shape;471;p44"/>
          <p:cNvPicPr preferRelativeResize="0"/>
          <p:nvPr/>
        </p:nvPicPr>
        <p:blipFill rotWithShape="1">
          <a:blip r:embed="rId4">
            <a:alphaModFix/>
          </a:blip>
          <a:srcRect l="786" t="1491" r="943" b="1646"/>
          <a:stretch/>
        </p:blipFill>
        <p:spPr>
          <a:xfrm>
            <a:off x="716350" y="845425"/>
            <a:ext cx="7699126" cy="381405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9B799-FE59-79D9-8A41-3080DC9F4070}"/>
              </a:ext>
            </a:extLst>
          </p:cNvPr>
          <p:cNvSpPr txBox="1"/>
          <p:nvPr/>
        </p:nvSpPr>
        <p:spPr>
          <a:xfrm>
            <a:off x="5876012" y="4836309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on ImageNet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80076"/>
            <a:ext cx="8229600" cy="3657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a source domain and target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 a network to classify ImageNet classes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Coarse classes and ones with fine distinctions (dog breeds)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last layers and train layers to replace them, that predict target classes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331" y="2575270"/>
            <a:ext cx="4986121" cy="226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3287" y="4889585"/>
            <a:ext cx="6391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200" i="1" kern="1200" dirty="0" err="1">
                <a:ea typeface="+mn-ea"/>
                <a:cs typeface="+mn-cs"/>
              </a:rPr>
              <a:t>Oquab</a:t>
            </a:r>
            <a:r>
              <a:rPr lang="en-US" sz="1200" i="1" kern="1200" dirty="0">
                <a:ea typeface="+mn-ea"/>
                <a:cs typeface="+mn-cs"/>
              </a:rPr>
              <a:t> et al., “Learning and Transferring Mid-Level Image Representations…”, CVPR 2014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E246BE4-19BB-12E5-9B5C-6FAF09AF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8" y="1160975"/>
            <a:ext cx="2676935" cy="26624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96264" y="1720348"/>
            <a:ext cx="904399" cy="261938"/>
          </a:xfrm>
          <a:custGeom>
            <a:avLst/>
            <a:gdLst/>
            <a:ahLst/>
            <a:cxnLst/>
            <a:rect l="l" t="t" r="r" b="b"/>
            <a:pathLst>
              <a:path w="1205865" h="349250">
                <a:moveTo>
                  <a:pt x="0" y="0"/>
                </a:moveTo>
                <a:lnTo>
                  <a:pt x="1205425" y="0"/>
                </a:lnTo>
                <a:lnTo>
                  <a:pt x="1205425" y="349189"/>
                </a:lnTo>
                <a:lnTo>
                  <a:pt x="0" y="3491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5758" y="2342210"/>
            <a:ext cx="2462020" cy="1403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5758" y="3163066"/>
            <a:ext cx="981551" cy="464820"/>
          </a:xfrm>
          <a:custGeom>
            <a:avLst/>
            <a:gdLst/>
            <a:ahLst/>
            <a:cxnLst/>
            <a:rect l="l" t="t" r="r" b="b"/>
            <a:pathLst>
              <a:path w="1308734" h="619760">
                <a:moveTo>
                  <a:pt x="0" y="0"/>
                </a:moveTo>
                <a:lnTo>
                  <a:pt x="1308297" y="0"/>
                </a:lnTo>
                <a:lnTo>
                  <a:pt x="1308297" y="619198"/>
                </a:lnTo>
                <a:lnTo>
                  <a:pt x="0" y="6191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0458" y="4148573"/>
            <a:ext cx="29670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Object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Detection  </a:t>
            </a:r>
            <a:endParaRPr lang="en-US" sz="1200" kern="1200" spc="-4" dirty="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Ren et al., “</a:t>
            </a:r>
            <a:r>
              <a:rPr sz="1200" i="1" kern="1200" spc="-4" dirty="0">
                <a:solidFill>
                  <a:prstClr val="black"/>
                </a:solidFill>
                <a:ea typeface="+mn-ea"/>
              </a:rPr>
              <a:t>Faster</a:t>
            </a:r>
            <a:r>
              <a:rPr sz="1200" i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200" i="1" kern="1200" spc="-4" dirty="0">
                <a:solidFill>
                  <a:prstClr val="black"/>
                </a:solidFill>
                <a:ea typeface="+mn-ea"/>
              </a:rPr>
              <a:t>R-CNN</a:t>
            </a: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“, NIPS 2015</a:t>
            </a:r>
            <a:endParaRPr sz="1200" i="1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9392" y="1166350"/>
            <a:ext cx="281035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Image </a:t>
            </a:r>
            <a:r>
              <a:rPr sz="1200" kern="1200" spc="-4" dirty="0" err="1">
                <a:solidFill>
                  <a:prstClr val="black"/>
                </a:solidFill>
                <a:ea typeface="+mn-ea"/>
              </a:rPr>
              <a:t>Captionin</a:t>
            </a:r>
            <a:r>
              <a:rPr lang="en-US" sz="1200" kern="1200" dirty="0">
                <a:solidFill>
                  <a:prstClr val="black"/>
                </a:solidFill>
                <a:ea typeface="+mn-ea"/>
              </a:rPr>
              <a:t>g</a:t>
            </a:r>
          </a:p>
          <a:p>
            <a:pPr marL="9525" defTabSz="685800">
              <a:buClrTx/>
              <a:defRPr/>
            </a:pPr>
            <a:r>
              <a:rPr lang="en-US" sz="1200" i="1" kern="1200" spc="-4" dirty="0" err="1">
                <a:solidFill>
                  <a:prstClr val="black"/>
                </a:solidFill>
                <a:ea typeface="+mn-ea"/>
              </a:rPr>
              <a:t>Karpath</a:t>
            </a: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y and Fei-Fei, “</a:t>
            </a:r>
            <a:r>
              <a:rPr lang="en-US" sz="1200" i="1" kern="1200" dirty="0">
                <a:ea typeface="+mn-ea"/>
                <a:cs typeface="+mn-cs"/>
              </a:rPr>
              <a:t>Deep Visual-Semantic Alignments for Generating Image Descriptions”, CVPR 2015</a:t>
            </a:r>
            <a:endParaRPr lang="en-US" sz="1200" i="1" kern="1200" spc="-4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0225" y="3177804"/>
            <a:ext cx="1209675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FF0000"/>
                </a:solidFill>
                <a:ea typeface="+mn-ea"/>
              </a:rPr>
              <a:t>CNN</a:t>
            </a:r>
            <a:r>
              <a:rPr sz="1350" kern="1200" spc="-34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0000"/>
                </a:solidFill>
                <a:ea typeface="+mn-ea"/>
              </a:rPr>
              <a:t>pretrained  on</a:t>
            </a:r>
            <a:r>
              <a:rPr sz="1350" kern="1200" spc="-45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0000"/>
                </a:solidFill>
                <a:ea typeface="+mn-ea"/>
              </a:rPr>
              <a:t>ImageNet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00662" y="2999509"/>
            <a:ext cx="1038785" cy="642099"/>
          </a:xfrm>
          <a:custGeom>
            <a:avLst/>
            <a:gdLst/>
            <a:ahLst/>
            <a:cxnLst/>
            <a:rect l="l" t="t" r="r" b="b"/>
            <a:pathLst>
              <a:path w="1016000" h="628014">
                <a:moveTo>
                  <a:pt x="0" y="0"/>
                </a:moveTo>
                <a:lnTo>
                  <a:pt x="1015797" y="0"/>
                </a:lnTo>
                <a:lnTo>
                  <a:pt x="1015797" y="627898"/>
                </a:lnTo>
                <a:lnTo>
                  <a:pt x="0" y="6278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9F5F5CD-274D-0CD3-898F-4DA7C455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C18E772-5F02-FB1E-1EFD-DAD83648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4" dirty="0"/>
              <a:t>Transfer learning with CNNs is</a:t>
            </a:r>
            <a:r>
              <a:rPr lang="en-US" sz="3200" spc="41" dirty="0"/>
              <a:t> </a:t>
            </a:r>
            <a:r>
              <a:rPr lang="en-US" sz="3200" spc="-4" dirty="0"/>
              <a:t>pervasive…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Neural network Recap</a:t>
            </a:r>
          </a:p>
          <a:p>
            <a:endParaRPr lang="en-US" dirty="0"/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What is a Convolution?</a:t>
            </a:r>
          </a:p>
          <a:p>
            <a:pPr lvl="1"/>
            <a:r>
              <a:rPr lang="en-US" dirty="0"/>
              <a:t>Why CNNs? Special operations: convolution and pooling</a:t>
            </a:r>
          </a:p>
          <a:p>
            <a:pPr lvl="1"/>
            <a:endParaRPr lang="en-US" dirty="0"/>
          </a:p>
          <a:p>
            <a:r>
              <a:rPr lang="en-US" dirty="0"/>
              <a:t>CNN Architectures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, </a:t>
            </a:r>
            <a:r>
              <a:rPr lang="en-US" dirty="0" err="1"/>
              <a:t>VGGNet</a:t>
            </a:r>
            <a:r>
              <a:rPr lang="en-US" dirty="0"/>
              <a:t>, </a:t>
            </a:r>
            <a:r>
              <a:rPr lang="en-US" dirty="0" err="1"/>
              <a:t>GoogleNet</a:t>
            </a:r>
            <a:r>
              <a:rPr lang="en-US" dirty="0"/>
              <a:t>, Resnet, among others</a:t>
            </a:r>
          </a:p>
          <a:p>
            <a:pPr lvl="1"/>
            <a:endParaRPr lang="en-US" dirty="0"/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Tips and tricks for training</a:t>
            </a:r>
          </a:p>
          <a:p>
            <a:pPr lvl="1"/>
            <a:r>
              <a:rPr lang="en-US" dirty="0"/>
              <a:t>Transfer learning </a:t>
            </a:r>
          </a:p>
          <a:p>
            <a:pPr lvl="1"/>
            <a:r>
              <a:rPr lang="en-US" dirty="0"/>
              <a:t>Software packages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B426-BCBB-40BB-9CC5-825F23A8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39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95" name="Google Shape;595;p45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96" name="Google Shape;596;p45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7" name="Google Shape;597;p45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98" name="Google Shape;598;p45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9" name="Google Shape;599;p45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5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1" name="Google Shape;601;p45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2" name="Google Shape;60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603" name="Google Shape;603;p45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95B99-CF70-85C4-8A9F-B154AEA977F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28025" y="2158235"/>
            <a:ext cx="1981852" cy="1272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70336" y="1628377"/>
            <a:ext cx="1801088" cy="1178681"/>
            <a:chOff x="1903114" y="2171168"/>
            <a:chExt cx="2401451" cy="1571575"/>
          </a:xfrm>
        </p:grpSpPr>
        <p:sp>
          <p:nvSpPr>
            <p:cNvPr id="4" name="object 4"/>
            <p:cNvSpPr/>
            <p:nvPr/>
          </p:nvSpPr>
          <p:spPr>
            <a:xfrm>
              <a:off x="1903114" y="3234406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4" h="247014">
                  <a:moveTo>
                    <a:pt x="0" y="0"/>
                  </a:moveTo>
                  <a:lnTo>
                    <a:pt x="246599" y="0"/>
                  </a:lnTo>
                  <a:lnTo>
                    <a:pt x="246599" y="246589"/>
                  </a:lnTo>
                  <a:lnTo>
                    <a:pt x="0" y="24658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34467" y="2972643"/>
              <a:ext cx="770098" cy="770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203620" y="2973996"/>
              <a:ext cx="1323340" cy="239395"/>
            </a:xfrm>
            <a:custGeom>
              <a:avLst/>
              <a:gdLst/>
              <a:ahLst/>
              <a:cxnLst/>
              <a:rect l="l" t="t" r="r" b="b"/>
              <a:pathLst>
                <a:path w="1323339" h="239394">
                  <a:moveTo>
                    <a:pt x="0" y="239399"/>
                  </a:moveTo>
                  <a:lnTo>
                    <a:pt x="1323297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33545" y="3527419"/>
              <a:ext cx="1219200" cy="209550"/>
            </a:xfrm>
            <a:custGeom>
              <a:avLst/>
              <a:gdLst/>
              <a:ahLst/>
              <a:cxnLst/>
              <a:rect l="l" t="t" r="r" b="b"/>
              <a:pathLst>
                <a:path w="1219200" h="209550">
                  <a:moveTo>
                    <a:pt x="0" y="0"/>
                  </a:moveTo>
                  <a:lnTo>
                    <a:pt x="1218597" y="20939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551142" y="2171168"/>
              <a:ext cx="736600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6199" marR="3810" indent="-57150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Extract  patch</a:t>
              </a:r>
              <a:endParaRPr sz="1350" kern="1200" dirty="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4037750" y="2473384"/>
            <a:ext cx="90011" cy="90011"/>
          </a:xfrm>
          <a:custGeom>
            <a:avLst/>
            <a:gdLst/>
            <a:ahLst/>
            <a:cxnLst/>
            <a:rect l="l" t="t" r="r" b="b"/>
            <a:pathLst>
              <a:path w="120014" h="120014">
                <a:moveTo>
                  <a:pt x="0" y="59849"/>
                </a:moveTo>
                <a:lnTo>
                  <a:pt x="4703" y="36553"/>
                </a:lnTo>
                <a:lnTo>
                  <a:pt x="17531" y="17529"/>
                </a:lnTo>
                <a:lnTo>
                  <a:pt x="36555" y="4703"/>
                </a:lnTo>
                <a:lnTo>
                  <a:pt x="59849" y="0"/>
                </a:lnTo>
                <a:lnTo>
                  <a:pt x="102174" y="17529"/>
                </a:lnTo>
                <a:lnTo>
                  <a:pt x="119699" y="59849"/>
                </a:lnTo>
                <a:lnTo>
                  <a:pt x="114995" y="83144"/>
                </a:lnTo>
                <a:lnTo>
                  <a:pt x="102168" y="102168"/>
                </a:lnTo>
                <a:lnTo>
                  <a:pt x="83144" y="114995"/>
                </a:lnTo>
                <a:lnTo>
                  <a:pt x="59849" y="119699"/>
                </a:lnTo>
                <a:lnTo>
                  <a:pt x="36555" y="114995"/>
                </a:lnTo>
                <a:lnTo>
                  <a:pt x="17531" y="102168"/>
                </a:lnTo>
                <a:lnTo>
                  <a:pt x="4703" y="83144"/>
                </a:lnTo>
                <a:lnTo>
                  <a:pt x="0" y="598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76949" y="2518271"/>
            <a:ext cx="280988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5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757863" y="1628376"/>
            <a:ext cx="1123175" cy="1288049"/>
            <a:chOff x="4819816" y="2171168"/>
            <a:chExt cx="1497567" cy="1717398"/>
          </a:xfrm>
        </p:grpSpPr>
        <p:sp>
          <p:nvSpPr>
            <p:cNvPr id="8" name="object 8"/>
            <p:cNvSpPr/>
            <p:nvPr/>
          </p:nvSpPr>
          <p:spPr>
            <a:xfrm>
              <a:off x="5131939" y="2826846"/>
              <a:ext cx="1088390" cy="1061720"/>
            </a:xfrm>
            <a:custGeom>
              <a:avLst/>
              <a:gdLst/>
              <a:ahLst/>
              <a:cxnLst/>
              <a:rect l="l" t="t" r="r" b="b"/>
              <a:pathLst>
                <a:path w="1088389" h="1061720">
                  <a:moveTo>
                    <a:pt x="0" y="0"/>
                  </a:moveTo>
                  <a:lnTo>
                    <a:pt x="1087797" y="190639"/>
                  </a:lnTo>
                  <a:lnTo>
                    <a:pt x="1087797" y="871048"/>
                  </a:lnTo>
                  <a:lnTo>
                    <a:pt x="0" y="106169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388103" y="3168054"/>
              <a:ext cx="575945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500" kern="1200" spc="-4" dirty="0">
                  <a:solidFill>
                    <a:prstClr val="black"/>
                  </a:solidFill>
                  <a:ea typeface="+mn-ea"/>
                </a:rPr>
                <a:t>CNN</a:t>
              </a:r>
              <a:endParaRPr sz="15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34048" y="2171168"/>
              <a:ext cx="1283335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3838" marR="3810" indent="-214789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Run</a:t>
              </a:r>
              <a:r>
                <a:rPr sz="1350" kern="1200" spc="-45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through  a</a:t>
              </a:r>
              <a:r>
                <a:rPr sz="1350" kern="1200" spc="-68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CNN</a:t>
              </a:r>
              <a:endParaRPr sz="13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819816" y="3310498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74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68021" y="1628377"/>
            <a:ext cx="1232546" cy="994848"/>
            <a:chOff x="6433361" y="2171168"/>
            <a:chExt cx="1643395" cy="1326464"/>
          </a:xfrm>
        </p:grpSpPr>
        <p:sp>
          <p:nvSpPr>
            <p:cNvPr id="10" name="object 10"/>
            <p:cNvSpPr txBox="1"/>
            <p:nvPr/>
          </p:nvSpPr>
          <p:spPr>
            <a:xfrm>
              <a:off x="7059684" y="3128300"/>
              <a:ext cx="7702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800" kern="1200" spc="-4" dirty="0">
                  <a:solidFill>
                    <a:prstClr val="black"/>
                  </a:solidFill>
                  <a:ea typeface="+mn-ea"/>
                </a:rPr>
                <a:t>COW</a:t>
              </a:r>
              <a:endParaRPr sz="18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882956" y="2171168"/>
              <a:ext cx="1193800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38113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Classify  center</a:t>
              </a:r>
              <a:r>
                <a:rPr sz="1350" kern="1200" spc="-41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pixel</a:t>
              </a:r>
              <a:endParaRPr sz="13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33361" y="3330619"/>
              <a:ext cx="374650" cy="0"/>
            </a:xfrm>
            <a:custGeom>
              <a:avLst/>
              <a:gdLst/>
              <a:ahLst/>
              <a:cxnLst/>
              <a:rect l="l" t="t" r="r" b="b"/>
              <a:pathLst>
                <a:path w="374650">
                  <a:moveTo>
                    <a:pt x="0" y="0"/>
                  </a:moveTo>
                  <a:lnTo>
                    <a:pt x="374524" y="0"/>
                  </a:lnTo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07887" y="3283423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99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6753119" y="2638159"/>
            <a:ext cx="0" cy="225266"/>
          </a:xfrm>
          <a:custGeom>
            <a:avLst/>
            <a:gdLst/>
            <a:ahLst/>
            <a:cxnLst/>
            <a:rect l="l" t="t" r="r" b="b"/>
            <a:pathLst>
              <a:path h="300355">
                <a:moveTo>
                  <a:pt x="0" y="0"/>
                </a:moveTo>
                <a:lnTo>
                  <a:pt x="0" y="300149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861225" y="2863272"/>
            <a:ext cx="2676993" cy="1181566"/>
            <a:chOff x="4957633" y="3817695"/>
            <a:chExt cx="3569324" cy="1575421"/>
          </a:xfrm>
        </p:grpSpPr>
        <p:sp>
          <p:nvSpPr>
            <p:cNvPr id="15" name="object 15"/>
            <p:cNvSpPr/>
            <p:nvPr/>
          </p:nvSpPr>
          <p:spPr>
            <a:xfrm>
              <a:off x="6433362" y="4048969"/>
              <a:ext cx="2093595" cy="13441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957633" y="4536659"/>
              <a:ext cx="1118235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9049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Repeat for  every</a:t>
              </a:r>
              <a:r>
                <a:rPr sz="1350" kern="1200" spc="-45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pixel</a:t>
              </a:r>
              <a:endParaRPr sz="1350" kern="1200" dirty="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32961" y="3817695"/>
              <a:ext cx="94615" cy="130175"/>
            </a:xfrm>
            <a:custGeom>
              <a:avLst/>
              <a:gdLst/>
              <a:ahLst/>
              <a:cxnLst/>
              <a:rect l="l" t="t" r="r" b="b"/>
              <a:pathLst>
                <a:path w="94615" h="130175">
                  <a:moveTo>
                    <a:pt x="0" y="0"/>
                  </a:moveTo>
                  <a:lnTo>
                    <a:pt x="47199" y="129674"/>
                  </a:lnTo>
                  <a:lnTo>
                    <a:pt x="94399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810234" y="4422217"/>
              <a:ext cx="120014" cy="120014"/>
            </a:xfrm>
            <a:custGeom>
              <a:avLst/>
              <a:gdLst/>
              <a:ahLst/>
              <a:cxnLst/>
              <a:rect l="l" t="t" r="r" b="b"/>
              <a:pathLst>
                <a:path w="120015" h="120014">
                  <a:moveTo>
                    <a:pt x="0" y="59849"/>
                  </a:moveTo>
                  <a:lnTo>
                    <a:pt x="4703" y="36555"/>
                  </a:lnTo>
                  <a:lnTo>
                    <a:pt x="17531" y="17531"/>
                  </a:lnTo>
                  <a:lnTo>
                    <a:pt x="36555" y="4703"/>
                  </a:lnTo>
                  <a:lnTo>
                    <a:pt x="59849" y="0"/>
                  </a:lnTo>
                  <a:lnTo>
                    <a:pt x="102174" y="17524"/>
                  </a:lnTo>
                  <a:lnTo>
                    <a:pt x="119699" y="59849"/>
                  </a:lnTo>
                  <a:lnTo>
                    <a:pt x="114995" y="83144"/>
                  </a:lnTo>
                  <a:lnTo>
                    <a:pt x="102168" y="102168"/>
                  </a:lnTo>
                  <a:lnTo>
                    <a:pt x="83144" y="114995"/>
                  </a:lnTo>
                  <a:lnTo>
                    <a:pt x="59849" y="119699"/>
                  </a:lnTo>
                  <a:lnTo>
                    <a:pt x="36555" y="114995"/>
                  </a:lnTo>
                  <a:lnTo>
                    <a:pt x="17531" y="102168"/>
                  </a:lnTo>
                  <a:lnTo>
                    <a:pt x="4703" y="83144"/>
                  </a:lnTo>
                  <a:lnTo>
                    <a:pt x="0" y="59849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92338" y="4189697"/>
            <a:ext cx="103536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590"/>
              </a:lnSpc>
              <a:buClrTx/>
              <a:defRPr/>
            </a:pPr>
            <a:r>
              <a:rPr sz="1500" kern="1200" spc="-4" dirty="0">
                <a:solidFill>
                  <a:srgbClr val="FFFFFF"/>
                </a:solidFill>
                <a:ea typeface="+mn-ea"/>
              </a:rPr>
              <a:t>Lecture 13</a:t>
            </a:r>
            <a:r>
              <a:rPr sz="1500" kern="1200" spc="-49" dirty="0">
                <a:solidFill>
                  <a:srgbClr val="FFFFFF"/>
                </a:solidFill>
                <a:ea typeface="+mn-ea"/>
              </a:rPr>
              <a:t> </a:t>
            </a:r>
            <a:r>
              <a:rPr sz="1500" kern="1200" dirty="0">
                <a:solidFill>
                  <a:srgbClr val="FFFFFF"/>
                </a:solidFill>
                <a:ea typeface="+mn-ea"/>
              </a:rPr>
              <a:t>-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70856" y="4194986"/>
            <a:ext cx="230981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590"/>
              </a:lnSpc>
              <a:buClrTx/>
              <a:defRPr/>
            </a:pPr>
            <a:r>
              <a:rPr sz="1500" kern="1200" spc="-4" dirty="0">
                <a:solidFill>
                  <a:srgbClr val="FFFFFF"/>
                </a:solidFill>
                <a:ea typeface="+mn-ea"/>
              </a:rPr>
              <a:t>28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4" dirty="0"/>
              <a:t>Semantic</a:t>
            </a:r>
            <a:r>
              <a:rPr lang="en-US" spc="-23" dirty="0"/>
              <a:t> </a:t>
            </a:r>
            <a:r>
              <a:rPr lang="en-US" spc="-4" dirty="0"/>
              <a:t>segmentation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BF3E9389-0C72-3A7C-F220-921192A6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64057" y="1650059"/>
            <a:ext cx="1093946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Caffe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(UC</a:t>
            </a:r>
            <a:r>
              <a:rPr sz="1050" spc="-64" dirty="0"/>
              <a:t> </a:t>
            </a:r>
            <a:r>
              <a:rPr sz="1050" spc="-4" dirty="0"/>
              <a:t>Berkeley)</a:t>
            </a:r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1464057" y="2445943"/>
            <a:ext cx="138922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2"/>
              </a:rPr>
              <a:t>Torch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(NYU /</a:t>
            </a:r>
            <a:r>
              <a:rPr sz="1050" spc="-75" dirty="0"/>
              <a:t> </a:t>
            </a:r>
            <a:r>
              <a:rPr sz="1050" spc="-4" dirty="0"/>
              <a:t>Facebook)</a:t>
            </a:r>
            <a:endParaRPr sz="1050" dirty="0"/>
          </a:p>
        </p:txBody>
      </p:sp>
      <p:sp>
        <p:nvSpPr>
          <p:cNvPr id="5" name="object 5"/>
          <p:cNvSpPr txBox="1"/>
          <p:nvPr/>
        </p:nvSpPr>
        <p:spPr>
          <a:xfrm>
            <a:off x="1464057" y="3241819"/>
            <a:ext cx="972026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Theano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(U</a:t>
            </a:r>
            <a:r>
              <a:rPr sz="1050" spc="-68" dirty="0"/>
              <a:t> </a:t>
            </a:r>
            <a:r>
              <a:rPr sz="1050" dirty="0"/>
              <a:t>Montreal)</a:t>
            </a:r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3650113" y="3262893"/>
            <a:ext cx="1209675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3"/>
              </a:rPr>
              <a:t>TensorFlow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(Google)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50114" y="1621934"/>
            <a:ext cx="88630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4"/>
              </a:rPr>
              <a:t>Caffe2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(Facebook)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39655" y="2445943"/>
            <a:ext cx="88630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5"/>
              </a:rPr>
              <a:t>PyTorch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(Facebook)</a:t>
            </a:r>
          </a:p>
        </p:txBody>
      </p:sp>
      <p:sp>
        <p:nvSpPr>
          <p:cNvPr id="9" name="object 9"/>
          <p:cNvSpPr/>
          <p:nvPr/>
        </p:nvSpPr>
        <p:spPr>
          <a:xfrm>
            <a:off x="2785573" y="1885910"/>
            <a:ext cx="602456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3377068" y="1839797"/>
            <a:ext cx="118687" cy="92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3056883" y="2742239"/>
            <a:ext cx="305276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3351381" y="2696123"/>
            <a:ext cx="118687" cy="92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2653366" y="3477669"/>
            <a:ext cx="658654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3301112" y="3431553"/>
            <a:ext cx="118687" cy="92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 txBox="1"/>
          <p:nvPr/>
        </p:nvSpPr>
        <p:spPr>
          <a:xfrm>
            <a:off x="6636680" y="2029906"/>
            <a:ext cx="828675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CNTK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(Microsoft)</a:t>
            </a:r>
            <a:endParaRPr sz="1050"/>
          </a:p>
        </p:txBody>
      </p:sp>
      <p:sp>
        <p:nvSpPr>
          <p:cNvPr id="21" name="object 21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8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26,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24" name="object 24"/>
          <p:cNvSpPr txBox="1"/>
          <p:nvPr/>
        </p:nvSpPr>
        <p:spPr>
          <a:xfrm>
            <a:off x="1251918" y="4175173"/>
            <a:ext cx="3386138" cy="184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 </a:t>
            </a:r>
            <a:r>
              <a:rPr sz="1050" spc="-4" dirty="0">
                <a:solidFill>
                  <a:srgbClr val="FFFFFF"/>
                </a:solidFill>
              </a:rPr>
              <a:t>Serena</a:t>
            </a:r>
            <a:r>
              <a:rPr sz="1050" spc="-94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Yeung</a:t>
            </a:r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4900682" y="1152324"/>
            <a:ext cx="1440179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PaddlePaddle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(Baidu)</a:t>
            </a:r>
            <a:endParaRPr sz="1050"/>
          </a:p>
        </p:txBody>
      </p:sp>
      <p:sp>
        <p:nvSpPr>
          <p:cNvPr id="17" name="object 17"/>
          <p:cNvSpPr txBox="1"/>
          <p:nvPr/>
        </p:nvSpPr>
        <p:spPr>
          <a:xfrm>
            <a:off x="5000245" y="1908269"/>
            <a:ext cx="105013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dirty="0"/>
              <a:t>MXNet</a:t>
            </a:r>
          </a:p>
          <a:p>
            <a:pPr marL="9525">
              <a:lnSpc>
                <a:spcPts val="1616"/>
              </a:lnSpc>
            </a:pPr>
            <a:r>
              <a:rPr sz="1050" dirty="0"/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818472" y="3719928"/>
            <a:ext cx="131349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And</a:t>
            </a:r>
            <a:r>
              <a:rPr sz="1800" spc="-68" dirty="0"/>
              <a:t> </a:t>
            </a:r>
            <a:r>
              <a:rPr sz="1800" spc="-4" dirty="0"/>
              <a:t>others...</a:t>
            </a:r>
            <a:endParaRPr sz="1800"/>
          </a:p>
        </p:txBody>
      </p:sp>
      <p:sp>
        <p:nvSpPr>
          <p:cNvPr id="19" name="object 19"/>
          <p:cNvSpPr txBox="1"/>
          <p:nvPr/>
        </p:nvSpPr>
        <p:spPr>
          <a:xfrm>
            <a:off x="6739172" y="1155961"/>
            <a:ext cx="8191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Chainer</a:t>
            </a:r>
            <a:endParaRPr sz="1800"/>
          </a:p>
        </p:txBody>
      </p:sp>
      <p:sp>
        <p:nvSpPr>
          <p:cNvPr id="20" name="object 20"/>
          <p:cNvSpPr txBox="1"/>
          <p:nvPr/>
        </p:nvSpPr>
        <p:spPr>
          <a:xfrm>
            <a:off x="5592838" y="2711267"/>
            <a:ext cx="15559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Deeplearning4j</a:t>
            </a:r>
            <a:endParaRPr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95A7EED-2C8D-1C45-46E9-22CD45F4BF8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Software: A Zoo of Frameworks!</a:t>
            </a: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97231B62-ABBF-8C17-E394-D591848DAE65}"/>
              </a:ext>
            </a:extLst>
          </p:cNvPr>
          <p:cNvSpPr txBox="1"/>
          <p:nvPr/>
        </p:nvSpPr>
        <p:spPr>
          <a:xfrm>
            <a:off x="5576061" y="3137664"/>
            <a:ext cx="15559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hlinkClick r:id="rId8"/>
              </a:rPr>
              <a:t>Keras</a:t>
            </a:r>
            <a:endParaRPr sz="1800" dirty="0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http://deeplearning.net/</a:t>
            </a:r>
            <a:endParaRPr lang="en-US" dirty="0"/>
          </a:p>
          <a:p>
            <a:r>
              <a:rPr lang="en-US" dirty="0">
                <a:hlinkClick r:id="rId3"/>
              </a:rPr>
              <a:t>http://cs231n.stanford.edu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34D49FE-E604-E858-BCE2-2C14E23F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1307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443"/>
            <a:ext cx="8229600" cy="39871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use deep neural networks because of their strong performance in practice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Convolutional neural network (</a:t>
            </a:r>
            <a:r>
              <a:rPr lang="en-US" dirty="0">
                <a:solidFill>
                  <a:schemeClr val="bg2"/>
                </a:solidFill>
              </a:rPr>
              <a:t>CNN</a:t>
            </a:r>
            <a:r>
              <a:rPr lang="en-US" dirty="0"/>
              <a:t>)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Special operations: Convolution, max pooling</a:t>
            </a:r>
          </a:p>
          <a:p>
            <a:pPr marL="300038"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CNN Architectures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Practices for good training and preventing overfitting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Dropout; data augmentation; transfer learning</a:t>
            </a:r>
          </a:p>
          <a:p>
            <a:pPr marL="300038" lvl="1" indent="0">
              <a:buNone/>
            </a:pPr>
            <a:endParaRPr lang="en-US" dirty="0"/>
          </a:p>
          <a:p>
            <a:pPr marL="300038" lvl="1" indent="0">
              <a:buNone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FB96642-041D-1705-6ECA-B69377CA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5895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50ED-3BDB-4887-72FC-6ED5CDD7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B1863-BE41-FE8F-C345-90D747D8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226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395" name="Google Shape;395;p4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205</a:t>
            </a:fld>
            <a:endParaRPr/>
          </a:p>
        </p:txBody>
      </p:sp>
      <p:sp>
        <p:nvSpPr>
          <p:cNvPr id="397" name="Google Shape;397;p42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00" name="Google Shape;4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28FE3-C42B-6925-3801-4C32B795F64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32001980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Extra: 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3" name="Google Shape;41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206</a:t>
            </a:fld>
            <a:endParaRPr/>
          </a:p>
        </p:txBody>
      </p:sp>
      <p:sp>
        <p:nvSpPr>
          <p:cNvPr id="414" name="Google Shape;414;p43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5" name="Google Shape;415;p4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3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17" name="Google Shape;4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3"/>
          <p:cNvSpPr/>
          <p:nvPr/>
        </p:nvSpPr>
        <p:spPr>
          <a:xfrm>
            <a:off x="4688225" y="105075"/>
            <a:ext cx="3591300" cy="12015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3" name="Google Shape;423;p43"/>
          <p:cNvCxnSpPr>
            <a:endCxn id="422" idx="1"/>
          </p:cNvCxnSpPr>
          <p:nvPr/>
        </p:nvCxnSpPr>
        <p:spPr>
          <a:xfrm rot="10800000" flipH="1">
            <a:off x="2998025" y="705825"/>
            <a:ext cx="1690200" cy="1546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24" name="Google Shape;42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A508B3-F7CB-35DB-B621-8B67064208E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39631196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LeNet-5 </a:t>
            </a:r>
            <a:r>
              <a:rPr lang="en"/>
              <a:t>[LeCun et al., 1998]</a:t>
            </a:r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3">
            <a:alphaModFix/>
          </a:blip>
          <a:srcRect l="3381" r="9692"/>
          <a:stretch/>
        </p:blipFill>
        <p:spPr>
          <a:xfrm>
            <a:off x="0" y="1239875"/>
            <a:ext cx="9144001" cy="33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4"/>
          <p:cNvSpPr/>
          <p:nvPr/>
        </p:nvSpPr>
        <p:spPr>
          <a:xfrm>
            <a:off x="25" y="4082825"/>
            <a:ext cx="91440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4"/>
          <p:cNvSpPr/>
          <p:nvPr/>
        </p:nvSpPr>
        <p:spPr>
          <a:xfrm>
            <a:off x="8283198" y="3339450"/>
            <a:ext cx="860700" cy="3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4"/>
          <p:cNvSpPr txBox="1"/>
          <p:nvPr/>
        </p:nvSpPr>
        <p:spPr>
          <a:xfrm>
            <a:off x="159300" y="4160316"/>
            <a:ext cx="8832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Convolution filters: 5x5 with stride 1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Subsampling (Pooling) layers: 2x2 with stride 2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[CONV-POOL-CONV-POOL-FC-FC]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98986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587" name="Google Shape;587;p5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ZFNet (2013)</a:t>
            </a:r>
            <a:r>
              <a:rPr lang="en" sz="2200"/>
              <a:t>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88" name="Google Shape;58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208</a:t>
            </a:fld>
            <a:endParaRPr/>
          </a:p>
        </p:txBody>
      </p:sp>
      <p:sp>
        <p:nvSpPr>
          <p:cNvPr id="589" name="Google Shape;589;p59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0" name="Google Shape;590;p5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9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592" name="Google Shape;5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7" name="Google Shape;597;p59"/>
          <p:cNvCxnSpPr/>
          <p:nvPr/>
        </p:nvCxnSpPr>
        <p:spPr>
          <a:xfrm>
            <a:off x="3062146" y="3097946"/>
            <a:ext cx="1580400" cy="600"/>
          </a:xfrm>
          <a:prstGeom prst="curvedConnector3">
            <a:avLst>
              <a:gd name="adj1" fmla="val 4913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598" name="Google Shape;598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9"/>
          <p:cNvSpPr/>
          <p:nvPr/>
        </p:nvSpPr>
        <p:spPr>
          <a:xfrm>
            <a:off x="4688225" y="2580008"/>
            <a:ext cx="3591300" cy="11460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1A7E2-A922-4C4C-1C58-3A678E3ECEF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21723110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209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6" name="Google Shape;606;p60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7" name="Google Shape;607;p60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8" name="Google Shape;608;p60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0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0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1" name="Google Shape;611;p60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612" name="Google Shape;612;p60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3" name="Google Shape;613;p60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14" name="Google Shape;61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60"/>
          <p:cNvSpPr txBox="1"/>
          <p:nvPr/>
        </p:nvSpPr>
        <p:spPr>
          <a:xfrm>
            <a:off x="0" y="4346813"/>
            <a:ext cx="914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“Visualizing and Understanding Convolutional Networks”, ECCV 2014.</a:t>
            </a: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6" name="Google Shape;616;p60"/>
          <p:cNvSpPr txBox="1"/>
          <p:nvPr/>
        </p:nvSpPr>
        <p:spPr>
          <a:xfrm>
            <a:off x="2602324" y="1714975"/>
            <a:ext cx="22446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7" name="Google Shape;617;p60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60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9" name="Google Shape;619;p60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620" name="Google Shape;620;p60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21" name="Google Shape;62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8ADCA-38E1-95E2-0CEA-9CFD32E4477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105395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Google Shape;609;p46"/>
          <p:cNvGraphicFramePr/>
          <p:nvPr/>
        </p:nvGraphicFramePr>
        <p:xfrm>
          <a:off x="3619475" y="26824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0" name="Google Shape;610;p46"/>
          <p:cNvSpPr/>
          <p:nvPr/>
        </p:nvSpPr>
        <p:spPr>
          <a:xfrm>
            <a:off x="5230375" y="32044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1" name="Google Shape;6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32500"/>
            <a:ext cx="2695750" cy="26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sp>
        <p:nvSpPr>
          <p:cNvPr id="613" name="Google Shape;61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614" name="Google Shape;614;p46"/>
          <p:cNvSpPr txBox="1"/>
          <p:nvPr/>
        </p:nvSpPr>
        <p:spPr>
          <a:xfrm>
            <a:off x="3183425" y="2682499"/>
            <a:ext cx="405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C2D30-2FAA-31B5-9B21-91A091E03CD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ZFNet </a:t>
            </a:r>
            <a:r>
              <a:rPr lang="en"/>
              <a:t>[Zeiler &amp; Fergus, 2013]</a:t>
            </a:r>
            <a:endParaRPr/>
          </a:p>
        </p:txBody>
      </p:sp>
      <p:pic>
        <p:nvPicPr>
          <p:cNvPr id="628" name="Google Shape;6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4536"/>
            <a:ext cx="9144001" cy="2580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61"/>
          <p:cNvGrpSpPr/>
          <p:nvPr/>
        </p:nvGrpSpPr>
        <p:grpSpPr>
          <a:xfrm>
            <a:off x="363775" y="2106497"/>
            <a:ext cx="6672826" cy="1434853"/>
            <a:chOff x="363775" y="2106497"/>
            <a:chExt cx="6672826" cy="1434853"/>
          </a:xfrm>
        </p:grpSpPr>
        <p:sp>
          <p:nvSpPr>
            <p:cNvPr id="630" name="Google Shape;630;p61"/>
            <p:cNvSpPr/>
            <p:nvPr/>
          </p:nvSpPr>
          <p:spPr>
            <a:xfrm>
              <a:off x="363775" y="2106497"/>
              <a:ext cx="726900" cy="1113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31" name="Google Shape;631;p61"/>
            <p:cNvSpPr/>
            <p:nvPr/>
          </p:nvSpPr>
          <p:spPr>
            <a:xfrm>
              <a:off x="3892550" y="3253650"/>
              <a:ext cx="832500" cy="2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1"/>
            <p:cNvSpPr/>
            <p:nvPr/>
          </p:nvSpPr>
          <p:spPr>
            <a:xfrm>
              <a:off x="5251901" y="3253650"/>
              <a:ext cx="832500" cy="2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1"/>
            <p:cNvSpPr/>
            <p:nvPr/>
          </p:nvSpPr>
          <p:spPr>
            <a:xfrm>
              <a:off x="6547301" y="3253650"/>
              <a:ext cx="489300" cy="2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" name="Google Shape;634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210</a:t>
            </a:fld>
            <a:endParaRPr/>
          </a:p>
        </p:txBody>
      </p:sp>
      <p:sp>
        <p:nvSpPr>
          <p:cNvPr id="635" name="Google Shape;635;p61"/>
          <p:cNvSpPr txBox="1"/>
          <p:nvPr/>
        </p:nvSpPr>
        <p:spPr>
          <a:xfrm>
            <a:off x="457200" y="3599575"/>
            <a:ext cx="86697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AlexNet but: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CONV1: change from (11x11 stride 4) to (7x7 stride 2)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CONV3,4,5: instead of 384, 384, 256 filters use 512, 1024, 512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EE0E1-F5E9-A1B8-6777-C32AAF3CDB0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839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2068" y="1121869"/>
            <a:ext cx="6014085" cy="343043"/>
          </a:xfrm>
          <a:prstGeom prst="rect">
            <a:avLst/>
          </a:prstGeom>
        </p:spPr>
        <p:txBody>
          <a:bodyPr spcFirstLastPara="1" vert="horz" wrap="square" lIns="0" tIns="9525" rIns="0" bIns="0" rtlCol="0" anchor="ctr" anchorCtr="0">
            <a:spAutoFit/>
          </a:bodyPr>
          <a:lstStyle/>
          <a:p>
            <a:pPr marL="32385">
              <a:lnSpc>
                <a:spcPts val="2572"/>
              </a:lnSpc>
            </a:pPr>
            <a:r>
              <a:rPr sz="2250" spc="-8" dirty="0">
                <a:solidFill>
                  <a:srgbClr val="000000"/>
                </a:solidFill>
              </a:rPr>
              <a:t>Aggregated </a:t>
            </a:r>
            <a:r>
              <a:rPr sz="2250" spc="-4" dirty="0">
                <a:solidFill>
                  <a:srgbClr val="000000"/>
                </a:solidFill>
              </a:rPr>
              <a:t>Residual Transformations for</a:t>
            </a:r>
            <a:r>
              <a:rPr sz="2250" spc="-68" dirty="0">
                <a:solidFill>
                  <a:srgbClr val="000000"/>
                </a:solidFill>
              </a:rPr>
              <a:t> </a:t>
            </a:r>
            <a:r>
              <a:rPr sz="2250" spc="-4" dirty="0">
                <a:solidFill>
                  <a:srgbClr val="000000"/>
                </a:solidFill>
              </a:rPr>
              <a:t>Deep</a:t>
            </a:r>
            <a:endParaRPr sz="2250" dirty="0"/>
          </a:p>
        </p:txBody>
      </p:sp>
      <p:sp>
        <p:nvSpPr>
          <p:cNvPr id="3" name="object 3"/>
          <p:cNvSpPr txBox="1"/>
          <p:nvPr/>
        </p:nvSpPr>
        <p:spPr>
          <a:xfrm>
            <a:off x="1335112" y="1352211"/>
            <a:ext cx="3542348" cy="215103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9525">
              <a:spcBef>
                <a:spcPts val="540"/>
              </a:spcBef>
            </a:pPr>
            <a:r>
              <a:rPr sz="2250" spc="-4" dirty="0"/>
              <a:t>Neural Networks</a:t>
            </a:r>
            <a:r>
              <a:rPr sz="2250" spc="-68" dirty="0"/>
              <a:t> </a:t>
            </a:r>
            <a:r>
              <a:rPr sz="2250" dirty="0"/>
              <a:t>(ResNeXt)</a:t>
            </a:r>
          </a:p>
          <a:p>
            <a:pPr marL="18098">
              <a:spcBef>
                <a:spcPts val="217"/>
              </a:spcBef>
            </a:pPr>
            <a:r>
              <a:rPr sz="1050" i="1" spc="-4" dirty="0"/>
              <a:t>[Xie et al.</a:t>
            </a:r>
            <a:r>
              <a:rPr sz="1050" i="1" spc="-8" dirty="0"/>
              <a:t> </a:t>
            </a:r>
            <a:r>
              <a:rPr sz="1050" i="1" spc="-4" dirty="0"/>
              <a:t>2016]</a:t>
            </a:r>
            <a:endParaRPr sz="1050" dirty="0"/>
          </a:p>
          <a:p>
            <a:pPr marL="295275" marR="1662589" indent="-228600">
              <a:lnSpc>
                <a:spcPct val="100699"/>
              </a:lnSpc>
              <a:spcBef>
                <a:spcPts val="701"/>
              </a:spcBef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Also from </a:t>
            </a:r>
            <a:r>
              <a:rPr sz="1050" dirty="0">
                <a:solidFill>
                  <a:srgbClr val="0000FF"/>
                </a:solidFill>
              </a:rPr>
              <a:t>creators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of  ResNet</a:t>
            </a:r>
            <a:endParaRPr sz="1050" dirty="0"/>
          </a:p>
          <a:p>
            <a:pPr marL="295275" marR="1566386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Increases width of  </a:t>
            </a:r>
            <a:r>
              <a:rPr sz="1050" dirty="0">
                <a:solidFill>
                  <a:srgbClr val="0000FF"/>
                </a:solidFill>
              </a:rPr>
              <a:t>residual </a:t>
            </a:r>
            <a:r>
              <a:rPr sz="1050" spc="-4" dirty="0">
                <a:solidFill>
                  <a:srgbClr val="0000FF"/>
                </a:solidFill>
              </a:rPr>
              <a:t>block</a:t>
            </a:r>
            <a:r>
              <a:rPr sz="1050" spc="-79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through  </a:t>
            </a:r>
            <a:r>
              <a:rPr sz="1050" dirty="0">
                <a:solidFill>
                  <a:srgbClr val="0000FF"/>
                </a:solidFill>
              </a:rPr>
              <a:t>multiple </a:t>
            </a:r>
            <a:r>
              <a:rPr sz="1050" spc="-4" dirty="0">
                <a:solidFill>
                  <a:srgbClr val="0000FF"/>
                </a:solidFill>
              </a:rPr>
              <a:t>parallel  pathways  </a:t>
            </a:r>
            <a:r>
              <a:rPr sz="1050" dirty="0">
                <a:solidFill>
                  <a:srgbClr val="0000FF"/>
                </a:solidFill>
              </a:rPr>
              <a:t>(“cardinality”)</a:t>
            </a:r>
            <a:endParaRPr sz="1050" dirty="0"/>
          </a:p>
          <a:p>
            <a:pPr marL="295275" marR="1900714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Parallel</a:t>
            </a:r>
            <a:r>
              <a:rPr sz="1050" spc="-7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pathways  </a:t>
            </a:r>
            <a:r>
              <a:rPr sz="1050" dirty="0">
                <a:solidFill>
                  <a:srgbClr val="0000FF"/>
                </a:solidFill>
              </a:rPr>
              <a:t>similar </a:t>
            </a:r>
            <a:r>
              <a:rPr sz="1050" spc="-4" dirty="0">
                <a:solidFill>
                  <a:srgbClr val="0000FF"/>
                </a:solidFill>
              </a:rPr>
              <a:t>in </a:t>
            </a:r>
            <a:r>
              <a:rPr sz="1050" dirty="0">
                <a:solidFill>
                  <a:srgbClr val="0000FF"/>
                </a:solidFill>
              </a:rPr>
              <a:t>spirit </a:t>
            </a:r>
            <a:r>
              <a:rPr sz="1050" spc="-4" dirty="0">
                <a:solidFill>
                  <a:srgbClr val="0000FF"/>
                </a:solidFill>
              </a:rPr>
              <a:t>to  Inception</a:t>
            </a:r>
            <a:r>
              <a:rPr sz="1050" spc="-45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module</a:t>
            </a:r>
            <a:endParaRPr sz="1050" dirty="0"/>
          </a:p>
        </p:txBody>
      </p:sp>
      <p:sp>
        <p:nvSpPr>
          <p:cNvPr id="4" name="object 4"/>
          <p:cNvSpPr/>
          <p:nvPr/>
        </p:nvSpPr>
        <p:spPr>
          <a:xfrm>
            <a:off x="3348540" y="2096294"/>
            <a:ext cx="1245829" cy="1754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4753830" y="1921910"/>
            <a:ext cx="3025775" cy="1999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6158604" y="1717085"/>
            <a:ext cx="441484" cy="76676"/>
          </a:xfrm>
          <a:custGeom>
            <a:avLst/>
            <a:gdLst/>
            <a:ahLst/>
            <a:cxnLst/>
            <a:rect l="l" t="t" r="r" b="b"/>
            <a:pathLst>
              <a:path w="588645" h="102234">
                <a:moveTo>
                  <a:pt x="11162" y="35719"/>
                </a:moveTo>
                <a:lnTo>
                  <a:pt x="2381" y="35719"/>
                </a:lnTo>
                <a:lnTo>
                  <a:pt x="2412" y="33933"/>
                </a:lnTo>
                <a:lnTo>
                  <a:pt x="23614" y="1190"/>
                </a:lnTo>
                <a:lnTo>
                  <a:pt x="42763" y="1190"/>
                </a:lnTo>
                <a:lnTo>
                  <a:pt x="50105" y="3671"/>
                </a:lnTo>
                <a:lnTo>
                  <a:pt x="55661" y="8632"/>
                </a:lnTo>
                <a:lnTo>
                  <a:pt x="26442" y="8632"/>
                </a:lnTo>
                <a:lnTo>
                  <a:pt x="21134" y="10815"/>
                </a:lnTo>
                <a:lnTo>
                  <a:pt x="13394" y="19546"/>
                </a:lnTo>
                <a:lnTo>
                  <a:pt x="11360" y="25797"/>
                </a:lnTo>
                <a:lnTo>
                  <a:pt x="11162" y="33933"/>
                </a:lnTo>
                <a:lnTo>
                  <a:pt x="11162" y="35719"/>
                </a:lnTo>
                <a:close/>
              </a:path>
              <a:path w="588645" h="102234">
                <a:moveTo>
                  <a:pt x="64293" y="99715"/>
                </a:moveTo>
                <a:lnTo>
                  <a:pt x="0" y="99715"/>
                </a:lnTo>
                <a:lnTo>
                  <a:pt x="99" y="92472"/>
                </a:lnTo>
                <a:lnTo>
                  <a:pt x="28062" y="61261"/>
                </a:lnTo>
                <a:lnTo>
                  <a:pt x="35232" y="56480"/>
                </a:lnTo>
                <a:lnTo>
                  <a:pt x="41114" y="52127"/>
                </a:lnTo>
                <a:lnTo>
                  <a:pt x="45811" y="48118"/>
                </a:lnTo>
                <a:lnTo>
                  <a:pt x="49262" y="44499"/>
                </a:lnTo>
                <a:lnTo>
                  <a:pt x="53131" y="39936"/>
                </a:lnTo>
                <a:lnTo>
                  <a:pt x="55066" y="34628"/>
                </a:lnTo>
                <a:lnTo>
                  <a:pt x="55066" y="22622"/>
                </a:lnTo>
                <a:lnTo>
                  <a:pt x="53032" y="17809"/>
                </a:lnTo>
                <a:lnTo>
                  <a:pt x="44896" y="10467"/>
                </a:lnTo>
                <a:lnTo>
                  <a:pt x="39638" y="8632"/>
                </a:lnTo>
                <a:lnTo>
                  <a:pt x="55661" y="8632"/>
                </a:lnTo>
                <a:lnTo>
                  <a:pt x="61218" y="13593"/>
                </a:lnTo>
                <a:lnTo>
                  <a:pt x="63996" y="20291"/>
                </a:lnTo>
                <a:lnTo>
                  <a:pt x="63880" y="35719"/>
                </a:lnTo>
                <a:lnTo>
                  <a:pt x="34974" y="66229"/>
                </a:lnTo>
                <a:lnTo>
                  <a:pt x="26144" y="71586"/>
                </a:lnTo>
                <a:lnTo>
                  <a:pt x="19943" y="76200"/>
                </a:lnTo>
                <a:lnTo>
                  <a:pt x="12799" y="83938"/>
                </a:lnTo>
                <a:lnTo>
                  <a:pt x="10666" y="87759"/>
                </a:lnTo>
                <a:lnTo>
                  <a:pt x="9971" y="91529"/>
                </a:lnTo>
                <a:lnTo>
                  <a:pt x="64293" y="91529"/>
                </a:lnTo>
                <a:lnTo>
                  <a:pt x="64293" y="99715"/>
                </a:lnTo>
                <a:close/>
              </a:path>
              <a:path w="588645" h="102234">
                <a:moveTo>
                  <a:pt x="88057" y="53876"/>
                </a:moveTo>
                <a:lnTo>
                  <a:pt x="80615" y="53876"/>
                </a:lnTo>
                <a:lnTo>
                  <a:pt x="89992" y="3274"/>
                </a:lnTo>
                <a:lnTo>
                  <a:pt x="138956" y="3274"/>
                </a:lnTo>
                <a:lnTo>
                  <a:pt x="138956" y="11310"/>
                </a:lnTo>
                <a:lnTo>
                  <a:pt x="96093" y="11310"/>
                </a:lnTo>
                <a:lnTo>
                  <a:pt x="89843" y="43755"/>
                </a:lnTo>
                <a:lnTo>
                  <a:pt x="90140" y="44053"/>
                </a:lnTo>
                <a:lnTo>
                  <a:pt x="100052" y="44053"/>
                </a:lnTo>
                <a:lnTo>
                  <a:pt x="97731" y="45244"/>
                </a:lnTo>
                <a:lnTo>
                  <a:pt x="93961" y="47129"/>
                </a:lnTo>
                <a:lnTo>
                  <a:pt x="90735" y="50007"/>
                </a:lnTo>
                <a:lnTo>
                  <a:pt x="88057" y="53876"/>
                </a:lnTo>
                <a:close/>
              </a:path>
              <a:path w="588645" h="102234">
                <a:moveTo>
                  <a:pt x="100052" y="44053"/>
                </a:moveTo>
                <a:lnTo>
                  <a:pt x="90140" y="44053"/>
                </a:lnTo>
                <a:lnTo>
                  <a:pt x="92720" y="41076"/>
                </a:lnTo>
                <a:lnTo>
                  <a:pt x="95846" y="38844"/>
                </a:lnTo>
                <a:lnTo>
                  <a:pt x="99602" y="37319"/>
                </a:lnTo>
                <a:lnTo>
                  <a:pt x="103187" y="35769"/>
                </a:lnTo>
                <a:lnTo>
                  <a:pt x="106958" y="34974"/>
                </a:lnTo>
                <a:lnTo>
                  <a:pt x="110827" y="34974"/>
                </a:lnTo>
                <a:lnTo>
                  <a:pt x="117953" y="35560"/>
                </a:lnTo>
                <a:lnTo>
                  <a:pt x="124296" y="37319"/>
                </a:lnTo>
                <a:lnTo>
                  <a:pt x="129859" y="40249"/>
                </a:lnTo>
                <a:lnTo>
                  <a:pt x="132211" y="42267"/>
                </a:lnTo>
                <a:lnTo>
                  <a:pt x="105668" y="42267"/>
                </a:lnTo>
                <a:lnTo>
                  <a:pt x="101601" y="43259"/>
                </a:lnTo>
                <a:lnTo>
                  <a:pt x="100052" y="44053"/>
                </a:lnTo>
                <a:close/>
              </a:path>
              <a:path w="588645" h="102234">
                <a:moveTo>
                  <a:pt x="131156" y="94357"/>
                </a:moveTo>
                <a:lnTo>
                  <a:pt x="117524" y="94357"/>
                </a:lnTo>
                <a:lnTo>
                  <a:pt x="123378" y="91827"/>
                </a:lnTo>
                <a:lnTo>
                  <a:pt x="127943" y="86766"/>
                </a:lnTo>
                <a:lnTo>
                  <a:pt x="132506" y="81608"/>
                </a:lnTo>
                <a:lnTo>
                  <a:pt x="134710" y="75474"/>
                </a:lnTo>
                <a:lnTo>
                  <a:pt x="134788" y="60375"/>
                </a:lnTo>
                <a:lnTo>
                  <a:pt x="132407" y="54322"/>
                </a:lnTo>
                <a:lnTo>
                  <a:pt x="127645" y="49560"/>
                </a:lnTo>
                <a:lnTo>
                  <a:pt x="122882" y="44698"/>
                </a:lnTo>
                <a:lnTo>
                  <a:pt x="116979" y="42267"/>
                </a:lnTo>
                <a:lnTo>
                  <a:pt x="132211" y="42267"/>
                </a:lnTo>
                <a:lnTo>
                  <a:pt x="143570" y="68758"/>
                </a:lnTo>
                <a:lnTo>
                  <a:pt x="142956" y="75474"/>
                </a:lnTo>
                <a:lnTo>
                  <a:pt x="141114" y="81632"/>
                </a:lnTo>
                <a:lnTo>
                  <a:pt x="138045" y="87232"/>
                </a:lnTo>
                <a:lnTo>
                  <a:pt x="133747" y="92273"/>
                </a:lnTo>
                <a:lnTo>
                  <a:pt x="131156" y="94357"/>
                </a:lnTo>
                <a:close/>
              </a:path>
              <a:path w="588645" h="102234">
                <a:moveTo>
                  <a:pt x="109785" y="101798"/>
                </a:moveTo>
                <a:lnTo>
                  <a:pt x="100856" y="101798"/>
                </a:lnTo>
                <a:lnTo>
                  <a:pt x="93316" y="99169"/>
                </a:lnTo>
                <a:lnTo>
                  <a:pt x="87164" y="93910"/>
                </a:lnTo>
                <a:lnTo>
                  <a:pt x="81111" y="88651"/>
                </a:lnTo>
                <a:lnTo>
                  <a:pt x="77937" y="81260"/>
                </a:lnTo>
                <a:lnTo>
                  <a:pt x="77639" y="71735"/>
                </a:lnTo>
                <a:lnTo>
                  <a:pt x="86420" y="71735"/>
                </a:lnTo>
                <a:lnTo>
                  <a:pt x="86618" y="78482"/>
                </a:lnTo>
                <a:lnTo>
                  <a:pt x="88949" y="83938"/>
                </a:lnTo>
                <a:lnTo>
                  <a:pt x="93415" y="88106"/>
                </a:lnTo>
                <a:lnTo>
                  <a:pt x="97978" y="92273"/>
                </a:lnTo>
                <a:lnTo>
                  <a:pt x="103634" y="94357"/>
                </a:lnTo>
                <a:lnTo>
                  <a:pt x="131156" y="94357"/>
                </a:lnTo>
                <a:lnTo>
                  <a:pt x="128566" y="96440"/>
                </a:lnTo>
                <a:lnTo>
                  <a:pt x="122845" y="99417"/>
                </a:lnTo>
                <a:lnTo>
                  <a:pt x="116585" y="101202"/>
                </a:lnTo>
                <a:lnTo>
                  <a:pt x="109785" y="101798"/>
                </a:lnTo>
                <a:close/>
              </a:path>
              <a:path w="588645" h="102234">
                <a:moveTo>
                  <a:pt x="189955" y="101798"/>
                </a:moveTo>
                <a:lnTo>
                  <a:pt x="157808" y="73558"/>
                </a:lnTo>
                <a:lnTo>
                  <a:pt x="155873" y="50155"/>
                </a:lnTo>
                <a:lnTo>
                  <a:pt x="156422" y="39923"/>
                </a:lnTo>
                <a:lnTo>
                  <a:pt x="175630" y="4651"/>
                </a:lnTo>
                <a:lnTo>
                  <a:pt x="190699" y="1190"/>
                </a:lnTo>
                <a:lnTo>
                  <a:pt x="199629" y="1190"/>
                </a:lnTo>
                <a:lnTo>
                  <a:pt x="206624" y="3373"/>
                </a:lnTo>
                <a:lnTo>
                  <a:pt x="212719" y="8632"/>
                </a:lnTo>
                <a:lnTo>
                  <a:pt x="182762" y="8632"/>
                </a:lnTo>
                <a:lnTo>
                  <a:pt x="176064" y="12402"/>
                </a:lnTo>
                <a:lnTo>
                  <a:pt x="164654" y="52238"/>
                </a:lnTo>
                <a:lnTo>
                  <a:pt x="171602" y="52238"/>
                </a:lnTo>
                <a:lnTo>
                  <a:pt x="168673" y="55363"/>
                </a:lnTo>
                <a:lnTo>
                  <a:pt x="166440" y="61615"/>
                </a:lnTo>
                <a:lnTo>
                  <a:pt x="166440" y="77192"/>
                </a:lnTo>
                <a:lnTo>
                  <a:pt x="168574" y="83344"/>
                </a:lnTo>
                <a:lnTo>
                  <a:pt x="172840" y="87808"/>
                </a:lnTo>
                <a:lnTo>
                  <a:pt x="177106" y="92174"/>
                </a:lnTo>
                <a:lnTo>
                  <a:pt x="183109" y="94357"/>
                </a:lnTo>
                <a:lnTo>
                  <a:pt x="211262" y="94357"/>
                </a:lnTo>
                <a:lnTo>
                  <a:pt x="208623" y="96524"/>
                </a:lnTo>
                <a:lnTo>
                  <a:pt x="203015" y="99454"/>
                </a:lnTo>
                <a:lnTo>
                  <a:pt x="196792" y="101212"/>
                </a:lnTo>
                <a:lnTo>
                  <a:pt x="189955" y="101798"/>
                </a:lnTo>
                <a:close/>
              </a:path>
              <a:path w="588645" h="102234">
                <a:moveTo>
                  <a:pt x="220762" y="26640"/>
                </a:moveTo>
                <a:lnTo>
                  <a:pt x="211832" y="26640"/>
                </a:lnTo>
                <a:lnTo>
                  <a:pt x="211138" y="21282"/>
                </a:lnTo>
                <a:lnTo>
                  <a:pt x="208956" y="16966"/>
                </a:lnTo>
                <a:lnTo>
                  <a:pt x="205284" y="13692"/>
                </a:lnTo>
                <a:lnTo>
                  <a:pt x="201712" y="10319"/>
                </a:lnTo>
                <a:lnTo>
                  <a:pt x="197149" y="8632"/>
                </a:lnTo>
                <a:lnTo>
                  <a:pt x="212719" y="8632"/>
                </a:lnTo>
                <a:lnTo>
                  <a:pt x="216744" y="12105"/>
                </a:lnTo>
                <a:lnTo>
                  <a:pt x="219770" y="18405"/>
                </a:lnTo>
                <a:lnTo>
                  <a:pt x="220762" y="26640"/>
                </a:lnTo>
                <a:close/>
              </a:path>
              <a:path w="588645" h="102234">
                <a:moveTo>
                  <a:pt x="171602" y="52238"/>
                </a:moveTo>
                <a:lnTo>
                  <a:pt x="164803" y="52238"/>
                </a:lnTo>
                <a:lnTo>
                  <a:pt x="167284" y="47179"/>
                </a:lnTo>
                <a:lnTo>
                  <a:pt x="170905" y="43210"/>
                </a:lnTo>
                <a:lnTo>
                  <a:pt x="180430" y="37455"/>
                </a:lnTo>
                <a:lnTo>
                  <a:pt x="185490" y="36016"/>
                </a:lnTo>
                <a:lnTo>
                  <a:pt x="200373" y="36016"/>
                </a:lnTo>
                <a:lnTo>
                  <a:pt x="208112" y="39092"/>
                </a:lnTo>
                <a:lnTo>
                  <a:pt x="212337" y="43458"/>
                </a:lnTo>
                <a:lnTo>
                  <a:pt x="183506" y="43458"/>
                </a:lnTo>
                <a:lnTo>
                  <a:pt x="177701" y="45838"/>
                </a:lnTo>
                <a:lnTo>
                  <a:pt x="173137" y="50601"/>
                </a:lnTo>
                <a:lnTo>
                  <a:pt x="171602" y="52238"/>
                </a:lnTo>
                <a:close/>
              </a:path>
              <a:path w="588645" h="102234">
                <a:moveTo>
                  <a:pt x="211262" y="94357"/>
                </a:moveTo>
                <a:lnTo>
                  <a:pt x="197594" y="94357"/>
                </a:lnTo>
                <a:lnTo>
                  <a:pt x="203201" y="91926"/>
                </a:lnTo>
                <a:lnTo>
                  <a:pt x="207665" y="87064"/>
                </a:lnTo>
                <a:lnTo>
                  <a:pt x="212130" y="82103"/>
                </a:lnTo>
                <a:lnTo>
                  <a:pt x="214363" y="76200"/>
                </a:lnTo>
                <a:lnTo>
                  <a:pt x="214257" y="61615"/>
                </a:lnTo>
                <a:lnTo>
                  <a:pt x="212180" y="55761"/>
                </a:lnTo>
                <a:lnTo>
                  <a:pt x="207815" y="50899"/>
                </a:lnTo>
                <a:lnTo>
                  <a:pt x="203547" y="45938"/>
                </a:lnTo>
                <a:lnTo>
                  <a:pt x="197793" y="43458"/>
                </a:lnTo>
                <a:lnTo>
                  <a:pt x="212337" y="43458"/>
                </a:lnTo>
                <a:lnTo>
                  <a:pt x="214759" y="45938"/>
                </a:lnTo>
                <a:lnTo>
                  <a:pt x="220117" y="51296"/>
                </a:lnTo>
                <a:lnTo>
                  <a:pt x="223143" y="59134"/>
                </a:lnTo>
                <a:lnTo>
                  <a:pt x="223091" y="69354"/>
                </a:lnTo>
                <a:lnTo>
                  <a:pt x="222548" y="75595"/>
                </a:lnTo>
                <a:lnTo>
                  <a:pt x="220762" y="81818"/>
                </a:lnTo>
                <a:lnTo>
                  <a:pt x="217785" y="87427"/>
                </a:lnTo>
                <a:lnTo>
                  <a:pt x="213618" y="92422"/>
                </a:lnTo>
                <a:lnTo>
                  <a:pt x="211262" y="94357"/>
                </a:lnTo>
                <a:close/>
              </a:path>
              <a:path w="588645" h="102234">
                <a:moveTo>
                  <a:pt x="271166" y="65335"/>
                </a:moveTo>
                <a:lnTo>
                  <a:pt x="236191" y="65335"/>
                </a:lnTo>
                <a:lnTo>
                  <a:pt x="236191" y="57299"/>
                </a:lnTo>
                <a:lnTo>
                  <a:pt x="271166" y="57299"/>
                </a:lnTo>
                <a:lnTo>
                  <a:pt x="271166" y="65335"/>
                </a:lnTo>
                <a:close/>
              </a:path>
              <a:path w="588645" h="102234">
                <a:moveTo>
                  <a:pt x="351261" y="41374"/>
                </a:moveTo>
                <a:lnTo>
                  <a:pt x="342480" y="41374"/>
                </a:lnTo>
                <a:lnTo>
                  <a:pt x="342480" y="0"/>
                </a:lnTo>
                <a:lnTo>
                  <a:pt x="351261" y="0"/>
                </a:lnTo>
                <a:lnTo>
                  <a:pt x="351261" y="41374"/>
                </a:lnTo>
                <a:close/>
              </a:path>
              <a:path w="588645" h="102234">
                <a:moveTo>
                  <a:pt x="322338" y="101798"/>
                </a:moveTo>
                <a:lnTo>
                  <a:pt x="317179" y="101798"/>
                </a:lnTo>
                <a:lnTo>
                  <a:pt x="310184" y="101156"/>
                </a:lnTo>
                <a:lnTo>
                  <a:pt x="285432" y="71967"/>
                </a:lnTo>
                <a:lnTo>
                  <a:pt x="284883" y="63698"/>
                </a:lnTo>
                <a:lnTo>
                  <a:pt x="285423" y="55494"/>
                </a:lnTo>
                <a:lnTo>
                  <a:pt x="310119" y="26249"/>
                </a:lnTo>
                <a:lnTo>
                  <a:pt x="317179" y="25598"/>
                </a:lnTo>
                <a:lnTo>
                  <a:pt x="322834" y="25598"/>
                </a:lnTo>
                <a:lnTo>
                  <a:pt x="327945" y="26988"/>
                </a:lnTo>
                <a:lnTo>
                  <a:pt x="332508" y="29765"/>
                </a:lnTo>
                <a:lnTo>
                  <a:pt x="337072" y="32444"/>
                </a:lnTo>
                <a:lnTo>
                  <a:pt x="337568" y="33040"/>
                </a:lnTo>
                <a:lnTo>
                  <a:pt x="310035" y="33040"/>
                </a:lnTo>
                <a:lnTo>
                  <a:pt x="304330" y="35868"/>
                </a:lnTo>
                <a:lnTo>
                  <a:pt x="295798" y="47179"/>
                </a:lnTo>
                <a:lnTo>
                  <a:pt x="293664" y="54570"/>
                </a:lnTo>
                <a:lnTo>
                  <a:pt x="293693" y="72727"/>
                </a:lnTo>
                <a:lnTo>
                  <a:pt x="295748" y="79970"/>
                </a:lnTo>
                <a:lnTo>
                  <a:pt x="300135" y="86022"/>
                </a:lnTo>
                <a:lnTo>
                  <a:pt x="304182" y="91479"/>
                </a:lnTo>
                <a:lnTo>
                  <a:pt x="309936" y="94357"/>
                </a:lnTo>
                <a:lnTo>
                  <a:pt x="337548" y="94357"/>
                </a:lnTo>
                <a:lnTo>
                  <a:pt x="337320" y="94604"/>
                </a:lnTo>
                <a:lnTo>
                  <a:pt x="327399" y="100359"/>
                </a:lnTo>
                <a:lnTo>
                  <a:pt x="322338" y="101798"/>
                </a:lnTo>
                <a:close/>
              </a:path>
              <a:path w="588645" h="102234">
                <a:moveTo>
                  <a:pt x="337548" y="94357"/>
                </a:moveTo>
                <a:lnTo>
                  <a:pt x="325216" y="94357"/>
                </a:lnTo>
                <a:lnTo>
                  <a:pt x="331416" y="91529"/>
                </a:lnTo>
                <a:lnTo>
                  <a:pt x="340247" y="80119"/>
                </a:lnTo>
                <a:lnTo>
                  <a:pt x="342480" y="72727"/>
                </a:lnTo>
                <a:lnTo>
                  <a:pt x="342450" y="54570"/>
                </a:lnTo>
                <a:lnTo>
                  <a:pt x="340297" y="47327"/>
                </a:lnTo>
                <a:lnTo>
                  <a:pt x="335918" y="41653"/>
                </a:lnTo>
                <a:lnTo>
                  <a:pt x="331566" y="35917"/>
                </a:lnTo>
                <a:lnTo>
                  <a:pt x="325315" y="33040"/>
                </a:lnTo>
                <a:lnTo>
                  <a:pt x="337568" y="33040"/>
                </a:lnTo>
                <a:lnTo>
                  <a:pt x="340297" y="36313"/>
                </a:lnTo>
                <a:lnTo>
                  <a:pt x="342183" y="41374"/>
                </a:lnTo>
                <a:lnTo>
                  <a:pt x="351261" y="41374"/>
                </a:lnTo>
                <a:lnTo>
                  <a:pt x="351261" y="86022"/>
                </a:lnTo>
                <a:lnTo>
                  <a:pt x="342926" y="86022"/>
                </a:lnTo>
                <a:lnTo>
                  <a:pt x="340842" y="90785"/>
                </a:lnTo>
                <a:lnTo>
                  <a:pt x="337548" y="94357"/>
                </a:lnTo>
                <a:close/>
              </a:path>
              <a:path w="588645" h="102234">
                <a:moveTo>
                  <a:pt x="351261" y="99715"/>
                </a:moveTo>
                <a:lnTo>
                  <a:pt x="343224" y="99715"/>
                </a:lnTo>
                <a:lnTo>
                  <a:pt x="343224" y="86022"/>
                </a:lnTo>
                <a:lnTo>
                  <a:pt x="351261" y="86022"/>
                </a:lnTo>
                <a:lnTo>
                  <a:pt x="351261" y="99715"/>
                </a:lnTo>
                <a:close/>
              </a:path>
              <a:path w="588645" h="102234">
                <a:moveTo>
                  <a:pt x="444361" y="101798"/>
                </a:moveTo>
                <a:lnTo>
                  <a:pt x="437316" y="101798"/>
                </a:lnTo>
                <a:lnTo>
                  <a:pt x="430024" y="101128"/>
                </a:lnTo>
                <a:lnTo>
                  <a:pt x="403821" y="71660"/>
                </a:lnTo>
                <a:lnTo>
                  <a:pt x="403235" y="63698"/>
                </a:lnTo>
                <a:lnTo>
                  <a:pt x="403821" y="55736"/>
                </a:lnTo>
                <a:lnTo>
                  <a:pt x="430024" y="26268"/>
                </a:lnTo>
                <a:lnTo>
                  <a:pt x="437316" y="25598"/>
                </a:lnTo>
                <a:lnTo>
                  <a:pt x="444609" y="26268"/>
                </a:lnTo>
                <a:lnTo>
                  <a:pt x="451157" y="28277"/>
                </a:lnTo>
                <a:lnTo>
                  <a:pt x="456962" y="31625"/>
                </a:lnTo>
                <a:lnTo>
                  <a:pt x="458488" y="33040"/>
                </a:lnTo>
                <a:lnTo>
                  <a:pt x="429726" y="33040"/>
                </a:lnTo>
                <a:lnTo>
                  <a:pt x="423674" y="36016"/>
                </a:lnTo>
                <a:lnTo>
                  <a:pt x="414348" y="47923"/>
                </a:lnTo>
                <a:lnTo>
                  <a:pt x="412016" y="55165"/>
                </a:lnTo>
                <a:lnTo>
                  <a:pt x="412016" y="72231"/>
                </a:lnTo>
                <a:lnTo>
                  <a:pt x="414298" y="79474"/>
                </a:lnTo>
                <a:lnTo>
                  <a:pt x="418861" y="85427"/>
                </a:lnTo>
                <a:lnTo>
                  <a:pt x="423525" y="91380"/>
                </a:lnTo>
                <a:lnTo>
                  <a:pt x="429676" y="94357"/>
                </a:lnTo>
                <a:lnTo>
                  <a:pt x="459058" y="94357"/>
                </a:lnTo>
                <a:lnTo>
                  <a:pt x="455771" y="96589"/>
                </a:lnTo>
                <a:lnTo>
                  <a:pt x="450512" y="100062"/>
                </a:lnTo>
                <a:lnTo>
                  <a:pt x="444361" y="101798"/>
                </a:lnTo>
                <a:close/>
              </a:path>
              <a:path w="588645" h="102234">
                <a:moveTo>
                  <a:pt x="459058" y="94357"/>
                </a:moveTo>
                <a:lnTo>
                  <a:pt x="444956" y="94357"/>
                </a:lnTo>
                <a:lnTo>
                  <a:pt x="451058" y="91380"/>
                </a:lnTo>
                <a:lnTo>
                  <a:pt x="460286" y="79375"/>
                </a:lnTo>
                <a:lnTo>
                  <a:pt x="462585" y="72231"/>
                </a:lnTo>
                <a:lnTo>
                  <a:pt x="462585" y="55165"/>
                </a:lnTo>
                <a:lnTo>
                  <a:pt x="460286" y="48071"/>
                </a:lnTo>
                <a:lnTo>
                  <a:pt x="455566" y="42044"/>
                </a:lnTo>
                <a:lnTo>
                  <a:pt x="451058" y="36066"/>
                </a:lnTo>
                <a:lnTo>
                  <a:pt x="444907" y="33040"/>
                </a:lnTo>
                <a:lnTo>
                  <a:pt x="458488" y="33040"/>
                </a:lnTo>
                <a:lnTo>
                  <a:pt x="471397" y="63698"/>
                </a:lnTo>
                <a:lnTo>
                  <a:pt x="471397" y="70445"/>
                </a:lnTo>
                <a:lnTo>
                  <a:pt x="470108" y="76745"/>
                </a:lnTo>
                <a:lnTo>
                  <a:pt x="467528" y="82599"/>
                </a:lnTo>
                <a:lnTo>
                  <a:pt x="464949" y="88354"/>
                </a:lnTo>
                <a:lnTo>
                  <a:pt x="461030" y="93018"/>
                </a:lnTo>
                <a:lnTo>
                  <a:pt x="459058" y="94357"/>
                </a:lnTo>
                <a:close/>
              </a:path>
              <a:path w="588645" h="102234">
                <a:moveTo>
                  <a:pt x="515154" y="101798"/>
                </a:moveTo>
                <a:lnTo>
                  <a:pt x="500966" y="101798"/>
                </a:lnTo>
                <a:lnTo>
                  <a:pt x="494566" y="99517"/>
                </a:lnTo>
                <a:lnTo>
                  <a:pt x="490399" y="94952"/>
                </a:lnTo>
                <a:lnTo>
                  <a:pt x="486331" y="90388"/>
                </a:lnTo>
                <a:lnTo>
                  <a:pt x="484297" y="83740"/>
                </a:lnTo>
                <a:lnTo>
                  <a:pt x="484297" y="27682"/>
                </a:lnTo>
                <a:lnTo>
                  <a:pt x="493227" y="27682"/>
                </a:lnTo>
                <a:lnTo>
                  <a:pt x="493298" y="80863"/>
                </a:lnTo>
                <a:lnTo>
                  <a:pt x="494616" y="85427"/>
                </a:lnTo>
                <a:lnTo>
                  <a:pt x="497394" y="88999"/>
                </a:lnTo>
                <a:lnTo>
                  <a:pt x="500272" y="92571"/>
                </a:lnTo>
                <a:lnTo>
                  <a:pt x="505232" y="94357"/>
                </a:lnTo>
                <a:lnTo>
                  <a:pt x="529644" y="94357"/>
                </a:lnTo>
                <a:lnTo>
                  <a:pt x="528846" y="95250"/>
                </a:lnTo>
                <a:lnTo>
                  <a:pt x="524480" y="97929"/>
                </a:lnTo>
                <a:lnTo>
                  <a:pt x="520115" y="100508"/>
                </a:lnTo>
                <a:lnTo>
                  <a:pt x="515154" y="101798"/>
                </a:lnTo>
                <a:close/>
              </a:path>
              <a:path w="588645" h="102234">
                <a:moveTo>
                  <a:pt x="529644" y="94357"/>
                </a:moveTo>
                <a:lnTo>
                  <a:pt x="519023" y="94357"/>
                </a:lnTo>
                <a:lnTo>
                  <a:pt x="524332" y="91677"/>
                </a:lnTo>
                <a:lnTo>
                  <a:pt x="528201" y="86321"/>
                </a:lnTo>
                <a:lnTo>
                  <a:pt x="532071" y="80863"/>
                </a:lnTo>
                <a:lnTo>
                  <a:pt x="534005" y="74116"/>
                </a:lnTo>
                <a:lnTo>
                  <a:pt x="534005" y="27682"/>
                </a:lnTo>
                <a:lnTo>
                  <a:pt x="542786" y="27682"/>
                </a:lnTo>
                <a:lnTo>
                  <a:pt x="542786" y="86766"/>
                </a:lnTo>
                <a:lnTo>
                  <a:pt x="534452" y="86766"/>
                </a:lnTo>
                <a:lnTo>
                  <a:pt x="532170" y="91529"/>
                </a:lnTo>
                <a:lnTo>
                  <a:pt x="529644" y="94357"/>
                </a:lnTo>
                <a:close/>
              </a:path>
              <a:path w="588645" h="102234">
                <a:moveTo>
                  <a:pt x="542786" y="99715"/>
                </a:moveTo>
                <a:lnTo>
                  <a:pt x="534750" y="99715"/>
                </a:lnTo>
                <a:lnTo>
                  <a:pt x="534750" y="86766"/>
                </a:lnTo>
                <a:lnTo>
                  <a:pt x="542786" y="86766"/>
                </a:lnTo>
                <a:lnTo>
                  <a:pt x="542786" y="99715"/>
                </a:lnTo>
                <a:close/>
              </a:path>
              <a:path w="588645" h="102234">
                <a:moveTo>
                  <a:pt x="573417" y="27682"/>
                </a:moveTo>
                <a:lnTo>
                  <a:pt x="564636" y="27682"/>
                </a:lnTo>
                <a:lnTo>
                  <a:pt x="564636" y="6102"/>
                </a:lnTo>
                <a:lnTo>
                  <a:pt x="573417" y="6102"/>
                </a:lnTo>
                <a:lnTo>
                  <a:pt x="573417" y="27682"/>
                </a:lnTo>
                <a:close/>
              </a:path>
              <a:path w="588645" h="102234">
                <a:moveTo>
                  <a:pt x="588150" y="35123"/>
                </a:moveTo>
                <a:lnTo>
                  <a:pt x="551985" y="35123"/>
                </a:lnTo>
                <a:lnTo>
                  <a:pt x="551985" y="27682"/>
                </a:lnTo>
                <a:lnTo>
                  <a:pt x="588150" y="27682"/>
                </a:lnTo>
                <a:lnTo>
                  <a:pt x="588150" y="35123"/>
                </a:lnTo>
                <a:close/>
              </a:path>
              <a:path w="588645" h="102234">
                <a:moveTo>
                  <a:pt x="585571" y="100459"/>
                </a:moveTo>
                <a:lnTo>
                  <a:pt x="574408" y="100459"/>
                </a:lnTo>
                <a:lnTo>
                  <a:pt x="570340" y="99367"/>
                </a:lnTo>
                <a:lnTo>
                  <a:pt x="565777" y="95002"/>
                </a:lnTo>
                <a:lnTo>
                  <a:pt x="564636" y="90983"/>
                </a:lnTo>
                <a:lnTo>
                  <a:pt x="564636" y="35123"/>
                </a:lnTo>
                <a:lnTo>
                  <a:pt x="573417" y="35123"/>
                </a:lnTo>
                <a:lnTo>
                  <a:pt x="573417" y="87907"/>
                </a:lnTo>
                <a:lnTo>
                  <a:pt x="574111" y="90338"/>
                </a:lnTo>
                <a:lnTo>
                  <a:pt x="575500" y="91529"/>
                </a:lnTo>
                <a:lnTo>
                  <a:pt x="576889" y="92620"/>
                </a:lnTo>
                <a:lnTo>
                  <a:pt x="578674" y="93166"/>
                </a:lnTo>
                <a:lnTo>
                  <a:pt x="588150" y="93166"/>
                </a:lnTo>
                <a:lnTo>
                  <a:pt x="588150" y="100310"/>
                </a:lnTo>
                <a:lnTo>
                  <a:pt x="586860" y="100409"/>
                </a:lnTo>
                <a:lnTo>
                  <a:pt x="585571" y="100459"/>
                </a:lnTo>
                <a:close/>
              </a:path>
              <a:path w="588645" h="102234">
                <a:moveTo>
                  <a:pt x="588150" y="93166"/>
                </a:moveTo>
                <a:lnTo>
                  <a:pt x="584132" y="93166"/>
                </a:lnTo>
                <a:lnTo>
                  <a:pt x="585422" y="93067"/>
                </a:lnTo>
                <a:lnTo>
                  <a:pt x="586761" y="92919"/>
                </a:lnTo>
                <a:lnTo>
                  <a:pt x="588150" y="92719"/>
                </a:lnTo>
                <a:lnTo>
                  <a:pt x="588150" y="931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6193519" y="3848212"/>
            <a:ext cx="368618" cy="76676"/>
          </a:xfrm>
          <a:custGeom>
            <a:avLst/>
            <a:gdLst/>
            <a:ahLst/>
            <a:cxnLst/>
            <a:rect l="l" t="t" r="r" b="b"/>
            <a:pathLst>
              <a:path w="491490" h="102235">
                <a:moveTo>
                  <a:pt x="11162" y="35719"/>
                </a:moveTo>
                <a:lnTo>
                  <a:pt x="2381" y="35719"/>
                </a:lnTo>
                <a:lnTo>
                  <a:pt x="2412" y="33933"/>
                </a:lnTo>
                <a:lnTo>
                  <a:pt x="23614" y="1190"/>
                </a:lnTo>
                <a:lnTo>
                  <a:pt x="42763" y="1190"/>
                </a:lnTo>
                <a:lnTo>
                  <a:pt x="50105" y="3671"/>
                </a:lnTo>
                <a:lnTo>
                  <a:pt x="55661" y="8632"/>
                </a:lnTo>
                <a:lnTo>
                  <a:pt x="26442" y="8632"/>
                </a:lnTo>
                <a:lnTo>
                  <a:pt x="21134" y="10815"/>
                </a:lnTo>
                <a:lnTo>
                  <a:pt x="13394" y="19546"/>
                </a:lnTo>
                <a:lnTo>
                  <a:pt x="11360" y="25797"/>
                </a:lnTo>
                <a:lnTo>
                  <a:pt x="11162" y="33933"/>
                </a:lnTo>
                <a:lnTo>
                  <a:pt x="11162" y="35719"/>
                </a:lnTo>
                <a:close/>
              </a:path>
              <a:path w="491490" h="102235">
                <a:moveTo>
                  <a:pt x="64293" y="99715"/>
                </a:moveTo>
                <a:lnTo>
                  <a:pt x="0" y="99715"/>
                </a:lnTo>
                <a:lnTo>
                  <a:pt x="99" y="92472"/>
                </a:lnTo>
                <a:lnTo>
                  <a:pt x="28062" y="61261"/>
                </a:lnTo>
                <a:lnTo>
                  <a:pt x="35232" y="56480"/>
                </a:lnTo>
                <a:lnTo>
                  <a:pt x="41114" y="52127"/>
                </a:lnTo>
                <a:lnTo>
                  <a:pt x="45811" y="48118"/>
                </a:lnTo>
                <a:lnTo>
                  <a:pt x="49262" y="44499"/>
                </a:lnTo>
                <a:lnTo>
                  <a:pt x="53131" y="39936"/>
                </a:lnTo>
                <a:lnTo>
                  <a:pt x="55066" y="34628"/>
                </a:lnTo>
                <a:lnTo>
                  <a:pt x="55066" y="22622"/>
                </a:lnTo>
                <a:lnTo>
                  <a:pt x="53032" y="17809"/>
                </a:lnTo>
                <a:lnTo>
                  <a:pt x="44896" y="10467"/>
                </a:lnTo>
                <a:lnTo>
                  <a:pt x="39638" y="8632"/>
                </a:lnTo>
                <a:lnTo>
                  <a:pt x="55661" y="8632"/>
                </a:lnTo>
                <a:lnTo>
                  <a:pt x="61218" y="13593"/>
                </a:lnTo>
                <a:lnTo>
                  <a:pt x="63996" y="20291"/>
                </a:lnTo>
                <a:lnTo>
                  <a:pt x="63880" y="35719"/>
                </a:lnTo>
                <a:lnTo>
                  <a:pt x="34974" y="66229"/>
                </a:lnTo>
                <a:lnTo>
                  <a:pt x="26144" y="71586"/>
                </a:lnTo>
                <a:lnTo>
                  <a:pt x="19943" y="76200"/>
                </a:lnTo>
                <a:lnTo>
                  <a:pt x="12799" y="83938"/>
                </a:lnTo>
                <a:lnTo>
                  <a:pt x="10666" y="87759"/>
                </a:lnTo>
                <a:lnTo>
                  <a:pt x="9971" y="91529"/>
                </a:lnTo>
                <a:lnTo>
                  <a:pt x="64293" y="91529"/>
                </a:lnTo>
                <a:lnTo>
                  <a:pt x="64293" y="99715"/>
                </a:lnTo>
                <a:close/>
              </a:path>
              <a:path w="491490" h="102235">
                <a:moveTo>
                  <a:pt x="88057" y="53876"/>
                </a:moveTo>
                <a:lnTo>
                  <a:pt x="80615" y="53876"/>
                </a:lnTo>
                <a:lnTo>
                  <a:pt x="89992" y="3274"/>
                </a:lnTo>
                <a:lnTo>
                  <a:pt x="138956" y="3274"/>
                </a:lnTo>
                <a:lnTo>
                  <a:pt x="138956" y="11310"/>
                </a:lnTo>
                <a:lnTo>
                  <a:pt x="96093" y="11310"/>
                </a:lnTo>
                <a:lnTo>
                  <a:pt x="89843" y="43755"/>
                </a:lnTo>
                <a:lnTo>
                  <a:pt x="90140" y="44053"/>
                </a:lnTo>
                <a:lnTo>
                  <a:pt x="100052" y="44053"/>
                </a:lnTo>
                <a:lnTo>
                  <a:pt x="97731" y="45244"/>
                </a:lnTo>
                <a:lnTo>
                  <a:pt x="93961" y="47129"/>
                </a:lnTo>
                <a:lnTo>
                  <a:pt x="90735" y="50007"/>
                </a:lnTo>
                <a:lnTo>
                  <a:pt x="88057" y="53876"/>
                </a:lnTo>
                <a:close/>
              </a:path>
              <a:path w="491490" h="102235">
                <a:moveTo>
                  <a:pt x="100052" y="44053"/>
                </a:moveTo>
                <a:lnTo>
                  <a:pt x="90140" y="44053"/>
                </a:lnTo>
                <a:lnTo>
                  <a:pt x="92720" y="41076"/>
                </a:lnTo>
                <a:lnTo>
                  <a:pt x="95846" y="38844"/>
                </a:lnTo>
                <a:lnTo>
                  <a:pt x="99602" y="37319"/>
                </a:lnTo>
                <a:lnTo>
                  <a:pt x="103187" y="35769"/>
                </a:lnTo>
                <a:lnTo>
                  <a:pt x="106958" y="34974"/>
                </a:lnTo>
                <a:lnTo>
                  <a:pt x="110827" y="34974"/>
                </a:lnTo>
                <a:lnTo>
                  <a:pt x="117953" y="35560"/>
                </a:lnTo>
                <a:lnTo>
                  <a:pt x="124296" y="37319"/>
                </a:lnTo>
                <a:lnTo>
                  <a:pt x="129859" y="40249"/>
                </a:lnTo>
                <a:lnTo>
                  <a:pt x="132211" y="42267"/>
                </a:lnTo>
                <a:lnTo>
                  <a:pt x="105668" y="42267"/>
                </a:lnTo>
                <a:lnTo>
                  <a:pt x="101601" y="43259"/>
                </a:lnTo>
                <a:lnTo>
                  <a:pt x="100052" y="44053"/>
                </a:lnTo>
                <a:close/>
              </a:path>
              <a:path w="491490" h="102235">
                <a:moveTo>
                  <a:pt x="131156" y="94357"/>
                </a:moveTo>
                <a:lnTo>
                  <a:pt x="117524" y="94357"/>
                </a:lnTo>
                <a:lnTo>
                  <a:pt x="123378" y="91827"/>
                </a:lnTo>
                <a:lnTo>
                  <a:pt x="127943" y="86766"/>
                </a:lnTo>
                <a:lnTo>
                  <a:pt x="132507" y="81608"/>
                </a:lnTo>
                <a:lnTo>
                  <a:pt x="134710" y="75474"/>
                </a:lnTo>
                <a:lnTo>
                  <a:pt x="134788" y="60375"/>
                </a:lnTo>
                <a:lnTo>
                  <a:pt x="132407" y="54322"/>
                </a:lnTo>
                <a:lnTo>
                  <a:pt x="127645" y="49560"/>
                </a:lnTo>
                <a:lnTo>
                  <a:pt x="122882" y="44698"/>
                </a:lnTo>
                <a:lnTo>
                  <a:pt x="116979" y="42267"/>
                </a:lnTo>
                <a:lnTo>
                  <a:pt x="132211" y="42267"/>
                </a:lnTo>
                <a:lnTo>
                  <a:pt x="143570" y="68758"/>
                </a:lnTo>
                <a:lnTo>
                  <a:pt x="142956" y="75474"/>
                </a:lnTo>
                <a:lnTo>
                  <a:pt x="141114" y="81632"/>
                </a:lnTo>
                <a:lnTo>
                  <a:pt x="138045" y="87232"/>
                </a:lnTo>
                <a:lnTo>
                  <a:pt x="133747" y="92273"/>
                </a:lnTo>
                <a:lnTo>
                  <a:pt x="131156" y="94357"/>
                </a:lnTo>
                <a:close/>
              </a:path>
              <a:path w="491490" h="102235">
                <a:moveTo>
                  <a:pt x="109785" y="101798"/>
                </a:moveTo>
                <a:lnTo>
                  <a:pt x="100856" y="101798"/>
                </a:lnTo>
                <a:lnTo>
                  <a:pt x="93316" y="99169"/>
                </a:lnTo>
                <a:lnTo>
                  <a:pt x="87164" y="93910"/>
                </a:lnTo>
                <a:lnTo>
                  <a:pt x="81111" y="88651"/>
                </a:lnTo>
                <a:lnTo>
                  <a:pt x="77937" y="81260"/>
                </a:lnTo>
                <a:lnTo>
                  <a:pt x="77639" y="71735"/>
                </a:lnTo>
                <a:lnTo>
                  <a:pt x="86420" y="71735"/>
                </a:lnTo>
                <a:lnTo>
                  <a:pt x="86618" y="78482"/>
                </a:lnTo>
                <a:lnTo>
                  <a:pt x="88949" y="83938"/>
                </a:lnTo>
                <a:lnTo>
                  <a:pt x="93415" y="88106"/>
                </a:lnTo>
                <a:lnTo>
                  <a:pt x="97979" y="92273"/>
                </a:lnTo>
                <a:lnTo>
                  <a:pt x="103634" y="94357"/>
                </a:lnTo>
                <a:lnTo>
                  <a:pt x="131156" y="94357"/>
                </a:lnTo>
                <a:lnTo>
                  <a:pt x="128566" y="96440"/>
                </a:lnTo>
                <a:lnTo>
                  <a:pt x="122845" y="99417"/>
                </a:lnTo>
                <a:lnTo>
                  <a:pt x="116585" y="101202"/>
                </a:lnTo>
                <a:lnTo>
                  <a:pt x="109785" y="101798"/>
                </a:lnTo>
                <a:close/>
              </a:path>
              <a:path w="491490" h="102235">
                <a:moveTo>
                  <a:pt x="189955" y="101798"/>
                </a:moveTo>
                <a:lnTo>
                  <a:pt x="157808" y="73558"/>
                </a:lnTo>
                <a:lnTo>
                  <a:pt x="155873" y="50155"/>
                </a:lnTo>
                <a:lnTo>
                  <a:pt x="156422" y="39923"/>
                </a:lnTo>
                <a:lnTo>
                  <a:pt x="175630" y="4651"/>
                </a:lnTo>
                <a:lnTo>
                  <a:pt x="190699" y="1190"/>
                </a:lnTo>
                <a:lnTo>
                  <a:pt x="199629" y="1190"/>
                </a:lnTo>
                <a:lnTo>
                  <a:pt x="206624" y="3373"/>
                </a:lnTo>
                <a:lnTo>
                  <a:pt x="212719" y="8632"/>
                </a:lnTo>
                <a:lnTo>
                  <a:pt x="182762" y="8632"/>
                </a:lnTo>
                <a:lnTo>
                  <a:pt x="176064" y="12402"/>
                </a:lnTo>
                <a:lnTo>
                  <a:pt x="164654" y="52238"/>
                </a:lnTo>
                <a:lnTo>
                  <a:pt x="171602" y="52238"/>
                </a:lnTo>
                <a:lnTo>
                  <a:pt x="168673" y="55363"/>
                </a:lnTo>
                <a:lnTo>
                  <a:pt x="166440" y="61615"/>
                </a:lnTo>
                <a:lnTo>
                  <a:pt x="166440" y="77192"/>
                </a:lnTo>
                <a:lnTo>
                  <a:pt x="168574" y="83344"/>
                </a:lnTo>
                <a:lnTo>
                  <a:pt x="172840" y="87808"/>
                </a:lnTo>
                <a:lnTo>
                  <a:pt x="177106" y="92174"/>
                </a:lnTo>
                <a:lnTo>
                  <a:pt x="183109" y="94357"/>
                </a:lnTo>
                <a:lnTo>
                  <a:pt x="211262" y="94357"/>
                </a:lnTo>
                <a:lnTo>
                  <a:pt x="208623" y="96524"/>
                </a:lnTo>
                <a:lnTo>
                  <a:pt x="203015" y="99454"/>
                </a:lnTo>
                <a:lnTo>
                  <a:pt x="196792" y="101212"/>
                </a:lnTo>
                <a:lnTo>
                  <a:pt x="189955" y="101798"/>
                </a:lnTo>
                <a:close/>
              </a:path>
              <a:path w="491490" h="102235">
                <a:moveTo>
                  <a:pt x="220762" y="26640"/>
                </a:moveTo>
                <a:lnTo>
                  <a:pt x="211832" y="26640"/>
                </a:lnTo>
                <a:lnTo>
                  <a:pt x="211138" y="21282"/>
                </a:lnTo>
                <a:lnTo>
                  <a:pt x="208956" y="16966"/>
                </a:lnTo>
                <a:lnTo>
                  <a:pt x="205284" y="13692"/>
                </a:lnTo>
                <a:lnTo>
                  <a:pt x="201712" y="10319"/>
                </a:lnTo>
                <a:lnTo>
                  <a:pt x="197149" y="8632"/>
                </a:lnTo>
                <a:lnTo>
                  <a:pt x="212719" y="8632"/>
                </a:lnTo>
                <a:lnTo>
                  <a:pt x="216744" y="12105"/>
                </a:lnTo>
                <a:lnTo>
                  <a:pt x="219770" y="18405"/>
                </a:lnTo>
                <a:lnTo>
                  <a:pt x="220762" y="26640"/>
                </a:lnTo>
                <a:close/>
              </a:path>
              <a:path w="491490" h="102235">
                <a:moveTo>
                  <a:pt x="171602" y="52238"/>
                </a:moveTo>
                <a:lnTo>
                  <a:pt x="164803" y="52238"/>
                </a:lnTo>
                <a:lnTo>
                  <a:pt x="167284" y="47179"/>
                </a:lnTo>
                <a:lnTo>
                  <a:pt x="170905" y="43210"/>
                </a:lnTo>
                <a:lnTo>
                  <a:pt x="180430" y="37455"/>
                </a:lnTo>
                <a:lnTo>
                  <a:pt x="185490" y="36016"/>
                </a:lnTo>
                <a:lnTo>
                  <a:pt x="200373" y="36016"/>
                </a:lnTo>
                <a:lnTo>
                  <a:pt x="208112" y="39092"/>
                </a:lnTo>
                <a:lnTo>
                  <a:pt x="212337" y="43458"/>
                </a:lnTo>
                <a:lnTo>
                  <a:pt x="183506" y="43458"/>
                </a:lnTo>
                <a:lnTo>
                  <a:pt x="177701" y="45838"/>
                </a:lnTo>
                <a:lnTo>
                  <a:pt x="173137" y="50601"/>
                </a:lnTo>
                <a:lnTo>
                  <a:pt x="171602" y="52238"/>
                </a:lnTo>
                <a:close/>
              </a:path>
              <a:path w="491490" h="102235">
                <a:moveTo>
                  <a:pt x="211262" y="94357"/>
                </a:moveTo>
                <a:lnTo>
                  <a:pt x="197594" y="94357"/>
                </a:lnTo>
                <a:lnTo>
                  <a:pt x="203201" y="91926"/>
                </a:lnTo>
                <a:lnTo>
                  <a:pt x="207665" y="87064"/>
                </a:lnTo>
                <a:lnTo>
                  <a:pt x="212130" y="82103"/>
                </a:lnTo>
                <a:lnTo>
                  <a:pt x="214363" y="76200"/>
                </a:lnTo>
                <a:lnTo>
                  <a:pt x="214257" y="61615"/>
                </a:lnTo>
                <a:lnTo>
                  <a:pt x="212180" y="55761"/>
                </a:lnTo>
                <a:lnTo>
                  <a:pt x="207815" y="50899"/>
                </a:lnTo>
                <a:lnTo>
                  <a:pt x="203547" y="45938"/>
                </a:lnTo>
                <a:lnTo>
                  <a:pt x="197793" y="43458"/>
                </a:lnTo>
                <a:lnTo>
                  <a:pt x="212337" y="43458"/>
                </a:lnTo>
                <a:lnTo>
                  <a:pt x="214759" y="45938"/>
                </a:lnTo>
                <a:lnTo>
                  <a:pt x="220117" y="51296"/>
                </a:lnTo>
                <a:lnTo>
                  <a:pt x="223143" y="59134"/>
                </a:lnTo>
                <a:lnTo>
                  <a:pt x="223091" y="69354"/>
                </a:lnTo>
                <a:lnTo>
                  <a:pt x="222548" y="75595"/>
                </a:lnTo>
                <a:lnTo>
                  <a:pt x="220762" y="81818"/>
                </a:lnTo>
                <a:lnTo>
                  <a:pt x="217785" y="87427"/>
                </a:lnTo>
                <a:lnTo>
                  <a:pt x="213618" y="92422"/>
                </a:lnTo>
                <a:lnTo>
                  <a:pt x="211262" y="94357"/>
                </a:lnTo>
                <a:close/>
              </a:path>
              <a:path w="491490" h="102235">
                <a:moveTo>
                  <a:pt x="271166" y="65335"/>
                </a:moveTo>
                <a:lnTo>
                  <a:pt x="236191" y="65335"/>
                </a:lnTo>
                <a:lnTo>
                  <a:pt x="236191" y="57299"/>
                </a:lnTo>
                <a:lnTo>
                  <a:pt x="271166" y="57299"/>
                </a:lnTo>
                <a:lnTo>
                  <a:pt x="271166" y="65335"/>
                </a:lnTo>
                <a:close/>
              </a:path>
              <a:path w="491490" h="102235">
                <a:moveTo>
                  <a:pt x="351261" y="41374"/>
                </a:moveTo>
                <a:lnTo>
                  <a:pt x="342480" y="41374"/>
                </a:lnTo>
                <a:lnTo>
                  <a:pt x="342480" y="0"/>
                </a:lnTo>
                <a:lnTo>
                  <a:pt x="351261" y="0"/>
                </a:lnTo>
                <a:lnTo>
                  <a:pt x="351261" y="41374"/>
                </a:lnTo>
                <a:close/>
              </a:path>
              <a:path w="491490" h="102235">
                <a:moveTo>
                  <a:pt x="322338" y="101798"/>
                </a:moveTo>
                <a:lnTo>
                  <a:pt x="317179" y="101798"/>
                </a:lnTo>
                <a:lnTo>
                  <a:pt x="310184" y="101156"/>
                </a:lnTo>
                <a:lnTo>
                  <a:pt x="285432" y="71967"/>
                </a:lnTo>
                <a:lnTo>
                  <a:pt x="284883" y="63698"/>
                </a:lnTo>
                <a:lnTo>
                  <a:pt x="285423" y="55494"/>
                </a:lnTo>
                <a:lnTo>
                  <a:pt x="310119" y="26249"/>
                </a:lnTo>
                <a:lnTo>
                  <a:pt x="317179" y="25598"/>
                </a:lnTo>
                <a:lnTo>
                  <a:pt x="322834" y="25598"/>
                </a:lnTo>
                <a:lnTo>
                  <a:pt x="327945" y="26988"/>
                </a:lnTo>
                <a:lnTo>
                  <a:pt x="332508" y="29765"/>
                </a:lnTo>
                <a:lnTo>
                  <a:pt x="337072" y="32444"/>
                </a:lnTo>
                <a:lnTo>
                  <a:pt x="337568" y="33040"/>
                </a:lnTo>
                <a:lnTo>
                  <a:pt x="310036" y="33040"/>
                </a:lnTo>
                <a:lnTo>
                  <a:pt x="304330" y="35868"/>
                </a:lnTo>
                <a:lnTo>
                  <a:pt x="295798" y="47179"/>
                </a:lnTo>
                <a:lnTo>
                  <a:pt x="293664" y="54570"/>
                </a:lnTo>
                <a:lnTo>
                  <a:pt x="293693" y="72727"/>
                </a:lnTo>
                <a:lnTo>
                  <a:pt x="295748" y="79970"/>
                </a:lnTo>
                <a:lnTo>
                  <a:pt x="300136" y="86022"/>
                </a:lnTo>
                <a:lnTo>
                  <a:pt x="304182" y="91479"/>
                </a:lnTo>
                <a:lnTo>
                  <a:pt x="309936" y="94357"/>
                </a:lnTo>
                <a:lnTo>
                  <a:pt x="337548" y="94357"/>
                </a:lnTo>
                <a:lnTo>
                  <a:pt x="337320" y="94604"/>
                </a:lnTo>
                <a:lnTo>
                  <a:pt x="327399" y="100359"/>
                </a:lnTo>
                <a:lnTo>
                  <a:pt x="322338" y="101798"/>
                </a:lnTo>
                <a:close/>
              </a:path>
              <a:path w="491490" h="102235">
                <a:moveTo>
                  <a:pt x="337548" y="94357"/>
                </a:moveTo>
                <a:lnTo>
                  <a:pt x="325216" y="94357"/>
                </a:lnTo>
                <a:lnTo>
                  <a:pt x="331416" y="91529"/>
                </a:lnTo>
                <a:lnTo>
                  <a:pt x="340247" y="80119"/>
                </a:lnTo>
                <a:lnTo>
                  <a:pt x="342480" y="72727"/>
                </a:lnTo>
                <a:lnTo>
                  <a:pt x="342450" y="54570"/>
                </a:lnTo>
                <a:lnTo>
                  <a:pt x="340297" y="47327"/>
                </a:lnTo>
                <a:lnTo>
                  <a:pt x="335918" y="41653"/>
                </a:lnTo>
                <a:lnTo>
                  <a:pt x="331566" y="35917"/>
                </a:lnTo>
                <a:lnTo>
                  <a:pt x="325315" y="33040"/>
                </a:lnTo>
                <a:lnTo>
                  <a:pt x="337568" y="33040"/>
                </a:lnTo>
                <a:lnTo>
                  <a:pt x="340297" y="36313"/>
                </a:lnTo>
                <a:lnTo>
                  <a:pt x="342183" y="41374"/>
                </a:lnTo>
                <a:lnTo>
                  <a:pt x="351261" y="41374"/>
                </a:lnTo>
                <a:lnTo>
                  <a:pt x="351261" y="86022"/>
                </a:lnTo>
                <a:lnTo>
                  <a:pt x="342926" y="86022"/>
                </a:lnTo>
                <a:lnTo>
                  <a:pt x="340842" y="90785"/>
                </a:lnTo>
                <a:lnTo>
                  <a:pt x="337548" y="94357"/>
                </a:lnTo>
                <a:close/>
              </a:path>
              <a:path w="491490" h="102235">
                <a:moveTo>
                  <a:pt x="351261" y="99715"/>
                </a:moveTo>
                <a:lnTo>
                  <a:pt x="343224" y="99715"/>
                </a:lnTo>
                <a:lnTo>
                  <a:pt x="343224" y="86022"/>
                </a:lnTo>
                <a:lnTo>
                  <a:pt x="351261" y="86022"/>
                </a:lnTo>
                <a:lnTo>
                  <a:pt x="351261" y="99715"/>
                </a:lnTo>
                <a:close/>
              </a:path>
              <a:path w="491490" h="102235">
                <a:moveTo>
                  <a:pt x="415736" y="14138"/>
                </a:moveTo>
                <a:lnTo>
                  <a:pt x="406955" y="14138"/>
                </a:lnTo>
                <a:lnTo>
                  <a:pt x="406955" y="0"/>
                </a:lnTo>
                <a:lnTo>
                  <a:pt x="415736" y="0"/>
                </a:lnTo>
                <a:lnTo>
                  <a:pt x="415736" y="14138"/>
                </a:lnTo>
                <a:close/>
              </a:path>
              <a:path w="491490" h="102235">
                <a:moveTo>
                  <a:pt x="415736" y="99715"/>
                </a:moveTo>
                <a:lnTo>
                  <a:pt x="406955" y="99715"/>
                </a:lnTo>
                <a:lnTo>
                  <a:pt x="406955" y="27682"/>
                </a:lnTo>
                <a:lnTo>
                  <a:pt x="415736" y="27682"/>
                </a:lnTo>
                <a:lnTo>
                  <a:pt x="415736" y="99715"/>
                </a:lnTo>
                <a:close/>
              </a:path>
              <a:path w="491490" h="102235">
                <a:moveTo>
                  <a:pt x="447005" y="40183"/>
                </a:moveTo>
                <a:lnTo>
                  <a:pt x="441571" y="40183"/>
                </a:lnTo>
                <a:lnTo>
                  <a:pt x="443258" y="35818"/>
                </a:lnTo>
                <a:lnTo>
                  <a:pt x="446184" y="32296"/>
                </a:lnTo>
                <a:lnTo>
                  <a:pt x="450351" y="29616"/>
                </a:lnTo>
                <a:lnTo>
                  <a:pt x="454617" y="26938"/>
                </a:lnTo>
                <a:lnTo>
                  <a:pt x="459430" y="25598"/>
                </a:lnTo>
                <a:lnTo>
                  <a:pt x="474015" y="25598"/>
                </a:lnTo>
                <a:lnTo>
                  <a:pt x="480662" y="27880"/>
                </a:lnTo>
                <a:lnTo>
                  <a:pt x="484731" y="32444"/>
                </a:lnTo>
                <a:lnTo>
                  <a:pt x="485286" y="33040"/>
                </a:lnTo>
                <a:lnTo>
                  <a:pt x="459182" y="33040"/>
                </a:lnTo>
                <a:lnTo>
                  <a:pt x="455015" y="34230"/>
                </a:lnTo>
                <a:lnTo>
                  <a:pt x="451542" y="36612"/>
                </a:lnTo>
                <a:lnTo>
                  <a:pt x="448070" y="38894"/>
                </a:lnTo>
                <a:lnTo>
                  <a:pt x="447005" y="40183"/>
                </a:lnTo>
                <a:close/>
              </a:path>
              <a:path w="491490" h="102235">
                <a:moveTo>
                  <a:pt x="441421" y="99715"/>
                </a:moveTo>
                <a:lnTo>
                  <a:pt x="432492" y="99715"/>
                </a:lnTo>
                <a:lnTo>
                  <a:pt x="432492" y="27682"/>
                </a:lnTo>
                <a:lnTo>
                  <a:pt x="441421" y="27682"/>
                </a:lnTo>
                <a:lnTo>
                  <a:pt x="441421" y="40183"/>
                </a:lnTo>
                <a:lnTo>
                  <a:pt x="447005" y="40183"/>
                </a:lnTo>
                <a:lnTo>
                  <a:pt x="445490" y="42019"/>
                </a:lnTo>
                <a:lnTo>
                  <a:pt x="443803" y="45988"/>
                </a:lnTo>
                <a:lnTo>
                  <a:pt x="442216" y="49857"/>
                </a:lnTo>
                <a:lnTo>
                  <a:pt x="441421" y="53727"/>
                </a:lnTo>
                <a:lnTo>
                  <a:pt x="441421" y="99715"/>
                </a:lnTo>
                <a:close/>
              </a:path>
              <a:path w="491490" h="102235">
                <a:moveTo>
                  <a:pt x="490982" y="99715"/>
                </a:moveTo>
                <a:lnTo>
                  <a:pt x="482201" y="99715"/>
                </a:lnTo>
                <a:lnTo>
                  <a:pt x="482201" y="47228"/>
                </a:lnTo>
                <a:lnTo>
                  <a:pt x="480662" y="41969"/>
                </a:lnTo>
                <a:lnTo>
                  <a:pt x="477587" y="38398"/>
                </a:lnTo>
                <a:lnTo>
                  <a:pt x="474610" y="34826"/>
                </a:lnTo>
                <a:lnTo>
                  <a:pt x="470096" y="33040"/>
                </a:lnTo>
                <a:lnTo>
                  <a:pt x="485286" y="33040"/>
                </a:lnTo>
                <a:lnTo>
                  <a:pt x="488898" y="36909"/>
                </a:lnTo>
                <a:lnTo>
                  <a:pt x="490982" y="43656"/>
                </a:lnTo>
                <a:lnTo>
                  <a:pt x="490982" y="99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>
                <a:lnSpc>
                  <a:spcPts val="1785"/>
                </a:lnSpc>
              </a:pPr>
              <a:t>211</a:t>
            </a:fld>
            <a:endParaRPr sz="15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149F6-5CC9-46BD-BA61-1052FC05F87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E766FF9-24EF-D2C6-51DF-7653A4B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34063F44-04D0-DFE9-965D-94C4807B838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Extra: Improving ResNets …</a:t>
            </a:r>
          </a:p>
        </p:txBody>
      </p:sp>
    </p:spTree>
    <p:extLst>
      <p:ext uri="{BB962C8B-B14F-4D97-AF65-F5344CB8AC3E}">
        <p14:creationId xmlns:p14="http://schemas.microsoft.com/office/powerpoint/2010/main" val="118731568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4112" y="1339528"/>
            <a:ext cx="3790950" cy="12971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i="1" spc="-4" dirty="0"/>
              <a:t>[Huang et al.</a:t>
            </a:r>
            <a:r>
              <a:rPr sz="1050" i="1" spc="-8" dirty="0"/>
              <a:t> </a:t>
            </a:r>
            <a:r>
              <a:rPr sz="1050" i="1" spc="-4" dirty="0"/>
              <a:t>2016]</a:t>
            </a:r>
            <a:endParaRPr sz="1050"/>
          </a:p>
          <a:p>
            <a:pPr>
              <a:spcBef>
                <a:spcPts val="30"/>
              </a:spcBef>
            </a:pPr>
            <a:endParaRPr sz="975">
              <a:latin typeface="Times New Roman"/>
              <a:cs typeface="Times New Roman"/>
            </a:endParaRPr>
          </a:p>
          <a:p>
            <a:pPr marL="286226" marR="240030" indent="-228600" algn="just">
              <a:lnSpc>
                <a:spcPct val="100699"/>
              </a:lnSpc>
              <a:buChar char="-"/>
              <a:tabLst>
                <a:tab pos="286703" algn="l"/>
              </a:tabLst>
            </a:pPr>
            <a:r>
              <a:rPr sz="1050" dirty="0">
                <a:solidFill>
                  <a:srgbClr val="0000FF"/>
                </a:solidFill>
              </a:rPr>
              <a:t>Motivation: reduce vanishing </a:t>
            </a:r>
            <a:r>
              <a:rPr sz="1050" spc="-4" dirty="0">
                <a:solidFill>
                  <a:srgbClr val="0000FF"/>
                </a:solidFill>
              </a:rPr>
              <a:t>gradients</a:t>
            </a:r>
            <a:r>
              <a:rPr sz="1050" spc="-86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and  training time through </a:t>
            </a:r>
            <a:r>
              <a:rPr sz="1050" dirty="0">
                <a:solidFill>
                  <a:srgbClr val="0000FF"/>
                </a:solidFill>
              </a:rPr>
              <a:t>short </a:t>
            </a:r>
            <a:r>
              <a:rPr sz="1050" spc="-4" dirty="0">
                <a:solidFill>
                  <a:srgbClr val="0000FF"/>
                </a:solidFill>
              </a:rPr>
              <a:t>networks during  training</a:t>
            </a:r>
            <a:endParaRPr sz="1050"/>
          </a:p>
          <a:p>
            <a:pPr marL="286226" marR="3810" indent="-228600">
              <a:lnSpc>
                <a:spcPct val="100699"/>
              </a:lnSpc>
              <a:buChar char="-"/>
              <a:tabLst>
                <a:tab pos="286226" algn="l"/>
                <a:tab pos="286703" algn="l"/>
              </a:tabLst>
            </a:pPr>
            <a:r>
              <a:rPr sz="1050" spc="-4" dirty="0">
                <a:solidFill>
                  <a:srgbClr val="0000FF"/>
                </a:solidFill>
              </a:rPr>
              <a:t>Randomly drop </a:t>
            </a:r>
            <a:r>
              <a:rPr sz="1050" dirty="0">
                <a:solidFill>
                  <a:srgbClr val="0000FF"/>
                </a:solidFill>
              </a:rPr>
              <a:t>a subset </a:t>
            </a:r>
            <a:r>
              <a:rPr sz="1050" spc="-4" dirty="0">
                <a:solidFill>
                  <a:srgbClr val="0000FF"/>
                </a:solidFill>
              </a:rPr>
              <a:t>of layers during each  training</a:t>
            </a:r>
            <a:r>
              <a:rPr sz="1050" spc="-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pass</a:t>
            </a:r>
            <a:endParaRPr sz="1050"/>
          </a:p>
          <a:p>
            <a:pPr marL="286226" indent="-228600">
              <a:spcBef>
                <a:spcPts val="11"/>
              </a:spcBef>
              <a:buChar char="-"/>
              <a:tabLst>
                <a:tab pos="286226" algn="l"/>
                <a:tab pos="286703" algn="l"/>
              </a:tabLst>
            </a:pPr>
            <a:r>
              <a:rPr sz="1050" spc="-4" dirty="0">
                <a:solidFill>
                  <a:srgbClr val="0000FF"/>
                </a:solidFill>
              </a:rPr>
              <a:t>Bypass with identity</a:t>
            </a:r>
            <a:r>
              <a:rPr sz="1050" spc="-1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function</a:t>
            </a:r>
            <a:endParaRPr sz="1050"/>
          </a:p>
          <a:p>
            <a:pPr marL="286226" indent="-228600">
              <a:spcBef>
                <a:spcPts val="11"/>
              </a:spcBef>
              <a:buChar char="-"/>
              <a:tabLst>
                <a:tab pos="286226" algn="l"/>
                <a:tab pos="286703" algn="l"/>
              </a:tabLst>
            </a:pPr>
            <a:r>
              <a:rPr sz="1050" spc="-4" dirty="0">
                <a:solidFill>
                  <a:srgbClr val="0000FF"/>
                </a:solidFill>
              </a:rPr>
              <a:t>Use full deep network at test</a:t>
            </a:r>
            <a:r>
              <a:rPr sz="1050" spc="-19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time</a:t>
            </a:r>
            <a:endParaRPr sz="10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069" y="971227"/>
            <a:ext cx="4814411" cy="401231"/>
          </a:xfrm>
          <a:prstGeom prst="rect">
            <a:avLst/>
          </a:prstGeom>
        </p:spPr>
        <p:txBody>
          <a:bodyPr spcFirstLastPara="1" vert="horz" wrap="square" lIns="0" tIns="29051" rIns="0" bIns="0" rtlCol="0" anchor="ctr" anchorCtr="0">
            <a:spAutoFit/>
          </a:bodyPr>
          <a:lstStyle/>
          <a:p>
            <a:pPr marL="32385">
              <a:spcBef>
                <a:spcPts val="195"/>
              </a:spcBef>
            </a:pPr>
            <a:r>
              <a:rPr sz="2250" spc="-4" dirty="0">
                <a:solidFill>
                  <a:srgbClr val="000000"/>
                </a:solidFill>
              </a:rPr>
              <a:t>Deep Networks with </a:t>
            </a:r>
            <a:r>
              <a:rPr sz="2250" spc="-8" dirty="0">
                <a:solidFill>
                  <a:srgbClr val="000000"/>
                </a:solidFill>
              </a:rPr>
              <a:t>Stochastic</a:t>
            </a:r>
            <a:r>
              <a:rPr sz="2250" spc="-64" dirty="0">
                <a:solidFill>
                  <a:srgbClr val="000000"/>
                </a:solidFill>
              </a:rPr>
              <a:t> </a:t>
            </a:r>
            <a:r>
              <a:rPr sz="2250" spc="-4" dirty="0">
                <a:solidFill>
                  <a:srgbClr val="000000"/>
                </a:solidFill>
              </a:rPr>
              <a:t>Depth</a:t>
            </a:r>
            <a:endParaRPr sz="2250" dirty="0"/>
          </a:p>
        </p:txBody>
      </p:sp>
      <p:sp>
        <p:nvSpPr>
          <p:cNvPr id="4" name="object 4"/>
          <p:cNvSpPr/>
          <p:nvPr/>
        </p:nvSpPr>
        <p:spPr>
          <a:xfrm>
            <a:off x="6535695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6535695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6535714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6535714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6690907" y="2361065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6679095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6679095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6646751" y="2044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6666815" y="2064573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6690926" y="2175755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6679132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6679132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6661678" y="2521637"/>
            <a:ext cx="58499" cy="12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6690926" y="2009951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6679132" y="1977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6679132" y="19775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6468157" y="2121699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3"/>
                </a:moveTo>
                <a:lnTo>
                  <a:pt x="227650" y="661908"/>
                </a:lnTo>
                <a:lnTo>
                  <a:pt x="188707" y="647155"/>
                </a:lnTo>
                <a:lnTo>
                  <a:pt x="151458" y="623870"/>
                </a:lnTo>
                <a:lnTo>
                  <a:pt x="116639" y="593119"/>
                </a:lnTo>
                <a:lnTo>
                  <a:pt x="84987" y="555969"/>
                </a:lnTo>
                <a:lnTo>
                  <a:pt x="57237" y="513487"/>
                </a:lnTo>
                <a:lnTo>
                  <a:pt x="34127" y="466738"/>
                </a:lnTo>
                <a:lnTo>
                  <a:pt x="16393" y="416790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6551371" y="2089628"/>
            <a:ext cx="83212" cy="6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6535695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6535695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6535714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6535714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6690907" y="3038077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6679095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6679095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6646751" y="2721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6666815" y="2741584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69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69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6690926" y="28527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6679132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6679132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6661678" y="3198641"/>
            <a:ext cx="58499" cy="12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6690926" y="268696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6679132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0" y="43249"/>
                </a:lnTo>
                <a:lnTo>
                  <a:pt x="15724" y="0"/>
                </a:lnTo>
                <a:lnTo>
                  <a:pt x="31449" y="43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6679132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15724" y="0"/>
                </a:lnTo>
                <a:lnTo>
                  <a:pt x="0" y="43249"/>
                </a:lnTo>
                <a:lnTo>
                  <a:pt x="31449" y="432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6468157" y="2798697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6551371" y="2766633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6535695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6535695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6535714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6535714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4" name="object 44"/>
          <p:cNvSpPr/>
          <p:nvPr/>
        </p:nvSpPr>
        <p:spPr>
          <a:xfrm>
            <a:off x="6690907" y="1684060"/>
            <a:ext cx="0" cy="42386"/>
          </a:xfrm>
          <a:custGeom>
            <a:avLst/>
            <a:gdLst/>
            <a:ahLst/>
            <a:cxnLst/>
            <a:rect l="l" t="t" r="r" b="b"/>
            <a:pathLst>
              <a:path h="56515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/>
          <p:nvPr/>
        </p:nvSpPr>
        <p:spPr>
          <a:xfrm>
            <a:off x="6679095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6679095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6646751" y="1367497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/>
          <p:nvPr/>
        </p:nvSpPr>
        <p:spPr>
          <a:xfrm>
            <a:off x="6666815" y="138756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9" name="object 49"/>
          <p:cNvSpPr/>
          <p:nvPr/>
        </p:nvSpPr>
        <p:spPr>
          <a:xfrm>
            <a:off x="6690926" y="1498750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0" name="object 50"/>
          <p:cNvSpPr/>
          <p:nvPr/>
        </p:nvSpPr>
        <p:spPr>
          <a:xfrm>
            <a:off x="6679132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1" name="object 51"/>
          <p:cNvSpPr/>
          <p:nvPr/>
        </p:nvSpPr>
        <p:spPr>
          <a:xfrm>
            <a:off x="6679132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2" name="object 52"/>
          <p:cNvSpPr/>
          <p:nvPr/>
        </p:nvSpPr>
        <p:spPr>
          <a:xfrm>
            <a:off x="6661678" y="1844638"/>
            <a:ext cx="58499" cy="1296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3" name="object 53"/>
          <p:cNvSpPr/>
          <p:nvPr/>
        </p:nvSpPr>
        <p:spPr>
          <a:xfrm>
            <a:off x="6690926" y="133294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4" name="object 54"/>
          <p:cNvSpPr/>
          <p:nvPr/>
        </p:nvSpPr>
        <p:spPr>
          <a:xfrm>
            <a:off x="6679132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/>
          <p:nvPr/>
        </p:nvSpPr>
        <p:spPr>
          <a:xfrm>
            <a:off x="6679132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6" name="object 56"/>
          <p:cNvSpPr/>
          <p:nvPr/>
        </p:nvSpPr>
        <p:spPr>
          <a:xfrm>
            <a:off x="6468157" y="1444694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6"/>
                </a:moveTo>
                <a:lnTo>
                  <a:pt x="227650" y="661911"/>
                </a:lnTo>
                <a:lnTo>
                  <a:pt x="188707" y="647157"/>
                </a:lnTo>
                <a:lnTo>
                  <a:pt x="151458" y="623872"/>
                </a:lnTo>
                <a:lnTo>
                  <a:pt x="116639" y="593121"/>
                </a:lnTo>
                <a:lnTo>
                  <a:pt x="84987" y="555971"/>
                </a:lnTo>
                <a:lnTo>
                  <a:pt x="57237" y="513488"/>
                </a:lnTo>
                <a:lnTo>
                  <a:pt x="34127" y="466739"/>
                </a:lnTo>
                <a:lnTo>
                  <a:pt x="16393" y="416791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/>
          <p:nvPr/>
        </p:nvSpPr>
        <p:spPr>
          <a:xfrm>
            <a:off x="6551371" y="1412623"/>
            <a:ext cx="83212" cy="60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8" name="object 58"/>
          <p:cNvSpPr/>
          <p:nvPr/>
        </p:nvSpPr>
        <p:spPr>
          <a:xfrm>
            <a:off x="6535695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9" name="object 59"/>
          <p:cNvSpPr/>
          <p:nvPr/>
        </p:nvSpPr>
        <p:spPr>
          <a:xfrm>
            <a:off x="6535695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/>
          <p:nvPr/>
        </p:nvSpPr>
        <p:spPr>
          <a:xfrm>
            <a:off x="6535714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1" name="object 61"/>
          <p:cNvSpPr/>
          <p:nvPr/>
        </p:nvSpPr>
        <p:spPr>
          <a:xfrm>
            <a:off x="6535714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2" name="object 62"/>
          <p:cNvSpPr/>
          <p:nvPr/>
        </p:nvSpPr>
        <p:spPr>
          <a:xfrm>
            <a:off x="6690907" y="3715082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3" name="object 63"/>
          <p:cNvSpPr/>
          <p:nvPr/>
        </p:nvSpPr>
        <p:spPr>
          <a:xfrm>
            <a:off x="6679095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4" name="object 64"/>
          <p:cNvSpPr/>
          <p:nvPr/>
        </p:nvSpPr>
        <p:spPr>
          <a:xfrm>
            <a:off x="6679095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5" name="object 65"/>
          <p:cNvSpPr/>
          <p:nvPr/>
        </p:nvSpPr>
        <p:spPr>
          <a:xfrm>
            <a:off x="6646751" y="3398506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6" name="object 66"/>
          <p:cNvSpPr/>
          <p:nvPr/>
        </p:nvSpPr>
        <p:spPr>
          <a:xfrm>
            <a:off x="6666815" y="341858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70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70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7" name="object 67"/>
          <p:cNvSpPr/>
          <p:nvPr/>
        </p:nvSpPr>
        <p:spPr>
          <a:xfrm>
            <a:off x="6690926" y="3529758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8" name="object 68"/>
          <p:cNvSpPr/>
          <p:nvPr/>
        </p:nvSpPr>
        <p:spPr>
          <a:xfrm>
            <a:off x="6679132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9" name="object 69"/>
          <p:cNvSpPr/>
          <p:nvPr/>
        </p:nvSpPr>
        <p:spPr>
          <a:xfrm>
            <a:off x="6679132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0" name="object 70"/>
          <p:cNvSpPr/>
          <p:nvPr/>
        </p:nvSpPr>
        <p:spPr>
          <a:xfrm>
            <a:off x="6661678" y="3875646"/>
            <a:ext cx="58499" cy="12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1" name="object 71"/>
          <p:cNvSpPr/>
          <p:nvPr/>
        </p:nvSpPr>
        <p:spPr>
          <a:xfrm>
            <a:off x="6690926" y="33639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2" name="object 72"/>
          <p:cNvSpPr/>
          <p:nvPr/>
        </p:nvSpPr>
        <p:spPr>
          <a:xfrm>
            <a:off x="6679132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3" name="object 73"/>
          <p:cNvSpPr/>
          <p:nvPr/>
        </p:nvSpPr>
        <p:spPr>
          <a:xfrm>
            <a:off x="6679132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4" name="object 74"/>
          <p:cNvSpPr/>
          <p:nvPr/>
        </p:nvSpPr>
        <p:spPr>
          <a:xfrm>
            <a:off x="6468157" y="3475701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5" name="object 75"/>
          <p:cNvSpPr/>
          <p:nvPr/>
        </p:nvSpPr>
        <p:spPr>
          <a:xfrm>
            <a:off x="6551371" y="3443638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6" name="object 76"/>
          <p:cNvSpPr/>
          <p:nvPr/>
        </p:nvSpPr>
        <p:spPr>
          <a:xfrm>
            <a:off x="7198019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7" name="object 77"/>
          <p:cNvSpPr/>
          <p:nvPr/>
        </p:nvSpPr>
        <p:spPr>
          <a:xfrm>
            <a:off x="7198019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8" name="object 78"/>
          <p:cNvSpPr/>
          <p:nvPr/>
        </p:nvSpPr>
        <p:spPr>
          <a:xfrm>
            <a:off x="7198037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9" name="object 79"/>
          <p:cNvSpPr/>
          <p:nvPr/>
        </p:nvSpPr>
        <p:spPr>
          <a:xfrm>
            <a:off x="7198037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0" name="object 80"/>
          <p:cNvSpPr/>
          <p:nvPr/>
        </p:nvSpPr>
        <p:spPr>
          <a:xfrm>
            <a:off x="7353231" y="2361065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1" name="object 81"/>
          <p:cNvSpPr/>
          <p:nvPr/>
        </p:nvSpPr>
        <p:spPr>
          <a:xfrm>
            <a:off x="7341418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2" name="object 82"/>
          <p:cNvSpPr/>
          <p:nvPr/>
        </p:nvSpPr>
        <p:spPr>
          <a:xfrm>
            <a:off x="7341418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3" name="object 83"/>
          <p:cNvSpPr/>
          <p:nvPr/>
        </p:nvSpPr>
        <p:spPr>
          <a:xfrm>
            <a:off x="7309075" y="2044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4" name="object 84"/>
          <p:cNvSpPr/>
          <p:nvPr/>
        </p:nvSpPr>
        <p:spPr>
          <a:xfrm>
            <a:off x="7329138" y="2064573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5" name="object 85"/>
          <p:cNvSpPr/>
          <p:nvPr/>
        </p:nvSpPr>
        <p:spPr>
          <a:xfrm>
            <a:off x="7353250" y="2175755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6" name="object 86"/>
          <p:cNvSpPr/>
          <p:nvPr/>
        </p:nvSpPr>
        <p:spPr>
          <a:xfrm>
            <a:off x="7341456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7" name="object 87"/>
          <p:cNvSpPr/>
          <p:nvPr/>
        </p:nvSpPr>
        <p:spPr>
          <a:xfrm>
            <a:off x="7341456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8" name="object 88"/>
          <p:cNvSpPr/>
          <p:nvPr/>
        </p:nvSpPr>
        <p:spPr>
          <a:xfrm>
            <a:off x="7324001" y="2521637"/>
            <a:ext cx="58499" cy="12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9" name="object 89"/>
          <p:cNvSpPr/>
          <p:nvPr/>
        </p:nvSpPr>
        <p:spPr>
          <a:xfrm>
            <a:off x="7353250" y="2009951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0" name="object 90"/>
          <p:cNvSpPr/>
          <p:nvPr/>
        </p:nvSpPr>
        <p:spPr>
          <a:xfrm>
            <a:off x="7341456" y="1977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1" name="object 91"/>
          <p:cNvSpPr/>
          <p:nvPr/>
        </p:nvSpPr>
        <p:spPr>
          <a:xfrm>
            <a:off x="7341456" y="19775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2" name="object 92"/>
          <p:cNvSpPr/>
          <p:nvPr/>
        </p:nvSpPr>
        <p:spPr>
          <a:xfrm>
            <a:off x="7130481" y="2121699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3"/>
                </a:moveTo>
                <a:lnTo>
                  <a:pt x="227650" y="661908"/>
                </a:lnTo>
                <a:lnTo>
                  <a:pt x="188707" y="647155"/>
                </a:lnTo>
                <a:lnTo>
                  <a:pt x="151458" y="623870"/>
                </a:lnTo>
                <a:lnTo>
                  <a:pt x="116639" y="593119"/>
                </a:lnTo>
                <a:lnTo>
                  <a:pt x="84987" y="555969"/>
                </a:lnTo>
                <a:lnTo>
                  <a:pt x="57237" y="513487"/>
                </a:lnTo>
                <a:lnTo>
                  <a:pt x="34127" y="466738"/>
                </a:lnTo>
                <a:lnTo>
                  <a:pt x="16393" y="416790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3" name="object 93"/>
          <p:cNvSpPr/>
          <p:nvPr/>
        </p:nvSpPr>
        <p:spPr>
          <a:xfrm>
            <a:off x="7213695" y="2089628"/>
            <a:ext cx="83212" cy="6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4" name="object 94"/>
          <p:cNvSpPr/>
          <p:nvPr/>
        </p:nvSpPr>
        <p:spPr>
          <a:xfrm>
            <a:off x="7198019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5" name="object 95"/>
          <p:cNvSpPr/>
          <p:nvPr/>
        </p:nvSpPr>
        <p:spPr>
          <a:xfrm>
            <a:off x="7198019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6" name="object 96"/>
          <p:cNvSpPr/>
          <p:nvPr/>
        </p:nvSpPr>
        <p:spPr>
          <a:xfrm>
            <a:off x="7198037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7" name="object 97"/>
          <p:cNvSpPr/>
          <p:nvPr/>
        </p:nvSpPr>
        <p:spPr>
          <a:xfrm>
            <a:off x="7198037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8" name="object 98"/>
          <p:cNvSpPr/>
          <p:nvPr/>
        </p:nvSpPr>
        <p:spPr>
          <a:xfrm>
            <a:off x="7353231" y="3038077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9" name="object 99"/>
          <p:cNvSpPr/>
          <p:nvPr/>
        </p:nvSpPr>
        <p:spPr>
          <a:xfrm>
            <a:off x="7341418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0" name="object 100"/>
          <p:cNvSpPr/>
          <p:nvPr/>
        </p:nvSpPr>
        <p:spPr>
          <a:xfrm>
            <a:off x="7341418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1" name="object 101"/>
          <p:cNvSpPr/>
          <p:nvPr/>
        </p:nvSpPr>
        <p:spPr>
          <a:xfrm>
            <a:off x="7309075" y="2721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2" name="object 102"/>
          <p:cNvSpPr/>
          <p:nvPr/>
        </p:nvSpPr>
        <p:spPr>
          <a:xfrm>
            <a:off x="7329138" y="2741584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69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69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3" name="object 103"/>
          <p:cNvSpPr/>
          <p:nvPr/>
        </p:nvSpPr>
        <p:spPr>
          <a:xfrm>
            <a:off x="7353250" y="28527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4" name="object 104"/>
          <p:cNvSpPr/>
          <p:nvPr/>
        </p:nvSpPr>
        <p:spPr>
          <a:xfrm>
            <a:off x="7341456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5" name="object 105"/>
          <p:cNvSpPr/>
          <p:nvPr/>
        </p:nvSpPr>
        <p:spPr>
          <a:xfrm>
            <a:off x="7341456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6" name="object 106"/>
          <p:cNvSpPr/>
          <p:nvPr/>
        </p:nvSpPr>
        <p:spPr>
          <a:xfrm>
            <a:off x="7324001" y="3198641"/>
            <a:ext cx="58499" cy="12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7" name="object 107"/>
          <p:cNvSpPr/>
          <p:nvPr/>
        </p:nvSpPr>
        <p:spPr>
          <a:xfrm>
            <a:off x="7353250" y="268696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8" name="object 108"/>
          <p:cNvSpPr/>
          <p:nvPr/>
        </p:nvSpPr>
        <p:spPr>
          <a:xfrm>
            <a:off x="7341456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0" y="43249"/>
                </a:lnTo>
                <a:lnTo>
                  <a:pt x="15724" y="0"/>
                </a:lnTo>
                <a:lnTo>
                  <a:pt x="31449" y="43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9" name="object 109"/>
          <p:cNvSpPr/>
          <p:nvPr/>
        </p:nvSpPr>
        <p:spPr>
          <a:xfrm>
            <a:off x="7341456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15724" y="0"/>
                </a:lnTo>
                <a:lnTo>
                  <a:pt x="0" y="43249"/>
                </a:lnTo>
                <a:lnTo>
                  <a:pt x="31449" y="432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0" name="object 110"/>
          <p:cNvSpPr/>
          <p:nvPr/>
        </p:nvSpPr>
        <p:spPr>
          <a:xfrm>
            <a:off x="7130481" y="2798697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1" name="object 111"/>
          <p:cNvSpPr/>
          <p:nvPr/>
        </p:nvSpPr>
        <p:spPr>
          <a:xfrm>
            <a:off x="7213695" y="2766633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2" name="object 112"/>
          <p:cNvSpPr/>
          <p:nvPr/>
        </p:nvSpPr>
        <p:spPr>
          <a:xfrm>
            <a:off x="7198019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3" name="object 113"/>
          <p:cNvSpPr/>
          <p:nvPr/>
        </p:nvSpPr>
        <p:spPr>
          <a:xfrm>
            <a:off x="7198019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4" name="object 114"/>
          <p:cNvSpPr/>
          <p:nvPr/>
        </p:nvSpPr>
        <p:spPr>
          <a:xfrm>
            <a:off x="7198037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5" name="object 115"/>
          <p:cNvSpPr/>
          <p:nvPr/>
        </p:nvSpPr>
        <p:spPr>
          <a:xfrm>
            <a:off x="7198037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6" name="object 116"/>
          <p:cNvSpPr/>
          <p:nvPr/>
        </p:nvSpPr>
        <p:spPr>
          <a:xfrm>
            <a:off x="7353231" y="1684060"/>
            <a:ext cx="0" cy="42386"/>
          </a:xfrm>
          <a:custGeom>
            <a:avLst/>
            <a:gdLst/>
            <a:ahLst/>
            <a:cxnLst/>
            <a:rect l="l" t="t" r="r" b="b"/>
            <a:pathLst>
              <a:path h="56515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7" name="object 117"/>
          <p:cNvSpPr/>
          <p:nvPr/>
        </p:nvSpPr>
        <p:spPr>
          <a:xfrm>
            <a:off x="7341418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8" name="object 118"/>
          <p:cNvSpPr/>
          <p:nvPr/>
        </p:nvSpPr>
        <p:spPr>
          <a:xfrm>
            <a:off x="7341418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9" name="object 119"/>
          <p:cNvSpPr/>
          <p:nvPr/>
        </p:nvSpPr>
        <p:spPr>
          <a:xfrm>
            <a:off x="7309075" y="1367497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0" name="object 120"/>
          <p:cNvSpPr/>
          <p:nvPr/>
        </p:nvSpPr>
        <p:spPr>
          <a:xfrm>
            <a:off x="7329138" y="138756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1" name="object 121"/>
          <p:cNvSpPr/>
          <p:nvPr/>
        </p:nvSpPr>
        <p:spPr>
          <a:xfrm>
            <a:off x="7353250" y="1498750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2" name="object 122"/>
          <p:cNvSpPr/>
          <p:nvPr/>
        </p:nvSpPr>
        <p:spPr>
          <a:xfrm>
            <a:off x="7341456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3" name="object 123"/>
          <p:cNvSpPr/>
          <p:nvPr/>
        </p:nvSpPr>
        <p:spPr>
          <a:xfrm>
            <a:off x="7341456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4" name="object 124"/>
          <p:cNvSpPr/>
          <p:nvPr/>
        </p:nvSpPr>
        <p:spPr>
          <a:xfrm>
            <a:off x="7324001" y="1844638"/>
            <a:ext cx="58499" cy="1296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5" name="object 125"/>
          <p:cNvSpPr/>
          <p:nvPr/>
        </p:nvSpPr>
        <p:spPr>
          <a:xfrm>
            <a:off x="7353250" y="133294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6" name="object 126"/>
          <p:cNvSpPr/>
          <p:nvPr/>
        </p:nvSpPr>
        <p:spPr>
          <a:xfrm>
            <a:off x="7341456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7" name="object 127"/>
          <p:cNvSpPr/>
          <p:nvPr/>
        </p:nvSpPr>
        <p:spPr>
          <a:xfrm>
            <a:off x="7341456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8" name="object 128"/>
          <p:cNvSpPr/>
          <p:nvPr/>
        </p:nvSpPr>
        <p:spPr>
          <a:xfrm>
            <a:off x="7130481" y="1444694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6"/>
                </a:moveTo>
                <a:lnTo>
                  <a:pt x="227650" y="661911"/>
                </a:lnTo>
                <a:lnTo>
                  <a:pt x="188707" y="647157"/>
                </a:lnTo>
                <a:lnTo>
                  <a:pt x="151458" y="623872"/>
                </a:lnTo>
                <a:lnTo>
                  <a:pt x="116639" y="593121"/>
                </a:lnTo>
                <a:lnTo>
                  <a:pt x="84987" y="555971"/>
                </a:lnTo>
                <a:lnTo>
                  <a:pt x="57237" y="513488"/>
                </a:lnTo>
                <a:lnTo>
                  <a:pt x="34127" y="466739"/>
                </a:lnTo>
                <a:lnTo>
                  <a:pt x="16393" y="416791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9" name="object 129"/>
          <p:cNvSpPr/>
          <p:nvPr/>
        </p:nvSpPr>
        <p:spPr>
          <a:xfrm>
            <a:off x="7213695" y="1412623"/>
            <a:ext cx="83212" cy="60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0" name="object 130"/>
          <p:cNvSpPr/>
          <p:nvPr/>
        </p:nvSpPr>
        <p:spPr>
          <a:xfrm>
            <a:off x="7198019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1" name="object 131"/>
          <p:cNvSpPr/>
          <p:nvPr/>
        </p:nvSpPr>
        <p:spPr>
          <a:xfrm>
            <a:off x="7198019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2" name="object 132"/>
          <p:cNvSpPr/>
          <p:nvPr/>
        </p:nvSpPr>
        <p:spPr>
          <a:xfrm>
            <a:off x="7198037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3" name="object 133"/>
          <p:cNvSpPr/>
          <p:nvPr/>
        </p:nvSpPr>
        <p:spPr>
          <a:xfrm>
            <a:off x="7198037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4" name="object 134"/>
          <p:cNvSpPr/>
          <p:nvPr/>
        </p:nvSpPr>
        <p:spPr>
          <a:xfrm>
            <a:off x="7353231" y="3715082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5" name="object 135"/>
          <p:cNvSpPr/>
          <p:nvPr/>
        </p:nvSpPr>
        <p:spPr>
          <a:xfrm>
            <a:off x="7341418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6" name="object 136"/>
          <p:cNvSpPr/>
          <p:nvPr/>
        </p:nvSpPr>
        <p:spPr>
          <a:xfrm>
            <a:off x="7341418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7" name="object 137"/>
          <p:cNvSpPr/>
          <p:nvPr/>
        </p:nvSpPr>
        <p:spPr>
          <a:xfrm>
            <a:off x="7309075" y="3398506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8" name="object 138"/>
          <p:cNvSpPr/>
          <p:nvPr/>
        </p:nvSpPr>
        <p:spPr>
          <a:xfrm>
            <a:off x="7329138" y="341858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70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70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9" name="object 139"/>
          <p:cNvSpPr/>
          <p:nvPr/>
        </p:nvSpPr>
        <p:spPr>
          <a:xfrm>
            <a:off x="7353250" y="3529758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0" name="object 140"/>
          <p:cNvSpPr/>
          <p:nvPr/>
        </p:nvSpPr>
        <p:spPr>
          <a:xfrm>
            <a:off x="7341456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1" name="object 141"/>
          <p:cNvSpPr/>
          <p:nvPr/>
        </p:nvSpPr>
        <p:spPr>
          <a:xfrm>
            <a:off x="7341456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2" name="object 142"/>
          <p:cNvSpPr/>
          <p:nvPr/>
        </p:nvSpPr>
        <p:spPr>
          <a:xfrm>
            <a:off x="7324001" y="3875646"/>
            <a:ext cx="58499" cy="12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3" name="object 143"/>
          <p:cNvSpPr/>
          <p:nvPr/>
        </p:nvSpPr>
        <p:spPr>
          <a:xfrm>
            <a:off x="7353250" y="33639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4" name="object 144"/>
          <p:cNvSpPr/>
          <p:nvPr/>
        </p:nvSpPr>
        <p:spPr>
          <a:xfrm>
            <a:off x="7341456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5" name="object 145"/>
          <p:cNvSpPr/>
          <p:nvPr/>
        </p:nvSpPr>
        <p:spPr>
          <a:xfrm>
            <a:off x="7341456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6" name="object 146"/>
          <p:cNvSpPr/>
          <p:nvPr/>
        </p:nvSpPr>
        <p:spPr>
          <a:xfrm>
            <a:off x="7130481" y="3475701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7" name="object 147"/>
          <p:cNvSpPr/>
          <p:nvPr/>
        </p:nvSpPr>
        <p:spPr>
          <a:xfrm>
            <a:off x="7213695" y="3443638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8" name="object 148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>
                <a:lnSpc>
                  <a:spcPts val="1785"/>
                </a:lnSpc>
              </a:pPr>
              <a:t>212</a:t>
            </a:fld>
            <a:endParaRPr sz="1500"/>
          </a:p>
        </p:txBody>
      </p:sp>
      <p:sp>
        <p:nvSpPr>
          <p:cNvPr id="149" name="object 149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150" name="object 150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2B4C19F-1EAA-43A6-9FAE-83FA5A1E3BDB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2" name="Slide Number Placeholder 3">
            <a:extLst>
              <a:ext uri="{FF2B5EF4-FFF2-40B4-BE49-F238E27FC236}">
                <a16:creationId xmlns:a16="http://schemas.microsoft.com/office/drawing/2014/main" id="{094F31D0-A166-23D7-C9B9-F3E7792C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4" name="Title 14">
            <a:extLst>
              <a:ext uri="{FF2B5EF4-FFF2-40B4-BE49-F238E27FC236}">
                <a16:creationId xmlns:a16="http://schemas.microsoft.com/office/drawing/2014/main" id="{16741A0B-14B6-960A-3940-F0511363412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Improving ResNets …</a:t>
            </a:r>
          </a:p>
        </p:txBody>
      </p:sp>
    </p:spTree>
    <p:extLst>
      <p:ext uri="{BB962C8B-B14F-4D97-AF65-F5344CB8AC3E}">
        <p14:creationId xmlns:p14="http://schemas.microsoft.com/office/powerpoint/2010/main" val="171327866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2837" y="1611209"/>
            <a:ext cx="6346337" cy="2422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6507570" y="1802112"/>
            <a:ext cx="563880" cy="200978"/>
          </a:xfrm>
          <a:custGeom>
            <a:avLst/>
            <a:gdLst/>
            <a:ahLst/>
            <a:cxnLst/>
            <a:rect l="l" t="t" r="r" b="b"/>
            <a:pathLst>
              <a:path w="751840" h="267969">
                <a:moveTo>
                  <a:pt x="0" y="0"/>
                </a:moveTo>
                <a:lnTo>
                  <a:pt x="751798" y="0"/>
                </a:lnTo>
                <a:lnTo>
                  <a:pt x="7517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730449" y="2826347"/>
            <a:ext cx="514350" cy="200978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807745" y="4033806"/>
            <a:ext cx="286449" cy="65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2369779" y="4037436"/>
            <a:ext cx="393696" cy="656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2382519" y="4154749"/>
            <a:ext cx="370058" cy="62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2912950" y="4037430"/>
            <a:ext cx="580595" cy="1951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3649244" y="4033806"/>
            <a:ext cx="295815" cy="65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3677569" y="4152682"/>
            <a:ext cx="244494" cy="771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4181914" y="4035593"/>
            <a:ext cx="459667" cy="799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4091624" y="4146878"/>
            <a:ext cx="637512" cy="820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4763632" y="4033808"/>
            <a:ext cx="493225" cy="817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4772688" y="4146879"/>
            <a:ext cx="478820" cy="829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5452509" y="4033808"/>
            <a:ext cx="322424" cy="1951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7107073" y="4033808"/>
            <a:ext cx="656470" cy="817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6019797" y="4033806"/>
            <a:ext cx="368768" cy="65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6623992" y="4031886"/>
            <a:ext cx="283856" cy="1951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 txBox="1"/>
          <p:nvPr/>
        </p:nvSpPr>
        <p:spPr>
          <a:xfrm>
            <a:off x="1739061" y="3393816"/>
            <a:ext cx="1079183" cy="151003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2383" rIns="0" bIns="0" rtlCol="0">
            <a:spAutoFit/>
          </a:bodyPr>
          <a:lstStyle/>
          <a:p>
            <a:pPr marL="348615">
              <a:spcBef>
                <a:spcPts val="98"/>
              </a:spcBef>
            </a:pPr>
            <a:r>
              <a:rPr sz="900" dirty="0"/>
              <a:t>shallow</a:t>
            </a:r>
            <a:endParaRPr sz="900"/>
          </a:p>
        </p:txBody>
      </p:sp>
      <p:sp>
        <p:nvSpPr>
          <p:cNvPr id="20" name="object 20"/>
          <p:cNvSpPr txBox="1"/>
          <p:nvPr/>
        </p:nvSpPr>
        <p:spPr>
          <a:xfrm>
            <a:off x="2917328" y="3393816"/>
            <a:ext cx="514350" cy="151003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2383" rIns="0" bIns="0" rtlCol="0">
            <a:spAutoFit/>
          </a:bodyPr>
          <a:lstStyle/>
          <a:p>
            <a:pPr marL="44291">
              <a:spcBef>
                <a:spcPts val="98"/>
              </a:spcBef>
            </a:pPr>
            <a:r>
              <a:rPr sz="900" dirty="0"/>
              <a:t>8</a:t>
            </a:r>
            <a:r>
              <a:rPr sz="900" spc="-26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1" name="object 21"/>
          <p:cNvSpPr/>
          <p:nvPr/>
        </p:nvSpPr>
        <p:spPr>
          <a:xfrm>
            <a:off x="3545976" y="3393815"/>
            <a:ext cx="514350" cy="200978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 txBox="1"/>
          <p:nvPr/>
        </p:nvSpPr>
        <p:spPr>
          <a:xfrm>
            <a:off x="3545976" y="3393816"/>
            <a:ext cx="514350" cy="15100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2383" rIns="0" bIns="0" rtlCol="0">
            <a:spAutoFit/>
          </a:bodyPr>
          <a:lstStyle/>
          <a:p>
            <a:pPr marL="44291">
              <a:spcBef>
                <a:spcPts val="98"/>
              </a:spcBef>
            </a:pPr>
            <a:r>
              <a:rPr sz="900" dirty="0"/>
              <a:t>8</a:t>
            </a:r>
            <a:r>
              <a:rPr sz="900" spc="-26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3" name="object 23"/>
          <p:cNvSpPr txBox="1"/>
          <p:nvPr/>
        </p:nvSpPr>
        <p:spPr>
          <a:xfrm>
            <a:off x="4101800" y="2826348"/>
            <a:ext cx="514350" cy="16687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24765">
              <a:spcBef>
                <a:spcPts val="221"/>
              </a:spcBef>
            </a:pPr>
            <a:r>
              <a:rPr sz="900" spc="-4" dirty="0"/>
              <a:t>19</a:t>
            </a:r>
            <a:r>
              <a:rPr sz="900" spc="-41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4" name="object 24"/>
          <p:cNvSpPr txBox="1"/>
          <p:nvPr/>
        </p:nvSpPr>
        <p:spPr>
          <a:xfrm>
            <a:off x="4745980" y="2844844"/>
            <a:ext cx="4829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/>
              <a:t>22</a:t>
            </a:r>
            <a:r>
              <a:rPr sz="900" spc="-56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5" name="object 25"/>
          <p:cNvSpPr txBox="1"/>
          <p:nvPr/>
        </p:nvSpPr>
        <p:spPr>
          <a:xfrm>
            <a:off x="5250272" y="1802112"/>
            <a:ext cx="563880" cy="16687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18098">
              <a:spcBef>
                <a:spcPts val="221"/>
              </a:spcBef>
            </a:pPr>
            <a:r>
              <a:rPr sz="900" spc="-4" dirty="0"/>
              <a:t>152</a:t>
            </a:r>
            <a:r>
              <a:rPr sz="900" spc="-45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6" name="object 26"/>
          <p:cNvSpPr txBox="1"/>
          <p:nvPr/>
        </p:nvSpPr>
        <p:spPr>
          <a:xfrm>
            <a:off x="5878923" y="1802112"/>
            <a:ext cx="1183481" cy="16687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18098">
              <a:spcBef>
                <a:spcPts val="221"/>
              </a:spcBef>
              <a:tabLst>
                <a:tab pos="646748" algn="l"/>
              </a:tabLst>
            </a:pPr>
            <a:r>
              <a:rPr sz="900" spc="-4" dirty="0"/>
              <a:t>152 layers	152</a:t>
            </a:r>
            <a:r>
              <a:rPr sz="900" spc="-53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7" name="object 27"/>
          <p:cNvSpPr/>
          <p:nvPr/>
        </p:nvSpPr>
        <p:spPr>
          <a:xfrm>
            <a:off x="1912320" y="3669937"/>
            <a:ext cx="104793" cy="1027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2514531" y="3669937"/>
            <a:ext cx="104793" cy="1027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3116743" y="3638305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3718954" y="3638305"/>
            <a:ext cx="104793" cy="1027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4306353" y="3517143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4935002" y="3495543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5479800" y="2127621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6058799" y="2127621"/>
            <a:ext cx="104793" cy="1027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6678635" y="2127621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1991361" y="3721321"/>
            <a:ext cx="553879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2593573" y="3689597"/>
            <a:ext cx="553879" cy="31909"/>
          </a:xfrm>
          <a:custGeom>
            <a:avLst/>
            <a:gdLst/>
            <a:ahLst/>
            <a:cxnLst/>
            <a:rect l="l" t="t" r="r" b="b"/>
            <a:pathLst>
              <a:path w="738505" h="42545">
                <a:moveTo>
                  <a:pt x="0" y="42299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3195783" y="3689689"/>
            <a:ext cx="553403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6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3797994" y="3568640"/>
            <a:ext cx="539115" cy="121444"/>
          </a:xfrm>
          <a:custGeom>
            <a:avLst/>
            <a:gdLst/>
            <a:ahLst/>
            <a:cxnLst/>
            <a:rect l="l" t="t" r="r" b="b"/>
            <a:pathLst>
              <a:path w="718820" h="161925">
                <a:moveTo>
                  <a:pt x="0" y="161399"/>
                </a:moveTo>
                <a:lnTo>
                  <a:pt x="718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4385393" y="3546929"/>
            <a:ext cx="580073" cy="21907"/>
          </a:xfrm>
          <a:custGeom>
            <a:avLst/>
            <a:gdLst/>
            <a:ahLst/>
            <a:cxnLst/>
            <a:rect l="l" t="t" r="r" b="b"/>
            <a:pathLst>
              <a:path w="773429" h="29210">
                <a:moveTo>
                  <a:pt x="0" y="28799"/>
                </a:moveTo>
                <a:lnTo>
                  <a:pt x="7730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5014042" y="2178931"/>
            <a:ext cx="496253" cy="1368266"/>
          </a:xfrm>
          <a:custGeom>
            <a:avLst/>
            <a:gdLst/>
            <a:ahLst/>
            <a:cxnLst/>
            <a:rect l="l" t="t" r="r" b="b"/>
            <a:pathLst>
              <a:path w="661670" h="1824354">
                <a:moveTo>
                  <a:pt x="0" y="1823996"/>
                </a:moveTo>
                <a:lnTo>
                  <a:pt x="661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5558841" y="2179005"/>
            <a:ext cx="530543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67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6137840" y="2179005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3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4" name="object 44"/>
          <p:cNvSpPr/>
          <p:nvPr/>
        </p:nvSpPr>
        <p:spPr>
          <a:xfrm>
            <a:off x="6479821" y="1775562"/>
            <a:ext cx="621030" cy="2524125"/>
          </a:xfrm>
          <a:custGeom>
            <a:avLst/>
            <a:gdLst/>
            <a:ahLst/>
            <a:cxnLst/>
            <a:rect l="l" t="t" r="r" b="b"/>
            <a:pathLst>
              <a:path w="828040" h="3365500">
                <a:moveTo>
                  <a:pt x="0" y="0"/>
                </a:moveTo>
                <a:lnTo>
                  <a:pt x="827998" y="0"/>
                </a:lnTo>
                <a:lnTo>
                  <a:pt x="827998" y="3365393"/>
                </a:lnTo>
                <a:lnTo>
                  <a:pt x="0" y="336539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 txBox="1"/>
          <p:nvPr/>
        </p:nvSpPr>
        <p:spPr>
          <a:xfrm>
            <a:off x="1453593" y="1342562"/>
            <a:ext cx="6156484" cy="226024"/>
          </a:xfrm>
          <a:prstGeom prst="rect">
            <a:avLst/>
          </a:prstGeom>
        </p:spPr>
        <p:txBody>
          <a:bodyPr vert="horz" wrap="square" lIns="0" tIns="40958" rIns="0" bIns="0" rtlCol="0">
            <a:spAutoFit/>
          </a:bodyPr>
          <a:lstStyle/>
          <a:p>
            <a:pPr marL="3880485">
              <a:spcBef>
                <a:spcPts val="199"/>
              </a:spcBef>
            </a:pPr>
            <a:r>
              <a:rPr sz="1200" spc="-4" dirty="0">
                <a:solidFill>
                  <a:srgbClr val="FF0000"/>
                </a:solidFill>
              </a:rPr>
              <a:t>Adaptive feature </a:t>
            </a:r>
            <a:r>
              <a:rPr sz="1200" dirty="0">
                <a:solidFill>
                  <a:srgbClr val="FF0000"/>
                </a:solidFill>
              </a:rPr>
              <a:t>map</a:t>
            </a:r>
            <a:r>
              <a:rPr sz="1200" spc="-68" dirty="0">
                <a:solidFill>
                  <a:srgbClr val="FF0000"/>
                </a:solidFill>
              </a:rPr>
              <a:t> </a:t>
            </a:r>
            <a:r>
              <a:rPr sz="1200" dirty="0">
                <a:solidFill>
                  <a:srgbClr val="FF0000"/>
                </a:solidFill>
              </a:rPr>
              <a:t>reweighting</a:t>
            </a:r>
            <a:endParaRPr sz="1200" dirty="0"/>
          </a:p>
        </p:txBody>
      </p:sp>
      <p:sp>
        <p:nvSpPr>
          <p:cNvPr id="46" name="object 46"/>
          <p:cNvSpPr/>
          <p:nvPr/>
        </p:nvSpPr>
        <p:spPr>
          <a:xfrm>
            <a:off x="6743500" y="1572220"/>
            <a:ext cx="60956" cy="18623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 txBox="1"/>
          <p:nvPr/>
        </p:nvSpPr>
        <p:spPr>
          <a:xfrm>
            <a:off x="1261444" y="4477696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48" name="object 48"/>
          <p:cNvSpPr txBox="1"/>
          <p:nvPr/>
        </p:nvSpPr>
        <p:spPr>
          <a:xfrm>
            <a:off x="5192339" y="4468172"/>
            <a:ext cx="1184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</a:t>
            </a:r>
            <a:r>
              <a:rPr sz="2250" baseline="1388" dirty="0">
                <a:solidFill>
                  <a:srgbClr val="FFFFFF"/>
                </a:solidFill>
              </a:rPr>
              <a:t>9 -</a:t>
            </a:r>
            <a:r>
              <a:rPr sz="2250" spc="-213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98</a:t>
            </a:r>
            <a:endParaRPr sz="1500"/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251918" y="6010897"/>
            <a:ext cx="3523298" cy="2180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733"/>
              </a:lnSpc>
            </a:pPr>
            <a:r>
              <a:rPr dirty="0"/>
              <a:t>May </a:t>
            </a:r>
            <a:r>
              <a:rPr spc="-4" dirty="0"/>
              <a:t>1,</a:t>
            </a:r>
            <a:r>
              <a:rPr spc="-71" dirty="0"/>
              <a:t> </a:t>
            </a:r>
            <a:r>
              <a:rPr spc="-4" dirty="0"/>
              <a:t>2018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6849685" y="6006873"/>
            <a:ext cx="1067276" cy="102592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568"/>
              </a:lnSpc>
            </a:pPr>
            <a:r>
              <a:rPr spc="-4" dirty="0"/>
              <a:t>Fei-Fei Li </a:t>
            </a:r>
            <a:r>
              <a:rPr dirty="0"/>
              <a:t>&amp; Justin Johnson &amp; </a:t>
            </a:r>
            <a:r>
              <a:rPr spc="-4" dirty="0"/>
              <a:t>Serena</a:t>
            </a:r>
            <a:r>
              <a:rPr spc="-94" dirty="0"/>
              <a:t> </a:t>
            </a:r>
            <a:r>
              <a:rPr spc="-4" dirty="0"/>
              <a:t>Yeung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4CBD4E-581E-4DDF-BEB3-9929F1907843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59E20878-D97D-E4F3-0FA0-2D1946BEC7C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5" name="Title 14">
            <a:extLst>
              <a:ext uri="{FF2B5EF4-FFF2-40B4-BE49-F238E27FC236}">
                <a16:creationId xmlns:a16="http://schemas.microsoft.com/office/drawing/2014/main" id="{30F7CEB7-0187-4602-AA3F-26BC28CA845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ImageNet Large Scale Visual Recognition Challenge (ILSVRC) winners</a:t>
            </a:r>
          </a:p>
        </p:txBody>
      </p:sp>
    </p:spTree>
    <p:extLst>
      <p:ext uri="{BB962C8B-B14F-4D97-AF65-F5344CB8AC3E}">
        <p14:creationId xmlns:p14="http://schemas.microsoft.com/office/powerpoint/2010/main" val="89378143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2068" y="979464"/>
            <a:ext cx="5428298" cy="401231"/>
          </a:xfrm>
          <a:prstGeom prst="rect">
            <a:avLst/>
          </a:prstGeom>
        </p:spPr>
        <p:txBody>
          <a:bodyPr spcFirstLastPara="1" vert="horz" wrap="square" lIns="0" tIns="29051" rIns="0" bIns="0" rtlCol="0" anchor="ctr" anchorCtr="0">
            <a:spAutoFit/>
          </a:bodyPr>
          <a:lstStyle/>
          <a:p>
            <a:pPr marL="32385">
              <a:spcBef>
                <a:spcPts val="195"/>
              </a:spcBef>
            </a:pPr>
            <a:r>
              <a:rPr sz="2250" spc="-8" dirty="0">
                <a:solidFill>
                  <a:srgbClr val="000000"/>
                </a:solidFill>
              </a:rPr>
              <a:t>Squeeze-and-Excitation </a:t>
            </a:r>
            <a:r>
              <a:rPr sz="2250" spc="-4" dirty="0">
                <a:solidFill>
                  <a:srgbClr val="000000"/>
                </a:solidFill>
              </a:rPr>
              <a:t>Networks</a:t>
            </a:r>
            <a:r>
              <a:rPr sz="2250" spc="-60" dirty="0">
                <a:solidFill>
                  <a:srgbClr val="000000"/>
                </a:solidFill>
              </a:rPr>
              <a:t> </a:t>
            </a:r>
            <a:r>
              <a:rPr sz="2250" dirty="0">
                <a:solidFill>
                  <a:srgbClr val="000000"/>
                </a:solidFill>
              </a:rPr>
              <a:t>(SENet)</a:t>
            </a:r>
            <a:endParaRPr sz="2250" dirty="0"/>
          </a:p>
        </p:txBody>
      </p:sp>
      <p:sp>
        <p:nvSpPr>
          <p:cNvPr id="3" name="object 3"/>
          <p:cNvSpPr/>
          <p:nvPr/>
        </p:nvSpPr>
        <p:spPr>
          <a:xfrm>
            <a:off x="2331970" y="3164298"/>
            <a:ext cx="4413313" cy="87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805956" y="1350000"/>
            <a:ext cx="2963543" cy="1720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312125" y="1339527"/>
            <a:ext cx="3464719" cy="14707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1433">
              <a:spcBef>
                <a:spcPts val="75"/>
              </a:spcBef>
            </a:pPr>
            <a:r>
              <a:rPr sz="1050" i="1" spc="-4" dirty="0"/>
              <a:t>[Hu et al.</a:t>
            </a:r>
            <a:r>
              <a:rPr sz="1050" i="1" spc="-8" dirty="0"/>
              <a:t> </a:t>
            </a:r>
            <a:r>
              <a:rPr sz="1050" i="1" spc="-4" dirty="0"/>
              <a:t>2017]</a:t>
            </a:r>
            <a:endParaRPr sz="1050"/>
          </a:p>
          <a:p>
            <a:pPr>
              <a:spcBef>
                <a:spcPts val="19"/>
              </a:spcBef>
            </a:pPr>
            <a:endParaRPr sz="1088">
              <a:latin typeface="Times New Roman"/>
              <a:cs typeface="Times New Roman"/>
            </a:endParaRPr>
          </a:p>
          <a:p>
            <a:pPr marL="237649" marR="3810" indent="-228124">
              <a:lnSpc>
                <a:spcPct val="100699"/>
              </a:lnSpc>
              <a:buChar char="-"/>
              <a:tabLst>
                <a:tab pos="237649" algn="l"/>
                <a:tab pos="238125" algn="l"/>
              </a:tabLst>
            </a:pPr>
            <a:r>
              <a:rPr sz="1050" spc="-4" dirty="0">
                <a:solidFill>
                  <a:srgbClr val="0000FF"/>
                </a:solidFill>
              </a:rPr>
              <a:t>Add </a:t>
            </a:r>
            <a:r>
              <a:rPr sz="1050" dirty="0">
                <a:solidFill>
                  <a:srgbClr val="0000FF"/>
                </a:solidFill>
              </a:rPr>
              <a:t>a “feature recalibration” module </a:t>
            </a:r>
            <a:r>
              <a:rPr sz="1050" spc="-4" dirty="0">
                <a:solidFill>
                  <a:srgbClr val="0000FF"/>
                </a:solidFill>
              </a:rPr>
              <a:t>that  learns to adaptively </a:t>
            </a:r>
            <a:r>
              <a:rPr sz="1050" dirty="0">
                <a:solidFill>
                  <a:srgbClr val="0000FF"/>
                </a:solidFill>
              </a:rPr>
              <a:t>reweight </a:t>
            </a:r>
            <a:r>
              <a:rPr sz="1050" spc="-4" dirty="0">
                <a:solidFill>
                  <a:srgbClr val="0000FF"/>
                </a:solidFill>
              </a:rPr>
              <a:t>feature</a:t>
            </a:r>
            <a:r>
              <a:rPr sz="1050" spc="-68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maps</a:t>
            </a:r>
            <a:endParaRPr sz="1050"/>
          </a:p>
          <a:p>
            <a:pPr marL="237649" marR="298133" indent="-228124" algn="just">
              <a:lnSpc>
                <a:spcPct val="100699"/>
              </a:lnSpc>
              <a:buChar char="-"/>
              <a:tabLst>
                <a:tab pos="238125" algn="l"/>
              </a:tabLst>
            </a:pPr>
            <a:r>
              <a:rPr sz="1050" spc="-4" dirty="0">
                <a:solidFill>
                  <a:srgbClr val="0000FF"/>
                </a:solidFill>
              </a:rPr>
              <a:t>Global information </a:t>
            </a:r>
            <a:r>
              <a:rPr sz="1050" dirty="0">
                <a:solidFill>
                  <a:srgbClr val="0000FF"/>
                </a:solidFill>
              </a:rPr>
              <a:t>(global </a:t>
            </a:r>
            <a:r>
              <a:rPr sz="1050" spc="-4" dirty="0">
                <a:solidFill>
                  <a:srgbClr val="0000FF"/>
                </a:solidFill>
              </a:rPr>
              <a:t>avg. pooling  layer) </a:t>
            </a:r>
            <a:r>
              <a:rPr sz="1050" dirty="0">
                <a:solidFill>
                  <a:srgbClr val="0000FF"/>
                </a:solidFill>
              </a:rPr>
              <a:t>+ 2 </a:t>
            </a:r>
            <a:r>
              <a:rPr sz="1050" spc="-4" dirty="0">
                <a:solidFill>
                  <a:srgbClr val="0000FF"/>
                </a:solidFill>
              </a:rPr>
              <a:t>FC layers used to determine  feature </a:t>
            </a:r>
            <a:r>
              <a:rPr sz="1050" dirty="0">
                <a:solidFill>
                  <a:srgbClr val="0000FF"/>
                </a:solidFill>
              </a:rPr>
              <a:t>map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weights</a:t>
            </a:r>
            <a:endParaRPr sz="1050"/>
          </a:p>
          <a:p>
            <a:pPr marL="237649" marR="289084" indent="-228124">
              <a:lnSpc>
                <a:spcPct val="100699"/>
              </a:lnSpc>
              <a:buChar char="-"/>
              <a:tabLst>
                <a:tab pos="237649" algn="l"/>
                <a:tab pos="238125" algn="l"/>
              </a:tabLst>
            </a:pPr>
            <a:r>
              <a:rPr sz="1050" spc="-4" dirty="0">
                <a:solidFill>
                  <a:srgbClr val="0000FF"/>
                </a:solidFill>
              </a:rPr>
              <a:t>ILSVRC’17 </a:t>
            </a:r>
            <a:r>
              <a:rPr sz="1050" dirty="0">
                <a:solidFill>
                  <a:srgbClr val="0000FF"/>
                </a:solidFill>
              </a:rPr>
              <a:t>classification </a:t>
            </a:r>
            <a:r>
              <a:rPr sz="1050" spc="-4" dirty="0">
                <a:solidFill>
                  <a:srgbClr val="0000FF"/>
                </a:solidFill>
              </a:rPr>
              <a:t>winner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(using  </a:t>
            </a:r>
            <a:r>
              <a:rPr sz="1050" spc="-4" dirty="0">
                <a:solidFill>
                  <a:srgbClr val="0000FF"/>
                </a:solidFill>
              </a:rPr>
              <a:t>ResNeXt-152 as </a:t>
            </a:r>
            <a:r>
              <a:rPr sz="1050" dirty="0">
                <a:solidFill>
                  <a:srgbClr val="0000FF"/>
                </a:solidFill>
              </a:rPr>
              <a:t>a </a:t>
            </a:r>
            <a:r>
              <a:rPr sz="1050" spc="-4" dirty="0">
                <a:solidFill>
                  <a:srgbClr val="0000FF"/>
                </a:solidFill>
              </a:rPr>
              <a:t>base</a:t>
            </a:r>
            <a:r>
              <a:rPr sz="1050" spc="-49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architecture)</a:t>
            </a:r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5192339" y="4171608"/>
            <a:ext cx="1184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</a:t>
            </a:r>
            <a:r>
              <a:rPr sz="2250" baseline="1388" dirty="0">
                <a:solidFill>
                  <a:srgbClr val="FFFFFF"/>
                </a:solidFill>
              </a:rPr>
              <a:t>9 -</a:t>
            </a:r>
            <a:r>
              <a:rPr sz="2250" spc="-213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99</a:t>
            </a:r>
            <a:endParaRPr sz="150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50618-B7D7-4BAB-90A3-45A8588A70FE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DEF1146-6147-71B1-9796-414CC4E2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4">
            <a:extLst>
              <a:ext uri="{FF2B5EF4-FFF2-40B4-BE49-F238E27FC236}">
                <a16:creationId xmlns:a16="http://schemas.microsoft.com/office/drawing/2014/main" id="{6A1700F5-6254-777F-FE64-A36FB1FC2D8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Improving ResNets …</a:t>
            </a:r>
          </a:p>
        </p:txBody>
      </p:sp>
    </p:spTree>
    <p:extLst>
      <p:ext uri="{BB962C8B-B14F-4D97-AF65-F5344CB8AC3E}">
        <p14:creationId xmlns:p14="http://schemas.microsoft.com/office/powerpoint/2010/main" val="60165757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56475" y="282734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7056475" y="282734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7400520" y="2859123"/>
            <a:ext cx="153814" cy="62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7056475" y="300464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7056475" y="300464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7383345" y="3035091"/>
            <a:ext cx="190355" cy="63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7056475" y="318196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7056475" y="318196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7213938" y="3213730"/>
            <a:ext cx="514350" cy="62865"/>
          </a:xfrm>
          <a:custGeom>
            <a:avLst/>
            <a:gdLst/>
            <a:ahLst/>
            <a:cxnLst/>
            <a:rect l="l" t="t" r="r" b="b"/>
            <a:pathLst>
              <a:path w="685800" h="83820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685800" h="83820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685800" h="83820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685800" h="83820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685800" h="83820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685800" h="83820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685800" h="83820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685800" h="83820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685800" h="83820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685800" h="83820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685800" h="83820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685800" h="83820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685800" h="83820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685800" h="83820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685800" h="83820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685800" h="83820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685800" h="83820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685800" h="83820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685800" h="83820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685800" h="83820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685800" h="83820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685800" h="83820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685800" h="83820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685800" h="83820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685800" h="83820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685800" h="83820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685800" h="83820">
                <a:moveTo>
                  <a:pt x="685519" y="81557"/>
                </a:moveTo>
                <a:lnTo>
                  <a:pt x="678375" y="81557"/>
                </a:lnTo>
                <a:lnTo>
                  <a:pt x="678375" y="22175"/>
                </a:lnTo>
                <a:lnTo>
                  <a:pt x="657241" y="22175"/>
                </a:lnTo>
                <a:lnTo>
                  <a:pt x="657241" y="16966"/>
                </a:lnTo>
                <a:lnTo>
                  <a:pt x="663790" y="16867"/>
                </a:lnTo>
                <a:lnTo>
                  <a:pt x="668305" y="16321"/>
                </a:lnTo>
                <a:lnTo>
                  <a:pt x="670785" y="15329"/>
                </a:lnTo>
                <a:lnTo>
                  <a:pt x="673364" y="14237"/>
                </a:lnTo>
                <a:lnTo>
                  <a:pt x="675349" y="12600"/>
                </a:lnTo>
                <a:lnTo>
                  <a:pt x="676738" y="10417"/>
                </a:lnTo>
                <a:lnTo>
                  <a:pt x="678227" y="8235"/>
                </a:lnTo>
                <a:lnTo>
                  <a:pt x="679218" y="5258"/>
                </a:lnTo>
                <a:lnTo>
                  <a:pt x="679715" y="1488"/>
                </a:lnTo>
                <a:lnTo>
                  <a:pt x="685519" y="1488"/>
                </a:lnTo>
                <a:lnTo>
                  <a:pt x="685519" y="81557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7056475" y="33592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7056475" y="33592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7383345" y="3389699"/>
            <a:ext cx="190355" cy="63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7056475" y="35365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7056475" y="35365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7390712" y="3568339"/>
            <a:ext cx="176542" cy="77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7053025" y="2648640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7053025" y="2648640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7379902" y="2679075"/>
            <a:ext cx="190355" cy="63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7053025" y="2471339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27"/>
                </a:lnTo>
                <a:lnTo>
                  <a:pt x="0" y="161727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7053025" y="2471339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27"/>
                </a:lnTo>
                <a:lnTo>
                  <a:pt x="0" y="1617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7210496" y="2503114"/>
            <a:ext cx="527209" cy="62865"/>
          </a:xfrm>
          <a:custGeom>
            <a:avLst/>
            <a:gdLst/>
            <a:ahLst/>
            <a:cxnLst/>
            <a:rect l="l" t="t" r="r" b="b"/>
            <a:pathLst>
              <a:path w="702945" h="83819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702945" h="83819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702945" h="83819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702945" h="83819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702945" h="83819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702945" h="83819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702945" h="83819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702945" h="83819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702945" h="83819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702945" h="83819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702945" h="83819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702945" h="83819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702945" h="83819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702945" h="83819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702945" h="83819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702945" h="83819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702945" h="83819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702945" h="83819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702945" h="83819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702945" h="83819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702945" h="83819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702945" h="83819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702945" h="83819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702945" h="83819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702945" h="83819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702945" h="83819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702945" h="83819">
                <a:moveTo>
                  <a:pt x="659325" y="29170"/>
                </a:moveTo>
                <a:lnTo>
                  <a:pt x="652182" y="29170"/>
                </a:lnTo>
                <a:lnTo>
                  <a:pt x="652182" y="19893"/>
                </a:lnTo>
                <a:lnTo>
                  <a:pt x="654414" y="13295"/>
                </a:lnTo>
                <a:lnTo>
                  <a:pt x="663344" y="3373"/>
                </a:lnTo>
                <a:lnTo>
                  <a:pt x="669644" y="892"/>
                </a:lnTo>
                <a:lnTo>
                  <a:pt x="685221" y="892"/>
                </a:lnTo>
                <a:lnTo>
                  <a:pt x="691224" y="2926"/>
                </a:lnTo>
                <a:lnTo>
                  <a:pt x="695788" y="6994"/>
                </a:lnTo>
                <a:lnTo>
                  <a:pt x="671876" y="6994"/>
                </a:lnTo>
                <a:lnTo>
                  <a:pt x="667561" y="8780"/>
                </a:lnTo>
                <a:lnTo>
                  <a:pt x="661210" y="15924"/>
                </a:lnTo>
                <a:lnTo>
                  <a:pt x="659523" y="21034"/>
                </a:lnTo>
                <a:lnTo>
                  <a:pt x="659325" y="27681"/>
                </a:lnTo>
                <a:lnTo>
                  <a:pt x="659325" y="29170"/>
                </a:lnTo>
                <a:close/>
              </a:path>
              <a:path w="702945" h="83819">
                <a:moveTo>
                  <a:pt x="702932" y="81557"/>
                </a:moveTo>
                <a:lnTo>
                  <a:pt x="650247" y="81557"/>
                </a:lnTo>
                <a:lnTo>
                  <a:pt x="650346" y="75604"/>
                </a:lnTo>
                <a:lnTo>
                  <a:pt x="681699" y="44648"/>
                </a:lnTo>
                <a:lnTo>
                  <a:pt x="687503" y="40133"/>
                </a:lnTo>
                <a:lnTo>
                  <a:pt x="693754" y="32692"/>
                </a:lnTo>
                <a:lnTo>
                  <a:pt x="695341" y="28277"/>
                </a:lnTo>
                <a:lnTo>
                  <a:pt x="695341" y="18454"/>
                </a:lnTo>
                <a:lnTo>
                  <a:pt x="693654" y="14585"/>
                </a:lnTo>
                <a:lnTo>
                  <a:pt x="690282" y="11608"/>
                </a:lnTo>
                <a:lnTo>
                  <a:pt x="687007" y="8532"/>
                </a:lnTo>
                <a:lnTo>
                  <a:pt x="682691" y="6994"/>
                </a:lnTo>
                <a:lnTo>
                  <a:pt x="695788" y="6994"/>
                </a:lnTo>
                <a:lnTo>
                  <a:pt x="700352" y="10963"/>
                </a:lnTo>
                <a:lnTo>
                  <a:pt x="702635" y="16420"/>
                </a:lnTo>
                <a:lnTo>
                  <a:pt x="702516" y="29170"/>
                </a:lnTo>
                <a:lnTo>
                  <a:pt x="700898" y="33932"/>
                </a:lnTo>
                <a:lnTo>
                  <a:pt x="697425" y="38695"/>
                </a:lnTo>
                <a:lnTo>
                  <a:pt x="694052" y="43457"/>
                </a:lnTo>
                <a:lnTo>
                  <a:pt x="687900" y="48567"/>
                </a:lnTo>
                <a:lnTo>
                  <a:pt x="671628" y="58489"/>
                </a:lnTo>
                <a:lnTo>
                  <a:pt x="666469" y="62309"/>
                </a:lnTo>
                <a:lnTo>
                  <a:pt x="663493" y="65484"/>
                </a:lnTo>
                <a:lnTo>
                  <a:pt x="660615" y="68658"/>
                </a:lnTo>
                <a:lnTo>
                  <a:pt x="658928" y="71785"/>
                </a:lnTo>
                <a:lnTo>
                  <a:pt x="658432" y="74860"/>
                </a:lnTo>
                <a:lnTo>
                  <a:pt x="702932" y="74860"/>
                </a:lnTo>
                <a:lnTo>
                  <a:pt x="702932" y="81557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7053025" y="229403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7053025" y="229403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7379902" y="2324468"/>
            <a:ext cx="190355" cy="63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7053025" y="2116731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7053025" y="2116731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7397077" y="2148507"/>
            <a:ext cx="153814" cy="62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7053025" y="193942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7053025" y="193942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7379902" y="1969860"/>
            <a:ext cx="190355" cy="63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7053025" y="1762122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7053025" y="1762122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7210495" y="1793891"/>
            <a:ext cx="528638" cy="62865"/>
          </a:xfrm>
          <a:custGeom>
            <a:avLst/>
            <a:gdLst/>
            <a:ahLst/>
            <a:cxnLst/>
            <a:rect l="l" t="t" r="r" b="b"/>
            <a:pathLst>
              <a:path w="704850" h="83819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704850" h="83819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704850" h="83819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704850" h="83819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704850" h="83819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704850" h="83819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704850" h="83819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704850" h="83819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704850" h="83819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704850" h="83819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704850" h="83819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704850" h="83819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704850" h="83819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704850" h="83819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704850" h="83819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704850" h="83819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704850" h="83819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704850" h="83819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704850" h="83819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704850" h="83819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704850" h="83819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704850" h="83819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704850" h="83819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704850" h="83819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704850" h="83819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704850" h="83819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704850" h="83819">
                <a:moveTo>
                  <a:pt x="658730" y="27086"/>
                </a:moveTo>
                <a:lnTo>
                  <a:pt x="651438" y="27086"/>
                </a:lnTo>
                <a:lnTo>
                  <a:pt x="651537" y="19248"/>
                </a:lnTo>
                <a:lnTo>
                  <a:pt x="653918" y="12947"/>
                </a:lnTo>
                <a:lnTo>
                  <a:pt x="663344" y="3323"/>
                </a:lnTo>
                <a:lnTo>
                  <a:pt x="669396" y="892"/>
                </a:lnTo>
                <a:lnTo>
                  <a:pt x="683684" y="892"/>
                </a:lnTo>
                <a:lnTo>
                  <a:pt x="689538" y="2678"/>
                </a:lnTo>
                <a:lnTo>
                  <a:pt x="695313" y="6994"/>
                </a:lnTo>
                <a:lnTo>
                  <a:pt x="671430" y="6994"/>
                </a:lnTo>
                <a:lnTo>
                  <a:pt x="667015" y="8731"/>
                </a:lnTo>
                <a:lnTo>
                  <a:pt x="660367" y="15577"/>
                </a:lnTo>
                <a:lnTo>
                  <a:pt x="658730" y="20389"/>
                </a:lnTo>
                <a:lnTo>
                  <a:pt x="658730" y="27086"/>
                </a:lnTo>
                <a:close/>
              </a:path>
              <a:path w="704850" h="83819">
                <a:moveTo>
                  <a:pt x="695986" y="77241"/>
                </a:moveTo>
                <a:lnTo>
                  <a:pt x="682741" y="77241"/>
                </a:lnTo>
                <a:lnTo>
                  <a:pt x="687602" y="75604"/>
                </a:lnTo>
                <a:lnTo>
                  <a:pt x="695440" y="68957"/>
                </a:lnTo>
                <a:lnTo>
                  <a:pt x="697425" y="64690"/>
                </a:lnTo>
                <a:lnTo>
                  <a:pt x="697425" y="54371"/>
                </a:lnTo>
                <a:lnTo>
                  <a:pt x="695689" y="50254"/>
                </a:lnTo>
                <a:lnTo>
                  <a:pt x="688743" y="44102"/>
                </a:lnTo>
                <a:lnTo>
                  <a:pt x="684030" y="42564"/>
                </a:lnTo>
                <a:lnTo>
                  <a:pt x="672124" y="42564"/>
                </a:lnTo>
                <a:lnTo>
                  <a:pt x="672124" y="36462"/>
                </a:lnTo>
                <a:lnTo>
                  <a:pt x="682790" y="36462"/>
                </a:lnTo>
                <a:lnTo>
                  <a:pt x="686461" y="35172"/>
                </a:lnTo>
                <a:lnTo>
                  <a:pt x="689538" y="32593"/>
                </a:lnTo>
                <a:lnTo>
                  <a:pt x="692712" y="30013"/>
                </a:lnTo>
                <a:lnTo>
                  <a:pt x="694300" y="26491"/>
                </a:lnTo>
                <a:lnTo>
                  <a:pt x="694300" y="17164"/>
                </a:lnTo>
                <a:lnTo>
                  <a:pt x="692712" y="13444"/>
                </a:lnTo>
                <a:lnTo>
                  <a:pt x="686362" y="8284"/>
                </a:lnTo>
                <a:lnTo>
                  <a:pt x="682145" y="6994"/>
                </a:lnTo>
                <a:lnTo>
                  <a:pt x="695313" y="6994"/>
                </a:lnTo>
                <a:lnTo>
                  <a:pt x="699162" y="9822"/>
                </a:lnTo>
                <a:lnTo>
                  <a:pt x="701592" y="14833"/>
                </a:lnTo>
                <a:lnTo>
                  <a:pt x="701592" y="25648"/>
                </a:lnTo>
                <a:lnTo>
                  <a:pt x="700402" y="29418"/>
                </a:lnTo>
                <a:lnTo>
                  <a:pt x="695738" y="35669"/>
                </a:lnTo>
                <a:lnTo>
                  <a:pt x="692414" y="37752"/>
                </a:lnTo>
                <a:lnTo>
                  <a:pt x="688049" y="38844"/>
                </a:lnTo>
                <a:lnTo>
                  <a:pt x="688049" y="39141"/>
                </a:lnTo>
                <a:lnTo>
                  <a:pt x="693605" y="40133"/>
                </a:lnTo>
                <a:lnTo>
                  <a:pt x="697722" y="42415"/>
                </a:lnTo>
                <a:lnTo>
                  <a:pt x="700402" y="45987"/>
                </a:lnTo>
                <a:lnTo>
                  <a:pt x="703179" y="49559"/>
                </a:lnTo>
                <a:lnTo>
                  <a:pt x="704569" y="53875"/>
                </a:lnTo>
                <a:lnTo>
                  <a:pt x="704569" y="66178"/>
                </a:lnTo>
                <a:lnTo>
                  <a:pt x="701939" y="72082"/>
                </a:lnTo>
                <a:lnTo>
                  <a:pt x="695986" y="77241"/>
                </a:lnTo>
                <a:close/>
              </a:path>
              <a:path w="704850" h="83819">
                <a:moveTo>
                  <a:pt x="684973" y="83343"/>
                </a:moveTo>
                <a:lnTo>
                  <a:pt x="668999" y="83343"/>
                </a:lnTo>
                <a:lnTo>
                  <a:pt x="662401" y="81110"/>
                </a:lnTo>
                <a:lnTo>
                  <a:pt x="657241" y="76646"/>
                </a:lnTo>
                <a:lnTo>
                  <a:pt x="652182" y="72082"/>
                </a:lnTo>
                <a:lnTo>
                  <a:pt x="649652" y="65831"/>
                </a:lnTo>
                <a:lnTo>
                  <a:pt x="649652" y="56107"/>
                </a:lnTo>
                <a:lnTo>
                  <a:pt x="656944" y="56107"/>
                </a:lnTo>
                <a:lnTo>
                  <a:pt x="656944" y="63450"/>
                </a:lnTo>
                <a:lnTo>
                  <a:pt x="658730" y="68213"/>
                </a:lnTo>
                <a:lnTo>
                  <a:pt x="662302" y="71884"/>
                </a:lnTo>
                <a:lnTo>
                  <a:pt x="665874" y="75455"/>
                </a:lnTo>
                <a:lnTo>
                  <a:pt x="670735" y="77241"/>
                </a:lnTo>
                <a:lnTo>
                  <a:pt x="695986" y="77241"/>
                </a:lnTo>
                <a:lnTo>
                  <a:pt x="691522" y="81110"/>
                </a:lnTo>
                <a:lnTo>
                  <a:pt x="684973" y="83343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7056475" y="123020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7056475" y="123020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7326823" y="1260642"/>
            <a:ext cx="303371" cy="64294"/>
          </a:xfrm>
          <a:custGeom>
            <a:avLst/>
            <a:gdLst/>
            <a:ahLst/>
            <a:cxnLst/>
            <a:rect l="l" t="t" r="r" b="b"/>
            <a:pathLst>
              <a:path w="404495" h="85725">
                <a:moveTo>
                  <a:pt x="56134" y="78432"/>
                </a:moveTo>
                <a:lnTo>
                  <a:pt x="39885" y="78432"/>
                </a:lnTo>
                <a:lnTo>
                  <a:pt x="44896" y="76943"/>
                </a:lnTo>
                <a:lnTo>
                  <a:pt x="49262" y="73967"/>
                </a:lnTo>
                <a:lnTo>
                  <a:pt x="53727" y="70990"/>
                </a:lnTo>
                <a:lnTo>
                  <a:pt x="55959" y="66972"/>
                </a:lnTo>
                <a:lnTo>
                  <a:pt x="55959" y="54867"/>
                </a:lnTo>
                <a:lnTo>
                  <a:pt x="50650" y="50006"/>
                </a:lnTo>
                <a:lnTo>
                  <a:pt x="40035" y="47327"/>
                </a:lnTo>
                <a:lnTo>
                  <a:pt x="20985" y="42713"/>
                </a:lnTo>
                <a:lnTo>
                  <a:pt x="14536" y="41026"/>
                </a:lnTo>
                <a:lnTo>
                  <a:pt x="2679" y="16718"/>
                </a:lnTo>
                <a:lnTo>
                  <a:pt x="5060" y="11310"/>
                </a:lnTo>
                <a:lnTo>
                  <a:pt x="14684" y="2281"/>
                </a:lnTo>
                <a:lnTo>
                  <a:pt x="21679" y="0"/>
                </a:lnTo>
                <a:lnTo>
                  <a:pt x="39539" y="0"/>
                </a:lnTo>
                <a:lnTo>
                  <a:pt x="46732" y="2281"/>
                </a:lnTo>
                <a:lnTo>
                  <a:pt x="52202" y="6697"/>
                </a:lnTo>
                <a:lnTo>
                  <a:pt x="24457" y="6697"/>
                </a:lnTo>
                <a:lnTo>
                  <a:pt x="19447" y="8086"/>
                </a:lnTo>
                <a:lnTo>
                  <a:pt x="15776" y="10864"/>
                </a:lnTo>
                <a:lnTo>
                  <a:pt x="12204" y="13642"/>
                </a:lnTo>
                <a:lnTo>
                  <a:pt x="10463" y="17512"/>
                </a:lnTo>
                <a:lnTo>
                  <a:pt x="10418" y="25945"/>
                </a:lnTo>
                <a:lnTo>
                  <a:pt x="11310" y="28574"/>
                </a:lnTo>
                <a:lnTo>
                  <a:pt x="13096" y="30658"/>
                </a:lnTo>
                <a:lnTo>
                  <a:pt x="14982" y="32642"/>
                </a:lnTo>
                <a:lnTo>
                  <a:pt x="18355" y="34230"/>
                </a:lnTo>
                <a:lnTo>
                  <a:pt x="49460" y="41919"/>
                </a:lnTo>
                <a:lnTo>
                  <a:pt x="55017" y="44648"/>
                </a:lnTo>
                <a:lnTo>
                  <a:pt x="58490" y="48220"/>
                </a:lnTo>
                <a:lnTo>
                  <a:pt x="62061" y="51692"/>
                </a:lnTo>
                <a:lnTo>
                  <a:pt x="63847" y="56157"/>
                </a:lnTo>
                <a:lnTo>
                  <a:pt x="63847" y="68460"/>
                </a:lnTo>
                <a:lnTo>
                  <a:pt x="61218" y="74115"/>
                </a:lnTo>
                <a:lnTo>
                  <a:pt x="56134" y="78432"/>
                </a:lnTo>
                <a:close/>
              </a:path>
              <a:path w="404495" h="85725">
                <a:moveTo>
                  <a:pt x="60871" y="25449"/>
                </a:moveTo>
                <a:lnTo>
                  <a:pt x="53132" y="25449"/>
                </a:lnTo>
                <a:lnTo>
                  <a:pt x="52834" y="19496"/>
                </a:lnTo>
                <a:lnTo>
                  <a:pt x="50551" y="14882"/>
                </a:lnTo>
                <a:lnTo>
                  <a:pt x="46285" y="11608"/>
                </a:lnTo>
                <a:lnTo>
                  <a:pt x="42118" y="8334"/>
                </a:lnTo>
                <a:lnTo>
                  <a:pt x="36958" y="6697"/>
                </a:lnTo>
                <a:lnTo>
                  <a:pt x="52202" y="6697"/>
                </a:lnTo>
                <a:lnTo>
                  <a:pt x="58043" y="11310"/>
                </a:lnTo>
                <a:lnTo>
                  <a:pt x="60871" y="17512"/>
                </a:lnTo>
                <a:lnTo>
                  <a:pt x="60871" y="25449"/>
                </a:lnTo>
                <a:close/>
              </a:path>
              <a:path w="404495" h="85725">
                <a:moveTo>
                  <a:pt x="42911" y="85129"/>
                </a:moveTo>
                <a:lnTo>
                  <a:pt x="22473" y="85129"/>
                </a:lnTo>
                <a:lnTo>
                  <a:pt x="14486" y="82847"/>
                </a:lnTo>
                <a:lnTo>
                  <a:pt x="8632" y="78282"/>
                </a:lnTo>
                <a:lnTo>
                  <a:pt x="2877" y="73620"/>
                </a:lnTo>
                <a:lnTo>
                  <a:pt x="0" y="66972"/>
                </a:lnTo>
                <a:lnTo>
                  <a:pt x="0" y="56554"/>
                </a:lnTo>
                <a:lnTo>
                  <a:pt x="7739" y="56554"/>
                </a:lnTo>
                <a:lnTo>
                  <a:pt x="7739" y="64244"/>
                </a:lnTo>
                <a:lnTo>
                  <a:pt x="9971" y="69651"/>
                </a:lnTo>
                <a:lnTo>
                  <a:pt x="14437" y="73223"/>
                </a:lnTo>
                <a:lnTo>
                  <a:pt x="19000" y="76696"/>
                </a:lnTo>
                <a:lnTo>
                  <a:pt x="25598" y="78432"/>
                </a:lnTo>
                <a:lnTo>
                  <a:pt x="56134" y="78432"/>
                </a:lnTo>
                <a:lnTo>
                  <a:pt x="50701" y="82946"/>
                </a:lnTo>
                <a:lnTo>
                  <a:pt x="42911" y="85129"/>
                </a:lnTo>
                <a:close/>
              </a:path>
              <a:path w="404495" h="85725">
                <a:moveTo>
                  <a:pt x="105532" y="85129"/>
                </a:moveTo>
                <a:lnTo>
                  <a:pt x="91343" y="85129"/>
                </a:lnTo>
                <a:lnTo>
                  <a:pt x="84596" y="82202"/>
                </a:lnTo>
                <a:lnTo>
                  <a:pt x="79437" y="76348"/>
                </a:lnTo>
                <a:lnTo>
                  <a:pt x="74376" y="70395"/>
                </a:lnTo>
                <a:lnTo>
                  <a:pt x="71846" y="62904"/>
                </a:lnTo>
                <a:lnTo>
                  <a:pt x="71846" y="44747"/>
                </a:lnTo>
                <a:lnTo>
                  <a:pt x="74376" y="37256"/>
                </a:lnTo>
                <a:lnTo>
                  <a:pt x="79655" y="31154"/>
                </a:lnTo>
                <a:lnTo>
                  <a:pt x="84596" y="25548"/>
                </a:lnTo>
                <a:lnTo>
                  <a:pt x="91343" y="22621"/>
                </a:lnTo>
                <a:lnTo>
                  <a:pt x="108111" y="22621"/>
                </a:lnTo>
                <a:lnTo>
                  <a:pt x="114857" y="25548"/>
                </a:lnTo>
                <a:lnTo>
                  <a:pt x="117602" y="28723"/>
                </a:lnTo>
                <a:lnTo>
                  <a:pt x="93525" y="28723"/>
                </a:lnTo>
                <a:lnTo>
                  <a:pt x="88565" y="31154"/>
                </a:lnTo>
                <a:lnTo>
                  <a:pt x="81024" y="40877"/>
                </a:lnTo>
                <a:lnTo>
                  <a:pt x="79139" y="46831"/>
                </a:lnTo>
                <a:lnTo>
                  <a:pt x="79139" y="60820"/>
                </a:lnTo>
                <a:lnTo>
                  <a:pt x="80974" y="66773"/>
                </a:lnTo>
                <a:lnTo>
                  <a:pt x="84646" y="71734"/>
                </a:lnTo>
                <a:lnTo>
                  <a:pt x="88416" y="76597"/>
                </a:lnTo>
                <a:lnTo>
                  <a:pt x="93426" y="79027"/>
                </a:lnTo>
                <a:lnTo>
                  <a:pt x="117477" y="79027"/>
                </a:lnTo>
                <a:lnTo>
                  <a:pt x="110591" y="83691"/>
                </a:lnTo>
                <a:lnTo>
                  <a:pt x="105532" y="85129"/>
                </a:lnTo>
                <a:close/>
              </a:path>
              <a:path w="404495" h="85725">
                <a:moveTo>
                  <a:pt x="117477" y="79027"/>
                </a:moveTo>
                <a:lnTo>
                  <a:pt x="105928" y="79027"/>
                </a:lnTo>
                <a:lnTo>
                  <a:pt x="110939" y="76597"/>
                </a:lnTo>
                <a:lnTo>
                  <a:pt x="118579" y="66773"/>
                </a:lnTo>
                <a:lnTo>
                  <a:pt x="120513" y="60820"/>
                </a:lnTo>
                <a:lnTo>
                  <a:pt x="120481" y="46831"/>
                </a:lnTo>
                <a:lnTo>
                  <a:pt x="118579" y="41026"/>
                </a:lnTo>
                <a:lnTo>
                  <a:pt x="114709" y="36165"/>
                </a:lnTo>
                <a:lnTo>
                  <a:pt x="110939" y="31204"/>
                </a:lnTo>
                <a:lnTo>
                  <a:pt x="105928" y="28723"/>
                </a:lnTo>
                <a:lnTo>
                  <a:pt x="117602" y="28723"/>
                </a:lnTo>
                <a:lnTo>
                  <a:pt x="119918" y="31402"/>
                </a:lnTo>
                <a:lnTo>
                  <a:pt x="125077" y="37256"/>
                </a:lnTo>
                <a:lnTo>
                  <a:pt x="127657" y="44747"/>
                </a:lnTo>
                <a:lnTo>
                  <a:pt x="127657" y="59333"/>
                </a:lnTo>
                <a:lnTo>
                  <a:pt x="126615" y="64442"/>
                </a:lnTo>
                <a:lnTo>
                  <a:pt x="122448" y="73967"/>
                </a:lnTo>
                <a:lnTo>
                  <a:pt x="119224" y="77837"/>
                </a:lnTo>
                <a:lnTo>
                  <a:pt x="117477" y="79027"/>
                </a:lnTo>
                <a:close/>
              </a:path>
              <a:path w="404495" h="85725">
                <a:moveTo>
                  <a:pt x="149553" y="24407"/>
                </a:moveTo>
                <a:lnTo>
                  <a:pt x="142261" y="24407"/>
                </a:lnTo>
                <a:lnTo>
                  <a:pt x="142261" y="12501"/>
                </a:lnTo>
                <a:lnTo>
                  <a:pt x="143451" y="8135"/>
                </a:lnTo>
                <a:lnTo>
                  <a:pt x="145833" y="5655"/>
                </a:lnTo>
                <a:lnTo>
                  <a:pt x="148214" y="3075"/>
                </a:lnTo>
                <a:lnTo>
                  <a:pt x="151835" y="1785"/>
                </a:lnTo>
                <a:lnTo>
                  <a:pt x="159574" y="1785"/>
                </a:lnTo>
                <a:lnTo>
                  <a:pt x="161558" y="1934"/>
                </a:lnTo>
                <a:lnTo>
                  <a:pt x="162650" y="2232"/>
                </a:lnTo>
                <a:lnTo>
                  <a:pt x="162650" y="7739"/>
                </a:lnTo>
                <a:lnTo>
                  <a:pt x="154663" y="7739"/>
                </a:lnTo>
                <a:lnTo>
                  <a:pt x="152629" y="8433"/>
                </a:lnTo>
                <a:lnTo>
                  <a:pt x="151339" y="9822"/>
                </a:lnTo>
                <a:lnTo>
                  <a:pt x="150148" y="11211"/>
                </a:lnTo>
                <a:lnTo>
                  <a:pt x="149553" y="13444"/>
                </a:lnTo>
                <a:lnTo>
                  <a:pt x="149553" y="24407"/>
                </a:lnTo>
                <a:close/>
              </a:path>
              <a:path w="404495" h="85725">
                <a:moveTo>
                  <a:pt x="179430" y="24407"/>
                </a:moveTo>
                <a:lnTo>
                  <a:pt x="172286" y="24407"/>
                </a:lnTo>
                <a:lnTo>
                  <a:pt x="172286" y="6697"/>
                </a:lnTo>
                <a:lnTo>
                  <a:pt x="179430" y="6697"/>
                </a:lnTo>
                <a:lnTo>
                  <a:pt x="179430" y="24407"/>
                </a:lnTo>
                <a:close/>
              </a:path>
              <a:path w="404495" h="85725">
                <a:moveTo>
                  <a:pt x="162650" y="8334"/>
                </a:moveTo>
                <a:lnTo>
                  <a:pt x="161757" y="8135"/>
                </a:lnTo>
                <a:lnTo>
                  <a:pt x="160765" y="7987"/>
                </a:lnTo>
                <a:lnTo>
                  <a:pt x="158681" y="7788"/>
                </a:lnTo>
                <a:lnTo>
                  <a:pt x="157937" y="7739"/>
                </a:lnTo>
                <a:lnTo>
                  <a:pt x="162650" y="7739"/>
                </a:lnTo>
                <a:lnTo>
                  <a:pt x="162650" y="8334"/>
                </a:lnTo>
                <a:close/>
              </a:path>
              <a:path w="404495" h="85725">
                <a:moveTo>
                  <a:pt x="161162" y="30360"/>
                </a:moveTo>
                <a:lnTo>
                  <a:pt x="132289" y="30360"/>
                </a:lnTo>
                <a:lnTo>
                  <a:pt x="132289" y="24407"/>
                </a:lnTo>
                <a:lnTo>
                  <a:pt x="161162" y="24407"/>
                </a:lnTo>
                <a:lnTo>
                  <a:pt x="161162" y="30360"/>
                </a:lnTo>
                <a:close/>
              </a:path>
              <a:path w="404495" h="85725">
                <a:moveTo>
                  <a:pt x="191485" y="30360"/>
                </a:moveTo>
                <a:lnTo>
                  <a:pt x="161869" y="30360"/>
                </a:lnTo>
                <a:lnTo>
                  <a:pt x="161869" y="24407"/>
                </a:lnTo>
                <a:lnTo>
                  <a:pt x="191485" y="24407"/>
                </a:lnTo>
                <a:lnTo>
                  <a:pt x="191485" y="30360"/>
                </a:lnTo>
                <a:close/>
              </a:path>
              <a:path w="404495" h="85725">
                <a:moveTo>
                  <a:pt x="149553" y="83343"/>
                </a:moveTo>
                <a:lnTo>
                  <a:pt x="142261" y="83343"/>
                </a:lnTo>
                <a:lnTo>
                  <a:pt x="142261" y="30360"/>
                </a:lnTo>
                <a:lnTo>
                  <a:pt x="149553" y="30360"/>
                </a:lnTo>
                <a:lnTo>
                  <a:pt x="149553" y="83343"/>
                </a:lnTo>
                <a:close/>
              </a:path>
              <a:path w="404495" h="85725">
                <a:moveTo>
                  <a:pt x="186178" y="84087"/>
                </a:moveTo>
                <a:lnTo>
                  <a:pt x="180324" y="84087"/>
                </a:lnTo>
                <a:lnTo>
                  <a:pt x="176999" y="83194"/>
                </a:lnTo>
                <a:lnTo>
                  <a:pt x="175114" y="81409"/>
                </a:lnTo>
                <a:lnTo>
                  <a:pt x="173229" y="79524"/>
                </a:lnTo>
                <a:lnTo>
                  <a:pt x="172413" y="76646"/>
                </a:lnTo>
                <a:lnTo>
                  <a:pt x="172286" y="30360"/>
                </a:lnTo>
                <a:lnTo>
                  <a:pt x="179430" y="30360"/>
                </a:lnTo>
                <a:lnTo>
                  <a:pt x="179430" y="73670"/>
                </a:lnTo>
                <a:lnTo>
                  <a:pt x="179976" y="75654"/>
                </a:lnTo>
                <a:lnTo>
                  <a:pt x="181067" y="76646"/>
                </a:lnTo>
                <a:lnTo>
                  <a:pt x="182258" y="77539"/>
                </a:lnTo>
                <a:lnTo>
                  <a:pt x="183747" y="77985"/>
                </a:lnTo>
                <a:lnTo>
                  <a:pt x="191485" y="77985"/>
                </a:lnTo>
                <a:lnTo>
                  <a:pt x="191485" y="83790"/>
                </a:lnTo>
                <a:lnTo>
                  <a:pt x="190394" y="83889"/>
                </a:lnTo>
                <a:lnTo>
                  <a:pt x="189303" y="83938"/>
                </a:lnTo>
                <a:lnTo>
                  <a:pt x="188211" y="83938"/>
                </a:lnTo>
                <a:lnTo>
                  <a:pt x="187219" y="84037"/>
                </a:lnTo>
                <a:lnTo>
                  <a:pt x="186178" y="84087"/>
                </a:lnTo>
                <a:close/>
              </a:path>
              <a:path w="404495" h="85725">
                <a:moveTo>
                  <a:pt x="191485" y="77985"/>
                </a:moveTo>
                <a:lnTo>
                  <a:pt x="188063" y="77985"/>
                </a:lnTo>
                <a:lnTo>
                  <a:pt x="191485" y="77687"/>
                </a:lnTo>
                <a:lnTo>
                  <a:pt x="191485" y="77985"/>
                </a:lnTo>
                <a:close/>
              </a:path>
              <a:path w="404495" h="85725">
                <a:moveTo>
                  <a:pt x="213779" y="34230"/>
                </a:moveTo>
                <a:lnTo>
                  <a:pt x="208787" y="34230"/>
                </a:lnTo>
                <a:lnTo>
                  <a:pt x="210870" y="30360"/>
                </a:lnTo>
                <a:lnTo>
                  <a:pt x="213500" y="27483"/>
                </a:lnTo>
                <a:lnTo>
                  <a:pt x="216675" y="25598"/>
                </a:lnTo>
                <a:lnTo>
                  <a:pt x="219948" y="23613"/>
                </a:lnTo>
                <a:lnTo>
                  <a:pt x="223769" y="22621"/>
                </a:lnTo>
                <a:lnTo>
                  <a:pt x="232202" y="22621"/>
                </a:lnTo>
                <a:lnTo>
                  <a:pt x="235725" y="23613"/>
                </a:lnTo>
                <a:lnTo>
                  <a:pt x="238701" y="25598"/>
                </a:lnTo>
                <a:lnTo>
                  <a:pt x="241777" y="27582"/>
                </a:lnTo>
                <a:lnTo>
                  <a:pt x="242603" y="28723"/>
                </a:lnTo>
                <a:lnTo>
                  <a:pt x="220891" y="28723"/>
                </a:lnTo>
                <a:lnTo>
                  <a:pt x="216526" y="30658"/>
                </a:lnTo>
                <a:lnTo>
                  <a:pt x="213779" y="34230"/>
                </a:lnTo>
                <a:close/>
              </a:path>
              <a:path w="404495" h="85725">
                <a:moveTo>
                  <a:pt x="250173" y="34230"/>
                </a:moveTo>
                <a:lnTo>
                  <a:pt x="244952" y="34230"/>
                </a:lnTo>
                <a:lnTo>
                  <a:pt x="246837" y="30460"/>
                </a:lnTo>
                <a:lnTo>
                  <a:pt x="249417" y="27582"/>
                </a:lnTo>
                <a:lnTo>
                  <a:pt x="255965" y="23613"/>
                </a:lnTo>
                <a:lnTo>
                  <a:pt x="259686" y="22621"/>
                </a:lnTo>
                <a:lnTo>
                  <a:pt x="270401" y="22621"/>
                </a:lnTo>
                <a:lnTo>
                  <a:pt x="275263" y="24358"/>
                </a:lnTo>
                <a:lnTo>
                  <a:pt x="278439" y="27830"/>
                </a:lnTo>
                <a:lnTo>
                  <a:pt x="279280" y="28723"/>
                </a:lnTo>
                <a:lnTo>
                  <a:pt x="256957" y="28723"/>
                </a:lnTo>
                <a:lnTo>
                  <a:pt x="252939" y="30559"/>
                </a:lnTo>
                <a:lnTo>
                  <a:pt x="250173" y="34230"/>
                </a:lnTo>
                <a:close/>
              </a:path>
              <a:path w="404495" h="85725">
                <a:moveTo>
                  <a:pt x="209084" y="83343"/>
                </a:moveTo>
                <a:lnTo>
                  <a:pt x="201792" y="83343"/>
                </a:lnTo>
                <a:lnTo>
                  <a:pt x="201792" y="24407"/>
                </a:lnTo>
                <a:lnTo>
                  <a:pt x="208489" y="24407"/>
                </a:lnTo>
                <a:lnTo>
                  <a:pt x="208489" y="34230"/>
                </a:lnTo>
                <a:lnTo>
                  <a:pt x="213779" y="34230"/>
                </a:lnTo>
                <a:lnTo>
                  <a:pt x="210573" y="38397"/>
                </a:lnTo>
                <a:lnTo>
                  <a:pt x="209084" y="43507"/>
                </a:lnTo>
                <a:lnTo>
                  <a:pt x="209084" y="83343"/>
                </a:lnTo>
                <a:close/>
              </a:path>
              <a:path w="404495" h="85725">
                <a:moveTo>
                  <a:pt x="246142" y="83343"/>
                </a:moveTo>
                <a:lnTo>
                  <a:pt x="238998" y="83343"/>
                </a:lnTo>
                <a:lnTo>
                  <a:pt x="238908" y="38199"/>
                </a:lnTo>
                <a:lnTo>
                  <a:pt x="237957" y="35073"/>
                </a:lnTo>
                <a:lnTo>
                  <a:pt x="235873" y="32593"/>
                </a:lnTo>
                <a:lnTo>
                  <a:pt x="233790" y="30013"/>
                </a:lnTo>
                <a:lnTo>
                  <a:pt x="230714" y="28723"/>
                </a:lnTo>
                <a:lnTo>
                  <a:pt x="242603" y="28723"/>
                </a:lnTo>
                <a:lnTo>
                  <a:pt x="243789" y="30360"/>
                </a:lnTo>
                <a:lnTo>
                  <a:pt x="243890" y="30559"/>
                </a:lnTo>
                <a:lnTo>
                  <a:pt x="244952" y="34230"/>
                </a:lnTo>
                <a:lnTo>
                  <a:pt x="250173" y="34230"/>
                </a:lnTo>
                <a:lnTo>
                  <a:pt x="247482" y="37802"/>
                </a:lnTo>
                <a:lnTo>
                  <a:pt x="246142" y="42862"/>
                </a:lnTo>
                <a:lnTo>
                  <a:pt x="246142" y="83343"/>
                </a:lnTo>
                <a:close/>
              </a:path>
              <a:path w="404495" h="85725">
                <a:moveTo>
                  <a:pt x="283350" y="83343"/>
                </a:moveTo>
                <a:lnTo>
                  <a:pt x="276057" y="83343"/>
                </a:lnTo>
                <a:lnTo>
                  <a:pt x="275932" y="37802"/>
                </a:lnTo>
                <a:lnTo>
                  <a:pt x="274916" y="34577"/>
                </a:lnTo>
                <a:lnTo>
                  <a:pt x="272634" y="32295"/>
                </a:lnTo>
                <a:lnTo>
                  <a:pt x="270451" y="29914"/>
                </a:lnTo>
                <a:lnTo>
                  <a:pt x="266978" y="28723"/>
                </a:lnTo>
                <a:lnTo>
                  <a:pt x="279280" y="28723"/>
                </a:lnTo>
                <a:lnTo>
                  <a:pt x="281712" y="31303"/>
                </a:lnTo>
                <a:lnTo>
                  <a:pt x="283350" y="36313"/>
                </a:lnTo>
                <a:lnTo>
                  <a:pt x="283350" y="83343"/>
                </a:lnTo>
                <a:close/>
              </a:path>
              <a:path w="404495" h="85725">
                <a:moveTo>
                  <a:pt x="303553" y="42415"/>
                </a:moveTo>
                <a:lnTo>
                  <a:pt x="296409" y="42415"/>
                </a:lnTo>
                <a:lnTo>
                  <a:pt x="296706" y="35966"/>
                </a:lnTo>
                <a:lnTo>
                  <a:pt x="298890" y="31055"/>
                </a:lnTo>
                <a:lnTo>
                  <a:pt x="302958" y="27681"/>
                </a:lnTo>
                <a:lnTo>
                  <a:pt x="307125" y="24308"/>
                </a:lnTo>
                <a:lnTo>
                  <a:pt x="312929" y="22621"/>
                </a:lnTo>
                <a:lnTo>
                  <a:pt x="327812" y="22621"/>
                </a:lnTo>
                <a:lnTo>
                  <a:pt x="333269" y="24258"/>
                </a:lnTo>
                <a:lnTo>
                  <a:pt x="336742" y="27533"/>
                </a:lnTo>
                <a:lnTo>
                  <a:pt x="338044" y="28723"/>
                </a:lnTo>
                <a:lnTo>
                  <a:pt x="314368" y="28723"/>
                </a:lnTo>
                <a:lnTo>
                  <a:pt x="310548" y="29914"/>
                </a:lnTo>
                <a:lnTo>
                  <a:pt x="307869" y="32295"/>
                </a:lnTo>
                <a:lnTo>
                  <a:pt x="305190" y="34577"/>
                </a:lnTo>
                <a:lnTo>
                  <a:pt x="303751" y="37951"/>
                </a:lnTo>
                <a:lnTo>
                  <a:pt x="303553" y="42415"/>
                </a:lnTo>
                <a:close/>
              </a:path>
              <a:path w="404495" h="85725">
                <a:moveTo>
                  <a:pt x="318535" y="85129"/>
                </a:moveTo>
                <a:lnTo>
                  <a:pt x="307720" y="85129"/>
                </a:lnTo>
                <a:lnTo>
                  <a:pt x="302908" y="83640"/>
                </a:lnTo>
                <a:lnTo>
                  <a:pt x="299237" y="80664"/>
                </a:lnTo>
                <a:lnTo>
                  <a:pt x="295665" y="77588"/>
                </a:lnTo>
                <a:lnTo>
                  <a:pt x="293879" y="73272"/>
                </a:lnTo>
                <a:lnTo>
                  <a:pt x="293879" y="62060"/>
                </a:lnTo>
                <a:lnTo>
                  <a:pt x="329498" y="48468"/>
                </a:lnTo>
                <a:lnTo>
                  <a:pt x="331681" y="47773"/>
                </a:lnTo>
                <a:lnTo>
                  <a:pt x="332872" y="46583"/>
                </a:lnTo>
                <a:lnTo>
                  <a:pt x="334162" y="45392"/>
                </a:lnTo>
                <a:lnTo>
                  <a:pt x="334806" y="43457"/>
                </a:lnTo>
                <a:lnTo>
                  <a:pt x="334806" y="36810"/>
                </a:lnTo>
                <a:lnTo>
                  <a:pt x="333566" y="33833"/>
                </a:lnTo>
                <a:lnTo>
                  <a:pt x="331086" y="31849"/>
                </a:lnTo>
                <a:lnTo>
                  <a:pt x="328705" y="29765"/>
                </a:lnTo>
                <a:lnTo>
                  <a:pt x="324785" y="28723"/>
                </a:lnTo>
                <a:lnTo>
                  <a:pt x="338044" y="28723"/>
                </a:lnTo>
                <a:lnTo>
                  <a:pt x="340214" y="30708"/>
                </a:lnTo>
                <a:lnTo>
                  <a:pt x="341950" y="35222"/>
                </a:lnTo>
                <a:lnTo>
                  <a:pt x="341950" y="51047"/>
                </a:lnTo>
                <a:lnTo>
                  <a:pt x="334509" y="51047"/>
                </a:lnTo>
                <a:lnTo>
                  <a:pt x="333815" y="52437"/>
                </a:lnTo>
                <a:lnTo>
                  <a:pt x="331533" y="53379"/>
                </a:lnTo>
                <a:lnTo>
                  <a:pt x="323893" y="54371"/>
                </a:lnTo>
                <a:lnTo>
                  <a:pt x="319676" y="55016"/>
                </a:lnTo>
                <a:lnTo>
                  <a:pt x="310448" y="56604"/>
                </a:lnTo>
                <a:lnTo>
                  <a:pt x="306975" y="57943"/>
                </a:lnTo>
                <a:lnTo>
                  <a:pt x="304594" y="59828"/>
                </a:lnTo>
                <a:lnTo>
                  <a:pt x="302213" y="61614"/>
                </a:lnTo>
                <a:lnTo>
                  <a:pt x="301023" y="64095"/>
                </a:lnTo>
                <a:lnTo>
                  <a:pt x="301023" y="70842"/>
                </a:lnTo>
                <a:lnTo>
                  <a:pt x="302313" y="73719"/>
                </a:lnTo>
                <a:lnTo>
                  <a:pt x="304892" y="75901"/>
                </a:lnTo>
                <a:lnTo>
                  <a:pt x="307572" y="77985"/>
                </a:lnTo>
                <a:lnTo>
                  <a:pt x="310697" y="79027"/>
                </a:lnTo>
                <a:lnTo>
                  <a:pt x="330639" y="79027"/>
                </a:lnTo>
                <a:lnTo>
                  <a:pt x="329003" y="80664"/>
                </a:lnTo>
                <a:lnTo>
                  <a:pt x="325728" y="82450"/>
                </a:lnTo>
                <a:lnTo>
                  <a:pt x="322553" y="84236"/>
                </a:lnTo>
                <a:lnTo>
                  <a:pt x="318535" y="85129"/>
                </a:lnTo>
                <a:close/>
              </a:path>
              <a:path w="404495" h="85725">
                <a:moveTo>
                  <a:pt x="330639" y="79027"/>
                </a:moveTo>
                <a:lnTo>
                  <a:pt x="320123" y="79027"/>
                </a:lnTo>
                <a:lnTo>
                  <a:pt x="324984" y="77291"/>
                </a:lnTo>
                <a:lnTo>
                  <a:pt x="332822" y="70246"/>
                </a:lnTo>
                <a:lnTo>
                  <a:pt x="334806" y="65881"/>
                </a:lnTo>
                <a:lnTo>
                  <a:pt x="334806" y="51047"/>
                </a:lnTo>
                <a:lnTo>
                  <a:pt x="341950" y="51047"/>
                </a:lnTo>
                <a:lnTo>
                  <a:pt x="341950" y="73074"/>
                </a:lnTo>
                <a:lnTo>
                  <a:pt x="335105" y="73074"/>
                </a:lnTo>
                <a:lnTo>
                  <a:pt x="332128" y="77539"/>
                </a:lnTo>
                <a:lnTo>
                  <a:pt x="330639" y="79027"/>
                </a:lnTo>
                <a:close/>
              </a:path>
              <a:path w="404495" h="85725">
                <a:moveTo>
                  <a:pt x="346117" y="83343"/>
                </a:moveTo>
                <a:lnTo>
                  <a:pt x="340710" y="83343"/>
                </a:lnTo>
                <a:lnTo>
                  <a:pt x="338477" y="82599"/>
                </a:lnTo>
                <a:lnTo>
                  <a:pt x="335898" y="79623"/>
                </a:lnTo>
                <a:lnTo>
                  <a:pt x="335369" y="77588"/>
                </a:lnTo>
                <a:lnTo>
                  <a:pt x="335253" y="73074"/>
                </a:lnTo>
                <a:lnTo>
                  <a:pt x="341950" y="73074"/>
                </a:lnTo>
                <a:lnTo>
                  <a:pt x="341950" y="74413"/>
                </a:lnTo>
                <a:lnTo>
                  <a:pt x="342298" y="75406"/>
                </a:lnTo>
                <a:lnTo>
                  <a:pt x="342992" y="76199"/>
                </a:lnTo>
                <a:lnTo>
                  <a:pt x="343687" y="76894"/>
                </a:lnTo>
                <a:lnTo>
                  <a:pt x="344778" y="77241"/>
                </a:lnTo>
                <a:lnTo>
                  <a:pt x="348499" y="77241"/>
                </a:lnTo>
                <a:lnTo>
                  <a:pt x="348499" y="82896"/>
                </a:lnTo>
                <a:lnTo>
                  <a:pt x="347606" y="83095"/>
                </a:lnTo>
                <a:lnTo>
                  <a:pt x="346812" y="83244"/>
                </a:lnTo>
                <a:lnTo>
                  <a:pt x="346117" y="83343"/>
                </a:lnTo>
                <a:close/>
              </a:path>
              <a:path w="404495" h="85725">
                <a:moveTo>
                  <a:pt x="348499" y="77241"/>
                </a:moveTo>
                <a:lnTo>
                  <a:pt x="347308" y="77241"/>
                </a:lnTo>
                <a:lnTo>
                  <a:pt x="347705" y="77142"/>
                </a:lnTo>
                <a:lnTo>
                  <a:pt x="348102" y="76993"/>
                </a:lnTo>
                <a:lnTo>
                  <a:pt x="348499" y="76795"/>
                </a:lnTo>
                <a:lnTo>
                  <a:pt x="348499" y="77241"/>
                </a:lnTo>
                <a:close/>
              </a:path>
              <a:path w="404495" h="85725">
                <a:moveTo>
                  <a:pt x="358564" y="83343"/>
                </a:moveTo>
                <a:lnTo>
                  <a:pt x="349634" y="83343"/>
                </a:lnTo>
                <a:lnTo>
                  <a:pt x="372553" y="52685"/>
                </a:lnTo>
                <a:lnTo>
                  <a:pt x="351270" y="24407"/>
                </a:lnTo>
                <a:lnTo>
                  <a:pt x="360350" y="24407"/>
                </a:lnTo>
                <a:lnTo>
                  <a:pt x="377167" y="46731"/>
                </a:lnTo>
                <a:lnTo>
                  <a:pt x="385726" y="46731"/>
                </a:lnTo>
                <a:lnTo>
                  <a:pt x="381334" y="52536"/>
                </a:lnTo>
                <a:lnTo>
                  <a:pt x="385792" y="58489"/>
                </a:lnTo>
                <a:lnTo>
                  <a:pt x="376720" y="58489"/>
                </a:lnTo>
                <a:lnTo>
                  <a:pt x="358564" y="83343"/>
                </a:lnTo>
                <a:close/>
              </a:path>
              <a:path w="404495" h="85725">
                <a:moveTo>
                  <a:pt x="385726" y="46731"/>
                </a:moveTo>
                <a:lnTo>
                  <a:pt x="377167" y="46731"/>
                </a:lnTo>
                <a:lnTo>
                  <a:pt x="393687" y="24407"/>
                </a:lnTo>
                <a:lnTo>
                  <a:pt x="402617" y="24407"/>
                </a:lnTo>
                <a:lnTo>
                  <a:pt x="385726" y="46731"/>
                </a:lnTo>
                <a:close/>
              </a:path>
              <a:path w="404495" h="85725">
                <a:moveTo>
                  <a:pt x="404403" y="83343"/>
                </a:moveTo>
                <a:lnTo>
                  <a:pt x="395175" y="83343"/>
                </a:lnTo>
                <a:lnTo>
                  <a:pt x="376720" y="58489"/>
                </a:lnTo>
                <a:lnTo>
                  <a:pt x="385792" y="58489"/>
                </a:lnTo>
                <a:lnTo>
                  <a:pt x="404403" y="833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7056475" y="1407513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7056475" y="1407513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7429925" y="1437945"/>
            <a:ext cx="97500" cy="638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7053025" y="158481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7053025" y="158481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7397077" y="1616592"/>
            <a:ext cx="153814" cy="62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 txBox="1"/>
          <p:nvPr/>
        </p:nvSpPr>
        <p:spPr>
          <a:xfrm>
            <a:off x="1347957" y="934431"/>
            <a:ext cx="4476274" cy="1731852"/>
          </a:xfrm>
          <a:prstGeom prst="rect">
            <a:avLst/>
          </a:prstGeom>
        </p:spPr>
        <p:txBody>
          <a:bodyPr vert="horz" wrap="square" lIns="0" tIns="109061" rIns="0" bIns="0" rtlCol="0">
            <a:spAutoFit/>
          </a:bodyPr>
          <a:lstStyle/>
          <a:p>
            <a:pPr marL="9525">
              <a:spcBef>
                <a:spcPts val="859"/>
              </a:spcBef>
            </a:pPr>
            <a:r>
              <a:rPr sz="1800" spc="-4" dirty="0"/>
              <a:t>Densely Connected Convolutional</a:t>
            </a:r>
            <a:r>
              <a:rPr sz="1800" spc="-64" dirty="0"/>
              <a:t> </a:t>
            </a:r>
            <a:r>
              <a:rPr sz="1800" spc="-4" dirty="0"/>
              <a:t>Networks</a:t>
            </a:r>
            <a:endParaRPr sz="1800"/>
          </a:p>
          <a:p>
            <a:pPr marL="18098">
              <a:spcBef>
                <a:spcPts val="458"/>
              </a:spcBef>
            </a:pPr>
            <a:r>
              <a:rPr sz="1050" i="1" spc="-4" dirty="0"/>
              <a:t>[Huang et al.</a:t>
            </a:r>
            <a:r>
              <a:rPr sz="1050" i="1" spc="-8" dirty="0"/>
              <a:t> </a:t>
            </a:r>
            <a:r>
              <a:rPr sz="1050" i="1" spc="-4" dirty="0"/>
              <a:t>2017]</a:t>
            </a:r>
            <a:endParaRPr sz="1050"/>
          </a:p>
          <a:p>
            <a:pPr>
              <a:spcBef>
                <a:spcPts val="34"/>
              </a:spcBef>
            </a:pPr>
            <a:endParaRPr sz="975">
              <a:latin typeface="Times New Roman"/>
              <a:cs typeface="Times New Roman"/>
            </a:endParaRPr>
          </a:p>
          <a:p>
            <a:pPr marL="295275" marR="1623060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Dense blocks where each layer is  </a:t>
            </a:r>
            <a:r>
              <a:rPr sz="1050" dirty="0">
                <a:solidFill>
                  <a:srgbClr val="0000FF"/>
                </a:solidFill>
              </a:rPr>
              <a:t>connected </a:t>
            </a:r>
            <a:r>
              <a:rPr sz="1050" spc="-4" dirty="0">
                <a:solidFill>
                  <a:srgbClr val="0000FF"/>
                </a:solidFill>
              </a:rPr>
              <a:t>to every other layer in  feedforward</a:t>
            </a:r>
            <a:r>
              <a:rPr sz="1050" spc="-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fashion</a:t>
            </a:r>
            <a:endParaRPr sz="1050"/>
          </a:p>
          <a:p>
            <a:pPr marL="295275" marR="1699260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Alleviates </a:t>
            </a:r>
            <a:r>
              <a:rPr sz="1050" dirty="0">
                <a:solidFill>
                  <a:srgbClr val="0000FF"/>
                </a:solidFill>
              </a:rPr>
              <a:t>vanishing </a:t>
            </a:r>
            <a:r>
              <a:rPr sz="1050" spc="-4" dirty="0">
                <a:solidFill>
                  <a:srgbClr val="0000FF"/>
                </a:solidFill>
              </a:rPr>
              <a:t>gradient,  </a:t>
            </a:r>
            <a:r>
              <a:rPr sz="1050" dirty="0">
                <a:solidFill>
                  <a:srgbClr val="0000FF"/>
                </a:solidFill>
              </a:rPr>
              <a:t>strengthens </a:t>
            </a:r>
            <a:r>
              <a:rPr sz="1050" spc="-4" dirty="0">
                <a:solidFill>
                  <a:srgbClr val="0000FF"/>
                </a:solidFill>
              </a:rPr>
              <a:t>feature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propagation,  encourages feature</a:t>
            </a:r>
            <a:r>
              <a:rPr sz="1050" spc="-15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reuse</a:t>
            </a:r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4591550" y="1394691"/>
            <a:ext cx="2269694" cy="22900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5490488" y="3786571"/>
            <a:ext cx="717257" cy="97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49" name="object 49"/>
          <p:cNvSpPr txBox="1"/>
          <p:nvPr/>
        </p:nvSpPr>
        <p:spPr>
          <a:xfrm>
            <a:off x="5192340" y="4171608"/>
            <a:ext cx="92916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33"/>
              </a:lnSpc>
            </a:pPr>
            <a:r>
              <a:rPr sz="1500" spc="-4" dirty="0">
                <a:solidFill>
                  <a:srgbClr val="FFFFFF"/>
                </a:solidFill>
              </a:rPr>
              <a:t>Lecture </a:t>
            </a:r>
            <a:r>
              <a:rPr sz="1500" dirty="0">
                <a:solidFill>
                  <a:srgbClr val="FFFFFF"/>
                </a:solidFill>
              </a:rPr>
              <a:t>9</a:t>
            </a:r>
            <a:r>
              <a:rPr sz="1500" spc="-68" dirty="0">
                <a:solidFill>
                  <a:srgbClr val="FFFFFF"/>
                </a:solidFill>
              </a:rPr>
              <a:t> </a:t>
            </a:r>
            <a:r>
              <a:rPr sz="1500" dirty="0">
                <a:solidFill>
                  <a:srgbClr val="FFFFFF"/>
                </a:solidFill>
              </a:rPr>
              <a:t>-</a:t>
            </a:r>
            <a:endParaRPr sz="1500"/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34F845-CE1C-444C-8040-6E25A4CD12D9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DE71F34C-73AB-7D51-60F1-EDF43028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5" name="Title 54">
            <a:extLst>
              <a:ext uri="{FF2B5EF4-FFF2-40B4-BE49-F238E27FC236}">
                <a16:creationId xmlns:a16="http://schemas.microsoft.com/office/drawing/2014/main" id="{56D80751-C842-988F-3B31-F829F832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ResNets …</a:t>
            </a:r>
          </a:p>
        </p:txBody>
      </p:sp>
    </p:spTree>
    <p:extLst>
      <p:ext uri="{BB962C8B-B14F-4D97-AF65-F5344CB8AC3E}">
        <p14:creationId xmlns:p14="http://schemas.microsoft.com/office/powerpoint/2010/main" val="200678198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93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https://arxiv.org/pdf/2103.07579.pdf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NeurIPS 2021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0" name="Google Shape;1270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216</a:t>
            </a:fld>
            <a:endParaRPr/>
          </a:p>
        </p:txBody>
      </p:sp>
      <p:pic>
        <p:nvPicPr>
          <p:cNvPr id="1271" name="Google Shape;127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2" y="1091875"/>
            <a:ext cx="8167655" cy="40516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32704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94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https://arxiv.org/pdf/2103.07579.pdf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NeurIPS 2021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7" name="Google Shape;1277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217</a:t>
            </a:fld>
            <a:endParaRPr/>
          </a:p>
        </p:txBody>
      </p:sp>
      <p:pic>
        <p:nvPicPr>
          <p:cNvPr id="1278" name="Google Shape;127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2" y="1091875"/>
            <a:ext cx="8167655" cy="40516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9" name="Google Shape;1279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73" y="680203"/>
            <a:ext cx="4467250" cy="37114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37264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24912" y="1076298"/>
            <a:ext cx="5386863" cy="2246961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9525" marR="3810">
              <a:lnSpc>
                <a:spcPts val="2138"/>
              </a:lnSpc>
              <a:spcBef>
                <a:spcPts val="164"/>
              </a:spcBef>
            </a:pPr>
            <a:r>
              <a:rPr sz="1800" spc="-4" dirty="0"/>
              <a:t>SqueezeNet: AlexNet-level Accuracy With 50x</a:t>
            </a:r>
            <a:r>
              <a:rPr sz="1800" spc="-75" dirty="0"/>
              <a:t> </a:t>
            </a:r>
            <a:r>
              <a:rPr sz="1800" spc="-4" dirty="0"/>
              <a:t>Fewer  Parameters and &lt;0.5Mb </a:t>
            </a:r>
            <a:r>
              <a:rPr sz="1800" dirty="0"/>
              <a:t>Model</a:t>
            </a:r>
            <a:r>
              <a:rPr sz="1800" spc="-23" dirty="0"/>
              <a:t> </a:t>
            </a:r>
            <a:r>
              <a:rPr sz="1800" spc="-4" dirty="0"/>
              <a:t>Size</a:t>
            </a:r>
            <a:endParaRPr sz="1800"/>
          </a:p>
          <a:p>
            <a:pPr marL="41433">
              <a:spcBef>
                <a:spcPts val="390"/>
              </a:spcBef>
            </a:pPr>
            <a:r>
              <a:rPr sz="1050" i="1" spc="-4" dirty="0"/>
              <a:t>[Iandola et al.</a:t>
            </a:r>
            <a:r>
              <a:rPr sz="1050" i="1" spc="-8" dirty="0"/>
              <a:t> </a:t>
            </a:r>
            <a:r>
              <a:rPr sz="1050" i="1" spc="-4" dirty="0"/>
              <a:t>2017]</a:t>
            </a:r>
            <a:endParaRPr sz="1050"/>
          </a:p>
          <a:p>
            <a:pPr>
              <a:spcBef>
                <a:spcPts val="23"/>
              </a:spcBef>
            </a:pPr>
            <a:endParaRPr sz="1163">
              <a:latin typeface="Times New Roman"/>
              <a:cs typeface="Times New Roman"/>
            </a:endParaRPr>
          </a:p>
          <a:p>
            <a:pPr marL="352425" marR="2449353" indent="-228600">
              <a:lnSpc>
                <a:spcPct val="100699"/>
              </a:lnSpc>
              <a:buChar char="-"/>
              <a:tabLst>
                <a:tab pos="351949" algn="l"/>
                <a:tab pos="352425" algn="l"/>
              </a:tabLst>
            </a:pPr>
            <a:r>
              <a:rPr sz="1050" spc="-4" dirty="0">
                <a:solidFill>
                  <a:srgbClr val="0000FF"/>
                </a:solidFill>
              </a:rPr>
              <a:t>Fire </a:t>
            </a:r>
            <a:r>
              <a:rPr sz="1050" dirty="0">
                <a:solidFill>
                  <a:srgbClr val="0000FF"/>
                </a:solidFill>
              </a:rPr>
              <a:t>modules consisting </a:t>
            </a:r>
            <a:r>
              <a:rPr sz="1050" spc="-4" dirty="0">
                <a:solidFill>
                  <a:srgbClr val="0000FF"/>
                </a:solidFill>
              </a:rPr>
              <a:t>of </a:t>
            </a:r>
            <a:r>
              <a:rPr sz="1050" dirty="0">
                <a:solidFill>
                  <a:srgbClr val="0000FF"/>
                </a:solidFill>
              </a:rPr>
              <a:t>a  </a:t>
            </a:r>
            <a:r>
              <a:rPr sz="1050" spc="-4" dirty="0">
                <a:solidFill>
                  <a:srgbClr val="0000FF"/>
                </a:solidFill>
              </a:rPr>
              <a:t>‘squeeze’ layer with 1x1 filters  feeding an ‘expand’ layer with 1x1  and 3x3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filters</a:t>
            </a:r>
            <a:endParaRPr sz="1050"/>
          </a:p>
          <a:p>
            <a:pPr marL="352425" marR="3059430" indent="-228600">
              <a:lnSpc>
                <a:spcPct val="100699"/>
              </a:lnSpc>
              <a:buChar char="-"/>
              <a:tabLst>
                <a:tab pos="351949" algn="l"/>
                <a:tab pos="352425" algn="l"/>
              </a:tabLst>
            </a:pPr>
            <a:r>
              <a:rPr sz="1050" spc="-4" dirty="0">
                <a:solidFill>
                  <a:srgbClr val="0000FF"/>
                </a:solidFill>
              </a:rPr>
              <a:t>AlexNet level accuracy</a:t>
            </a:r>
            <a:r>
              <a:rPr sz="1050" spc="-7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on  ImageNet with 50x fewer  parameters</a:t>
            </a:r>
            <a:endParaRPr sz="1050"/>
          </a:p>
          <a:p>
            <a:pPr marL="352425" marR="2714625" indent="-228600">
              <a:lnSpc>
                <a:spcPct val="100699"/>
              </a:lnSpc>
              <a:buChar char="-"/>
              <a:tabLst>
                <a:tab pos="351949" algn="l"/>
                <a:tab pos="352425" algn="l"/>
              </a:tabLst>
            </a:pPr>
            <a:r>
              <a:rPr sz="1050" spc="-4" dirty="0">
                <a:solidFill>
                  <a:srgbClr val="0000FF"/>
                </a:solidFill>
              </a:rPr>
              <a:t>Can </a:t>
            </a:r>
            <a:r>
              <a:rPr sz="1050" dirty="0">
                <a:solidFill>
                  <a:srgbClr val="0000FF"/>
                </a:solidFill>
              </a:rPr>
              <a:t>compress </a:t>
            </a:r>
            <a:r>
              <a:rPr sz="1050" spc="-4" dirty="0">
                <a:solidFill>
                  <a:srgbClr val="0000FF"/>
                </a:solidFill>
              </a:rPr>
              <a:t>to 510x</a:t>
            </a:r>
            <a:r>
              <a:rPr sz="1050" spc="-71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smaller  </a:t>
            </a:r>
            <a:r>
              <a:rPr sz="1050" spc="-4" dirty="0">
                <a:solidFill>
                  <a:srgbClr val="0000FF"/>
                </a:solidFill>
              </a:rPr>
              <a:t>than AlexNet</a:t>
            </a:r>
            <a:r>
              <a:rPr sz="1050" spc="-19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(0.5Mb)</a:t>
            </a:r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618084" y="1821710"/>
            <a:ext cx="3186887" cy="2007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4493131" y="3828416"/>
            <a:ext cx="3444240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Figure </a:t>
            </a:r>
            <a:r>
              <a:rPr sz="600" dirty="0"/>
              <a:t>copyright </a:t>
            </a:r>
            <a:r>
              <a:rPr sz="600" spc="-4" dirty="0"/>
              <a:t>Iandola, Han, </a:t>
            </a:r>
            <a:r>
              <a:rPr sz="600" dirty="0"/>
              <a:t>Moskewicz, </a:t>
            </a:r>
            <a:r>
              <a:rPr sz="600" spc="-4" dirty="0"/>
              <a:t>Ashraf, Dally, Keutzer, 2017. </a:t>
            </a:r>
            <a:endParaRPr sz="600" dirty="0"/>
          </a:p>
        </p:txBody>
      </p:sp>
      <p:sp>
        <p:nvSpPr>
          <p:cNvPr id="6" name="object 6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7" name="object 7"/>
          <p:cNvSpPr txBox="1"/>
          <p:nvPr/>
        </p:nvSpPr>
        <p:spPr>
          <a:xfrm>
            <a:off x="5192340" y="4171608"/>
            <a:ext cx="92916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33"/>
              </a:lnSpc>
            </a:pPr>
            <a:r>
              <a:rPr sz="1500" spc="-4" dirty="0">
                <a:solidFill>
                  <a:srgbClr val="FFFFFF"/>
                </a:solidFill>
              </a:rPr>
              <a:t>Lecture </a:t>
            </a:r>
            <a:r>
              <a:rPr sz="1500" dirty="0">
                <a:solidFill>
                  <a:srgbClr val="FFFFFF"/>
                </a:solidFill>
              </a:rPr>
              <a:t>9</a:t>
            </a:r>
            <a:r>
              <a:rPr sz="1500" spc="-68" dirty="0">
                <a:solidFill>
                  <a:srgbClr val="FFFFFF"/>
                </a:solidFill>
              </a:rPr>
              <a:t> </a:t>
            </a:r>
            <a:r>
              <a:rPr sz="1500" dirty="0">
                <a:solidFill>
                  <a:srgbClr val="FFFFFF"/>
                </a:solidFill>
              </a:rPr>
              <a:t>-</a:t>
            </a:r>
            <a:endParaRPr sz="150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612B0-6329-4963-A9CD-547628392EE5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F7B092E-34DA-D2C3-D77C-AFBA9F9E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318C4C6-9395-64D9-347F-7D4E4588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Networks …</a:t>
            </a:r>
          </a:p>
        </p:txBody>
      </p:sp>
    </p:spTree>
    <p:extLst>
      <p:ext uri="{BB962C8B-B14F-4D97-AF65-F5344CB8AC3E}">
        <p14:creationId xmlns:p14="http://schemas.microsoft.com/office/powerpoint/2010/main" val="387122513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89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https://arxiv.org/pdf/1905.11946.pdf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ICML 2019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41" name="Google Shape;124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62" y="830050"/>
            <a:ext cx="7753876" cy="43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42" name="Google Shape;1242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150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" name="Google Shape;620;p47"/>
          <p:cNvGraphicFramePr/>
          <p:nvPr/>
        </p:nvGraphicFramePr>
        <p:xfrm>
          <a:off x="3619475" y="26824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21" name="Google Shape;621;p47"/>
          <p:cNvSpPr/>
          <p:nvPr/>
        </p:nvSpPr>
        <p:spPr>
          <a:xfrm>
            <a:off x="5230375" y="32044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2" name="Google Shape;6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32500"/>
            <a:ext cx="2695750" cy="2695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47"/>
          <p:cNvGrpSpPr/>
          <p:nvPr/>
        </p:nvGrpSpPr>
        <p:grpSpPr>
          <a:xfrm>
            <a:off x="3521695" y="1769400"/>
            <a:ext cx="5352379" cy="2410225"/>
            <a:chOff x="3521695" y="1769400"/>
            <a:chExt cx="5352379" cy="2410225"/>
          </a:xfrm>
        </p:grpSpPr>
        <p:sp>
          <p:nvSpPr>
            <p:cNvPr id="624" name="Google Shape;624;p47"/>
            <p:cNvSpPr txBox="1"/>
            <p:nvPr/>
          </p:nvSpPr>
          <p:spPr>
            <a:xfrm>
              <a:off x="3521695" y="2079080"/>
              <a:ext cx="14676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24242"/>
                  </a:solidFill>
                  <a:latin typeface="Nunito"/>
                  <a:ea typeface="Nunito"/>
                  <a:cs typeface="Nunito"/>
                  <a:sym typeface="Nunito"/>
                </a:rPr>
                <a:t>Edge Detection</a:t>
              </a:r>
              <a:endParaRPr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625" name="Google Shape;625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63850" y="1769400"/>
              <a:ext cx="2410225" cy="2410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6" name="Google Shape;626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sp>
        <p:nvSpPr>
          <p:cNvPr id="627" name="Google Shape;62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628" name="Google Shape;628;p47"/>
          <p:cNvSpPr txBox="1"/>
          <p:nvPr/>
        </p:nvSpPr>
        <p:spPr>
          <a:xfrm>
            <a:off x="3183425" y="2682499"/>
            <a:ext cx="405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B510F-CD3A-60E2-B510-E5466CBD158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0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https://arxiv.org/pdf/1905.11946.pdf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ICML 2019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48" name="Google Shape;124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62" y="830050"/>
            <a:ext cx="7753876" cy="43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49" name="Google Shape;1249;p90"/>
          <p:cNvPicPr preferRelativeResize="0"/>
          <p:nvPr/>
        </p:nvPicPr>
        <p:blipFill rotWithShape="1">
          <a:blip r:embed="rId4">
            <a:alphaModFix/>
          </a:blip>
          <a:srcRect l="49664" t="33570" r="7886" b="5724"/>
          <a:stretch/>
        </p:blipFill>
        <p:spPr>
          <a:xfrm>
            <a:off x="1737437" y="233475"/>
            <a:ext cx="5669126" cy="4578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50" name="Google Shape;1250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95258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60170" y="1577651"/>
            <a:ext cx="2842768" cy="1263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836985" y="2940393"/>
            <a:ext cx="3039208" cy="1066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318482" y="1088585"/>
            <a:ext cx="6427946" cy="2956546"/>
          </a:xfrm>
          <a:prstGeom prst="rect">
            <a:avLst/>
          </a:prstGeom>
        </p:spPr>
        <p:txBody>
          <a:bodyPr vert="horz" wrap="square" lIns="0" tIns="109061" rIns="0" bIns="0" rtlCol="0">
            <a:spAutoFit/>
          </a:bodyPr>
          <a:lstStyle/>
          <a:p>
            <a:pPr marL="25718">
              <a:spcBef>
                <a:spcPts val="859"/>
              </a:spcBef>
            </a:pPr>
            <a:r>
              <a:rPr sz="1800" spc="-4" dirty="0"/>
              <a:t>Neural Architecture Search with Reinforcement Learning</a:t>
            </a:r>
            <a:r>
              <a:rPr sz="1800" spc="-64" dirty="0"/>
              <a:t> </a:t>
            </a:r>
            <a:r>
              <a:rPr sz="1800" dirty="0"/>
              <a:t>(NAS)</a:t>
            </a:r>
            <a:endParaRPr sz="1800"/>
          </a:p>
          <a:p>
            <a:pPr marL="34766">
              <a:spcBef>
                <a:spcPts val="458"/>
              </a:spcBef>
            </a:pPr>
            <a:r>
              <a:rPr sz="1050" i="1" spc="-4" dirty="0"/>
              <a:t>[Zoph et al.</a:t>
            </a:r>
            <a:r>
              <a:rPr sz="1050" i="1" spc="-8" dirty="0"/>
              <a:t> </a:t>
            </a:r>
            <a:r>
              <a:rPr sz="1050" i="1" spc="-4" dirty="0"/>
              <a:t>2016]</a:t>
            </a:r>
            <a:endParaRPr sz="1050"/>
          </a:p>
          <a:p>
            <a:pPr marL="231458" marR="2932271" indent="-221933">
              <a:lnSpc>
                <a:spcPct val="101600"/>
              </a:lnSpc>
              <a:spcBef>
                <a:spcPts val="814"/>
              </a:spcBef>
              <a:buChar char="-"/>
              <a:tabLst>
                <a:tab pos="231458" algn="l"/>
                <a:tab pos="231934" algn="l"/>
              </a:tabLst>
            </a:pPr>
            <a:r>
              <a:rPr sz="1200" dirty="0">
                <a:solidFill>
                  <a:srgbClr val="0000FF"/>
                </a:solidFill>
              </a:rPr>
              <a:t>“Controller” </a:t>
            </a:r>
            <a:r>
              <a:rPr sz="1200" spc="-4" dirty="0">
                <a:solidFill>
                  <a:srgbClr val="0000FF"/>
                </a:solidFill>
              </a:rPr>
              <a:t>network that learns to design </a:t>
            </a:r>
            <a:r>
              <a:rPr sz="1200" dirty="0">
                <a:solidFill>
                  <a:srgbClr val="0000FF"/>
                </a:solidFill>
              </a:rPr>
              <a:t>a </a:t>
            </a:r>
            <a:r>
              <a:rPr sz="1200" spc="-4" dirty="0">
                <a:solidFill>
                  <a:srgbClr val="0000FF"/>
                </a:solidFill>
              </a:rPr>
              <a:t>good  network architecture </a:t>
            </a:r>
            <a:r>
              <a:rPr sz="1200" dirty="0">
                <a:solidFill>
                  <a:srgbClr val="0000FF"/>
                </a:solidFill>
              </a:rPr>
              <a:t>(output a string  corresponding </a:t>
            </a:r>
            <a:r>
              <a:rPr sz="1200" spc="-4" dirty="0">
                <a:solidFill>
                  <a:srgbClr val="0000FF"/>
                </a:solidFill>
              </a:rPr>
              <a:t>to network</a:t>
            </a:r>
            <a:r>
              <a:rPr sz="1200" spc="-15" dirty="0">
                <a:solidFill>
                  <a:srgbClr val="0000FF"/>
                </a:solidFill>
              </a:rPr>
              <a:t> </a:t>
            </a:r>
            <a:r>
              <a:rPr sz="1200" spc="-4" dirty="0">
                <a:solidFill>
                  <a:srgbClr val="0000FF"/>
                </a:solidFill>
              </a:rPr>
              <a:t>design)</a:t>
            </a:r>
            <a:endParaRPr sz="1200"/>
          </a:p>
          <a:p>
            <a:pPr marL="231458" indent="-221933">
              <a:spcBef>
                <a:spcPts val="23"/>
              </a:spcBef>
              <a:buChar char="-"/>
              <a:tabLst>
                <a:tab pos="231458" algn="l"/>
                <a:tab pos="231934" algn="l"/>
              </a:tabLst>
            </a:pPr>
            <a:r>
              <a:rPr sz="1200" spc="-4" dirty="0">
                <a:solidFill>
                  <a:srgbClr val="0000FF"/>
                </a:solidFill>
              </a:rPr>
              <a:t>Iterate:</a:t>
            </a:r>
            <a:endParaRPr sz="1200"/>
          </a:p>
          <a:p>
            <a:pPr marL="574358" lvl="1" indent="-306705">
              <a:spcBef>
                <a:spcPts val="23"/>
              </a:spcBef>
              <a:buAutoNum type="arabicParenR"/>
              <a:tabLst>
                <a:tab pos="574358" algn="l"/>
                <a:tab pos="574834" algn="l"/>
              </a:tabLst>
            </a:pPr>
            <a:r>
              <a:rPr sz="1200" spc="-4" dirty="0">
                <a:solidFill>
                  <a:srgbClr val="0000FF"/>
                </a:solidFill>
              </a:rPr>
              <a:t>Sample an architecture from </a:t>
            </a:r>
            <a:r>
              <a:rPr sz="1200" dirty="0">
                <a:solidFill>
                  <a:srgbClr val="0000FF"/>
                </a:solidFill>
              </a:rPr>
              <a:t>search</a:t>
            </a:r>
            <a:r>
              <a:rPr sz="1200" spc="-11" dirty="0">
                <a:solidFill>
                  <a:srgbClr val="0000FF"/>
                </a:solidFill>
              </a:rPr>
              <a:t> </a:t>
            </a:r>
            <a:r>
              <a:rPr sz="1200" dirty="0">
                <a:solidFill>
                  <a:srgbClr val="0000FF"/>
                </a:solidFill>
              </a:rPr>
              <a:t>space</a:t>
            </a:r>
            <a:endParaRPr sz="1200"/>
          </a:p>
          <a:p>
            <a:pPr marL="574358" marR="3098483" lvl="1" indent="-306705">
              <a:lnSpc>
                <a:spcPct val="101600"/>
              </a:lnSpc>
              <a:buAutoNum type="arabicParenR"/>
              <a:tabLst>
                <a:tab pos="574358" algn="l"/>
                <a:tab pos="574834" algn="l"/>
              </a:tabLst>
            </a:pPr>
            <a:r>
              <a:rPr sz="1200" spc="-4" dirty="0">
                <a:solidFill>
                  <a:srgbClr val="0000FF"/>
                </a:solidFill>
              </a:rPr>
              <a:t>Train the architecture to get </a:t>
            </a:r>
            <a:r>
              <a:rPr sz="1200" dirty="0">
                <a:solidFill>
                  <a:srgbClr val="0000FF"/>
                </a:solidFill>
              </a:rPr>
              <a:t>a “reward” R  corresponding </a:t>
            </a:r>
            <a:r>
              <a:rPr sz="1200" spc="-4" dirty="0">
                <a:solidFill>
                  <a:srgbClr val="0000FF"/>
                </a:solidFill>
              </a:rPr>
              <a:t>to</a:t>
            </a:r>
            <a:r>
              <a:rPr sz="1200" spc="-15" dirty="0">
                <a:solidFill>
                  <a:srgbClr val="0000FF"/>
                </a:solidFill>
              </a:rPr>
              <a:t> </a:t>
            </a:r>
            <a:r>
              <a:rPr sz="1200" spc="-4" dirty="0">
                <a:solidFill>
                  <a:srgbClr val="0000FF"/>
                </a:solidFill>
              </a:rPr>
              <a:t>accuracy</a:t>
            </a:r>
            <a:endParaRPr sz="1200"/>
          </a:p>
          <a:p>
            <a:pPr marL="574358" marR="2858928" lvl="1" indent="-306705">
              <a:lnSpc>
                <a:spcPct val="101600"/>
              </a:lnSpc>
              <a:buAutoNum type="arabicParenR"/>
              <a:tabLst>
                <a:tab pos="574358" algn="l"/>
                <a:tab pos="574834" algn="l"/>
              </a:tabLst>
            </a:pPr>
            <a:r>
              <a:rPr sz="1200" spc="-4" dirty="0">
                <a:solidFill>
                  <a:srgbClr val="0000FF"/>
                </a:solidFill>
              </a:rPr>
              <a:t>Compute gradient of </a:t>
            </a:r>
            <a:r>
              <a:rPr sz="1200" dirty="0">
                <a:solidFill>
                  <a:srgbClr val="0000FF"/>
                </a:solidFill>
              </a:rPr>
              <a:t>sample </a:t>
            </a:r>
            <a:r>
              <a:rPr sz="1200" spc="-4" dirty="0">
                <a:solidFill>
                  <a:srgbClr val="0000FF"/>
                </a:solidFill>
              </a:rPr>
              <a:t>probability, and  </a:t>
            </a:r>
            <a:r>
              <a:rPr sz="1200" dirty="0">
                <a:solidFill>
                  <a:srgbClr val="0000FF"/>
                </a:solidFill>
              </a:rPr>
              <a:t>scale </a:t>
            </a:r>
            <a:r>
              <a:rPr sz="1200" spc="-4" dirty="0">
                <a:solidFill>
                  <a:srgbClr val="0000FF"/>
                </a:solidFill>
              </a:rPr>
              <a:t>by </a:t>
            </a:r>
            <a:r>
              <a:rPr sz="1200" dirty="0">
                <a:solidFill>
                  <a:srgbClr val="0000FF"/>
                </a:solidFill>
              </a:rPr>
              <a:t>R </a:t>
            </a:r>
            <a:r>
              <a:rPr sz="1200" spc="-4" dirty="0">
                <a:solidFill>
                  <a:srgbClr val="0000FF"/>
                </a:solidFill>
              </a:rPr>
              <a:t>to perform </a:t>
            </a:r>
            <a:r>
              <a:rPr sz="1200" dirty="0">
                <a:solidFill>
                  <a:srgbClr val="0000FF"/>
                </a:solidFill>
              </a:rPr>
              <a:t>controller </a:t>
            </a:r>
            <a:r>
              <a:rPr sz="1200" spc="-4" dirty="0">
                <a:solidFill>
                  <a:srgbClr val="0000FF"/>
                </a:solidFill>
              </a:rPr>
              <a:t>parameter  update </a:t>
            </a:r>
            <a:r>
              <a:rPr sz="1200" dirty="0">
                <a:solidFill>
                  <a:srgbClr val="0000FF"/>
                </a:solidFill>
              </a:rPr>
              <a:t>(i.e. </a:t>
            </a:r>
            <a:r>
              <a:rPr sz="1200" spc="-4" dirty="0">
                <a:solidFill>
                  <a:srgbClr val="0000FF"/>
                </a:solidFill>
              </a:rPr>
              <a:t>increase likelihood of good  architecture being </a:t>
            </a:r>
            <a:r>
              <a:rPr sz="1200" dirty="0">
                <a:solidFill>
                  <a:srgbClr val="0000FF"/>
                </a:solidFill>
              </a:rPr>
              <a:t>sampled, </a:t>
            </a:r>
            <a:r>
              <a:rPr sz="1200" spc="-4" dirty="0">
                <a:solidFill>
                  <a:srgbClr val="0000FF"/>
                </a:solidFill>
              </a:rPr>
              <a:t>decrease  likelihood of bad</a:t>
            </a:r>
            <a:r>
              <a:rPr sz="1200" spc="-11" dirty="0">
                <a:solidFill>
                  <a:srgbClr val="0000FF"/>
                </a:solidFill>
              </a:rPr>
              <a:t> </a:t>
            </a:r>
            <a:r>
              <a:rPr sz="1200" spc="-4" dirty="0">
                <a:solidFill>
                  <a:srgbClr val="0000FF"/>
                </a:solidFill>
              </a:rPr>
              <a:t>architecture)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5192340" y="4244953"/>
            <a:ext cx="1194911" cy="3308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9525">
              <a:spcBef>
                <a:spcPts val="780"/>
              </a:spcBef>
            </a:pPr>
            <a:r>
              <a:rPr sz="1500" spc="-4" dirty="0">
                <a:solidFill>
                  <a:srgbClr val="FFFFFF"/>
                </a:solidFill>
              </a:rPr>
              <a:t>Lecture </a:t>
            </a:r>
            <a:r>
              <a:rPr sz="1500" dirty="0">
                <a:solidFill>
                  <a:srgbClr val="FFFFFF"/>
                </a:solidFill>
              </a:rPr>
              <a:t>9 -</a:t>
            </a:r>
            <a:r>
              <a:rPr sz="1500" spc="-139" dirty="0">
                <a:solidFill>
                  <a:srgbClr val="FFFFFF"/>
                </a:solidFill>
              </a:rPr>
              <a:t> </a:t>
            </a:r>
            <a:r>
              <a:rPr sz="2250" spc="-5" baseline="31944" dirty="0">
                <a:solidFill>
                  <a:srgbClr val="FFFFFF"/>
                </a:solidFill>
              </a:rPr>
              <a:t>10</a:t>
            </a:r>
            <a:endParaRPr sz="2250" baseline="31944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9" name="object 9"/>
          <p:cNvSpPr txBox="1"/>
          <p:nvPr/>
        </p:nvSpPr>
        <p:spPr>
          <a:xfrm>
            <a:off x="6242733" y="4473554"/>
            <a:ext cx="14430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>
              <a:lnSpc>
                <a:spcPts val="1733"/>
              </a:lnSpc>
            </a:pPr>
            <a:r>
              <a:rPr sz="1500" dirty="0">
                <a:solidFill>
                  <a:srgbClr val="FFFFFF"/>
                </a:solidFill>
              </a:rPr>
              <a:t>3</a:t>
            </a:r>
            <a:endParaRPr sz="15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BBD48-42F5-4AB1-9A87-802204319670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EFCDA71-DF52-A4A5-FCA4-9329AB99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27CB1284-3AD0-DCB7-3561-62C17A6E211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dirty="0"/>
              <a:t>Meta-Learning: Learning to learn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06674133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95457" y="2028072"/>
            <a:ext cx="4110010" cy="962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5946442" y="1642324"/>
            <a:ext cx="1557461" cy="1557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5926996" y="3250232"/>
            <a:ext cx="1749743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7676650" y="323843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7676650" y="323843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7474269" y="3265515"/>
            <a:ext cx="37147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4" dirty="0"/>
              <a:t>W_1</a:t>
            </a:r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5890378" y="1550525"/>
            <a:ext cx="0" cy="1699736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5878584" y="151810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5878584" y="151810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 txBox="1"/>
          <p:nvPr/>
        </p:nvSpPr>
        <p:spPr>
          <a:xfrm>
            <a:off x="5468737" y="1474831"/>
            <a:ext cx="37147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4" dirty="0"/>
              <a:t>W_2</a:t>
            </a:r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6864316" y="2947429"/>
            <a:ext cx="119381" cy="119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6128371" y="1657899"/>
            <a:ext cx="756285" cy="1309688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6787453" y="2810058"/>
            <a:ext cx="111149" cy="171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192339" y="3528670"/>
            <a:ext cx="11944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222</a:t>
            </a:fld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735385" y="3528670"/>
            <a:ext cx="119253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en-US" spc="-4"/>
              <a:t>April 24,</a:t>
            </a:r>
            <a:r>
              <a:rPr lang="en-US" spc="-68"/>
              <a:t> </a:t>
            </a:r>
            <a:r>
              <a:rPr lang="en-US" spc="-4"/>
              <a:t>2018</a:t>
            </a:r>
            <a:endParaRPr spc="-4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251918" y="3532235"/>
            <a:ext cx="338613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4"/>
              <a:t>Fei-Fei Li </a:t>
            </a:r>
            <a:r>
              <a:rPr lang="en-US"/>
              <a:t>&amp; Justin Johnson &amp; </a:t>
            </a:r>
            <a:r>
              <a:rPr lang="en-US" spc="-4"/>
              <a:t>Serena</a:t>
            </a:r>
            <a:r>
              <a:rPr lang="en-US" spc="-94"/>
              <a:t> </a:t>
            </a:r>
            <a:r>
              <a:rPr lang="en-US" spc="-4"/>
              <a:t>Yeung</a:t>
            </a:r>
            <a:endParaRPr spc="-4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45FD7C3-CEF2-B857-0446-4DAE8AC1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B812FC5-9949-84BF-D44A-9B3FB4A2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Extra: Optimization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11877" y="2235532"/>
            <a:ext cx="6150531" cy="1241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1726518" y="1422309"/>
            <a:ext cx="5132546" cy="32441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>
              <a:lnSpc>
                <a:spcPct val="100699"/>
              </a:lnSpc>
              <a:spcBef>
                <a:spcPts val="64"/>
              </a:spcBef>
            </a:pPr>
            <a:r>
              <a:rPr sz="1050" spc="-4" dirty="0"/>
              <a:t>What if loss </a:t>
            </a:r>
            <a:r>
              <a:rPr sz="1050" dirty="0"/>
              <a:t>changes </a:t>
            </a:r>
            <a:r>
              <a:rPr sz="1050" spc="-4" dirty="0"/>
              <a:t>quickly in one direction and </a:t>
            </a:r>
            <a:r>
              <a:rPr sz="1050" dirty="0"/>
              <a:t>slowly </a:t>
            </a:r>
            <a:r>
              <a:rPr sz="1050" spc="-4" dirty="0"/>
              <a:t>in another?  What does gradient descent</a:t>
            </a:r>
            <a:r>
              <a:rPr sz="1050" spc="-11" dirty="0"/>
              <a:t> </a:t>
            </a:r>
            <a:r>
              <a:rPr sz="1050" spc="-4" dirty="0"/>
              <a:t>do?</a:t>
            </a:r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6" name="object 6"/>
          <p:cNvSpPr txBox="1"/>
          <p:nvPr/>
        </p:nvSpPr>
        <p:spPr>
          <a:xfrm>
            <a:off x="1772324" y="3588601"/>
            <a:ext cx="5267325" cy="366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050" spc="-4" dirty="0"/>
              <a:t>Loss function has high </a:t>
            </a:r>
            <a:r>
              <a:rPr sz="1050" b="1" spc="-4" dirty="0"/>
              <a:t>condition number</a:t>
            </a:r>
            <a:r>
              <a:rPr sz="1050" spc="-4" dirty="0"/>
              <a:t>: </a:t>
            </a:r>
            <a:r>
              <a:rPr sz="1050" dirty="0"/>
              <a:t>ratio </a:t>
            </a:r>
            <a:r>
              <a:rPr sz="1050" spc="-4" dirty="0"/>
              <a:t>of largest to</a:t>
            </a:r>
            <a:r>
              <a:rPr sz="1050" spc="-11" dirty="0"/>
              <a:t> </a:t>
            </a:r>
            <a:r>
              <a:rPr sz="1050" dirty="0"/>
              <a:t>smallest</a:t>
            </a:r>
            <a:endParaRPr sz="1050"/>
          </a:p>
          <a:p>
            <a:pPr marL="9525">
              <a:spcBef>
                <a:spcPts val="11"/>
              </a:spcBef>
            </a:pPr>
            <a:r>
              <a:rPr sz="1050" dirty="0"/>
              <a:t>singular value </a:t>
            </a:r>
            <a:r>
              <a:rPr sz="1050" spc="-4" dirty="0"/>
              <a:t>of the Hessian </a:t>
            </a:r>
            <a:r>
              <a:rPr sz="1050" dirty="0"/>
              <a:t>matrix </a:t>
            </a:r>
            <a:r>
              <a:rPr sz="1050" spc="-4" dirty="0"/>
              <a:t>is</a:t>
            </a:r>
            <a:r>
              <a:rPr sz="1050" spc="-26" dirty="0"/>
              <a:t> </a:t>
            </a:r>
            <a:r>
              <a:rPr sz="1050" spc="-4" dirty="0"/>
              <a:t>large</a:t>
            </a:r>
            <a:endParaRPr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C8F0118-6230-1497-050F-22DDD6FF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A3BE08-46E6-F561-4046-10783BCE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Optimization: Problems with SGD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11877" y="2235532"/>
            <a:ext cx="6150531" cy="1241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1726518" y="1422310"/>
            <a:ext cx="5437346" cy="496129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08134">
              <a:lnSpc>
                <a:spcPct val="100699"/>
              </a:lnSpc>
              <a:spcBef>
                <a:spcPts val="64"/>
              </a:spcBef>
            </a:pPr>
            <a:r>
              <a:rPr sz="1050" spc="-4" dirty="0"/>
              <a:t>What if loss </a:t>
            </a:r>
            <a:r>
              <a:rPr sz="1050" dirty="0"/>
              <a:t>changes </a:t>
            </a:r>
            <a:r>
              <a:rPr sz="1050" spc="-4" dirty="0"/>
              <a:t>quickly in one direction and </a:t>
            </a:r>
            <a:r>
              <a:rPr sz="1050" dirty="0"/>
              <a:t>slowly </a:t>
            </a:r>
            <a:r>
              <a:rPr sz="1050" spc="-4" dirty="0"/>
              <a:t>in another?  What does gradient descent</a:t>
            </a:r>
            <a:r>
              <a:rPr sz="1050" spc="-11" dirty="0"/>
              <a:t> </a:t>
            </a:r>
            <a:r>
              <a:rPr sz="1050" spc="-4" dirty="0"/>
              <a:t>do?</a:t>
            </a:r>
            <a:endParaRPr sz="1050"/>
          </a:p>
          <a:p>
            <a:pPr marL="9525">
              <a:spcBef>
                <a:spcPts val="11"/>
              </a:spcBef>
            </a:pPr>
            <a:r>
              <a:rPr sz="1050" spc="-4" dirty="0">
                <a:solidFill>
                  <a:srgbClr val="FF0000"/>
                </a:solidFill>
              </a:rPr>
              <a:t>Very </a:t>
            </a:r>
            <a:r>
              <a:rPr sz="1050" dirty="0">
                <a:solidFill>
                  <a:srgbClr val="FF0000"/>
                </a:solidFill>
              </a:rPr>
              <a:t>slow </a:t>
            </a:r>
            <a:r>
              <a:rPr sz="1050" spc="-4" dirty="0">
                <a:solidFill>
                  <a:srgbClr val="FF0000"/>
                </a:solidFill>
              </a:rPr>
              <a:t>progress along </a:t>
            </a:r>
            <a:r>
              <a:rPr sz="1050" dirty="0">
                <a:solidFill>
                  <a:srgbClr val="FF0000"/>
                </a:solidFill>
              </a:rPr>
              <a:t>shallow </a:t>
            </a:r>
            <a:r>
              <a:rPr sz="1050" spc="-4" dirty="0">
                <a:solidFill>
                  <a:srgbClr val="FF0000"/>
                </a:solidFill>
              </a:rPr>
              <a:t>dimension, jitter along </a:t>
            </a:r>
            <a:r>
              <a:rPr sz="1050" dirty="0">
                <a:solidFill>
                  <a:srgbClr val="FF0000"/>
                </a:solidFill>
              </a:rPr>
              <a:t>steep</a:t>
            </a:r>
            <a:r>
              <a:rPr sz="1050" spc="-68" dirty="0">
                <a:solidFill>
                  <a:srgbClr val="FF0000"/>
                </a:solidFill>
              </a:rPr>
              <a:t> </a:t>
            </a:r>
            <a:r>
              <a:rPr sz="1050" spc="-4" dirty="0">
                <a:solidFill>
                  <a:srgbClr val="FF0000"/>
                </a:solidFill>
              </a:rPr>
              <a:t>direction</a:t>
            </a:r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6" name="object 6"/>
          <p:cNvSpPr txBox="1"/>
          <p:nvPr/>
        </p:nvSpPr>
        <p:spPr>
          <a:xfrm>
            <a:off x="1772324" y="3588601"/>
            <a:ext cx="5267325" cy="366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050" spc="-4" dirty="0"/>
              <a:t>Loss function has high </a:t>
            </a:r>
            <a:r>
              <a:rPr sz="1050" b="1" spc="-4" dirty="0"/>
              <a:t>condition number</a:t>
            </a:r>
            <a:r>
              <a:rPr sz="1050" spc="-4" dirty="0"/>
              <a:t>: </a:t>
            </a:r>
            <a:r>
              <a:rPr sz="1050" dirty="0"/>
              <a:t>ratio </a:t>
            </a:r>
            <a:r>
              <a:rPr sz="1050" spc="-4" dirty="0"/>
              <a:t>of largest to</a:t>
            </a:r>
            <a:r>
              <a:rPr sz="1050" spc="-11" dirty="0"/>
              <a:t> </a:t>
            </a:r>
            <a:r>
              <a:rPr sz="1050" dirty="0"/>
              <a:t>smallest</a:t>
            </a:r>
            <a:endParaRPr sz="1050"/>
          </a:p>
          <a:p>
            <a:pPr marL="9525">
              <a:spcBef>
                <a:spcPts val="11"/>
              </a:spcBef>
            </a:pPr>
            <a:r>
              <a:rPr sz="1050" dirty="0"/>
              <a:t>singular value </a:t>
            </a:r>
            <a:r>
              <a:rPr sz="1050" spc="-4" dirty="0"/>
              <a:t>of the Hessian </a:t>
            </a:r>
            <a:r>
              <a:rPr sz="1050" dirty="0"/>
              <a:t>matrix </a:t>
            </a:r>
            <a:r>
              <a:rPr sz="1050" spc="-4" dirty="0"/>
              <a:t>is</a:t>
            </a:r>
            <a:r>
              <a:rPr sz="1050" spc="-26" dirty="0"/>
              <a:t> </a:t>
            </a:r>
            <a:r>
              <a:rPr sz="1050" spc="-4" dirty="0"/>
              <a:t>large</a:t>
            </a:r>
            <a:endParaRPr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C29FCD7-EE66-1736-618A-E77FFF26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A2CF8A-B6CB-689A-C257-BF236BE1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Optimization: Problems with SGD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69837" y="1715588"/>
            <a:ext cx="1708309" cy="2189124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9525" marR="41433">
              <a:lnSpc>
                <a:spcPts val="2138"/>
              </a:lnSpc>
              <a:spcBef>
                <a:spcPts val="164"/>
              </a:spcBef>
            </a:pPr>
            <a:r>
              <a:rPr sz="1800" spc="-4" dirty="0"/>
              <a:t>What if the loss  function has </a:t>
            </a:r>
            <a:r>
              <a:rPr sz="1800" dirty="0"/>
              <a:t>a  </a:t>
            </a:r>
            <a:r>
              <a:rPr sz="1800" b="1" spc="-4" dirty="0"/>
              <a:t>local minima</a:t>
            </a:r>
            <a:r>
              <a:rPr sz="1800" b="1" spc="-53" dirty="0"/>
              <a:t> </a:t>
            </a:r>
            <a:r>
              <a:rPr sz="1800" spc="-4" dirty="0"/>
              <a:t>or  </a:t>
            </a:r>
            <a:r>
              <a:rPr sz="1800" b="1" spc="-4" dirty="0"/>
              <a:t>saddle</a:t>
            </a:r>
            <a:r>
              <a:rPr sz="1800" b="1" spc="-19" dirty="0"/>
              <a:t> </a:t>
            </a:r>
            <a:r>
              <a:rPr sz="1800" b="1" spc="-4" dirty="0"/>
              <a:t>point</a:t>
            </a:r>
            <a:r>
              <a:rPr sz="1800" spc="-4" dirty="0"/>
              <a:t>?</a:t>
            </a:r>
            <a:endParaRPr sz="1800"/>
          </a:p>
          <a:p>
            <a:pPr>
              <a:spcBef>
                <a:spcPts val="23"/>
              </a:spcBef>
            </a:pPr>
            <a:endParaRPr sz="1838">
              <a:latin typeface="Times New Roman"/>
              <a:cs typeface="Times New Roman"/>
            </a:endParaRPr>
          </a:p>
          <a:p>
            <a:pPr marL="9525" marR="3810">
              <a:lnSpc>
                <a:spcPts val="2138"/>
              </a:lnSpc>
            </a:pPr>
            <a:r>
              <a:rPr sz="1800" spc="-4" dirty="0">
                <a:solidFill>
                  <a:srgbClr val="FF0000"/>
                </a:solidFill>
              </a:rPr>
              <a:t>Zero gradient,  gradient</a:t>
            </a:r>
            <a:r>
              <a:rPr sz="1800" spc="-71" dirty="0">
                <a:solidFill>
                  <a:srgbClr val="FF0000"/>
                </a:solidFill>
              </a:rPr>
              <a:t> </a:t>
            </a:r>
            <a:r>
              <a:rPr sz="1800" spc="-4" dirty="0">
                <a:solidFill>
                  <a:srgbClr val="FF0000"/>
                </a:solidFill>
              </a:rPr>
              <a:t>descent  gets</a:t>
            </a:r>
            <a:r>
              <a:rPr sz="1800" spc="-11" dirty="0">
                <a:solidFill>
                  <a:srgbClr val="FF0000"/>
                </a:solidFill>
              </a:rPr>
              <a:t> </a:t>
            </a:r>
            <a:r>
              <a:rPr sz="1800" dirty="0">
                <a:solidFill>
                  <a:srgbClr val="FF0000"/>
                </a:solidFill>
              </a:rPr>
              <a:t>stuck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4856730" y="1450733"/>
            <a:ext cx="2318385" cy="1146334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5903456" y="2094156"/>
            <a:ext cx="128193" cy="128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5907206" y="3263723"/>
            <a:ext cx="128193" cy="128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4968142" y="2731458"/>
            <a:ext cx="1021080" cy="68961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5932641" y="3420763"/>
            <a:ext cx="1176814" cy="5334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192339" y="3528670"/>
            <a:ext cx="11944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225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DC4E206-0673-1A12-31F9-664C780D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66C95D-819A-D962-2285-82FBD321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Optimization: Problems with SGD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39144" y="1222931"/>
            <a:ext cx="2760388" cy="2760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640934" y="2205204"/>
            <a:ext cx="2284652" cy="610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1323875" y="2967354"/>
            <a:ext cx="2954076" cy="567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 txBox="1"/>
          <p:nvPr/>
        </p:nvSpPr>
        <p:spPr>
          <a:xfrm>
            <a:off x="1442287" y="1575078"/>
            <a:ext cx="2590324" cy="32441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>
              <a:lnSpc>
                <a:spcPct val="100699"/>
              </a:lnSpc>
              <a:spcBef>
                <a:spcPts val="64"/>
              </a:spcBef>
            </a:pPr>
            <a:r>
              <a:rPr sz="1050" spc="-4" dirty="0"/>
              <a:t>Our gradients </a:t>
            </a:r>
            <a:r>
              <a:rPr sz="1050" dirty="0"/>
              <a:t>come </a:t>
            </a:r>
            <a:r>
              <a:rPr sz="1050" spc="-4" dirty="0"/>
              <a:t>from  </a:t>
            </a:r>
            <a:r>
              <a:rPr sz="1050" dirty="0"/>
              <a:t>minibatches so </a:t>
            </a:r>
            <a:r>
              <a:rPr sz="1050" spc="-4" dirty="0"/>
              <a:t>they </a:t>
            </a:r>
            <a:r>
              <a:rPr sz="1050" dirty="0"/>
              <a:t>can </a:t>
            </a:r>
            <a:r>
              <a:rPr sz="1050" spc="-4" dirty="0"/>
              <a:t>be</a:t>
            </a:r>
            <a:r>
              <a:rPr sz="1050" spc="-83" dirty="0"/>
              <a:t> </a:t>
            </a:r>
            <a:r>
              <a:rPr sz="1050" spc="-4" dirty="0"/>
              <a:t>noisy!</a:t>
            </a:r>
            <a:endParaRPr sz="1050" dirty="0"/>
          </a:p>
        </p:txBody>
      </p:sp>
      <p:sp>
        <p:nvSpPr>
          <p:cNvPr id="8" name="object 8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057900" y="5969794"/>
            <a:ext cx="1600200" cy="230832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/>
              <a:t>Lecture </a:t>
            </a:r>
            <a:r>
              <a:rPr sz="2250" baseline="1388" dirty="0"/>
              <a:t>7 -</a:t>
            </a:r>
            <a:r>
              <a:rPr sz="2250" spc="-208" baseline="1388" dirty="0"/>
              <a:t> </a:t>
            </a:r>
            <a:fld id="{81D60167-4931-47E6-BA6A-407CBD079E47}" type="slidenum">
              <a:rPr dirty="0"/>
              <a:pPr marL="9525">
                <a:lnSpc>
                  <a:spcPts val="1785"/>
                </a:lnSpc>
              </a:pPr>
              <a:t>226</a:t>
            </a:fld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486150" y="5969794"/>
            <a:ext cx="2171700" cy="218008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1733"/>
              </a:lnSpc>
            </a:pPr>
            <a:r>
              <a:rPr spc="-4" dirty="0"/>
              <a:t>April 24,</a:t>
            </a:r>
            <a:r>
              <a:rPr spc="-68" dirty="0"/>
              <a:t> </a:t>
            </a:r>
            <a:r>
              <a:rPr spc="-4" dirty="0"/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85900" y="5969794"/>
            <a:ext cx="1600200" cy="615553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1568"/>
              </a:lnSpc>
            </a:pPr>
            <a:r>
              <a:rPr spc="-4" dirty="0"/>
              <a:t>Fei-Fei Li </a:t>
            </a:r>
            <a:r>
              <a:rPr dirty="0"/>
              <a:t>&amp; Justin Johnson &amp; </a:t>
            </a:r>
            <a:r>
              <a:rPr spc="-4" dirty="0"/>
              <a:t>Serena</a:t>
            </a:r>
            <a:r>
              <a:rPr spc="-94" dirty="0"/>
              <a:t> </a:t>
            </a:r>
            <a:r>
              <a:rPr spc="-4" dirty="0"/>
              <a:t>Yeung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A48D2-A0F2-19AC-A8BE-D8DBCBFA5B6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F2D1C8-7CC6-5348-6E00-A54A3FBE88E1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Optimization: Problems with SGD</a:t>
            </a:r>
            <a:endParaRPr lang="en-US" dirty="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42201" y="1374436"/>
            <a:ext cx="5138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SGD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158651" y="3382016"/>
            <a:ext cx="400859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7649" indent="-228124">
              <a:spcBef>
                <a:spcPts val="75"/>
              </a:spcBef>
              <a:buChar char="-"/>
              <a:tabLst>
                <a:tab pos="237649" algn="l"/>
                <a:tab pos="238125" algn="l"/>
              </a:tabLst>
            </a:pPr>
            <a:r>
              <a:rPr sz="1050" spc="-4" dirty="0"/>
              <a:t>Build up </a:t>
            </a:r>
            <a:r>
              <a:rPr sz="1050" dirty="0"/>
              <a:t>“velocity” </a:t>
            </a:r>
            <a:r>
              <a:rPr sz="1050" spc="-4" dirty="0"/>
              <a:t>as </a:t>
            </a:r>
            <a:r>
              <a:rPr sz="1050" dirty="0"/>
              <a:t>a running mean </a:t>
            </a:r>
            <a:r>
              <a:rPr sz="1050" spc="-4" dirty="0"/>
              <a:t>of</a:t>
            </a:r>
            <a:r>
              <a:rPr sz="1050" spc="-83" dirty="0"/>
              <a:t> </a:t>
            </a:r>
            <a:r>
              <a:rPr sz="1050" spc="-4" dirty="0"/>
              <a:t>gradients</a:t>
            </a:r>
            <a:endParaRPr sz="1050" dirty="0"/>
          </a:p>
          <a:p>
            <a:pPr marL="237649" indent="-228124">
              <a:spcBef>
                <a:spcPts val="11"/>
              </a:spcBef>
              <a:buChar char="-"/>
              <a:tabLst>
                <a:tab pos="237649" algn="l"/>
                <a:tab pos="238125" algn="l"/>
              </a:tabLst>
            </a:pPr>
            <a:r>
              <a:rPr sz="1050" spc="-4" dirty="0"/>
              <a:t>Rho gives </a:t>
            </a:r>
            <a:r>
              <a:rPr sz="1050" dirty="0"/>
              <a:t>“friction”; </a:t>
            </a:r>
            <a:r>
              <a:rPr sz="1050" spc="-4" dirty="0"/>
              <a:t>typically </a:t>
            </a:r>
            <a:r>
              <a:rPr sz="1050" dirty="0"/>
              <a:t>rho=0.9 </a:t>
            </a:r>
            <a:r>
              <a:rPr sz="1050" spc="-4" dirty="0"/>
              <a:t>or</a:t>
            </a:r>
            <a:r>
              <a:rPr sz="1050" spc="-38" dirty="0"/>
              <a:t> </a:t>
            </a:r>
            <a:r>
              <a:rPr sz="1050" spc="-4" dirty="0"/>
              <a:t>0.99</a:t>
            </a:r>
            <a:endParaRPr sz="1050" dirty="0"/>
          </a:p>
        </p:txBody>
      </p:sp>
      <p:sp>
        <p:nvSpPr>
          <p:cNvPr id="5" name="object 5"/>
          <p:cNvSpPr/>
          <p:nvPr/>
        </p:nvSpPr>
        <p:spPr>
          <a:xfrm>
            <a:off x="998981" y="1864642"/>
            <a:ext cx="1345710" cy="155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1204913" y="3937581"/>
            <a:ext cx="4080034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750" spc="-4" dirty="0"/>
              <a:t>Sutskever et al, </a:t>
            </a:r>
            <a:r>
              <a:rPr sz="750" dirty="0"/>
              <a:t>“On </a:t>
            </a:r>
            <a:r>
              <a:rPr sz="750" spc="-4" dirty="0"/>
              <a:t>the importance of initialization and </a:t>
            </a:r>
            <a:r>
              <a:rPr sz="750" dirty="0"/>
              <a:t>momentum </a:t>
            </a:r>
            <a:r>
              <a:rPr sz="750" spc="-4" dirty="0"/>
              <a:t>in deep learning”, ICML</a:t>
            </a:r>
            <a:r>
              <a:rPr sz="750" spc="-41" dirty="0"/>
              <a:t> </a:t>
            </a:r>
            <a:r>
              <a:rPr sz="750" spc="-4" dirty="0"/>
              <a:t>2013</a:t>
            </a:r>
            <a:endParaRPr sz="750"/>
          </a:p>
        </p:txBody>
      </p:sp>
      <p:sp>
        <p:nvSpPr>
          <p:cNvPr id="7" name="object 7"/>
          <p:cNvSpPr/>
          <p:nvPr/>
        </p:nvSpPr>
        <p:spPr>
          <a:xfrm>
            <a:off x="779443" y="2213060"/>
            <a:ext cx="2046221" cy="742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4205761" y="1376048"/>
            <a:ext cx="178879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SGD+Momentum</a:t>
            </a:r>
            <a:endParaRPr sz="1800"/>
          </a:p>
        </p:txBody>
      </p:sp>
      <p:sp>
        <p:nvSpPr>
          <p:cNvPr id="9" name="object 9"/>
          <p:cNvSpPr/>
          <p:nvPr/>
        </p:nvSpPr>
        <p:spPr>
          <a:xfrm>
            <a:off x="4462307" y="1730337"/>
            <a:ext cx="1421751" cy="418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4109625" y="2224871"/>
            <a:ext cx="2161964" cy="994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SGD </a:t>
            </a:r>
            <a:r>
              <a:rPr lang="en-US" dirty="0"/>
              <a:t>+</a:t>
            </a:r>
            <a:r>
              <a:rPr lang="en-US" spc="-79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6806803" y="3417243"/>
            <a:ext cx="1194197" cy="46166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227</a:t>
            </a:fld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6807994" y="3536094"/>
            <a:ext cx="1193006" cy="2180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en-US" spc="-4"/>
              <a:t>April 24,</a:t>
            </a:r>
            <a:r>
              <a:rPr lang="en-US" spc="-68"/>
              <a:t> </a:t>
            </a:r>
            <a:r>
              <a:rPr lang="en-US" spc="-4"/>
              <a:t>2018</a:t>
            </a:r>
            <a:endParaRPr spc="-4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BE21F84-3C2F-4CA8-6698-C24B8805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227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CF828C-4654-BFD8-4D5A-6FEAC5FB66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51"/>
          <a:stretch/>
        </p:blipFill>
        <p:spPr>
          <a:xfrm>
            <a:off x="6669788" y="1581480"/>
            <a:ext cx="2064022" cy="1741099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D72332-4B5B-A037-0054-9D374614379B}"/>
              </a:ext>
            </a:extLst>
          </p:cNvPr>
          <p:cNvSpPr/>
          <p:nvPr/>
        </p:nvSpPr>
        <p:spPr>
          <a:xfrm>
            <a:off x="5535827" y="2809103"/>
            <a:ext cx="247135" cy="1459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C10901-9ECF-B523-FF13-0F9678F985F1}"/>
              </a:ext>
            </a:extLst>
          </p:cNvPr>
          <p:cNvSpPr/>
          <p:nvPr/>
        </p:nvSpPr>
        <p:spPr>
          <a:xfrm>
            <a:off x="4724396" y="2821457"/>
            <a:ext cx="654912" cy="14187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7692-39A7-B20B-318D-A52F39EA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6F230467-B1A3-795E-CDEC-0DDCEF1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SGD </a:t>
            </a:r>
            <a:r>
              <a:rPr lang="en-US" dirty="0"/>
              <a:t>+</a:t>
            </a:r>
            <a:r>
              <a:rPr lang="en-US" spc="-79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77184A-B8A5-7B3A-E55D-60EB110EF0D7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A9D231F-376D-7022-4E87-0CF2268D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228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48A7FC-A79B-AD2D-042A-1AFF538B5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9"/>
          <a:stretch/>
        </p:blipFill>
        <p:spPr>
          <a:xfrm>
            <a:off x="685800" y="1282446"/>
            <a:ext cx="7772400" cy="3347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42BC0-6A84-59C6-4B8F-E6DA24EE1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1"/>
          <a:stretch/>
        </p:blipFill>
        <p:spPr>
          <a:xfrm>
            <a:off x="33667" y="2571750"/>
            <a:ext cx="1304266" cy="11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170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63419" y="1100539"/>
            <a:ext cx="4718372" cy="870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1364447" y="1378155"/>
            <a:ext cx="10096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RMSProp</a:t>
            </a:r>
            <a:endParaRPr sz="1800" dirty="0"/>
          </a:p>
        </p:txBody>
      </p:sp>
      <p:sp>
        <p:nvSpPr>
          <p:cNvPr id="9" name="object 9"/>
          <p:cNvSpPr/>
          <p:nvPr/>
        </p:nvSpPr>
        <p:spPr>
          <a:xfrm>
            <a:off x="2635798" y="1571480"/>
            <a:ext cx="4490561" cy="16764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 txBox="1"/>
          <p:nvPr/>
        </p:nvSpPr>
        <p:spPr>
          <a:xfrm>
            <a:off x="1197769" y="2212439"/>
            <a:ext cx="932974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Tieleman and Hinton,</a:t>
            </a:r>
            <a:r>
              <a:rPr sz="600" spc="-56" dirty="0"/>
              <a:t> </a:t>
            </a:r>
            <a:r>
              <a:rPr sz="600" spc="-4" dirty="0"/>
              <a:t>2012</a:t>
            </a:r>
            <a:endParaRPr sz="6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</a:t>
            </a:r>
            <a:r>
              <a:rPr lang="en-US" spc="-4" dirty="0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D45449-FC7E-57A8-8302-CFA54A71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229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82577-2637-EE80-DC1C-72150E651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34786"/>
            <a:ext cx="7772400" cy="11456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92D16A1-66FB-9E5C-4635-17D22080B212}"/>
              </a:ext>
            </a:extLst>
          </p:cNvPr>
          <p:cNvSpPr/>
          <p:nvPr/>
        </p:nvSpPr>
        <p:spPr>
          <a:xfrm>
            <a:off x="7620000" y="2534786"/>
            <a:ext cx="1066800" cy="10239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9872C-FA78-70F5-6BF3-464F75519D6D}"/>
              </a:ext>
            </a:extLst>
          </p:cNvPr>
          <p:cNvSpPr txBox="1"/>
          <p:nvPr/>
        </p:nvSpPr>
        <p:spPr>
          <a:xfrm>
            <a:off x="3167394" y="3721578"/>
            <a:ext cx="2121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BEF697-98A7-A283-FB74-A60C22F4B4FA}"/>
              </a:ext>
            </a:extLst>
          </p:cNvPr>
          <p:cNvSpPr txBox="1"/>
          <p:nvPr/>
        </p:nvSpPr>
        <p:spPr>
          <a:xfrm>
            <a:off x="734250" y="4137534"/>
            <a:ext cx="7675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</a:t>
            </a:r>
            <a:r>
              <a:rPr lang="en-US" i="1" dirty="0">
                <a:solidFill>
                  <a:schemeClr val="bg2"/>
                </a:solidFill>
              </a:rPr>
              <a:t>b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High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grad_squared</a:t>
            </a:r>
            <a:r>
              <a:rPr lang="en-US" dirty="0">
                <a:sym typeface="Wingdings" pitchFamily="2" charset="2"/>
              </a:rPr>
              <a:t>  High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Denominator</a:t>
            </a:r>
            <a:r>
              <a:rPr lang="en-US" dirty="0">
                <a:sym typeface="Wingdings" pitchFamily="2" charset="2"/>
              </a:rPr>
              <a:t>  Decrease magnitude of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dx (gradient)</a:t>
            </a:r>
          </a:p>
          <a:p>
            <a:r>
              <a:rPr lang="en-US" dirty="0"/>
              <a:t>Low </a:t>
            </a:r>
            <a:r>
              <a:rPr lang="en-US" i="1" dirty="0">
                <a:solidFill>
                  <a:schemeClr val="bg2"/>
                </a:solidFill>
              </a:rPr>
              <a:t>w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Low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grad_squared</a:t>
            </a:r>
            <a:r>
              <a:rPr lang="en-US" dirty="0">
                <a:sym typeface="Wingdings" pitchFamily="2" charset="2"/>
              </a:rPr>
              <a:t>  Low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Denominator</a:t>
            </a:r>
            <a:r>
              <a:rPr lang="en-US" dirty="0">
                <a:sym typeface="Wingdings" pitchFamily="2" charset="2"/>
              </a:rPr>
              <a:t>  Keep magnitude similar to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dx (gradient)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" name="Google Shape;634;p48"/>
          <p:cNvGraphicFramePr/>
          <p:nvPr/>
        </p:nvGraphicFramePr>
        <p:xfrm>
          <a:off x="3619475" y="26824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5" name="Google Shape;635;p48"/>
          <p:cNvSpPr/>
          <p:nvPr/>
        </p:nvSpPr>
        <p:spPr>
          <a:xfrm>
            <a:off x="5230375" y="32044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8"/>
          <p:cNvSpPr txBox="1"/>
          <p:nvPr/>
        </p:nvSpPr>
        <p:spPr>
          <a:xfrm>
            <a:off x="3529170" y="2079080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Emboss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7" name="Google Shape;63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32500"/>
            <a:ext cx="2695750" cy="26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pic>
        <p:nvPicPr>
          <p:cNvPr id="639" name="Google Shape;63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0200" y="1769400"/>
            <a:ext cx="2410225" cy="24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41" name="Google Shape;641;p48"/>
          <p:cNvSpPr txBox="1"/>
          <p:nvPr/>
        </p:nvSpPr>
        <p:spPr>
          <a:xfrm>
            <a:off x="3183425" y="2682499"/>
            <a:ext cx="405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C6030-57B7-3B47-8888-00E4CBD20619}"/>
              </a:ext>
            </a:extLst>
          </p:cNvPr>
          <p:cNvSpPr txBox="1"/>
          <p:nvPr/>
        </p:nvSpPr>
        <p:spPr>
          <a:xfrm>
            <a:off x="5876012" y="4860949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711B5-C6BC-BA24-74C6-7A62E18F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91C8E3F7-3965-2F2F-F44E-377DFC5292BD}"/>
              </a:ext>
            </a:extLst>
          </p:cNvPr>
          <p:cNvSpPr txBox="1"/>
          <p:nvPr/>
        </p:nvSpPr>
        <p:spPr>
          <a:xfrm>
            <a:off x="1197769" y="2525479"/>
            <a:ext cx="932974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Tieleman and Hinton,</a:t>
            </a:r>
            <a:r>
              <a:rPr sz="600" spc="-56" dirty="0"/>
              <a:t> </a:t>
            </a:r>
            <a:r>
              <a:rPr sz="600" spc="-4" dirty="0"/>
              <a:t>2012</a:t>
            </a:r>
            <a:endParaRPr sz="6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28C16C4-AE12-16FF-5DAC-B2CE09D1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</a:t>
            </a:r>
            <a:r>
              <a:rPr lang="en-US" spc="-4" dirty="0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640477-5CAC-3C5E-225B-33FDA2CF8578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A32038-4615-3AE2-C20A-8E621195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230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59569C-E246-D180-9770-6D6A9C8B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786" y="2701698"/>
            <a:ext cx="4240427" cy="2177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5FE3B-2B55-5C0C-A631-62CA98CA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94" y="1024951"/>
            <a:ext cx="7772400" cy="1280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173CD8-F9AD-F1E9-5095-AADF70E3C447}"/>
              </a:ext>
            </a:extLst>
          </p:cNvPr>
          <p:cNvSpPr txBox="1"/>
          <p:nvPr/>
        </p:nvSpPr>
        <p:spPr>
          <a:xfrm>
            <a:off x="8021594" y="1322617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SGD</a:t>
            </a:r>
          </a:p>
          <a:p>
            <a:r>
              <a:rPr lang="en-US" dirty="0">
                <a:solidFill>
                  <a:srgbClr val="00B050"/>
                </a:solidFill>
              </a:rPr>
              <a:t>RMSProp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52CA9F-0A11-C4A0-F54C-E0785FEE8D82}"/>
              </a:ext>
            </a:extLst>
          </p:cNvPr>
          <p:cNvSpPr/>
          <p:nvPr/>
        </p:nvSpPr>
        <p:spPr>
          <a:xfrm>
            <a:off x="82378" y="2075935"/>
            <a:ext cx="568411" cy="288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B48F8C-A583-6CF8-00D2-0E6726FE9A93}"/>
              </a:ext>
            </a:extLst>
          </p:cNvPr>
          <p:cNvSpPr/>
          <p:nvPr/>
        </p:nvSpPr>
        <p:spPr>
          <a:xfrm>
            <a:off x="6619102" y="2194449"/>
            <a:ext cx="568411" cy="288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B2DD0-1B78-8AC1-58D7-F3D1C27BD7BA}"/>
              </a:ext>
            </a:extLst>
          </p:cNvPr>
          <p:cNvSpPr txBox="1"/>
          <p:nvPr/>
        </p:nvSpPr>
        <p:spPr>
          <a:xfrm>
            <a:off x="3074887" y="2340918"/>
            <a:ext cx="2121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</p:spTree>
    <p:extLst>
      <p:ext uri="{BB962C8B-B14F-4D97-AF65-F5344CB8AC3E}">
        <p14:creationId xmlns:p14="http://schemas.microsoft.com/office/powerpoint/2010/main" val="219718344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1731" y="1391117"/>
            <a:ext cx="4959327" cy="1651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192339" y="3528670"/>
            <a:ext cx="11944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231</a:t>
            </a:fld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735385" y="3528670"/>
            <a:ext cx="119253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en-US" spc="-4"/>
              <a:t>April 24,</a:t>
            </a:r>
            <a:r>
              <a:rPr lang="en-US" spc="-68"/>
              <a:t> </a:t>
            </a:r>
            <a:r>
              <a:rPr lang="en-US" spc="-4"/>
              <a:t>2018</a:t>
            </a:r>
            <a:endParaRPr spc="-4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251918" y="3532235"/>
            <a:ext cx="338613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4"/>
              <a:t>Fei-Fei Li </a:t>
            </a:r>
            <a:r>
              <a:rPr lang="en-US"/>
              <a:t>&amp; Justin Johnson &amp; </a:t>
            </a:r>
            <a:r>
              <a:rPr lang="en-US" spc="-4"/>
              <a:t>Serena</a:t>
            </a:r>
            <a:r>
              <a:rPr lang="en-US" spc="-94"/>
              <a:t> </a:t>
            </a:r>
            <a:r>
              <a:rPr lang="en-US" spc="-4"/>
              <a:t>Yeung</a:t>
            </a:r>
            <a:endParaRPr spc="-4" dirty="0"/>
          </a:p>
        </p:txBody>
      </p:sp>
      <p:sp>
        <p:nvSpPr>
          <p:cNvPr id="4" name="object 4"/>
          <p:cNvSpPr txBox="1"/>
          <p:nvPr/>
        </p:nvSpPr>
        <p:spPr>
          <a:xfrm>
            <a:off x="1197768" y="3975341"/>
            <a:ext cx="2501741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Kingma and Ba, </a:t>
            </a:r>
            <a:r>
              <a:rPr sz="600" dirty="0"/>
              <a:t>“Adam: A method </a:t>
            </a:r>
            <a:r>
              <a:rPr sz="600" spc="-4" dirty="0"/>
              <a:t>for </a:t>
            </a:r>
            <a:r>
              <a:rPr sz="600" dirty="0"/>
              <a:t>stochastic </a:t>
            </a:r>
            <a:r>
              <a:rPr sz="600" spc="-4" dirty="0"/>
              <a:t>optimization”, ICLR</a:t>
            </a:r>
            <a:r>
              <a:rPr sz="600" spc="-68" dirty="0"/>
              <a:t> </a:t>
            </a:r>
            <a:r>
              <a:rPr sz="600" spc="-4" dirty="0"/>
              <a:t>2015</a:t>
            </a:r>
            <a:endParaRPr sz="6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37162" y="2089347"/>
          <a:ext cx="4959668" cy="861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9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233865" y="2095933"/>
            <a:ext cx="87677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dirty="0">
                <a:solidFill>
                  <a:srgbClr val="FF0000"/>
                </a:solidFill>
              </a:rPr>
              <a:t>Momentum</a:t>
            </a:r>
            <a:endParaRPr sz="1050" dirty="0"/>
          </a:p>
        </p:txBody>
      </p:sp>
      <p:sp>
        <p:nvSpPr>
          <p:cNvPr id="7" name="object 7"/>
          <p:cNvSpPr txBox="1"/>
          <p:nvPr/>
        </p:nvSpPr>
        <p:spPr>
          <a:xfrm>
            <a:off x="5797235" y="2504147"/>
            <a:ext cx="1588294" cy="4610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0496" algn="ctr">
              <a:spcBef>
                <a:spcPts val="75"/>
              </a:spcBef>
            </a:pPr>
            <a:r>
              <a:rPr sz="1050" spc="-4" dirty="0">
                <a:solidFill>
                  <a:srgbClr val="38751C"/>
                </a:solidFill>
              </a:rPr>
              <a:t>Bias</a:t>
            </a:r>
            <a:r>
              <a:rPr sz="1050" spc="-19" dirty="0">
                <a:solidFill>
                  <a:srgbClr val="38751C"/>
                </a:solidFill>
              </a:rPr>
              <a:t> </a:t>
            </a:r>
            <a:r>
              <a:rPr sz="1050" dirty="0">
                <a:solidFill>
                  <a:srgbClr val="38751C"/>
                </a:solidFill>
              </a:rPr>
              <a:t>correction</a:t>
            </a:r>
            <a:endParaRPr sz="1050" dirty="0"/>
          </a:p>
          <a:p>
            <a:pPr marL="9525" algn="ctr">
              <a:spcBef>
                <a:spcPts val="982"/>
              </a:spcBef>
            </a:pPr>
            <a:r>
              <a:rPr lang="en-US" sz="1050" spc="-4" dirty="0">
                <a:solidFill>
                  <a:srgbClr val="0000FF"/>
                </a:solidFill>
              </a:rPr>
              <a:t>  </a:t>
            </a:r>
            <a:r>
              <a:rPr sz="1050" spc="-4" dirty="0">
                <a:solidFill>
                  <a:srgbClr val="0000FF"/>
                </a:solidFill>
              </a:rPr>
              <a:t>RMSProp</a:t>
            </a:r>
            <a:endParaRPr sz="1050" dirty="0"/>
          </a:p>
        </p:txBody>
      </p:sp>
      <p:sp>
        <p:nvSpPr>
          <p:cNvPr id="8" name="object 8"/>
          <p:cNvSpPr txBox="1"/>
          <p:nvPr/>
        </p:nvSpPr>
        <p:spPr>
          <a:xfrm>
            <a:off x="1306501" y="3274435"/>
            <a:ext cx="2080736" cy="559833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9525" marR="3810">
              <a:lnSpc>
                <a:spcPct val="101600"/>
              </a:lnSpc>
              <a:spcBef>
                <a:spcPts val="53"/>
              </a:spcBef>
            </a:pPr>
            <a:r>
              <a:rPr sz="1200" spc="-4" dirty="0"/>
              <a:t>Bias </a:t>
            </a:r>
            <a:r>
              <a:rPr sz="1200" dirty="0"/>
              <a:t>correction </a:t>
            </a:r>
            <a:r>
              <a:rPr sz="1200" spc="-4" dirty="0"/>
              <a:t>for the fact</a:t>
            </a:r>
            <a:r>
              <a:rPr sz="1200" spc="-68" dirty="0"/>
              <a:t> </a:t>
            </a:r>
            <a:r>
              <a:rPr sz="1200" spc="-4" dirty="0"/>
              <a:t>that  first and </a:t>
            </a:r>
            <a:r>
              <a:rPr sz="1200" dirty="0"/>
              <a:t>second moment  </a:t>
            </a:r>
            <a:r>
              <a:rPr sz="1200" spc="-4" dirty="0"/>
              <a:t>estimates </a:t>
            </a:r>
            <a:r>
              <a:rPr sz="1200" dirty="0"/>
              <a:t>start </a:t>
            </a:r>
            <a:r>
              <a:rPr sz="1200" spc="-4" dirty="0"/>
              <a:t>at</a:t>
            </a:r>
            <a:r>
              <a:rPr sz="1200" spc="-23" dirty="0"/>
              <a:t> </a:t>
            </a:r>
            <a:r>
              <a:rPr sz="1200" dirty="0"/>
              <a:t>zero</a:t>
            </a:r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4195251" y="3313068"/>
            <a:ext cx="3227070" cy="5589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spc="-4" dirty="0"/>
              <a:t>Adam with beta1 </a:t>
            </a:r>
            <a:r>
              <a:rPr sz="1200" dirty="0"/>
              <a:t>=</a:t>
            </a:r>
            <a:r>
              <a:rPr sz="1200" spc="-11" dirty="0"/>
              <a:t> </a:t>
            </a:r>
            <a:r>
              <a:rPr sz="1200" spc="-4" dirty="0"/>
              <a:t>0.9,</a:t>
            </a:r>
            <a:endParaRPr sz="1200"/>
          </a:p>
          <a:p>
            <a:pPr marL="9525" marR="3810">
              <a:lnSpc>
                <a:spcPct val="101600"/>
              </a:lnSpc>
            </a:pPr>
            <a:r>
              <a:rPr sz="1200" spc="-4" dirty="0"/>
              <a:t>beta2 </a:t>
            </a:r>
            <a:r>
              <a:rPr sz="1200" dirty="0"/>
              <a:t>= </a:t>
            </a:r>
            <a:r>
              <a:rPr sz="1200" spc="-4" dirty="0"/>
              <a:t>0.999, and learning_rate </a:t>
            </a:r>
            <a:r>
              <a:rPr sz="1200" dirty="0"/>
              <a:t>= </a:t>
            </a:r>
            <a:r>
              <a:rPr sz="1200" spc="-4" dirty="0"/>
              <a:t>1e-3 or 5e-4  is </a:t>
            </a:r>
            <a:r>
              <a:rPr sz="1200" dirty="0"/>
              <a:t>a </a:t>
            </a:r>
            <a:r>
              <a:rPr sz="1200" spc="-4" dirty="0"/>
              <a:t>great </a:t>
            </a:r>
            <a:r>
              <a:rPr sz="1200" dirty="0"/>
              <a:t>starting </a:t>
            </a:r>
            <a:r>
              <a:rPr sz="1200" spc="-4" dirty="0"/>
              <a:t>point for </a:t>
            </a:r>
            <a:r>
              <a:rPr sz="1200" dirty="0"/>
              <a:t>many</a:t>
            </a:r>
            <a:r>
              <a:rPr sz="1200" spc="-38" dirty="0"/>
              <a:t> </a:t>
            </a:r>
            <a:r>
              <a:rPr sz="1200" dirty="0"/>
              <a:t>models!</a:t>
            </a:r>
            <a:endParaRPr sz="1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71A01EB-C376-8D57-A38B-8641BF2E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856C08-449A-A10F-053E-30EEE43A46D8}"/>
              </a:ext>
            </a:extLst>
          </p:cNvPr>
          <p:cNvSpPr txBox="1"/>
          <p:nvPr/>
        </p:nvSpPr>
        <p:spPr>
          <a:xfrm>
            <a:off x="7028850" y="1555217"/>
            <a:ext cx="1917442" cy="7848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900" dirty="0"/>
              <a:t>beta_1 = rho</a:t>
            </a:r>
          </a:p>
          <a:p>
            <a:pPr algn="just"/>
            <a:r>
              <a:rPr lang="en-US" sz="900" dirty="0" err="1"/>
              <a:t>first_moment</a:t>
            </a:r>
            <a:r>
              <a:rPr lang="en-US" sz="900" dirty="0"/>
              <a:t> = </a:t>
            </a:r>
            <a:r>
              <a:rPr lang="en-US" sz="900" dirty="0" err="1"/>
              <a:t>v_x</a:t>
            </a:r>
            <a:endParaRPr lang="en-US" sz="900" dirty="0"/>
          </a:p>
          <a:p>
            <a:pPr algn="just"/>
            <a:endParaRPr lang="en-US" sz="900" dirty="0"/>
          </a:p>
          <a:p>
            <a:pPr algn="just"/>
            <a:r>
              <a:rPr lang="en-US" sz="900" dirty="0"/>
              <a:t>beta2 = decay_rate</a:t>
            </a:r>
          </a:p>
          <a:p>
            <a:pPr algn="just"/>
            <a:r>
              <a:rPr lang="en-US" sz="900" dirty="0" err="1"/>
              <a:t>second_moment</a:t>
            </a:r>
            <a:r>
              <a:rPr lang="en-US" sz="900" dirty="0"/>
              <a:t> = grad_squared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5EF1-7EA9-8792-B827-A3139C1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99D5F27-0CD9-E2BF-F6DF-CD439133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7F2B6-9348-A105-4E39-A1C338969AF1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CB9AA15-903B-5747-1E93-FCFF42D9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232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9F55FB-DB1C-0419-235E-CA43F588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78" y="1143000"/>
            <a:ext cx="6242222" cy="32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149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Extra: Understanding CNNs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E7F2EF6-9F04-FE6C-143B-A58738AF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563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730989"/>
            <a:ext cx="3192975" cy="1309323"/>
          </a:xfrm>
        </p:spPr>
      </p:pic>
      <p:sp>
        <p:nvSpPr>
          <p:cNvPr id="2" name="Rounded Rectangle 1"/>
          <p:cNvSpPr/>
          <p:nvPr/>
        </p:nvSpPr>
        <p:spPr>
          <a:xfrm>
            <a:off x="1200150" y="1273209"/>
            <a:ext cx="3301604" cy="3321414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29150" y="1273209"/>
            <a:ext cx="3314700" cy="3298791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432631" y="3741568"/>
            <a:ext cx="28884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Hubel and </a:t>
            </a:r>
            <a:r>
              <a:rPr lang="en-US" altLang="en-US" sz="1500" kern="1200" dirty="0" err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Weisel’s</a:t>
            </a: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architecture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197224" y="4112270"/>
            <a:ext cx="21659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Multi-layer neural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788" y="3976008"/>
            <a:ext cx="1114425" cy="1167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4953063"/>
            <a:ext cx="1447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Adapted from </a:t>
            </a:r>
            <a:r>
              <a:rPr lang="en-US" sz="788" kern="1200" dirty="0" err="1">
                <a:solidFill>
                  <a:prstClr val="black"/>
                </a:solidFill>
                <a:ea typeface="+mn-ea"/>
                <a:cs typeface="+mn-cs"/>
              </a:rPr>
              <a:t>Jia</a:t>
            </a: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-bin Huang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Biological analog</a:t>
            </a:r>
          </a:p>
        </p:txBody>
      </p:sp>
      <p:pic>
        <p:nvPicPr>
          <p:cNvPr id="11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60239" y="2049051"/>
            <a:ext cx="2809930" cy="13999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8DE83A-D0D4-705B-F8BB-4D74AECC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531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3" name="Picture 2" descr="norm_vs_not_withnorm_images_7x7_pixF1_top9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47" y="1112808"/>
            <a:ext cx="4479062" cy="365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-1" r="-1"/>
          <a:stretch/>
        </p:blipFill>
        <p:spPr>
          <a:xfrm>
            <a:off x="920960" y="1112808"/>
            <a:ext cx="1881678" cy="153574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5955" y="4853635"/>
            <a:ext cx="72742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5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CDBA82-2207-BDB5-DB8F-DB7BB79C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17" y="994207"/>
            <a:ext cx="6675967" cy="3257550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64767" y="4853635"/>
            <a:ext cx="73401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5310" y="4253432"/>
            <a:ext cx="3506638" cy="438574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6" rIns="68573" bIns="34286" rtlCol="0">
            <a:spAutoFit/>
          </a:bodyPr>
          <a:lstStyle/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200" kern="1200" dirty="0">
                <a:ea typeface="+mn-ea"/>
                <a:cs typeface="Adobe Caslon Pro"/>
              </a:rPr>
              <a:t>Patches from validation images that give maximal activation of a given feature map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726" y="4253432"/>
            <a:ext cx="1792538" cy="6232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6" rIns="68573" bIns="34286" rtlCol="0">
            <a:spAutoFit/>
          </a:bodyPr>
          <a:lstStyle/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200" kern="1200" dirty="0">
                <a:ea typeface="+mn-ea"/>
                <a:cs typeface="Adobe Caslon Pro"/>
              </a:rPr>
              <a:t>Activations projected down to pixel level via </a:t>
            </a:r>
            <a:r>
              <a:rPr lang="en-US" sz="1200" kern="1200" dirty="0" err="1">
                <a:ea typeface="+mn-ea"/>
                <a:cs typeface="Adobe Caslon Pro"/>
              </a:rPr>
              <a:t>decovolution</a:t>
            </a:r>
            <a:r>
              <a:rPr lang="en-US" sz="1200" kern="1200" dirty="0">
                <a:ea typeface="+mn-ea"/>
                <a:cs typeface="Adobe Caslon Pro"/>
              </a:rPr>
              <a:t>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770B39F-BFAF-DD74-7142-D86E824B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2" y="1574974"/>
            <a:ext cx="6647936" cy="2485795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28379" y="4746541"/>
            <a:ext cx="701884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53562E-ED0F-656B-8854-B946F68F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4 and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081498"/>
            <a:ext cx="5829300" cy="3596802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11903" y="4820683"/>
            <a:ext cx="723302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2260BCC-726D-DF2B-8043-3B7CC9D5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5" name="object 5"/>
          <p:cNvSpPr/>
          <p:nvPr/>
        </p:nvSpPr>
        <p:spPr>
          <a:xfrm>
            <a:off x="3472272" y="1077720"/>
            <a:ext cx="1076267" cy="336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69477" y="1077720"/>
            <a:ext cx="1062035" cy="336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1515" y="1680353"/>
            <a:ext cx="1523523" cy="826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dirty="0">
                <a:solidFill>
                  <a:prstClr val="black"/>
                </a:solidFill>
                <a:ea typeface="+mn-ea"/>
              </a:rPr>
              <a:t>(as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a function of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 position of the  square of zeros in  the original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image)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077" y="1281852"/>
            <a:ext cx="1338739" cy="3164681"/>
          </a:xfrm>
          <a:custGeom>
            <a:avLst/>
            <a:gdLst/>
            <a:ahLst/>
            <a:cxnLst/>
            <a:rect l="l" t="t" r="r" b="b"/>
            <a:pathLst>
              <a:path w="1784984" h="4219575">
                <a:moveTo>
                  <a:pt x="0" y="0"/>
                </a:moveTo>
                <a:lnTo>
                  <a:pt x="1784996" y="0"/>
                </a:lnTo>
                <a:lnTo>
                  <a:pt x="1784996" y="4219491"/>
                </a:lnTo>
                <a:lnTo>
                  <a:pt x="0" y="42194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0119" y="1202651"/>
            <a:ext cx="843439" cy="43815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87960" y="1630075"/>
            <a:ext cx="34290" cy="25718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 bwMode="auto">
          <a:xfrm>
            <a:off x="4010396" y="4521473"/>
            <a:ext cx="6590288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defTabSz="685800">
              <a:spcBef>
                <a:spcPts val="8"/>
              </a:spcBef>
              <a:buClrTx/>
              <a:defRPr/>
            </a:pPr>
            <a:r>
              <a:rPr lang="de-DE" sz="1050" spc="-4" dirty="0">
                <a:solidFill>
                  <a:srgbClr val="000000"/>
                </a:solidFill>
                <a:latin typeface="Arial"/>
              </a:rPr>
              <a:t>[Zeiler &amp; Fergus</a:t>
            </a:r>
            <a:r>
              <a:rPr lang="de-DE" sz="1050" spc="-15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050" spc="-4" dirty="0">
                <a:solidFill>
                  <a:srgbClr val="000000"/>
                </a:solidFill>
                <a:latin typeface="Arial"/>
              </a:rPr>
              <a:t>2014]</a:t>
            </a:r>
            <a:endParaRPr lang="de-DE" sz="10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24555-C04A-10AB-21FD-A4EC451F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6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pic>
        <p:nvPicPr>
          <p:cNvPr id="648" name="Google Shape;6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319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8356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5900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6738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375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3" name="Google Shape;653;p49"/>
          <p:cNvGraphicFramePr/>
          <p:nvPr/>
        </p:nvGraphicFramePr>
        <p:xfrm>
          <a:off x="1911710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4" name="Google Shape;654;p49"/>
          <p:cNvGraphicFramePr/>
          <p:nvPr/>
        </p:nvGraphicFramePr>
        <p:xfrm>
          <a:off x="3680451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5" name="Google Shape;655;p49"/>
          <p:cNvGraphicFramePr/>
          <p:nvPr/>
        </p:nvGraphicFramePr>
        <p:xfrm>
          <a:off x="5525392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6" name="Google Shape;656;p49"/>
          <p:cNvGraphicFramePr/>
          <p:nvPr/>
        </p:nvGraphicFramePr>
        <p:xfrm>
          <a:off x="7370332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7" name="Google Shape;657;p49"/>
          <p:cNvSpPr txBox="1"/>
          <p:nvPr/>
        </p:nvSpPr>
        <p:spPr>
          <a:xfrm>
            <a:off x="5088815" y="3234279"/>
            <a:ext cx="5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1/9</a:t>
            </a:r>
            <a:endParaRPr/>
          </a:p>
        </p:txBody>
      </p:sp>
      <p:sp>
        <p:nvSpPr>
          <p:cNvPr id="658" name="Google Shape;658;p49"/>
          <p:cNvSpPr txBox="1"/>
          <p:nvPr/>
        </p:nvSpPr>
        <p:spPr>
          <a:xfrm>
            <a:off x="6826502" y="3234275"/>
            <a:ext cx="620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1/16</a:t>
            </a:r>
            <a:endParaRPr/>
          </a:p>
        </p:txBody>
      </p:sp>
      <p:sp>
        <p:nvSpPr>
          <p:cNvPr id="659" name="Google Shape;659;p49"/>
          <p:cNvSpPr txBox="1"/>
          <p:nvPr/>
        </p:nvSpPr>
        <p:spPr>
          <a:xfrm>
            <a:off x="3589195" y="4144105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Sharpen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0" name="Google Shape;660;p49"/>
          <p:cNvSpPr txBox="1"/>
          <p:nvPr/>
        </p:nvSpPr>
        <p:spPr>
          <a:xfrm>
            <a:off x="1828445" y="4144105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Edge Detection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1" name="Google Shape;661;p49"/>
          <p:cNvSpPr txBox="1"/>
          <p:nvPr/>
        </p:nvSpPr>
        <p:spPr>
          <a:xfrm>
            <a:off x="5442145" y="4144105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Box blur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2" name="Google Shape;662;p49"/>
          <p:cNvSpPr txBox="1"/>
          <p:nvPr/>
        </p:nvSpPr>
        <p:spPr>
          <a:xfrm>
            <a:off x="7187975" y="4144100"/>
            <a:ext cx="1644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Gaussian blur 3 × 3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3" name="Google Shape;66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28EE7-583B-24A0-8F5B-B65A3DE2DC2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8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4" name="object 4"/>
          <p:cNvSpPr/>
          <p:nvPr/>
        </p:nvSpPr>
        <p:spPr>
          <a:xfrm>
            <a:off x="3472263" y="1127144"/>
            <a:ext cx="1076267" cy="336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9468" y="1127144"/>
            <a:ext cx="1062035" cy="336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50110" y="1252075"/>
            <a:ext cx="843439" cy="43815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7951" y="1679499"/>
            <a:ext cx="34290" cy="25718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21506" y="1729777"/>
            <a:ext cx="1523523" cy="826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dirty="0">
                <a:solidFill>
                  <a:prstClr val="black"/>
                </a:solidFill>
                <a:ea typeface="+mn-ea"/>
              </a:rPr>
              <a:t>(as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a function of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 position of the  square of zeros in  the original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>
            <a:spLocks/>
          </p:cNvSpPr>
          <p:nvPr/>
        </p:nvSpPr>
        <p:spPr bwMode="auto">
          <a:xfrm>
            <a:off x="4010396" y="4521473"/>
            <a:ext cx="6590288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defTabSz="685800">
              <a:spcBef>
                <a:spcPts val="8"/>
              </a:spcBef>
              <a:buClrTx/>
              <a:defRPr/>
            </a:pPr>
            <a:r>
              <a:rPr lang="de-DE" sz="1050" spc="-4" dirty="0">
                <a:solidFill>
                  <a:srgbClr val="000000"/>
                </a:solidFill>
                <a:latin typeface="Arial"/>
              </a:rPr>
              <a:t>[Zeiler &amp; Fergus</a:t>
            </a:r>
            <a:r>
              <a:rPr lang="de-DE" sz="1050" spc="-15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050" spc="-4" dirty="0">
                <a:solidFill>
                  <a:srgbClr val="000000"/>
                </a:solidFill>
                <a:latin typeface="Arial"/>
              </a:rPr>
              <a:t>2014]</a:t>
            </a:r>
            <a:endParaRPr lang="de-DE" sz="10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9A13FDC-DEBB-22D2-BD3E-A9C5CA15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063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5"/>
          <p:cNvSpPr/>
          <p:nvPr/>
        </p:nvSpPr>
        <p:spPr>
          <a:xfrm>
            <a:off x="2098680" y="1205362"/>
            <a:ext cx="4559728" cy="1711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095108" y="1201787"/>
            <a:ext cx="4567238" cy="1718786"/>
          </a:xfrm>
          <a:custGeom>
            <a:avLst/>
            <a:gdLst/>
            <a:ahLst/>
            <a:cxnLst/>
            <a:rect l="l" t="t" r="r" b="b"/>
            <a:pathLst>
              <a:path w="6089650" h="2291715">
                <a:moveTo>
                  <a:pt x="0" y="0"/>
                </a:moveTo>
                <a:lnTo>
                  <a:pt x="6089157" y="0"/>
                </a:lnTo>
                <a:lnTo>
                  <a:pt x="6089157" y="2291412"/>
                </a:lnTo>
                <a:lnTo>
                  <a:pt x="0" y="22914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1630462" y="3144787"/>
            <a:ext cx="600741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200" b="1" kern="1200" spc="-4" dirty="0">
                <a:solidFill>
                  <a:prstClr val="black"/>
                </a:solidFill>
                <a:ea typeface="+mn-ea"/>
              </a:rPr>
              <a:t>Repeat: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Forward an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Set activations in layer of interest to all zero, except for a 1.0 for a neuron of</a:t>
            </a:r>
            <a:r>
              <a:rPr sz="1200" kern="1200" spc="172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interest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Backprop to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Do an “image</a:t>
            </a:r>
            <a:r>
              <a:rPr sz="1200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update”</a:t>
            </a:r>
            <a:endParaRPr sz="12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B1A3285-5BD5-8F8D-62F0-D17A5177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96095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05082" y="4364232"/>
            <a:ext cx="4959668" cy="348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 defTabSz="685800"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[Understanding Neural Networks Through Deep Visualization, Yosinski et al. ,</a:t>
            </a:r>
            <a:r>
              <a:rPr sz="1050" i="1" kern="1200" spc="172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2015]</a:t>
            </a:r>
            <a:endParaRPr sz="1050" kern="1200" dirty="0">
              <a:solidFill>
                <a:prstClr val="black"/>
              </a:solidFill>
              <a:ea typeface="+mn-ea"/>
            </a:endParaRPr>
          </a:p>
          <a:p>
            <a:pPr marL="18574" algn="ctr" defTabSz="685800">
              <a:spcBef>
                <a:spcPts val="221"/>
              </a:spcBef>
              <a:buClrTx/>
              <a:defRPr/>
            </a:pPr>
            <a:r>
              <a:rPr sz="1050" u="heavy" kern="1200" spc="-4" dirty="0">
                <a:solidFill>
                  <a:srgbClr val="1154CC"/>
                </a:solidFill>
                <a:ea typeface="+mn-ea"/>
                <a:hlinkClick r:id="rId2"/>
              </a:rPr>
              <a:t>http://yosinski.com/deepvis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18125" y="1162106"/>
            <a:ext cx="5657144" cy="2903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871920-F9D1-FC13-63E7-AD78709F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7529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/>
          <p:nvPr/>
        </p:nvSpPr>
        <p:spPr>
          <a:xfrm>
            <a:off x="1184475" y="1165972"/>
            <a:ext cx="6775036" cy="282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E9F661-F4DF-F9E6-6B09-4EFBF89D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0975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D50D-4B46-472F-9925-BD79D79B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GradCAM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A6680-AB79-4E63-A03D-099339803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7" t="12581" r="11829" b="11338"/>
          <a:stretch/>
        </p:blipFill>
        <p:spPr>
          <a:xfrm>
            <a:off x="1143000" y="1040504"/>
            <a:ext cx="6858000" cy="3678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D5F342-8ECF-4DBA-9F14-6D9BA1CE76A6}"/>
              </a:ext>
            </a:extLst>
          </p:cNvPr>
          <p:cNvSpPr txBox="1"/>
          <p:nvPr/>
        </p:nvSpPr>
        <p:spPr>
          <a:xfrm>
            <a:off x="1143001" y="4953063"/>
            <a:ext cx="191430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ea typeface="+mn-ea"/>
                <a:cs typeface="+mn-cs"/>
              </a:rPr>
              <a:t>Selvaraju</a:t>
            </a:r>
            <a:r>
              <a:rPr lang="en-US" sz="788" kern="1200" dirty="0">
                <a:ea typeface="+mn-ea"/>
                <a:cs typeface="+mn-cs"/>
              </a:rPr>
              <a:t> et al. ICCV 2017, IJCV 2019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75B2E24-F1F4-1E17-9F7E-E3A7C385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6176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6464"/>
            <a:ext cx="66294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2419849" y="4832435"/>
            <a:ext cx="43380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Intriguing properties of neural networks [</a:t>
            </a:r>
            <a:r>
              <a:rPr lang="en-US" altLang="en-US" sz="1200" kern="12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Szegedy</a:t>
            </a: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 ICLR 2014</a:t>
            </a: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5FA1F8A-46B6-0A2E-3892-063CB9A240DA}"/>
              </a:ext>
            </a:extLst>
          </p:cNvPr>
          <p:cNvSpPr txBox="1">
            <a:spLocks/>
          </p:cNvSpPr>
          <p:nvPr/>
        </p:nvSpPr>
        <p:spPr>
          <a:xfrm>
            <a:off x="7620000" y="22952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473281-E3F1-443C-757C-BDDB3D26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CNNs</a:t>
            </a:r>
          </a:p>
        </p:txBody>
      </p:sp>
    </p:spTree>
    <p:extLst>
      <p:ext uri="{BB962C8B-B14F-4D97-AF65-F5344CB8AC3E}">
        <p14:creationId xmlns:p14="http://schemas.microsoft.com/office/powerpoint/2010/main" val="325018906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Fooling a linear classifier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1913" y="1143000"/>
            <a:ext cx="2950234" cy="3074773"/>
          </a:xfrm>
        </p:spPr>
        <p:txBody>
          <a:bodyPr>
            <a:normAutofit/>
          </a:bodyPr>
          <a:lstStyle/>
          <a:p>
            <a:pPr marL="342900" indent="-342900">
              <a:buNone/>
              <a:defRPr/>
            </a:pPr>
            <a:r>
              <a:rPr lang="en-US" dirty="0"/>
              <a:t>	How to fool?</a:t>
            </a:r>
          </a:p>
          <a:p>
            <a:pPr marL="342900" indent="-342900">
              <a:buNone/>
              <a:defRPr/>
            </a:pPr>
            <a:r>
              <a:rPr lang="en-US" dirty="0"/>
              <a:t>	</a:t>
            </a:r>
          </a:p>
          <a:p>
            <a:pPr marL="342900" indent="-342900">
              <a:buNone/>
              <a:defRPr/>
            </a:pPr>
            <a:r>
              <a:rPr lang="en-US" dirty="0"/>
              <a:t>	Add a small multiple of the weight vector to the training example: </a:t>
            </a:r>
          </a:p>
          <a:p>
            <a:pPr marL="342900" indent="-342900">
              <a:buNone/>
              <a:defRPr/>
            </a:pPr>
            <a:r>
              <a:rPr lang="en-US" b="1" dirty="0">
                <a:solidFill>
                  <a:srgbClr val="0000FF"/>
                </a:solidFill>
              </a:rPr>
              <a:t>	x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 + α</a:t>
            </a:r>
            <a:r>
              <a:rPr lang="en-US" sz="450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w</a:t>
            </a:r>
          </a:p>
          <a:p>
            <a:pPr marL="342900" indent="-342900">
              <a:defRPr/>
            </a:pPr>
            <a:endParaRPr lang="en-US" dirty="0"/>
          </a:p>
        </p:txBody>
      </p:sp>
      <p:pic>
        <p:nvPicPr>
          <p:cNvPr id="60419" name="Picture 5" descr="Screen Shot 2015-04-28 at 4.48.1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18" y="1143000"/>
            <a:ext cx="3143718" cy="328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2598706" y="4800600"/>
            <a:ext cx="39341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http://</a:t>
            </a: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karpathy.github.io/2015/03/30/breaking-convnets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/</a:t>
            </a:r>
            <a:endParaRPr lang="en-US" altLang="en-US" sz="1350" kern="120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953063"/>
            <a:ext cx="80983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C157C-4447-160A-27D9-DA631580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72" y="1200150"/>
            <a:ext cx="578405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22976" y="4751085"/>
            <a:ext cx="50995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 dirty="0">
                <a:ea typeface="+mn-ea"/>
                <a:cs typeface="+mn-cs"/>
              </a:rPr>
              <a:t>Deep Neural Networks are Easily Fooled: High Confidence Predictions for Unrecognizable Images [</a:t>
            </a:r>
            <a:r>
              <a:rPr lang="en-US" sz="1050" kern="1200" dirty="0">
                <a:ea typeface="+mn-ea"/>
                <a:cs typeface="+mn-cs"/>
                <a:hlinkClick r:id="rId3"/>
              </a:rPr>
              <a:t>Nguyen et al. CVPR 2015</a:t>
            </a:r>
            <a:r>
              <a:rPr lang="en-US" sz="1050" kern="1200" dirty="0"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80983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39BE6B3-1F94-D36E-55D3-3C78C9558C6A}"/>
              </a:ext>
            </a:extLst>
          </p:cNvPr>
          <p:cNvSpPr txBox="1">
            <a:spLocks/>
          </p:cNvSpPr>
          <p:nvPr/>
        </p:nvSpPr>
        <p:spPr>
          <a:xfrm>
            <a:off x="7620000" y="22952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8BAA8E9-F1BE-CDFB-0312-66E1CA56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</p:spPr>
        <p:txBody>
          <a:bodyPr/>
          <a:lstStyle/>
          <a:p>
            <a:r>
              <a:rPr lang="en-US" dirty="0"/>
              <a:t>Breaking CNNs</a:t>
            </a:r>
          </a:p>
        </p:txBody>
      </p:sp>
    </p:spTree>
    <p:extLst>
      <p:ext uri="{BB962C8B-B14F-4D97-AF65-F5344CB8AC3E}">
        <p14:creationId xmlns:p14="http://schemas.microsoft.com/office/powerpoint/2010/main" val="3848583505"/>
      </p:ext>
    </p:extLst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378" y="4841703"/>
            <a:ext cx="87815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/>
              <a:t>ImageNet-trained CNNs are biased towards texture; increasing shape bias improves accuracy and robustness </a:t>
            </a:r>
            <a:r>
              <a:rPr lang="en-US" sz="1050" dirty="0">
                <a:hlinkClick r:id="rId2"/>
              </a:rPr>
              <a:t>[Geirhos et al., ICLR 2019]</a:t>
            </a:r>
            <a:endParaRPr lang="en-US" sz="1050" dirty="0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14C221D-7A29-4237-9AF7-DAAAF738E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/>
          <a:stretch/>
        </p:blipFill>
        <p:spPr>
          <a:xfrm>
            <a:off x="2031419" y="930878"/>
            <a:ext cx="5081160" cy="2005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E357C-DBAB-416C-AA97-132E7CBFF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3" t="27188" r="18850" b="34370"/>
          <a:stretch/>
        </p:blipFill>
        <p:spPr>
          <a:xfrm>
            <a:off x="2031419" y="3023288"/>
            <a:ext cx="4998966" cy="1828801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2ED859-C1A2-68E1-1F7C-61D6542A5C10}"/>
              </a:ext>
            </a:extLst>
          </p:cNvPr>
          <p:cNvSpPr txBox="1">
            <a:spLocks/>
          </p:cNvSpPr>
          <p:nvPr/>
        </p:nvSpPr>
        <p:spPr>
          <a:xfrm>
            <a:off x="7620000" y="22952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9BB455-73F4-9B7E-138E-FB9CC5D8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vs Texture</a:t>
            </a:r>
          </a:p>
        </p:txBody>
      </p:sp>
    </p:spTree>
    <p:extLst>
      <p:ext uri="{BB962C8B-B14F-4D97-AF65-F5344CB8AC3E}">
        <p14:creationId xmlns:p14="http://schemas.microsoft.com/office/powerpoint/2010/main" val="38565592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9560-74A3-0FBB-417F-9CBDDA4F1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784D-896F-1D5F-BCE1-2D11A73B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Convolutional Neural networks?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2C343-7964-CB02-9F7F-460C0A2E9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of the art performance on many problems</a:t>
            </a:r>
          </a:p>
          <a:p>
            <a:r>
              <a:rPr lang="en-US" dirty="0"/>
              <a:t>Most papers in recent vision conferences use deep neural networks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E45BDA1-3701-EAFF-A07E-993E91894041}"/>
              </a:ext>
            </a:extLst>
          </p:cNvPr>
          <p:cNvSpPr/>
          <p:nvPr/>
        </p:nvSpPr>
        <p:spPr>
          <a:xfrm>
            <a:off x="1752601" y="1927152"/>
            <a:ext cx="6158594" cy="2646759"/>
          </a:xfrm>
          <a:prstGeom prst="rect">
            <a:avLst/>
          </a:prstGeom>
          <a:blipFill>
            <a:blip r:embed="rId3" cstate="print"/>
            <a:stretch>
              <a:fillRect t="-45605" b="-1"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82096-DF00-58FC-C7C6-B39A68A43C78}"/>
              </a:ext>
            </a:extLst>
          </p:cNvPr>
          <p:cNvSpPr txBox="1"/>
          <p:nvPr/>
        </p:nvSpPr>
        <p:spPr>
          <a:xfrm>
            <a:off x="1143001" y="4935751"/>
            <a:ext cx="3089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900" i="1" spc="-4" dirty="0" err="1">
                <a:hlinkClick r:id="rId4"/>
              </a:rPr>
              <a:t>Razavian</a:t>
            </a:r>
            <a:r>
              <a:rPr lang="en-US" sz="900" i="1" spc="-4" dirty="0">
                <a:hlinkClick r:id="rId4"/>
              </a:rPr>
              <a:t> et al., CVPR</a:t>
            </a:r>
            <a:r>
              <a:rPr lang="en-US" sz="900" i="1" spc="-15" dirty="0">
                <a:hlinkClick r:id="rId4"/>
              </a:rPr>
              <a:t> </a:t>
            </a:r>
            <a:r>
              <a:rPr lang="en-US" sz="900" i="1" spc="-4" dirty="0">
                <a:hlinkClick r:id="rId4"/>
              </a:rPr>
              <a:t>2014 Workshops</a:t>
            </a:r>
            <a:r>
              <a:rPr lang="en-US" sz="900" i="1" spc="-4" dirty="0"/>
              <a:t> (4000+ citations)</a:t>
            </a:r>
            <a:endParaRPr lang="en-US" sz="900" i="1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90C9B68-5B05-B20C-576A-E2A868D0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97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C79A-6E65-271E-9D4E-29E2F4CF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TextBox 20">
            <a:extLst>
              <a:ext uri="{FF2B5EF4-FFF2-40B4-BE49-F238E27FC236}">
                <a16:creationId xmlns:a16="http://schemas.microsoft.com/office/drawing/2014/main" id="{007AD24A-3C9F-4F94-3666-46FF2E85E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724" y="1528287"/>
            <a:ext cx="1357593" cy="3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050" dirty="0">
                <a:latin typeface="+mn-lt"/>
              </a:rPr>
              <a:t>Pixels</a:t>
            </a:r>
          </a:p>
        </p:txBody>
      </p:sp>
      <p:sp>
        <p:nvSpPr>
          <p:cNvPr id="10243" name="Title 1">
            <a:extLst>
              <a:ext uri="{FF2B5EF4-FFF2-40B4-BE49-F238E27FC236}">
                <a16:creationId xmlns:a16="http://schemas.microsoft.com/office/drawing/2014/main" id="{3A8F174D-A36B-1888-8851-675F5115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Traditional Recognition Approach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1462AD-7031-EBB1-A51A-899D49BD5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069" y="1209847"/>
            <a:ext cx="1945481" cy="78867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dirty="0">
                <a:latin typeface="+mn-lt"/>
                <a:ea typeface="+mn-ea"/>
                <a:cs typeface="Adobe Caslon Pro"/>
              </a:rPr>
            </a:br>
            <a:r>
              <a:rPr lang="en-US" dirty="0">
                <a:latin typeface="+mn-lt"/>
                <a:ea typeface="+mn-ea"/>
                <a:cs typeface="Adobe Caslon Pro"/>
              </a:rPr>
              <a:t>feature extraction (SIFT+BOW, HOG)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C0821F8-BC27-F2AB-A864-FB1AA50D5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233" y="1209847"/>
            <a:ext cx="1945481" cy="78867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1600" dirty="0">
                <a:latin typeface="+mn-lt"/>
                <a:ea typeface="+mn-ea"/>
                <a:cs typeface="Adobe Caslon Pro"/>
              </a:rPr>
            </a:br>
            <a:r>
              <a:rPr lang="en-US" sz="160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494E6EE-1D4A-A47D-51FE-DB6E9BD69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625137"/>
            <a:ext cx="22860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D90D73C-1526-765C-FFBE-362BE4AC7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82" y="1625137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0254" name="Content Placeholder 2">
            <a:extLst>
              <a:ext uri="{FF2B5EF4-FFF2-40B4-BE49-F238E27FC236}">
                <a16:creationId xmlns:a16="http://schemas.microsoft.com/office/drawing/2014/main" id="{CE1009FB-7DC9-EF95-FAB7-6138A4F76A47}"/>
              </a:ext>
            </a:extLst>
          </p:cNvPr>
          <p:cNvSpPr txBox="1">
            <a:spLocks/>
          </p:cNvSpPr>
          <p:nvPr/>
        </p:nvSpPr>
        <p:spPr bwMode="auto">
          <a:xfrm>
            <a:off x="390555" y="2250697"/>
            <a:ext cx="8229599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500" dirty="0"/>
              <a:t>Features are key to recent progress in recognition, but research shows they’re flawed… Where next? 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5204203-CAF1-6022-9F39-12600080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00" y="1480651"/>
            <a:ext cx="528016" cy="3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+mn-lt"/>
              </a:rPr>
              <a:t>Object</a:t>
            </a:r>
            <a:br>
              <a:rPr lang="en-US" sz="1050" dirty="0">
                <a:latin typeface="+mn-lt"/>
              </a:rPr>
            </a:br>
            <a:r>
              <a:rPr lang="en-US" sz="1050" dirty="0">
                <a:latin typeface="+mn-lt"/>
              </a:rPr>
              <a:t>Class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F6ED342-DE59-C062-4740-02622649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1625137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04FC5-69B4-1B54-BAC5-25834C175936}"/>
              </a:ext>
            </a:extLst>
          </p:cNvPr>
          <p:cNvSpPr txBox="1"/>
          <p:nvPr/>
        </p:nvSpPr>
        <p:spPr>
          <a:xfrm>
            <a:off x="1143000" y="4953063"/>
            <a:ext cx="48590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Lana </a:t>
            </a:r>
            <a:r>
              <a:rPr lang="en-US" sz="788" dirty="0" err="1"/>
              <a:t>Lazebnik</a:t>
            </a:r>
            <a:r>
              <a:rPr lang="en-US" sz="788" dirty="0"/>
              <a:t>, figures from </a:t>
            </a:r>
            <a:r>
              <a:rPr lang="en-US" sz="788" dirty="0" err="1"/>
              <a:t>Vondrick</a:t>
            </a:r>
            <a:r>
              <a:rPr lang="en-US" sz="788" dirty="0"/>
              <a:t>: </a:t>
            </a:r>
            <a:r>
              <a:rPr lang="en-US" sz="788" dirty="0">
                <a:hlinkClick r:id="rId2"/>
              </a:rPr>
              <a:t>http://www.cs.columbia.edu/~vondrick/ihog/ijcv.pdf</a:t>
            </a:r>
            <a:r>
              <a:rPr lang="en-US" sz="788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98DC9-25C0-AECE-E73B-014114B40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9" t="17810" r="16000" b="5357"/>
          <a:stretch/>
        </p:blipFill>
        <p:spPr>
          <a:xfrm>
            <a:off x="2639667" y="2664239"/>
            <a:ext cx="1865688" cy="2258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67F40-9469-D7A1-8D00-FA15DEC2A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27630" r="49174" b="33892"/>
          <a:stretch/>
        </p:blipFill>
        <p:spPr>
          <a:xfrm>
            <a:off x="4572000" y="2653200"/>
            <a:ext cx="2570891" cy="126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26983-5690-50AF-C231-D58F6A2FB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6" t="17111" r="27742" b="54044"/>
          <a:stretch/>
        </p:blipFill>
        <p:spPr>
          <a:xfrm>
            <a:off x="5165652" y="3977649"/>
            <a:ext cx="1248343" cy="94506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3C07DB-25B0-F5EE-D202-DBACB680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6203-23BF-7DCF-053E-B5E5A618A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>
            <a:extLst>
              <a:ext uri="{FF2B5EF4-FFF2-40B4-BE49-F238E27FC236}">
                <a16:creationId xmlns:a16="http://schemas.microsoft.com/office/drawing/2014/main" id="{63885B22-63DA-40BA-B96C-2FD252D0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700" dirty="0">
                <a:latin typeface="+mn-lt"/>
              </a:rPr>
              <a:t>What about learning the features?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AA7C20BF-46E6-BC4D-924D-9D5730001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80389"/>
            <a:ext cx="8229599" cy="1704625"/>
          </a:xfrm>
        </p:spPr>
        <p:txBody>
          <a:bodyPr>
            <a:noAutofit/>
          </a:bodyPr>
          <a:lstStyle/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Learn a </a:t>
            </a:r>
            <a:r>
              <a:rPr lang="en-US" sz="2200" i="1" dirty="0"/>
              <a:t>feature hierarchy</a:t>
            </a:r>
            <a:r>
              <a:rPr lang="en-US" sz="2200" dirty="0"/>
              <a:t> all the way from pixels </a:t>
            </a:r>
            <a:r>
              <a:rPr lang="en-US" sz="2200" dirty="0">
                <a:sym typeface="Wingdings" charset="0"/>
              </a:rPr>
              <a:t>to classifier</a:t>
            </a:r>
          </a:p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Each layer extracts features from the output of previous layer</a:t>
            </a:r>
          </a:p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Train all layers jointly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EE9FF9-43A1-1FDC-91C6-9C016E72F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C18F232-C87D-BF5C-5D83-349393C8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919E681-5D82-F157-E41D-FD97BC2A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F0C277C-4C8C-6F94-1450-5DA471180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>
            <a:extLst>
              <a:ext uri="{FF2B5EF4-FFF2-40B4-BE49-F238E27FC236}">
                <a16:creationId xmlns:a16="http://schemas.microsoft.com/office/drawing/2014/main" id="{E8C57E37-ED06-5CCD-5CB5-7ED59F36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798" y="3725726"/>
            <a:ext cx="747626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 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Class</a:t>
            </a:r>
          </a:p>
        </p:txBody>
      </p:sp>
      <p:sp>
        <p:nvSpPr>
          <p:cNvPr id="10253" name="TextBox 20">
            <a:extLst>
              <a:ext uri="{FF2B5EF4-FFF2-40B4-BE49-F238E27FC236}">
                <a16:creationId xmlns:a16="http://schemas.microsoft.com/office/drawing/2014/main" id="{DB9CAE95-EF96-A95D-BB3E-075FA75EB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160" y="3581660"/>
            <a:ext cx="1014772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D0A3C1F-3CFA-6A21-8446-7157FFE6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C38A553-655F-58D5-DBC2-5C24B2E7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68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37B1816-573A-3D0A-266B-13417BCD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63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9490C-B23D-DBB3-1CAF-3823E7CC805B}"/>
              </a:ext>
            </a:extLst>
          </p:cNvPr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A57A3-122E-A5E8-F0F8-39FEE8D2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4670D-17ED-4907-B499-0C5DC7BB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B77B-C3D3-3670-0ACB-3B437463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“Shallow” vs. “deep” architectures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843CE-40D5-72A1-A07A-25F0B025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069" y="1657350"/>
            <a:ext cx="1945481" cy="914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sz="1500" dirty="0">
                <a:latin typeface="+mn-lt"/>
                <a:ea typeface="+mn-ea"/>
                <a:cs typeface="Adobe Caslon Pro"/>
              </a:rPr>
            </a:br>
            <a:r>
              <a:rPr lang="en-US" sz="1500" dirty="0">
                <a:latin typeface="+mn-lt"/>
                <a:ea typeface="+mn-ea"/>
                <a:cs typeface="Adobe Caslon Pro"/>
              </a:rPr>
              <a:t>feature extraction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FE36FA-EA01-DFB6-D7E8-BBB44C3BD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233" y="1657350"/>
            <a:ext cx="1945481" cy="9144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1500" dirty="0">
                <a:latin typeface="+mn-lt"/>
                <a:ea typeface="+mn-ea"/>
                <a:cs typeface="Adobe Caslon Pro"/>
              </a:rPr>
            </a:br>
            <a:r>
              <a:rPr lang="en-US" sz="150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656D4F86-137C-C127-AB58-497AF67A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511" y="1714500"/>
            <a:ext cx="1029340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678CC2D6-F6D5-BC81-BB71-0963CC880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6468" y="1869393"/>
            <a:ext cx="694728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Class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466A60-1348-D4CD-6D3B-28AA74CDD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691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B3B1AAA-E128-341D-7FA6-A9EF41B80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569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D844B96-58F7-01F8-4ED3-E0D8534D1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Simple classifier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3C577D9-EB81-24EE-7A26-27AEACAE4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DAA98A8-1483-B100-2193-83B72D2B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388" y="3725726"/>
            <a:ext cx="936913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 Class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828557C-9E5A-E38C-DF42-63C875ACB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581660"/>
            <a:ext cx="1014772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CD5B9F2-D75C-BBF0-D7D9-F141783A3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55985CE-DBA7-D0D9-219C-BB08E0BC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072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5089D66-573F-F65F-BEEA-C6E8E7C2B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022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DC98F4-2705-0FFD-7FE4-AA6B3D63AA89}"/>
              </a:ext>
            </a:extLst>
          </p:cNvPr>
          <p:cNvSpPr txBox="1"/>
          <p:nvPr/>
        </p:nvSpPr>
        <p:spPr>
          <a:xfrm>
            <a:off x="2657397" y="1139651"/>
            <a:ext cx="37080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Traditional recognition</a:t>
            </a:r>
            <a:r>
              <a:rPr lang="en-US" sz="1300" dirty="0"/>
              <a:t>: “Shallow” architecture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A3C47C-A669-E728-9094-C3197DB57488}"/>
              </a:ext>
            </a:extLst>
          </p:cNvPr>
          <p:cNvSpPr txBox="1"/>
          <p:nvPr/>
        </p:nvSpPr>
        <p:spPr>
          <a:xfrm>
            <a:off x="3157608" y="3197051"/>
            <a:ext cx="281519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Deep learning</a:t>
            </a:r>
            <a:r>
              <a:rPr lang="en-US" sz="1300" dirty="0"/>
              <a:t>: “Deep” architecture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B6D6B9C-46F3-44B8-0933-C0B3CA061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A731592-BEFF-10E2-4615-817B2EA4E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6C01EE7-FE00-7174-CB73-A8649BCD7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472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F61FE-E4C3-A57D-3809-262B69814D9C}"/>
              </a:ext>
            </a:extLst>
          </p:cNvPr>
          <p:cNvSpPr txBox="1"/>
          <p:nvPr/>
        </p:nvSpPr>
        <p:spPr>
          <a:xfrm>
            <a:off x="3815122" y="381805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248DCC-D66B-4EF2-64B3-C1961D6D7622}"/>
              </a:ext>
            </a:extLst>
          </p:cNvPr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8CE42B8-9BAF-D33A-120A-7130C271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69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2A314-14E4-A312-DC32-3FCC0083D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09A9-C721-AFAA-FDD2-9D45750E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Convolutional Neural Networks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FB0DE53-637B-CA92-D611-9ABADEE7C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387" name="Google Shape;387;p28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88" name="Google Shape;388;p28"/>
          <p:cNvPicPr preferRelativeResize="0"/>
          <p:nvPr/>
        </p:nvPicPr>
        <p:blipFill rotWithShape="1">
          <a:blip r:embed="rId3">
            <a:alphaModFix/>
          </a:blip>
          <a:srcRect b="4516"/>
          <a:stretch/>
        </p:blipFill>
        <p:spPr>
          <a:xfrm>
            <a:off x="2083825" y="2074675"/>
            <a:ext cx="1659799" cy="15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7FB75-89C9-909A-B8DA-E9695CE7799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Convolutional Neural Networks (CNN)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39" y="1064489"/>
            <a:ext cx="4889603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Neural network with specialized connectivity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Stack multiple stages of feature extractors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70C0"/>
                </a:solidFill>
              </a:rPr>
              <a:t>Higher stages </a:t>
            </a:r>
            <a:r>
              <a:rPr lang="en-US" sz="1650" dirty="0"/>
              <a:t>compute </a:t>
            </a:r>
            <a:r>
              <a:rPr lang="en-US" sz="1650" dirty="0">
                <a:solidFill>
                  <a:srgbClr val="00B050"/>
                </a:solidFill>
              </a:rPr>
              <a:t>more global</a:t>
            </a:r>
            <a:r>
              <a:rPr lang="en-US" sz="1650" dirty="0"/>
              <a:t>, more invariant, </a:t>
            </a:r>
            <a:r>
              <a:rPr lang="en-US" sz="1650" i="1" dirty="0">
                <a:solidFill>
                  <a:srgbClr val="00B050"/>
                </a:solidFill>
              </a:rPr>
              <a:t>more abstract</a:t>
            </a:r>
            <a:r>
              <a:rPr lang="en-US" sz="1650" dirty="0">
                <a:solidFill>
                  <a:srgbClr val="00B050"/>
                </a:solidFill>
              </a:rPr>
              <a:t> </a:t>
            </a:r>
            <a:r>
              <a:rPr lang="en-US" sz="1650" dirty="0"/>
              <a:t>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Classification layer at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383"/>
          <a:stretch/>
        </p:blipFill>
        <p:spPr>
          <a:xfrm>
            <a:off x="5695950" y="1143000"/>
            <a:ext cx="2457450" cy="1977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47510"/>
            <a:ext cx="7923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200" kern="1200" dirty="0">
                <a:ea typeface="+mn-ea"/>
                <a:cs typeface="+mn-cs"/>
              </a:rPr>
              <a:t>Y. </a:t>
            </a:r>
            <a:r>
              <a:rPr lang="en-US" sz="1200" kern="1200" dirty="0" err="1">
                <a:ea typeface="+mn-ea"/>
                <a:cs typeface="+mn-cs"/>
              </a:rPr>
              <a:t>LeCun</a:t>
            </a:r>
            <a:r>
              <a:rPr lang="en-US" sz="1200" kern="1200" dirty="0">
                <a:ea typeface="+mn-ea"/>
                <a:cs typeface="+mn-cs"/>
              </a:rPr>
              <a:t>, L. </a:t>
            </a:r>
            <a:r>
              <a:rPr lang="en-US" sz="1200" kern="1200" dirty="0" err="1">
                <a:ea typeface="+mn-ea"/>
                <a:cs typeface="+mn-cs"/>
              </a:rPr>
              <a:t>Bottou</a:t>
            </a:r>
            <a:r>
              <a:rPr lang="en-US" sz="1200" kern="1200" dirty="0">
                <a:ea typeface="+mn-ea"/>
                <a:cs typeface="+mn-cs"/>
              </a:rPr>
              <a:t>, Y. </a:t>
            </a:r>
            <a:r>
              <a:rPr lang="en-US" sz="1200" kern="1200" dirty="0" err="1">
                <a:ea typeface="+mn-ea"/>
                <a:cs typeface="+mn-cs"/>
              </a:rPr>
              <a:t>Bengio</a:t>
            </a:r>
            <a:r>
              <a:rPr lang="en-US" sz="1200" kern="1200" dirty="0">
                <a:ea typeface="+mn-ea"/>
                <a:cs typeface="+mn-cs"/>
              </a:rPr>
              <a:t>, and P. </a:t>
            </a:r>
            <a:r>
              <a:rPr lang="en-US" sz="1200" kern="1200" dirty="0" err="1">
                <a:ea typeface="+mn-ea"/>
                <a:cs typeface="+mn-cs"/>
              </a:rPr>
              <a:t>Haffner</a:t>
            </a:r>
            <a:r>
              <a:rPr lang="en-US" sz="1200" kern="1200" dirty="0">
                <a:ea typeface="+mn-ea"/>
                <a:cs typeface="+mn-cs"/>
              </a:rPr>
              <a:t>, </a:t>
            </a:r>
            <a:r>
              <a:rPr lang="en-US" sz="1200" kern="1200" dirty="0">
                <a:ea typeface="+mn-ea"/>
                <a:cs typeface="+mn-cs"/>
                <a:hlinkClick r:id="rId3"/>
              </a:rPr>
              <a:t>Gradient-based learning applied to document recognition</a:t>
            </a:r>
            <a:r>
              <a:rPr lang="en-US" sz="1200" kern="1200" dirty="0">
                <a:ea typeface="+mn-ea"/>
                <a:cs typeface="+mn-cs"/>
              </a:rPr>
              <a:t>, Proceedings of the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4567" y="2805522"/>
            <a:ext cx="6542133" cy="1880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0771" y="4883723"/>
            <a:ext cx="16485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FDEA3D-B8C8-7974-C277-343F0E01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63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52"/>
          <p:cNvGrpSpPr/>
          <p:nvPr/>
        </p:nvGrpSpPr>
        <p:grpSpPr>
          <a:xfrm>
            <a:off x="942962" y="323275"/>
            <a:ext cx="7258075" cy="3885101"/>
            <a:chOff x="1084975" y="1161475"/>
            <a:chExt cx="7258075" cy="3885101"/>
          </a:xfrm>
        </p:grpSpPr>
        <p:pic>
          <p:nvPicPr>
            <p:cNvPr id="689" name="Google Shape;689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975" y="1161475"/>
              <a:ext cx="7258075" cy="38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0" name="Google Shape;690;p52"/>
            <p:cNvSpPr/>
            <p:nvPr/>
          </p:nvSpPr>
          <p:spPr>
            <a:xfrm>
              <a:off x="8056000" y="2559075"/>
              <a:ext cx="207900" cy="17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52"/>
          <p:cNvSpPr txBox="1"/>
          <p:nvPr/>
        </p:nvSpPr>
        <p:spPr>
          <a:xfrm>
            <a:off x="555150" y="4040525"/>
            <a:ext cx="8186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There are a few distinct types of layers (e.g., </a:t>
            </a:r>
            <a:r>
              <a:rPr lang="en" sz="22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CONV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POOL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FC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are by far the most popular).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2" name="Google Shape;692;p52"/>
          <p:cNvSpPr/>
          <p:nvPr/>
        </p:nvSpPr>
        <p:spPr>
          <a:xfrm>
            <a:off x="1743200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2"/>
          <p:cNvSpPr/>
          <p:nvPr/>
        </p:nvSpPr>
        <p:spPr>
          <a:xfrm>
            <a:off x="4160079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2"/>
          <p:cNvSpPr/>
          <p:nvPr/>
        </p:nvSpPr>
        <p:spPr>
          <a:xfrm>
            <a:off x="29408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2"/>
          <p:cNvSpPr/>
          <p:nvPr/>
        </p:nvSpPr>
        <p:spPr>
          <a:xfrm>
            <a:off x="51506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2"/>
          <p:cNvSpPr/>
          <p:nvPr/>
        </p:nvSpPr>
        <p:spPr>
          <a:xfrm>
            <a:off x="60435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2"/>
          <p:cNvSpPr/>
          <p:nvPr/>
        </p:nvSpPr>
        <p:spPr>
          <a:xfrm>
            <a:off x="73389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2"/>
          <p:cNvSpPr/>
          <p:nvPr/>
        </p:nvSpPr>
        <p:spPr>
          <a:xfrm>
            <a:off x="7338625" y="1349525"/>
            <a:ext cx="437700" cy="165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52"/>
          <p:cNvSpPr/>
          <p:nvPr/>
        </p:nvSpPr>
        <p:spPr>
          <a:xfrm>
            <a:off x="7462325" y="1494750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2"/>
          <p:cNvSpPr/>
          <p:nvPr/>
        </p:nvSpPr>
        <p:spPr>
          <a:xfrm>
            <a:off x="7376600" y="1437613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D6836-2127-6319-B9AE-48E4F0549A4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3"/>
          <p:cNvSpPr txBox="1">
            <a:spLocks noGrp="1"/>
          </p:cNvSpPr>
          <p:nvPr>
            <p:ph type="title"/>
          </p:nvPr>
        </p:nvSpPr>
        <p:spPr>
          <a:xfrm>
            <a:off x="-25" y="4531100"/>
            <a:ext cx="91440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Credit: Martin Görner, @martin_gorner (twitter)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08" name="Google Shape;70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937" y="480017"/>
            <a:ext cx="5846125" cy="418346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81610-8203-EE3C-5344-09E1D31C561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4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54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5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718" name="Google Shape;718;p54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9" name="Google Shape;719;p54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54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1" name="Google Shape;721;p54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2" name="Google Shape;722;p54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3" name="Google Shape;723;p54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4" name="Google Shape;724;p54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5" name="Google Shape;725;p54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6" name="Google Shape;726;p54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7" name="Google Shape;727;p54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8" name="Google Shape;728;p54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9" name="Google Shape;729;p54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0" name="Google Shape;730;p54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1" name="Google Shape;731;p54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2" name="Google Shape;732;p54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3" name="Google Shape;733;p54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4" name="Google Shape;734;p54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5" name="Google Shape;735;p54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6" name="Google Shape;736;p54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7" name="Google Shape;737;p54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8" name="Google Shape;738;p54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9" name="Google Shape;739;p54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0" name="Google Shape;740;p54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1" name="Google Shape;741;p54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2" name="Google Shape;742;p54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3" name="Google Shape;743;p54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4" name="Google Shape;744;p54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5" name="Google Shape;745;p54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6" name="Google Shape;746;p54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7" name="Google Shape;747;p54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8" name="Google Shape;748;p54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9" name="Google Shape;749;p54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0" name="Google Shape;750;p54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1" name="Google Shape;751;p54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2" name="Google Shape;752;p54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3" name="Google Shape;753;p54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4" name="Google Shape;754;p54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5" name="Google Shape;755;p54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6" name="Google Shape;756;p54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7" name="Google Shape;757;p54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8" name="Google Shape;758;p54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9" name="Google Shape;759;p54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0" name="Google Shape;760;p54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1" name="Google Shape;761;p54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2" name="Google Shape;762;p54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3" name="Google Shape;763;p54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4" name="Google Shape;764;p54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5" name="Google Shape;765;p54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6" name="Google Shape;766;p54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7" name="Google Shape;767;p54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8" name="Google Shape;768;p54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9" name="Google Shape;769;p54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0" name="Google Shape;770;p54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1" name="Google Shape;771;p54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2" name="Google Shape;772;p54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3" name="Google Shape;773;p54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4" name="Google Shape;774;p54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5" name="Google Shape;775;p54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6" name="Google Shape;776;p54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7" name="Google Shape;777;p54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8" name="Google Shape;778;p54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9" name="Google Shape;779;p54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0" name="Google Shape;780;p54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1" name="Google Shape;781;p54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2" name="Google Shape;782;p54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3" name="Google Shape;783;p54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4" name="Google Shape;784;p54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5" name="Google Shape;785;p54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6" name="Google Shape;786;p54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7" name="Google Shape;787;p54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8" name="Google Shape;788;p54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9" name="Google Shape;789;p54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0" name="Google Shape;790;p54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1" name="Google Shape;791;p54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2" name="Google Shape;792;p54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3" name="Google Shape;793;p54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4" name="Google Shape;794;p54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5" name="Google Shape;795;p54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6" name="Google Shape;796;p54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7" name="Google Shape;797;p54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8" name="Google Shape;798;p54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9" name="Google Shape;799;p54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0" name="Google Shape;800;p54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1" name="Google Shape;801;p54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2" name="Google Shape;802;p54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3" name="Google Shape;803;p54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4" name="Google Shape;804;p54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5" name="Google Shape;805;p54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6" name="Google Shape;806;p54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7" name="Google Shape;807;p54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8" name="Google Shape;808;p54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9" name="Google Shape;809;p54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0" name="Google Shape;810;p54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1" name="Google Shape;811;p54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2" name="Google Shape;812;p54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3" name="Google Shape;813;p54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4" name="Google Shape;814;p54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5" name="Google Shape;815;p54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6" name="Google Shape;816;p54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7" name="Google Shape;817;p54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8" name="Google Shape;818;p54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9" name="Google Shape;819;p54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0" name="Google Shape;820;p54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1" name="Google Shape;821;p54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2" name="Google Shape;822;p54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3" name="Google Shape;823;p54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4" name="Google Shape;824;p54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5" name="Google Shape;825;p54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6" name="Google Shape;826;p54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7" name="Google Shape;827;p54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8" name="Google Shape;828;p54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9" name="Google Shape;829;p54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0" name="Google Shape;830;p54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1" name="Google Shape;831;p54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2" name="Google Shape;832;p54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3" name="Google Shape;833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EB1A6-421C-EBE8-E793-4F99FDB0E15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5"/>
          <p:cNvSpPr/>
          <p:nvPr/>
        </p:nvSpPr>
        <p:spPr>
          <a:xfrm>
            <a:off x="6454675" y="32220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55"/>
          <p:cNvSpPr/>
          <p:nvPr/>
        </p:nvSpPr>
        <p:spPr>
          <a:xfrm>
            <a:off x="6378475" y="32982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5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55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844" name="Google Shape;844;p55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5" name="Google Shape;845;p55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55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7" name="Google Shape;847;p55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8" name="Google Shape;848;p55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9" name="Google Shape;849;p55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0" name="Google Shape;850;p55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1" name="Google Shape;851;p55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2" name="Google Shape;852;p55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3" name="Google Shape;853;p55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4" name="Google Shape;854;p55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5" name="Google Shape;855;p55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6" name="Google Shape;856;p55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7" name="Google Shape;857;p55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8" name="Google Shape;858;p55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9" name="Google Shape;859;p55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0" name="Google Shape;860;p55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1" name="Google Shape;861;p55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2" name="Google Shape;862;p55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3" name="Google Shape;863;p55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4" name="Google Shape;864;p55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5" name="Google Shape;865;p55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6" name="Google Shape;866;p55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7" name="Google Shape;867;p55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8" name="Google Shape;868;p55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9" name="Google Shape;869;p55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0" name="Google Shape;870;p55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1" name="Google Shape;871;p55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2" name="Google Shape;872;p55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3" name="Google Shape;873;p55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4" name="Google Shape;874;p55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5" name="Google Shape;875;p55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6" name="Google Shape;876;p55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7" name="Google Shape;877;p55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8" name="Google Shape;878;p55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9" name="Google Shape;879;p55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0" name="Google Shape;880;p55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1" name="Google Shape;881;p55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2" name="Google Shape;882;p55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3" name="Google Shape;883;p55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4" name="Google Shape;884;p55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5" name="Google Shape;885;p55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6" name="Google Shape;886;p55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7" name="Google Shape;887;p55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8" name="Google Shape;888;p55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9" name="Google Shape;889;p55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0" name="Google Shape;890;p55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1" name="Google Shape;891;p55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2" name="Google Shape;892;p55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3" name="Google Shape;893;p55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4" name="Google Shape;894;p55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5" name="Google Shape;895;p55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6" name="Google Shape;896;p55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7" name="Google Shape;897;p55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8" name="Google Shape;898;p55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9" name="Google Shape;899;p55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0" name="Google Shape;900;p55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1" name="Google Shape;901;p55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2" name="Google Shape;902;p55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3" name="Google Shape;903;p55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4" name="Google Shape;904;p55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5" name="Google Shape;905;p55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6" name="Google Shape;906;p55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7" name="Google Shape;907;p55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8" name="Google Shape;908;p55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9" name="Google Shape;909;p55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0" name="Google Shape;910;p55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1" name="Google Shape;911;p55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2" name="Google Shape;912;p55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3" name="Google Shape;913;p55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4" name="Google Shape;914;p55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5" name="Google Shape;915;p55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6" name="Google Shape;916;p55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7" name="Google Shape;917;p55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8" name="Google Shape;918;p55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9" name="Google Shape;919;p55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0" name="Google Shape;920;p55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1" name="Google Shape;921;p55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2" name="Google Shape;922;p55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3" name="Google Shape;923;p55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4" name="Google Shape;924;p55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5" name="Google Shape;925;p55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6" name="Google Shape;926;p55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7" name="Google Shape;927;p55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8" name="Google Shape;928;p55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9" name="Google Shape;929;p55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0" name="Google Shape;930;p55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1" name="Google Shape;931;p55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2" name="Google Shape;932;p55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3" name="Google Shape;933;p55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4" name="Google Shape;934;p55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5" name="Google Shape;935;p55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6" name="Google Shape;936;p55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7" name="Google Shape;937;p55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8" name="Google Shape;938;p55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9" name="Google Shape;939;p55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0" name="Google Shape;940;p55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1" name="Google Shape;941;p55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2" name="Google Shape;942;p55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6" name="Google Shape;946;p55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7" name="Google Shape;947;p55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8" name="Google Shape;948;p55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9" name="Google Shape;949;p55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0" name="Google Shape;950;p55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1" name="Google Shape;951;p55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2" name="Google Shape;952;p55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3" name="Google Shape;953;p55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4" name="Google Shape;954;p55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5" name="Google Shape;955;p55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6" name="Google Shape;956;p55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7" name="Google Shape;957;p55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8" name="Google Shape;958;p55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9" name="Google Shape;959;p55"/>
          <p:cNvSpPr txBox="1"/>
          <p:nvPr/>
        </p:nvSpPr>
        <p:spPr>
          <a:xfrm>
            <a:off x="3951000" y="1786775"/>
            <a:ext cx="4859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Convolve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the filter with the image i.e. “slide over the image spatially, computing dot products”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0" name="Google Shape;960;p55"/>
          <p:cNvSpPr txBox="1"/>
          <p:nvPr/>
        </p:nvSpPr>
        <p:spPr>
          <a:xfrm>
            <a:off x="4048375" y="3456050"/>
            <a:ext cx="1774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1" name="Google Shape;961;p55"/>
          <p:cNvSpPr/>
          <p:nvPr/>
        </p:nvSpPr>
        <p:spPr>
          <a:xfrm>
            <a:off x="6302275" y="33744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5"/>
          <p:cNvSpPr/>
          <p:nvPr/>
        </p:nvSpPr>
        <p:spPr>
          <a:xfrm>
            <a:off x="5795660" y="3578215"/>
            <a:ext cx="3486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19FE6-8BAF-4E6D-1768-698201EB15C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6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6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972" name="Google Shape;972;p56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3" name="Google Shape;973;p56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56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5" name="Google Shape;975;p56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6" name="Google Shape;976;p56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7" name="Google Shape;977;p56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8" name="Google Shape;978;p56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9" name="Google Shape;979;p56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0" name="Google Shape;980;p56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1" name="Google Shape;981;p56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2" name="Google Shape;982;p56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3" name="Google Shape;983;p56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4" name="Google Shape;984;p56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5" name="Google Shape;985;p56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6" name="Google Shape;986;p56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7" name="Google Shape;987;p56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8" name="Google Shape;988;p56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9" name="Google Shape;989;p56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0" name="Google Shape;990;p56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1" name="Google Shape;991;p56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2" name="Google Shape;992;p56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3" name="Google Shape;993;p56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4" name="Google Shape;994;p56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5" name="Google Shape;995;p56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6" name="Google Shape;996;p56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7" name="Google Shape;997;p56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8" name="Google Shape;998;p56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9" name="Google Shape;999;p56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0" name="Google Shape;1000;p56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1" name="Google Shape;1001;p56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2" name="Google Shape;1002;p56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3" name="Google Shape;1003;p56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4" name="Google Shape;1004;p56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5" name="Google Shape;1005;p56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6" name="Google Shape;1006;p56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7" name="Google Shape;1007;p56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8" name="Google Shape;1008;p56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9" name="Google Shape;1009;p56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0" name="Google Shape;1010;p56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1" name="Google Shape;1011;p56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2" name="Google Shape;1012;p56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3" name="Google Shape;1013;p56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4" name="Google Shape;1014;p56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5" name="Google Shape;1015;p56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6" name="Google Shape;1016;p56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7" name="Google Shape;1017;p56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8" name="Google Shape;1018;p56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9" name="Google Shape;1019;p56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0" name="Google Shape;1020;p56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1" name="Google Shape;1021;p56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2" name="Google Shape;1022;p56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3" name="Google Shape;1023;p56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4" name="Google Shape;1024;p56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5" name="Google Shape;1025;p56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6" name="Google Shape;1026;p56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7" name="Google Shape;1027;p56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8" name="Google Shape;1028;p56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9" name="Google Shape;1029;p56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0" name="Google Shape;1030;p56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1" name="Google Shape;1031;p56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2" name="Google Shape;1032;p56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3" name="Google Shape;1033;p56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4" name="Google Shape;1034;p56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5" name="Google Shape;1035;p56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6" name="Google Shape;1036;p56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7" name="Google Shape;1037;p56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8" name="Google Shape;1038;p56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9" name="Google Shape;1039;p56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0" name="Google Shape;1040;p56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1" name="Google Shape;1041;p56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2" name="Google Shape;1042;p56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3" name="Google Shape;1043;p56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4" name="Google Shape;1044;p56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5" name="Google Shape;1045;p56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6" name="Google Shape;1046;p56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56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8" name="Google Shape;1048;p56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9" name="Google Shape;1049;p56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0" name="Google Shape;1050;p56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1" name="Google Shape;1051;p56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2" name="Google Shape;1052;p56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3" name="Google Shape;1053;p56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4" name="Google Shape;1054;p56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5" name="Google Shape;1055;p56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6" name="Google Shape;1056;p56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7" name="Google Shape;1057;p56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8" name="Google Shape;1058;p56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9" name="Google Shape;1059;p56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0" name="Google Shape;1060;p56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1" name="Google Shape;1061;p56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2" name="Google Shape;1062;p56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3" name="Google Shape;1063;p56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4" name="Google Shape;1064;p56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5" name="Google Shape;1065;p56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6" name="Google Shape;1066;p56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7" name="Google Shape;1067;p56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8" name="Google Shape;1068;p56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9" name="Google Shape;1069;p56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0" name="Google Shape;1070;p56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1" name="Google Shape;1071;p56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2" name="Google Shape;1072;p56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3" name="Google Shape;1073;p56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4" name="Google Shape;1074;p56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5" name="Google Shape;1075;p56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6" name="Google Shape;1076;p56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7" name="Google Shape;1077;p56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8" name="Google Shape;1078;p56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9" name="Google Shape;1079;p56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0" name="Google Shape;1080;p56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1" name="Google Shape;1081;p56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2" name="Google Shape;1082;p56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3" name="Google Shape;1083;p56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4" name="Google Shape;1084;p56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5" name="Google Shape;1085;p56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6" name="Google Shape;1086;p56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7" name="Google Shape;1087;p56"/>
          <p:cNvSpPr txBox="1"/>
          <p:nvPr/>
        </p:nvSpPr>
        <p:spPr>
          <a:xfrm>
            <a:off x="3951000" y="1786775"/>
            <a:ext cx="4859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Convolve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the filter with the image i.e. “slide over the image spatially, computing dot products”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8" name="Google Shape;1088;p56"/>
          <p:cNvSpPr txBox="1"/>
          <p:nvPr/>
        </p:nvSpPr>
        <p:spPr>
          <a:xfrm>
            <a:off x="4048375" y="3456050"/>
            <a:ext cx="1774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9" name="Google Shape;1089;p56"/>
          <p:cNvSpPr/>
          <p:nvPr/>
        </p:nvSpPr>
        <p:spPr>
          <a:xfrm>
            <a:off x="5795660" y="3578215"/>
            <a:ext cx="3486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56"/>
          <p:cNvSpPr txBox="1"/>
          <p:nvPr/>
        </p:nvSpPr>
        <p:spPr>
          <a:xfrm>
            <a:off x="3097500" y="4416690"/>
            <a:ext cx="35301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Filters always extend the full depth of the input volume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1" name="Google Shape;1091;p56"/>
          <p:cNvSpPr/>
          <p:nvPr/>
        </p:nvSpPr>
        <p:spPr>
          <a:xfrm>
            <a:off x="6454675" y="32220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56"/>
          <p:cNvSpPr/>
          <p:nvPr/>
        </p:nvSpPr>
        <p:spPr>
          <a:xfrm>
            <a:off x="6378475" y="32982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56"/>
          <p:cNvSpPr/>
          <p:nvPr/>
        </p:nvSpPr>
        <p:spPr>
          <a:xfrm>
            <a:off x="6302275" y="33744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E9BEF-9956-BA61-7D01-DB200A5AA5F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57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57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57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102" name="Google Shape;1102;p57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3" name="Google Shape;1103;p57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57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5" name="Google Shape;1105;p57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6" name="Google Shape;1106;p57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7" name="Google Shape;1107;p57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8" name="Google Shape;1108;p57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9" name="Google Shape;1109;p57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0" name="Google Shape;1110;p57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1" name="Google Shape;1111;p57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2" name="Google Shape;1112;p57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3" name="Google Shape;1113;p57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4" name="Google Shape;1114;p57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57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6" name="Google Shape;1116;p57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7" name="Google Shape;1117;p57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8" name="Google Shape;1118;p57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9" name="Google Shape;1119;p57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0" name="Google Shape;1120;p57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1" name="Google Shape;1121;p57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2" name="Google Shape;1122;p57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3" name="Google Shape;1123;p57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4" name="Google Shape;1124;p57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5" name="Google Shape;1125;p57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6" name="Google Shape;1126;p57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7" name="Google Shape;1127;p57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8" name="Google Shape;1128;p57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9" name="Google Shape;1129;p57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0" name="Google Shape;1130;p57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1" name="Google Shape;1131;p57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2" name="Google Shape;1132;p57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3" name="Google Shape;1133;p57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4" name="Google Shape;1134;p57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5" name="Google Shape;1135;p57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6" name="Google Shape;1136;p57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7" name="Google Shape;1137;p57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8" name="Google Shape;1138;p57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9" name="Google Shape;1139;p57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0" name="Google Shape;1140;p57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1" name="Google Shape;1141;p57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2" name="Google Shape;1142;p57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3" name="Google Shape;1143;p57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4" name="Google Shape;1144;p57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5" name="Google Shape;1145;p57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6" name="Google Shape;1146;p57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7" name="Google Shape;1147;p57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8" name="Google Shape;1148;p57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9" name="Google Shape;1149;p57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0" name="Google Shape;1150;p57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1" name="Google Shape;1151;p57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2" name="Google Shape;1152;p57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3" name="Google Shape;1153;p57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4" name="Google Shape;1154;p57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5" name="Google Shape;1155;p57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6" name="Google Shape;1156;p57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7" name="Google Shape;1157;p57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8" name="Google Shape;1158;p57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9" name="Google Shape;1159;p57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0" name="Google Shape;1160;p57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1" name="Google Shape;1161;p57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2" name="Google Shape;1162;p57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3" name="Google Shape;1163;p57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4" name="Google Shape;1164;p57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5" name="Google Shape;1165;p57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57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7" name="Google Shape;1167;p57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8" name="Google Shape;1168;p57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9" name="Google Shape;1169;p57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0" name="Google Shape;1170;p57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1" name="Google Shape;1171;p57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2" name="Google Shape;1172;p57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3" name="Google Shape;1173;p57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57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5" name="Google Shape;1175;p57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6" name="Google Shape;1176;p57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7" name="Google Shape;1177;p57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8" name="Google Shape;1178;p57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9" name="Google Shape;1179;p57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0" name="Google Shape;1180;p57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1" name="Google Shape;1181;p57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2" name="Google Shape;1182;p57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3" name="Google Shape;1183;p57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4" name="Google Shape;1184;p57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5" name="Google Shape;1185;p57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6" name="Google Shape;1186;p57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7" name="Google Shape;1187;p57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8" name="Google Shape;1188;p57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9" name="Google Shape;1189;p57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0" name="Google Shape;1190;p57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1" name="Google Shape;1191;p57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2" name="Google Shape;1192;p57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3" name="Google Shape;1193;p57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4" name="Google Shape;1194;p57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5" name="Google Shape;1195;p57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6" name="Google Shape;1196;p57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7" name="Google Shape;1197;p57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8" name="Google Shape;1198;p57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9" name="Google Shape;1199;p57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0" name="Google Shape;1200;p57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1" name="Google Shape;1201;p57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2" name="Google Shape;1202;p57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3" name="Google Shape;1203;p57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4" name="Google Shape;1204;p57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5" name="Google Shape;1205;p57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6" name="Google Shape;1206;p57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7" name="Google Shape;1207;p57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8" name="Google Shape;1208;p57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9" name="Google Shape;1209;p57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0" name="Google Shape;1210;p57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1" name="Google Shape;1211;p57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2" name="Google Shape;1212;p57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3" name="Google Shape;1213;p57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4" name="Google Shape;1214;p57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5" name="Google Shape;1215;p57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6" name="Google Shape;1216;p57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7" name="Google Shape;1217;p57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8" name="Google Shape;1218;p57"/>
          <p:cNvSpPr txBox="1"/>
          <p:nvPr/>
        </p:nvSpPr>
        <p:spPr>
          <a:xfrm>
            <a:off x="4048375" y="3456050"/>
            <a:ext cx="1774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9" name="Google Shape;1219;p57"/>
          <p:cNvSpPr/>
          <p:nvPr/>
        </p:nvSpPr>
        <p:spPr>
          <a:xfrm>
            <a:off x="5795660" y="3578215"/>
            <a:ext cx="3486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57"/>
          <p:cNvSpPr/>
          <p:nvPr/>
        </p:nvSpPr>
        <p:spPr>
          <a:xfrm>
            <a:off x="6454675" y="32220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57"/>
          <p:cNvSpPr/>
          <p:nvPr/>
        </p:nvSpPr>
        <p:spPr>
          <a:xfrm>
            <a:off x="6378475" y="32982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57"/>
          <p:cNvSpPr/>
          <p:nvPr/>
        </p:nvSpPr>
        <p:spPr>
          <a:xfrm>
            <a:off x="6302275" y="33744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62A77-4324-8E65-7CA0-114823FDA3C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58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58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58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233" name="Google Shape;1233;p58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4" name="Google Shape;1234;p58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8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6" name="Google Shape;1236;p58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7" name="Google Shape;1237;p58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8" name="Google Shape;1238;p58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9" name="Google Shape;1239;p58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0" name="Google Shape;1240;p58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1" name="Google Shape;1241;p58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2" name="Google Shape;1242;p58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3" name="Google Shape;1243;p58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4" name="Google Shape;1244;p58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5" name="Google Shape;1245;p58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6" name="Google Shape;1246;p58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7" name="Google Shape;1247;p58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8" name="Google Shape;1248;p58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9" name="Google Shape;1249;p58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0" name="Google Shape;1250;p58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1" name="Google Shape;1251;p58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2" name="Google Shape;1252;p58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3" name="Google Shape;1253;p58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4" name="Google Shape;1254;p58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5" name="Google Shape;1255;p58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6" name="Google Shape;1256;p58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7" name="Google Shape;1257;p58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8" name="Google Shape;1258;p58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9" name="Google Shape;1259;p58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0" name="Google Shape;1260;p58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1" name="Google Shape;1261;p58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2" name="Google Shape;1262;p58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3" name="Google Shape;1263;p58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4" name="Google Shape;1264;p58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5" name="Google Shape;1265;p58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6" name="Google Shape;1266;p58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7" name="Google Shape;1267;p58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8" name="Google Shape;1268;p58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9" name="Google Shape;1269;p58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0" name="Google Shape;1270;p58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1" name="Google Shape;1271;p58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2" name="Google Shape;1272;p58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3" name="Google Shape;1273;p58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4" name="Google Shape;1274;p58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5" name="Google Shape;1275;p58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6" name="Google Shape;1276;p58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7" name="Google Shape;1277;p58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8" name="Google Shape;1278;p58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9" name="Google Shape;1279;p58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0" name="Google Shape;1280;p58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1" name="Google Shape;1281;p58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2" name="Google Shape;1282;p58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3" name="Google Shape;1283;p58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4" name="Google Shape;1284;p58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5" name="Google Shape;1285;p58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6" name="Google Shape;1286;p58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7" name="Google Shape;1287;p58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8" name="Google Shape;1288;p58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9" name="Google Shape;1289;p58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0" name="Google Shape;1290;p58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1" name="Google Shape;1291;p58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2" name="Google Shape;1292;p58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3" name="Google Shape;1293;p58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4" name="Google Shape;1294;p58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5" name="Google Shape;1295;p58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6" name="Google Shape;1296;p58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7" name="Google Shape;1297;p58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8" name="Google Shape;1298;p58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9" name="Google Shape;1299;p58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0" name="Google Shape;1300;p58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1" name="Google Shape;1301;p58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2" name="Google Shape;1302;p58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3" name="Google Shape;1303;p58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4" name="Google Shape;1304;p58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5" name="Google Shape;1305;p58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6" name="Google Shape;1306;p58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7" name="Google Shape;1307;p58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8" name="Google Shape;1308;p58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9" name="Google Shape;1309;p58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0" name="Google Shape;1310;p58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1" name="Google Shape;1311;p58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2" name="Google Shape;1312;p58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3" name="Google Shape;1313;p58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4" name="Google Shape;1314;p58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5" name="Google Shape;1315;p58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6" name="Google Shape;1316;p58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7" name="Google Shape;1317;p58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8" name="Google Shape;1318;p58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19" name="Google Shape;1319;p58"/>
          <p:cNvCxnSpPr>
            <a:stCxn id="1235" idx="0"/>
            <a:endCxn id="1320" idx="2"/>
          </p:cNvCxnSpPr>
          <p:nvPr/>
        </p:nvCxnSpPr>
        <p:spPr>
          <a:xfrm>
            <a:off x="679872" y="2225585"/>
            <a:ext cx="29715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1" name="Google Shape;1321;p58"/>
          <p:cNvCxnSpPr>
            <a:stCxn id="1251" idx="0"/>
            <a:endCxn id="1320" idx="2"/>
          </p:cNvCxnSpPr>
          <p:nvPr/>
        </p:nvCxnSpPr>
        <p:spPr>
          <a:xfrm rot="10800000" flipH="1">
            <a:off x="684634" y="2515400"/>
            <a:ext cx="29667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0" name="Google Shape;1320;p58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22" name="Google Shape;1322;p58"/>
          <p:cNvCxnSpPr>
            <a:stCxn id="1236" idx="0"/>
            <a:endCxn id="1320" idx="2"/>
          </p:cNvCxnSpPr>
          <p:nvPr/>
        </p:nvCxnSpPr>
        <p:spPr>
          <a:xfrm>
            <a:off x="896301" y="2225585"/>
            <a:ext cx="2754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3" name="Google Shape;1323;p58"/>
          <p:cNvCxnSpPr>
            <a:stCxn id="1271" idx="0"/>
            <a:endCxn id="1320" idx="2"/>
          </p:cNvCxnSpPr>
          <p:nvPr/>
        </p:nvCxnSpPr>
        <p:spPr>
          <a:xfrm rot="10800000" flipH="1">
            <a:off x="684634" y="2515420"/>
            <a:ext cx="29667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4" name="Google Shape;1324;p58"/>
          <p:cNvCxnSpPr>
            <a:stCxn id="1275" idx="0"/>
            <a:endCxn id="1320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5" name="Google Shape;1325;p58"/>
          <p:cNvCxnSpPr>
            <a:stCxn id="1243" idx="0"/>
            <a:endCxn id="1320" idx="2"/>
          </p:cNvCxnSpPr>
          <p:nvPr/>
        </p:nvCxnSpPr>
        <p:spPr>
          <a:xfrm>
            <a:off x="684634" y="2402595"/>
            <a:ext cx="29667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6" name="Google Shape;1326;p58"/>
          <p:cNvCxnSpPr>
            <a:stCxn id="1261" idx="7"/>
            <a:endCxn id="1320" idx="2"/>
          </p:cNvCxnSpPr>
          <p:nvPr/>
        </p:nvCxnSpPr>
        <p:spPr>
          <a:xfrm rot="10800000" flipH="1">
            <a:off x="740531" y="2515425"/>
            <a:ext cx="2910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7" name="Google Shape;1327;p58"/>
          <p:cNvCxnSpPr>
            <a:stCxn id="1244" idx="0"/>
            <a:endCxn id="1320" idx="2"/>
          </p:cNvCxnSpPr>
          <p:nvPr/>
        </p:nvCxnSpPr>
        <p:spPr>
          <a:xfrm>
            <a:off x="896301" y="2402595"/>
            <a:ext cx="2754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8" name="Google Shape;1328;p58"/>
          <p:cNvCxnSpPr>
            <a:stCxn id="1252" idx="0"/>
            <a:endCxn id="1320" idx="2"/>
          </p:cNvCxnSpPr>
          <p:nvPr/>
        </p:nvCxnSpPr>
        <p:spPr>
          <a:xfrm rot="10800000" flipH="1">
            <a:off x="896301" y="2515400"/>
            <a:ext cx="2754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9" name="Google Shape;1329;p58"/>
          <p:cNvCxnSpPr>
            <a:stCxn id="1262" idx="0"/>
            <a:endCxn id="1320" idx="2"/>
          </p:cNvCxnSpPr>
          <p:nvPr/>
        </p:nvCxnSpPr>
        <p:spPr>
          <a:xfrm rot="10800000" flipH="1">
            <a:off x="896301" y="2515410"/>
            <a:ext cx="2754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0" name="Google Shape;1330;p58"/>
          <p:cNvCxnSpPr>
            <a:stCxn id="1272" idx="0"/>
            <a:endCxn id="1320" idx="2"/>
          </p:cNvCxnSpPr>
          <p:nvPr/>
        </p:nvCxnSpPr>
        <p:spPr>
          <a:xfrm rot="10800000" flipH="1">
            <a:off x="896301" y="2515420"/>
            <a:ext cx="2754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1" name="Google Shape;1331;p58"/>
          <p:cNvCxnSpPr>
            <a:stCxn id="1237" idx="0"/>
            <a:endCxn id="1320" idx="2"/>
          </p:cNvCxnSpPr>
          <p:nvPr/>
        </p:nvCxnSpPr>
        <p:spPr>
          <a:xfrm>
            <a:off x="1107968" y="2225585"/>
            <a:ext cx="25434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2" name="Google Shape;1332;p58"/>
          <p:cNvCxnSpPr>
            <a:stCxn id="1238" idx="0"/>
            <a:endCxn id="1320" idx="2"/>
          </p:cNvCxnSpPr>
          <p:nvPr/>
        </p:nvCxnSpPr>
        <p:spPr>
          <a:xfrm>
            <a:off x="1319634" y="2225585"/>
            <a:ext cx="23316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3" name="Google Shape;1333;p58"/>
          <p:cNvCxnSpPr>
            <a:stCxn id="1239" idx="0"/>
            <a:endCxn id="1320" idx="2"/>
          </p:cNvCxnSpPr>
          <p:nvPr/>
        </p:nvCxnSpPr>
        <p:spPr>
          <a:xfrm>
            <a:off x="1531301" y="2225585"/>
            <a:ext cx="2119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4" name="Google Shape;1334;p58"/>
          <p:cNvCxnSpPr>
            <a:stCxn id="1247" idx="0"/>
            <a:endCxn id="1320" idx="2"/>
          </p:cNvCxnSpPr>
          <p:nvPr/>
        </p:nvCxnSpPr>
        <p:spPr>
          <a:xfrm>
            <a:off x="1531301" y="2402595"/>
            <a:ext cx="2119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5" name="Google Shape;1335;p58"/>
          <p:cNvCxnSpPr>
            <a:stCxn id="1255" idx="1"/>
            <a:endCxn id="1320" idx="2"/>
          </p:cNvCxnSpPr>
          <p:nvPr/>
        </p:nvCxnSpPr>
        <p:spPr>
          <a:xfrm rot="10800000" flipH="1">
            <a:off x="1475404" y="2515415"/>
            <a:ext cx="21759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6" name="Google Shape;1336;p58"/>
          <p:cNvCxnSpPr>
            <a:stCxn id="1265" idx="0"/>
            <a:endCxn id="1320" idx="2"/>
          </p:cNvCxnSpPr>
          <p:nvPr/>
        </p:nvCxnSpPr>
        <p:spPr>
          <a:xfrm rot="10800000" flipH="1">
            <a:off x="1531301" y="2515410"/>
            <a:ext cx="2119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7" name="Google Shape;1337;p58"/>
          <p:cNvCxnSpPr>
            <a:stCxn id="1275" idx="0"/>
            <a:endCxn id="1320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8" name="Google Shape;1338;p58"/>
          <p:cNvCxnSpPr>
            <a:stCxn id="1274" idx="0"/>
            <a:endCxn id="1320" idx="2"/>
          </p:cNvCxnSpPr>
          <p:nvPr/>
        </p:nvCxnSpPr>
        <p:spPr>
          <a:xfrm rot="10800000" flipH="1">
            <a:off x="1319634" y="2515420"/>
            <a:ext cx="23316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9" name="Google Shape;1339;p58"/>
          <p:cNvCxnSpPr>
            <a:stCxn id="1273" idx="1"/>
            <a:endCxn id="1320" idx="2"/>
          </p:cNvCxnSpPr>
          <p:nvPr/>
        </p:nvCxnSpPr>
        <p:spPr>
          <a:xfrm rot="10800000" flipH="1">
            <a:off x="1052071" y="2515435"/>
            <a:ext cx="25992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40" name="Google Shape;1340;p58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1" name="Google Shape;1341;p58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2" name="Google Shape;1342;p58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3" name="Google Shape;1343;p58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4" name="Google Shape;1344;p58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5" name="Google Shape;1345;p58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6" name="Google Shape;1346;p58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7" name="Google Shape;1347;p58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8" name="Google Shape;1348;p58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9" name="Google Shape;1349;p58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0" name="Google Shape;1350;p58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1" name="Google Shape;1351;p58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2" name="Google Shape;1352;p58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3" name="Google Shape;1353;p58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4" name="Google Shape;1354;p58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5" name="Google Shape;1355;p58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6" name="Google Shape;1356;p58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7" name="Google Shape;1357;p58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8" name="Google Shape;1358;p58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9" name="Google Shape;1359;p58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0" name="Google Shape;1360;p58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1" name="Google Shape;1361;p58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2" name="Google Shape;1362;p58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3" name="Google Shape;1363;p58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4" name="Google Shape;1364;p58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5" name="Google Shape;1365;p58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6" name="Google Shape;1366;p58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7" name="Google Shape;1367;p58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8" name="Google Shape;1368;p58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9" name="Google Shape;1369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723B4-CCF5-6748-2DBA-A24793E04B5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9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59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59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5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379" name="Google Shape;1379;p59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0" name="Google Shape;1380;p59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59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2" name="Google Shape;1382;p59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3" name="Google Shape;1383;p59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4" name="Google Shape;1384;p59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5" name="Google Shape;1385;p59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6" name="Google Shape;1386;p59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7" name="Google Shape;1387;p59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8" name="Google Shape;1388;p59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9" name="Google Shape;1389;p59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0" name="Google Shape;1390;p59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1" name="Google Shape;1391;p59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2" name="Google Shape;1392;p59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3" name="Google Shape;1393;p59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4" name="Google Shape;1394;p59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5" name="Google Shape;1395;p59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6" name="Google Shape;1396;p59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7" name="Google Shape;1397;p59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8" name="Google Shape;1398;p59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9" name="Google Shape;1399;p59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0" name="Google Shape;1400;p59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1" name="Google Shape;1401;p59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2" name="Google Shape;1402;p59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3" name="Google Shape;1403;p59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4" name="Google Shape;1404;p59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5" name="Google Shape;1405;p59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6" name="Google Shape;1406;p59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7" name="Google Shape;1407;p59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8" name="Google Shape;1408;p59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9" name="Google Shape;1409;p59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0" name="Google Shape;1410;p59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1" name="Google Shape;1411;p59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2" name="Google Shape;1412;p59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3" name="Google Shape;1413;p59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4" name="Google Shape;1414;p59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5" name="Google Shape;1415;p59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6" name="Google Shape;1416;p59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7" name="Google Shape;1417;p59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8" name="Google Shape;1418;p59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9" name="Google Shape;1419;p59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0" name="Google Shape;1420;p59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1" name="Google Shape;1421;p59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2" name="Google Shape;1422;p59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3" name="Google Shape;1423;p59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4" name="Google Shape;1424;p59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5" name="Google Shape;1425;p59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6" name="Google Shape;1426;p59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7" name="Google Shape;1427;p59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8" name="Google Shape;1428;p59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9" name="Google Shape;1429;p59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0" name="Google Shape;1430;p59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1" name="Google Shape;1431;p59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2" name="Google Shape;1432;p59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3" name="Google Shape;1433;p59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4" name="Google Shape;1434;p59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5" name="Google Shape;1435;p59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6" name="Google Shape;1436;p59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7" name="Google Shape;1437;p59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8" name="Google Shape;1438;p59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9" name="Google Shape;1439;p59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0" name="Google Shape;1440;p59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1" name="Google Shape;1441;p59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2" name="Google Shape;1442;p59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3" name="Google Shape;1443;p59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4" name="Google Shape;1444;p59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5" name="Google Shape;1445;p59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6" name="Google Shape;1446;p59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7" name="Google Shape;1447;p59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8" name="Google Shape;1448;p59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9" name="Google Shape;1449;p59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0" name="Google Shape;1450;p59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1" name="Google Shape;1451;p59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2" name="Google Shape;1452;p59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3" name="Google Shape;1453;p59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4" name="Google Shape;1454;p59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5" name="Google Shape;1455;p59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6" name="Google Shape;1456;p59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7" name="Google Shape;1457;p59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8" name="Google Shape;1458;p59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9" name="Google Shape;1459;p59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0" name="Google Shape;1460;p59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1" name="Google Shape;1461;p59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2" name="Google Shape;1462;p59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3" name="Google Shape;1463;p59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4" name="Google Shape;1464;p59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465" name="Google Shape;1465;p59"/>
          <p:cNvCxnSpPr>
            <a:stCxn id="1381" idx="0"/>
            <a:endCxn id="1466" idx="2"/>
          </p:cNvCxnSpPr>
          <p:nvPr/>
        </p:nvCxnSpPr>
        <p:spPr>
          <a:xfrm>
            <a:off x="679872" y="2225585"/>
            <a:ext cx="29715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7" name="Google Shape;1467;p59"/>
          <p:cNvCxnSpPr>
            <a:stCxn id="1397" idx="0"/>
            <a:endCxn id="1466" idx="2"/>
          </p:cNvCxnSpPr>
          <p:nvPr/>
        </p:nvCxnSpPr>
        <p:spPr>
          <a:xfrm rot="10800000" flipH="1">
            <a:off x="684634" y="2515400"/>
            <a:ext cx="29667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6" name="Google Shape;1466;p59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468" name="Google Shape;1468;p59"/>
          <p:cNvCxnSpPr>
            <a:stCxn id="1382" idx="0"/>
            <a:endCxn id="1466" idx="2"/>
          </p:cNvCxnSpPr>
          <p:nvPr/>
        </p:nvCxnSpPr>
        <p:spPr>
          <a:xfrm>
            <a:off x="896301" y="2225585"/>
            <a:ext cx="2754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9" name="Google Shape;1469;p59"/>
          <p:cNvCxnSpPr>
            <a:stCxn id="1417" idx="0"/>
            <a:endCxn id="1466" idx="2"/>
          </p:cNvCxnSpPr>
          <p:nvPr/>
        </p:nvCxnSpPr>
        <p:spPr>
          <a:xfrm rot="10800000" flipH="1">
            <a:off x="684634" y="2515420"/>
            <a:ext cx="29667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0" name="Google Shape;1470;p59"/>
          <p:cNvCxnSpPr>
            <a:stCxn id="1421" idx="0"/>
            <a:endCxn id="1466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1" name="Google Shape;1471;p59"/>
          <p:cNvCxnSpPr>
            <a:stCxn id="1389" idx="0"/>
            <a:endCxn id="1466" idx="2"/>
          </p:cNvCxnSpPr>
          <p:nvPr/>
        </p:nvCxnSpPr>
        <p:spPr>
          <a:xfrm>
            <a:off x="684634" y="2402595"/>
            <a:ext cx="29667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2" name="Google Shape;1472;p59"/>
          <p:cNvCxnSpPr>
            <a:stCxn id="1407" idx="7"/>
            <a:endCxn id="1466" idx="2"/>
          </p:cNvCxnSpPr>
          <p:nvPr/>
        </p:nvCxnSpPr>
        <p:spPr>
          <a:xfrm rot="10800000" flipH="1">
            <a:off x="740531" y="2515425"/>
            <a:ext cx="2910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3" name="Google Shape;1473;p59"/>
          <p:cNvCxnSpPr>
            <a:stCxn id="1390" idx="0"/>
            <a:endCxn id="1466" idx="2"/>
          </p:cNvCxnSpPr>
          <p:nvPr/>
        </p:nvCxnSpPr>
        <p:spPr>
          <a:xfrm>
            <a:off x="896301" y="2402595"/>
            <a:ext cx="2754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4" name="Google Shape;1474;p59"/>
          <p:cNvCxnSpPr>
            <a:stCxn id="1398" idx="0"/>
            <a:endCxn id="1466" idx="2"/>
          </p:cNvCxnSpPr>
          <p:nvPr/>
        </p:nvCxnSpPr>
        <p:spPr>
          <a:xfrm rot="10800000" flipH="1">
            <a:off x="896301" y="2515400"/>
            <a:ext cx="2754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5" name="Google Shape;1475;p59"/>
          <p:cNvCxnSpPr>
            <a:stCxn id="1408" idx="0"/>
            <a:endCxn id="1466" idx="2"/>
          </p:cNvCxnSpPr>
          <p:nvPr/>
        </p:nvCxnSpPr>
        <p:spPr>
          <a:xfrm rot="10800000" flipH="1">
            <a:off x="896301" y="2515410"/>
            <a:ext cx="2754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6" name="Google Shape;1476;p59"/>
          <p:cNvCxnSpPr>
            <a:stCxn id="1418" idx="0"/>
            <a:endCxn id="1466" idx="2"/>
          </p:cNvCxnSpPr>
          <p:nvPr/>
        </p:nvCxnSpPr>
        <p:spPr>
          <a:xfrm rot="10800000" flipH="1">
            <a:off x="896301" y="2515420"/>
            <a:ext cx="2754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7" name="Google Shape;1477;p59"/>
          <p:cNvCxnSpPr>
            <a:stCxn id="1383" idx="0"/>
            <a:endCxn id="1466" idx="2"/>
          </p:cNvCxnSpPr>
          <p:nvPr/>
        </p:nvCxnSpPr>
        <p:spPr>
          <a:xfrm>
            <a:off x="1107968" y="2225585"/>
            <a:ext cx="25434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8" name="Google Shape;1478;p59"/>
          <p:cNvCxnSpPr>
            <a:stCxn id="1384" idx="0"/>
            <a:endCxn id="1466" idx="2"/>
          </p:cNvCxnSpPr>
          <p:nvPr/>
        </p:nvCxnSpPr>
        <p:spPr>
          <a:xfrm>
            <a:off x="1319634" y="2225585"/>
            <a:ext cx="23316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9" name="Google Shape;1479;p59"/>
          <p:cNvCxnSpPr>
            <a:stCxn id="1385" idx="0"/>
            <a:endCxn id="1466" idx="2"/>
          </p:cNvCxnSpPr>
          <p:nvPr/>
        </p:nvCxnSpPr>
        <p:spPr>
          <a:xfrm>
            <a:off x="1531301" y="2225585"/>
            <a:ext cx="2119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0" name="Google Shape;1480;p59"/>
          <p:cNvCxnSpPr>
            <a:stCxn id="1393" idx="0"/>
            <a:endCxn id="1466" idx="2"/>
          </p:cNvCxnSpPr>
          <p:nvPr/>
        </p:nvCxnSpPr>
        <p:spPr>
          <a:xfrm>
            <a:off x="1531301" y="2402595"/>
            <a:ext cx="2119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1" name="Google Shape;1481;p59"/>
          <p:cNvCxnSpPr>
            <a:stCxn id="1401" idx="1"/>
            <a:endCxn id="1466" idx="2"/>
          </p:cNvCxnSpPr>
          <p:nvPr/>
        </p:nvCxnSpPr>
        <p:spPr>
          <a:xfrm rot="10800000" flipH="1">
            <a:off x="1475404" y="2515415"/>
            <a:ext cx="21759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2" name="Google Shape;1482;p59"/>
          <p:cNvCxnSpPr>
            <a:stCxn id="1411" idx="0"/>
            <a:endCxn id="1466" idx="2"/>
          </p:cNvCxnSpPr>
          <p:nvPr/>
        </p:nvCxnSpPr>
        <p:spPr>
          <a:xfrm rot="10800000" flipH="1">
            <a:off x="1531301" y="2515410"/>
            <a:ext cx="2119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3" name="Google Shape;1483;p59"/>
          <p:cNvCxnSpPr>
            <a:stCxn id="1421" idx="0"/>
            <a:endCxn id="1466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4" name="Google Shape;1484;p59"/>
          <p:cNvCxnSpPr>
            <a:stCxn id="1420" idx="0"/>
            <a:endCxn id="1466" idx="2"/>
          </p:cNvCxnSpPr>
          <p:nvPr/>
        </p:nvCxnSpPr>
        <p:spPr>
          <a:xfrm rot="10800000" flipH="1">
            <a:off x="1319634" y="2515420"/>
            <a:ext cx="23316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5" name="Google Shape;1485;p59"/>
          <p:cNvCxnSpPr>
            <a:stCxn id="1419" idx="1"/>
            <a:endCxn id="1466" idx="2"/>
          </p:cNvCxnSpPr>
          <p:nvPr/>
        </p:nvCxnSpPr>
        <p:spPr>
          <a:xfrm rot="10800000" flipH="1">
            <a:off x="1052071" y="2515435"/>
            <a:ext cx="25992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6" name="Google Shape;1486;p59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7" name="Google Shape;1487;p59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8" name="Google Shape;1488;p59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9" name="Google Shape;1489;p59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0" name="Google Shape;1490;p59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1" name="Google Shape;1491;p59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2" name="Google Shape;1492;p59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3" name="Google Shape;1493;p59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4" name="Google Shape;1494;p59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5" name="Google Shape;1495;p59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6" name="Google Shape;1496;p59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7" name="Google Shape;1497;p59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8" name="Google Shape;1498;p59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9" name="Google Shape;1499;p59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0" name="Google Shape;1500;p59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1" name="Google Shape;1501;p59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2" name="Google Shape;1502;p59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3" name="Google Shape;1503;p59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4" name="Google Shape;1504;p59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5" name="Google Shape;1505;p59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6" name="Google Shape;1506;p59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7" name="Google Shape;1507;p59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8" name="Google Shape;1508;p59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9" name="Google Shape;1509;p59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0" name="Google Shape;1510;p59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1" name="Google Shape;1511;p59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2" name="Google Shape;1512;p59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3" name="Google Shape;1513;p59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4" name="Google Shape;1514;p59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5" name="Google Shape;1515;p59"/>
          <p:cNvSpPr txBox="1"/>
          <p:nvPr/>
        </p:nvSpPr>
        <p:spPr>
          <a:xfrm>
            <a:off x="5597375" y="2199051"/>
            <a:ext cx="34209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 number: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5*5*3 = 75-dimensional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dot product + bias)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2400" baseline="300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i="1">
              <a:solidFill>
                <a:srgbClr val="42424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6" name="Google Shape;1516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67698-AC0E-C80C-CE24-9B5B4E4BF22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60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60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60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6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526" name="Google Shape;1526;p60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7" name="Google Shape;1527;p60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60"/>
          <p:cNvSpPr/>
          <p:nvPr/>
        </p:nvSpPr>
        <p:spPr>
          <a:xfrm>
            <a:off x="80560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9" name="Google Shape;1529;p60"/>
          <p:cNvSpPr/>
          <p:nvPr/>
        </p:nvSpPr>
        <p:spPr>
          <a:xfrm>
            <a:off x="1022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0" name="Google Shape;1530;p60"/>
          <p:cNvSpPr/>
          <p:nvPr/>
        </p:nvSpPr>
        <p:spPr>
          <a:xfrm>
            <a:off x="1233705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1" name="Google Shape;1531;p60"/>
          <p:cNvSpPr/>
          <p:nvPr/>
        </p:nvSpPr>
        <p:spPr>
          <a:xfrm>
            <a:off x="144537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2" name="Google Shape;1532;p60"/>
          <p:cNvSpPr/>
          <p:nvPr/>
        </p:nvSpPr>
        <p:spPr>
          <a:xfrm>
            <a:off x="1657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3" name="Google Shape;1533;p60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4" name="Google Shape;1534;p60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5" name="Google Shape;1535;p60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6" name="Google Shape;1536;p60"/>
          <p:cNvSpPr/>
          <p:nvPr/>
        </p:nvSpPr>
        <p:spPr>
          <a:xfrm>
            <a:off x="810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7" name="Google Shape;1537;p60"/>
          <p:cNvSpPr/>
          <p:nvPr/>
        </p:nvSpPr>
        <p:spPr>
          <a:xfrm>
            <a:off x="1022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8" name="Google Shape;1538;p60"/>
          <p:cNvSpPr/>
          <p:nvPr/>
        </p:nvSpPr>
        <p:spPr>
          <a:xfrm>
            <a:off x="1233705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9" name="Google Shape;1539;p60"/>
          <p:cNvSpPr/>
          <p:nvPr/>
        </p:nvSpPr>
        <p:spPr>
          <a:xfrm>
            <a:off x="1445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0" name="Google Shape;1540;p60"/>
          <p:cNvSpPr/>
          <p:nvPr/>
        </p:nvSpPr>
        <p:spPr>
          <a:xfrm>
            <a:off x="1657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1" name="Google Shape;1541;p60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2" name="Google Shape;1542;p60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3" name="Google Shape;1543;p60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4" name="Google Shape;1544;p60"/>
          <p:cNvSpPr/>
          <p:nvPr/>
        </p:nvSpPr>
        <p:spPr>
          <a:xfrm>
            <a:off x="810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5" name="Google Shape;1545;p60"/>
          <p:cNvSpPr/>
          <p:nvPr/>
        </p:nvSpPr>
        <p:spPr>
          <a:xfrm>
            <a:off x="1022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6" name="Google Shape;1546;p60"/>
          <p:cNvSpPr/>
          <p:nvPr/>
        </p:nvSpPr>
        <p:spPr>
          <a:xfrm>
            <a:off x="1233705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7" name="Google Shape;1547;p60"/>
          <p:cNvSpPr/>
          <p:nvPr/>
        </p:nvSpPr>
        <p:spPr>
          <a:xfrm>
            <a:off x="1445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8" name="Google Shape;1548;p60"/>
          <p:cNvSpPr/>
          <p:nvPr/>
        </p:nvSpPr>
        <p:spPr>
          <a:xfrm>
            <a:off x="1657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9" name="Google Shape;1549;p60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0" name="Google Shape;1550;p60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1" name="Google Shape;1551;p60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2" name="Google Shape;1552;p60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3" name="Google Shape;1553;p60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4" name="Google Shape;1554;p60"/>
          <p:cNvSpPr/>
          <p:nvPr/>
        </p:nvSpPr>
        <p:spPr>
          <a:xfrm>
            <a:off x="810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5" name="Google Shape;1555;p60"/>
          <p:cNvSpPr/>
          <p:nvPr/>
        </p:nvSpPr>
        <p:spPr>
          <a:xfrm>
            <a:off x="1022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6" name="Google Shape;1556;p60"/>
          <p:cNvSpPr/>
          <p:nvPr/>
        </p:nvSpPr>
        <p:spPr>
          <a:xfrm>
            <a:off x="1233705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7" name="Google Shape;1557;p60"/>
          <p:cNvSpPr/>
          <p:nvPr/>
        </p:nvSpPr>
        <p:spPr>
          <a:xfrm>
            <a:off x="1445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8" name="Google Shape;1558;p60"/>
          <p:cNvSpPr/>
          <p:nvPr/>
        </p:nvSpPr>
        <p:spPr>
          <a:xfrm>
            <a:off x="1657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9" name="Google Shape;1559;p60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0" name="Google Shape;1560;p60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1" name="Google Shape;1561;p60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2" name="Google Shape;1562;p60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3" name="Google Shape;1563;p60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4" name="Google Shape;1564;p60"/>
          <p:cNvSpPr/>
          <p:nvPr/>
        </p:nvSpPr>
        <p:spPr>
          <a:xfrm>
            <a:off x="810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5" name="Google Shape;1565;p60"/>
          <p:cNvSpPr/>
          <p:nvPr/>
        </p:nvSpPr>
        <p:spPr>
          <a:xfrm>
            <a:off x="1022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6" name="Google Shape;1566;p60"/>
          <p:cNvSpPr/>
          <p:nvPr/>
        </p:nvSpPr>
        <p:spPr>
          <a:xfrm>
            <a:off x="1233705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7" name="Google Shape;1567;p60"/>
          <p:cNvSpPr/>
          <p:nvPr/>
        </p:nvSpPr>
        <p:spPr>
          <a:xfrm>
            <a:off x="1445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8" name="Google Shape;1568;p60"/>
          <p:cNvSpPr/>
          <p:nvPr/>
        </p:nvSpPr>
        <p:spPr>
          <a:xfrm>
            <a:off x="1657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9" name="Google Shape;1569;p60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0" name="Google Shape;1570;p60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1" name="Google Shape;1571;p60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2" name="Google Shape;1572;p60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3" name="Google Shape;1573;p60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4" name="Google Shape;1574;p60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5" name="Google Shape;1575;p60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6" name="Google Shape;1576;p60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7" name="Google Shape;1577;p60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8" name="Google Shape;1578;p60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9" name="Google Shape;1579;p60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0" name="Google Shape;1580;p60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1" name="Google Shape;1581;p60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2" name="Google Shape;1582;p60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3" name="Google Shape;1583;p60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4" name="Google Shape;1584;p60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5" name="Google Shape;1585;p60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6" name="Google Shape;1586;p60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7" name="Google Shape;1587;p60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8" name="Google Shape;1588;p60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9" name="Google Shape;1589;p60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0" name="Google Shape;1590;p60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1" name="Google Shape;1591;p60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2" name="Google Shape;1592;p60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3" name="Google Shape;1593;p60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4" name="Google Shape;1594;p60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5" name="Google Shape;1595;p60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6" name="Google Shape;1596;p60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7" name="Google Shape;1597;p60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8" name="Google Shape;1598;p60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9" name="Google Shape;1599;p60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0" name="Google Shape;1600;p60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1" name="Google Shape;1601;p60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2" name="Google Shape;1602;p60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3" name="Google Shape;1603;p60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4" name="Google Shape;1604;p60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5" name="Google Shape;1605;p60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6" name="Google Shape;1606;p60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7" name="Google Shape;1607;p60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8" name="Google Shape;1608;p60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9" name="Google Shape;1609;p60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0" name="Google Shape;1610;p60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1" name="Google Shape;1611;p60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612" name="Google Shape;1612;p60"/>
          <p:cNvCxnSpPr>
            <a:stCxn id="1528" idx="0"/>
            <a:endCxn id="1613" idx="2"/>
          </p:cNvCxnSpPr>
          <p:nvPr/>
        </p:nvCxnSpPr>
        <p:spPr>
          <a:xfrm>
            <a:off x="884659" y="2225585"/>
            <a:ext cx="29952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4" name="Google Shape;1614;p60"/>
          <p:cNvCxnSpPr>
            <a:stCxn id="1544" idx="0"/>
            <a:endCxn id="1613" idx="2"/>
          </p:cNvCxnSpPr>
          <p:nvPr/>
        </p:nvCxnSpPr>
        <p:spPr>
          <a:xfrm rot="10800000" flipH="1">
            <a:off x="889422" y="2515400"/>
            <a:ext cx="29904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3" name="Google Shape;1613;p60"/>
          <p:cNvSpPr/>
          <p:nvPr/>
        </p:nvSpPr>
        <p:spPr>
          <a:xfrm>
            <a:off x="38798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615" name="Google Shape;1615;p60"/>
          <p:cNvCxnSpPr>
            <a:stCxn id="1529" idx="0"/>
            <a:endCxn id="1613" idx="2"/>
          </p:cNvCxnSpPr>
          <p:nvPr/>
        </p:nvCxnSpPr>
        <p:spPr>
          <a:xfrm>
            <a:off x="1101089" y="2225585"/>
            <a:ext cx="2778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6" name="Google Shape;1616;p60"/>
          <p:cNvCxnSpPr>
            <a:stCxn id="1564" idx="0"/>
            <a:endCxn id="1613" idx="2"/>
          </p:cNvCxnSpPr>
          <p:nvPr/>
        </p:nvCxnSpPr>
        <p:spPr>
          <a:xfrm rot="10800000" flipH="1">
            <a:off x="889422" y="2515420"/>
            <a:ext cx="29904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7" name="Google Shape;1617;p60"/>
          <p:cNvCxnSpPr>
            <a:stCxn id="1568" idx="0"/>
            <a:endCxn id="1613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8" name="Google Shape;1618;p60"/>
          <p:cNvCxnSpPr>
            <a:stCxn id="1536" idx="0"/>
            <a:endCxn id="1613" idx="2"/>
          </p:cNvCxnSpPr>
          <p:nvPr/>
        </p:nvCxnSpPr>
        <p:spPr>
          <a:xfrm>
            <a:off x="889422" y="2402595"/>
            <a:ext cx="29904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9" name="Google Shape;1619;p60"/>
          <p:cNvCxnSpPr>
            <a:stCxn id="1554" idx="7"/>
            <a:endCxn id="1613" idx="2"/>
          </p:cNvCxnSpPr>
          <p:nvPr/>
        </p:nvCxnSpPr>
        <p:spPr>
          <a:xfrm rot="10800000" flipH="1">
            <a:off x="945319" y="2515425"/>
            <a:ext cx="2934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0" name="Google Shape;1620;p60"/>
          <p:cNvCxnSpPr>
            <a:stCxn id="1537" idx="0"/>
            <a:endCxn id="1613" idx="2"/>
          </p:cNvCxnSpPr>
          <p:nvPr/>
        </p:nvCxnSpPr>
        <p:spPr>
          <a:xfrm>
            <a:off x="1101089" y="2402595"/>
            <a:ext cx="2778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1" name="Google Shape;1621;p60"/>
          <p:cNvCxnSpPr>
            <a:stCxn id="1545" idx="0"/>
            <a:endCxn id="1613" idx="2"/>
          </p:cNvCxnSpPr>
          <p:nvPr/>
        </p:nvCxnSpPr>
        <p:spPr>
          <a:xfrm rot="10800000" flipH="1">
            <a:off x="1101089" y="2515400"/>
            <a:ext cx="2778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2" name="Google Shape;1622;p60"/>
          <p:cNvCxnSpPr>
            <a:stCxn id="1555" idx="0"/>
            <a:endCxn id="1613" idx="2"/>
          </p:cNvCxnSpPr>
          <p:nvPr/>
        </p:nvCxnSpPr>
        <p:spPr>
          <a:xfrm rot="10800000" flipH="1">
            <a:off x="1101089" y="2515410"/>
            <a:ext cx="2778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3" name="Google Shape;1623;p60"/>
          <p:cNvCxnSpPr>
            <a:stCxn id="1565" idx="0"/>
            <a:endCxn id="1613" idx="2"/>
          </p:cNvCxnSpPr>
          <p:nvPr/>
        </p:nvCxnSpPr>
        <p:spPr>
          <a:xfrm rot="10800000" flipH="1">
            <a:off x="1101089" y="2515420"/>
            <a:ext cx="2778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4" name="Google Shape;1624;p60"/>
          <p:cNvCxnSpPr>
            <a:stCxn id="1530" idx="0"/>
            <a:endCxn id="1613" idx="2"/>
          </p:cNvCxnSpPr>
          <p:nvPr/>
        </p:nvCxnSpPr>
        <p:spPr>
          <a:xfrm>
            <a:off x="1312755" y="2225585"/>
            <a:ext cx="25671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5" name="Google Shape;1625;p60"/>
          <p:cNvCxnSpPr>
            <a:stCxn id="1531" idx="0"/>
            <a:endCxn id="1613" idx="2"/>
          </p:cNvCxnSpPr>
          <p:nvPr/>
        </p:nvCxnSpPr>
        <p:spPr>
          <a:xfrm>
            <a:off x="1524422" y="2225585"/>
            <a:ext cx="23553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6" name="Google Shape;1626;p60"/>
          <p:cNvCxnSpPr>
            <a:stCxn id="1532" idx="0"/>
            <a:endCxn id="1613" idx="2"/>
          </p:cNvCxnSpPr>
          <p:nvPr/>
        </p:nvCxnSpPr>
        <p:spPr>
          <a:xfrm>
            <a:off x="1736089" y="2225585"/>
            <a:ext cx="2143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7" name="Google Shape;1627;p60"/>
          <p:cNvCxnSpPr>
            <a:stCxn id="1540" idx="0"/>
            <a:endCxn id="1613" idx="2"/>
          </p:cNvCxnSpPr>
          <p:nvPr/>
        </p:nvCxnSpPr>
        <p:spPr>
          <a:xfrm>
            <a:off x="1736089" y="2402595"/>
            <a:ext cx="2143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8" name="Google Shape;1628;p60"/>
          <p:cNvCxnSpPr>
            <a:stCxn id="1548" idx="1"/>
            <a:endCxn id="1613" idx="2"/>
          </p:cNvCxnSpPr>
          <p:nvPr/>
        </p:nvCxnSpPr>
        <p:spPr>
          <a:xfrm rot="10800000" flipH="1">
            <a:off x="1680192" y="2515415"/>
            <a:ext cx="21996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9" name="Google Shape;1629;p60"/>
          <p:cNvCxnSpPr>
            <a:stCxn id="1558" idx="0"/>
            <a:endCxn id="1613" idx="2"/>
          </p:cNvCxnSpPr>
          <p:nvPr/>
        </p:nvCxnSpPr>
        <p:spPr>
          <a:xfrm rot="10800000" flipH="1">
            <a:off x="1736089" y="2515410"/>
            <a:ext cx="2143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0" name="Google Shape;1630;p60"/>
          <p:cNvCxnSpPr>
            <a:stCxn id="1568" idx="0"/>
            <a:endCxn id="1613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1" name="Google Shape;1631;p60"/>
          <p:cNvCxnSpPr>
            <a:stCxn id="1567" idx="0"/>
            <a:endCxn id="1613" idx="2"/>
          </p:cNvCxnSpPr>
          <p:nvPr/>
        </p:nvCxnSpPr>
        <p:spPr>
          <a:xfrm rot="10800000" flipH="1">
            <a:off x="1524422" y="2515420"/>
            <a:ext cx="23553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2" name="Google Shape;1632;p60"/>
          <p:cNvCxnSpPr>
            <a:stCxn id="1566" idx="1"/>
            <a:endCxn id="1613" idx="2"/>
          </p:cNvCxnSpPr>
          <p:nvPr/>
        </p:nvCxnSpPr>
        <p:spPr>
          <a:xfrm rot="10800000" flipH="1">
            <a:off x="1256859" y="2515435"/>
            <a:ext cx="26229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3" name="Google Shape;1633;p60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4" name="Google Shape;1634;p60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5" name="Google Shape;1635;p60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6" name="Google Shape;1636;p60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7" name="Google Shape;1637;p60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8" name="Google Shape;1638;p60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9" name="Google Shape;1639;p60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0" name="Google Shape;1640;p60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1" name="Google Shape;1641;p60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2" name="Google Shape;1642;p60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3" name="Google Shape;1643;p60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4" name="Google Shape;1644;p60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5" name="Google Shape;1645;p60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6" name="Google Shape;1646;p60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7" name="Google Shape;1647;p60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8" name="Google Shape;1648;p60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9" name="Google Shape;1649;p60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0" name="Google Shape;1650;p60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1" name="Google Shape;1651;p60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2" name="Google Shape;1652;p60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3" name="Google Shape;1653;p60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4" name="Google Shape;1654;p60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5" name="Google Shape;1655;p60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6" name="Google Shape;1656;p60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7" name="Google Shape;1657;p60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8" name="Google Shape;1658;p60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9" name="Google Shape;1659;p60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0" name="Google Shape;1660;p60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1" name="Google Shape;1661;p60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2" name="Google Shape;1662;p60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3" name="Google Shape;1663;p60"/>
          <p:cNvSpPr txBox="1"/>
          <p:nvPr/>
        </p:nvSpPr>
        <p:spPr>
          <a:xfrm>
            <a:off x="5597375" y="2199051"/>
            <a:ext cx="34209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 number: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5*5*3 = 75-dimensional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dot product + bias)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2400" baseline="300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i="1">
              <a:solidFill>
                <a:srgbClr val="42424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4" name="Google Shape;1664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F1014-FE09-B2EC-7902-1CC2595C3F2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396" name="Google Shape;396;p29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7" name="Google Shape;397;p29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ADEE9-4E5A-4D66-BF4F-2561D96666A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61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61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61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6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674" name="Google Shape;1674;p61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5" name="Google Shape;1675;p61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61"/>
          <p:cNvSpPr/>
          <p:nvPr/>
        </p:nvSpPr>
        <p:spPr>
          <a:xfrm>
            <a:off x="80560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7" name="Google Shape;1677;p61"/>
          <p:cNvSpPr/>
          <p:nvPr/>
        </p:nvSpPr>
        <p:spPr>
          <a:xfrm>
            <a:off x="1022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8" name="Google Shape;1678;p61"/>
          <p:cNvSpPr/>
          <p:nvPr/>
        </p:nvSpPr>
        <p:spPr>
          <a:xfrm>
            <a:off x="1233705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9" name="Google Shape;1679;p61"/>
          <p:cNvSpPr/>
          <p:nvPr/>
        </p:nvSpPr>
        <p:spPr>
          <a:xfrm>
            <a:off x="144537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0" name="Google Shape;1680;p61"/>
          <p:cNvSpPr/>
          <p:nvPr/>
        </p:nvSpPr>
        <p:spPr>
          <a:xfrm>
            <a:off x="1657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1" name="Google Shape;1681;p61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2" name="Google Shape;1682;p61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3" name="Google Shape;1683;p61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4" name="Google Shape;1684;p61"/>
          <p:cNvSpPr/>
          <p:nvPr/>
        </p:nvSpPr>
        <p:spPr>
          <a:xfrm>
            <a:off x="810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5" name="Google Shape;1685;p61"/>
          <p:cNvSpPr/>
          <p:nvPr/>
        </p:nvSpPr>
        <p:spPr>
          <a:xfrm>
            <a:off x="1022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6" name="Google Shape;1686;p61"/>
          <p:cNvSpPr/>
          <p:nvPr/>
        </p:nvSpPr>
        <p:spPr>
          <a:xfrm>
            <a:off x="1233705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7" name="Google Shape;1687;p61"/>
          <p:cNvSpPr/>
          <p:nvPr/>
        </p:nvSpPr>
        <p:spPr>
          <a:xfrm>
            <a:off x="1445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8" name="Google Shape;1688;p61"/>
          <p:cNvSpPr/>
          <p:nvPr/>
        </p:nvSpPr>
        <p:spPr>
          <a:xfrm>
            <a:off x="1657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9" name="Google Shape;1689;p61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0" name="Google Shape;1690;p61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1" name="Google Shape;1691;p61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2" name="Google Shape;1692;p61"/>
          <p:cNvSpPr/>
          <p:nvPr/>
        </p:nvSpPr>
        <p:spPr>
          <a:xfrm>
            <a:off x="810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3" name="Google Shape;1693;p61"/>
          <p:cNvSpPr/>
          <p:nvPr/>
        </p:nvSpPr>
        <p:spPr>
          <a:xfrm>
            <a:off x="1022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4" name="Google Shape;1694;p61"/>
          <p:cNvSpPr/>
          <p:nvPr/>
        </p:nvSpPr>
        <p:spPr>
          <a:xfrm>
            <a:off x="1233705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5" name="Google Shape;1695;p61"/>
          <p:cNvSpPr/>
          <p:nvPr/>
        </p:nvSpPr>
        <p:spPr>
          <a:xfrm>
            <a:off x="1445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6" name="Google Shape;1696;p61"/>
          <p:cNvSpPr/>
          <p:nvPr/>
        </p:nvSpPr>
        <p:spPr>
          <a:xfrm>
            <a:off x="1657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7" name="Google Shape;1697;p61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8" name="Google Shape;1698;p61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9" name="Google Shape;1699;p61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0" name="Google Shape;1700;p61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1" name="Google Shape;1701;p61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2" name="Google Shape;1702;p61"/>
          <p:cNvSpPr/>
          <p:nvPr/>
        </p:nvSpPr>
        <p:spPr>
          <a:xfrm>
            <a:off x="810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3" name="Google Shape;1703;p61"/>
          <p:cNvSpPr/>
          <p:nvPr/>
        </p:nvSpPr>
        <p:spPr>
          <a:xfrm>
            <a:off x="1022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4" name="Google Shape;1704;p61"/>
          <p:cNvSpPr/>
          <p:nvPr/>
        </p:nvSpPr>
        <p:spPr>
          <a:xfrm>
            <a:off x="1233705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5" name="Google Shape;1705;p61"/>
          <p:cNvSpPr/>
          <p:nvPr/>
        </p:nvSpPr>
        <p:spPr>
          <a:xfrm>
            <a:off x="1445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6" name="Google Shape;1706;p61"/>
          <p:cNvSpPr/>
          <p:nvPr/>
        </p:nvSpPr>
        <p:spPr>
          <a:xfrm>
            <a:off x="1657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7" name="Google Shape;1707;p61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8" name="Google Shape;1708;p61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9" name="Google Shape;1709;p61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0" name="Google Shape;1710;p61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1" name="Google Shape;1711;p61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2" name="Google Shape;1712;p61"/>
          <p:cNvSpPr/>
          <p:nvPr/>
        </p:nvSpPr>
        <p:spPr>
          <a:xfrm>
            <a:off x="810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3" name="Google Shape;1713;p61"/>
          <p:cNvSpPr/>
          <p:nvPr/>
        </p:nvSpPr>
        <p:spPr>
          <a:xfrm>
            <a:off x="1022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4" name="Google Shape;1714;p61"/>
          <p:cNvSpPr/>
          <p:nvPr/>
        </p:nvSpPr>
        <p:spPr>
          <a:xfrm>
            <a:off x="1233705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5" name="Google Shape;1715;p61"/>
          <p:cNvSpPr/>
          <p:nvPr/>
        </p:nvSpPr>
        <p:spPr>
          <a:xfrm>
            <a:off x="1445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6" name="Google Shape;1716;p61"/>
          <p:cNvSpPr/>
          <p:nvPr/>
        </p:nvSpPr>
        <p:spPr>
          <a:xfrm>
            <a:off x="1657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7" name="Google Shape;1717;p61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8" name="Google Shape;1718;p61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9" name="Google Shape;1719;p61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0" name="Google Shape;1720;p61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1" name="Google Shape;1721;p61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2" name="Google Shape;1722;p61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3" name="Google Shape;1723;p61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4" name="Google Shape;1724;p61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5" name="Google Shape;1725;p61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6" name="Google Shape;1726;p61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7" name="Google Shape;1727;p61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8" name="Google Shape;1728;p61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9" name="Google Shape;1729;p61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0" name="Google Shape;1730;p61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1" name="Google Shape;1731;p61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2" name="Google Shape;1732;p61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3" name="Google Shape;1733;p61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4" name="Google Shape;1734;p61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5" name="Google Shape;1735;p61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6" name="Google Shape;1736;p61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7" name="Google Shape;1737;p61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8" name="Google Shape;1738;p61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9" name="Google Shape;1739;p61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0" name="Google Shape;1740;p61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1" name="Google Shape;1741;p61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2" name="Google Shape;1742;p61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3" name="Google Shape;1743;p61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4" name="Google Shape;1744;p61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5" name="Google Shape;1745;p61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6" name="Google Shape;1746;p61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7" name="Google Shape;1747;p61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8" name="Google Shape;1748;p61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9" name="Google Shape;1749;p61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0" name="Google Shape;1750;p61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1" name="Google Shape;1751;p61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2" name="Google Shape;1752;p61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3" name="Google Shape;1753;p61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4" name="Google Shape;1754;p61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5" name="Google Shape;1755;p61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6" name="Google Shape;1756;p61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7" name="Google Shape;1757;p61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8" name="Google Shape;1758;p61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9" name="Google Shape;1759;p61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760" name="Google Shape;1760;p61"/>
          <p:cNvCxnSpPr>
            <a:stCxn id="1676" idx="0"/>
            <a:endCxn id="1761" idx="2"/>
          </p:cNvCxnSpPr>
          <p:nvPr/>
        </p:nvCxnSpPr>
        <p:spPr>
          <a:xfrm>
            <a:off x="884659" y="2225585"/>
            <a:ext cx="29952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2" name="Google Shape;1762;p61"/>
          <p:cNvCxnSpPr>
            <a:stCxn id="1692" idx="0"/>
            <a:endCxn id="1761" idx="2"/>
          </p:cNvCxnSpPr>
          <p:nvPr/>
        </p:nvCxnSpPr>
        <p:spPr>
          <a:xfrm rot="10800000" flipH="1">
            <a:off x="889422" y="2515400"/>
            <a:ext cx="29904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1" name="Google Shape;1761;p61"/>
          <p:cNvSpPr/>
          <p:nvPr/>
        </p:nvSpPr>
        <p:spPr>
          <a:xfrm>
            <a:off x="38798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763" name="Google Shape;1763;p61"/>
          <p:cNvCxnSpPr>
            <a:stCxn id="1677" idx="0"/>
            <a:endCxn id="1761" idx="2"/>
          </p:cNvCxnSpPr>
          <p:nvPr/>
        </p:nvCxnSpPr>
        <p:spPr>
          <a:xfrm>
            <a:off x="1101089" y="2225585"/>
            <a:ext cx="2778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4" name="Google Shape;1764;p61"/>
          <p:cNvCxnSpPr>
            <a:stCxn id="1712" idx="0"/>
            <a:endCxn id="1761" idx="2"/>
          </p:cNvCxnSpPr>
          <p:nvPr/>
        </p:nvCxnSpPr>
        <p:spPr>
          <a:xfrm rot="10800000" flipH="1">
            <a:off x="889422" y="2515420"/>
            <a:ext cx="29904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5" name="Google Shape;1765;p61"/>
          <p:cNvCxnSpPr>
            <a:stCxn id="1716" idx="0"/>
            <a:endCxn id="1761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6" name="Google Shape;1766;p61"/>
          <p:cNvCxnSpPr>
            <a:stCxn id="1684" idx="0"/>
            <a:endCxn id="1761" idx="2"/>
          </p:cNvCxnSpPr>
          <p:nvPr/>
        </p:nvCxnSpPr>
        <p:spPr>
          <a:xfrm>
            <a:off x="889422" y="2402595"/>
            <a:ext cx="29904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7" name="Google Shape;1767;p61"/>
          <p:cNvCxnSpPr>
            <a:stCxn id="1702" idx="7"/>
            <a:endCxn id="1761" idx="2"/>
          </p:cNvCxnSpPr>
          <p:nvPr/>
        </p:nvCxnSpPr>
        <p:spPr>
          <a:xfrm rot="10800000" flipH="1">
            <a:off x="945319" y="2515425"/>
            <a:ext cx="2934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8" name="Google Shape;1768;p61"/>
          <p:cNvCxnSpPr>
            <a:stCxn id="1685" idx="0"/>
            <a:endCxn id="1761" idx="2"/>
          </p:cNvCxnSpPr>
          <p:nvPr/>
        </p:nvCxnSpPr>
        <p:spPr>
          <a:xfrm>
            <a:off x="1101089" y="2402595"/>
            <a:ext cx="2778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9" name="Google Shape;1769;p61"/>
          <p:cNvCxnSpPr>
            <a:stCxn id="1693" idx="0"/>
            <a:endCxn id="1761" idx="2"/>
          </p:cNvCxnSpPr>
          <p:nvPr/>
        </p:nvCxnSpPr>
        <p:spPr>
          <a:xfrm rot="10800000" flipH="1">
            <a:off x="1101089" y="2515400"/>
            <a:ext cx="2778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0" name="Google Shape;1770;p61"/>
          <p:cNvCxnSpPr>
            <a:stCxn id="1703" idx="0"/>
            <a:endCxn id="1761" idx="2"/>
          </p:cNvCxnSpPr>
          <p:nvPr/>
        </p:nvCxnSpPr>
        <p:spPr>
          <a:xfrm rot="10800000" flipH="1">
            <a:off x="1101089" y="2515410"/>
            <a:ext cx="2778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1" name="Google Shape;1771;p61"/>
          <p:cNvCxnSpPr>
            <a:stCxn id="1713" idx="0"/>
            <a:endCxn id="1761" idx="2"/>
          </p:cNvCxnSpPr>
          <p:nvPr/>
        </p:nvCxnSpPr>
        <p:spPr>
          <a:xfrm rot="10800000" flipH="1">
            <a:off x="1101089" y="2515420"/>
            <a:ext cx="2778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2" name="Google Shape;1772;p61"/>
          <p:cNvCxnSpPr>
            <a:stCxn id="1678" idx="0"/>
            <a:endCxn id="1761" idx="2"/>
          </p:cNvCxnSpPr>
          <p:nvPr/>
        </p:nvCxnSpPr>
        <p:spPr>
          <a:xfrm>
            <a:off x="1312755" y="2225585"/>
            <a:ext cx="25671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3" name="Google Shape;1773;p61"/>
          <p:cNvCxnSpPr>
            <a:stCxn id="1679" idx="0"/>
            <a:endCxn id="1761" idx="2"/>
          </p:cNvCxnSpPr>
          <p:nvPr/>
        </p:nvCxnSpPr>
        <p:spPr>
          <a:xfrm>
            <a:off x="1524422" y="2225585"/>
            <a:ext cx="23553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4" name="Google Shape;1774;p61"/>
          <p:cNvCxnSpPr>
            <a:stCxn id="1680" idx="0"/>
            <a:endCxn id="1761" idx="2"/>
          </p:cNvCxnSpPr>
          <p:nvPr/>
        </p:nvCxnSpPr>
        <p:spPr>
          <a:xfrm>
            <a:off x="1736089" y="2225585"/>
            <a:ext cx="2143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5" name="Google Shape;1775;p61"/>
          <p:cNvCxnSpPr>
            <a:stCxn id="1688" idx="0"/>
            <a:endCxn id="1761" idx="2"/>
          </p:cNvCxnSpPr>
          <p:nvPr/>
        </p:nvCxnSpPr>
        <p:spPr>
          <a:xfrm>
            <a:off x="1736089" y="2402595"/>
            <a:ext cx="2143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6" name="Google Shape;1776;p61"/>
          <p:cNvCxnSpPr>
            <a:stCxn id="1696" idx="1"/>
            <a:endCxn id="1761" idx="2"/>
          </p:cNvCxnSpPr>
          <p:nvPr/>
        </p:nvCxnSpPr>
        <p:spPr>
          <a:xfrm rot="10800000" flipH="1">
            <a:off x="1680192" y="2515415"/>
            <a:ext cx="21996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7" name="Google Shape;1777;p61"/>
          <p:cNvCxnSpPr>
            <a:stCxn id="1706" idx="0"/>
            <a:endCxn id="1761" idx="2"/>
          </p:cNvCxnSpPr>
          <p:nvPr/>
        </p:nvCxnSpPr>
        <p:spPr>
          <a:xfrm rot="10800000" flipH="1">
            <a:off x="1736089" y="2515410"/>
            <a:ext cx="2143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8" name="Google Shape;1778;p61"/>
          <p:cNvCxnSpPr>
            <a:stCxn id="1716" idx="0"/>
            <a:endCxn id="1761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9" name="Google Shape;1779;p61"/>
          <p:cNvCxnSpPr>
            <a:stCxn id="1715" idx="0"/>
            <a:endCxn id="1761" idx="2"/>
          </p:cNvCxnSpPr>
          <p:nvPr/>
        </p:nvCxnSpPr>
        <p:spPr>
          <a:xfrm rot="10800000" flipH="1">
            <a:off x="1524422" y="2515420"/>
            <a:ext cx="23553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0" name="Google Shape;1780;p61"/>
          <p:cNvCxnSpPr>
            <a:stCxn id="1714" idx="1"/>
            <a:endCxn id="1761" idx="2"/>
          </p:cNvCxnSpPr>
          <p:nvPr/>
        </p:nvCxnSpPr>
        <p:spPr>
          <a:xfrm rot="10800000" flipH="1">
            <a:off x="1256859" y="2515435"/>
            <a:ext cx="26229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81" name="Google Shape;1781;p61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2" name="Google Shape;1782;p61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3" name="Google Shape;1783;p61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4" name="Google Shape;1784;p61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5" name="Google Shape;1785;p61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6" name="Google Shape;1786;p61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7" name="Google Shape;1787;p61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8" name="Google Shape;1788;p61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9" name="Google Shape;1789;p61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0" name="Google Shape;1790;p61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1" name="Google Shape;1791;p61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2" name="Google Shape;1792;p61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3" name="Google Shape;1793;p61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4" name="Google Shape;1794;p61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5" name="Google Shape;1795;p61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6" name="Google Shape;1796;p61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7" name="Google Shape;1797;p61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8" name="Google Shape;1798;p61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9" name="Google Shape;1799;p61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0" name="Google Shape;1800;p61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1" name="Google Shape;1801;p61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2" name="Google Shape;1802;p61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3" name="Google Shape;1803;p61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4" name="Google Shape;1804;p61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5" name="Google Shape;1805;p61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6" name="Google Shape;1806;p61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7" name="Google Shape;1807;p61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8" name="Google Shape;1808;p61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9" name="Google Shape;1809;p61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0" name="Google Shape;1810;p61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1" name="Google Shape;1811;p61"/>
          <p:cNvSpPr txBox="1"/>
          <p:nvPr/>
        </p:nvSpPr>
        <p:spPr>
          <a:xfrm>
            <a:off x="5597375" y="2199051"/>
            <a:ext cx="34209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 number: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5*5*3 = 75-dimensional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dot product + bias)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2400" baseline="300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i="1">
              <a:solidFill>
                <a:srgbClr val="42424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2" name="Google Shape;1812;p61"/>
          <p:cNvSpPr txBox="1"/>
          <p:nvPr/>
        </p:nvSpPr>
        <p:spPr>
          <a:xfrm>
            <a:off x="3466000" y="4327850"/>
            <a:ext cx="5118900" cy="7335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That region in the input image is called the </a:t>
            </a:r>
            <a:r>
              <a:rPr lang="en" sz="1800" b="1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local receptive field</a:t>
            </a: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for the hidden neuron. </a:t>
            </a:r>
            <a:endParaRPr sz="18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3" name="Google Shape;1813;p61"/>
          <p:cNvSpPr/>
          <p:nvPr/>
        </p:nvSpPr>
        <p:spPr>
          <a:xfrm>
            <a:off x="752400" y="2125650"/>
            <a:ext cx="1123800" cy="10542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61"/>
          <p:cNvSpPr/>
          <p:nvPr/>
        </p:nvSpPr>
        <p:spPr>
          <a:xfrm rot="2698892">
            <a:off x="1605942" y="3887903"/>
            <a:ext cx="1973889" cy="32074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42835" y="2269678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2835" y="1712257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2835" y="1712258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714" y="2269678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4906" y="2338740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4113" y="3788410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1187" y="1331095"/>
            <a:ext cx="1569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1547" y="3430554"/>
            <a:ext cx="41910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width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6530" y="2293986"/>
            <a:ext cx="486251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height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76819" y="3494687"/>
            <a:ext cx="448151" cy="466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410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356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depth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D88141A-5AFF-F505-AF9B-D7F322B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F750F5-F00C-8529-A50C-8912F34D602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28373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42835" y="2269678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2835" y="1712257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2835" y="1712258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714" y="2269678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9925" y="349468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4906" y="2338740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54113" y="3788410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52418" y="2484511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79" h="663575">
                <a:moveTo>
                  <a:pt x="0" y="0"/>
                </a:moveTo>
                <a:lnTo>
                  <a:pt x="131599" y="0"/>
                </a:lnTo>
                <a:lnTo>
                  <a:pt x="131599" y="663213"/>
                </a:lnTo>
                <a:lnTo>
                  <a:pt x="0" y="663213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52420" y="2371488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9" y="0"/>
                </a:lnTo>
                <a:lnTo>
                  <a:pt x="282299" y="0"/>
                </a:lnTo>
                <a:lnTo>
                  <a:pt x="282299" y="663211"/>
                </a:lnTo>
                <a:lnTo>
                  <a:pt x="131599" y="813910"/>
                </a:lnTo>
                <a:lnTo>
                  <a:pt x="0" y="813910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52420" y="2371486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599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51118" y="2484511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7837" y="1916901"/>
            <a:ext cx="11239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1187" y="1331095"/>
            <a:ext cx="1569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6113" y="2694955"/>
            <a:ext cx="2599849" cy="614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Convolve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filter with the</a:t>
            </a:r>
            <a:r>
              <a:rPr sz="1350" kern="1200" spc="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i.e. “slide over the image spatially,  computing dot</a:t>
            </a:r>
            <a:r>
              <a:rPr sz="13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products”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03A0DC-740A-DFFE-BB7D-D5438049135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171786-EADB-1AED-72E5-E42D786BC63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745514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71797" y="2627475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1798" y="2514452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1798" y="2514451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0499" y="2627475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8984" y="2713803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1859" y="2819664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6486" y="2641689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68636" y="2529640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8210" y="2819663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639" y="3567883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6866" y="201300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684" y="3861611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824" y="1042102"/>
            <a:ext cx="6520350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4" dirty="0"/>
              <a:t>Convolution</a:t>
            </a:r>
            <a:r>
              <a:rPr sz="2250" spc="-26" dirty="0"/>
              <a:t> </a:t>
            </a:r>
            <a:r>
              <a:rPr sz="2250" spc="-4" dirty="0"/>
              <a:t>Layer</a:t>
            </a:r>
            <a:endParaRPr sz="2250"/>
          </a:p>
        </p:txBody>
      </p:sp>
      <p:sp>
        <p:nvSpPr>
          <p:cNvPr id="17" name="object 17"/>
          <p:cNvSpPr/>
          <p:nvPr/>
        </p:nvSpPr>
        <p:spPr>
          <a:xfrm>
            <a:off x="2059404" y="2342874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59404" y="17854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59404" y="1785454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9283" y="2342874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7555" y="1535252"/>
            <a:ext cx="15692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 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194" y="1650004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4646" y="1803469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11183" y="2012647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80969" y="2394041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64464" y="3056607"/>
            <a:ext cx="266224" cy="95250"/>
          </a:xfrm>
          <a:custGeom>
            <a:avLst/>
            <a:gdLst/>
            <a:ahLst/>
            <a:cxnLst/>
            <a:rect l="l" t="t" r="r" b="b"/>
            <a:pathLst>
              <a:path w="354964" h="127000">
                <a:moveTo>
                  <a:pt x="354474" y="1265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3939" y="3045489"/>
            <a:ext cx="34766" cy="22384"/>
          </a:xfrm>
          <a:custGeom>
            <a:avLst/>
            <a:gdLst/>
            <a:ahLst/>
            <a:cxnLst/>
            <a:rect l="l" t="t" r="r" b="b"/>
            <a:pathLst>
              <a:path w="46354" h="29844">
                <a:moveTo>
                  <a:pt x="45974" y="0"/>
                </a:moveTo>
                <a:lnTo>
                  <a:pt x="0" y="274"/>
                </a:lnTo>
                <a:lnTo>
                  <a:pt x="35399" y="29624"/>
                </a:lnTo>
                <a:lnTo>
                  <a:pt x="4597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50995" y="3011685"/>
            <a:ext cx="3599974" cy="83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1</a:t>
            </a:r>
            <a:r>
              <a:rPr sz="1350" b="1" kern="1200" spc="-56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number: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marR="156209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the result of taking a dot product between the  filter and a small 5x5x3 chunk of the</a:t>
            </a:r>
            <a:r>
              <a:rPr sz="1350" kern="1200" spc="41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1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(i.e. 5*5*3 = 75-dimensional dot product +</a:t>
            </a:r>
            <a:r>
              <a:rPr sz="1350" kern="1200" spc="60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bias)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77012" y="1851004"/>
            <a:ext cx="277889" cy="211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05519" y="3919181"/>
            <a:ext cx="919228" cy="29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FABE584-2C3B-9E1E-9D51-DF3AC1FA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19A5840-143C-0D14-F9F9-35A3A96D76B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50676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71797" y="2876858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1798" y="2763835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1798" y="2763834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0499" y="2876858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8984" y="2963186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1859" y="3069047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6486" y="2891072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68636" y="2779023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8210" y="3069046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639" y="381726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6866" y="226238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684" y="4110994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824" y="1282249"/>
            <a:ext cx="6520350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4" dirty="0"/>
              <a:t>Convolution</a:t>
            </a:r>
            <a:r>
              <a:rPr sz="2250" spc="-26" dirty="0"/>
              <a:t> </a:t>
            </a:r>
            <a:r>
              <a:rPr sz="2250" spc="-4" dirty="0"/>
              <a:t>Layer</a:t>
            </a:r>
            <a:endParaRPr sz="2250"/>
          </a:p>
        </p:txBody>
      </p:sp>
      <p:sp>
        <p:nvSpPr>
          <p:cNvPr id="17" name="object 17"/>
          <p:cNvSpPr/>
          <p:nvPr/>
        </p:nvSpPr>
        <p:spPr>
          <a:xfrm>
            <a:off x="2059404" y="2592257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59404" y="203483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59404" y="2034837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9283" y="2592257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46194" y="1899387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14646" y="2052852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11183" y="2262030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80969" y="2643424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21919" y="3071521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53404" y="3059727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49201" y="2682967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49201" y="203483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49201" y="2034837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18370" y="2682967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07555" y="1591892"/>
            <a:ext cx="3919061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lnSpc>
                <a:spcPts val="1523"/>
              </a:lnSpc>
              <a:buClrTx/>
              <a:defRPr/>
            </a:pPr>
            <a:r>
              <a:rPr sz="1350" b="1" kern="1200" spc="-4" dirty="0">
                <a:solidFill>
                  <a:srgbClr val="0000FF"/>
                </a:solidFill>
                <a:ea typeface="+mn-ea"/>
              </a:rPr>
              <a:t>activation</a:t>
            </a:r>
            <a:r>
              <a:rPr sz="1350" b="1" kern="1200" spc="-38" dirty="0">
                <a:solidFill>
                  <a:srgbClr val="0000FF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srgbClr val="0000FF"/>
                </a:solidFill>
                <a:ea typeface="+mn-ea"/>
              </a:rPr>
              <a:t>map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051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17340" y="4127375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17973" y="3785619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79580" y="2727381"/>
            <a:ext cx="3351848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545431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086FDA2-1429-D45D-274D-EA331E53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4E679AC-7C43-CF40-26D9-B834EAC50BE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152065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449201" y="2839984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9201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49201" y="2191854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18370" y="2839984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1797" y="3033875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1798" y="2920852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1798" y="2920851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70499" y="3033875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68984" y="3120203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51859" y="3226064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6486" y="3048089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68636" y="2936040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88210" y="3226063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3639" y="3974283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46866" y="241940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0684" y="4268011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88425" y="1404043"/>
            <a:ext cx="232171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Convolution</a:t>
            </a:r>
            <a:r>
              <a:rPr sz="22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Layer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7555" y="1941652"/>
            <a:ext cx="15692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  </a:t>
            </a:r>
            <a:r>
              <a:rPr sz="1800" kern="1200" spc="-4" dirty="0">
                <a:solidFill>
                  <a:srgbClr val="38751C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38751C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38751C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194" y="2056404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4646" y="2209869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11183" y="2419047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80969" y="2800441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21919" y="3228538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53404" y="3216744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32682" y="2839984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32683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32683" y="2191854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01851" y="2839984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85183" y="1920358"/>
            <a:ext cx="131397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activation</a:t>
            </a:r>
            <a:r>
              <a:rPr sz="1350" b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maps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00825" y="4284392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01458" y="394263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79581" y="2884398"/>
            <a:ext cx="3635216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828800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059404" y="2749274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59404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59404" y="2191854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19283" y="2749274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281426" y="1314412"/>
            <a:ext cx="3081338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/>
              <a:t>consider a second, </a:t>
            </a:r>
            <a:r>
              <a:rPr sz="1800" spc="-4" dirty="0">
                <a:solidFill>
                  <a:srgbClr val="38751C"/>
                </a:solidFill>
              </a:rPr>
              <a:t>green</a:t>
            </a:r>
            <a:r>
              <a:rPr sz="1800" spc="23" dirty="0">
                <a:solidFill>
                  <a:srgbClr val="38751C"/>
                </a:solidFill>
              </a:rPr>
              <a:t> </a:t>
            </a:r>
            <a:r>
              <a:rPr sz="1800" spc="-4" dirty="0"/>
              <a:t>filter</a:t>
            </a:r>
            <a:endParaRPr sz="1800"/>
          </a:p>
        </p:txBody>
      </p:sp>
      <p:sp>
        <p:nvSpPr>
          <p:cNvPr id="41" name="TextBox 4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FDAC83C-756C-48D7-F8D0-83C6F41F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92743B4-79B9-A480-195B-D6BABCB5047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915527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59404" y="2513169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940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9404" y="19557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9283" y="2513169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0503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050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2050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89672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73639" y="373817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70684" y="4031907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64671" y="2992434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96156" y="2980634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32535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32535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32535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017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2127" y="404828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63810" y="3720947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46864" y="1684254"/>
            <a:ext cx="4195763" cy="1601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3199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activation</a:t>
            </a:r>
            <a:r>
              <a:rPr sz="1350" b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maps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3"/>
              </a:spcBef>
              <a:buClrTx/>
              <a:defRPr/>
            </a:pPr>
            <a:endParaRPr sz="1988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R="3810" algn="r" defTabSz="685800">
              <a:spcBef>
                <a:spcPts val="1155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499110" defTabSz="685800">
              <a:spcBef>
                <a:spcPts val="788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Convolution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Layer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311824" y="1383847"/>
            <a:ext cx="6520350" cy="23083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02394"/>
            <a:r>
              <a:rPr sz="1500" spc="-4" dirty="0"/>
              <a:t>For example, if we had 6 5x5 filters, we’ll get 6 separate activation</a:t>
            </a:r>
            <a:r>
              <a:rPr sz="1500" spc="127" dirty="0"/>
              <a:t> </a:t>
            </a:r>
            <a:r>
              <a:rPr sz="1500" spc="-4" dirty="0"/>
              <a:t>maps:</a:t>
            </a:r>
            <a:endParaRPr sz="1500"/>
          </a:p>
        </p:txBody>
      </p:sp>
      <p:sp>
        <p:nvSpPr>
          <p:cNvPr id="24" name="object 24"/>
          <p:cNvSpPr/>
          <p:nvPr/>
        </p:nvSpPr>
        <p:spPr>
          <a:xfrm>
            <a:off x="56468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468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468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160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611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611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611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303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754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754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754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446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9897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9897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9897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589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12505" y="4373800"/>
            <a:ext cx="48015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We stack these up to get a “new image” of size</a:t>
            </a:r>
            <a:r>
              <a:rPr sz="1500" kern="1200" spc="7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schemeClr val="bg2"/>
                </a:solidFill>
                <a:ea typeface="+mn-ea"/>
              </a:rPr>
              <a:t>28x28x6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!</a:t>
            </a:r>
            <a:endParaRPr sz="15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DC805-00B2-4554-BBDD-4F4797EC1D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3FE6812-8F61-BDCC-0098-2598913D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DA1D80C-2C87-84D8-6DB5-CE0B3FF7558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04181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6687" y="1297207"/>
            <a:ext cx="5639276" cy="41960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350" b="1" spc="-4" dirty="0"/>
              <a:t>Preview: </a:t>
            </a:r>
            <a:r>
              <a:rPr sz="1350" spc="-4" dirty="0"/>
              <a:t>ConvNet is a sequence of Convolution Layers, interspersed with  activation</a:t>
            </a:r>
            <a:r>
              <a:rPr sz="1350" spc="-15" dirty="0"/>
              <a:t> </a:t>
            </a:r>
            <a:r>
              <a:rPr sz="1350" spc="-4" dirty="0"/>
              <a:t>functions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75806" y="25253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806" y="19679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806" y="19679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5685" y="25253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043" y="37503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3269" y="21955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085" y="40441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4404" y="29269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2241" y="29151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61752" y="25253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1752" y="19679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61752" y="19679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21633" y="25253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5989" y="37503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49215" y="21955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3034" y="40441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38666" y="29936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88583" algn="just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e.g. 6  5x5x3  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6463F-FF79-4DD5-B0D9-06042F211C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0BD7DD-B52B-F411-4B32-A1ABFAC2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2E2DF7-4109-1E6D-745D-E04A0BF7EF9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948477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171427"/>
            <a:ext cx="6520350" cy="480416"/>
          </a:xfrm>
          <a:prstGeom prst="rect">
            <a:avLst/>
          </a:prstGeom>
        </p:spPr>
        <p:txBody>
          <a:bodyPr spcFirstLastPara="1" vert="horz" wrap="square" lIns="0" tIns="60226" rIns="0" bIns="0" rtlCol="0" anchor="ctr" anchorCtr="0">
            <a:spAutoFit/>
          </a:bodyPr>
          <a:lstStyle/>
          <a:p>
            <a:pPr marL="124301" marR="3810">
              <a:lnSpc>
                <a:spcPct val="100699"/>
              </a:lnSpc>
            </a:pPr>
            <a:r>
              <a:rPr sz="1350" b="1" spc="-4" dirty="0"/>
              <a:t>Preview: </a:t>
            </a:r>
            <a:r>
              <a:rPr sz="1350" spc="-4" dirty="0"/>
              <a:t>ConvNet is a sequence of Convolutional Layers, interspersed with  activation</a:t>
            </a:r>
            <a:r>
              <a:rPr sz="1350" spc="-15" dirty="0"/>
              <a:t> </a:t>
            </a:r>
            <a:r>
              <a:rPr sz="1350" spc="-4" dirty="0"/>
              <a:t>functions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75806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806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806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5685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043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3269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085" y="39425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4404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2241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8666" y="28920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88583" algn="just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e.g. 6  5x5x3  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1752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61752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61752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1633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75989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9215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3034" y="39425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11799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9637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96061" y="28920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22384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38751C"/>
                </a:solidFill>
                <a:ea typeface="+mn-ea"/>
              </a:rPr>
              <a:t>e.g.</a:t>
            </a:r>
            <a:r>
              <a:rPr sz="1350" kern="1200" spc="-60" dirty="0">
                <a:solidFill>
                  <a:srgbClr val="38751C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38751C"/>
                </a:solidFill>
                <a:ea typeface="+mn-ea"/>
              </a:rPr>
              <a:t>10  5x5x</a:t>
            </a:r>
            <a:r>
              <a:rPr sz="1350" b="1" kern="1200" spc="-4" dirty="0">
                <a:solidFill>
                  <a:srgbClr val="38751C"/>
                </a:solidFill>
                <a:ea typeface="+mn-ea"/>
              </a:rPr>
              <a:t>6  </a:t>
            </a:r>
            <a:r>
              <a:rPr sz="1350" kern="1200" spc="-4" dirty="0">
                <a:solidFill>
                  <a:srgbClr val="38751C"/>
                </a:solidFill>
                <a:ea typeface="+mn-ea"/>
              </a:rPr>
              <a:t>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19147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19147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19147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9029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54896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09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52733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39158" y="2892017"/>
            <a:ext cx="561975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51607" y="2696883"/>
            <a:ext cx="3109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….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73280" y="394250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10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33385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24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06611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24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EB79686-8249-7C5F-0E5C-2D7C6423856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4EBB699-4EF1-CA91-DA65-873282FA6D5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795049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42900" y="1136610"/>
            <a:ext cx="6172200" cy="33944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Per-element (independent)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options: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Tanh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92D050"/>
                </a:solidFill>
              </a:rPr>
              <a:t>Sigmoid</a:t>
            </a:r>
            <a:r>
              <a:rPr lang="en-US" dirty="0"/>
              <a:t>: 1/(1+exp(-x))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Rectified linear unit  (</a:t>
            </a:r>
            <a:r>
              <a:rPr lang="en-US" dirty="0" err="1">
                <a:solidFill>
                  <a:srgbClr val="0070C0"/>
                </a:solidFill>
              </a:rPr>
              <a:t>ReLU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/>
              <a:t>Avoids saturation issues</a:t>
            </a:r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8" y="1136610"/>
            <a:ext cx="1684666" cy="1262746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36610"/>
            <a:ext cx="1684666" cy="1262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6366" t="5805" r="6355" b="595"/>
          <a:stretch/>
        </p:blipFill>
        <p:spPr>
          <a:xfrm>
            <a:off x="4981156" y="2744144"/>
            <a:ext cx="2879116" cy="2315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953063"/>
            <a:ext cx="170267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1D4E76-864B-65B0-5057-8D66828D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E4DDB3-2DCF-E5B6-837C-AD1C338E91A4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Convolutions: Non Linearity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C5838-93EE-6CCF-2B2C-34B736B9917A}"/>
              </a:ext>
            </a:extLst>
          </p:cNvPr>
          <p:cNvSpPr txBox="1"/>
          <p:nvPr/>
        </p:nvSpPr>
        <p:spPr>
          <a:xfrm rot="16200000">
            <a:off x="4411184" y="1629483"/>
            <a:ext cx="6623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tanh(x)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99104-8694-4683-27A6-5FB7E1D63E77}"/>
              </a:ext>
            </a:extLst>
          </p:cNvPr>
          <p:cNvSpPr txBox="1"/>
          <p:nvPr/>
        </p:nvSpPr>
        <p:spPr>
          <a:xfrm rot="16200000">
            <a:off x="6082387" y="1624567"/>
            <a:ext cx="8915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sigmoid(x)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CB4F6-DD9E-784A-AC9D-2427BF2E5203}"/>
              </a:ext>
            </a:extLst>
          </p:cNvPr>
          <p:cNvSpPr txBox="1"/>
          <p:nvPr/>
        </p:nvSpPr>
        <p:spPr>
          <a:xfrm rot="16200000">
            <a:off x="4668634" y="3635441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relu(x)</a:t>
            </a:r>
          </a:p>
        </p:txBody>
      </p:sp>
    </p:spTree>
    <p:extLst>
      <p:ext uri="{BB962C8B-B14F-4D97-AF65-F5344CB8AC3E}">
        <p14:creationId xmlns:p14="http://schemas.microsoft.com/office/powerpoint/2010/main" val="49262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405" name="Google Shape;405;p30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6" name="Google Shape;406;p30"/>
          <p:cNvGraphicFramePr/>
          <p:nvPr/>
        </p:nvGraphicFramePr>
        <p:xfrm>
          <a:off x="6296650" y="220088"/>
          <a:ext cx="41495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7" name="Google Shape;407;p30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3B5BB-3F07-7ECC-528A-0530C3D251A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p67"/>
          <p:cNvSpPr txBox="1">
            <a:spLocks noGrp="1"/>
          </p:cNvSpPr>
          <p:nvPr>
            <p:ph type="title"/>
          </p:nvPr>
        </p:nvSpPr>
        <p:spPr>
          <a:xfrm>
            <a:off x="130775" y="0"/>
            <a:ext cx="2862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http://cs231n.github.io/convolutional-networks</a:t>
            </a:r>
            <a:endParaRPr sz="2000"/>
          </a:p>
        </p:txBody>
      </p:sp>
      <p:pic>
        <p:nvPicPr>
          <p:cNvPr id="2478" name="Google Shape;24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332" y="0"/>
            <a:ext cx="62156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9" name="Google Shape;2479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9AC4A-1B70-0561-28E9-052178CE925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180648"/>
            <a:ext cx="6520350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350" b="1" spc="-4" dirty="0"/>
              <a:t>Preview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203968" y="1529780"/>
            <a:ext cx="4890196" cy="2930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0887" y="1131586"/>
            <a:ext cx="112252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[From recent</a:t>
            </a:r>
            <a:r>
              <a:rPr sz="1050" i="1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Yann  LeCun</a:t>
            </a:r>
            <a:r>
              <a:rPr sz="1050" i="1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slides]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7A3DC0-230E-4042-9968-B1F31B5E71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D7E1F5-416A-5149-45F7-1FF14A58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B102D-CDBA-038C-AA40-0964B0C6B67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837357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88038" y="1180902"/>
            <a:ext cx="3231631" cy="3341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163" y="1315507"/>
            <a:ext cx="512921" cy="474345"/>
          </a:xfrm>
          <a:custGeom>
            <a:avLst/>
            <a:gdLst/>
            <a:ahLst/>
            <a:cxnLst/>
            <a:rect l="l" t="t" r="r" b="b"/>
            <a:pathLst>
              <a:path w="683894" h="632460">
                <a:moveTo>
                  <a:pt x="0" y="0"/>
                </a:moveTo>
                <a:lnTo>
                  <a:pt x="683698" y="0"/>
                </a:lnTo>
                <a:lnTo>
                  <a:pt x="6836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0649" y="1123227"/>
            <a:ext cx="718185" cy="192405"/>
          </a:xfrm>
          <a:custGeom>
            <a:avLst/>
            <a:gdLst/>
            <a:ahLst/>
            <a:cxnLst/>
            <a:rect l="l" t="t" r="r" b="b"/>
            <a:pathLst>
              <a:path w="957580" h="256540">
                <a:moveTo>
                  <a:pt x="957298" y="0"/>
                </a:moveTo>
                <a:lnTo>
                  <a:pt x="957298" y="256374"/>
                </a:lnTo>
                <a:lnTo>
                  <a:pt x="0" y="256374"/>
                </a:lnTo>
                <a:lnTo>
                  <a:pt x="0" y="0"/>
                </a:lnTo>
                <a:lnTo>
                  <a:pt x="957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56942" y="1250750"/>
            <a:ext cx="5372351" cy="193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7818" y="1525550"/>
            <a:ext cx="192405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2156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example 5x5</a:t>
            </a:r>
            <a:r>
              <a:rPr sz="180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filters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1616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(32</a:t>
            </a:r>
            <a:r>
              <a:rPr sz="1350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total)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95373" y="1250820"/>
            <a:ext cx="186214" cy="193358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0119" y="2109174"/>
            <a:ext cx="424339" cy="474345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4149" y="1444096"/>
            <a:ext cx="594360" cy="832485"/>
          </a:xfrm>
          <a:custGeom>
            <a:avLst/>
            <a:gdLst/>
            <a:ahLst/>
            <a:cxnLst/>
            <a:rect l="l" t="t" r="r" b="b"/>
            <a:pathLst>
              <a:path w="792480" h="1109980">
                <a:moveTo>
                  <a:pt x="792198" y="0"/>
                </a:moveTo>
                <a:lnTo>
                  <a:pt x="0" y="11099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56482" y="2262858"/>
            <a:ext cx="57150" cy="66675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24609" y="0"/>
                </a:moveTo>
                <a:lnTo>
                  <a:pt x="0" y="88644"/>
                </a:lnTo>
                <a:lnTo>
                  <a:pt x="75832" y="36557"/>
                </a:lnTo>
                <a:lnTo>
                  <a:pt x="2460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6550" y="2523537"/>
            <a:ext cx="2647950" cy="616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We call the layer convolutional  because it is related to convolution  of two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signals: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53829" y="4292073"/>
            <a:ext cx="22636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E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lement</a:t>
            </a: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-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wise multiplication and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sum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of  a filter and the signal</a:t>
            </a:r>
            <a:r>
              <a:rPr sz="10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(image)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21600" y="1421886"/>
            <a:ext cx="1457801" cy="4154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350" spc="-4" dirty="0">
                <a:solidFill>
                  <a:srgbClr val="FF0000"/>
                </a:solidFill>
              </a:rPr>
              <a:t>one filter</a:t>
            </a:r>
            <a:r>
              <a:rPr sz="1350" spc="-45" dirty="0">
                <a:solidFill>
                  <a:srgbClr val="FF0000"/>
                </a:solidFill>
              </a:rPr>
              <a:t> </a:t>
            </a:r>
            <a:r>
              <a:rPr sz="1350" spc="-4" dirty="0">
                <a:solidFill>
                  <a:srgbClr val="FF0000"/>
                </a:solidFill>
              </a:rPr>
              <a:t>=&gt;</a:t>
            </a:r>
            <a:endParaRPr sz="1350"/>
          </a:p>
          <a:p>
            <a:pPr marL="9525">
              <a:spcBef>
                <a:spcPts val="11"/>
              </a:spcBef>
            </a:pPr>
            <a:r>
              <a:rPr sz="1350" spc="-4" dirty="0">
                <a:solidFill>
                  <a:srgbClr val="FF0000"/>
                </a:solidFill>
              </a:rPr>
              <a:t>one activation</a:t>
            </a:r>
            <a:r>
              <a:rPr sz="1350" spc="-26" dirty="0">
                <a:solidFill>
                  <a:srgbClr val="FF0000"/>
                </a:solidFill>
              </a:rPr>
              <a:t> </a:t>
            </a:r>
            <a:r>
              <a:rPr sz="1350" spc="-4" dirty="0">
                <a:solidFill>
                  <a:srgbClr val="FF0000"/>
                </a:solidFill>
              </a:rPr>
              <a:t>map</a:t>
            </a:r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824443" y="1257270"/>
            <a:ext cx="186214" cy="193358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07945" y="1450547"/>
            <a:ext cx="2909888" cy="1613059"/>
          </a:xfrm>
          <a:custGeom>
            <a:avLst/>
            <a:gdLst/>
            <a:ahLst/>
            <a:cxnLst/>
            <a:rect l="l" t="t" r="r" b="b"/>
            <a:pathLst>
              <a:path w="3879850" h="2150745">
                <a:moveTo>
                  <a:pt x="3879229" y="0"/>
                </a:moveTo>
                <a:lnTo>
                  <a:pt x="0" y="2150193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51235" y="3042547"/>
            <a:ext cx="68580" cy="52388"/>
          </a:xfrm>
          <a:custGeom>
            <a:avLst/>
            <a:gdLst/>
            <a:ahLst/>
            <a:cxnLst/>
            <a:rect l="l" t="t" r="r" b="b"/>
            <a:pathLst>
              <a:path w="91440" h="69850">
                <a:moveTo>
                  <a:pt x="60357" y="0"/>
                </a:moveTo>
                <a:lnTo>
                  <a:pt x="0" y="69424"/>
                </a:lnTo>
                <a:lnTo>
                  <a:pt x="90867" y="55024"/>
                </a:lnTo>
                <a:lnTo>
                  <a:pt x="60357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20119" y="3074253"/>
            <a:ext cx="424339" cy="474345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4953063"/>
            <a:ext cx="21804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Kristen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Grauman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3572" y="3319086"/>
            <a:ext cx="2891682" cy="42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6809662" y="3702544"/>
            <a:ext cx="0" cy="5006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5DBE8-AF8A-493C-B4A3-664A9CC016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9EBA0F5-B4CB-880D-0C9F-977A0EFB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C467C-1959-7D7F-3249-CEBE072D0ED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600440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7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52" name="Google Shape;2652;p70"/>
          <p:cNvGraphicFramePr/>
          <p:nvPr>
            <p:extLst>
              <p:ext uri="{D42A27DB-BD31-4B8C-83A1-F6EECF244321}">
                <p14:modId xmlns:p14="http://schemas.microsoft.com/office/powerpoint/2010/main" val="756444106"/>
              </p:ext>
            </p:extLst>
          </p:nvPr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53" name="Google Shape;2653;p70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4" name="Google Shape;2654;p70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5" name="Google Shape;2655;p70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6" name="Google Shape;2656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F8A92-BEC3-6A1C-931D-BF169FE9CBCC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7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63" name="Google Shape;2663;p71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64" name="Google Shape;2664;p71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5" name="Google Shape;2665;p71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6" name="Google Shape;2666;p71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7" name="Google Shape;2667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724F1-5726-A8F4-552D-DE90E24702E9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p7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74" name="Google Shape;2674;p72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75" name="Google Shape;2675;p72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6" name="Google Shape;2676;p72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7" name="Google Shape;2677;p72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8" name="Google Shape;2678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DDBBF-804F-E30A-89F9-CE6DC1DA8411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p73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85" name="Google Shape;2685;p73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86" name="Google Shape;2686;p73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7" name="Google Shape;2687;p73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8" name="Google Shape;2688;p73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9" name="Google Shape;2689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CC4EF-AF63-8E9F-9F79-5E666598D4EA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7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96" name="Google Shape;2696;p74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97" name="Google Shape;2697;p74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8" name="Google Shape;2698;p74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9" name="Google Shape;2699;p74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0" name="Google Shape;2700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77C28-B414-DA75-2E41-E98E849F548F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7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07" name="Google Shape;2707;p75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08" name="Google Shape;2708;p75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9" name="Google Shape;2709;p75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0" name="Google Shape;2710;p75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1" name="Google Shape;2711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4AA40-73A0-0B19-B594-4458775643A5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7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18" name="Google Shape;2718;p76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19" name="Google Shape;2719;p76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0" name="Google Shape;2720;p76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1" name="Google Shape;2721;p76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2" name="Google Shape;2722;p76"/>
          <p:cNvSpPr txBox="1"/>
          <p:nvPr/>
        </p:nvSpPr>
        <p:spPr>
          <a:xfrm>
            <a:off x="3624150" y="2442425"/>
            <a:ext cx="30000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⇒ 5 </a:t>
            </a:r>
            <a:r>
              <a:rPr lang="en" sz="1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output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3" name="Google Shape;2723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64922-AF04-CF88-B40F-1991D23624B1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415" name="Google Shape;415;p31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6" name="Google Shape;416;p31"/>
          <p:cNvGraphicFramePr/>
          <p:nvPr/>
        </p:nvGraphicFramePr>
        <p:xfrm>
          <a:off x="6296650" y="220088"/>
          <a:ext cx="414950" cy="3169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17" name="Google Shape;417;p31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17904-0F04-3E83-669A-0BEA1FD5982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p77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30" name="Google Shape;2730;p77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31" name="Google Shape;2731;p77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2" name="Google Shape;2732;p77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3" name="Google Shape;2733;p77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4" name="Google Shape;2734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616C1-5FC8-3D3F-B1E5-84F154C2B755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p7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41" name="Google Shape;2741;p78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42" name="Google Shape;2742;p78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3" name="Google Shape;2743;p78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4" name="Google Shape;2744;p78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5" name="Google Shape;2745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C9947-7FA5-139B-C4E9-812DFFBFF936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7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52" name="Google Shape;2752;p79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53" name="Google Shape;2753;p79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4" name="Google Shape;2754;p79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5" name="Google Shape;2755;p79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6" name="Google Shape;2756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516FE-F911-2159-E6F9-DA1F5295F85E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8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63" name="Google Shape;2763;p80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64" name="Google Shape;2764;p80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5" name="Google Shape;2765;p80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6" name="Google Shape;2766;p80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7" name="Google Shape;2767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4EA97-3B86-22A5-CCE0-BA2888BC7B68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8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74" name="Google Shape;2774;p81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75" name="Google Shape;2775;p81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6" name="Google Shape;2776;p81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7" name="Google Shape;2777;p81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8" name="Google Shape;2778;p81"/>
          <p:cNvSpPr txBox="1"/>
          <p:nvPr/>
        </p:nvSpPr>
        <p:spPr>
          <a:xfrm>
            <a:off x="3624150" y="2442425"/>
            <a:ext cx="30000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⇒ 3 </a:t>
            </a:r>
            <a:r>
              <a:rPr lang="en" sz="1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output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9" name="Google Shape;2779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4F944-3BCE-1015-C171-7203CC8F7B04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8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786" name="Google Shape;2786;p82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7" name="Google Shape;2787;p82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8" name="Google Shape;2788;p82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3?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789" name="Google Shape;2789;p82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90" name="Google Shape;2790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3EBE1-B0BA-CE93-4470-B3BFCFA5774A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83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797" name="Google Shape;2797;p83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8" name="Google Shape;2798;p83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9" name="Google Shape;2799;p83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3?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00" name="Google Shape;2800;p83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01" name="Google Shape;2801;p83"/>
          <p:cNvSpPr txBox="1"/>
          <p:nvPr/>
        </p:nvSpPr>
        <p:spPr>
          <a:xfrm>
            <a:off x="3624150" y="2886150"/>
            <a:ext cx="4479600" cy="15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Doesn’t fit!</a:t>
            </a:r>
            <a:endParaRPr sz="2200" b="1" dirty="0">
              <a:solidFill>
                <a:schemeClr val="accent3">
                  <a:lumMod val="60000"/>
                  <a:lumOff val="4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cannot apply 3 x 3 filter on</a:t>
            </a:r>
            <a:endParaRPr sz="2200" b="1" dirty="0">
              <a:solidFill>
                <a:schemeClr val="accent3">
                  <a:lumMod val="60000"/>
                  <a:lumOff val="4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7 x 7 input with stride 3.</a:t>
            </a:r>
            <a:endParaRPr sz="2200" b="1" dirty="0">
              <a:solidFill>
                <a:schemeClr val="accent3">
                  <a:lumMod val="60000"/>
                  <a:lumOff val="4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02" name="Google Shape;2802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3B789-7713-CF85-14D4-07DFCCD9F506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Google Shape;2808;p8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09" name="Google Shape;2809;p84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0" name="Google Shape;2810;p84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1" name="Google Shape;2811;p84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size: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12" name="Google Shape;2812;p84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13" name="Google Shape;2813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E60BE-DD41-5490-3DE0-A61AD23E0AC6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8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20" name="Google Shape;2820;p85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1" name="Google Shape;2821;p85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2" name="Google Shape;2822;p85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size: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e.g. N = 7, F = 3: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1 </a:t>
            </a:r>
            <a:r>
              <a:rPr lang="en"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(7 - 3)/1 + 1 = 5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23" name="Google Shape;2823;p85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24" name="Google Shape;2824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950A5-A00B-72D7-5FC6-5DDB69469CA3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Google Shape;2830;p8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31" name="Google Shape;2831;p86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2" name="Google Shape;2832;p86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3" name="Google Shape;2833;p86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size: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e.g. N = 7, F = 3: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1 </a:t>
            </a:r>
            <a:r>
              <a:rPr lang="en"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(7 - 3)/1 + 1 = 5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 </a:t>
            </a:r>
            <a:r>
              <a:rPr lang="en" sz="24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(7 - 3)/2 + 1 = 3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34" name="Google Shape;2834;p86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35" name="Google Shape;2835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CCCD6-8EE1-F7A0-2474-1551BC58237F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425" name="Google Shape;425;p32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26" name="Google Shape;426;p32"/>
          <p:cNvGraphicFramePr/>
          <p:nvPr/>
        </p:nvGraphicFramePr>
        <p:xfrm>
          <a:off x="6296650" y="220088"/>
          <a:ext cx="414950" cy="4754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⠇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27" name="Google Shape;427;p32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C8975-862F-7E95-686A-1595ACA4170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p87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42" name="Google Shape;2842;p87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3" name="Google Shape;2843;p87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4" name="Google Shape;2844;p87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e.g. N = 7, F = 3: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1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(7 - 3)/1 + 1 = 5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(7 - 3)/2 + 1 = 3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(7 - 3)/3 + 1 = 2.33 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45" name="Google Shape;2845;p87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46" name="Google Shape;2846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627B4-9AF7-DCE9-7202-392B15252DAB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Google Shape;2852;p8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graphicFrame>
        <p:nvGraphicFramePr>
          <p:cNvPr id="2853" name="Google Shape;2853;p88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54" name="Google Shape;2854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60EAE-709A-261C-34A1-388BE5A3490E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p8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sp>
        <p:nvSpPr>
          <p:cNvPr id="2861" name="Google Shape;2861;p89"/>
          <p:cNvSpPr txBox="1"/>
          <p:nvPr/>
        </p:nvSpPr>
        <p:spPr>
          <a:xfrm>
            <a:off x="4376025" y="1466850"/>
            <a:ext cx="3925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input,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r>
              <a:rPr lang="en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filter applied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with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stride 1 with pad 1</a:t>
            </a:r>
            <a:r>
              <a:rPr lang="en" sz="2350" dirty="0">
                <a:solidFill>
                  <a:schemeClr val="tx1"/>
                </a:solidFill>
              </a:rPr>
              <a:t> </a:t>
            </a:r>
            <a:endParaRPr sz="235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What is the output?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62" name="Google Shape;2862;p89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63" name="Google Shape;2863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C1C6-6396-CC1C-B432-1353F6B5B199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Google Shape;2869;p9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sp>
        <p:nvSpPr>
          <p:cNvPr id="2870" name="Google Shape;2870;p90"/>
          <p:cNvSpPr txBox="1"/>
          <p:nvPr/>
        </p:nvSpPr>
        <p:spPr>
          <a:xfrm>
            <a:off x="4376025" y="1466850"/>
            <a:ext cx="3925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input,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r>
              <a:rPr lang="en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filter applied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with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stride 1 with pad 1</a:t>
            </a:r>
            <a:r>
              <a:rPr lang="en" sz="2350" dirty="0">
                <a:solidFill>
                  <a:schemeClr val="tx1"/>
                </a:solidFill>
              </a:rPr>
              <a:t> </a:t>
            </a:r>
            <a:endParaRPr sz="235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What is the output?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4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output</a:t>
            </a:r>
            <a:endParaRPr sz="2400" b="1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71" name="Google Shape;2871;p90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72" name="Google Shape;2872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E1E90-C952-5158-A5F7-9AD38D3CF7B5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2042-3124-ECAD-E8BA-6B50B59D0298}"/>
              </a:ext>
            </a:extLst>
          </p:cNvPr>
          <p:cNvSpPr txBox="1"/>
          <p:nvPr/>
        </p:nvSpPr>
        <p:spPr>
          <a:xfrm>
            <a:off x="4376025" y="4099367"/>
            <a:ext cx="34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(N + </a:t>
            </a:r>
            <a:r>
              <a:rPr lang="en-US" sz="1800" b="1" kern="1200" spc="-4" dirty="0">
                <a:solidFill>
                  <a:srgbClr val="FF0000"/>
                </a:solidFill>
                <a:ea typeface="+mn-ea"/>
              </a:rPr>
              <a:t>2*padding</a:t>
            </a: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F) / stride +</a:t>
            </a:r>
            <a:r>
              <a:rPr lang="en-US" sz="1800" b="1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1</a:t>
            </a:r>
            <a:endParaRPr lang="en-US" sz="1800" kern="1200" dirty="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9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sp>
        <p:nvSpPr>
          <p:cNvPr id="2879" name="Google Shape;2879;p91"/>
          <p:cNvSpPr txBox="1"/>
          <p:nvPr/>
        </p:nvSpPr>
        <p:spPr>
          <a:xfrm>
            <a:off x="4147425" y="1543050"/>
            <a:ext cx="4844400" cy="30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In general, common to see CONV layers with stride 1, filters of size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F </a:t>
            </a:r>
            <a:r>
              <a:rPr lang="en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F, and zero-padding with (F-1)/2 </a:t>
            </a:r>
            <a:r>
              <a:rPr lang="en" sz="2200" b="1" dirty="0">
                <a:solidFill>
                  <a:schemeClr val="bg2"/>
                </a:solidFill>
                <a:latin typeface="Nunito"/>
                <a:ea typeface="Nunito"/>
                <a:cs typeface="Nunito"/>
                <a:sym typeface="Nunito"/>
              </a:rPr>
              <a:t>(will preserve size spatially)</a:t>
            </a:r>
            <a:r>
              <a:rPr lang="en" sz="2200" dirty="0">
                <a:solidFill>
                  <a:schemeClr val="bg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00" dirty="0">
              <a:solidFill>
                <a:schemeClr val="bg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e.g. F = 3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zero pad with 1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e.g. F = 5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zero pad with 2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e.g. </a:t>
            </a:r>
            <a:r>
              <a:rPr lang="en" sz="235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F = 7 </a:t>
            </a:r>
            <a:r>
              <a:rPr lang="en" sz="24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35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zero pad with 3</a:t>
            </a:r>
            <a:endParaRPr sz="2200" b="1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80" name="Google Shape;2880;p91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81" name="Google Shape;2881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F4BDE-B926-9F7F-06B9-6664D10A2F39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9" y="1185413"/>
            <a:ext cx="4582145" cy="2233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10 5x5</a:t>
            </a:r>
            <a:r>
              <a:rPr lang="en-US" sz="2250" kern="1200" spc="-4" dirty="0">
                <a:solidFill>
                  <a:prstClr val="black"/>
                </a:solidFill>
                <a:ea typeface="+mn-ea"/>
              </a:rPr>
              <a:t>x3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 filters with stride 1, pad</a:t>
            </a:r>
            <a:r>
              <a:rPr sz="2250" kern="1200" spc="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Output volume size:</a:t>
            </a:r>
            <a:r>
              <a:rPr sz="22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?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495974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080181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080181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495974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795575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783776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495974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080181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080181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495974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D8931-F248-43EA-9108-7AA38E7CB5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4C18BC5-2B24-E864-20F7-1B2A74E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903EE7-6BE9-5BE3-1B50-37985E7AB69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Output Size</a:t>
            </a:r>
          </a:p>
        </p:txBody>
      </p:sp>
    </p:spTree>
    <p:extLst>
      <p:ext uri="{BB962C8B-B14F-4D97-AF65-F5344CB8AC3E}">
        <p14:creationId xmlns:p14="http://schemas.microsoft.com/office/powerpoint/2010/main" val="512517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8" y="1333195"/>
            <a:ext cx="4635992" cy="2925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srgbClr val="0000FF"/>
                </a:solidFill>
                <a:ea typeface="+mn-ea"/>
              </a:rPr>
              <a:t>32x32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5x5</a:t>
            </a:r>
            <a:r>
              <a:rPr lang="en-US" sz="2250" kern="1200" spc="-4" dirty="0">
                <a:solidFill>
                  <a:srgbClr val="FF00FF"/>
                </a:solidFill>
                <a:ea typeface="+mn-ea"/>
              </a:rPr>
              <a:t>x3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filters with stride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1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, pad</a:t>
            </a:r>
            <a:r>
              <a:rPr sz="2250" kern="1200" spc="3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srgbClr val="9900FF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Output volume</a:t>
            </a:r>
            <a:r>
              <a:rPr sz="22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size: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(</a:t>
            </a:r>
            <a:r>
              <a:rPr sz="2250" kern="1200" spc="-4" dirty="0">
                <a:solidFill>
                  <a:srgbClr val="0000FF"/>
                </a:solidFill>
                <a:ea typeface="+mn-ea"/>
              </a:rPr>
              <a:t>32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+2*</a:t>
            </a:r>
            <a:r>
              <a:rPr sz="2250" kern="1200" spc="-4" dirty="0">
                <a:solidFill>
                  <a:srgbClr val="9900FF"/>
                </a:solidFill>
                <a:ea typeface="+mn-ea"/>
              </a:rPr>
              <a:t>2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-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)/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1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+1 = 32 spatially,</a:t>
            </a:r>
            <a:r>
              <a:rPr sz="22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so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</a:t>
            </a:r>
            <a:r>
              <a:rPr sz="2250" b="1" kern="1200" spc="-4" dirty="0">
                <a:solidFill>
                  <a:srgbClr val="FF0000"/>
                </a:solidFill>
                <a:ea typeface="+mn-ea"/>
              </a:rPr>
              <a:t>10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643756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227963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227963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643756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943357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93155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643756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227963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227963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643756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99F47-DAF6-4A00-800D-9355F5C55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5D7E22F-0FC6-CB96-4997-E990F938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C6F722-3854-151F-EB0B-70929F2C3CC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Output Size</a:t>
            </a:r>
          </a:p>
        </p:txBody>
      </p:sp>
    </p:spTree>
    <p:extLst>
      <p:ext uri="{BB962C8B-B14F-4D97-AF65-F5344CB8AC3E}">
        <p14:creationId xmlns:p14="http://schemas.microsoft.com/office/powerpoint/2010/main" val="15997071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8" y="1277777"/>
            <a:ext cx="4558665" cy="2233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10 5x5</a:t>
            </a:r>
            <a:r>
              <a:rPr lang="en-US" sz="2250" kern="1200" spc="-4" dirty="0">
                <a:solidFill>
                  <a:prstClr val="black"/>
                </a:solidFill>
                <a:ea typeface="+mn-ea"/>
              </a:rPr>
              <a:t>x3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 filters with stride 1, pad</a:t>
            </a:r>
            <a:r>
              <a:rPr sz="2250" kern="1200" spc="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Number of parameters in this</a:t>
            </a:r>
            <a:r>
              <a:rPr sz="2250" kern="1200" spc="19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layer?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887939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876140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2FCD2-5D7B-4638-9832-D90CDD6FF6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D7A7C67-C097-5E9A-E957-08FC3122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7976A0-C388-7908-C8C9-50FCBFC45FA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Number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4082119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217592"/>
            <a:ext cx="6520350" cy="444833"/>
          </a:xfrm>
          <a:prstGeom prst="rect">
            <a:avLst/>
          </a:prstGeom>
        </p:spPr>
        <p:txBody>
          <a:bodyPr spcFirstLastPara="1" vert="horz" wrap="square" lIns="0" tIns="97631" rIns="0" bIns="0" rtlCol="0" anchor="ctr" anchorCtr="0">
            <a:spAutoFit/>
          </a:bodyPr>
          <a:lstStyle/>
          <a:p>
            <a:pPr marL="93345"/>
            <a:r>
              <a:rPr sz="2250" spc="-4" dirty="0"/>
              <a:t>Examples</a:t>
            </a:r>
            <a:r>
              <a:rPr sz="2250" spc="-41" dirty="0"/>
              <a:t> </a:t>
            </a:r>
            <a:r>
              <a:rPr sz="2250" spc="-4" dirty="0"/>
              <a:t>time:</a:t>
            </a:r>
            <a:endParaRPr sz="2250"/>
          </a:p>
        </p:txBody>
      </p:sp>
      <p:sp>
        <p:nvSpPr>
          <p:cNvPr id="5" name="object 5"/>
          <p:cNvSpPr txBox="1"/>
          <p:nvPr/>
        </p:nvSpPr>
        <p:spPr>
          <a:xfrm>
            <a:off x="1349868" y="2090627"/>
            <a:ext cx="441992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srgbClr val="0000FF"/>
                </a:solidFill>
                <a:ea typeface="+mn-ea"/>
              </a:rPr>
              <a:t>32x32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x</a:t>
            </a:r>
            <a:r>
              <a:rPr sz="2250" b="1" kern="1200" spc="-4" dirty="0">
                <a:solidFill>
                  <a:srgbClr val="FF9900"/>
                </a:solidFill>
                <a:ea typeface="+mn-ea"/>
              </a:rPr>
              <a:t>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5x5</a:t>
            </a:r>
            <a:r>
              <a:rPr lang="en-US" sz="2250" kern="1200" spc="-4" dirty="0">
                <a:solidFill>
                  <a:srgbClr val="FF00FF"/>
                </a:solidFill>
                <a:ea typeface="+mn-ea"/>
              </a:rPr>
              <a:t>x3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filters with stride 1, pad</a:t>
            </a:r>
            <a:r>
              <a:rPr sz="22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44007" y="3557473"/>
            <a:ext cx="104013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(+1 for</a:t>
            </a:r>
            <a:r>
              <a:rPr sz="15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bias)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9868" y="3119324"/>
            <a:ext cx="4736783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Number of parameters in this layer?  each filter has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5*5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*</a:t>
            </a:r>
            <a:r>
              <a:rPr sz="2250" kern="1200" spc="-4" dirty="0">
                <a:solidFill>
                  <a:srgbClr val="FF9900"/>
                </a:solidFill>
                <a:ea typeface="+mn-ea"/>
              </a:rPr>
              <a:t>3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+ 1 =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76</a:t>
            </a:r>
            <a:r>
              <a:rPr sz="2250" kern="1200" spc="38" dirty="0">
                <a:solidFill>
                  <a:srgbClr val="38751C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params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=&gt;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76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*</a:t>
            </a: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=</a:t>
            </a:r>
            <a:r>
              <a:rPr sz="2250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760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66291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6290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6290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85558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82021" y="1887939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91757" y="1876140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58895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58894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58894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144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97BB2-3D4D-4347-BC67-924EF7A22C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8D6D924-49A6-6DD2-4A4A-C111C1AA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C75EF9A-2ED0-4052-8E41-CB6AE4EE2FE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Number of Parameters</a:t>
            </a:r>
          </a:p>
        </p:txBody>
      </p:sp>
    </p:spTree>
    <p:extLst>
      <p:ext uri="{BB962C8B-B14F-4D97-AF65-F5344CB8AC3E}">
        <p14:creationId xmlns:p14="http://schemas.microsoft.com/office/powerpoint/2010/main" val="24836300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0" name="Google Shape;293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825" y="586950"/>
            <a:ext cx="3762375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1" name="Google Shape;293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25" y="586950"/>
            <a:ext cx="3762375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2" name="Google Shape;2932;p97"/>
          <p:cNvSpPr txBox="1"/>
          <p:nvPr/>
        </p:nvSpPr>
        <p:spPr>
          <a:xfrm>
            <a:off x="659975" y="4252225"/>
            <a:ext cx="37623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Standard Convolution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3" name="Google Shape;2933;p97"/>
          <p:cNvSpPr txBox="1"/>
          <p:nvPr/>
        </p:nvSpPr>
        <p:spPr>
          <a:xfrm>
            <a:off x="4905654" y="4252225"/>
            <a:ext cx="37623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Dilated Convolution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4" name="Google Shape;2934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8CEBB-5F46-5C01-487F-90E6B248838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E53F-4864-80B5-DE86-AFA9D866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What is a Convolution?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6050-1DC8-3D79-62F2-F87C9457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64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Google Shape;2948;p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Convolutions Layers </a:t>
            </a:r>
            <a:r>
              <a:rPr lang="en" sz="2300" u="sng">
                <a:solidFill>
                  <a:schemeClr val="hlink"/>
                </a:solidFill>
                <a:hlinkClick r:id="rId3"/>
              </a:rPr>
              <a:t>https://keras.io/api/layers/convolution_layers</a:t>
            </a:r>
            <a:endParaRPr sz="2300"/>
          </a:p>
        </p:txBody>
      </p:sp>
      <p:sp>
        <p:nvSpPr>
          <p:cNvPr id="2949" name="Google Shape;2949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pic>
        <p:nvPicPr>
          <p:cNvPr id="2950" name="Google Shape;2950;p99"/>
          <p:cNvPicPr preferRelativeResize="0"/>
          <p:nvPr/>
        </p:nvPicPr>
        <p:blipFill rotWithShape="1">
          <a:blip r:embed="rId4">
            <a:alphaModFix/>
          </a:blip>
          <a:srcRect b="45241"/>
          <a:stretch/>
        </p:blipFill>
        <p:spPr>
          <a:xfrm>
            <a:off x="0" y="1440324"/>
            <a:ext cx="8844500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1" name="Google Shape;2951;p99"/>
          <p:cNvPicPr preferRelativeResize="0"/>
          <p:nvPr/>
        </p:nvPicPr>
        <p:blipFill rotWithShape="1">
          <a:blip r:embed="rId4">
            <a:alphaModFix/>
          </a:blip>
          <a:srcRect l="93796" b="45241"/>
          <a:stretch/>
        </p:blipFill>
        <p:spPr>
          <a:xfrm>
            <a:off x="8595300" y="1440324"/>
            <a:ext cx="548699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2" name="Google Shape;2952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0850" y="2582900"/>
            <a:ext cx="3418924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3" name="Google Shape;2953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6925" y="3920575"/>
            <a:ext cx="4484224" cy="9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737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0"/>
          <p:cNvGrpSpPr/>
          <p:nvPr/>
        </p:nvGrpSpPr>
        <p:grpSpPr>
          <a:xfrm>
            <a:off x="942962" y="323275"/>
            <a:ext cx="7258075" cy="3885101"/>
            <a:chOff x="1084975" y="1161475"/>
            <a:chExt cx="7258075" cy="3885101"/>
          </a:xfrm>
        </p:grpSpPr>
        <p:pic>
          <p:nvPicPr>
            <p:cNvPr id="124" name="Google Shape;124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975" y="1161475"/>
              <a:ext cx="7258075" cy="38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0"/>
            <p:cNvSpPr/>
            <p:nvPr/>
          </p:nvSpPr>
          <p:spPr>
            <a:xfrm>
              <a:off x="8056000" y="2559075"/>
              <a:ext cx="207900" cy="17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20"/>
          <p:cNvSpPr txBox="1"/>
          <p:nvPr/>
        </p:nvSpPr>
        <p:spPr>
          <a:xfrm>
            <a:off x="555150" y="4116725"/>
            <a:ext cx="8186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There are a few distinct types of layers (e.g., </a:t>
            </a:r>
            <a:r>
              <a:rPr lang="en" sz="22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CONV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POOL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FC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are by far the most popular).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1743200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>
            <a:off x="4160079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/>
          <p:nvPr/>
        </p:nvSpPr>
        <p:spPr>
          <a:xfrm>
            <a:off x="29408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0"/>
          <p:cNvSpPr/>
          <p:nvPr/>
        </p:nvSpPr>
        <p:spPr>
          <a:xfrm>
            <a:off x="51506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60435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/>
          <p:nvPr/>
        </p:nvSpPr>
        <p:spPr>
          <a:xfrm>
            <a:off x="73389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7338625" y="1349525"/>
            <a:ext cx="437700" cy="165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7462325" y="1494750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7376600" y="1437613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43" name="Google Shape;143;p21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44" name="Google Shape;144;p21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45" name="Google Shape;145;p21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" name="Google Shape;14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F9CAE-081B-1551-7B4A-745A4C1855A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54" name="Google Shape;154;p22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55" name="Google Shape;155;p22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6" name="Google Shape;156;p22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7" name="Google Shape;157;p22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8" name="Google Shape;15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A887F-7214-2510-9421-49C0B4F0837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66" name="Google Shape;166;p23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67" name="Google Shape;167;p23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8" name="Google Shape;168;p23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9" name="Google Shape;169;p23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0" name="Google Shape;17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5C5B3-7542-7A62-325C-0E4AC13ECEE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78" name="Google Shape;178;p24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79" name="Google Shape;179;p24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0" name="Google Shape;180;p24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81" name="Google Shape;181;p24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CA34E-7272-CC97-CB44-7D97B65615C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 </a:t>
            </a:r>
            <a:endParaRPr sz="3600"/>
          </a:p>
        </p:txBody>
      </p:sp>
      <p:sp>
        <p:nvSpPr>
          <p:cNvPr id="190" name="Google Shape;190;p25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91" name="Google Shape;191;p25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2" name="Google Shape;192;p25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3" name="Google Shape;193;p25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4" name="Google Shape;19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E4798-1676-9599-4609-9688333B2AF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 </a:t>
            </a:r>
            <a:endParaRPr sz="3600"/>
          </a:p>
        </p:txBody>
      </p:sp>
      <p:sp>
        <p:nvSpPr>
          <p:cNvPr id="202" name="Google Shape;202;p26"/>
          <p:cNvSpPr txBox="1"/>
          <p:nvPr/>
        </p:nvSpPr>
        <p:spPr>
          <a:xfrm>
            <a:off x="3762325" y="2817125"/>
            <a:ext cx="3009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Average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03" name="Google Shape;203;p26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4" name="Google Shape;204;p26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05" name="Google Shape;205;p26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" name="Google Shape;20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2E5D80-2A62-079E-DCA1-3FBB070BB76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Layers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https://keras.io/api/layers/pooling_layers</a:t>
            </a:r>
            <a:endParaRPr sz="2300"/>
          </a:p>
        </p:txBody>
      </p:sp>
      <p:sp>
        <p:nvSpPr>
          <p:cNvPr id="232" name="Google Shape;23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b="45241"/>
          <a:stretch/>
        </p:blipFill>
        <p:spPr>
          <a:xfrm>
            <a:off x="0" y="1440324"/>
            <a:ext cx="8844500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l="93796" b="45241"/>
          <a:stretch/>
        </p:blipFill>
        <p:spPr>
          <a:xfrm>
            <a:off x="8595300" y="1440324"/>
            <a:ext cx="548699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5">
            <a:alphaModFix/>
          </a:blip>
          <a:srcRect r="3269" b="16114"/>
          <a:stretch/>
        </p:blipFill>
        <p:spPr>
          <a:xfrm>
            <a:off x="2364150" y="1817900"/>
            <a:ext cx="5571026" cy="31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7887950" y="1869025"/>
            <a:ext cx="402900" cy="62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1"/>
          <p:cNvGrpSpPr/>
          <p:nvPr/>
        </p:nvGrpSpPr>
        <p:grpSpPr>
          <a:xfrm>
            <a:off x="942962" y="323275"/>
            <a:ext cx="7258075" cy="3885101"/>
            <a:chOff x="1084975" y="1161475"/>
            <a:chExt cx="7258075" cy="3885101"/>
          </a:xfrm>
        </p:grpSpPr>
        <p:pic>
          <p:nvPicPr>
            <p:cNvPr id="250" name="Google Shape;25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975" y="1161475"/>
              <a:ext cx="7258075" cy="38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31"/>
            <p:cNvSpPr/>
            <p:nvPr/>
          </p:nvSpPr>
          <p:spPr>
            <a:xfrm>
              <a:off x="8056000" y="2559075"/>
              <a:ext cx="207900" cy="17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31"/>
          <p:cNvSpPr txBox="1"/>
          <p:nvPr/>
        </p:nvSpPr>
        <p:spPr>
          <a:xfrm>
            <a:off x="555150" y="4040525"/>
            <a:ext cx="8186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There are a few distinct types of layers (e.g., </a:t>
            </a:r>
            <a:r>
              <a:rPr lang="en" sz="22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CONV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POOL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FC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are by far the most popular).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3" name="Google Shape;253;p31"/>
          <p:cNvSpPr/>
          <p:nvPr/>
        </p:nvSpPr>
        <p:spPr>
          <a:xfrm>
            <a:off x="1743200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1"/>
          <p:cNvSpPr/>
          <p:nvPr/>
        </p:nvSpPr>
        <p:spPr>
          <a:xfrm>
            <a:off x="4160079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29408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1"/>
          <p:cNvSpPr/>
          <p:nvPr/>
        </p:nvSpPr>
        <p:spPr>
          <a:xfrm>
            <a:off x="51506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1"/>
          <p:cNvSpPr/>
          <p:nvPr/>
        </p:nvSpPr>
        <p:spPr>
          <a:xfrm>
            <a:off x="60435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1"/>
          <p:cNvSpPr/>
          <p:nvPr/>
        </p:nvSpPr>
        <p:spPr>
          <a:xfrm>
            <a:off x="73389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1"/>
          <p:cNvSpPr/>
          <p:nvPr/>
        </p:nvSpPr>
        <p:spPr>
          <a:xfrm>
            <a:off x="7338625" y="1349525"/>
            <a:ext cx="437700" cy="165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1"/>
          <p:cNvSpPr/>
          <p:nvPr/>
        </p:nvSpPr>
        <p:spPr>
          <a:xfrm>
            <a:off x="7462325" y="1494750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1"/>
          <p:cNvSpPr/>
          <p:nvPr/>
        </p:nvSpPr>
        <p:spPr>
          <a:xfrm>
            <a:off x="7376600" y="1437613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264FC-9F94-EF33-8752-945B6CB9246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sp>
        <p:nvSpPr>
          <p:cNvPr id="441" name="Google Shape;441;p34"/>
          <p:cNvSpPr txBox="1"/>
          <p:nvPr/>
        </p:nvSpPr>
        <p:spPr>
          <a:xfrm>
            <a:off x="961250" y="1434725"/>
            <a:ext cx="6883200" cy="29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Convolution is the process of adding each element of the image to its local neighbors, </a:t>
            </a:r>
            <a:r>
              <a:rPr lang="en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weighted by</a:t>
            </a:r>
            <a:r>
              <a:rPr lang="en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4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the kernel</a:t>
            </a:r>
            <a:r>
              <a:rPr lang="en" sz="24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4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2" name="Google Shape;44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88FFB-4DB2-BF40-C517-BC6EDF7317E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Fully Connected Layer</a:t>
            </a:r>
            <a:endParaRPr sz="3600"/>
          </a:p>
        </p:txBody>
      </p:sp>
      <p:sp>
        <p:nvSpPr>
          <p:cNvPr id="269" name="Google Shape;269;p32"/>
          <p:cNvSpPr txBox="1"/>
          <p:nvPr/>
        </p:nvSpPr>
        <p:spPr>
          <a:xfrm>
            <a:off x="382375" y="11479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Contains neurons that connect to the entire input volume, as in ordinary Neural Networks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359AEC-490E-117E-A2AE-1E9EECC836F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43001" y="1361756"/>
            <a:ext cx="6857986" cy="3284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378E3-9CAE-4BFA-9A1B-72E4B95B8E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1792C03-3789-868B-9028-8209B934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3DFEF0-CDD1-ACE5-66C8-C12D71F13EF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+mn-lt"/>
              </a:rPr>
              <a:t>Putting it all </a:t>
            </a:r>
            <a:r>
              <a:rPr lang="en-US" dirty="0">
                <a:latin typeface="+mn-lt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17750065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 b="1166"/>
          <a:stretch/>
        </p:blipFill>
        <p:spPr>
          <a:xfrm>
            <a:off x="383721" y="953329"/>
            <a:ext cx="8376557" cy="417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0" y="397696"/>
            <a:ext cx="9144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4"/>
              </a:rPr>
              <a:t>https://adamharley.com/nn_vis/cnn/2d.html</a:t>
            </a:r>
            <a:endParaRPr sz="180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88323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Visualizing a CNN trained on Handwritten Digits</a:t>
            </a:r>
            <a:endParaRPr sz="3600"/>
          </a:p>
        </p:txBody>
      </p:sp>
      <p:sp>
        <p:nvSpPr>
          <p:cNvPr id="302" name="Google Shape;302;p36"/>
          <p:cNvSpPr txBox="1"/>
          <p:nvPr/>
        </p:nvSpPr>
        <p:spPr>
          <a:xfrm>
            <a:off x="382375" y="1147950"/>
            <a:ext cx="8560200" cy="3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Input image: 1024 pixels (32 x 32 image) 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CONV 1 (+ RELU):  6 5 × 5 (stride 1) filters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POOL 1: 2 × 2 max pooling (with stride 2) 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CONV 2 (+ RELU): 16 5 × 5 (stride 1) filters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POOL 2: 2 × 2 max pooling (with stride 2)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 FC layers: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Char char="○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120 neurons in the first FC layer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Char char="○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100 neurons in the second FC layer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Output layer: 10 neurons in the third FC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3" name="Google Shape;30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2BF9E-393E-EDFF-A37B-4BAB69DC4D4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101"/>
          <p:cNvSpPr txBox="1"/>
          <p:nvPr/>
        </p:nvSpPr>
        <p:spPr>
          <a:xfrm>
            <a:off x="0" y="122465"/>
            <a:ext cx="91440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latin typeface="Amaranth"/>
                <a:ea typeface="Amaranth"/>
                <a:cs typeface="Amaranth"/>
                <a:sym typeface="Amaranth"/>
                <a:hlinkClick r:id="rId3"/>
              </a:rPr>
              <a:t>https://poloclub.github.io/cnn-explainer</a:t>
            </a:r>
            <a:endParaRPr sz="20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967" name="Google Shape;2967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  <p:pic>
        <p:nvPicPr>
          <p:cNvPr id="2968" name="Google Shape;2968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43250"/>
            <a:ext cx="9144002" cy="4400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0670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22701-A8F8-1336-81AF-6D3ABBBA1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ED29-7DDB-2CE9-AE74-2D1330A6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Lab 9: CNN</a:t>
            </a:r>
            <a:br>
              <a:rPr lang="en-US" dirty="0"/>
            </a:br>
            <a:r>
              <a:rPr lang="en-US" sz="2000" dirty="0"/>
              <a:t>Duration: 15 min</a:t>
            </a:r>
            <a:br>
              <a:rPr lang="en-US" dirty="0"/>
            </a:b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2B317636-DBED-BF66-C53E-8CAA882C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95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C8A5A759-AF5D-00A3-D7AF-C3ABE442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56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5639A-D927-1181-7448-2E994484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3D010CE1-2AA5-2273-61E9-6D78C13D12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2218601"/>
                  </p:ext>
                </p:extLst>
              </p:nvPr>
            </p:nvGraphicFramePr>
            <p:xfrm>
              <a:off x="579120" y="410718"/>
              <a:ext cx="7985760" cy="460019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3D010CE1-2AA5-2273-61E9-6D78C13D1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20" y="410718"/>
                <a:ext cx="7985760" cy="46001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12497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005DB-D958-1528-8D77-20F950A68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46A0-3E7F-38BF-88E7-93C6902E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Assignment 6: CNN</a:t>
            </a: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F1C30AB6-46AB-6A0B-D09B-106C9A21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97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071D7495-9961-DEE5-2EC5-6A54D458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101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3427-E150-8254-FC7E-5A42595C6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6FFF555-0653-4121-F5E4-C1E016C9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98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2ECC6A-B0D8-A2C1-4D8E-1737BE79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CNN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987382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441" name="Google Shape;441;p4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AlexNet (2012)</a:t>
            </a:r>
            <a:r>
              <a:rPr lang="en" sz="2200"/>
              <a:t>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42" name="Google Shape;44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99</a:t>
            </a:fld>
            <a:endParaRPr/>
          </a:p>
        </p:txBody>
      </p:sp>
      <p:sp>
        <p:nvSpPr>
          <p:cNvPr id="443" name="Google Shape;443;p45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4" name="Google Shape;444;p4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5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46" name="Google Shape;4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5"/>
          <p:cNvSpPr/>
          <p:nvPr/>
        </p:nvSpPr>
        <p:spPr>
          <a:xfrm>
            <a:off x="4688225" y="1333411"/>
            <a:ext cx="3591300" cy="12015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2" name="Google Shape;452;p45"/>
          <p:cNvCxnSpPr>
            <a:endCxn id="451" idx="1"/>
          </p:cNvCxnSpPr>
          <p:nvPr/>
        </p:nvCxnSpPr>
        <p:spPr>
          <a:xfrm rot="10800000" flipH="1">
            <a:off x="3328325" y="1934161"/>
            <a:ext cx="1359900" cy="785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53" name="Google Shape;45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webextensions/webextension1.xml><?xml version="1.0" encoding="utf-8"?>
<we:webextension xmlns:we="http://schemas.microsoft.com/office/webextensions/webextension/2010/11" id="{70365B46-59D6-7C4D-BCC1-68FFF7EA51B7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30726856,&quot;presentationId&quot;:7230988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D7DA9709-C944-F142-91D0-851EEFF54115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30727391,&quot;presentationId&quot;:7231026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15969</TotalTime>
  <Words>11337</Words>
  <Application>Microsoft Macintosh PowerPoint</Application>
  <PresentationFormat>On-screen Show (16:9)</PresentationFormat>
  <Paragraphs>2990</Paragraphs>
  <Slides>248</Slides>
  <Notes>169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248</vt:i4>
      </vt:variant>
    </vt:vector>
  </HeadingPairs>
  <TitlesOfParts>
    <vt:vector size="260" baseType="lpstr">
      <vt:lpstr>Amaranth</vt:lpstr>
      <vt:lpstr>Arial</vt:lpstr>
      <vt:lpstr>Calibri</vt:lpstr>
      <vt:lpstr>Courier New</vt:lpstr>
      <vt:lpstr>Fira Sans</vt:lpstr>
      <vt:lpstr>Fira Sans ExtraLight</vt:lpstr>
      <vt:lpstr>Fira Sans Light</vt:lpstr>
      <vt:lpstr>Impact</vt:lpstr>
      <vt:lpstr>Nunito</vt:lpstr>
      <vt:lpstr>Times New Roman</vt:lpstr>
      <vt:lpstr>Wingdings</vt:lpstr>
      <vt:lpstr>Brilho</vt:lpstr>
      <vt:lpstr>CS 1674: Convolutional Neural Networks</vt:lpstr>
      <vt:lpstr>Outline</vt:lpstr>
      <vt:lpstr>Neural Networks</vt:lpstr>
      <vt:lpstr>Neural Networks</vt:lpstr>
      <vt:lpstr>Neural Networks</vt:lpstr>
      <vt:lpstr>Neural Networks</vt:lpstr>
      <vt:lpstr>Neural Networks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Why Convolutional Neural networks? </vt:lpstr>
      <vt:lpstr>Traditional Recognition Approach</vt:lpstr>
      <vt:lpstr>What about learning the features?</vt:lpstr>
      <vt:lpstr>“Shallow” vs. “deep” architectures</vt:lpstr>
      <vt:lpstr>Convolutional Neural Networks</vt:lpstr>
      <vt:lpstr>Convolutional Neural Networks (CNN)</vt:lpstr>
      <vt:lpstr>PowerPoint Presentation</vt:lpstr>
      <vt:lpstr>Credit: Martin Görner, @martin_gorner (twitter)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PowerPoint Presentation</vt:lpstr>
      <vt:lpstr>PowerPoint Presentation</vt:lpstr>
      <vt:lpstr>Convolution Layer</vt:lpstr>
      <vt:lpstr>Convolution Layer</vt:lpstr>
      <vt:lpstr>consider a second, green filter</vt:lpstr>
      <vt:lpstr>For example, if we had 6 5x5 filters, we’ll get 6 separate activation maps:</vt:lpstr>
      <vt:lpstr>Preview: ConvNet is a sequence of Convolution Layers, interspersed with  activation functions</vt:lpstr>
      <vt:lpstr>Preview: ConvNet is a sequence of Convolutional Layers, interspersed with  activation functions</vt:lpstr>
      <vt:lpstr>PowerPoint Presentation</vt:lpstr>
      <vt:lpstr>http://cs231n.github.io/convolutional-networks</vt:lpstr>
      <vt:lpstr>Preview</vt:lpstr>
      <vt:lpstr>one filter =&gt; one activation map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In Practice: Common to zero pad the border</vt:lpstr>
      <vt:lpstr>In Practice: Common to zero pad the border</vt:lpstr>
      <vt:lpstr>In Practice: Common to zero pad the border</vt:lpstr>
      <vt:lpstr>In Practice: Common to zero pad the border</vt:lpstr>
      <vt:lpstr>PowerPoint Presentation</vt:lpstr>
      <vt:lpstr>PowerPoint Presentation</vt:lpstr>
      <vt:lpstr>PowerPoint Presentation</vt:lpstr>
      <vt:lpstr>Examples time:</vt:lpstr>
      <vt:lpstr>PowerPoint Presentation</vt:lpstr>
      <vt:lpstr>Convolutions Layers https://keras.io/api/layers/convolution_layers</vt:lpstr>
      <vt:lpstr>PowerPoint Presentation</vt:lpstr>
      <vt:lpstr>Pooling Layer</vt:lpstr>
      <vt:lpstr>Pooling Layer</vt:lpstr>
      <vt:lpstr>Pooling Layer</vt:lpstr>
      <vt:lpstr>Pooling Layer</vt:lpstr>
      <vt:lpstr>Pooling Layer </vt:lpstr>
      <vt:lpstr>Pooling Layer </vt:lpstr>
      <vt:lpstr>Pooling Layers https://keras.io/api/layers/pooling_layers</vt:lpstr>
      <vt:lpstr>PowerPoint Presentation</vt:lpstr>
      <vt:lpstr>Fully Connected Layer</vt:lpstr>
      <vt:lpstr>PowerPoint Presentation</vt:lpstr>
      <vt:lpstr>PowerPoint Presentation</vt:lpstr>
      <vt:lpstr>Visualizing a CNN trained on Handwritten Digits</vt:lpstr>
      <vt:lpstr>PowerPoint Presentation</vt:lpstr>
      <vt:lpstr>Lab 9: CNN Duration: 15 min </vt:lpstr>
      <vt:lpstr>PowerPoint Presentation</vt:lpstr>
      <vt:lpstr>Assignment 6: CNN</vt:lpstr>
      <vt:lpstr>CNN Architectures</vt:lpstr>
      <vt:lpstr>CNN Architectures</vt:lpstr>
      <vt:lpstr>PowerPoint Presentation</vt:lpstr>
      <vt:lpstr>AlexNet [Krizhevsky et al., 2012]</vt:lpstr>
      <vt:lpstr>AlexNet [Krizhevsky et al., 2012]</vt:lpstr>
      <vt:lpstr>AlexNet [Krizhevsky et al., 2012]</vt:lpstr>
      <vt:lpstr>AlexNet [Krizhevsky et al., 2012]</vt:lpstr>
      <vt:lpstr>AlexNet [Krizhevsky et al., 2012]</vt:lpstr>
      <vt:lpstr>AlexNet [Krizhevsky et al., 2012]</vt:lpstr>
      <vt:lpstr>AlexNet [Krizhevsky et al., 2012]</vt:lpstr>
      <vt:lpstr>Data Augmentation</vt:lpstr>
      <vt:lpstr>Data Augmentation</vt:lpstr>
      <vt:lpstr>AlexNet [Krizhevsky et al., 2012]</vt:lpstr>
      <vt:lpstr>Dropout [Hinton et al., 2012]</vt:lpstr>
      <vt:lpstr>Regularization: Dropout</vt:lpstr>
      <vt:lpstr>Regularization: Dropout</vt:lpstr>
      <vt:lpstr>Regularization: Why does dropout work?</vt:lpstr>
      <vt:lpstr>[Extra] Lab 8: Regularization Section 2  </vt:lpstr>
      <vt:lpstr>AlexNet [Krizhevsky et al., 2012]</vt:lpstr>
      <vt:lpstr>CNN Architectures</vt:lpstr>
      <vt:lpstr>PowerPoint Presentation</vt:lpstr>
      <vt:lpstr>VGGNet [Simonyan &amp; Zisserman, 2014]</vt:lpstr>
      <vt:lpstr>VGGNet [Simonyan &amp; Zisserman, 2014]</vt:lpstr>
      <vt:lpstr>CNN Architectures</vt:lpstr>
      <vt:lpstr>PowerPoint Presentation</vt:lpstr>
      <vt:lpstr>GoogLeNet [Szegedy et al., 2014]</vt:lpstr>
      <vt:lpstr>GoogLeNet [Szegedy et al., 2014]</vt:lpstr>
      <vt:lpstr>GoogLeNet [Szegedy et al., 2014]</vt:lpstr>
      <vt:lpstr>GooLeNet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PowerPoint Presentation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CNN Architectures</vt:lpstr>
      <vt:lpstr>PowerPoint Presentation</vt:lpstr>
      <vt:lpstr>CNN Architectures</vt:lpstr>
      <vt:lpstr>PowerPoint Presentation</vt:lpstr>
      <vt:lpstr>ResNet [He et al., 2015]</vt:lpstr>
      <vt:lpstr>ResNet [He et al., 2015]</vt:lpstr>
      <vt:lpstr>PowerPoint Presentation</vt:lpstr>
      <vt:lpstr>ResNet [He et al., 2015]</vt:lpstr>
      <vt:lpstr>ResNet [He et al., 2015]</vt:lpstr>
      <vt:lpstr>ResNet [He et al., 2015]</vt:lpstr>
      <vt:lpstr>PowerPoint Presentation</vt:lpstr>
      <vt:lpstr>PowerPoint Presentation</vt:lpstr>
      <vt:lpstr>Good Practices for Deep Feature Fusion [Shao et al., 2016]</vt:lpstr>
      <vt:lpstr>PowerPoint Presentation</vt:lpstr>
      <vt:lpstr>SENets [Hu et al. 2017]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10: Using Modern ConvNets Duration: 15 min </vt:lpstr>
      <vt:lpstr>PowerPoint Presentation</vt:lpstr>
      <vt:lpstr>Assignment 6: Using Modern ConvNets</vt:lpstr>
      <vt:lpstr>Additional Resources</vt:lpstr>
      <vt:lpstr>Convolutions</vt:lpstr>
      <vt:lpstr>PowerPoint Presentation</vt:lpstr>
      <vt:lpstr>PowerPoint Presentation</vt:lpstr>
      <vt:lpstr>Practical matters</vt:lpstr>
      <vt:lpstr>Comments on training algorithm</vt:lpstr>
      <vt:lpstr>Over-training prevention</vt:lpstr>
      <vt:lpstr>Training: Best practices</vt:lpstr>
      <vt:lpstr>Best practices: Data</vt:lpstr>
      <vt:lpstr>Best practices: Data. Why normalize inputs?</vt:lpstr>
      <vt:lpstr>Best Practices: Hyperparameters (Coarse Search)</vt:lpstr>
      <vt:lpstr>Best Practices: Hyperparameters (Finer Search)</vt:lpstr>
      <vt:lpstr>Best Practices: Hyperparameters (Coarse to fine search)</vt:lpstr>
      <vt:lpstr>Best Practices: Hyperparameters (Use random search instead of Grid Search)</vt:lpstr>
      <vt:lpstr>Transfer Learning</vt:lpstr>
      <vt:lpstr>Transfer Learning with CNNs</vt:lpstr>
      <vt:lpstr>Transfer Learning with CNNs</vt:lpstr>
      <vt:lpstr>Transfer Learning with CNNs</vt:lpstr>
      <vt:lpstr>Transfer Learning with CNNs</vt:lpstr>
      <vt:lpstr>PowerPoint Presentation</vt:lpstr>
      <vt:lpstr>PowerPoint Presentation</vt:lpstr>
      <vt:lpstr>PowerPoint Presentation</vt:lpstr>
      <vt:lpstr>Pre-training on ImageNet</vt:lpstr>
      <vt:lpstr>Transfer learning with CNNs is pervasive…</vt:lpstr>
      <vt:lpstr>Semantic segmentation</vt:lpstr>
      <vt:lpstr>PowerPoint Presentation</vt:lpstr>
      <vt:lpstr>Some Learning Resources</vt:lpstr>
      <vt:lpstr>Summary</vt:lpstr>
      <vt:lpstr>Extra</vt:lpstr>
      <vt:lpstr>CNN Architectures</vt:lpstr>
      <vt:lpstr>Extra: CNN Architectures</vt:lpstr>
      <vt:lpstr>LeNet-5 [LeCun et al., 1998]</vt:lpstr>
      <vt:lpstr>CNN Architectures</vt:lpstr>
      <vt:lpstr>PowerPoint Presentation</vt:lpstr>
      <vt:lpstr>ZFNet [Zeiler &amp; Fergus, 2013]</vt:lpstr>
      <vt:lpstr>Aggregated Residual Transformations for Deep</vt:lpstr>
      <vt:lpstr>Deep Networks with Stochastic Depth</vt:lpstr>
      <vt:lpstr>PowerPoint Presentation</vt:lpstr>
      <vt:lpstr>Squeeze-and-Excitation Networks (SENet)</vt:lpstr>
      <vt:lpstr>Beyond ResNets …</vt:lpstr>
      <vt:lpstr>PowerPoint Presentation</vt:lpstr>
      <vt:lpstr>PowerPoint Presentation</vt:lpstr>
      <vt:lpstr>Efficient Networks …</vt:lpstr>
      <vt:lpstr>PowerPoint Presentation</vt:lpstr>
      <vt:lpstr>PowerPoint Presentation</vt:lpstr>
      <vt:lpstr>PowerPoint Presentation</vt:lpstr>
      <vt:lpstr>Extra: Optimization</vt:lpstr>
      <vt:lpstr>Optimization: Problems with SGD</vt:lpstr>
      <vt:lpstr>Optimization: Problems with SGD</vt:lpstr>
      <vt:lpstr>Optimization: Problems with SGD</vt:lpstr>
      <vt:lpstr>PowerPoint Presentation</vt:lpstr>
      <vt:lpstr>Optimization: SGD + Momentum</vt:lpstr>
      <vt:lpstr>Optimization: SGD + Momentum</vt:lpstr>
      <vt:lpstr>Optimization: RMSProp</vt:lpstr>
      <vt:lpstr>Optimization: RMSProp</vt:lpstr>
      <vt:lpstr>Optimization: Adam</vt:lpstr>
      <vt:lpstr>Optimization: Adam</vt:lpstr>
      <vt:lpstr>Extra: Understanding CNNs</vt:lpstr>
      <vt:lpstr>Recall: Biological analog</vt:lpstr>
      <vt:lpstr>Layer 1</vt:lpstr>
      <vt:lpstr>Layer 2</vt:lpstr>
      <vt:lpstr>Layer 3</vt:lpstr>
      <vt:lpstr>Layer 4 and 5</vt:lpstr>
      <vt:lpstr>Occlusion experiments</vt:lpstr>
      <vt:lpstr>Occlusion experiments</vt:lpstr>
      <vt:lpstr>What image maximizes a class score?</vt:lpstr>
      <vt:lpstr>What image maximizes a class score?</vt:lpstr>
      <vt:lpstr>What image maximizes a class score?</vt:lpstr>
      <vt:lpstr>GradCAM</vt:lpstr>
      <vt:lpstr>Breaking CNNs</vt:lpstr>
      <vt:lpstr>Fooling a linear classifier</vt:lpstr>
      <vt:lpstr>Breaking CNNs</vt:lpstr>
      <vt:lpstr>Shape vs Texture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509</cp:revision>
  <cp:lastPrinted>2024-10-30T18:30:31Z</cp:lastPrinted>
  <dcterms:created xsi:type="dcterms:W3CDTF">2011-07-05T14:46:51Z</dcterms:created>
  <dcterms:modified xsi:type="dcterms:W3CDTF">2025-10-10T20:35:36Z</dcterms:modified>
</cp:coreProperties>
</file>