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589" r:id="rId2"/>
    <p:sldId id="296" r:id="rId3"/>
    <p:sldId id="615" r:id="rId4"/>
    <p:sldId id="630" r:id="rId5"/>
    <p:sldId id="389" r:id="rId6"/>
    <p:sldId id="390" r:id="rId7"/>
    <p:sldId id="357" r:id="rId8"/>
    <p:sldId id="359" r:id="rId9"/>
    <p:sldId id="377" r:id="rId10"/>
    <p:sldId id="384" r:id="rId11"/>
    <p:sldId id="385" r:id="rId12"/>
    <p:sldId id="388" r:id="rId13"/>
    <p:sldId id="358" r:id="rId14"/>
    <p:sldId id="360" r:id="rId15"/>
    <p:sldId id="374" r:id="rId16"/>
    <p:sldId id="631" r:id="rId17"/>
  </p:sldIdLst>
  <p:sldSz cx="9144000" cy="5143500" type="screen16x9"/>
  <p:notesSz cx="7315200" cy="9601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">
          <p15:clr>
            <a:srgbClr val="A4A3A4"/>
          </p15:clr>
        </p15:guide>
        <p15:guide id="2" pos="4608">
          <p15:clr>
            <a:srgbClr val="A4A3A4"/>
          </p15:clr>
        </p15:guide>
        <p15:guide id="3" pos="288">
          <p15:clr>
            <a:srgbClr val="A4A3A4"/>
          </p15:clr>
        </p15:guide>
        <p15:guide id="4" pos="5472">
          <p15:clr>
            <a:srgbClr val="A4A3A4"/>
          </p15:clr>
        </p15:guide>
        <p15:guide id="5" orient="horz" pos="1712">
          <p15:clr>
            <a:srgbClr val="9AA0A6"/>
          </p15:clr>
        </p15:guide>
        <p15:guide id="6" pos="2592">
          <p15:clr>
            <a:srgbClr val="9AA0A6"/>
          </p15:clr>
        </p15:guide>
        <p15:guide id="7" pos="3168">
          <p15:clr>
            <a:srgbClr val="9AA0A6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0" roundtripDataSignature="AMtx7mhS5nRLilGD6T0EpqDE7wj9jhOMeA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096AE40-E63F-448E-B565-BE41378B41F9}" name="Nils Ever Murrugarra Llerena" initials="NEML" userId="Nils Ever Murrugarra Llerena" providerId="None"/>
  <p188:author id="{8443ED59-20C7-4FDF-8DCA-8A14D1AA1C8C}" name="Microsoft Office User" initials="MOU" userId="Microsoft Office User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 Jiang" initials="" lastIdx="2" clrIdx="0"/>
  <p:cmAuthor id="2" name="Nils" initials="N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42" autoAdjust="0"/>
    <p:restoredTop sz="67571"/>
  </p:normalViewPr>
  <p:slideViewPr>
    <p:cSldViewPr snapToGrid="0">
      <p:cViewPr varScale="1">
        <p:scale>
          <a:sx n="125" d="100"/>
          <a:sy n="125" d="100"/>
        </p:scale>
        <p:origin x="1648" y="168"/>
      </p:cViewPr>
      <p:guideLst>
        <p:guide orient="horz" pos="288"/>
        <p:guide pos="4608"/>
        <p:guide pos="288"/>
        <p:guide pos="5472"/>
        <p:guide orient="horz" pos="1712"/>
        <p:guide pos="2592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80" Type="http://customschemas.google.com/relationships/presentationmetadata" Target="metadata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82" Type="http://schemas.openxmlformats.org/officeDocument/2006/relationships/presProps" Target="presProps.xml"/><Relationship Id="rId10" Type="http://schemas.openxmlformats.org/officeDocument/2006/relationships/slide" Target="slides/slide9.xml"/><Relationship Id="rId81" Type="http://schemas.openxmlformats.org/officeDocument/2006/relationships/commentAuthors" Target="commentAuthors.xml"/><Relationship Id="rId86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1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93" name="Google Shape;93;p1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11470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Source: Gemini</a:t>
            </a:r>
          </a:p>
          <a:p>
            <a:endParaRPr lang="en-US" dirty="0"/>
          </a:p>
          <a:p>
            <a:r>
              <a:rPr lang="en-US" dirty="0"/>
              <a:t>###</a:t>
            </a:r>
          </a:p>
          <a:p>
            <a:endParaRPr lang="en-US" dirty="0"/>
          </a:p>
          <a:p>
            <a:r>
              <a:rPr lang="en-US" b="1" dirty="0"/>
              <a:t>The Set Identity Proof</a:t>
            </a:r>
          </a:p>
          <a:p>
            <a:r>
              <a:rPr lang="en-US" dirty="0"/>
              <a:t>De Morgan's First Law states: ~(</a:t>
            </a:r>
            <a:r>
              <a:rPr lang="en-US" b="1" dirty="0">
                <a:effectLst/>
              </a:rPr>
              <a:t>A∩B)</a:t>
            </a:r>
            <a:r>
              <a:rPr lang="en-US" b="1" dirty="0"/>
              <a:t>=~</a:t>
            </a:r>
            <a:r>
              <a:rPr lang="en-US" b="1" dirty="0">
                <a:effectLst/>
              </a:rPr>
              <a:t>A </a:t>
            </a:r>
            <a:r>
              <a:rPr lang="en-US" b="1" dirty="0"/>
              <a:t>∪ ~</a:t>
            </a:r>
            <a:r>
              <a:rPr lang="en-US" b="1" dirty="0">
                <a:effectLst/>
              </a:rPr>
              <a:t>B</a:t>
            </a:r>
            <a:endParaRPr lang="en-US" dirty="0"/>
          </a:p>
          <a:p>
            <a:r>
              <a:rPr lang="en-US" dirty="0"/>
              <a:t>This identity tells you that the two expressions are logically equivalent.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Start with the original, inefficient query:</a:t>
            </a:r>
            <a:r>
              <a:rPr lang="en-US" dirty="0"/>
              <a:t> ~</a:t>
            </a:r>
            <a:r>
              <a:rPr lang="en-US" dirty="0">
                <a:effectLst/>
              </a:rPr>
              <a:t>A</a:t>
            </a:r>
            <a:r>
              <a:rPr lang="en-US" dirty="0"/>
              <a:t>∪~</a:t>
            </a:r>
            <a:r>
              <a:rPr lang="en-US" dirty="0">
                <a:effectLst/>
              </a:rPr>
              <a:t>B</a:t>
            </a:r>
            <a:r>
              <a:rPr lang="en-US" dirty="0"/>
              <a:t> (customers who did not purchase OR did not use a discount).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Apply De Morgan's Law:</a:t>
            </a:r>
            <a:r>
              <a:rPr lang="en-US" dirty="0"/>
              <a:t> You can directly substitute the right side of the identity with the left side.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~A</a:t>
            </a:r>
            <a:r>
              <a:rPr lang="en-US" dirty="0"/>
              <a:t>∪~</a:t>
            </a:r>
            <a:r>
              <a:rPr lang="en-US" dirty="0">
                <a:effectLst/>
              </a:rPr>
              <a:t>B</a:t>
            </a:r>
            <a:r>
              <a:rPr lang="en-US" dirty="0"/>
              <a:t>=~(</a:t>
            </a:r>
            <a:r>
              <a:rPr lang="en-US" dirty="0">
                <a:effectLst/>
              </a:rPr>
              <a:t>A∩B)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Translate to a more efficient query: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expression ~(</a:t>
            </a:r>
            <a:r>
              <a:rPr lang="en-US" dirty="0">
                <a:effectLst/>
              </a:rPr>
              <a:t>A∩B)</a:t>
            </a:r>
            <a:r>
              <a:rPr lang="en-US" dirty="0"/>
              <a:t> means "the set of customers who are </a:t>
            </a:r>
            <a:r>
              <a:rPr lang="en-US" b="1" dirty="0"/>
              <a:t>NOT</a:t>
            </a:r>
            <a:r>
              <a:rPr lang="en-US" dirty="0"/>
              <a:t> in the intersection of A and B."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intersection, </a:t>
            </a:r>
            <a:r>
              <a:rPr lang="en-US" b="1" dirty="0"/>
              <a:t>A∩</a:t>
            </a:r>
            <a:r>
              <a:rPr lang="en-US" b="1" dirty="0">
                <a:effectLst/>
              </a:rPr>
              <a:t>B</a:t>
            </a:r>
            <a:r>
              <a:rPr lang="en-US" dirty="0"/>
              <a:t>, represents the small, manageable set of customers who </a:t>
            </a:r>
            <a:r>
              <a:rPr lang="en-US" b="1" dirty="0"/>
              <a:t>both</a:t>
            </a:r>
            <a:r>
              <a:rPr lang="en-US" dirty="0"/>
              <a:t> purchased in the last month </a:t>
            </a:r>
            <a:r>
              <a:rPr lang="en-US" b="1" dirty="0"/>
              <a:t>AND</a:t>
            </a:r>
            <a:r>
              <a:rPr lang="en-US" dirty="0"/>
              <a:t> used a discount code.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The Proof's Payoff:</a:t>
            </a:r>
            <a:r>
              <a:rPr lang="en-US" dirty="0"/>
              <a:t> The optimized query is to first find the small set of customers in the intersection (A∩</a:t>
            </a:r>
            <a:r>
              <a:rPr lang="en-US" dirty="0">
                <a:effectLst/>
              </a:rPr>
              <a:t>B</a:t>
            </a:r>
            <a:r>
              <a:rPr lang="en-US" dirty="0"/>
              <a:t>) and then find everyone else ~(</a:t>
            </a:r>
            <a:r>
              <a:rPr lang="en-US" dirty="0">
                <a:effectLst/>
              </a:rPr>
              <a:t>A∩B</a:t>
            </a:r>
            <a:r>
              <a:rPr lang="en-US" dirty="0"/>
              <a:t>). This is much faster than the original query, which required scanning for two large groups of customers and then combining them.</a:t>
            </a:r>
          </a:p>
          <a:p>
            <a:endParaRPr lang="en-US" dirty="0"/>
          </a:p>
          <a:p>
            <a:r>
              <a:rPr lang="en-US" dirty="0"/>
              <a:t>This example proves that </a:t>
            </a:r>
            <a:r>
              <a:rPr lang="en-US" b="1" dirty="0"/>
              <a:t>set identities are not just abstract rules; they are powerful tools for optimizing real-world algorithms and database queries</a:t>
            </a:r>
            <a:r>
              <a:rPr lang="en-US" dirty="0"/>
              <a:t>. Understanding these identities can directly lead to writing more efficient code and building faster software systems.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 lang="en-US"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2914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Act 1 and Act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A4396B-FDB0-AD49-9863-672913CC79BF}" type="slidenum">
              <a:rPr lang="en-US" altLang="x-none" smtClean="0"/>
              <a:pPr/>
              <a:t>15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51745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A4396B-FDB0-AD49-9863-672913CC79BF}" type="slidenum">
              <a:rPr lang="en-US" altLang="x-none" smtClean="0"/>
              <a:pPr/>
              <a:t>16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9958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50"/>
              <a:buFont typeface="Arial"/>
              <a:buNone/>
              <a:defRPr sz="405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360"/>
              </a:spcBef>
              <a:spcAft>
                <a:spcPts val="0"/>
              </a:spcAft>
              <a:buSzPts val="1530"/>
              <a:buNone/>
              <a:defRPr>
                <a:solidFill>
                  <a:srgbClr val="3F3F3F"/>
                </a:solidFill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SzPts val="1275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70"/>
              </a:spcBef>
              <a:spcAft>
                <a:spcPts val="0"/>
              </a:spcAft>
              <a:buSzPts val="1215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24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10"/>
              </a:spcBef>
              <a:spcAft>
                <a:spcPts val="0"/>
              </a:spcAft>
              <a:buSzPts val="105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95"/>
              </a:spcBef>
              <a:spcAft>
                <a:spcPts val="0"/>
              </a:spcAft>
              <a:buSzPts val="975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4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23" name="Google Shape;23;p14"/>
          <p:cNvCxnSpPr/>
          <p:nvPr/>
        </p:nvCxnSpPr>
        <p:spPr>
          <a:xfrm>
            <a:off x="685800" y="2548890"/>
            <a:ext cx="7848600" cy="1191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5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bg>
      <p:bgPr>
        <a:solidFill>
          <a:schemeClr val="dk2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6"/>
          <p:cNvSpPr txBox="1">
            <a:spLocks noGrp="1"/>
          </p:cNvSpPr>
          <p:nvPr>
            <p:ph type="title"/>
          </p:nvPr>
        </p:nvSpPr>
        <p:spPr>
          <a:xfrm>
            <a:off x="722313" y="1771651"/>
            <a:ext cx="7772400" cy="16502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 b="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6"/>
          <p:cNvSpPr txBox="1"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2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108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210"/>
              </a:spcBef>
              <a:spcAft>
                <a:spcPts val="0"/>
              </a:spcAft>
              <a:buSzPts val="1050"/>
              <a:buNone/>
              <a:defRPr sz="105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16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6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36" name="Google Shape;36;p16"/>
          <p:cNvCxnSpPr/>
          <p:nvPr/>
        </p:nvCxnSpPr>
        <p:spPr>
          <a:xfrm>
            <a:off x="731520" y="3449574"/>
            <a:ext cx="7848600" cy="1191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7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7"/>
          <p:cNvSpPr txBox="1">
            <a:spLocks noGrp="1"/>
          </p:cNvSpPr>
          <p:nvPr>
            <p:ph type="body" idx="1"/>
          </p:nvPr>
        </p:nvSpPr>
        <p:spPr>
          <a:xfrm>
            <a:off x="457200" y="1255014"/>
            <a:ext cx="4038600" cy="3538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2pPr>
            <a:lvl3pPr marL="1371600" lvl="2" indent="-314325" algn="l">
              <a:spcBef>
                <a:spcPts val="300"/>
              </a:spcBef>
              <a:spcAft>
                <a:spcPts val="0"/>
              </a:spcAft>
              <a:buSzPts val="1350"/>
              <a:buChar char="•"/>
              <a:defRPr sz="1500"/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5pPr>
            <a:lvl6pPr marL="2743200" lvl="5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6pPr>
            <a:lvl7pPr marL="3200400" lvl="6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2"/>
          </p:nvPr>
        </p:nvSpPr>
        <p:spPr>
          <a:xfrm>
            <a:off x="4648200" y="1255014"/>
            <a:ext cx="4038600" cy="3538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2pPr>
            <a:lvl3pPr marL="1371600" lvl="2" indent="-314325" algn="l">
              <a:spcBef>
                <a:spcPts val="300"/>
              </a:spcBef>
              <a:spcAft>
                <a:spcPts val="0"/>
              </a:spcAft>
              <a:buSzPts val="1350"/>
              <a:buChar char="•"/>
              <a:defRPr sz="1500"/>
            </a:lvl3pPr>
            <a:lvl4pPr marL="1828800" lvl="3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5pPr>
            <a:lvl6pPr marL="2743200" lvl="5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6pPr>
            <a:lvl7pPr marL="3200400" lvl="6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7pPr>
            <a:lvl8pPr marL="3657600" lvl="7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8pPr>
            <a:lvl9pPr marL="4114800" lvl="8" indent="-314325" algn="l">
              <a:spcBef>
                <a:spcPts val="270"/>
              </a:spcBef>
              <a:spcAft>
                <a:spcPts val="0"/>
              </a:spcAft>
              <a:buSzPts val="1350"/>
              <a:buChar char="•"/>
              <a:defRPr sz="1350"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0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121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body" idx="2"/>
          </p:nvPr>
        </p:nvSpPr>
        <p:spPr>
          <a:xfrm>
            <a:off x="457200" y="1828800"/>
            <a:ext cx="3931920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•"/>
              <a:defRPr sz="1500"/>
            </a:lvl2pPr>
            <a:lvl3pPr marL="1371600" lvl="2" indent="-305752" algn="l">
              <a:spcBef>
                <a:spcPts val="270"/>
              </a:spcBef>
              <a:spcAft>
                <a:spcPts val="0"/>
              </a:spcAft>
              <a:buSzPts val="1215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body" idx="3"/>
          </p:nvPr>
        </p:nvSpPr>
        <p:spPr>
          <a:xfrm>
            <a:off x="4754880" y="1257300"/>
            <a:ext cx="3931920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121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9" name="Google Shape;49;p18"/>
          <p:cNvSpPr txBox="1">
            <a:spLocks noGrp="1"/>
          </p:cNvSpPr>
          <p:nvPr>
            <p:ph type="body" idx="4"/>
          </p:nvPr>
        </p:nvSpPr>
        <p:spPr>
          <a:xfrm>
            <a:off x="4754880" y="1828800"/>
            <a:ext cx="3931920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 sz="1800"/>
            </a:lvl1pPr>
            <a:lvl2pPr marL="914400" lvl="1" indent="-309562" algn="l">
              <a:spcBef>
                <a:spcPts val="300"/>
              </a:spcBef>
              <a:spcAft>
                <a:spcPts val="0"/>
              </a:spcAft>
              <a:buSzPts val="1275"/>
              <a:buChar char="•"/>
              <a:defRPr sz="1500"/>
            </a:lvl2pPr>
            <a:lvl3pPr marL="1371600" lvl="2" indent="-305752" algn="l">
              <a:spcBef>
                <a:spcPts val="270"/>
              </a:spcBef>
              <a:spcAft>
                <a:spcPts val="0"/>
              </a:spcAft>
              <a:buSzPts val="1215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5pPr>
            <a:lvl6pPr marL="2743200" lvl="5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6pPr>
            <a:lvl7pPr marL="3200400" lvl="6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7pPr>
            <a:lvl8pPr marL="3657600" lvl="7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8pPr>
            <a:lvl9pPr marL="4114800" lvl="8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/>
            </a:lvl9pPr>
          </a:lstStyle>
          <a:p>
            <a:endParaRPr/>
          </a:p>
        </p:txBody>
      </p:sp>
      <p:sp>
        <p:nvSpPr>
          <p:cNvPr id="50" name="Google Shape;50;p18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53" name="Google Shape;53;p18"/>
          <p:cNvCxnSpPr/>
          <p:nvPr/>
        </p:nvCxnSpPr>
        <p:spPr>
          <a:xfrm rot="5400000">
            <a:off x="2806462" y="3034268"/>
            <a:ext cx="3531870" cy="794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1"/>
          <p:cNvSpPr txBox="1"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1"/>
          <p:cNvSpPr txBox="1">
            <a:spLocks noGrp="1"/>
          </p:cNvSpPr>
          <p:nvPr>
            <p:ph type="body" idx="1"/>
          </p:nvPr>
        </p:nvSpPr>
        <p:spPr>
          <a:xfrm>
            <a:off x="2971800" y="594060"/>
            <a:ext cx="571500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8140" algn="l">
              <a:spcBef>
                <a:spcPts val="480"/>
              </a:spcBef>
              <a:spcAft>
                <a:spcPts val="0"/>
              </a:spcAft>
              <a:buSzPts val="2040"/>
              <a:buChar char="•"/>
              <a:defRPr sz="2400"/>
            </a:lvl1pPr>
            <a:lvl2pPr marL="914400" lvl="1" indent="-341947" algn="l">
              <a:spcBef>
                <a:spcPts val="420"/>
              </a:spcBef>
              <a:spcAft>
                <a:spcPts val="0"/>
              </a:spcAft>
              <a:buSzPts val="1785"/>
              <a:buChar char="•"/>
              <a:defRPr sz="2100"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4pPr>
            <a:lvl5pPr marL="2286000" lvl="4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5pPr>
            <a:lvl6pPr marL="2743200" lvl="5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6pPr>
            <a:lvl7pPr marL="3200400" lvl="6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7pPr>
            <a:lvl8pPr marL="3657600" lvl="7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8pPr>
            <a:lvl9pPr marL="4114800" lvl="8" indent="-323850" algn="l">
              <a:spcBef>
                <a:spcPts val="300"/>
              </a:spcBef>
              <a:spcAft>
                <a:spcPts val="0"/>
              </a:spcAft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6" name="Google Shape;66;p21"/>
          <p:cNvSpPr txBox="1">
            <a:spLocks noGrp="1"/>
          </p:cNvSpPr>
          <p:nvPr>
            <p:ph type="body" idx="2"/>
          </p:nvPr>
        </p:nvSpPr>
        <p:spPr>
          <a:xfrm>
            <a:off x="457201" y="1597915"/>
            <a:ext cx="2139696" cy="3182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10"/>
              </a:spcBef>
              <a:spcAft>
                <a:spcPts val="0"/>
              </a:spcAft>
              <a:buSzPts val="893"/>
              <a:buNone/>
              <a:defRPr sz="105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SzPts val="765"/>
              <a:buNone/>
              <a:defRPr sz="900"/>
            </a:lvl2pPr>
            <a:lvl3pPr marL="1371600" lvl="2" indent="-228600" algn="l">
              <a:spcBef>
                <a:spcPts val="150"/>
              </a:spcBef>
              <a:spcAft>
                <a:spcPts val="0"/>
              </a:spcAft>
              <a:buSzPts val="675"/>
              <a:buNone/>
              <a:defRPr sz="750"/>
            </a:lvl3pPr>
            <a:lvl4pPr marL="1828800" lvl="3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67" name="Google Shape;67;p21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1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cxnSp>
        <p:nvCxnSpPr>
          <p:cNvPr id="70" name="Google Shape;70;p21"/>
          <p:cNvCxnSpPr/>
          <p:nvPr/>
        </p:nvCxnSpPr>
        <p:spPr>
          <a:xfrm rot="5400000">
            <a:off x="684114" y="2684956"/>
            <a:ext cx="4183380" cy="1588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2"/>
          <p:cNvSpPr txBox="1"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2"/>
          <p:cNvSpPr>
            <a:spLocks noGrp="1"/>
          </p:cNvSpPr>
          <p:nvPr>
            <p:ph type="pic" idx="2"/>
          </p:nvPr>
        </p:nvSpPr>
        <p:spPr>
          <a:xfrm>
            <a:off x="2858610" y="628651"/>
            <a:ext cx="5904390" cy="4125342"/>
          </a:xfrm>
          <a:prstGeom prst="rect">
            <a:avLst/>
          </a:prstGeom>
          <a:solidFill>
            <a:schemeClr val="lt2"/>
          </a:solidFill>
          <a:ln w="762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12700" dir="5400000" algn="t" rotWithShape="0">
              <a:srgbClr val="000000">
                <a:alpha val="58823"/>
              </a:srgbClr>
            </a:outerShdw>
          </a:effectLst>
        </p:spPr>
      </p:sp>
      <p:sp>
        <p:nvSpPr>
          <p:cNvPr id="74" name="Google Shape;74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2139696" cy="3182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10"/>
              </a:spcBef>
              <a:spcAft>
                <a:spcPts val="0"/>
              </a:spcAft>
              <a:buSzPts val="893"/>
              <a:buNone/>
              <a:defRPr sz="1050"/>
            </a:lvl1pPr>
            <a:lvl2pPr marL="914400" lvl="1" indent="-228600" algn="l">
              <a:spcBef>
                <a:spcPts val="180"/>
              </a:spcBef>
              <a:spcAft>
                <a:spcPts val="0"/>
              </a:spcAft>
              <a:buSzPts val="765"/>
              <a:buNone/>
              <a:defRPr sz="900"/>
            </a:lvl2pPr>
            <a:lvl3pPr marL="1371600" lvl="2" indent="-228600" algn="l">
              <a:spcBef>
                <a:spcPts val="150"/>
              </a:spcBef>
              <a:spcAft>
                <a:spcPts val="0"/>
              </a:spcAft>
              <a:buSzPts val="675"/>
              <a:buNone/>
              <a:defRPr sz="750"/>
            </a:lvl3pPr>
            <a:lvl4pPr marL="1828800" lvl="3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spcBef>
                <a:spcPts val="135"/>
              </a:spcBef>
              <a:spcAft>
                <a:spcPts val="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body" idx="1"/>
          </p:nvPr>
        </p:nvSpPr>
        <p:spPr>
          <a:xfrm rot="5400000">
            <a:off x="2743200" y="-1085850"/>
            <a:ext cx="36576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3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3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4"/>
          <p:cNvSpPr txBox="1">
            <a:spLocks noGrp="1"/>
          </p:cNvSpPr>
          <p:nvPr>
            <p:ph type="title"/>
          </p:nvPr>
        </p:nvSpPr>
        <p:spPr>
          <a:xfrm rot="5400000">
            <a:off x="5457825" y="1628775"/>
            <a:ext cx="440055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4"/>
          <p:cNvSpPr txBox="1">
            <a:spLocks noGrp="1"/>
          </p:cNvSpPr>
          <p:nvPr>
            <p:ph type="body" idx="1"/>
          </p:nvPr>
        </p:nvSpPr>
        <p:spPr>
          <a:xfrm rot="5400000">
            <a:off x="1266825" y="-352425"/>
            <a:ext cx="440055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•"/>
              <a:defRPr/>
            </a:lvl2pPr>
            <a:lvl3pPr marL="1371600" lvl="2" indent="-331469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24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4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4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3"/>
          <p:cNvSpPr txBox="1"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9562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275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5752" algn="l" rtl="0">
              <a:spcBef>
                <a:spcPts val="270"/>
              </a:spcBef>
              <a:spcAft>
                <a:spcPts val="0"/>
              </a:spcAft>
              <a:buClr>
                <a:schemeClr val="accent1"/>
              </a:buClr>
              <a:buSzPts val="1215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5275" algn="l" rtl="0">
              <a:spcBef>
                <a:spcPts val="210"/>
              </a:spcBef>
              <a:spcAft>
                <a:spcPts val="0"/>
              </a:spcAft>
              <a:buClr>
                <a:schemeClr val="accent1"/>
              </a:buClr>
              <a:buSzPts val="1050"/>
              <a:buFont typeface="Arial"/>
              <a:buChar char="•"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0512" algn="l" rtl="0">
              <a:spcBef>
                <a:spcPts val="195"/>
              </a:spcBef>
              <a:spcAft>
                <a:spcPts val="0"/>
              </a:spcAft>
              <a:buClr>
                <a:schemeClr val="accent1"/>
              </a:buClr>
              <a:buSzPts val="975"/>
              <a:buFont typeface="Arial"/>
              <a:buChar char="•"/>
              <a:defRPr sz="9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3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3"/>
          <p:cNvSpPr txBox="1">
            <a:spLocks noGrp="1"/>
          </p:cNvSpPr>
          <p:nvPr>
            <p:ph type="dt" idx="10"/>
          </p:nvPr>
        </p:nvSpPr>
        <p:spPr>
          <a:xfrm>
            <a:off x="457200" y="13716"/>
            <a:ext cx="28956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13"/>
          <p:cNvSpPr txBox="1">
            <a:spLocks noGrp="1"/>
          </p:cNvSpPr>
          <p:nvPr>
            <p:ph type="ftr" idx="11"/>
          </p:nvPr>
        </p:nvSpPr>
        <p:spPr>
          <a:xfrm>
            <a:off x="3429000" y="13716"/>
            <a:ext cx="4114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ldNum" idx="12"/>
          </p:nvPr>
        </p:nvSpPr>
        <p:spPr>
          <a:xfrm>
            <a:off x="7620000" y="13716"/>
            <a:ext cx="1066800" cy="24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0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murrugarrallerena@weber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miro.com/app/board/uXjVJKs5nH8=/?share_link_id=19979089226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iro.com/app/board/uXjVJKsF56U=/?share_link_id=592368565090" TargetMode="External"/><Relationship Id="rId5" Type="http://schemas.openxmlformats.org/officeDocument/2006/relationships/hyperlink" Target="https://miro.com/app/board/uXjVJKsFpmk=/?share_link_id=716642027330" TargetMode="External"/><Relationship Id="rId4" Type="http://schemas.openxmlformats.org/officeDocument/2006/relationships/hyperlink" Target="https://miro.com/app/board/uXjVJKsFplA=/?share_link_id=419811335460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>
            <a:spLocks noGrp="1"/>
          </p:cNvSpPr>
          <p:nvPr>
            <p:ph type="ctrTitle"/>
          </p:nvPr>
        </p:nvSpPr>
        <p:spPr>
          <a:xfrm>
            <a:off x="1303712" y="1005576"/>
            <a:ext cx="6536577" cy="1445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</a:pPr>
            <a:r>
              <a:rPr lang="en-US" sz="3000" dirty="0"/>
              <a:t>CS 441: Set Identities</a:t>
            </a:r>
            <a:endParaRPr lang="en-US" dirty="0"/>
          </a:p>
        </p:txBody>
      </p:sp>
      <p:sp>
        <p:nvSpPr>
          <p:cNvPr id="96" name="Google Shape;96;p1"/>
          <p:cNvSpPr txBox="1">
            <a:spLocks noGrp="1"/>
          </p:cNvSpPr>
          <p:nvPr>
            <p:ph type="subTitle" idx="1"/>
          </p:nvPr>
        </p:nvSpPr>
        <p:spPr>
          <a:xfrm>
            <a:off x="1657350" y="2571750"/>
            <a:ext cx="5886600" cy="248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r>
              <a:rPr lang="en-US" b="1" dirty="0"/>
              <a:t>PhD. Nils </a:t>
            </a:r>
            <a:r>
              <a:rPr lang="en-US" b="1" dirty="0" err="1"/>
              <a:t>Murrugarra-Llerena</a:t>
            </a:r>
            <a:endParaRPr lang="en-US" b="1" dirty="0"/>
          </a:p>
          <a:p>
            <a:pPr marL="0" indent="0" algn="ctr">
              <a:spcBef>
                <a:spcPts val="0"/>
              </a:spcBef>
            </a:pPr>
            <a:r>
              <a:rPr lang="en-US" dirty="0">
                <a:hlinkClick r:id="rId3"/>
              </a:rPr>
              <a:t>nem177@pitt.edu</a:t>
            </a:r>
            <a:r>
              <a:rPr lang="en-US" dirty="0"/>
              <a:t>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b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530"/>
              <a:buNone/>
            </a:pPr>
            <a:endParaRPr lang="en-US" dirty="0"/>
          </a:p>
        </p:txBody>
      </p:sp>
      <p:sp>
        <p:nvSpPr>
          <p:cNvPr id="48130" name="AutoShape 2" descr="University of Pittsburgh Logo and symbol, meaning, history, PNG, bra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8132" name="Picture 4" descr="University of Pittsburgh Logo and symbol, meaning, history, PNG, brand"/>
          <p:cNvPicPr>
            <a:picLocks noChangeAspect="1" noChangeArrowheads="1"/>
          </p:cNvPicPr>
          <p:nvPr/>
        </p:nvPicPr>
        <p:blipFill>
          <a:blip r:embed="rId4"/>
          <a:srcRect t="21714" b="22062"/>
          <a:stretch>
            <a:fillRect/>
          </a:stretch>
        </p:blipFill>
        <p:spPr bwMode="auto">
          <a:xfrm>
            <a:off x="2950460" y="3950191"/>
            <a:ext cx="3243079" cy="10247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01698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x-none" dirty="0">
                <a:solidFill>
                  <a:schemeClr val="bg2"/>
                </a:solidFill>
              </a:rPr>
              <a:t>Recall:  </a:t>
            </a:r>
            <a:r>
              <a:rPr lang="en-US" altLang="x-none" dirty="0"/>
              <a:t>A = B </a:t>
            </a:r>
            <a:r>
              <a:rPr lang="en-US" altLang="x-none" dirty="0" err="1"/>
              <a:t>iff</a:t>
            </a:r>
            <a:r>
              <a:rPr lang="en-US" altLang="x-none" dirty="0"/>
              <a:t> A ⊆ B and B ⊆ A</a:t>
            </a: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r>
              <a:rPr lang="en-US" altLang="x-none" dirty="0"/>
              <a:t>As a result, we can prove a set identity by arguing that each side of the equality is a </a:t>
            </a:r>
            <a:r>
              <a:rPr lang="en-US" altLang="x-none" b="1" dirty="0"/>
              <a:t>subset of the other</a:t>
            </a:r>
            <a:r>
              <a:rPr lang="en-US" altLang="x-none" dirty="0"/>
              <a:t>.</a:t>
            </a: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Example: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Prove that A ∩ B = A ∪ B</a:t>
            </a:r>
          </a:p>
          <a:p>
            <a:pPr marL="0" indent="0">
              <a:buFont typeface="Trebuchet MS" charset="0"/>
              <a:buAutoNum type="arabicPeriod"/>
            </a:pPr>
            <a:r>
              <a:rPr lang="en-US" altLang="x-none" dirty="0"/>
              <a:t>First prove that A ∩ B ⊆ A ∪ B</a:t>
            </a:r>
          </a:p>
          <a:p>
            <a:pPr marL="0" indent="0">
              <a:buFont typeface="Trebuchet MS" charset="0"/>
              <a:buAutoNum type="arabicPeriod"/>
            </a:pPr>
            <a:r>
              <a:rPr lang="en-US" altLang="x-none" dirty="0"/>
              <a:t>Then prove that A ∪ B ⊆ A ∩ B</a:t>
            </a:r>
          </a:p>
          <a:p>
            <a:pPr marL="0" indent="0">
              <a:buFont typeface="Trebuchet MS" charset="0"/>
              <a:buAutoNum type="arabicPeriod"/>
            </a:pPr>
            <a:endParaRPr lang="en-US" altLang="x-none" dirty="0"/>
          </a:p>
          <a:p>
            <a:pPr marL="0" indent="0">
              <a:buNone/>
            </a:pPr>
            <a:r>
              <a:rPr lang="en-US" altLang="x-none" dirty="0"/>
              <a:t>Let</a:t>
            </a:r>
            <a:r>
              <a:rPr lang="en-US" altLang="ja-JP" dirty="0"/>
              <a:t>’s see how this is done…</a:t>
            </a:r>
          </a:p>
          <a:p>
            <a:pPr lvl="1" indent="-257175"/>
            <a:r>
              <a:rPr lang="en-US" altLang="x-none" dirty="0"/>
              <a:t>Compare this </a:t>
            </a:r>
            <a:r>
              <a:rPr lang="en-US" altLang="x-none" dirty="0">
                <a:solidFill>
                  <a:schemeClr val="bg2"/>
                </a:solidFill>
              </a:rPr>
              <a:t>mutual subset </a:t>
            </a:r>
            <a:r>
              <a:rPr lang="en-US" altLang="x-none" dirty="0"/>
              <a:t>method to the biconditional (mutual implication) method!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831979" y="2708566"/>
            <a:ext cx="1368028" cy="6133"/>
            <a:chOff x="3814418" y="3556296"/>
            <a:chExt cx="1824037" cy="8177"/>
          </a:xfrm>
        </p:grpSpPr>
        <p:cxnSp>
          <p:nvCxnSpPr>
            <p:cNvPr id="24588" name="Straight Connector 3"/>
            <p:cNvCxnSpPr>
              <a:cxnSpLocks noChangeShapeType="1"/>
            </p:cNvCxnSpPr>
            <p:nvPr/>
          </p:nvCxnSpPr>
          <p:spPr bwMode="auto">
            <a:xfrm>
              <a:off x="5486055" y="3562885"/>
              <a:ext cx="1524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589" name="Straight Connector 4"/>
            <p:cNvCxnSpPr>
              <a:cxnSpLocks noChangeShapeType="1"/>
            </p:cNvCxnSpPr>
            <p:nvPr/>
          </p:nvCxnSpPr>
          <p:spPr bwMode="auto">
            <a:xfrm>
              <a:off x="4900839" y="3556296"/>
              <a:ext cx="15240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590" name="Straight Connector 5"/>
            <p:cNvCxnSpPr>
              <a:cxnSpLocks noChangeShapeType="1"/>
            </p:cNvCxnSpPr>
            <p:nvPr/>
          </p:nvCxnSpPr>
          <p:spPr bwMode="auto">
            <a:xfrm>
              <a:off x="3814418" y="3559471"/>
              <a:ext cx="76200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328603" y="3000686"/>
            <a:ext cx="1417269" cy="8024"/>
            <a:chOff x="3814418" y="3550359"/>
            <a:chExt cx="1889692" cy="10699"/>
          </a:xfrm>
        </p:grpSpPr>
        <p:cxnSp>
          <p:nvCxnSpPr>
            <p:cNvPr id="24585" name="Straight Connector 8"/>
            <p:cNvCxnSpPr>
              <a:cxnSpLocks noChangeShapeType="1"/>
            </p:cNvCxnSpPr>
            <p:nvPr/>
          </p:nvCxnSpPr>
          <p:spPr bwMode="auto">
            <a:xfrm>
              <a:off x="5551710" y="3550359"/>
              <a:ext cx="1524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586" name="Straight Connector 9"/>
            <p:cNvCxnSpPr>
              <a:cxnSpLocks noChangeShapeType="1"/>
            </p:cNvCxnSpPr>
            <p:nvPr/>
          </p:nvCxnSpPr>
          <p:spPr bwMode="auto">
            <a:xfrm>
              <a:off x="4989220" y="3556296"/>
              <a:ext cx="15240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587" name="Straight Connector 10"/>
            <p:cNvCxnSpPr>
              <a:cxnSpLocks noChangeShapeType="1"/>
            </p:cNvCxnSpPr>
            <p:nvPr/>
          </p:nvCxnSpPr>
          <p:spPr bwMode="auto">
            <a:xfrm>
              <a:off x="3814418" y="3559471"/>
              <a:ext cx="76200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2389842" y="3312081"/>
            <a:ext cx="1419080" cy="5681"/>
            <a:chOff x="3535385" y="4447160"/>
            <a:chExt cx="1891594" cy="7550"/>
          </a:xfrm>
        </p:grpSpPr>
        <p:cxnSp>
          <p:nvCxnSpPr>
            <p:cNvPr id="24582" name="Straight Connector 12"/>
            <p:cNvCxnSpPr>
              <a:cxnSpLocks noChangeShapeType="1"/>
            </p:cNvCxnSpPr>
            <p:nvPr/>
          </p:nvCxnSpPr>
          <p:spPr bwMode="auto">
            <a:xfrm>
              <a:off x="4102145" y="4447160"/>
              <a:ext cx="1524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583" name="Straight Connector 13"/>
            <p:cNvCxnSpPr>
              <a:cxnSpLocks noChangeShapeType="1"/>
            </p:cNvCxnSpPr>
            <p:nvPr/>
          </p:nvCxnSpPr>
          <p:spPr bwMode="auto">
            <a:xfrm>
              <a:off x="3535385" y="4453123"/>
              <a:ext cx="15240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584" name="Straight Connector 14"/>
            <p:cNvCxnSpPr>
              <a:cxnSpLocks noChangeShapeType="1"/>
            </p:cNvCxnSpPr>
            <p:nvPr/>
          </p:nvCxnSpPr>
          <p:spPr bwMode="auto">
            <a:xfrm>
              <a:off x="4664979" y="4449790"/>
              <a:ext cx="76200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3 Marcador de número de diapositiva">
            <a:extLst>
              <a:ext uri="{FF2B5EF4-FFF2-40B4-BE49-F238E27FC236}">
                <a16:creationId xmlns:a16="http://schemas.microsoft.com/office/drawing/2014/main" id="{BEE5A5E7-CC1A-E2FB-8075-D7AC80215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10</a:t>
            </a:fld>
            <a:endParaRPr lang="pt-BR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973A847-EACB-F928-AD46-E1026993EA8C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Sometimes, it</a:t>
            </a:r>
            <a:r>
              <a:rPr lang="en-US" altLang="ja-JP" sz="3200" dirty="0"/>
              <a:t>’s easier to make a logical argument about a set identity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Prove that A ∩ B = A ∪ B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x-none" dirty="0"/>
              <a:t>First show A ∩ B ⊆ A ∪ B</a:t>
            </a:r>
          </a:p>
          <a:p>
            <a:pPr lvl="1"/>
            <a:r>
              <a:rPr lang="en-US" altLang="x-none" dirty="0"/>
              <a:t>Let x be an arbitrary element of A ∩ B</a:t>
            </a:r>
          </a:p>
          <a:p>
            <a:pPr lvl="1"/>
            <a:r>
              <a:rPr lang="en-US" altLang="x-none" dirty="0"/>
              <a:t>By </a:t>
            </a:r>
            <a:r>
              <a:rPr lang="en-US" altLang="x-none" dirty="0" err="1"/>
              <a:t>def'n</a:t>
            </a:r>
            <a:r>
              <a:rPr lang="en-US" altLang="x-none" dirty="0"/>
              <a:t> of complement, x ∉ (A ∩ B)</a:t>
            </a:r>
          </a:p>
          <a:p>
            <a:pPr lvl="1"/>
            <a:r>
              <a:rPr lang="en-US" altLang="x-none" dirty="0"/>
              <a:t>By </a:t>
            </a:r>
            <a:r>
              <a:rPr lang="en-US" altLang="x-none" dirty="0" err="1"/>
              <a:t>def'n</a:t>
            </a:r>
            <a:r>
              <a:rPr lang="en-US" altLang="x-none" dirty="0"/>
              <a:t> of ∉, ¬(x ∈ A ∩ B)</a:t>
            </a:r>
          </a:p>
          <a:p>
            <a:pPr lvl="1"/>
            <a:r>
              <a:rPr lang="en-US" altLang="x-none" dirty="0"/>
              <a:t>By </a:t>
            </a:r>
            <a:r>
              <a:rPr lang="en-US" altLang="x-none" dirty="0" err="1"/>
              <a:t>def'n</a:t>
            </a:r>
            <a:r>
              <a:rPr lang="en-US" altLang="x-none" dirty="0"/>
              <a:t> of intersection, ¬(x ∈ A ∧ x ∈ B)</a:t>
            </a:r>
          </a:p>
          <a:p>
            <a:pPr lvl="1"/>
            <a:r>
              <a:rPr lang="en-US" altLang="x-none" dirty="0"/>
              <a:t>By </a:t>
            </a:r>
            <a:r>
              <a:rPr lang="en-US" altLang="x-none" dirty="0" err="1"/>
              <a:t>DeMorgan's</a:t>
            </a:r>
            <a:r>
              <a:rPr lang="en-US" altLang="x-none" dirty="0"/>
              <a:t>, ¬(x ∈ A) ∨ ¬(x ∈ B)</a:t>
            </a:r>
          </a:p>
          <a:p>
            <a:pPr lvl="2"/>
            <a:r>
              <a:rPr lang="en-US" altLang="x-none" dirty="0"/>
              <a:t>In the first case, x ∉ A, so x ∈ A</a:t>
            </a:r>
          </a:p>
          <a:p>
            <a:pPr lvl="2"/>
            <a:r>
              <a:rPr lang="en-US" altLang="x-none" dirty="0"/>
              <a:t>In the second case, x ∉ B, so x ∈ B</a:t>
            </a:r>
          </a:p>
          <a:p>
            <a:pPr lvl="2"/>
            <a:r>
              <a:rPr lang="en-US" altLang="x-none" dirty="0"/>
              <a:t>Combining both cases, x ∈ A ∪ x ∈ B</a:t>
            </a:r>
          </a:p>
          <a:p>
            <a:pPr lvl="1"/>
            <a:r>
              <a:rPr lang="en-US" altLang="x-none" dirty="0"/>
              <a:t>Thus, if x ∈ A ∩ B, then x ∈ A ∪ B</a:t>
            </a:r>
          </a:p>
          <a:p>
            <a:pPr lvl="1"/>
            <a:r>
              <a:rPr lang="en-US" altLang="x-none" dirty="0"/>
              <a:t>Therefore, A ∩ B ⊆ A ∪ B</a:t>
            </a:r>
          </a:p>
        </p:txBody>
      </p:sp>
      <p:cxnSp>
        <p:nvCxnSpPr>
          <p:cNvPr id="25603" name="Straight Connector 4"/>
          <p:cNvCxnSpPr>
            <a:cxnSpLocks noChangeShapeType="1"/>
          </p:cNvCxnSpPr>
          <p:nvPr/>
        </p:nvCxnSpPr>
        <p:spPr bwMode="auto">
          <a:xfrm>
            <a:off x="4564727" y="551607"/>
            <a:ext cx="171450" cy="119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04" name="Straight Connector 5"/>
          <p:cNvCxnSpPr>
            <a:cxnSpLocks noChangeShapeType="1"/>
          </p:cNvCxnSpPr>
          <p:nvPr/>
        </p:nvCxnSpPr>
        <p:spPr bwMode="auto">
          <a:xfrm>
            <a:off x="3864379" y="549226"/>
            <a:ext cx="171450" cy="119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05" name="Straight Connector 6"/>
          <p:cNvCxnSpPr>
            <a:cxnSpLocks noChangeShapeType="1"/>
          </p:cNvCxnSpPr>
          <p:nvPr/>
        </p:nvCxnSpPr>
        <p:spPr bwMode="auto">
          <a:xfrm>
            <a:off x="2431475" y="551607"/>
            <a:ext cx="914400" cy="119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676150" y="1283233"/>
            <a:ext cx="1428219" cy="3752"/>
            <a:chOff x="3781166" y="3559471"/>
            <a:chExt cx="1904292" cy="5002"/>
          </a:xfrm>
        </p:grpSpPr>
        <p:cxnSp>
          <p:nvCxnSpPr>
            <p:cNvPr id="8" name="Straight Connector 3"/>
            <p:cNvCxnSpPr>
              <a:cxnSpLocks noChangeShapeType="1"/>
            </p:cNvCxnSpPr>
            <p:nvPr/>
          </p:nvCxnSpPr>
          <p:spPr bwMode="auto">
            <a:xfrm>
              <a:off x="5533058" y="3562885"/>
              <a:ext cx="1524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Connector 4"/>
            <p:cNvCxnSpPr>
              <a:cxnSpLocks noChangeShapeType="1"/>
            </p:cNvCxnSpPr>
            <p:nvPr/>
          </p:nvCxnSpPr>
          <p:spPr bwMode="auto">
            <a:xfrm>
              <a:off x="4947378" y="3560914"/>
              <a:ext cx="15240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Connector 5"/>
            <p:cNvCxnSpPr>
              <a:cxnSpLocks noChangeShapeType="1"/>
            </p:cNvCxnSpPr>
            <p:nvPr/>
          </p:nvCxnSpPr>
          <p:spPr bwMode="auto">
            <a:xfrm>
              <a:off x="3781166" y="3559471"/>
              <a:ext cx="762000" cy="15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1" name="Straight Connector 5"/>
          <p:cNvCxnSpPr>
            <a:cxnSpLocks noChangeShapeType="1"/>
          </p:cNvCxnSpPr>
          <p:nvPr/>
        </p:nvCxnSpPr>
        <p:spPr bwMode="auto">
          <a:xfrm>
            <a:off x="4168401" y="1625443"/>
            <a:ext cx="47094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Connector 4"/>
          <p:cNvCxnSpPr>
            <a:cxnSpLocks noChangeShapeType="1"/>
          </p:cNvCxnSpPr>
          <p:nvPr/>
        </p:nvCxnSpPr>
        <p:spPr bwMode="auto">
          <a:xfrm>
            <a:off x="4192109" y="3000895"/>
            <a:ext cx="114300" cy="119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4">
            <a:extLst>
              <a:ext uri="{FF2B5EF4-FFF2-40B4-BE49-F238E27FC236}">
                <a16:creationId xmlns:a16="http://schemas.microsoft.com/office/drawing/2014/main" id="{5E1DC63D-EAC8-F6FB-3733-25E40D78603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465806" y="3279315"/>
            <a:ext cx="114300" cy="119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37FA293-865D-827F-B4F9-973F1613F674}"/>
              </a:ext>
            </a:extLst>
          </p:cNvPr>
          <p:cNvGrpSpPr/>
          <p:nvPr/>
        </p:nvGrpSpPr>
        <p:grpSpPr>
          <a:xfrm>
            <a:off x="2447057" y="3779954"/>
            <a:ext cx="1840230" cy="2381"/>
            <a:chOff x="5163313" y="3656013"/>
            <a:chExt cx="2453640" cy="3174"/>
          </a:xfrm>
        </p:grpSpPr>
        <p:cxnSp>
          <p:nvCxnSpPr>
            <p:cNvPr id="26" name="Straight Connector 4">
              <a:extLst>
                <a:ext uri="{FF2B5EF4-FFF2-40B4-BE49-F238E27FC236}">
                  <a16:creationId xmlns:a16="http://schemas.microsoft.com/office/drawing/2014/main" id="{B48E3AB2-559D-850F-1B63-3F4A6E440E8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163313" y="3657600"/>
              <a:ext cx="66342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Straight Connector 4">
              <a:extLst>
                <a:ext uri="{FF2B5EF4-FFF2-40B4-BE49-F238E27FC236}">
                  <a16:creationId xmlns:a16="http://schemas.microsoft.com/office/drawing/2014/main" id="{327D2EBF-FCEB-3E80-6686-357B075D256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001257" y="3657600"/>
              <a:ext cx="15240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8" name="Straight Connector 4">
              <a:extLst>
                <a:ext uri="{FF2B5EF4-FFF2-40B4-BE49-F238E27FC236}">
                  <a16:creationId xmlns:a16="http://schemas.microsoft.com/office/drawing/2014/main" id="{D35233AB-7213-E043-2F99-4000FDA06D1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464553" y="3656013"/>
              <a:ext cx="1524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914C8E0-C321-4A59-35E9-7A379FAAF2B7}"/>
              </a:ext>
            </a:extLst>
          </p:cNvPr>
          <p:cNvGrpSpPr/>
          <p:nvPr/>
        </p:nvGrpSpPr>
        <p:grpSpPr>
          <a:xfrm>
            <a:off x="2418588" y="4064620"/>
            <a:ext cx="1195578" cy="2381"/>
            <a:chOff x="6022849" y="3656013"/>
            <a:chExt cx="1594104" cy="3174"/>
          </a:xfrm>
        </p:grpSpPr>
        <p:cxnSp>
          <p:nvCxnSpPr>
            <p:cNvPr id="33" name="Straight Connector 4">
              <a:extLst>
                <a:ext uri="{FF2B5EF4-FFF2-40B4-BE49-F238E27FC236}">
                  <a16:creationId xmlns:a16="http://schemas.microsoft.com/office/drawing/2014/main" id="{726EE16A-4DD7-0355-6472-5DE1A3BAECD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022849" y="3657600"/>
              <a:ext cx="66342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Straight Connector 4">
              <a:extLst>
                <a:ext uri="{FF2B5EF4-FFF2-40B4-BE49-F238E27FC236}">
                  <a16:creationId xmlns:a16="http://schemas.microsoft.com/office/drawing/2014/main" id="{81F6DFCC-47D2-BE4C-3C72-512E9557232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001257" y="3657600"/>
              <a:ext cx="15240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Straight Connector 4">
              <a:extLst>
                <a:ext uri="{FF2B5EF4-FFF2-40B4-BE49-F238E27FC236}">
                  <a16:creationId xmlns:a16="http://schemas.microsoft.com/office/drawing/2014/main" id="{203D36E4-ECDF-AEA4-583D-8F71C9EC024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7464553" y="3656013"/>
              <a:ext cx="15240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0E71ADA2-938F-B477-8ECC-01D720793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11</a:t>
            </a:fld>
            <a:endParaRPr lang="pt-BR" dirty="0"/>
          </a:p>
        </p:txBody>
      </p:sp>
      <p:cxnSp>
        <p:nvCxnSpPr>
          <p:cNvPr id="13" name="Straight Connector 4">
            <a:extLst>
              <a:ext uri="{FF2B5EF4-FFF2-40B4-BE49-F238E27FC236}">
                <a16:creationId xmlns:a16="http://schemas.microsoft.com/office/drawing/2014/main" id="{C3E203EF-DE08-4467-510F-C00C4FE556B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90183" y="3531467"/>
            <a:ext cx="114300" cy="119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4">
            <a:extLst>
              <a:ext uri="{FF2B5EF4-FFF2-40B4-BE49-F238E27FC236}">
                <a16:creationId xmlns:a16="http://schemas.microsoft.com/office/drawing/2014/main" id="{1F03B2E3-BD41-B467-C82D-04220216F67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98882" y="3530276"/>
            <a:ext cx="114300" cy="119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uiExpand="1" build="p" bldLvl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Prove that A ∩ B = A ∪ B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53988"/>
          </a:xfrm>
        </p:spPr>
        <p:txBody>
          <a:bodyPr/>
          <a:lstStyle/>
          <a:p>
            <a:pPr marL="0" indent="0">
              <a:buNone/>
            </a:pPr>
            <a:r>
              <a:rPr lang="en-US" altLang="x-none" dirty="0"/>
              <a:t>Next show A ∪ B ⊆ A ∩ B</a:t>
            </a:r>
          </a:p>
          <a:p>
            <a:pPr lvl="1"/>
            <a:r>
              <a:rPr lang="en-US" altLang="x-none" dirty="0"/>
              <a:t>Let x be an arbitrary element of A ∪ B</a:t>
            </a:r>
          </a:p>
          <a:p>
            <a:pPr lvl="1"/>
            <a:r>
              <a:rPr lang="en-US" altLang="x-none" dirty="0"/>
              <a:t>By </a:t>
            </a:r>
            <a:r>
              <a:rPr lang="en-US" altLang="x-none" dirty="0" err="1"/>
              <a:t>def'n</a:t>
            </a:r>
            <a:r>
              <a:rPr lang="en-US" altLang="x-none" dirty="0"/>
              <a:t> of union, x ∈ A ∨ x ∈ B</a:t>
            </a:r>
          </a:p>
          <a:p>
            <a:pPr lvl="1"/>
            <a:r>
              <a:rPr lang="en-US" altLang="x-none" dirty="0"/>
              <a:t>By </a:t>
            </a:r>
            <a:r>
              <a:rPr lang="en-US" altLang="x-none" dirty="0" err="1"/>
              <a:t>def'n</a:t>
            </a:r>
            <a:r>
              <a:rPr lang="en-US" altLang="x-none" dirty="0"/>
              <a:t> of complement, x ∉ A ∨ x ∉ B</a:t>
            </a:r>
          </a:p>
          <a:p>
            <a:pPr lvl="2"/>
            <a:r>
              <a:rPr lang="en-US" altLang="x-none" dirty="0"/>
              <a:t>In the first case, x ∉ A, so x cannot be in both A and B</a:t>
            </a:r>
          </a:p>
          <a:p>
            <a:pPr lvl="2"/>
            <a:r>
              <a:rPr lang="en-US" altLang="x-none" dirty="0"/>
              <a:t>In the second case, x ∉ B, so x cannot be in both A and B</a:t>
            </a:r>
          </a:p>
          <a:p>
            <a:pPr lvl="1"/>
            <a:r>
              <a:rPr lang="en-US" altLang="x-none" dirty="0"/>
              <a:t>Thus, if x ∈ A ∪ B, then x ∈ A ∩ B</a:t>
            </a:r>
          </a:p>
          <a:p>
            <a:pPr lvl="1"/>
            <a:r>
              <a:rPr lang="en-US" altLang="x-none" dirty="0"/>
              <a:t>Therefore, A ∪ B ⊆ A ∩ B</a:t>
            </a:r>
          </a:p>
          <a:p>
            <a:pPr lvl="1"/>
            <a:endParaRPr lang="en-US" altLang="x-none" dirty="0"/>
          </a:p>
          <a:p>
            <a:pPr lvl="1"/>
            <a:endParaRPr lang="en-US" altLang="x-none" dirty="0"/>
          </a:p>
          <a:p>
            <a:pPr marL="0" lvl="1" indent="0">
              <a:buNone/>
            </a:pPr>
            <a:r>
              <a:rPr lang="en-US" altLang="x-none" dirty="0"/>
              <a:t>Since we have shown A ∩ B ⊆ A ∪ B and A ∪ B ⊆ A ∩ B, we have shown that A ∩ B = A ∪ B</a:t>
            </a:r>
          </a:p>
        </p:txBody>
      </p:sp>
      <p:cxnSp>
        <p:nvCxnSpPr>
          <p:cNvPr id="25603" name="Straight Connector 4"/>
          <p:cNvCxnSpPr>
            <a:cxnSpLocks noChangeShapeType="1"/>
          </p:cNvCxnSpPr>
          <p:nvPr/>
        </p:nvCxnSpPr>
        <p:spPr bwMode="auto">
          <a:xfrm>
            <a:off x="4567690" y="552749"/>
            <a:ext cx="171450" cy="119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04" name="Straight Connector 5"/>
          <p:cNvCxnSpPr>
            <a:cxnSpLocks noChangeShapeType="1"/>
          </p:cNvCxnSpPr>
          <p:nvPr/>
        </p:nvCxnSpPr>
        <p:spPr bwMode="auto">
          <a:xfrm>
            <a:off x="3842405" y="550368"/>
            <a:ext cx="171450" cy="119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05" name="Straight Connector 6"/>
          <p:cNvCxnSpPr>
            <a:cxnSpLocks noChangeShapeType="1"/>
          </p:cNvCxnSpPr>
          <p:nvPr/>
        </p:nvCxnSpPr>
        <p:spPr bwMode="auto">
          <a:xfrm>
            <a:off x="2451064" y="552749"/>
            <a:ext cx="914400" cy="119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1701793" y="1305774"/>
            <a:ext cx="1433913" cy="3752"/>
            <a:chOff x="5051552" y="3559471"/>
            <a:chExt cx="1911884" cy="5002"/>
          </a:xfrm>
        </p:grpSpPr>
        <p:cxnSp>
          <p:nvCxnSpPr>
            <p:cNvPr id="8" name="Straight Connector 3"/>
            <p:cNvCxnSpPr>
              <a:cxnSpLocks noChangeShapeType="1"/>
            </p:cNvCxnSpPr>
            <p:nvPr/>
          </p:nvCxnSpPr>
          <p:spPr bwMode="auto">
            <a:xfrm>
              <a:off x="5619994" y="3562885"/>
              <a:ext cx="1524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Connector 4"/>
            <p:cNvCxnSpPr>
              <a:cxnSpLocks noChangeShapeType="1"/>
            </p:cNvCxnSpPr>
            <p:nvPr/>
          </p:nvCxnSpPr>
          <p:spPr bwMode="auto">
            <a:xfrm>
              <a:off x="5051552" y="3560914"/>
              <a:ext cx="15240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Connector 5"/>
            <p:cNvCxnSpPr>
              <a:cxnSpLocks noChangeShapeType="1"/>
            </p:cNvCxnSpPr>
            <p:nvPr/>
          </p:nvCxnSpPr>
          <p:spPr bwMode="auto">
            <a:xfrm>
              <a:off x="6201436" y="3559471"/>
              <a:ext cx="76200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4165348" y="1635129"/>
            <a:ext cx="464169" cy="2669"/>
            <a:chOff x="5051552" y="3560914"/>
            <a:chExt cx="618892" cy="3559"/>
          </a:xfrm>
        </p:grpSpPr>
        <p:cxnSp>
          <p:nvCxnSpPr>
            <p:cNvPr id="25" name="Straight Connector 3"/>
            <p:cNvCxnSpPr>
              <a:cxnSpLocks noChangeShapeType="1"/>
            </p:cNvCxnSpPr>
            <p:nvPr/>
          </p:nvCxnSpPr>
          <p:spPr bwMode="auto">
            <a:xfrm>
              <a:off x="5518044" y="3562885"/>
              <a:ext cx="1524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" name="Straight Connector 4"/>
            <p:cNvCxnSpPr>
              <a:cxnSpLocks noChangeShapeType="1"/>
            </p:cNvCxnSpPr>
            <p:nvPr/>
          </p:nvCxnSpPr>
          <p:spPr bwMode="auto">
            <a:xfrm>
              <a:off x="5051552" y="3560914"/>
              <a:ext cx="15240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3307429" y="1884570"/>
            <a:ext cx="765375" cy="2669"/>
            <a:chOff x="4958287" y="3560914"/>
            <a:chExt cx="1020500" cy="3559"/>
          </a:xfrm>
        </p:grpSpPr>
        <p:cxnSp>
          <p:nvCxnSpPr>
            <p:cNvPr id="29" name="Straight Connector 3"/>
            <p:cNvCxnSpPr>
              <a:cxnSpLocks noChangeShapeType="1"/>
            </p:cNvCxnSpPr>
            <p:nvPr/>
          </p:nvCxnSpPr>
          <p:spPr bwMode="auto">
            <a:xfrm>
              <a:off x="5826387" y="3562885"/>
              <a:ext cx="1524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Straight Connector 4"/>
            <p:cNvCxnSpPr>
              <a:cxnSpLocks noChangeShapeType="1"/>
            </p:cNvCxnSpPr>
            <p:nvPr/>
          </p:nvCxnSpPr>
          <p:spPr bwMode="auto">
            <a:xfrm>
              <a:off x="4958287" y="3560914"/>
              <a:ext cx="15240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2462228" y="2966605"/>
            <a:ext cx="1841571" cy="3752"/>
            <a:chOff x="5077638" y="3559471"/>
            <a:chExt cx="2455428" cy="5002"/>
          </a:xfrm>
        </p:grpSpPr>
        <p:cxnSp>
          <p:nvCxnSpPr>
            <p:cNvPr id="33" name="Straight Connector 3"/>
            <p:cNvCxnSpPr>
              <a:cxnSpLocks noChangeShapeType="1"/>
            </p:cNvCxnSpPr>
            <p:nvPr/>
          </p:nvCxnSpPr>
          <p:spPr bwMode="auto">
            <a:xfrm>
              <a:off x="5543982" y="3562885"/>
              <a:ext cx="1524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Straight Connector 4"/>
            <p:cNvCxnSpPr>
              <a:cxnSpLocks noChangeShapeType="1"/>
            </p:cNvCxnSpPr>
            <p:nvPr/>
          </p:nvCxnSpPr>
          <p:spPr bwMode="auto">
            <a:xfrm>
              <a:off x="5077638" y="3560914"/>
              <a:ext cx="15240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Straight Connector 5"/>
            <p:cNvCxnSpPr>
              <a:cxnSpLocks noChangeShapeType="1"/>
            </p:cNvCxnSpPr>
            <p:nvPr/>
          </p:nvCxnSpPr>
          <p:spPr bwMode="auto">
            <a:xfrm>
              <a:off x="6879006" y="3559471"/>
              <a:ext cx="65406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6" name="Group 35"/>
          <p:cNvGrpSpPr>
            <a:grpSpLocks/>
          </p:cNvGrpSpPr>
          <p:nvPr/>
        </p:nvGrpSpPr>
        <p:grpSpPr bwMode="auto">
          <a:xfrm>
            <a:off x="4107905" y="4083271"/>
            <a:ext cx="1197535" cy="3752"/>
            <a:chOff x="4918922" y="3559471"/>
            <a:chExt cx="1596713" cy="5002"/>
          </a:xfrm>
        </p:grpSpPr>
        <p:cxnSp>
          <p:nvCxnSpPr>
            <p:cNvPr id="37" name="Straight Connector 3"/>
            <p:cNvCxnSpPr>
              <a:cxnSpLocks noChangeShapeType="1"/>
            </p:cNvCxnSpPr>
            <p:nvPr/>
          </p:nvCxnSpPr>
          <p:spPr bwMode="auto">
            <a:xfrm>
              <a:off x="5394447" y="3562885"/>
              <a:ext cx="1524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Straight Connector 4"/>
            <p:cNvCxnSpPr>
              <a:cxnSpLocks noChangeShapeType="1"/>
            </p:cNvCxnSpPr>
            <p:nvPr/>
          </p:nvCxnSpPr>
          <p:spPr bwMode="auto">
            <a:xfrm>
              <a:off x="4918922" y="3560914"/>
              <a:ext cx="15240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Straight Connector 5"/>
            <p:cNvCxnSpPr>
              <a:cxnSpLocks noChangeShapeType="1"/>
            </p:cNvCxnSpPr>
            <p:nvPr/>
          </p:nvCxnSpPr>
          <p:spPr bwMode="auto">
            <a:xfrm>
              <a:off x="5899872" y="3559471"/>
              <a:ext cx="6157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1" name="Group 40"/>
          <p:cNvGrpSpPr>
            <a:grpSpLocks/>
          </p:cNvGrpSpPr>
          <p:nvPr/>
        </p:nvGrpSpPr>
        <p:grpSpPr bwMode="auto">
          <a:xfrm>
            <a:off x="2477672" y="4079519"/>
            <a:ext cx="1183748" cy="3752"/>
            <a:chOff x="4006149" y="3559471"/>
            <a:chExt cx="1578331" cy="5002"/>
          </a:xfrm>
        </p:grpSpPr>
        <p:cxnSp>
          <p:nvCxnSpPr>
            <p:cNvPr id="42" name="Straight Connector 3"/>
            <p:cNvCxnSpPr>
              <a:cxnSpLocks noChangeShapeType="1"/>
            </p:cNvCxnSpPr>
            <p:nvPr/>
          </p:nvCxnSpPr>
          <p:spPr bwMode="auto">
            <a:xfrm>
              <a:off x="5432080" y="3562885"/>
              <a:ext cx="1524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" name="Straight Connector 4"/>
            <p:cNvCxnSpPr>
              <a:cxnSpLocks noChangeShapeType="1"/>
            </p:cNvCxnSpPr>
            <p:nvPr/>
          </p:nvCxnSpPr>
          <p:spPr bwMode="auto">
            <a:xfrm>
              <a:off x="4962956" y="3560914"/>
              <a:ext cx="15240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Straight Connector 5"/>
            <p:cNvCxnSpPr>
              <a:cxnSpLocks noChangeShapeType="1"/>
            </p:cNvCxnSpPr>
            <p:nvPr/>
          </p:nvCxnSpPr>
          <p:spPr bwMode="auto">
            <a:xfrm>
              <a:off x="4006149" y="3559471"/>
              <a:ext cx="6157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5" name="Group 44"/>
          <p:cNvGrpSpPr>
            <a:grpSpLocks/>
          </p:cNvGrpSpPr>
          <p:nvPr/>
        </p:nvGrpSpPr>
        <p:grpSpPr bwMode="auto">
          <a:xfrm>
            <a:off x="7206528" y="4087023"/>
            <a:ext cx="1135916" cy="3752"/>
            <a:chOff x="4006149" y="3559471"/>
            <a:chExt cx="1514554" cy="5002"/>
          </a:xfrm>
        </p:grpSpPr>
        <p:cxnSp>
          <p:nvCxnSpPr>
            <p:cNvPr id="46" name="Straight Connector 3"/>
            <p:cNvCxnSpPr>
              <a:cxnSpLocks noChangeShapeType="1"/>
            </p:cNvCxnSpPr>
            <p:nvPr/>
          </p:nvCxnSpPr>
          <p:spPr bwMode="auto">
            <a:xfrm>
              <a:off x="5368303" y="3562885"/>
              <a:ext cx="1524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" name="Straight Connector 4"/>
            <p:cNvCxnSpPr>
              <a:cxnSpLocks noChangeShapeType="1"/>
            </p:cNvCxnSpPr>
            <p:nvPr/>
          </p:nvCxnSpPr>
          <p:spPr bwMode="auto">
            <a:xfrm>
              <a:off x="4892815" y="3560914"/>
              <a:ext cx="15240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" name="Straight Connector 5"/>
            <p:cNvCxnSpPr>
              <a:cxnSpLocks noChangeShapeType="1"/>
            </p:cNvCxnSpPr>
            <p:nvPr/>
          </p:nvCxnSpPr>
          <p:spPr bwMode="auto">
            <a:xfrm>
              <a:off x="4006149" y="3559471"/>
              <a:ext cx="6157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E43C040-02DA-3E1E-EC2A-0B277CA971EE}"/>
              </a:ext>
            </a:extLst>
          </p:cNvPr>
          <p:cNvGrpSpPr>
            <a:grpSpLocks/>
          </p:cNvGrpSpPr>
          <p:nvPr/>
        </p:nvGrpSpPr>
        <p:grpSpPr bwMode="auto">
          <a:xfrm>
            <a:off x="2403265" y="3246120"/>
            <a:ext cx="1203653" cy="3752"/>
            <a:chOff x="5077638" y="3559471"/>
            <a:chExt cx="1604871" cy="5002"/>
          </a:xfrm>
        </p:grpSpPr>
        <p:cxnSp>
          <p:nvCxnSpPr>
            <p:cNvPr id="19" name="Straight Connector 3">
              <a:extLst>
                <a:ext uri="{FF2B5EF4-FFF2-40B4-BE49-F238E27FC236}">
                  <a16:creationId xmlns:a16="http://schemas.microsoft.com/office/drawing/2014/main" id="{8EF27C37-A0B4-6238-7B43-7CC4BC60324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543982" y="3562885"/>
              <a:ext cx="1524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4">
              <a:extLst>
                <a:ext uri="{FF2B5EF4-FFF2-40B4-BE49-F238E27FC236}">
                  <a16:creationId xmlns:a16="http://schemas.microsoft.com/office/drawing/2014/main" id="{C541B5E8-EC17-06BE-C92A-D4CF534FFEC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077638" y="3560914"/>
              <a:ext cx="15240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Straight Connector 5">
              <a:extLst>
                <a:ext uri="{FF2B5EF4-FFF2-40B4-BE49-F238E27FC236}">
                  <a16:creationId xmlns:a16="http://schemas.microsoft.com/office/drawing/2014/main" id="{45A846D1-6363-5926-EB97-A31669AC4B7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028449" y="3559471"/>
              <a:ext cx="65406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C2994D02-8D69-F1CE-76BF-C2A01E3B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507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uiExpand="1" build="p" bldLvl="3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1657349" y="1028700"/>
            <a:ext cx="6563937" cy="3543300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Example: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Prove that A ∩ B = A ∪ B</a:t>
            </a:r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Proof:</a:t>
            </a:r>
            <a:endParaRPr lang="en-US" altLang="x-none" dirty="0">
              <a:solidFill>
                <a:schemeClr val="bg2"/>
              </a:solidFill>
            </a:endParaRPr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A ∩ B = {x | x ∉ (A ∩ B)}			</a:t>
            </a:r>
            <a:r>
              <a:rPr lang="en-US" altLang="x-none" dirty="0" err="1"/>
              <a:t>Def’</a:t>
            </a:r>
            <a:r>
              <a:rPr lang="en-US" altLang="ja-JP" dirty="0" err="1"/>
              <a:t>n</a:t>
            </a:r>
            <a:r>
              <a:rPr lang="en-US" altLang="ja-JP" dirty="0"/>
              <a:t> of complement</a:t>
            </a:r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         = {x | ¬(x ∈ (A ∩ B))}		</a:t>
            </a:r>
            <a:r>
              <a:rPr lang="en-US" altLang="x-none" dirty="0" err="1"/>
              <a:t>Def</a:t>
            </a:r>
            <a:r>
              <a:rPr lang="en-US" altLang="ja-JP" dirty="0" err="1"/>
              <a:t>’n</a:t>
            </a:r>
            <a:r>
              <a:rPr lang="en-US" altLang="ja-JP" dirty="0"/>
              <a:t> of ∉</a:t>
            </a:r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         = {x | ¬(x ∈ A ∧ x ∈ B)}		</a:t>
            </a:r>
            <a:r>
              <a:rPr lang="en-US" altLang="x-none" dirty="0" err="1"/>
              <a:t>Def</a:t>
            </a:r>
            <a:r>
              <a:rPr lang="en-US" altLang="ja-JP" dirty="0" err="1"/>
              <a:t>’n</a:t>
            </a:r>
            <a:r>
              <a:rPr lang="en-US" altLang="ja-JP" dirty="0"/>
              <a:t> of ∩</a:t>
            </a:r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         = {x | ¬(x ∈ A) ∨ ¬(x ∈ B)}		</a:t>
            </a:r>
            <a:r>
              <a:rPr lang="en-US" altLang="x-none" dirty="0" err="1"/>
              <a:t>DeMorgan’</a:t>
            </a:r>
            <a:r>
              <a:rPr lang="en-US" altLang="ja-JP" dirty="0" err="1"/>
              <a:t>s</a:t>
            </a:r>
            <a:r>
              <a:rPr lang="en-US" altLang="ja-JP" dirty="0"/>
              <a:t> law</a:t>
            </a:r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         = {x | x ∉ A ∨ x ∉ B}		</a:t>
            </a:r>
            <a:r>
              <a:rPr lang="en-US" altLang="x-none" dirty="0" err="1"/>
              <a:t>Def</a:t>
            </a:r>
            <a:r>
              <a:rPr lang="en-US" altLang="ja-JP" dirty="0" err="1"/>
              <a:t>’n</a:t>
            </a:r>
            <a:r>
              <a:rPr lang="en-US" altLang="ja-JP" dirty="0"/>
              <a:t> of ∉</a:t>
            </a:r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         = {x | x ∈ A ∨ x ∈ B}		</a:t>
            </a:r>
            <a:r>
              <a:rPr lang="en-US" altLang="x-none" dirty="0" err="1"/>
              <a:t>Def</a:t>
            </a:r>
            <a:r>
              <a:rPr lang="en-US" altLang="ja-JP" dirty="0" err="1"/>
              <a:t>’n</a:t>
            </a:r>
            <a:r>
              <a:rPr lang="en-US" altLang="ja-JP" dirty="0"/>
              <a:t> of complement</a:t>
            </a:r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         = {x | x ∈ A ∪ B}			</a:t>
            </a:r>
            <a:r>
              <a:rPr lang="en-US" altLang="x-none" dirty="0" err="1"/>
              <a:t>Def</a:t>
            </a:r>
            <a:r>
              <a:rPr lang="en-US" altLang="ja-JP" dirty="0" err="1"/>
              <a:t>’n</a:t>
            </a:r>
            <a:r>
              <a:rPr lang="en-US" altLang="ja-JP" dirty="0"/>
              <a:t> of ∪</a:t>
            </a:r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         = A ∪ B				Set builder notation</a:t>
            </a:r>
          </a:p>
          <a:p>
            <a:pPr algn="r">
              <a:buFont typeface="Wingdings" charset="2"/>
              <a:buNone/>
            </a:pPr>
            <a:r>
              <a:rPr lang="en-US" altLang="x-none" dirty="0"/>
              <a:t>❏</a:t>
            </a:r>
          </a:p>
          <a:p>
            <a:pPr marL="642938" lvl="1" indent="-342900">
              <a:buFont typeface="Trebuchet MS" charset="0"/>
              <a:buAutoNum type="arabicPeriod"/>
            </a:pPr>
            <a:endParaRPr lang="en-US" altLang="x-none" dirty="0"/>
          </a:p>
        </p:txBody>
      </p:sp>
      <p:cxnSp>
        <p:nvCxnSpPr>
          <p:cNvPr id="26627" name="Straight Connector 3"/>
          <p:cNvCxnSpPr>
            <a:cxnSpLocks noChangeShapeType="1"/>
          </p:cNvCxnSpPr>
          <p:nvPr/>
        </p:nvCxnSpPr>
        <p:spPr bwMode="auto">
          <a:xfrm>
            <a:off x="5428549" y="1082257"/>
            <a:ext cx="114300" cy="119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28" name="Straight Connector 4"/>
          <p:cNvCxnSpPr>
            <a:cxnSpLocks noChangeShapeType="1"/>
          </p:cNvCxnSpPr>
          <p:nvPr/>
        </p:nvCxnSpPr>
        <p:spPr bwMode="auto">
          <a:xfrm>
            <a:off x="5008519" y="1092973"/>
            <a:ext cx="114300" cy="119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29" name="Straight Connector 5"/>
          <p:cNvCxnSpPr>
            <a:cxnSpLocks noChangeShapeType="1"/>
          </p:cNvCxnSpPr>
          <p:nvPr/>
        </p:nvCxnSpPr>
        <p:spPr bwMode="auto">
          <a:xfrm>
            <a:off x="4191692" y="1095355"/>
            <a:ext cx="571500" cy="119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59" name="Straight Connector 8"/>
          <p:cNvCxnSpPr>
            <a:cxnSpLocks noChangeShapeType="1"/>
          </p:cNvCxnSpPr>
          <p:nvPr/>
        </p:nvCxnSpPr>
        <p:spPr bwMode="auto">
          <a:xfrm>
            <a:off x="2351463" y="1981393"/>
            <a:ext cx="514350" cy="119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3671409" y="3279370"/>
            <a:ext cx="768994" cy="11906"/>
            <a:chOff x="3505200" y="4572000"/>
            <a:chExt cx="1025325" cy="15875"/>
          </a:xfrm>
        </p:grpSpPr>
        <p:cxnSp>
          <p:nvCxnSpPr>
            <p:cNvPr id="26638" name="Straight Connector 10"/>
            <p:cNvCxnSpPr>
              <a:cxnSpLocks noChangeShapeType="1"/>
            </p:cNvCxnSpPr>
            <p:nvPr/>
          </p:nvCxnSpPr>
          <p:spPr bwMode="auto">
            <a:xfrm>
              <a:off x="4378125" y="4572000"/>
              <a:ext cx="1524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39" name="Straight Connector 11"/>
            <p:cNvCxnSpPr>
              <a:cxnSpLocks noChangeShapeType="1"/>
            </p:cNvCxnSpPr>
            <p:nvPr/>
          </p:nvCxnSpPr>
          <p:spPr bwMode="auto">
            <a:xfrm>
              <a:off x="3505200" y="4586288"/>
              <a:ext cx="15240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3662728" y="3530660"/>
            <a:ext cx="474563" cy="11906"/>
            <a:chOff x="3505200" y="4940300"/>
            <a:chExt cx="632750" cy="15875"/>
          </a:xfrm>
        </p:grpSpPr>
        <p:cxnSp>
          <p:nvCxnSpPr>
            <p:cNvPr id="26636" name="Straight Connector 12"/>
            <p:cNvCxnSpPr>
              <a:cxnSpLocks noChangeShapeType="1"/>
            </p:cNvCxnSpPr>
            <p:nvPr/>
          </p:nvCxnSpPr>
          <p:spPr bwMode="auto">
            <a:xfrm>
              <a:off x="3985550" y="4940300"/>
              <a:ext cx="1524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37" name="Straight Connector 13"/>
            <p:cNvCxnSpPr>
              <a:cxnSpLocks noChangeShapeType="1"/>
            </p:cNvCxnSpPr>
            <p:nvPr/>
          </p:nvCxnSpPr>
          <p:spPr bwMode="auto">
            <a:xfrm>
              <a:off x="3505200" y="4954588"/>
              <a:ext cx="15240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3039688" y="3790260"/>
            <a:ext cx="469256" cy="11906"/>
            <a:chOff x="2540000" y="5308600"/>
            <a:chExt cx="625675" cy="15875"/>
          </a:xfrm>
        </p:grpSpPr>
        <p:cxnSp>
          <p:nvCxnSpPr>
            <p:cNvPr id="26634" name="Straight Connector 14"/>
            <p:cNvCxnSpPr>
              <a:cxnSpLocks noChangeShapeType="1"/>
            </p:cNvCxnSpPr>
            <p:nvPr/>
          </p:nvCxnSpPr>
          <p:spPr bwMode="auto">
            <a:xfrm>
              <a:off x="3013275" y="5308600"/>
              <a:ext cx="1524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6635" name="Straight Connector 15"/>
            <p:cNvCxnSpPr>
              <a:cxnSpLocks noChangeShapeType="1"/>
            </p:cNvCxnSpPr>
            <p:nvPr/>
          </p:nvCxnSpPr>
          <p:spPr bwMode="auto">
            <a:xfrm>
              <a:off x="2540000" y="5322888"/>
              <a:ext cx="152400" cy="15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E71D1732-9BB7-4943-9B5A-4F70A4475F42}"/>
              </a:ext>
            </a:extLst>
          </p:cNvPr>
          <p:cNvSpPr txBox="1"/>
          <p:nvPr/>
        </p:nvSpPr>
        <p:spPr>
          <a:xfrm>
            <a:off x="1233873" y="4405952"/>
            <a:ext cx="66762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i="1" dirty="0">
                <a:solidFill>
                  <a:srgbClr val="FF0000"/>
                </a:solidFill>
                <a:latin typeface="Comic Neue" panose="02000000000000000000" pitchFamily="2" charset="0"/>
              </a:rPr>
              <a:t>Note that the argument here uses </a:t>
            </a:r>
            <a:r>
              <a:rPr lang="en-US" sz="1500" b="1" i="1" u="sng" dirty="0">
                <a:solidFill>
                  <a:srgbClr val="FF0000"/>
                </a:solidFill>
                <a:latin typeface="Comic Neue" panose="02000000000000000000" pitchFamily="2" charset="0"/>
              </a:rPr>
              <a:t>equivalence</a:t>
            </a:r>
            <a:r>
              <a:rPr lang="en-US" sz="1500" b="1" i="1" dirty="0">
                <a:solidFill>
                  <a:srgbClr val="FF0000"/>
                </a:solidFill>
                <a:latin typeface="Comic Neue" panose="02000000000000000000" pitchFamily="2" charset="0"/>
              </a:rPr>
              <a:t> rather than subset (deduction), so we do not need to argue in both directions</a:t>
            </a:r>
          </a:p>
        </p:txBody>
      </p:sp>
      <p:sp>
        <p:nvSpPr>
          <p:cNvPr id="6" name="3 Marcador de número de diapositiva">
            <a:extLst>
              <a:ext uri="{FF2B5EF4-FFF2-40B4-BE49-F238E27FC236}">
                <a16:creationId xmlns:a16="http://schemas.microsoft.com/office/drawing/2014/main" id="{1C692A41-EAC3-9192-3B3A-270650AAC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13</a:t>
            </a:fld>
            <a:endParaRPr lang="pt-BR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4E768FC-3A7A-6C3C-E1A6-37F4B7E4868A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We can use </a:t>
            </a:r>
            <a:r>
              <a:rPr lang="en-US" altLang="x-none" sz="3200" b="1" dirty="0"/>
              <a:t>set builder notation </a:t>
            </a:r>
            <a:r>
              <a:rPr lang="en-US" altLang="x-none" sz="3200" dirty="0"/>
              <a:t>and logical definition to make very precise proofs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bldLvl="2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Example: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Prove that A ∪ (B ∩ C) = (C ∪ B) ∩ A</a:t>
            </a:r>
          </a:p>
          <a:p>
            <a:pPr>
              <a:buFont typeface="Wingdings" charset="2"/>
              <a:buNone/>
            </a:pPr>
            <a:endParaRPr lang="en-US" altLang="x-none" b="1" i="1" dirty="0"/>
          </a:p>
          <a:p>
            <a:pPr>
              <a:buFont typeface="Wingdings" charset="2"/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Proof:</a:t>
            </a:r>
          </a:p>
          <a:p>
            <a:pPr>
              <a:buFont typeface="Wingdings" charset="2"/>
              <a:buNone/>
            </a:pPr>
            <a:endParaRPr lang="en-US" altLang="x-none" dirty="0"/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A ∪ (B ∩ C) = A ∩ (B ∩ C) 	</a:t>
            </a:r>
            <a:r>
              <a:rPr lang="en-US" altLang="x-none" dirty="0" err="1"/>
              <a:t>DeMorgan</a:t>
            </a:r>
            <a:r>
              <a:rPr lang="en-US" altLang="ja-JP" dirty="0" err="1"/>
              <a:t>’s</a:t>
            </a:r>
            <a:r>
              <a:rPr lang="en-US" altLang="ja-JP" dirty="0"/>
              <a:t> law</a:t>
            </a:r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                  = A ∩ (B ∪ C)	</a:t>
            </a:r>
            <a:r>
              <a:rPr lang="en-US" altLang="x-none" dirty="0" err="1"/>
              <a:t>DeMorgan</a:t>
            </a:r>
            <a:r>
              <a:rPr lang="en-US" altLang="ja-JP" dirty="0" err="1"/>
              <a:t>’s</a:t>
            </a:r>
            <a:r>
              <a:rPr lang="en-US" altLang="ja-JP" dirty="0"/>
              <a:t> law</a:t>
            </a:r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                  = (B ∪ C) ∩ A 	Commutative law</a:t>
            </a:r>
          </a:p>
          <a:p>
            <a:pPr marL="642938" lvl="1" indent="-342900">
              <a:buFont typeface="Trebuchet MS" charset="0"/>
              <a:buAutoNum type="arabicPeriod"/>
            </a:pPr>
            <a:r>
              <a:rPr lang="en-US" altLang="x-none" dirty="0"/>
              <a:t>                  = (C ∪ B) ∩ A 	Commutative law</a:t>
            </a:r>
          </a:p>
          <a:p>
            <a:pPr algn="r">
              <a:buFont typeface="Wingdings" charset="2"/>
              <a:buNone/>
            </a:pPr>
            <a:r>
              <a:rPr lang="en-US" altLang="x-none" dirty="0"/>
              <a:t>❏</a:t>
            </a:r>
          </a:p>
        </p:txBody>
      </p:sp>
      <p:cxnSp>
        <p:nvCxnSpPr>
          <p:cNvPr id="27651" name="Straight Connector 4"/>
          <p:cNvCxnSpPr>
            <a:cxnSpLocks noChangeShapeType="1"/>
          </p:cNvCxnSpPr>
          <p:nvPr/>
        </p:nvCxnSpPr>
        <p:spPr bwMode="auto">
          <a:xfrm>
            <a:off x="2978036" y="1288885"/>
            <a:ext cx="1200150" cy="119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2" name="Straight Connector 5"/>
          <p:cNvCxnSpPr>
            <a:cxnSpLocks noChangeShapeType="1"/>
          </p:cNvCxnSpPr>
          <p:nvPr/>
        </p:nvCxnSpPr>
        <p:spPr bwMode="auto">
          <a:xfrm>
            <a:off x="4463936" y="1286504"/>
            <a:ext cx="155864" cy="119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3" name="Straight Connector 7"/>
          <p:cNvCxnSpPr>
            <a:cxnSpLocks noChangeShapeType="1"/>
          </p:cNvCxnSpPr>
          <p:nvPr/>
        </p:nvCxnSpPr>
        <p:spPr bwMode="auto">
          <a:xfrm>
            <a:off x="4890030" y="1288885"/>
            <a:ext cx="171450" cy="119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654" name="Straight Connector 8"/>
          <p:cNvCxnSpPr>
            <a:cxnSpLocks noChangeShapeType="1"/>
          </p:cNvCxnSpPr>
          <p:nvPr/>
        </p:nvCxnSpPr>
        <p:spPr bwMode="auto">
          <a:xfrm>
            <a:off x="5400827" y="1288885"/>
            <a:ext cx="155864" cy="119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179367" y="2585474"/>
            <a:ext cx="2171700" cy="3572"/>
            <a:chOff x="1600200" y="3159125"/>
            <a:chExt cx="2895600" cy="4763"/>
          </a:xfrm>
        </p:grpSpPr>
        <p:cxnSp>
          <p:nvCxnSpPr>
            <p:cNvPr id="27669" name="Straight Connector 9"/>
            <p:cNvCxnSpPr>
              <a:cxnSpLocks noChangeShapeType="1"/>
            </p:cNvCxnSpPr>
            <p:nvPr/>
          </p:nvCxnSpPr>
          <p:spPr bwMode="auto">
            <a:xfrm>
              <a:off x="1600200" y="3159125"/>
              <a:ext cx="1371600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70" name="Straight Connector 11"/>
            <p:cNvCxnSpPr>
              <a:cxnSpLocks noChangeShapeType="1"/>
            </p:cNvCxnSpPr>
            <p:nvPr/>
          </p:nvCxnSpPr>
          <p:spPr bwMode="auto">
            <a:xfrm>
              <a:off x="3194579" y="3162300"/>
              <a:ext cx="202045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71" name="Straight Connector 13"/>
            <p:cNvCxnSpPr>
              <a:cxnSpLocks noChangeShapeType="1"/>
            </p:cNvCxnSpPr>
            <p:nvPr/>
          </p:nvCxnSpPr>
          <p:spPr bwMode="auto">
            <a:xfrm>
              <a:off x="3733800" y="3159125"/>
              <a:ext cx="762000" cy="31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2290783" y="2871225"/>
            <a:ext cx="920007" cy="2381"/>
            <a:chOff x="3219687" y="3540125"/>
            <a:chExt cx="1226676" cy="3175"/>
          </a:xfrm>
        </p:grpSpPr>
        <p:cxnSp>
          <p:nvCxnSpPr>
            <p:cNvPr id="27666" name="Straight Connector 15"/>
            <p:cNvCxnSpPr>
              <a:cxnSpLocks noChangeShapeType="1"/>
            </p:cNvCxnSpPr>
            <p:nvPr/>
          </p:nvCxnSpPr>
          <p:spPr bwMode="auto">
            <a:xfrm>
              <a:off x="3219687" y="3540125"/>
              <a:ext cx="183677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67" name="Straight Connector 16"/>
            <p:cNvCxnSpPr>
              <a:cxnSpLocks noChangeShapeType="1"/>
            </p:cNvCxnSpPr>
            <p:nvPr/>
          </p:nvCxnSpPr>
          <p:spPr bwMode="auto">
            <a:xfrm>
              <a:off x="3810402" y="3541713"/>
              <a:ext cx="15608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68" name="Straight Connector 17"/>
            <p:cNvCxnSpPr>
              <a:cxnSpLocks noChangeShapeType="1"/>
            </p:cNvCxnSpPr>
            <p:nvPr/>
          </p:nvCxnSpPr>
          <p:spPr bwMode="auto">
            <a:xfrm>
              <a:off x="4287849" y="3543300"/>
              <a:ext cx="15851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2364929" y="3149810"/>
            <a:ext cx="908795" cy="2381"/>
            <a:chOff x="3291785" y="3900488"/>
            <a:chExt cx="1211726" cy="3175"/>
          </a:xfrm>
        </p:grpSpPr>
        <p:cxnSp>
          <p:nvCxnSpPr>
            <p:cNvPr id="27663" name="Straight Connector 22"/>
            <p:cNvCxnSpPr>
              <a:cxnSpLocks noChangeShapeType="1"/>
            </p:cNvCxnSpPr>
            <p:nvPr/>
          </p:nvCxnSpPr>
          <p:spPr bwMode="auto">
            <a:xfrm>
              <a:off x="3291785" y="3900488"/>
              <a:ext cx="14930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64" name="Straight Connector 23"/>
            <p:cNvCxnSpPr>
              <a:cxnSpLocks noChangeShapeType="1"/>
            </p:cNvCxnSpPr>
            <p:nvPr/>
          </p:nvCxnSpPr>
          <p:spPr bwMode="auto">
            <a:xfrm>
              <a:off x="3756801" y="3903663"/>
              <a:ext cx="199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65" name="Straight Connector 24"/>
            <p:cNvCxnSpPr>
              <a:cxnSpLocks noChangeShapeType="1"/>
            </p:cNvCxnSpPr>
            <p:nvPr/>
          </p:nvCxnSpPr>
          <p:spPr bwMode="auto">
            <a:xfrm>
              <a:off x="4334012" y="3903663"/>
              <a:ext cx="16949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2381161" y="3422462"/>
            <a:ext cx="895092" cy="2381"/>
            <a:chOff x="3302344" y="4264025"/>
            <a:chExt cx="1193456" cy="3175"/>
          </a:xfrm>
        </p:grpSpPr>
        <p:cxnSp>
          <p:nvCxnSpPr>
            <p:cNvPr id="27660" name="Straight Connector 25"/>
            <p:cNvCxnSpPr>
              <a:cxnSpLocks noChangeShapeType="1"/>
            </p:cNvCxnSpPr>
            <p:nvPr/>
          </p:nvCxnSpPr>
          <p:spPr bwMode="auto">
            <a:xfrm>
              <a:off x="3302344" y="4264025"/>
              <a:ext cx="15555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61" name="Straight Connector 26"/>
            <p:cNvCxnSpPr>
              <a:cxnSpLocks noChangeShapeType="1"/>
            </p:cNvCxnSpPr>
            <p:nvPr/>
          </p:nvCxnSpPr>
          <p:spPr bwMode="auto">
            <a:xfrm>
              <a:off x="3768525" y="4267200"/>
              <a:ext cx="1685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662" name="Straight Connector 27"/>
            <p:cNvCxnSpPr>
              <a:cxnSpLocks noChangeShapeType="1"/>
            </p:cNvCxnSpPr>
            <p:nvPr/>
          </p:nvCxnSpPr>
          <p:spPr bwMode="auto">
            <a:xfrm>
              <a:off x="4335222" y="4267200"/>
              <a:ext cx="16057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6644" name="TextBox 28"/>
          <p:cNvSpPr txBox="1">
            <a:spLocks noChangeArrowheads="1"/>
          </p:cNvSpPr>
          <p:nvPr/>
        </p:nvSpPr>
        <p:spPr bwMode="auto">
          <a:xfrm>
            <a:off x="1257300" y="4120753"/>
            <a:ext cx="65151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x-none" sz="1500" b="1" i="1" dirty="0">
                <a:solidFill>
                  <a:srgbClr val="FF0000"/>
                </a:solidFill>
                <a:latin typeface="Comic Neue" panose="02000000000000000000" pitchFamily="2" charset="0"/>
              </a:rPr>
              <a:t>Note how similar this process is to that of proving logical equivalences using known logical equivalences.</a:t>
            </a:r>
            <a:br>
              <a:rPr lang="en-US" altLang="x-none" sz="1500" b="1" i="1" dirty="0">
                <a:solidFill>
                  <a:srgbClr val="FF0000"/>
                </a:solidFill>
                <a:latin typeface="Comic Neue" panose="02000000000000000000" pitchFamily="2" charset="0"/>
              </a:rPr>
            </a:br>
            <a:r>
              <a:rPr lang="en-US" altLang="x-none" sz="1500" b="1" i="1" dirty="0">
                <a:solidFill>
                  <a:srgbClr val="FF0000"/>
                </a:solidFill>
                <a:latin typeface="Comic Neue" panose="02000000000000000000" pitchFamily="2" charset="0"/>
              </a:rPr>
              <a:t>As with set builder, only one direction is needed since we’re using equivalence at every step.</a:t>
            </a:r>
          </a:p>
        </p:txBody>
      </p:sp>
      <p:sp>
        <p:nvSpPr>
          <p:cNvPr id="6" name="3 Marcador de número de diapositiva">
            <a:extLst>
              <a:ext uri="{FF2B5EF4-FFF2-40B4-BE49-F238E27FC236}">
                <a16:creationId xmlns:a16="http://schemas.microsoft.com/office/drawing/2014/main" id="{8B44DADD-C90D-097E-E16D-700CB7B12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14</a:t>
            </a:fld>
            <a:endParaRPr lang="pt-BR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F1020B4-AF7E-DD5E-2963-F292EE3D0E0D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We can also construct proofs by repeatedly applying known </a:t>
            </a:r>
            <a:r>
              <a:rPr lang="en-US" altLang="x-none" sz="3200" b="1" dirty="0"/>
              <a:t>set identities</a:t>
            </a:r>
            <a:endParaRPr lang="en-US" altLang="x-none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uiExpand="1" build="p"/>
      <p:bldP spid="266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In-class Activities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674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09294"/>
                <a:ext cx="8497330" cy="3657600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altLang="x-none" sz="1600" b="1" dirty="0">
                    <a:solidFill>
                      <a:schemeClr val="bg2"/>
                    </a:solidFill>
                  </a:rPr>
                  <a:t>Activity 1:</a:t>
                </a:r>
                <a:r>
                  <a:rPr lang="en-US" altLang="x-none" sz="1600" dirty="0">
                    <a:solidFill>
                      <a:schemeClr val="bg2"/>
                    </a:solidFill>
                  </a:rPr>
                  <a:t>  </a:t>
                </a:r>
                <a:r>
                  <a:rPr lang="en-US" altLang="x-none" sz="1600" dirty="0"/>
                  <a:t>Prove </a:t>
                </a:r>
                <a:r>
                  <a:rPr lang="en-US" altLang="x-none" sz="1600" dirty="0" err="1"/>
                  <a:t>DeMorgan</a:t>
                </a:r>
                <a:r>
                  <a:rPr lang="en-US" altLang="ja-JP" sz="1600" dirty="0" err="1"/>
                  <a:t>’s</a:t>
                </a:r>
                <a:r>
                  <a:rPr lang="en-US" altLang="ja-JP" sz="1600" dirty="0"/>
                  <a:t> law for complement over intersection using a membership table (i.e.  </a:t>
                </a:r>
                <a:r>
                  <a:rPr lang="en-US" altLang="x-none" sz="1600" dirty="0"/>
                  <a:t>A ∪ B = A ∩ B)</a:t>
                </a:r>
                <a:r>
                  <a:rPr lang="en-US" altLang="ja-JP" sz="1600" dirty="0"/>
                  <a:t>. [</a:t>
                </a:r>
                <a:r>
                  <a:rPr lang="en-US" altLang="ja-JP" sz="1600" dirty="0">
                    <a:hlinkClick r:id="rId3"/>
                  </a:rPr>
                  <a:t>miro</a:t>
                </a:r>
                <a:r>
                  <a:rPr lang="en-US" altLang="ja-JP" sz="1600" dirty="0"/>
                  <a:t>]</a:t>
                </a:r>
              </a:p>
              <a:p>
                <a:pPr marL="0" indent="0" algn="just">
                  <a:buNone/>
                </a:pPr>
                <a:endParaRPr lang="en-US" altLang="x-none" sz="1600" b="1" dirty="0"/>
              </a:p>
              <a:p>
                <a:pPr marL="0" indent="0" algn="just">
                  <a:buNone/>
                </a:pPr>
                <a:r>
                  <a:rPr lang="en-US" altLang="x-none" sz="1600" b="1" dirty="0">
                    <a:solidFill>
                      <a:schemeClr val="bg2"/>
                    </a:solidFill>
                  </a:rPr>
                  <a:t>Activity 2:</a:t>
                </a:r>
                <a:r>
                  <a:rPr lang="en-US" altLang="x-none" sz="1600" dirty="0">
                    <a:solidFill>
                      <a:schemeClr val="bg2"/>
                    </a:solidFill>
                  </a:rPr>
                  <a:t>  </a:t>
                </a:r>
                <a:r>
                  <a:rPr lang="en-US" altLang="x-none" sz="1600" dirty="0"/>
                  <a:t>Prove the complementation law using set builder notation. </a:t>
                </a:r>
                <a:r>
                  <a:rPr lang="en-US" altLang="ja-JP" sz="1600" dirty="0"/>
                  <a:t>[</a:t>
                </a:r>
                <a:r>
                  <a:rPr lang="en-US" altLang="ja-JP" sz="1600" dirty="0">
                    <a:hlinkClick r:id="rId4"/>
                  </a:rPr>
                  <a:t>miro</a:t>
                </a:r>
                <a:r>
                  <a:rPr lang="en-US" altLang="ja-JP" sz="1600" dirty="0"/>
                  <a:t>]</a:t>
                </a:r>
                <a:endParaRPr lang="en-US" altLang="x-none" sz="1600" dirty="0"/>
              </a:p>
              <a:p>
                <a:pPr marL="0" indent="0" algn="just">
                  <a:buNone/>
                </a:pPr>
                <a:endParaRPr lang="en-US" altLang="x-none" sz="1600" b="1" dirty="0"/>
              </a:p>
              <a:p>
                <a:pPr marL="0" indent="0" algn="just">
                  <a:buNone/>
                </a:pPr>
                <a:r>
                  <a:rPr lang="en-US" altLang="x-none" sz="1600" b="1" dirty="0">
                    <a:solidFill>
                      <a:schemeClr val="bg2"/>
                    </a:solidFill>
                  </a:rPr>
                  <a:t>Activity 3:</a:t>
                </a:r>
                <a:r>
                  <a:rPr lang="en-US" altLang="x-none" sz="1600" dirty="0">
                    <a:solidFill>
                      <a:schemeClr val="bg2"/>
                    </a:solidFill>
                  </a:rPr>
                  <a:t>  </a:t>
                </a:r>
                <a:r>
                  <a:rPr lang="en-US" altLang="x-none" sz="1600" dirty="0"/>
                  <a:t>Prove that if </a:t>
                </a:r>
                <a14:m>
                  <m:oMath xmlns:m="http://schemas.openxmlformats.org/officeDocument/2006/math">
                    <m:r>
                      <a:rPr lang="en-US" altLang="x-none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altLang="x-none" sz="1600" dirty="0"/>
                  <a:t> and </a:t>
                </a:r>
                <a14:m>
                  <m:oMath xmlns:m="http://schemas.openxmlformats.org/officeDocument/2006/math">
                    <m:r>
                      <a:rPr lang="en-US" altLang="x-none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altLang="x-none" sz="1600" dirty="0"/>
                  <a:t> are sets with </a:t>
                </a:r>
                <a14:m>
                  <m:oMath xmlns:m="http://schemas.openxmlformats.org/officeDocument/2006/math">
                    <m:r>
                      <a:rPr lang="en-US" altLang="x-none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x-none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</m:t>
                    </m:r>
                    <m:r>
                      <a:rPr lang="en-US" altLang="x-none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altLang="x-none" sz="1600" dirty="0"/>
                  <a:t>, then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x-none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x-none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altLang="x-none" sz="1600" b="0" i="1" smtClean="0">
                        <a:latin typeface="Cambria Math" panose="02040503050406030204" pitchFamily="18" charset="0"/>
                      </a:rPr>
                      <m:t>∩</m:t>
                    </m:r>
                    <m:acc>
                      <m:accPr>
                        <m:chr m:val="̅"/>
                        <m:ctrlPr>
                          <a:rPr lang="en-US" altLang="x-none" sz="16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x-none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altLang="x-none" sz="16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altLang="x-none" sz="16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x-none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altLang="x-none" sz="1600" dirty="0"/>
                  <a:t>.  Note that since we have “side information,” we must use a deduction-based method (i.e., mutual subset). </a:t>
                </a:r>
                <a:r>
                  <a:rPr lang="en-US" altLang="ja-JP" sz="1600" dirty="0"/>
                  <a:t>[</a:t>
                </a:r>
                <a:r>
                  <a:rPr lang="en-US" altLang="ja-JP" sz="1600" dirty="0">
                    <a:hlinkClick r:id="rId5"/>
                  </a:rPr>
                  <a:t>miro</a:t>
                </a:r>
                <a:r>
                  <a:rPr lang="en-US" altLang="ja-JP" sz="1600" dirty="0"/>
                  <a:t>]</a:t>
                </a:r>
                <a:endParaRPr lang="en-US" altLang="x-none" sz="1600" dirty="0"/>
              </a:p>
              <a:p>
                <a:pPr marL="0" indent="0" algn="just">
                  <a:buNone/>
                </a:pPr>
                <a:endParaRPr lang="en-US" altLang="x-none" sz="1600" b="1" dirty="0"/>
              </a:p>
              <a:p>
                <a:pPr marL="0" indent="0" algn="just">
                  <a:buNone/>
                </a:pPr>
                <a:r>
                  <a:rPr lang="en-US" altLang="x-none" sz="1600" b="1" dirty="0">
                    <a:solidFill>
                      <a:schemeClr val="bg2"/>
                    </a:solidFill>
                  </a:rPr>
                  <a:t>Activity 4:</a:t>
                </a:r>
                <a:r>
                  <a:rPr lang="en-US" altLang="x-none" sz="1600" b="1" dirty="0"/>
                  <a:t> </a:t>
                </a:r>
                <a:r>
                  <a:rPr lang="en-US" altLang="x-none" sz="1600" dirty="0">
                    <a:solidFill>
                      <a:schemeClr val="tx1"/>
                    </a:solidFill>
                  </a:rPr>
                  <a:t>Solve our </a:t>
                </a:r>
                <a:r>
                  <a:rPr lang="en-US" altLang="x-none" sz="1600" i="1" dirty="0">
                    <a:solidFill>
                      <a:schemeClr val="bg2"/>
                    </a:solidFill>
                  </a:rPr>
                  <a:t>Optimizing a Database Query </a:t>
                </a:r>
                <a:r>
                  <a:rPr lang="en-US" altLang="x-none" sz="1600" dirty="0">
                    <a:solidFill>
                      <a:schemeClr val="tx1"/>
                    </a:solidFill>
                  </a:rPr>
                  <a:t>case study. </a:t>
                </a:r>
                <a:r>
                  <a:rPr lang="en-US" altLang="ja-JP" sz="1600" dirty="0"/>
                  <a:t>[</a:t>
                </a:r>
                <a:r>
                  <a:rPr lang="en-US" altLang="ja-JP" sz="1600" dirty="0">
                    <a:hlinkClick r:id="rId6"/>
                  </a:rPr>
                  <a:t>miro</a:t>
                </a:r>
                <a:r>
                  <a:rPr lang="en-US" altLang="ja-JP" sz="1600" dirty="0"/>
                  <a:t>]</a:t>
                </a:r>
                <a:endParaRPr lang="en-US" altLang="x-none" sz="1600" dirty="0">
                  <a:solidFill>
                    <a:schemeClr val="tx1"/>
                  </a:solidFill>
                </a:endParaRPr>
              </a:p>
              <a:p>
                <a:pPr marL="0" indent="0" algn="just">
                  <a:buNone/>
                </a:pPr>
                <a:endParaRPr lang="en-US" altLang="x-none" sz="1600" b="1" dirty="0"/>
              </a:p>
            </p:txBody>
          </p:sp>
        </mc:Choice>
        <mc:Fallback xmlns="">
          <p:sp>
            <p:nvSpPr>
              <p:cNvPr id="28674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09294"/>
                <a:ext cx="8497330" cy="3657600"/>
              </a:xfrm>
              <a:blipFill>
                <a:blip r:embed="rId8"/>
                <a:stretch>
                  <a:fillRect l="-448" r="-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6B988D69-A374-85D9-B2F4-1C148D8E8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15</a:t>
            </a:fld>
            <a:endParaRPr lang="pt-B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BD63C0-A53F-86C8-67CA-04CA6F70C2E2}"/>
              </a:ext>
            </a:extLst>
          </p:cNvPr>
          <p:cNvSpPr txBox="1"/>
          <p:nvPr/>
        </p:nvSpPr>
        <p:spPr>
          <a:xfrm>
            <a:off x="2998225" y="3947989"/>
            <a:ext cx="2839239" cy="11695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Steps: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Introduce to a classmate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Work in pairs on the exercise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Submit answers on miro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Volunteers to share answers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0285329-3595-5E2D-0603-5EE2ED797F4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665029" y="1549617"/>
            <a:ext cx="114300" cy="119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059F767-B4C7-2D84-C7E4-6940BA50A6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244999" y="1560333"/>
            <a:ext cx="114300" cy="119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615D0A4-302B-CD57-3954-CF955B9B8D2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509452" y="1562715"/>
            <a:ext cx="571500" cy="119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Final thoughts</a:t>
            </a: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x-none" dirty="0">
                <a:solidFill>
                  <a:schemeClr val="bg2"/>
                </a:solidFill>
              </a:rPr>
              <a:t>Set identities </a:t>
            </a:r>
            <a:r>
              <a:rPr lang="en-US" altLang="x-none" dirty="0"/>
              <a:t>are useful tools!</a:t>
            </a:r>
          </a:p>
          <a:p>
            <a:endParaRPr lang="en-US" altLang="x-none" dirty="0"/>
          </a:p>
          <a:p>
            <a:r>
              <a:rPr lang="en-US" altLang="x-none" dirty="0"/>
              <a:t>We can prove set identities in a number of (equivalent) ways</a:t>
            </a:r>
          </a:p>
          <a:p>
            <a:pPr marL="342900" lvl="1" indent="0">
              <a:buNone/>
            </a:pPr>
            <a:endParaRPr lang="en-US" altLang="x-none" dirty="0"/>
          </a:p>
          <a:p>
            <a:r>
              <a:rPr lang="en-US" altLang="x-none" dirty="0"/>
              <a:t>Next time:</a:t>
            </a:r>
          </a:p>
          <a:p>
            <a:pPr lvl="1"/>
            <a:r>
              <a:rPr lang="en-US" altLang="x-none" dirty="0"/>
              <a:t>Functions (Section 2.3)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28D86974-D36E-F3B9-E423-7D7D6FB68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16</a:t>
            </a:fld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[Motivation] Set Identities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627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28700"/>
                <a:ext cx="6535057" cy="3943350"/>
              </a:xfrm>
            </p:spPr>
            <p:txBody>
              <a:bodyPr>
                <a:normAutofit fontScale="85000" lnSpcReduction="10000"/>
              </a:bodyPr>
              <a:lstStyle/>
              <a:p>
                <a:pPr marL="131445" indent="0" algn="just">
                  <a:buNone/>
                </a:pPr>
                <a:r>
                  <a:rPr lang="en-US" b="1" dirty="0">
                    <a:solidFill>
                      <a:schemeClr val="bg2"/>
                    </a:solidFill>
                  </a:rPr>
                  <a:t>Optimizing a Database Query</a:t>
                </a:r>
              </a:p>
              <a:p>
                <a:pPr marL="131445" indent="0" algn="just">
                  <a:buNone/>
                </a:pPr>
                <a:r>
                  <a:rPr lang="en-US" dirty="0"/>
                  <a:t>Imagine you're a database administrator for a large e-commerce company. You have two sets of customer data:</a:t>
                </a:r>
              </a:p>
              <a:p>
                <a:pPr marL="131445" indent="0" algn="just">
                  <a:buNone/>
                </a:pPr>
                <a:endParaRPr lang="en-US" dirty="0"/>
              </a:p>
              <a:p>
                <a:pPr algn="just"/>
                <a:r>
                  <a:rPr lang="en-US" b="1" dirty="0"/>
                  <a:t>A</a:t>
                </a:r>
                <a:r>
                  <a:rPr lang="en-US" dirty="0"/>
                  <a:t>: The set of customers who purchased an item in the last month.</a:t>
                </a:r>
              </a:p>
              <a:p>
                <a:pPr algn="just"/>
                <a:r>
                  <a:rPr lang="en-US" b="1" dirty="0"/>
                  <a:t>B</a:t>
                </a:r>
                <a:r>
                  <a:rPr lang="en-US" dirty="0"/>
                  <a:t>: The set of customers who used a discount code.</a:t>
                </a:r>
              </a:p>
              <a:p>
                <a:pPr marL="131445" indent="0" algn="just">
                  <a:buNone/>
                </a:pPr>
                <a:endParaRPr lang="en-US" dirty="0"/>
              </a:p>
              <a:p>
                <a:pPr marL="131445" indent="0" algn="just">
                  <a:buNone/>
                </a:pPr>
                <a:r>
                  <a:rPr lang="en-US" dirty="0"/>
                  <a:t>Your boss asks for a list of customers who either did not purchase in the last month or did not use a discount code. </a:t>
                </a:r>
              </a:p>
              <a:p>
                <a:pPr marL="131445" indent="0" algn="just">
                  <a:buNone/>
                </a:pPr>
                <a:endParaRPr lang="en-US" dirty="0"/>
              </a:p>
              <a:p>
                <a:pPr marL="131445" indent="0" algn="just">
                  <a:buNone/>
                </a:pPr>
                <a:r>
                  <a:rPr lang="en-US" dirty="0"/>
                  <a:t>This can be expressed using set notation as: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endParaRPr lang="en-US" dirty="0"/>
              </a:p>
              <a:p>
                <a:pPr marL="131445" indent="0" algn="just">
                  <a:buNone/>
                </a:pPr>
                <a:endParaRPr lang="en-US" dirty="0"/>
              </a:p>
              <a:p>
                <a:pPr marL="131445" indent="0" algn="just">
                  <a:buNone/>
                </a:pPr>
                <a:r>
                  <a:rPr lang="en-US" dirty="0"/>
                  <a:t>You know that this is a very slow query for a large database because it requires scanning the entire customer table twice. You remember from your </a:t>
                </a:r>
                <a:r>
                  <a:rPr lang="en-US" dirty="0">
                    <a:solidFill>
                      <a:schemeClr val="bg2"/>
                    </a:solidFill>
                  </a:rPr>
                  <a:t>discrete math class </a:t>
                </a:r>
                <a:r>
                  <a:rPr lang="en-US" dirty="0"/>
                  <a:t>that there's a more efficient way to write this using </a:t>
                </a:r>
                <a:r>
                  <a:rPr lang="en-US" dirty="0">
                    <a:solidFill>
                      <a:schemeClr val="bg2"/>
                    </a:solidFill>
                  </a:rPr>
                  <a:t>De Morgan's Laws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2662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28700"/>
                <a:ext cx="6535057" cy="3943350"/>
              </a:xfrm>
              <a:blipFill>
                <a:blip r:embed="rId3"/>
                <a:stretch>
                  <a:fillRect r="-388" b="-16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A4673A19-6153-2FA6-852C-7815291FC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2</a:t>
            </a:fld>
            <a:endParaRPr lang="pt-B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03B15C-27DD-BE6C-0103-ACAF18503F86}"/>
              </a:ext>
            </a:extLst>
          </p:cNvPr>
          <p:cNvSpPr txBox="1"/>
          <p:nvPr/>
        </p:nvSpPr>
        <p:spPr>
          <a:xfrm>
            <a:off x="7444152" y="4852785"/>
            <a:ext cx="12426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Gemini</a:t>
            </a:r>
          </a:p>
        </p:txBody>
      </p:sp>
      <p:pic>
        <p:nvPicPr>
          <p:cNvPr id="1026" name="Picture 2" descr="Data searching ">
            <a:extLst>
              <a:ext uri="{FF2B5EF4-FFF2-40B4-BE49-F238E27FC236}">
                <a16:creationId xmlns:a16="http://schemas.microsoft.com/office/drawing/2014/main" id="{F8EDF6BA-1096-4FF2-61B2-5CBD36F328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527" y="1563007"/>
            <a:ext cx="16256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Today's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Set Identities</a:t>
            </a:r>
          </a:p>
          <a:p>
            <a:pPr lvl="1"/>
            <a:r>
              <a:rPr lang="en-US" altLang="x-none" dirty="0"/>
              <a:t>Methods of proof</a:t>
            </a:r>
          </a:p>
          <a:p>
            <a:pPr lvl="1"/>
            <a:r>
              <a:rPr lang="en-US" altLang="x-none" dirty="0"/>
              <a:t>Relationships to logical equivalences</a:t>
            </a:r>
          </a:p>
        </p:txBody>
      </p:sp>
      <p:pic>
        <p:nvPicPr>
          <p:cNvPr id="4" name="Picture 2" descr="Notebook ">
            <a:extLst>
              <a:ext uri="{FF2B5EF4-FFF2-40B4-BE49-F238E27FC236}">
                <a16:creationId xmlns:a16="http://schemas.microsoft.com/office/drawing/2014/main" id="{88A3FD40-CB5F-5103-5AF5-A5C17BAE2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7524" y="1490431"/>
            <a:ext cx="1219200" cy="1219201"/>
          </a:xfrm>
          <a:prstGeom prst="rect">
            <a:avLst/>
          </a:prstGeom>
          <a:noFill/>
        </p:spPr>
      </p:pic>
      <p:sp>
        <p:nvSpPr>
          <p:cNvPr id="5" name="3 Marcador de número de diapositiva">
            <a:extLst>
              <a:ext uri="{FF2B5EF4-FFF2-40B4-BE49-F238E27FC236}">
                <a16:creationId xmlns:a16="http://schemas.microsoft.com/office/drawing/2014/main" id="{9FC3A38D-92A1-91BA-B190-E2894747B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5836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x-none" dirty="0"/>
              <a:t>Recall from last lecture that set operations have a striking resemblance to logical operations</a:t>
            </a:r>
          </a:p>
          <a:p>
            <a:pPr lvl="1"/>
            <a:r>
              <a:rPr lang="en-US" altLang="x-none" dirty="0"/>
              <a:t>Disjunction (∨) and set union (∪)</a:t>
            </a:r>
          </a:p>
          <a:p>
            <a:pPr lvl="1"/>
            <a:r>
              <a:rPr lang="en-US" altLang="x-none" dirty="0"/>
              <a:t>Conjunction (∧) and set intersection (∩)</a:t>
            </a:r>
          </a:p>
          <a:p>
            <a:pPr lvl="1"/>
            <a:r>
              <a:rPr lang="en-US" altLang="x-none" dirty="0"/>
              <a:t>Negation (¬) and complement (   )</a:t>
            </a: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r>
              <a:rPr lang="en-US" altLang="x-none" dirty="0"/>
              <a:t>Just as logical equivalences helped us manipulate logical expressions, </a:t>
            </a:r>
            <a:r>
              <a:rPr lang="en-US" altLang="x-none" dirty="0">
                <a:solidFill>
                  <a:srgbClr val="FF0000"/>
                </a:solidFill>
              </a:rPr>
              <a:t>set</a:t>
            </a:r>
            <a:r>
              <a:rPr lang="en-US" altLang="x-none" dirty="0">
                <a:solidFill>
                  <a:srgbClr val="C00000"/>
                </a:solidFill>
              </a:rPr>
              <a:t> </a:t>
            </a:r>
            <a:r>
              <a:rPr lang="en-US" altLang="x-none" dirty="0">
                <a:solidFill>
                  <a:srgbClr val="FF0000"/>
                </a:solidFill>
              </a:rPr>
              <a:t>identities</a:t>
            </a:r>
            <a:r>
              <a:rPr lang="en-US" altLang="x-none" dirty="0">
                <a:solidFill>
                  <a:srgbClr val="C00000"/>
                </a:solidFill>
              </a:rPr>
              <a:t> </a:t>
            </a:r>
            <a:r>
              <a:rPr lang="en-US" altLang="x-none" dirty="0"/>
              <a:t>help us simplify and understand complex set definitions.</a:t>
            </a:r>
          </a:p>
        </p:txBody>
      </p:sp>
      <p:cxnSp>
        <p:nvCxnSpPr>
          <p:cNvPr id="18435" name="Straight Connector 4"/>
          <p:cNvCxnSpPr>
            <a:cxnSpLocks noChangeShapeType="1"/>
          </p:cNvCxnSpPr>
          <p:nvPr/>
        </p:nvCxnSpPr>
        <p:spPr bwMode="auto">
          <a:xfrm>
            <a:off x="4089689" y="2528239"/>
            <a:ext cx="152400" cy="119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2AA4BB54-73A8-FB48-771B-DB51694C1D35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Set identities help us manipulate complex expressions</a:t>
            </a:r>
            <a:endParaRPr lang="en-US" dirty="0"/>
          </a:p>
        </p:txBody>
      </p:sp>
      <p:sp>
        <p:nvSpPr>
          <p:cNvPr id="5" name="3 Marcador de número de diapositiva">
            <a:extLst>
              <a:ext uri="{FF2B5EF4-FFF2-40B4-BE49-F238E27FC236}">
                <a16:creationId xmlns:a16="http://schemas.microsoft.com/office/drawing/2014/main" id="{8A6AC4EE-504E-E527-FD8F-2F672316E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Some important set identities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001646"/>
              </p:ext>
            </p:extLst>
          </p:nvPr>
        </p:nvGraphicFramePr>
        <p:xfrm>
          <a:off x="2057400" y="1079674"/>
          <a:ext cx="4972050" cy="3683792"/>
        </p:xfrm>
        <a:graphic>
          <a:graphicData uri="http://schemas.openxmlformats.org/drawingml/2006/table">
            <a:tbl>
              <a:tblPr/>
              <a:tblGrid>
                <a:gridCol w="2571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7656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Identity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Name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256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A ∪ ∅ = 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A ∩ U = A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Identity laws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6256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A ∪ U = U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A ∩ ∅ = ∅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Domination laws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256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A ∪ A = 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A ∩ A = A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Idempotent laws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6256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x-non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  <a:ea typeface="Osaka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A = A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Complementation law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256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A ∪ B = B ∪ 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A ∩ B = B ∩ A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Commutative laws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4856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A ∪ (B ∪ C) = (A ∪ B) ∪ C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A ∩ (B ∩ C) = (A ∩ B) ∩ C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x-none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  <a:ea typeface="Osaka" charset="-128"/>
                      </a:endParaRP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Associative laws</a:t>
                      </a:r>
                    </a:p>
                  </a:txBody>
                  <a:tcPr marL="68580" marR="68580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19484" name="Straight Connector 5"/>
          <p:cNvCxnSpPr>
            <a:cxnSpLocks noChangeShapeType="1"/>
          </p:cNvCxnSpPr>
          <p:nvPr/>
        </p:nvCxnSpPr>
        <p:spPr bwMode="auto">
          <a:xfrm>
            <a:off x="2124075" y="3231134"/>
            <a:ext cx="114300" cy="119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85" name="Straight Connector 6"/>
          <p:cNvCxnSpPr>
            <a:cxnSpLocks noChangeShapeType="1"/>
          </p:cNvCxnSpPr>
          <p:nvPr/>
        </p:nvCxnSpPr>
        <p:spPr bwMode="auto">
          <a:xfrm>
            <a:off x="2124075" y="3184699"/>
            <a:ext cx="114300" cy="119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600199" y="3479975"/>
            <a:ext cx="4171953" cy="1754298"/>
            <a:chOff x="609599" y="4343400"/>
            <a:chExt cx="5562603" cy="2339285"/>
          </a:xfrm>
        </p:grpSpPr>
        <p:sp>
          <p:nvSpPr>
            <p:cNvPr id="8" name="Left Brace 7"/>
            <p:cNvSpPr/>
            <p:nvPr/>
          </p:nvSpPr>
          <p:spPr bwMode="auto">
            <a:xfrm>
              <a:off x="609600" y="4343400"/>
              <a:ext cx="381000" cy="1676559"/>
            </a:xfrm>
            <a:prstGeom prst="leftBrac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eaLnBrk="0" hangingPunct="0">
                <a:defRPr/>
              </a:pPr>
              <a:endParaRPr lang="en-US" sz="1050">
                <a:latin typeface="Arial" pitchFamily="-105" charset="0"/>
                <a:ea typeface="ＭＳ Ｐゴシック" pitchFamily="-105" charset="-128"/>
                <a:cs typeface="ＭＳ Ｐゴシック" pitchFamily="-105" charset="-128"/>
              </a:endParaRPr>
            </a:p>
          </p:txBody>
        </p:sp>
        <p:sp>
          <p:nvSpPr>
            <p:cNvPr id="19494" name="TextBox 8"/>
            <p:cNvSpPr txBox="1">
              <a:spLocks noChangeArrowheads="1"/>
            </p:cNvSpPr>
            <p:nvPr/>
          </p:nvSpPr>
          <p:spPr bwMode="auto">
            <a:xfrm>
              <a:off x="1646239" y="6005513"/>
              <a:ext cx="4525963" cy="677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35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Note that </a:t>
              </a:r>
              <a:r>
                <a:rPr lang="en-US" altLang="ja-JP" sz="135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set difference is </a:t>
              </a:r>
              <a:r>
                <a:rPr lang="en-US" altLang="ja-JP" sz="1350" b="1" i="1" u="sng" dirty="0">
                  <a:solidFill>
                    <a:srgbClr val="FF0000"/>
                  </a:solidFill>
                  <a:latin typeface="Comic Neue" panose="02000000000000000000" pitchFamily="2" charset="0"/>
                </a:rPr>
                <a:t>not</a:t>
              </a:r>
              <a:r>
                <a:rPr lang="en-US" altLang="ja-JP" sz="135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 commutative nor associative!</a:t>
              </a:r>
              <a:endParaRPr lang="en-US" altLang="x-none" sz="1350" b="1" i="1" dirty="0">
                <a:solidFill>
                  <a:srgbClr val="FF0000"/>
                </a:solidFill>
                <a:latin typeface="Comic Neue" panose="02000000000000000000" pitchFamily="2" charset="0"/>
              </a:endParaRPr>
            </a:p>
          </p:txBody>
        </p:sp>
        <p:cxnSp>
          <p:nvCxnSpPr>
            <p:cNvPr id="11" name="Shape 10"/>
            <p:cNvCxnSpPr>
              <a:stCxn id="8" idx="1"/>
              <a:endCxn id="19494" idx="1"/>
            </p:cNvCxnSpPr>
            <p:nvPr/>
          </p:nvCxnSpPr>
          <p:spPr bwMode="auto">
            <a:xfrm rot="10800000" flipH="1" flipV="1">
              <a:off x="609599" y="5181678"/>
              <a:ext cx="1036639" cy="1162420"/>
            </a:xfrm>
            <a:prstGeom prst="curvedConnector3">
              <a:avLst>
                <a:gd name="adj1" fmla="val -29403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114550" y="1413049"/>
            <a:ext cx="2343150" cy="447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114550" y="1946449"/>
            <a:ext cx="2343150" cy="447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114550" y="2460799"/>
            <a:ext cx="2343150" cy="447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114550" y="3013249"/>
            <a:ext cx="2343150" cy="447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114550" y="3518074"/>
            <a:ext cx="2343150" cy="447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2114550" y="4060999"/>
            <a:ext cx="2389836" cy="4813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3" name="3 Marcador de número de diapositiva">
            <a:extLst>
              <a:ext uri="{FF2B5EF4-FFF2-40B4-BE49-F238E27FC236}">
                <a16:creationId xmlns:a16="http://schemas.microsoft.com/office/drawing/2014/main" id="{151C2E89-7267-94BE-DB65-05352049F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14500" y="1143000"/>
          <a:ext cx="5715000" cy="3314700"/>
        </p:xfrm>
        <a:graphic>
          <a:graphicData uri="http://schemas.openxmlformats.org/drawingml/2006/table">
            <a:tbl>
              <a:tblPr/>
              <a:tblGrid>
                <a:gridCol w="3028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6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718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Identity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Name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78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A ∩ (B ∪ C) = (A ∩ B) ∪ (A ∩ C)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A ∪ (B ∩ C) = (A ∪ B) ∩ (A ∪ C) 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Distributive laws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298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x-non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  <a:ea typeface="Osaka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A ∪ B = A ∩ B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x-non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  <a:ea typeface="Osaka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A ∩ B = A ∪ B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DeMorgan</a:t>
                      </a:r>
                      <a:r>
                        <a:rPr kumimoji="0" lang="en-US" altLang="ja-JP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’s</a:t>
                      </a:r>
                      <a:r>
                        <a:rPr kumimoji="0" lang="en-US" altLang="ja-JP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 laws</a:t>
                      </a:r>
                      <a:endParaRPr kumimoji="0" lang="en-US" altLang="x-none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  <a:ea typeface="Osaka" charset="-128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78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A ∪ (A ∩ B) = 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A ∩ (A ∪ B) = A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Absorption laws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2980"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x-non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  <a:ea typeface="Osaka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A ∪ A = U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x-none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charset="0"/>
                        <a:ea typeface="Osaka" charset="-128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A ∩ A = ∅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20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1pPr>
                      <a:lvl2pPr marL="742950" indent="-28575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2pPr>
                      <a:lvl3pPr marL="11430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Monotype Sorts" charset="2"/>
                        <a:defRPr sz="16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3pPr>
                      <a:lvl4pPr marL="16002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buFont typeface="Wingdings" charset="2"/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4pPr>
                      <a:lvl5pPr marL="2057400" indent="-228600" defTabSz="457200" eaLnBrk="0" hangingPunct="0">
                        <a:spcBef>
                          <a:spcPct val="20000"/>
                        </a:spcBef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46AA"/>
                        </a:buClr>
                        <a:defRPr sz="1400">
                          <a:solidFill>
                            <a:schemeClr val="tx1"/>
                          </a:solidFill>
                          <a:latin typeface="Trebuchet MS" charset="0"/>
                          <a:ea typeface="Osaka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charset="0"/>
                          <a:ea typeface="Osaka" charset="-128"/>
                        </a:rPr>
                        <a:t>Complement laws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20502" name="Straight Connector 9"/>
          <p:cNvCxnSpPr>
            <a:cxnSpLocks noChangeShapeType="1"/>
          </p:cNvCxnSpPr>
          <p:nvPr/>
        </p:nvCxnSpPr>
        <p:spPr bwMode="auto">
          <a:xfrm>
            <a:off x="2769244" y="2230097"/>
            <a:ext cx="114300" cy="119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3" name="Straight Connector 11"/>
          <p:cNvCxnSpPr>
            <a:cxnSpLocks noChangeShapeType="1"/>
          </p:cNvCxnSpPr>
          <p:nvPr/>
        </p:nvCxnSpPr>
        <p:spPr bwMode="auto">
          <a:xfrm>
            <a:off x="1781175" y="2228850"/>
            <a:ext cx="457200" cy="119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4" name="Straight Connector 17"/>
          <p:cNvCxnSpPr>
            <a:cxnSpLocks noChangeShapeType="1"/>
          </p:cNvCxnSpPr>
          <p:nvPr/>
        </p:nvCxnSpPr>
        <p:spPr bwMode="auto">
          <a:xfrm>
            <a:off x="1781175" y="2684860"/>
            <a:ext cx="457200" cy="119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5" name="Straight Connector 18"/>
          <p:cNvCxnSpPr>
            <a:cxnSpLocks noChangeShapeType="1"/>
          </p:cNvCxnSpPr>
          <p:nvPr/>
        </p:nvCxnSpPr>
        <p:spPr bwMode="auto">
          <a:xfrm>
            <a:off x="2437514" y="2228850"/>
            <a:ext cx="114300" cy="119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6" name="Straight Connector 19"/>
          <p:cNvCxnSpPr>
            <a:cxnSpLocks noChangeShapeType="1"/>
          </p:cNvCxnSpPr>
          <p:nvPr/>
        </p:nvCxnSpPr>
        <p:spPr bwMode="auto">
          <a:xfrm>
            <a:off x="2769244" y="2683669"/>
            <a:ext cx="114300" cy="119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7" name="Straight Connector 20"/>
          <p:cNvCxnSpPr>
            <a:cxnSpLocks noChangeShapeType="1"/>
          </p:cNvCxnSpPr>
          <p:nvPr/>
        </p:nvCxnSpPr>
        <p:spPr bwMode="auto">
          <a:xfrm>
            <a:off x="2437514" y="2684860"/>
            <a:ext cx="114300" cy="119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8" name="Straight Connector 21"/>
          <p:cNvCxnSpPr>
            <a:cxnSpLocks noChangeShapeType="1"/>
          </p:cNvCxnSpPr>
          <p:nvPr/>
        </p:nvCxnSpPr>
        <p:spPr bwMode="auto">
          <a:xfrm>
            <a:off x="2120978" y="4200525"/>
            <a:ext cx="114300" cy="119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9" name="Straight Connector 22"/>
          <p:cNvCxnSpPr>
            <a:cxnSpLocks noChangeShapeType="1"/>
          </p:cNvCxnSpPr>
          <p:nvPr/>
        </p:nvCxnSpPr>
        <p:spPr bwMode="auto">
          <a:xfrm>
            <a:off x="2114905" y="3744517"/>
            <a:ext cx="114300" cy="119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771650" y="1495425"/>
            <a:ext cx="2842167" cy="447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771650" y="2047875"/>
            <a:ext cx="2343150" cy="847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771650" y="3000375"/>
            <a:ext cx="2343150" cy="447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Some important set identities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731139" y="3620898"/>
            <a:ext cx="2343150" cy="790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/>
            <a:endParaRPr lang="x-none" altLang="x-none" sz="1800"/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7A5D45C9-B0B3-AD96-4D63-C456AB24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None/>
            </a:pPr>
            <a:r>
              <a:rPr lang="en-US" altLang="x-none" sz="1400" dirty="0"/>
              <a:t>Today, we</a:t>
            </a:r>
            <a:r>
              <a:rPr lang="en-US" altLang="ja-JP" sz="1400" dirty="0"/>
              <a:t>’ll discuss four common methods:</a:t>
            </a:r>
          </a:p>
          <a:p>
            <a:pPr marL="685800" lvl="1" indent="-342900">
              <a:buFont typeface="Trebuchet MS" charset="0"/>
              <a:buAutoNum type="arabicPeriod"/>
            </a:pPr>
            <a:r>
              <a:rPr lang="en-US" altLang="x-none" sz="1400" dirty="0"/>
              <a:t>Membership tables</a:t>
            </a:r>
          </a:p>
          <a:p>
            <a:pPr marL="942975" lvl="2" indent="-342900"/>
            <a:r>
              <a:rPr lang="en-US" altLang="x-none" sz="1400" dirty="0"/>
              <a:t>Similar to using truth tables to prove logical equivalence.</a:t>
            </a:r>
          </a:p>
          <a:p>
            <a:pPr marL="942975" lvl="2" indent="-342900"/>
            <a:endParaRPr lang="en-US" altLang="x-none" sz="1400" dirty="0"/>
          </a:p>
          <a:p>
            <a:pPr marL="685800" lvl="1" indent="-342900">
              <a:buFont typeface="Trebuchet MS" charset="0"/>
              <a:buAutoNum type="arabicPeriod"/>
            </a:pPr>
            <a:r>
              <a:rPr lang="en-US" altLang="x-none" sz="1400" dirty="0"/>
              <a:t>Logical argument (“mutual subset” method)</a:t>
            </a:r>
          </a:p>
          <a:p>
            <a:pPr marL="942975" lvl="2" indent="-342900"/>
            <a:r>
              <a:rPr lang="en-US" altLang="x-none" sz="1400" dirty="0"/>
              <a:t>Similar to the biconditional method for proving logical equivalence.</a:t>
            </a:r>
          </a:p>
          <a:p>
            <a:pPr marL="942975" lvl="2" indent="-342900"/>
            <a:endParaRPr lang="en-US" altLang="x-none" sz="1400" dirty="0"/>
          </a:p>
          <a:p>
            <a:pPr marL="685800" lvl="1" indent="-342900">
              <a:buFont typeface="Trebuchet MS" charset="0"/>
              <a:buAutoNum type="arabicPeriod"/>
            </a:pPr>
            <a:r>
              <a:rPr lang="en-US" altLang="x-none" sz="1400" dirty="0"/>
              <a:t>Using set builder notation</a:t>
            </a:r>
          </a:p>
          <a:p>
            <a:pPr marL="942975" lvl="2" indent="-342900"/>
            <a:r>
              <a:rPr lang="en-US" altLang="x-none" sz="1400" dirty="0"/>
              <a:t>(No direct comparison to equivalences.)</a:t>
            </a:r>
          </a:p>
          <a:p>
            <a:pPr marL="600075" lvl="2" indent="0">
              <a:buNone/>
            </a:pPr>
            <a:endParaRPr lang="en-US" altLang="x-none" sz="1400" dirty="0"/>
          </a:p>
          <a:p>
            <a:pPr marL="685800" lvl="1" indent="-342900">
              <a:buFont typeface="Trebuchet MS" charset="0"/>
              <a:buAutoNum type="arabicPeriod"/>
            </a:pPr>
            <a:r>
              <a:rPr lang="en-US" altLang="x-none" sz="1400" dirty="0"/>
              <a:t>Applying other known set identities</a:t>
            </a:r>
          </a:p>
          <a:p>
            <a:pPr marL="942975" lvl="2" indent="-342900"/>
            <a:r>
              <a:rPr lang="en-US" altLang="x-none" sz="1400" dirty="0"/>
              <a:t>Similar to using existing logical equivalences to prove new ones.</a:t>
            </a:r>
          </a:p>
        </p:txBody>
      </p:sp>
      <p:sp>
        <p:nvSpPr>
          <p:cNvPr id="2" name="3 Marcador de número de diapositiva">
            <a:extLst>
              <a:ext uri="{FF2B5EF4-FFF2-40B4-BE49-F238E27FC236}">
                <a16:creationId xmlns:a16="http://schemas.microsoft.com/office/drawing/2014/main" id="{04131FD2-7EAF-544A-2B34-93150E901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7</a:t>
            </a:fld>
            <a:endParaRPr lang="pt-BR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D150024-CA70-2B37-BFC2-C899384B890B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There are many ways to prove set identities</a:t>
            </a:r>
            <a:endParaRPr lang="en-US" altLang="x-non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x-none" dirty="0"/>
              <a:t>The membership table for an expression has columns for sub-expressions and rows to indicate the ways in which an arbitrary element may or may not be included.</a:t>
            </a:r>
          </a:p>
          <a:p>
            <a:pPr marL="0" indent="0">
              <a:buNone/>
            </a:pPr>
            <a:endParaRPr lang="en-US" altLang="x-none" dirty="0"/>
          </a:p>
          <a:p>
            <a:pPr marL="0" indent="0">
              <a:buNone/>
            </a:pPr>
            <a:r>
              <a:rPr lang="en-US" altLang="x-none" i="1" dirty="0">
                <a:solidFill>
                  <a:schemeClr val="bg2"/>
                </a:solidFill>
              </a:rPr>
              <a:t>Example:</a:t>
            </a:r>
            <a:r>
              <a:rPr lang="en-US" altLang="x-none" dirty="0">
                <a:solidFill>
                  <a:schemeClr val="bg2"/>
                </a:solidFill>
              </a:rPr>
              <a:t>  </a:t>
            </a:r>
            <a:r>
              <a:rPr lang="en-US" altLang="x-none" dirty="0"/>
              <a:t>A membership table for set intersection</a:t>
            </a:r>
            <a:endParaRPr lang="en-US" altLang="x-none" b="1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71700" y="3028951"/>
          <a:ext cx="4572000" cy="140970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60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A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B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A ∩ B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60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60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60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606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773288" y="3733800"/>
            <a:ext cx="3970412" cy="1252921"/>
            <a:chOff x="2173676" y="4978293"/>
            <a:chExt cx="5293978" cy="1670108"/>
          </a:xfrm>
        </p:grpSpPr>
        <p:sp>
          <p:nvSpPr>
            <p:cNvPr id="22558" name="TextBox 4"/>
            <p:cNvSpPr txBox="1">
              <a:spLocks noChangeArrowheads="1"/>
            </p:cNvSpPr>
            <p:nvPr/>
          </p:nvSpPr>
          <p:spPr bwMode="auto">
            <a:xfrm>
              <a:off x="2173676" y="6248400"/>
              <a:ext cx="4518840" cy="4000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x-none" sz="135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An element is in A ∩ B </a:t>
              </a:r>
              <a:r>
                <a:rPr lang="en-US" altLang="x-none" sz="1350" b="1" i="1" dirty="0" err="1">
                  <a:solidFill>
                    <a:srgbClr val="FF0000"/>
                  </a:solidFill>
                  <a:latin typeface="Comic Neue" panose="02000000000000000000" pitchFamily="2" charset="0"/>
                </a:rPr>
                <a:t>iff</a:t>
              </a:r>
              <a:r>
                <a:rPr lang="en-US" altLang="x-none" sz="1350" b="1" i="1" dirty="0">
                  <a:solidFill>
                    <a:srgbClr val="FF0000"/>
                  </a:solidFill>
                  <a:latin typeface="Comic Neue" panose="02000000000000000000" pitchFamily="2" charset="0"/>
                </a:rPr>
                <a:t> it is in both A and B</a:t>
              </a:r>
            </a:p>
          </p:txBody>
        </p:sp>
        <p:cxnSp>
          <p:nvCxnSpPr>
            <p:cNvPr id="7" name="Shape 6"/>
            <p:cNvCxnSpPr>
              <a:cxnSpLocks/>
              <a:stCxn id="22558" idx="3"/>
              <a:endCxn id="4" idx="3"/>
            </p:cNvCxnSpPr>
            <p:nvPr/>
          </p:nvCxnSpPr>
          <p:spPr bwMode="auto">
            <a:xfrm flipV="1">
              <a:off x="6692516" y="4978293"/>
              <a:ext cx="775138" cy="1470107"/>
            </a:xfrm>
            <a:prstGeom prst="curvedConnector3">
              <a:avLst>
                <a:gd name="adj1" fmla="val 323783"/>
              </a:avLst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3" name="3 Marcador de número de diapositiva">
            <a:extLst>
              <a:ext uri="{FF2B5EF4-FFF2-40B4-BE49-F238E27FC236}">
                <a16:creationId xmlns:a16="http://schemas.microsoft.com/office/drawing/2014/main" id="{A1E45F1A-22C5-2F2A-4C5A-F15FCC6D9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8</a:t>
            </a:fld>
            <a:endParaRPr lang="pt-BR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FA7C93-4641-1C2F-914D-8F20FEF8646D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b="1" dirty="0"/>
              <a:t>Membership tables</a:t>
            </a:r>
            <a:r>
              <a:rPr lang="en-US" altLang="x-none" sz="3200" dirty="0"/>
              <a:t> allow us to write proofs like we did using truth tables!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1314450" y="4059198"/>
            <a:ext cx="6229350" cy="1028700"/>
          </a:xfrm>
        </p:spPr>
        <p:txBody>
          <a:bodyPr/>
          <a:lstStyle/>
          <a:p>
            <a:pPr marL="0" indent="0">
              <a:buNone/>
            </a:pPr>
            <a:r>
              <a:rPr lang="en-US" altLang="x-none"/>
              <a:t>Since the appropriate columns of the membership table are the same, we can conclude that A ∩ (B ∪ C) = (A ∩ B) ∪ (A ∩ C).   ❏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195847"/>
              </p:ext>
            </p:extLst>
          </p:nvPr>
        </p:nvGraphicFramePr>
        <p:xfrm>
          <a:off x="1943100" y="1220748"/>
          <a:ext cx="5200650" cy="2359500"/>
        </p:xfrm>
        <a:graphic>
          <a:graphicData uri="http://schemas.openxmlformats.org/drawingml/2006/table">
            <a:tbl>
              <a:tblPr/>
              <a:tblGrid>
                <a:gridCol w="285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A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B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C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B∪C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A ∩ (B ∪ C)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A ∩ B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A ∩ C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(A ∩ B) ∪ (A ∩ C)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887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887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7887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887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887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7887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7887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1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7887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-105" charset="0"/>
                          <a:ea typeface="Osaka" pitchFamily="-105" charset="-128"/>
                          <a:cs typeface="Osaka" pitchFamily="-105" charset="-128"/>
                        </a:rPr>
                        <a:t>0</a:t>
                      </a:r>
                    </a:p>
                  </a:txBody>
                  <a:tcPr marL="68580" marR="68580" marT="31740" marB="317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3399235" y="1144548"/>
            <a:ext cx="3687365" cy="2686050"/>
            <a:chOff x="3008313" y="1295400"/>
            <a:chExt cx="4916487" cy="358140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3008313" y="1295400"/>
              <a:ext cx="1371600" cy="3581400"/>
            </a:xfrm>
            <a:prstGeom prst="roundRect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eaLnBrk="0" hangingPunct="0">
                <a:defRPr/>
              </a:pPr>
              <a:endParaRPr lang="en-US" sz="1050">
                <a:latin typeface="Arial" pitchFamily="-105" charset="0"/>
                <a:ea typeface="ＭＳ Ｐゴシック" pitchFamily="-105" charset="-128"/>
                <a:cs typeface="ＭＳ Ｐゴシック" pitchFamily="-105" charset="-128"/>
              </a:endParaRPr>
            </a:p>
          </p:txBody>
        </p:sp>
        <p:sp>
          <p:nvSpPr>
            <p:cNvPr id="6" name="Rounded Rectangle 5"/>
            <p:cNvSpPr/>
            <p:nvPr/>
          </p:nvSpPr>
          <p:spPr bwMode="auto">
            <a:xfrm>
              <a:off x="6096000" y="1295400"/>
              <a:ext cx="1828800" cy="3581400"/>
            </a:xfrm>
            <a:prstGeom prst="roundRect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r" eaLnBrk="0" hangingPunct="0">
                <a:defRPr/>
              </a:pPr>
              <a:endParaRPr lang="en-US" sz="1050">
                <a:latin typeface="Arial" pitchFamily="-105" charset="0"/>
                <a:ea typeface="ＭＳ Ｐゴシック" pitchFamily="-105" charset="-128"/>
                <a:cs typeface="ＭＳ Ｐゴシック" pitchFamily="-105" charset="-128"/>
              </a:endParaRP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857500" y="1544598"/>
            <a:ext cx="457200" cy="1943120"/>
            <a:chOff x="2286000" y="1828800"/>
            <a:chExt cx="609600" cy="2590531"/>
          </a:xfrm>
        </p:grpSpPr>
        <p:sp>
          <p:nvSpPr>
            <p:cNvPr id="23685" name="Rectangle 6"/>
            <p:cNvSpPr>
              <a:spLocks noChangeArrowheads="1"/>
            </p:cNvSpPr>
            <p:nvPr/>
          </p:nvSpPr>
          <p:spPr bwMode="auto">
            <a:xfrm>
              <a:off x="2362200" y="1828800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86" name="Rectangle 7"/>
            <p:cNvSpPr>
              <a:spLocks noChangeArrowheads="1"/>
            </p:cNvSpPr>
            <p:nvPr/>
          </p:nvSpPr>
          <p:spPr bwMode="auto">
            <a:xfrm>
              <a:off x="2286000" y="2133565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87" name="Rectangle 8"/>
            <p:cNvSpPr>
              <a:spLocks noChangeArrowheads="1"/>
            </p:cNvSpPr>
            <p:nvPr/>
          </p:nvSpPr>
          <p:spPr bwMode="auto">
            <a:xfrm>
              <a:off x="2362200" y="2514522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88" name="Rectangle 9"/>
            <p:cNvSpPr>
              <a:spLocks noChangeArrowheads="1"/>
            </p:cNvSpPr>
            <p:nvPr/>
          </p:nvSpPr>
          <p:spPr bwMode="auto">
            <a:xfrm>
              <a:off x="2286000" y="2819287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89" name="Rectangle 10"/>
            <p:cNvSpPr>
              <a:spLocks noChangeArrowheads="1"/>
            </p:cNvSpPr>
            <p:nvPr/>
          </p:nvSpPr>
          <p:spPr bwMode="auto">
            <a:xfrm>
              <a:off x="2362200" y="3200243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90" name="Rectangle 11"/>
            <p:cNvSpPr>
              <a:spLocks noChangeArrowheads="1"/>
            </p:cNvSpPr>
            <p:nvPr/>
          </p:nvSpPr>
          <p:spPr bwMode="auto">
            <a:xfrm>
              <a:off x="2334591" y="3505009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91" name="Rectangle 12"/>
            <p:cNvSpPr>
              <a:spLocks noChangeArrowheads="1"/>
            </p:cNvSpPr>
            <p:nvPr/>
          </p:nvSpPr>
          <p:spPr bwMode="auto">
            <a:xfrm>
              <a:off x="2362200" y="3885965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92" name="Rectangle 13"/>
            <p:cNvSpPr>
              <a:spLocks noChangeArrowheads="1"/>
            </p:cNvSpPr>
            <p:nvPr/>
          </p:nvSpPr>
          <p:spPr bwMode="auto">
            <a:xfrm>
              <a:off x="2343794" y="4190731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</p:grpSp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3657600" y="1551742"/>
            <a:ext cx="457200" cy="1935976"/>
            <a:chOff x="2286000" y="1828800"/>
            <a:chExt cx="609600" cy="2581007"/>
          </a:xfrm>
        </p:grpSpPr>
        <p:sp>
          <p:nvSpPr>
            <p:cNvPr id="23677" name="Rectangle 16"/>
            <p:cNvSpPr>
              <a:spLocks noChangeArrowheads="1"/>
            </p:cNvSpPr>
            <p:nvPr/>
          </p:nvSpPr>
          <p:spPr bwMode="auto">
            <a:xfrm>
              <a:off x="2362200" y="1828800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78" name="Rectangle 17"/>
            <p:cNvSpPr>
              <a:spLocks noChangeArrowheads="1"/>
            </p:cNvSpPr>
            <p:nvPr/>
          </p:nvSpPr>
          <p:spPr bwMode="auto">
            <a:xfrm>
              <a:off x="2286000" y="2124041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 dirty="0"/>
            </a:p>
          </p:txBody>
        </p:sp>
        <p:sp>
          <p:nvSpPr>
            <p:cNvPr id="23679" name="Rectangle 18"/>
            <p:cNvSpPr>
              <a:spLocks noChangeArrowheads="1"/>
            </p:cNvSpPr>
            <p:nvPr/>
          </p:nvSpPr>
          <p:spPr bwMode="auto">
            <a:xfrm>
              <a:off x="2362200" y="2504998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80" name="Rectangle 19"/>
            <p:cNvSpPr>
              <a:spLocks noChangeArrowheads="1"/>
            </p:cNvSpPr>
            <p:nvPr/>
          </p:nvSpPr>
          <p:spPr bwMode="auto">
            <a:xfrm>
              <a:off x="2286000" y="2809763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81" name="Rectangle 20"/>
            <p:cNvSpPr>
              <a:spLocks noChangeArrowheads="1"/>
            </p:cNvSpPr>
            <p:nvPr/>
          </p:nvSpPr>
          <p:spPr bwMode="auto">
            <a:xfrm>
              <a:off x="2362200" y="3190719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82" name="Rectangle 21"/>
            <p:cNvSpPr>
              <a:spLocks noChangeArrowheads="1"/>
            </p:cNvSpPr>
            <p:nvPr/>
          </p:nvSpPr>
          <p:spPr bwMode="auto">
            <a:xfrm>
              <a:off x="2334591" y="3495485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83" name="Rectangle 22"/>
            <p:cNvSpPr>
              <a:spLocks noChangeArrowheads="1"/>
            </p:cNvSpPr>
            <p:nvPr/>
          </p:nvSpPr>
          <p:spPr bwMode="auto">
            <a:xfrm>
              <a:off x="2286000" y="3876441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84" name="Rectangle 23"/>
            <p:cNvSpPr>
              <a:spLocks noChangeArrowheads="1"/>
            </p:cNvSpPr>
            <p:nvPr/>
          </p:nvSpPr>
          <p:spPr bwMode="auto">
            <a:xfrm>
              <a:off x="2343794" y="4181207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</p:grp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4514850" y="1551742"/>
            <a:ext cx="457200" cy="1935976"/>
            <a:chOff x="2286000" y="1828800"/>
            <a:chExt cx="609600" cy="2581007"/>
          </a:xfrm>
        </p:grpSpPr>
        <p:sp>
          <p:nvSpPr>
            <p:cNvPr id="23669" name="Rectangle 25"/>
            <p:cNvSpPr>
              <a:spLocks noChangeArrowheads="1"/>
            </p:cNvSpPr>
            <p:nvPr/>
          </p:nvSpPr>
          <p:spPr bwMode="auto">
            <a:xfrm>
              <a:off x="2362200" y="1828800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70" name="Rectangle 26"/>
            <p:cNvSpPr>
              <a:spLocks noChangeArrowheads="1"/>
            </p:cNvSpPr>
            <p:nvPr/>
          </p:nvSpPr>
          <p:spPr bwMode="auto">
            <a:xfrm>
              <a:off x="2286000" y="2124041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71" name="Rectangle 27"/>
            <p:cNvSpPr>
              <a:spLocks noChangeArrowheads="1"/>
            </p:cNvSpPr>
            <p:nvPr/>
          </p:nvSpPr>
          <p:spPr bwMode="auto">
            <a:xfrm>
              <a:off x="2362200" y="2504998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72" name="Rectangle 28"/>
            <p:cNvSpPr>
              <a:spLocks noChangeArrowheads="1"/>
            </p:cNvSpPr>
            <p:nvPr/>
          </p:nvSpPr>
          <p:spPr bwMode="auto">
            <a:xfrm>
              <a:off x="2286000" y="2809763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73" name="Rectangle 29"/>
            <p:cNvSpPr>
              <a:spLocks noChangeArrowheads="1"/>
            </p:cNvSpPr>
            <p:nvPr/>
          </p:nvSpPr>
          <p:spPr bwMode="auto">
            <a:xfrm>
              <a:off x="2362200" y="3190719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74" name="Rectangle 30"/>
            <p:cNvSpPr>
              <a:spLocks noChangeArrowheads="1"/>
            </p:cNvSpPr>
            <p:nvPr/>
          </p:nvSpPr>
          <p:spPr bwMode="auto">
            <a:xfrm>
              <a:off x="2334591" y="3495485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75" name="Rectangle 31"/>
            <p:cNvSpPr>
              <a:spLocks noChangeArrowheads="1"/>
            </p:cNvSpPr>
            <p:nvPr/>
          </p:nvSpPr>
          <p:spPr bwMode="auto">
            <a:xfrm>
              <a:off x="2286000" y="3876441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76" name="Rectangle 32"/>
            <p:cNvSpPr>
              <a:spLocks noChangeArrowheads="1"/>
            </p:cNvSpPr>
            <p:nvPr/>
          </p:nvSpPr>
          <p:spPr bwMode="auto">
            <a:xfrm>
              <a:off x="2343794" y="4181207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5143500" y="1551742"/>
            <a:ext cx="457200" cy="1935976"/>
            <a:chOff x="2286000" y="1828800"/>
            <a:chExt cx="609600" cy="2581007"/>
          </a:xfrm>
        </p:grpSpPr>
        <p:sp>
          <p:nvSpPr>
            <p:cNvPr id="23661" name="Rectangle 34"/>
            <p:cNvSpPr>
              <a:spLocks noChangeArrowheads="1"/>
            </p:cNvSpPr>
            <p:nvPr/>
          </p:nvSpPr>
          <p:spPr bwMode="auto">
            <a:xfrm>
              <a:off x="2362200" y="1828800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62" name="Rectangle 35"/>
            <p:cNvSpPr>
              <a:spLocks noChangeArrowheads="1"/>
            </p:cNvSpPr>
            <p:nvPr/>
          </p:nvSpPr>
          <p:spPr bwMode="auto">
            <a:xfrm>
              <a:off x="2286000" y="2124041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63" name="Rectangle 36"/>
            <p:cNvSpPr>
              <a:spLocks noChangeArrowheads="1"/>
            </p:cNvSpPr>
            <p:nvPr/>
          </p:nvSpPr>
          <p:spPr bwMode="auto">
            <a:xfrm>
              <a:off x="2362200" y="2504998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64" name="Rectangle 37"/>
            <p:cNvSpPr>
              <a:spLocks noChangeArrowheads="1"/>
            </p:cNvSpPr>
            <p:nvPr/>
          </p:nvSpPr>
          <p:spPr bwMode="auto">
            <a:xfrm>
              <a:off x="2286000" y="2809763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65" name="Rectangle 38"/>
            <p:cNvSpPr>
              <a:spLocks noChangeArrowheads="1"/>
            </p:cNvSpPr>
            <p:nvPr/>
          </p:nvSpPr>
          <p:spPr bwMode="auto">
            <a:xfrm>
              <a:off x="2362200" y="3190719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66" name="Rectangle 39"/>
            <p:cNvSpPr>
              <a:spLocks noChangeArrowheads="1"/>
            </p:cNvSpPr>
            <p:nvPr/>
          </p:nvSpPr>
          <p:spPr bwMode="auto">
            <a:xfrm>
              <a:off x="2334591" y="3495485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67" name="Rectangle 40"/>
            <p:cNvSpPr>
              <a:spLocks noChangeArrowheads="1"/>
            </p:cNvSpPr>
            <p:nvPr/>
          </p:nvSpPr>
          <p:spPr bwMode="auto">
            <a:xfrm>
              <a:off x="2286000" y="3876441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68" name="Rectangle 41"/>
            <p:cNvSpPr>
              <a:spLocks noChangeArrowheads="1"/>
            </p:cNvSpPr>
            <p:nvPr/>
          </p:nvSpPr>
          <p:spPr bwMode="auto">
            <a:xfrm>
              <a:off x="2343794" y="4181207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</p:grpSp>
      <p:grpSp>
        <p:nvGrpSpPr>
          <p:cNvPr id="10" name="Group 42"/>
          <p:cNvGrpSpPr>
            <a:grpSpLocks/>
          </p:cNvGrpSpPr>
          <p:nvPr/>
        </p:nvGrpSpPr>
        <p:grpSpPr bwMode="auto">
          <a:xfrm>
            <a:off x="6172200" y="1551742"/>
            <a:ext cx="457200" cy="1935976"/>
            <a:chOff x="2286000" y="1828800"/>
            <a:chExt cx="609600" cy="2581007"/>
          </a:xfrm>
        </p:grpSpPr>
        <p:sp>
          <p:nvSpPr>
            <p:cNvPr id="23653" name="Rectangle 43"/>
            <p:cNvSpPr>
              <a:spLocks noChangeArrowheads="1"/>
            </p:cNvSpPr>
            <p:nvPr/>
          </p:nvSpPr>
          <p:spPr bwMode="auto">
            <a:xfrm>
              <a:off x="2362200" y="1828800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54" name="Rectangle 44"/>
            <p:cNvSpPr>
              <a:spLocks noChangeArrowheads="1"/>
            </p:cNvSpPr>
            <p:nvPr/>
          </p:nvSpPr>
          <p:spPr bwMode="auto">
            <a:xfrm>
              <a:off x="2286000" y="2124041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55" name="Rectangle 45"/>
            <p:cNvSpPr>
              <a:spLocks noChangeArrowheads="1"/>
            </p:cNvSpPr>
            <p:nvPr/>
          </p:nvSpPr>
          <p:spPr bwMode="auto">
            <a:xfrm>
              <a:off x="2362200" y="2504998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56" name="Rectangle 46"/>
            <p:cNvSpPr>
              <a:spLocks noChangeArrowheads="1"/>
            </p:cNvSpPr>
            <p:nvPr/>
          </p:nvSpPr>
          <p:spPr bwMode="auto">
            <a:xfrm>
              <a:off x="2286000" y="2809763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57" name="Rectangle 47"/>
            <p:cNvSpPr>
              <a:spLocks noChangeArrowheads="1"/>
            </p:cNvSpPr>
            <p:nvPr/>
          </p:nvSpPr>
          <p:spPr bwMode="auto">
            <a:xfrm>
              <a:off x="2362200" y="3190719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58" name="Rectangle 48"/>
            <p:cNvSpPr>
              <a:spLocks noChangeArrowheads="1"/>
            </p:cNvSpPr>
            <p:nvPr/>
          </p:nvSpPr>
          <p:spPr bwMode="auto">
            <a:xfrm>
              <a:off x="2334591" y="3495485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59" name="Rectangle 49"/>
            <p:cNvSpPr>
              <a:spLocks noChangeArrowheads="1"/>
            </p:cNvSpPr>
            <p:nvPr/>
          </p:nvSpPr>
          <p:spPr bwMode="auto">
            <a:xfrm>
              <a:off x="2286000" y="3876441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  <p:sp>
          <p:nvSpPr>
            <p:cNvPr id="23660" name="Rectangle 50"/>
            <p:cNvSpPr>
              <a:spLocks noChangeArrowheads="1"/>
            </p:cNvSpPr>
            <p:nvPr/>
          </p:nvSpPr>
          <p:spPr bwMode="auto">
            <a:xfrm>
              <a:off x="2343794" y="4181207"/>
              <a:ext cx="5334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r"/>
              <a:endParaRPr lang="x-none" altLang="x-none" sz="1800"/>
            </a:p>
          </p:txBody>
        </p:sp>
      </p:grpSp>
      <p:sp>
        <p:nvSpPr>
          <p:cNvPr id="11" name="3 Marcador de número de diapositiva">
            <a:extLst>
              <a:ext uri="{FF2B5EF4-FFF2-40B4-BE49-F238E27FC236}">
                <a16:creationId xmlns:a16="http://schemas.microsoft.com/office/drawing/2014/main" id="{EF355152-40BB-B466-25C1-76B20B237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20000" y="13716"/>
            <a:ext cx="1066800" cy="246888"/>
          </a:xfrm>
        </p:spPr>
        <p:txBody>
          <a:bodyPr>
            <a:noAutofit/>
          </a:bodyPr>
          <a:lstStyle/>
          <a:p>
            <a:fld id="{12A1D360-EE44-42AC-A6C7-CCF1DFA7C784}" type="slidenum">
              <a:rPr lang="pt-BR" smtClean="0"/>
              <a:pPr/>
              <a:t>9</a:t>
            </a:fld>
            <a:endParaRPr lang="pt-BR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06ECC7D-1B11-38C9-C03D-41B7C80DE5F0}"/>
              </a:ext>
            </a:extLst>
          </p:cNvPr>
          <p:cNvSpPr txBox="1">
            <a:spLocks/>
          </p:cNvSpPr>
          <p:nvPr/>
        </p:nvSpPr>
        <p:spPr>
          <a:xfrm>
            <a:off x="457200" y="400050"/>
            <a:ext cx="8229600" cy="742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3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altLang="x-none" sz="3200" dirty="0"/>
              <a:t>Prove that A ∩ (B ∪ C) = (A ∩ B) ∪ (A ∩ C)</a:t>
            </a: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theme/theme1.xml><?xml version="1.0" encoding="utf-8"?>
<a:theme xmlns:a="http://schemas.openxmlformats.org/drawingml/2006/main" name="Brilho">
  <a:themeElements>
    <a:clrScheme name="Executivo">
      <a:dk1>
        <a:srgbClr val="000000"/>
      </a:dk1>
      <a:lt1>
        <a:srgbClr val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2832</TotalTime>
  <Words>1872</Words>
  <Application>Microsoft Macintosh PowerPoint</Application>
  <PresentationFormat>On-screen Show (16:9)</PresentationFormat>
  <Paragraphs>294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 Math</vt:lpstr>
      <vt:lpstr>Comic Neue</vt:lpstr>
      <vt:lpstr>Trebuchet MS</vt:lpstr>
      <vt:lpstr>Wingdings</vt:lpstr>
      <vt:lpstr>Brilho</vt:lpstr>
      <vt:lpstr>CS 441: Set Identities</vt:lpstr>
      <vt:lpstr>[Motivation] Set Identities</vt:lpstr>
      <vt:lpstr>Today's topics</vt:lpstr>
      <vt:lpstr>PowerPoint Presentation</vt:lpstr>
      <vt:lpstr>Some important set identities</vt:lpstr>
      <vt:lpstr>Some important set identities</vt:lpstr>
      <vt:lpstr>PowerPoint Presentation</vt:lpstr>
      <vt:lpstr>PowerPoint Presentation</vt:lpstr>
      <vt:lpstr>PowerPoint Presentation</vt:lpstr>
      <vt:lpstr>PowerPoint Presentation</vt:lpstr>
      <vt:lpstr>Prove that A ∩ B = A ∪ B</vt:lpstr>
      <vt:lpstr>Prove that A ∩ B = A ∪ B</vt:lpstr>
      <vt:lpstr>PowerPoint Presentation</vt:lpstr>
      <vt:lpstr>PowerPoint Presentation</vt:lpstr>
      <vt:lpstr>In-class Activities</vt:lpstr>
      <vt:lpstr>Final thoughts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Leveraging Unlabeled Data for Sketch-based Understanding</dc:title>
  <dc:creator>Fernando</dc:creator>
  <cp:lastModifiedBy>Nils Ever Murrugarra Llerena</cp:lastModifiedBy>
  <cp:revision>328</cp:revision>
  <cp:lastPrinted>2025-02-03T17:00:24Z</cp:lastPrinted>
  <dcterms:created xsi:type="dcterms:W3CDTF">2011-07-05T14:46:51Z</dcterms:created>
  <dcterms:modified xsi:type="dcterms:W3CDTF">2025-09-19T14:27:58Z</dcterms:modified>
</cp:coreProperties>
</file>