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589" r:id="rId2"/>
    <p:sldId id="296" r:id="rId3"/>
    <p:sldId id="615" r:id="rId4"/>
    <p:sldId id="361" r:id="rId5"/>
    <p:sldId id="362" r:id="rId6"/>
    <p:sldId id="378" r:id="rId7"/>
    <p:sldId id="379" r:id="rId8"/>
    <p:sldId id="364" r:id="rId9"/>
    <p:sldId id="365" r:id="rId10"/>
    <p:sldId id="367" r:id="rId11"/>
    <p:sldId id="368" r:id="rId12"/>
    <p:sldId id="380" r:id="rId13"/>
    <p:sldId id="369" r:id="rId14"/>
    <p:sldId id="381" r:id="rId15"/>
    <p:sldId id="371" r:id="rId16"/>
    <p:sldId id="382" r:id="rId17"/>
    <p:sldId id="373" r:id="rId18"/>
    <p:sldId id="354" r:id="rId19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73366"/>
  </p:normalViewPr>
  <p:slideViewPr>
    <p:cSldViewPr snapToGrid="0">
      <p:cViewPr varScale="1">
        <p:scale>
          <a:sx n="137" d="100"/>
          <a:sy n="137" d="100"/>
        </p:scale>
        <p:origin x="1528" y="176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 TH on floor/ceiling</a:t>
            </a:r>
          </a:p>
          <a:p>
            <a:endParaRPr lang="en-US" dirty="0"/>
          </a:p>
          <a:p>
            <a:r>
              <a:rPr lang="en-US" dirty="0"/>
              <a:t>####</a:t>
            </a:r>
          </a:p>
          <a:p>
            <a:endParaRPr lang="en-US" dirty="0"/>
          </a:p>
          <a:p>
            <a:r>
              <a:rPr lang="en-US" dirty="0"/>
              <a:t>1a</a:t>
            </a:r>
          </a:p>
          <a:p>
            <a:endParaRPr lang="en-US" dirty="0"/>
          </a:p>
          <a:p>
            <a:r>
              <a:rPr lang="en-US" b="0" dirty="0"/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A4396B-FDB0-AD49-9863-672913CC79BF}" type="slidenum">
              <a:rPr lang="en-US" altLang="x-none" smtClean="0"/>
              <a:pPr/>
              <a:t>17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21829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A4396B-FDB0-AD49-9863-672913CC79BF}" type="slidenum">
              <a:rPr lang="en-US" altLang="x-none" smtClean="0"/>
              <a:pPr/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9958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Source: Gemini</a:t>
            </a:r>
          </a:p>
          <a:p>
            <a:endParaRPr lang="en-US" dirty="0"/>
          </a:p>
          <a:p>
            <a:r>
              <a:rPr lang="en-US" b="1" dirty="0"/>
              <a:t>The Function-Based Approach</a:t>
            </a:r>
          </a:p>
          <a:p>
            <a:r>
              <a:rPr lang="en-US" b="1" dirty="0"/>
              <a:t>Define the Function:</a:t>
            </a:r>
            <a:r>
              <a:rPr lang="en-US" dirty="0"/>
              <a:t> The URL router itself acts as a function, let's call it </a:t>
            </a:r>
            <a:r>
              <a:rPr lang="en-US" dirty="0">
                <a:effectLst/>
              </a:rPr>
              <a:t>f</a:t>
            </a:r>
            <a:r>
              <a:rPr lang="en-US" dirty="0"/>
              <a:t>(u).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domain</a:t>
            </a:r>
            <a:r>
              <a:rPr lang="en-US" dirty="0"/>
              <a:t> of the function is the set of all possible URLs that the web application can handle.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codomain</a:t>
            </a:r>
            <a:r>
              <a:rPr lang="en-US" dirty="0"/>
              <a:t> is the set of all possible functions or "views" that are designed to handle those URLs.</a:t>
            </a:r>
          </a:p>
          <a:p>
            <a:r>
              <a:rPr lang="en-US" b="1" dirty="0"/>
              <a:t>Mapping the Input to the Output:</a:t>
            </a:r>
            <a:r>
              <a:rPr lang="en-US" dirty="0"/>
              <a:t> The router function works by establishing a set of rules (routes) that define the mapping. For our example, a route might look like this:</a:t>
            </a:r>
          </a:p>
          <a:p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f("/users/profile/{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user_id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}")</a:t>
            </a:r>
            <a:r>
              <a:rPr lang="en-US" dirty="0"/>
              <a:t> →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show_user_profile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user_id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dirty="0"/>
          </a:p>
          <a:p>
            <a:r>
              <a:rPr lang="en-US" dirty="0"/>
              <a:t>Here, the URL acts as the </a:t>
            </a:r>
            <a:r>
              <a:rPr lang="en-US" b="1" dirty="0"/>
              <a:t>input</a:t>
            </a:r>
            <a:r>
              <a:rPr lang="en-US" dirty="0"/>
              <a:t>, and the function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show_user_profile</a:t>
            </a:r>
            <a:r>
              <a:rPr lang="en-US" dirty="0"/>
              <a:t> is the </a:t>
            </a:r>
            <a:r>
              <a:rPr lang="en-US" b="1" dirty="0"/>
              <a:t>output</a:t>
            </a:r>
            <a:r>
              <a:rPr lang="en-US" dirty="0"/>
              <a:t>. The router extracts the variable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user_id</a:t>
            </a:r>
            <a:r>
              <a:rPr lang="en-US" dirty="0"/>
              <a:t> and passes it as an argument to the output function.</a:t>
            </a:r>
          </a:p>
          <a:p>
            <a:r>
              <a:rPr lang="en-US" b="1" dirty="0"/>
              <a:t>Key Function Properties:</a:t>
            </a:r>
            <a:r>
              <a:rPr lang="en-US" dirty="0"/>
              <a:t> This example effectively demonstrates several core concepts:</a:t>
            </a:r>
          </a:p>
          <a:p>
            <a:pPr lvl="1"/>
            <a:r>
              <a:rPr lang="en-US" b="1" dirty="0"/>
              <a:t>Every Input Has Exactly One Output:</a:t>
            </a:r>
            <a:r>
              <a:rPr lang="en-US" dirty="0"/>
              <a:t> A well-designed router ensures that each unique URL path is mapped to a single, designated function. This prevents ambiguity and ensures the right page is always served.</a:t>
            </a:r>
          </a:p>
          <a:p>
            <a:pPr lvl="1"/>
            <a:r>
              <a:rPr lang="en-US" b="1" dirty="0"/>
              <a:t>One-to-One and Many-to-One:</a:t>
            </a:r>
            <a:r>
              <a:rPr lang="en-US" dirty="0"/>
              <a:t> You can discuss how some routes might be </a:t>
            </a:r>
            <a:r>
              <a:rPr lang="en-US" b="1" dirty="0"/>
              <a:t>one-to-one</a:t>
            </a:r>
            <a:r>
              <a:rPr lang="en-US" dirty="0"/>
              <a:t> (e.g.,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/home</a:t>
            </a:r>
            <a:r>
              <a:rPr lang="en-US" dirty="0"/>
              <a:t> always maps to a single home page function), while others might be </a:t>
            </a:r>
            <a:r>
              <a:rPr lang="en-US" b="1" dirty="0"/>
              <a:t>many-to-one</a:t>
            </a:r>
            <a:r>
              <a:rPr lang="en-US" dirty="0"/>
              <a:t>. For example,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/users/profile/123</a:t>
            </a:r>
            <a:r>
              <a:rPr lang="en-US" dirty="0"/>
              <a:t> and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/users/profile/456</a:t>
            </a:r>
            <a:r>
              <a:rPr lang="en-US" dirty="0"/>
              <a:t> are two different URLs (inputs), but they both map to the same </a:t>
            </a:r>
            <a:r>
              <a:rPr lang="en-US" b="1" dirty="0"/>
              <a:t>output</a:t>
            </a:r>
            <a:r>
              <a:rPr lang="en-US" dirty="0"/>
              <a:t> function,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show_user_profile</a:t>
            </a:r>
            <a:r>
              <a:rPr lang="en-US" dirty="0"/>
              <a:t>, which then uses the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user_id</a:t>
            </a:r>
            <a:r>
              <a:rPr lang="en-US" dirty="0"/>
              <a:t> to retrieve the correct data.</a:t>
            </a:r>
          </a:p>
          <a:p>
            <a:r>
              <a:rPr lang="en-US" dirty="0"/>
              <a:t>This example is highly relatable for computer science students because web development is a common career path. It shows how the abstract concept of a function is the fundamental logic that powers the web's navigation and structure.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91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probably more precise than how you learned functions in high school courses and even calculus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A4396B-FDB0-AD49-9863-672913CC79BF}" type="slidenum">
              <a:rPr lang="en-US" altLang="x-none" smtClean="0"/>
              <a:pPr/>
              <a:t>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56135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A4396B-FDB0-AD49-9863-672913CC79BF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43217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x-none" dirty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D8C5FC4-E1D8-CB4F-9FC8-4F7499108E8F}" type="slidenum">
              <a:rPr lang="en-US" altLang="x-none" sz="1200"/>
              <a:pPr/>
              <a:t>10</a:t>
            </a:fld>
            <a:endParaRPr lang="en-US" altLang="x-none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element in the domain maps to a unique element in the codomain (injective).</a:t>
            </a:r>
          </a:p>
          <a:p>
            <a:endParaRPr lang="en-US" dirty="0"/>
          </a:p>
          <a:p>
            <a:r>
              <a:rPr lang="en-US" dirty="0"/>
              <a:t>Every element in the codomain has a corresponding element in the domain (surjective).</a:t>
            </a:r>
          </a:p>
          <a:p>
            <a:endParaRPr lang="en-US" dirty="0"/>
          </a:p>
          <a:p>
            <a:r>
              <a:rPr lang="en-US" dirty="0"/>
              <a:t>This properties is ensured by bijection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1859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A4396B-FDB0-AD49-9863-672913CC79BF}" type="slidenum">
              <a:rPr lang="en-US" altLang="x-none" smtClean="0"/>
              <a:pPr/>
              <a:t>12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966831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A4396B-FDB0-AD49-9863-672913CC79BF}" type="slidenum">
              <a:rPr lang="en-US" altLang="x-none" smtClean="0"/>
              <a:pPr/>
              <a:t>13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68880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x-none" dirty="0"/>
              <a:t>14’400 bits/sec * 60 sec/(1 min) = 864’000 bits/min</a:t>
            </a:r>
          </a:p>
          <a:p>
            <a:endParaRPr lang="en-US" altLang="x-none" dirty="0"/>
          </a:p>
          <a:p>
            <a:r>
              <a:rPr lang="en-US" altLang="x-none" dirty="0"/>
              <a:t>1400 byte packets = (1400 * 8) bit packets 			1 byte = 8 bits</a:t>
            </a:r>
          </a:p>
          <a:p>
            <a:endParaRPr lang="en-US" altLang="x-none" dirty="0"/>
          </a:p>
          <a:p>
            <a:r>
              <a:rPr lang="en-US" altLang="x-none" dirty="0"/>
              <a:t>864’000 / (1400*8) = 77 packets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FE0EED8B-E021-B14A-830B-F59124EC2FE6}" type="slidenum">
              <a:rPr lang="en-US" altLang="x-none" sz="1200"/>
              <a:pPr/>
              <a:t>16</a:t>
            </a:fld>
            <a:endParaRPr lang="en-US" altLang="x-non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uXjVJKDsiug=/?share_link_id=336282589187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iro.com/app/board/uXjVJK8YtvY=/?share_link_id=571211365438" TargetMode="External"/><Relationship Id="rId4" Type="http://schemas.openxmlformats.org/officeDocument/2006/relationships/hyperlink" Target="https://miro.com/app/board/uXjVJKDGIm8=/?share_link_id=86485341710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Functions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3"/>
          <p:cNvGrpSpPr>
            <a:grpSpLocks/>
          </p:cNvGrpSpPr>
          <p:nvPr/>
        </p:nvGrpSpPr>
        <p:grpSpPr bwMode="auto">
          <a:xfrm>
            <a:off x="1943100" y="857250"/>
            <a:ext cx="2400300" cy="1485900"/>
            <a:chOff x="2971800" y="4419600"/>
            <a:chExt cx="3200400" cy="1981200"/>
          </a:xfrm>
        </p:grpSpPr>
        <p:sp>
          <p:nvSpPr>
            <p:cNvPr id="35890" name="Rounded Rectangle 4"/>
            <p:cNvSpPr>
              <a:spLocks noChangeArrowheads="1"/>
            </p:cNvSpPr>
            <p:nvPr/>
          </p:nvSpPr>
          <p:spPr bwMode="auto">
            <a:xfrm>
              <a:off x="2971800" y="4419600"/>
              <a:ext cx="3200400" cy="19812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500" i="1"/>
                <a:t>f : A → B</a:t>
              </a:r>
            </a:p>
          </p:txBody>
        </p:sp>
        <p:sp>
          <p:nvSpPr>
            <p:cNvPr id="35891" name="TextBox 5"/>
            <p:cNvSpPr txBox="1">
              <a:spLocks noChangeArrowheads="1"/>
            </p:cNvSpPr>
            <p:nvPr/>
          </p:nvSpPr>
          <p:spPr bwMode="auto">
            <a:xfrm>
              <a:off x="3364563" y="4981449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a ●</a:t>
              </a:r>
            </a:p>
          </p:txBody>
        </p:sp>
        <p:sp>
          <p:nvSpPr>
            <p:cNvPr id="35892" name="TextBox 6"/>
            <p:cNvSpPr txBox="1">
              <a:spLocks noChangeArrowheads="1"/>
            </p:cNvSpPr>
            <p:nvPr/>
          </p:nvSpPr>
          <p:spPr bwMode="auto">
            <a:xfrm>
              <a:off x="3352384" y="5297765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b ●</a:t>
              </a:r>
            </a:p>
          </p:txBody>
        </p:sp>
        <p:sp>
          <p:nvSpPr>
            <p:cNvPr id="35893" name="TextBox 7"/>
            <p:cNvSpPr txBox="1">
              <a:spLocks noChangeArrowheads="1"/>
            </p:cNvSpPr>
            <p:nvPr/>
          </p:nvSpPr>
          <p:spPr bwMode="auto">
            <a:xfrm>
              <a:off x="3365209" y="5604683"/>
              <a:ext cx="656592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c ●</a:t>
              </a:r>
            </a:p>
          </p:txBody>
        </p:sp>
        <p:sp>
          <p:nvSpPr>
            <p:cNvPr id="35894" name="TextBox 8"/>
            <p:cNvSpPr txBox="1">
              <a:spLocks noChangeArrowheads="1"/>
            </p:cNvSpPr>
            <p:nvPr/>
          </p:nvSpPr>
          <p:spPr bwMode="auto">
            <a:xfrm>
              <a:off x="5221311" y="4981449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1</a:t>
              </a:r>
            </a:p>
          </p:txBody>
        </p:sp>
        <p:sp>
          <p:nvSpPr>
            <p:cNvPr id="35895" name="TextBox 9"/>
            <p:cNvSpPr txBox="1">
              <a:spLocks noChangeArrowheads="1"/>
            </p:cNvSpPr>
            <p:nvPr/>
          </p:nvSpPr>
          <p:spPr bwMode="auto">
            <a:xfrm>
              <a:off x="5218991" y="5297765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2</a:t>
              </a:r>
            </a:p>
          </p:txBody>
        </p:sp>
        <p:sp>
          <p:nvSpPr>
            <p:cNvPr id="35896" name="TextBox 10"/>
            <p:cNvSpPr txBox="1">
              <a:spLocks noChangeArrowheads="1"/>
            </p:cNvSpPr>
            <p:nvPr/>
          </p:nvSpPr>
          <p:spPr bwMode="auto">
            <a:xfrm>
              <a:off x="5218991" y="5604683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3</a:t>
              </a:r>
            </a:p>
          </p:txBody>
        </p:sp>
        <p:cxnSp>
          <p:nvCxnSpPr>
            <p:cNvPr id="35897" name="Straight Arrow Connector 11"/>
            <p:cNvCxnSpPr>
              <a:cxnSpLocks noChangeShapeType="1"/>
              <a:stCxn id="35891" idx="3"/>
              <a:endCxn id="35896" idx="1"/>
            </p:cNvCxnSpPr>
            <p:nvPr/>
          </p:nvCxnSpPr>
          <p:spPr bwMode="auto">
            <a:xfrm>
              <a:off x="4033979" y="5181504"/>
              <a:ext cx="1185012" cy="6232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98" name="Straight Arrow Connector 12"/>
            <p:cNvCxnSpPr>
              <a:cxnSpLocks noChangeShapeType="1"/>
              <a:stCxn id="35892" idx="3"/>
              <a:endCxn id="35894" idx="1"/>
            </p:cNvCxnSpPr>
            <p:nvPr/>
          </p:nvCxnSpPr>
          <p:spPr bwMode="auto">
            <a:xfrm flipV="1">
              <a:off x="4021800" y="5181504"/>
              <a:ext cx="1199511" cy="3163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99" name="Straight Arrow Connector 13"/>
            <p:cNvCxnSpPr>
              <a:cxnSpLocks noChangeShapeType="1"/>
              <a:stCxn id="35893" idx="3"/>
              <a:endCxn id="35894" idx="1"/>
            </p:cNvCxnSpPr>
            <p:nvPr/>
          </p:nvCxnSpPr>
          <p:spPr bwMode="auto">
            <a:xfrm flipV="1">
              <a:off x="4021801" y="5181504"/>
              <a:ext cx="1199509" cy="6232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900" name="TextBox 14"/>
            <p:cNvSpPr txBox="1">
              <a:spLocks noChangeArrowheads="1"/>
            </p:cNvSpPr>
            <p:nvPr/>
          </p:nvSpPr>
          <p:spPr bwMode="auto">
            <a:xfrm>
              <a:off x="3359145" y="5879068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d ●</a:t>
              </a:r>
            </a:p>
          </p:txBody>
        </p:sp>
        <p:cxnSp>
          <p:nvCxnSpPr>
            <p:cNvPr id="35901" name="Straight Arrow Connector 15"/>
            <p:cNvCxnSpPr>
              <a:cxnSpLocks noChangeShapeType="1"/>
              <a:stCxn id="35900" idx="3"/>
              <a:endCxn id="35896" idx="1"/>
            </p:cNvCxnSpPr>
            <p:nvPr/>
          </p:nvCxnSpPr>
          <p:spPr bwMode="auto">
            <a:xfrm flipV="1">
              <a:off x="4028561" y="5804737"/>
              <a:ext cx="1190429" cy="2743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4914900" y="857250"/>
            <a:ext cx="2400300" cy="1485900"/>
            <a:chOff x="5029200" y="1143000"/>
            <a:chExt cx="3200400" cy="1981200"/>
          </a:xfrm>
        </p:grpSpPr>
        <p:grpSp>
          <p:nvGrpSpPr>
            <p:cNvPr id="35876" name="Group 17"/>
            <p:cNvGrpSpPr>
              <a:grpSpLocks/>
            </p:cNvGrpSpPr>
            <p:nvPr/>
          </p:nvGrpSpPr>
          <p:grpSpPr bwMode="auto">
            <a:xfrm>
              <a:off x="5029200" y="1143000"/>
              <a:ext cx="3200400" cy="1981200"/>
              <a:chOff x="2971800" y="4419600"/>
              <a:chExt cx="3200400" cy="1981200"/>
            </a:xfrm>
          </p:grpSpPr>
          <p:sp>
            <p:nvSpPr>
              <p:cNvPr id="35878" name="Rounded Rectangle 18"/>
              <p:cNvSpPr>
                <a:spLocks noChangeArrowheads="1"/>
              </p:cNvSpPr>
              <p:nvPr/>
            </p:nvSpPr>
            <p:spPr bwMode="auto">
              <a:xfrm>
                <a:off x="2971800" y="4419600"/>
                <a:ext cx="3200400" cy="1981200"/>
              </a:xfrm>
              <a:prstGeom prst="roundRect">
                <a:avLst>
                  <a:gd name="adj" fmla="val 16667"/>
                </a:avLst>
              </a:prstGeom>
              <a:solidFill>
                <a:srgbClr val="FFFFB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 sz="1500" i="1"/>
                  <a:t>f : A → B</a:t>
                </a:r>
              </a:p>
            </p:txBody>
          </p:sp>
          <p:sp>
            <p:nvSpPr>
              <p:cNvPr id="35879" name="TextBox 19"/>
              <p:cNvSpPr txBox="1">
                <a:spLocks noChangeArrowheads="1"/>
              </p:cNvSpPr>
              <p:nvPr/>
            </p:nvSpPr>
            <p:spPr bwMode="auto">
              <a:xfrm>
                <a:off x="3364563" y="4981449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a ●</a:t>
                </a:r>
              </a:p>
            </p:txBody>
          </p:sp>
          <p:sp>
            <p:nvSpPr>
              <p:cNvPr id="35880" name="TextBox 20"/>
              <p:cNvSpPr txBox="1">
                <a:spLocks noChangeArrowheads="1"/>
              </p:cNvSpPr>
              <p:nvPr/>
            </p:nvSpPr>
            <p:spPr bwMode="auto">
              <a:xfrm>
                <a:off x="3352384" y="5297765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b ●</a:t>
                </a:r>
              </a:p>
            </p:txBody>
          </p:sp>
          <p:sp>
            <p:nvSpPr>
              <p:cNvPr id="35881" name="TextBox 21"/>
              <p:cNvSpPr txBox="1">
                <a:spLocks noChangeArrowheads="1"/>
              </p:cNvSpPr>
              <p:nvPr/>
            </p:nvSpPr>
            <p:spPr bwMode="auto">
              <a:xfrm>
                <a:off x="3365209" y="5604683"/>
                <a:ext cx="656592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c ●</a:t>
                </a:r>
              </a:p>
            </p:txBody>
          </p:sp>
          <p:sp>
            <p:nvSpPr>
              <p:cNvPr id="35882" name="TextBox 22"/>
              <p:cNvSpPr txBox="1">
                <a:spLocks noChangeArrowheads="1"/>
              </p:cNvSpPr>
              <p:nvPr/>
            </p:nvSpPr>
            <p:spPr bwMode="auto">
              <a:xfrm>
                <a:off x="5221311" y="4981449"/>
                <a:ext cx="669415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350"/>
                  <a:t>● 1</a:t>
                </a:r>
              </a:p>
            </p:txBody>
          </p:sp>
          <p:sp>
            <p:nvSpPr>
              <p:cNvPr id="35883" name="TextBox 23"/>
              <p:cNvSpPr txBox="1">
                <a:spLocks noChangeArrowheads="1"/>
              </p:cNvSpPr>
              <p:nvPr/>
            </p:nvSpPr>
            <p:spPr bwMode="auto">
              <a:xfrm>
                <a:off x="5218991" y="5297765"/>
                <a:ext cx="669415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350"/>
                  <a:t>● 2</a:t>
                </a:r>
              </a:p>
            </p:txBody>
          </p:sp>
          <p:sp>
            <p:nvSpPr>
              <p:cNvPr id="35884" name="TextBox 24"/>
              <p:cNvSpPr txBox="1">
                <a:spLocks noChangeArrowheads="1"/>
              </p:cNvSpPr>
              <p:nvPr/>
            </p:nvSpPr>
            <p:spPr bwMode="auto">
              <a:xfrm>
                <a:off x="5218991" y="5604683"/>
                <a:ext cx="669415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350"/>
                  <a:t>● 3</a:t>
                </a:r>
              </a:p>
            </p:txBody>
          </p:sp>
          <p:cxnSp>
            <p:nvCxnSpPr>
              <p:cNvPr id="35885" name="Straight Arrow Connector 25"/>
              <p:cNvCxnSpPr>
                <a:cxnSpLocks noChangeShapeType="1"/>
                <a:stCxn id="35879" idx="3"/>
                <a:endCxn id="35877" idx="1"/>
              </p:cNvCxnSpPr>
              <p:nvPr/>
            </p:nvCxnSpPr>
            <p:spPr bwMode="auto">
              <a:xfrm>
                <a:off x="4033979" y="5181504"/>
                <a:ext cx="1193660" cy="89706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86" name="Straight Arrow Connector 26"/>
              <p:cNvCxnSpPr>
                <a:cxnSpLocks noChangeShapeType="1"/>
                <a:stCxn id="35880" idx="3"/>
                <a:endCxn id="35882" idx="1"/>
              </p:cNvCxnSpPr>
              <p:nvPr/>
            </p:nvCxnSpPr>
            <p:spPr bwMode="auto">
              <a:xfrm flipV="1">
                <a:off x="4021800" y="5181504"/>
                <a:ext cx="1199511" cy="31631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887" name="Straight Arrow Connector 27"/>
              <p:cNvCxnSpPr>
                <a:cxnSpLocks noChangeShapeType="1"/>
                <a:stCxn id="35881" idx="3"/>
                <a:endCxn id="35883" idx="1"/>
              </p:cNvCxnSpPr>
              <p:nvPr/>
            </p:nvCxnSpPr>
            <p:spPr bwMode="auto">
              <a:xfrm flipV="1">
                <a:off x="4021801" y="5497820"/>
                <a:ext cx="1197189" cy="30691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5888" name="TextBox 28"/>
              <p:cNvSpPr txBox="1">
                <a:spLocks noChangeArrowheads="1"/>
              </p:cNvSpPr>
              <p:nvPr/>
            </p:nvSpPr>
            <p:spPr bwMode="auto">
              <a:xfrm>
                <a:off x="3359145" y="5879068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d ●</a:t>
                </a:r>
              </a:p>
            </p:txBody>
          </p:sp>
          <p:cxnSp>
            <p:nvCxnSpPr>
              <p:cNvPr id="35889" name="Straight Arrow Connector 29"/>
              <p:cNvCxnSpPr>
                <a:cxnSpLocks noChangeShapeType="1"/>
                <a:stCxn id="35888" idx="3"/>
                <a:endCxn id="35884" idx="1"/>
              </p:cNvCxnSpPr>
              <p:nvPr/>
            </p:nvCxnSpPr>
            <p:spPr bwMode="auto">
              <a:xfrm flipV="1">
                <a:off x="4028561" y="5804737"/>
                <a:ext cx="1190429" cy="2743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5877" name="TextBox 30"/>
            <p:cNvSpPr txBox="1">
              <a:spLocks noChangeArrowheads="1"/>
            </p:cNvSpPr>
            <p:nvPr/>
          </p:nvSpPr>
          <p:spPr bwMode="auto">
            <a:xfrm>
              <a:off x="7285039" y="2601913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4</a:t>
              </a:r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1943100" y="3143250"/>
            <a:ext cx="2400300" cy="1657350"/>
            <a:chOff x="1066800" y="4191000"/>
            <a:chExt cx="3200400" cy="2209800"/>
          </a:xfrm>
        </p:grpSpPr>
        <p:sp>
          <p:nvSpPr>
            <p:cNvPr id="35862" name="Rounded Rectangle 35"/>
            <p:cNvSpPr>
              <a:spLocks noChangeArrowheads="1"/>
            </p:cNvSpPr>
            <p:nvPr/>
          </p:nvSpPr>
          <p:spPr bwMode="auto">
            <a:xfrm>
              <a:off x="1066800" y="4191000"/>
              <a:ext cx="3200400" cy="22098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500" i="1"/>
                <a:t>f : A → B</a:t>
              </a:r>
            </a:p>
          </p:txBody>
        </p:sp>
        <p:sp>
          <p:nvSpPr>
            <p:cNvPr id="35863" name="TextBox 36"/>
            <p:cNvSpPr txBox="1">
              <a:spLocks noChangeArrowheads="1"/>
            </p:cNvSpPr>
            <p:nvPr/>
          </p:nvSpPr>
          <p:spPr bwMode="auto">
            <a:xfrm>
              <a:off x="1459423" y="4752975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a ●</a:t>
              </a:r>
            </a:p>
          </p:txBody>
        </p:sp>
        <p:sp>
          <p:nvSpPr>
            <p:cNvPr id="35864" name="TextBox 37"/>
            <p:cNvSpPr txBox="1">
              <a:spLocks noChangeArrowheads="1"/>
            </p:cNvSpPr>
            <p:nvPr/>
          </p:nvSpPr>
          <p:spPr bwMode="auto">
            <a:xfrm>
              <a:off x="1446723" y="5068888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b ●</a:t>
              </a:r>
            </a:p>
          </p:txBody>
        </p:sp>
        <p:sp>
          <p:nvSpPr>
            <p:cNvPr id="35865" name="TextBox 38"/>
            <p:cNvSpPr txBox="1">
              <a:spLocks noChangeArrowheads="1"/>
            </p:cNvSpPr>
            <p:nvPr/>
          </p:nvSpPr>
          <p:spPr bwMode="auto">
            <a:xfrm>
              <a:off x="1459547" y="5376863"/>
              <a:ext cx="656592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c ●</a:t>
              </a:r>
            </a:p>
          </p:txBody>
        </p:sp>
        <p:sp>
          <p:nvSpPr>
            <p:cNvPr id="35866" name="TextBox 39"/>
            <p:cNvSpPr txBox="1">
              <a:spLocks noChangeArrowheads="1"/>
            </p:cNvSpPr>
            <p:nvPr/>
          </p:nvSpPr>
          <p:spPr bwMode="auto">
            <a:xfrm>
              <a:off x="3316288" y="4752975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1</a:t>
              </a:r>
            </a:p>
          </p:txBody>
        </p:sp>
        <p:sp>
          <p:nvSpPr>
            <p:cNvPr id="35867" name="TextBox 40"/>
            <p:cNvSpPr txBox="1">
              <a:spLocks noChangeArrowheads="1"/>
            </p:cNvSpPr>
            <p:nvPr/>
          </p:nvSpPr>
          <p:spPr bwMode="auto">
            <a:xfrm>
              <a:off x="3314700" y="5068888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2</a:t>
              </a:r>
            </a:p>
          </p:txBody>
        </p:sp>
        <p:sp>
          <p:nvSpPr>
            <p:cNvPr id="35868" name="TextBox 41"/>
            <p:cNvSpPr txBox="1">
              <a:spLocks noChangeArrowheads="1"/>
            </p:cNvSpPr>
            <p:nvPr/>
          </p:nvSpPr>
          <p:spPr bwMode="auto">
            <a:xfrm>
              <a:off x="3314700" y="5376863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3</a:t>
              </a:r>
            </a:p>
          </p:txBody>
        </p:sp>
        <p:cxnSp>
          <p:nvCxnSpPr>
            <p:cNvPr id="35869" name="Straight Arrow Connector 42"/>
            <p:cNvCxnSpPr>
              <a:cxnSpLocks noChangeShapeType="1"/>
              <a:stCxn id="35863" idx="3"/>
            </p:cNvCxnSpPr>
            <p:nvPr/>
          </p:nvCxnSpPr>
          <p:spPr bwMode="auto">
            <a:xfrm>
              <a:off x="2128839" y="4953029"/>
              <a:ext cx="1193800" cy="8826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0" name="Straight Arrow Connector 43"/>
            <p:cNvCxnSpPr>
              <a:cxnSpLocks noChangeShapeType="1"/>
              <a:stCxn id="35864" idx="3"/>
              <a:endCxn id="35866" idx="1"/>
            </p:cNvCxnSpPr>
            <p:nvPr/>
          </p:nvCxnSpPr>
          <p:spPr bwMode="auto">
            <a:xfrm flipV="1">
              <a:off x="2116139" y="4953029"/>
              <a:ext cx="1200149" cy="3159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71" name="Straight Arrow Connector 44"/>
            <p:cNvCxnSpPr>
              <a:cxnSpLocks noChangeShapeType="1"/>
              <a:stCxn id="35865" idx="3"/>
              <a:endCxn id="35875" idx="1"/>
            </p:cNvCxnSpPr>
            <p:nvPr/>
          </p:nvCxnSpPr>
          <p:spPr bwMode="auto">
            <a:xfrm>
              <a:off x="2116139" y="5576917"/>
              <a:ext cx="1206500" cy="5397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72" name="TextBox 45"/>
            <p:cNvSpPr txBox="1">
              <a:spLocks noChangeArrowheads="1"/>
            </p:cNvSpPr>
            <p:nvPr/>
          </p:nvSpPr>
          <p:spPr bwMode="auto">
            <a:xfrm>
              <a:off x="1454660" y="5649913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d ●</a:t>
              </a:r>
            </a:p>
          </p:txBody>
        </p:sp>
        <p:cxnSp>
          <p:nvCxnSpPr>
            <p:cNvPr id="35873" name="Straight Arrow Connector 46"/>
            <p:cNvCxnSpPr>
              <a:cxnSpLocks noChangeShapeType="1"/>
              <a:stCxn id="35872" idx="3"/>
              <a:endCxn id="35868" idx="1"/>
            </p:cNvCxnSpPr>
            <p:nvPr/>
          </p:nvCxnSpPr>
          <p:spPr bwMode="auto">
            <a:xfrm flipV="1">
              <a:off x="2124076" y="5576917"/>
              <a:ext cx="1190624" cy="2730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74" name="TextBox 47"/>
            <p:cNvSpPr txBox="1">
              <a:spLocks noChangeArrowheads="1"/>
            </p:cNvSpPr>
            <p:nvPr/>
          </p:nvSpPr>
          <p:spPr bwMode="auto">
            <a:xfrm>
              <a:off x="3306763" y="5638800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4</a:t>
              </a:r>
            </a:p>
          </p:txBody>
        </p:sp>
        <p:sp>
          <p:nvSpPr>
            <p:cNvPr id="35875" name="TextBox 48"/>
            <p:cNvSpPr txBox="1">
              <a:spLocks noChangeArrowheads="1"/>
            </p:cNvSpPr>
            <p:nvPr/>
          </p:nvSpPr>
          <p:spPr bwMode="auto">
            <a:xfrm>
              <a:off x="3322639" y="5916613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5</a:t>
              </a:r>
            </a:p>
          </p:txBody>
        </p: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4914900" y="3314700"/>
            <a:ext cx="2400300" cy="1485900"/>
            <a:chOff x="2971800" y="4419600"/>
            <a:chExt cx="3200400" cy="1981200"/>
          </a:xfrm>
        </p:grpSpPr>
        <p:sp>
          <p:nvSpPr>
            <p:cNvPr id="35850" name="Rounded Rectangle 51"/>
            <p:cNvSpPr>
              <a:spLocks noChangeArrowheads="1"/>
            </p:cNvSpPr>
            <p:nvPr/>
          </p:nvSpPr>
          <p:spPr bwMode="auto">
            <a:xfrm>
              <a:off x="2971800" y="4419600"/>
              <a:ext cx="3200400" cy="19812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500" i="1"/>
                <a:t>f : A → B</a:t>
              </a:r>
            </a:p>
          </p:txBody>
        </p:sp>
        <p:sp>
          <p:nvSpPr>
            <p:cNvPr id="35851" name="TextBox 52"/>
            <p:cNvSpPr txBox="1">
              <a:spLocks noChangeArrowheads="1"/>
            </p:cNvSpPr>
            <p:nvPr/>
          </p:nvSpPr>
          <p:spPr bwMode="auto">
            <a:xfrm>
              <a:off x="3364563" y="4981449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a ●</a:t>
              </a:r>
            </a:p>
          </p:txBody>
        </p:sp>
        <p:sp>
          <p:nvSpPr>
            <p:cNvPr id="35852" name="TextBox 53"/>
            <p:cNvSpPr txBox="1">
              <a:spLocks noChangeArrowheads="1"/>
            </p:cNvSpPr>
            <p:nvPr/>
          </p:nvSpPr>
          <p:spPr bwMode="auto">
            <a:xfrm>
              <a:off x="3352384" y="5297765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b ●</a:t>
              </a:r>
            </a:p>
          </p:txBody>
        </p:sp>
        <p:sp>
          <p:nvSpPr>
            <p:cNvPr id="35853" name="TextBox 54"/>
            <p:cNvSpPr txBox="1">
              <a:spLocks noChangeArrowheads="1"/>
            </p:cNvSpPr>
            <p:nvPr/>
          </p:nvSpPr>
          <p:spPr bwMode="auto">
            <a:xfrm>
              <a:off x="3365209" y="5604683"/>
              <a:ext cx="656592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c ●</a:t>
              </a:r>
            </a:p>
          </p:txBody>
        </p:sp>
        <p:sp>
          <p:nvSpPr>
            <p:cNvPr id="35854" name="TextBox 55"/>
            <p:cNvSpPr txBox="1">
              <a:spLocks noChangeArrowheads="1"/>
            </p:cNvSpPr>
            <p:nvPr/>
          </p:nvSpPr>
          <p:spPr bwMode="auto">
            <a:xfrm>
              <a:off x="5221311" y="4981449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1</a:t>
              </a:r>
            </a:p>
          </p:txBody>
        </p:sp>
        <p:sp>
          <p:nvSpPr>
            <p:cNvPr id="35855" name="TextBox 56"/>
            <p:cNvSpPr txBox="1">
              <a:spLocks noChangeArrowheads="1"/>
            </p:cNvSpPr>
            <p:nvPr/>
          </p:nvSpPr>
          <p:spPr bwMode="auto">
            <a:xfrm>
              <a:off x="5218991" y="5297765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2</a:t>
              </a:r>
            </a:p>
          </p:txBody>
        </p:sp>
        <p:sp>
          <p:nvSpPr>
            <p:cNvPr id="35856" name="TextBox 57"/>
            <p:cNvSpPr txBox="1">
              <a:spLocks noChangeArrowheads="1"/>
            </p:cNvSpPr>
            <p:nvPr/>
          </p:nvSpPr>
          <p:spPr bwMode="auto">
            <a:xfrm>
              <a:off x="5218991" y="5604683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3</a:t>
              </a:r>
            </a:p>
          </p:txBody>
        </p:sp>
        <p:cxnSp>
          <p:nvCxnSpPr>
            <p:cNvPr id="35857" name="Straight Arrow Connector 58"/>
            <p:cNvCxnSpPr>
              <a:cxnSpLocks noChangeShapeType="1"/>
              <a:stCxn id="35851" idx="3"/>
              <a:endCxn id="35855" idx="1"/>
            </p:cNvCxnSpPr>
            <p:nvPr/>
          </p:nvCxnSpPr>
          <p:spPr bwMode="auto">
            <a:xfrm>
              <a:off x="4033979" y="5181504"/>
              <a:ext cx="1185012" cy="3163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8" name="Straight Arrow Connector 59"/>
            <p:cNvCxnSpPr>
              <a:cxnSpLocks noChangeShapeType="1"/>
              <a:stCxn id="35852" idx="3"/>
              <a:endCxn id="35856" idx="1"/>
            </p:cNvCxnSpPr>
            <p:nvPr/>
          </p:nvCxnSpPr>
          <p:spPr bwMode="auto">
            <a:xfrm>
              <a:off x="4021800" y="5497820"/>
              <a:ext cx="1197191" cy="3069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9" name="Straight Arrow Connector 60"/>
            <p:cNvCxnSpPr>
              <a:cxnSpLocks noChangeShapeType="1"/>
              <a:stCxn id="35853" idx="3"/>
              <a:endCxn id="35855" idx="1"/>
            </p:cNvCxnSpPr>
            <p:nvPr/>
          </p:nvCxnSpPr>
          <p:spPr bwMode="auto">
            <a:xfrm flipV="1">
              <a:off x="4021801" y="5497820"/>
              <a:ext cx="1197189" cy="3069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60" name="TextBox 61"/>
            <p:cNvSpPr txBox="1">
              <a:spLocks noChangeArrowheads="1"/>
            </p:cNvSpPr>
            <p:nvPr/>
          </p:nvSpPr>
          <p:spPr bwMode="auto">
            <a:xfrm>
              <a:off x="3359145" y="5879068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d ●</a:t>
              </a:r>
            </a:p>
          </p:txBody>
        </p:sp>
        <p:cxnSp>
          <p:nvCxnSpPr>
            <p:cNvPr id="35861" name="Straight Arrow Connector 62"/>
            <p:cNvCxnSpPr>
              <a:cxnSpLocks noChangeShapeType="1"/>
              <a:stCxn id="35860" idx="3"/>
              <a:endCxn id="35854" idx="1"/>
            </p:cNvCxnSpPr>
            <p:nvPr/>
          </p:nvCxnSpPr>
          <p:spPr bwMode="auto">
            <a:xfrm flipV="1">
              <a:off x="4028561" y="5181504"/>
              <a:ext cx="1192749" cy="8976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2690813" y="2400300"/>
            <a:ext cx="89960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500" dirty="0">
                <a:solidFill>
                  <a:srgbClr val="FF0000"/>
                </a:solidFill>
                <a:latin typeface="Trebuchet MS" charset="0"/>
              </a:rPr>
              <a:t>Neither!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4146888" y="2343150"/>
            <a:ext cx="387798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500" dirty="0">
                <a:solidFill>
                  <a:srgbClr val="FF0000"/>
                </a:solidFill>
                <a:latin typeface="Trebuchet MS" charset="0"/>
              </a:rPr>
              <a:t>One-to-one and onto</a:t>
            </a:r>
            <a:br>
              <a:rPr lang="en-US" altLang="x-none" sz="1500" dirty="0">
                <a:solidFill>
                  <a:srgbClr val="C00000"/>
                </a:solidFill>
                <a:latin typeface="Trebuchet MS" charset="0"/>
              </a:rPr>
            </a:br>
            <a:r>
              <a:rPr lang="en-US" altLang="x-none" sz="1500" dirty="0">
                <a:latin typeface="Trebuchet MS" charset="0"/>
              </a:rPr>
              <a:t>(Aside: Functions that are both one-to-one</a:t>
            </a:r>
            <a:br>
              <a:rPr lang="en-US" altLang="x-none" sz="1500" dirty="0">
                <a:latin typeface="Trebuchet MS" charset="0"/>
              </a:rPr>
            </a:br>
            <a:r>
              <a:rPr lang="en-US" altLang="x-none" sz="1500" dirty="0">
                <a:latin typeface="Trebuchet MS" charset="0"/>
              </a:rPr>
              <a:t> and onto are called </a:t>
            </a:r>
            <a:r>
              <a:rPr lang="en-US" altLang="x-none" sz="1500" i="1" dirty="0">
                <a:latin typeface="Trebuchet MS" charset="0"/>
              </a:rPr>
              <a:t>bijections</a:t>
            </a:r>
            <a:r>
              <a:rPr lang="en-US" altLang="x-none" sz="1500" dirty="0">
                <a:latin typeface="Trebuchet MS" charset="0"/>
              </a:rPr>
              <a:t>)</a:t>
            </a:r>
            <a:endParaRPr lang="en-US" altLang="x-none" sz="1500" dirty="0">
              <a:solidFill>
                <a:srgbClr val="FF0000"/>
              </a:solidFill>
              <a:latin typeface="Trebuchet MS" charset="0"/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881804" y="4786313"/>
            <a:ext cx="59984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500" dirty="0">
                <a:solidFill>
                  <a:srgbClr val="FF0000"/>
                </a:solidFill>
                <a:latin typeface="Trebuchet MS" charset="0"/>
              </a:rPr>
              <a:t>Onto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548928" y="4786313"/>
            <a:ext cx="11576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500" dirty="0">
                <a:solidFill>
                  <a:srgbClr val="FF0000"/>
                </a:solidFill>
                <a:latin typeface="Trebuchet MS" charset="0"/>
              </a:rPr>
              <a:t>One-to-one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2DE54B1C-7798-0B4D-2298-A50DA70EE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C9035F-9F0B-CB3A-0A5C-8B28FF416912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Are the following functions one-to-one, onto, both, or neither?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Bijections have inverses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657349" y="1028700"/>
            <a:ext cx="5807479" cy="35433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If f : A → B is a bijection, the </a:t>
            </a:r>
            <a:r>
              <a:rPr lang="en-US" altLang="x-none" dirty="0">
                <a:solidFill>
                  <a:srgbClr val="FF0000"/>
                </a:solidFill>
              </a:rPr>
              <a:t>inverse</a:t>
            </a:r>
            <a:r>
              <a:rPr lang="en-US" altLang="x-none" dirty="0">
                <a:solidFill>
                  <a:srgbClr val="C00000"/>
                </a:solidFill>
              </a:rPr>
              <a:t> </a:t>
            </a:r>
            <a:r>
              <a:rPr lang="en-US" altLang="x-none" dirty="0"/>
              <a:t>of f is the function f</a:t>
            </a:r>
            <a:r>
              <a:rPr lang="en-US" altLang="x-none" baseline="30000" dirty="0"/>
              <a:t>-1</a:t>
            </a:r>
            <a:r>
              <a:rPr lang="en-US" altLang="x-none" dirty="0"/>
              <a:t> : B → A that assigns to each b ∈ B the unique value a ∈ A such that f(a) = b.  That is, f</a:t>
            </a:r>
            <a:r>
              <a:rPr lang="en-US" altLang="x-none" baseline="30000" dirty="0"/>
              <a:t>-1</a:t>
            </a:r>
            <a:r>
              <a:rPr lang="en-US" altLang="x-none" dirty="0"/>
              <a:t>(b) = a </a:t>
            </a:r>
            <a:r>
              <a:rPr lang="en-US" altLang="x-none" dirty="0" err="1"/>
              <a:t>iff</a:t>
            </a:r>
            <a:r>
              <a:rPr lang="en-US" altLang="x-none" dirty="0"/>
              <a:t> f(a) = b.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Graphically: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  </a:t>
            </a:r>
            <a:r>
              <a:rPr lang="en-US" altLang="x-none" dirty="0"/>
              <a:t>Only a bijection can have an inverse.  (Why?)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543300" y="2285999"/>
            <a:ext cx="3429000" cy="1623287"/>
            <a:chOff x="3200400" y="3047995"/>
            <a:chExt cx="4572000" cy="2164382"/>
          </a:xfrm>
        </p:grpSpPr>
        <p:sp>
          <p:nvSpPr>
            <p:cNvPr id="37892" name="Oval 3"/>
            <p:cNvSpPr>
              <a:spLocks noChangeArrowheads="1"/>
            </p:cNvSpPr>
            <p:nvPr/>
          </p:nvSpPr>
          <p:spPr bwMode="auto">
            <a:xfrm>
              <a:off x="3200400" y="3276598"/>
              <a:ext cx="1600200" cy="1600200"/>
            </a:xfrm>
            <a:prstGeom prst="ellipse">
              <a:avLst/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A</a:t>
              </a:r>
            </a:p>
          </p:txBody>
        </p:sp>
        <p:sp>
          <p:nvSpPr>
            <p:cNvPr id="37893" name="Oval 4"/>
            <p:cNvSpPr>
              <a:spLocks noChangeArrowheads="1"/>
            </p:cNvSpPr>
            <p:nvPr/>
          </p:nvSpPr>
          <p:spPr bwMode="auto">
            <a:xfrm>
              <a:off x="6172200" y="3276598"/>
              <a:ext cx="1600200" cy="1600200"/>
            </a:xfrm>
            <a:prstGeom prst="ellipse">
              <a:avLst/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B</a:t>
              </a:r>
            </a:p>
          </p:txBody>
        </p:sp>
        <p:grpSp>
          <p:nvGrpSpPr>
            <p:cNvPr id="37894" name="Group 8"/>
            <p:cNvGrpSpPr>
              <a:grpSpLocks/>
            </p:cNvGrpSpPr>
            <p:nvPr/>
          </p:nvGrpSpPr>
          <p:grpSpPr bwMode="auto">
            <a:xfrm>
              <a:off x="4567051" y="3047995"/>
              <a:ext cx="1840288" cy="430887"/>
              <a:chOff x="3576263" y="4800600"/>
              <a:chExt cx="1840664" cy="431062"/>
            </a:xfrm>
          </p:grpSpPr>
          <p:cxnSp>
            <p:nvCxnSpPr>
              <p:cNvPr id="37901" name="Curved Connector 6"/>
              <p:cNvCxnSpPr>
                <a:cxnSpLocks noChangeShapeType="1"/>
                <a:stCxn id="37892" idx="7"/>
                <a:endCxn id="37893" idx="1"/>
              </p:cNvCxnSpPr>
              <p:nvPr/>
            </p:nvCxnSpPr>
            <p:spPr bwMode="auto">
              <a:xfrm rot="5400000" flipH="1" flipV="1">
                <a:off x="4495800" y="4267170"/>
                <a:ext cx="1589" cy="1840664"/>
              </a:xfrm>
              <a:prstGeom prst="curvedConnector3">
                <a:avLst>
                  <a:gd name="adj1" fmla="val 29152644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7902" name="TextBox 7"/>
              <p:cNvSpPr txBox="1">
                <a:spLocks noChangeArrowheads="1"/>
              </p:cNvSpPr>
              <p:nvPr/>
            </p:nvSpPr>
            <p:spPr bwMode="auto">
              <a:xfrm>
                <a:off x="4360942" y="4800600"/>
                <a:ext cx="316819" cy="431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500"/>
                  <a:t>f</a:t>
                </a:r>
              </a:p>
            </p:txBody>
          </p:sp>
        </p:grpSp>
        <p:sp>
          <p:nvSpPr>
            <p:cNvPr id="37895" name="TextBox 9"/>
            <p:cNvSpPr txBox="1">
              <a:spLocks noChangeArrowheads="1"/>
            </p:cNvSpPr>
            <p:nvPr/>
          </p:nvSpPr>
          <p:spPr bwMode="auto">
            <a:xfrm>
              <a:off x="3484563" y="4019548"/>
              <a:ext cx="71643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a ●</a:t>
              </a:r>
            </a:p>
          </p:txBody>
        </p:sp>
        <p:sp>
          <p:nvSpPr>
            <p:cNvPr id="37896" name="TextBox 10"/>
            <p:cNvSpPr txBox="1">
              <a:spLocks noChangeArrowheads="1"/>
            </p:cNvSpPr>
            <p:nvPr/>
          </p:nvSpPr>
          <p:spPr bwMode="auto">
            <a:xfrm>
              <a:off x="6761163" y="4019548"/>
              <a:ext cx="71643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● b</a:t>
              </a:r>
            </a:p>
          </p:txBody>
        </p:sp>
        <p:cxnSp>
          <p:nvCxnSpPr>
            <p:cNvPr id="37897" name="Straight Arrow Connector 12"/>
            <p:cNvCxnSpPr>
              <a:cxnSpLocks noChangeShapeType="1"/>
              <a:stCxn id="37895" idx="3"/>
              <a:endCxn id="37896" idx="1"/>
            </p:cNvCxnSpPr>
            <p:nvPr/>
          </p:nvCxnSpPr>
          <p:spPr bwMode="auto">
            <a:xfrm>
              <a:off x="4200999" y="4234992"/>
              <a:ext cx="2560164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898" name="TextBox 13"/>
            <p:cNvSpPr txBox="1">
              <a:spLocks noChangeArrowheads="1"/>
            </p:cNvSpPr>
            <p:nvPr/>
          </p:nvSpPr>
          <p:spPr bwMode="auto">
            <a:xfrm>
              <a:off x="5014913" y="3809998"/>
              <a:ext cx="106482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f(a) = b</a:t>
              </a:r>
            </a:p>
          </p:txBody>
        </p:sp>
        <p:cxnSp>
          <p:nvCxnSpPr>
            <p:cNvPr id="37899" name="Curved Connector 13"/>
            <p:cNvCxnSpPr>
              <a:cxnSpLocks noChangeShapeType="1"/>
              <a:stCxn id="37896" idx="2"/>
              <a:endCxn id="37895" idx="2"/>
            </p:cNvCxnSpPr>
            <p:nvPr/>
          </p:nvCxnSpPr>
          <p:spPr bwMode="auto">
            <a:xfrm rot="5400000">
              <a:off x="5481081" y="2812135"/>
              <a:ext cx="16933" cy="3276600"/>
            </a:xfrm>
            <a:prstGeom prst="curvedConnector3">
              <a:avLst>
                <a:gd name="adj1" fmla="val 18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0" name="TextBox 14"/>
            <p:cNvSpPr txBox="1">
              <a:spLocks noChangeArrowheads="1"/>
            </p:cNvSpPr>
            <p:nvPr/>
          </p:nvSpPr>
          <p:spPr bwMode="auto">
            <a:xfrm>
              <a:off x="4876800" y="4781490"/>
              <a:ext cx="121657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f</a:t>
              </a:r>
              <a:r>
                <a:rPr lang="en-US" altLang="x-none" sz="1500" baseline="30000"/>
                <a:t>-1</a:t>
              </a:r>
              <a:r>
                <a:rPr lang="en-US" altLang="x-none" sz="1500"/>
                <a:t>(b) = a</a:t>
              </a:r>
              <a:endParaRPr lang="en-US" altLang="x-none" sz="1500" baseline="30000"/>
            </a:p>
          </p:txBody>
        </p: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540359E9-78D4-C962-1175-DC3B898EC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83ADD7-357D-AD1C-6CD0-6EC3254C4E28}"/>
              </a:ext>
            </a:extLst>
          </p:cNvPr>
          <p:cNvSpPr txBox="1"/>
          <p:nvPr/>
        </p:nvSpPr>
        <p:spPr>
          <a:xfrm>
            <a:off x="1050772" y="4351398"/>
            <a:ext cx="73853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dirty="0"/>
              <a:t>Reversal is only possible: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Each element in the domain maps to a unique element in the codomain (</a:t>
            </a:r>
            <a:r>
              <a:rPr lang="en-US" dirty="0">
                <a:solidFill>
                  <a:srgbClr val="00B050"/>
                </a:solidFill>
              </a:rPr>
              <a:t>injective</a:t>
            </a:r>
            <a:r>
              <a:rPr lang="en-US" dirty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Every element in the codomain has a corresponding element in the domain (</a:t>
            </a:r>
            <a:r>
              <a:rPr lang="en-US" dirty="0">
                <a:solidFill>
                  <a:srgbClr val="00B050"/>
                </a:solidFill>
              </a:rPr>
              <a:t>surjective</a:t>
            </a:r>
            <a:r>
              <a:rPr lang="en-US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Trebuchet MS" charset="0"/>
              <a:buAutoNum type="arabicPeriod"/>
            </a:pPr>
            <a:r>
              <a:rPr lang="en-US" altLang="x-none" dirty="0"/>
              <a:t>f : </a:t>
            </a:r>
            <a:r>
              <a:rPr lang="en-US" altLang="x-none" b="1" dirty="0"/>
              <a:t>R</a:t>
            </a:r>
            <a:r>
              <a:rPr lang="en-US" altLang="x-none" dirty="0"/>
              <a:t> → </a:t>
            </a:r>
            <a:r>
              <a:rPr lang="en-US" altLang="x-none" b="1" dirty="0"/>
              <a:t>R</a:t>
            </a:r>
            <a:r>
              <a:rPr lang="en-US" altLang="x-none" dirty="0"/>
              <a:t>, f(x) = x</a:t>
            </a:r>
            <a:r>
              <a:rPr lang="en-US" altLang="x-none" baseline="30000" dirty="0"/>
              <a:t>2</a:t>
            </a:r>
          </a:p>
          <a:p>
            <a:pPr lvl="1"/>
            <a:r>
              <a:rPr lang="en-US" altLang="x-none" dirty="0">
                <a:solidFill>
                  <a:srgbClr val="FF0000"/>
                </a:solidFill>
              </a:rPr>
              <a:t>No</a:t>
            </a:r>
            <a:r>
              <a:rPr lang="en-US" altLang="x-none" dirty="0"/>
              <a:t>, since this function is not one-to-one. E.g. f(</a:t>
            </a:r>
            <a:r>
              <a:rPr lang="en-US" altLang="x-none" dirty="0">
                <a:solidFill>
                  <a:srgbClr val="FFC000"/>
                </a:solidFill>
              </a:rPr>
              <a:t>-1</a:t>
            </a:r>
            <a:r>
              <a:rPr lang="en-US" altLang="x-none" dirty="0"/>
              <a:t>) = </a:t>
            </a:r>
            <a:r>
              <a:rPr lang="en-US" altLang="x-none" dirty="0">
                <a:solidFill>
                  <a:srgbClr val="00B0F0"/>
                </a:solidFill>
              </a:rPr>
              <a:t>1</a:t>
            </a:r>
            <a:r>
              <a:rPr lang="en-US" altLang="x-none" dirty="0"/>
              <a:t>, f </a:t>
            </a:r>
            <a:r>
              <a:rPr lang="en-US" altLang="x-none" baseline="30000" dirty="0"/>
              <a:t>-1</a:t>
            </a:r>
            <a:r>
              <a:rPr lang="en-US" altLang="x-none" dirty="0"/>
              <a:t>(</a:t>
            </a:r>
            <a:r>
              <a:rPr lang="en-US" altLang="x-none" dirty="0">
                <a:solidFill>
                  <a:srgbClr val="00B0F0"/>
                </a:solidFill>
              </a:rPr>
              <a:t>1</a:t>
            </a:r>
            <a:r>
              <a:rPr lang="en-US" altLang="x-none" dirty="0"/>
              <a:t>)=sqrt(</a:t>
            </a:r>
            <a:r>
              <a:rPr lang="en-US" altLang="x-none" dirty="0">
                <a:solidFill>
                  <a:srgbClr val="00B0F0"/>
                </a:solidFill>
              </a:rPr>
              <a:t>1</a:t>
            </a:r>
            <a:r>
              <a:rPr lang="en-US" altLang="x-none" dirty="0"/>
              <a:t>) = </a:t>
            </a:r>
            <a:r>
              <a:rPr lang="en-US" altLang="x-none" dirty="0">
                <a:solidFill>
                  <a:srgbClr val="FFC000"/>
                </a:solidFill>
              </a:rPr>
              <a:t>1</a:t>
            </a:r>
          </a:p>
          <a:p>
            <a:pPr lvl="1"/>
            <a:endParaRPr lang="en-US" altLang="x-none" dirty="0"/>
          </a:p>
          <a:p>
            <a:pPr marL="342900" indent="-342900">
              <a:buFont typeface="Trebuchet MS" charset="0"/>
              <a:buAutoNum type="arabicPeriod"/>
            </a:pPr>
            <a:r>
              <a:rPr lang="en-US" altLang="x-none" dirty="0"/>
              <a:t>g : </a:t>
            </a:r>
            <a:r>
              <a:rPr lang="en-US" altLang="x-none" b="1" dirty="0"/>
              <a:t>Z</a:t>
            </a:r>
            <a:r>
              <a:rPr lang="en-US" altLang="x-none" dirty="0"/>
              <a:t> → </a:t>
            </a:r>
            <a:r>
              <a:rPr lang="en-US" altLang="x-none" b="1" dirty="0"/>
              <a:t>Z</a:t>
            </a:r>
            <a:r>
              <a:rPr lang="en-US" altLang="x-none" dirty="0"/>
              <a:t>, g(x) = x + 1</a:t>
            </a:r>
          </a:p>
          <a:p>
            <a:pPr lvl="1"/>
            <a:r>
              <a:rPr lang="en-US" altLang="x-none" dirty="0">
                <a:solidFill>
                  <a:srgbClr val="00B050"/>
                </a:solidFill>
              </a:rPr>
              <a:t>Yes</a:t>
            </a:r>
            <a:r>
              <a:rPr lang="en-US" altLang="x-none" dirty="0"/>
              <a:t>, g</a:t>
            </a:r>
            <a:r>
              <a:rPr lang="en-US" altLang="x-none" baseline="30000" dirty="0"/>
              <a:t>-1</a:t>
            </a:r>
            <a:r>
              <a:rPr lang="en-US" altLang="x-none" dirty="0"/>
              <a:t>(x) = x – 1</a:t>
            </a:r>
          </a:p>
          <a:p>
            <a:pPr marL="642938" lvl="1" indent="-342900"/>
            <a:endParaRPr lang="en-US" altLang="x-none" dirty="0"/>
          </a:p>
          <a:p>
            <a:pPr marL="342900" indent="-342900">
              <a:buFont typeface="Trebuchet MS" charset="0"/>
              <a:buAutoNum type="arabicPeriod"/>
            </a:pPr>
            <a:r>
              <a:rPr lang="en-US" altLang="x-none" dirty="0"/>
              <a:t>h : A → B</a:t>
            </a:r>
          </a:p>
          <a:p>
            <a:pPr lvl="1"/>
            <a:r>
              <a:rPr lang="en-US" altLang="x-none" dirty="0">
                <a:solidFill>
                  <a:srgbClr val="00B050"/>
                </a:solidFill>
              </a:rPr>
              <a:t>Yes</a:t>
            </a:r>
          </a:p>
          <a:p>
            <a:pPr marL="342900" indent="-342900"/>
            <a:endParaRPr lang="en-US" altLang="x-none" dirty="0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1043660" y="1595973"/>
            <a:ext cx="657634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035709" y="2518755"/>
            <a:ext cx="371475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945093" y="3376005"/>
            <a:ext cx="371475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5AA5BB2A-A0BB-801F-7C98-DE759B458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2AD5DD1-BB92-CF0C-E64C-2F8E9342157D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dirty="0"/>
              <a:t>Do the following functions have inverses?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943100" y="3543300"/>
            <a:ext cx="2400300" cy="1485900"/>
            <a:chOff x="1066800" y="4724400"/>
            <a:chExt cx="3200400" cy="1981200"/>
          </a:xfrm>
        </p:grpSpPr>
        <p:grpSp>
          <p:nvGrpSpPr>
            <p:cNvPr id="38934" name="Group 3"/>
            <p:cNvGrpSpPr>
              <a:grpSpLocks/>
            </p:cNvGrpSpPr>
            <p:nvPr/>
          </p:nvGrpSpPr>
          <p:grpSpPr bwMode="auto">
            <a:xfrm>
              <a:off x="1066800" y="4724400"/>
              <a:ext cx="3200400" cy="1981200"/>
              <a:chOff x="2971800" y="4419600"/>
              <a:chExt cx="3200400" cy="1981200"/>
            </a:xfrm>
          </p:grpSpPr>
          <p:sp>
            <p:nvSpPr>
              <p:cNvPr id="38936" name="Rounded Rectangle 4"/>
              <p:cNvSpPr>
                <a:spLocks noChangeArrowheads="1"/>
              </p:cNvSpPr>
              <p:nvPr/>
            </p:nvSpPr>
            <p:spPr bwMode="auto">
              <a:xfrm>
                <a:off x="2971800" y="4419600"/>
                <a:ext cx="3200400" cy="1981200"/>
              </a:xfrm>
              <a:prstGeom prst="roundRect">
                <a:avLst>
                  <a:gd name="adj" fmla="val 16667"/>
                </a:avLst>
              </a:prstGeom>
              <a:solidFill>
                <a:srgbClr val="FFFFB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 sz="1500" i="1"/>
                  <a:t>h : A → B</a:t>
                </a:r>
              </a:p>
            </p:txBody>
          </p:sp>
          <p:sp>
            <p:nvSpPr>
              <p:cNvPr id="38937" name="TextBox 5"/>
              <p:cNvSpPr txBox="1">
                <a:spLocks noChangeArrowheads="1"/>
              </p:cNvSpPr>
              <p:nvPr/>
            </p:nvSpPr>
            <p:spPr bwMode="auto">
              <a:xfrm>
                <a:off x="3364563" y="4981449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a ●</a:t>
                </a:r>
              </a:p>
            </p:txBody>
          </p:sp>
          <p:sp>
            <p:nvSpPr>
              <p:cNvPr id="38938" name="TextBox 6"/>
              <p:cNvSpPr txBox="1">
                <a:spLocks noChangeArrowheads="1"/>
              </p:cNvSpPr>
              <p:nvPr/>
            </p:nvSpPr>
            <p:spPr bwMode="auto">
              <a:xfrm>
                <a:off x="3352384" y="5297765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b ●</a:t>
                </a:r>
              </a:p>
            </p:txBody>
          </p:sp>
          <p:sp>
            <p:nvSpPr>
              <p:cNvPr id="38939" name="TextBox 7"/>
              <p:cNvSpPr txBox="1">
                <a:spLocks noChangeArrowheads="1"/>
              </p:cNvSpPr>
              <p:nvPr/>
            </p:nvSpPr>
            <p:spPr bwMode="auto">
              <a:xfrm>
                <a:off x="3365209" y="5604683"/>
                <a:ext cx="656592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c ●</a:t>
                </a:r>
              </a:p>
            </p:txBody>
          </p:sp>
          <p:sp>
            <p:nvSpPr>
              <p:cNvPr id="38940" name="TextBox 8"/>
              <p:cNvSpPr txBox="1">
                <a:spLocks noChangeArrowheads="1"/>
              </p:cNvSpPr>
              <p:nvPr/>
            </p:nvSpPr>
            <p:spPr bwMode="auto">
              <a:xfrm>
                <a:off x="5221311" y="4981449"/>
                <a:ext cx="669415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350"/>
                  <a:t>● 1</a:t>
                </a:r>
              </a:p>
            </p:txBody>
          </p:sp>
          <p:sp>
            <p:nvSpPr>
              <p:cNvPr id="38941" name="TextBox 9"/>
              <p:cNvSpPr txBox="1">
                <a:spLocks noChangeArrowheads="1"/>
              </p:cNvSpPr>
              <p:nvPr/>
            </p:nvSpPr>
            <p:spPr bwMode="auto">
              <a:xfrm>
                <a:off x="5218991" y="5297765"/>
                <a:ext cx="669415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350"/>
                  <a:t>● 2</a:t>
                </a:r>
              </a:p>
            </p:txBody>
          </p:sp>
          <p:sp>
            <p:nvSpPr>
              <p:cNvPr id="38942" name="TextBox 10"/>
              <p:cNvSpPr txBox="1">
                <a:spLocks noChangeArrowheads="1"/>
              </p:cNvSpPr>
              <p:nvPr/>
            </p:nvSpPr>
            <p:spPr bwMode="auto">
              <a:xfrm>
                <a:off x="5218991" y="5604683"/>
                <a:ext cx="669415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350"/>
                  <a:t>● 3</a:t>
                </a:r>
              </a:p>
            </p:txBody>
          </p:sp>
          <p:cxnSp>
            <p:nvCxnSpPr>
              <p:cNvPr id="38943" name="Straight Arrow Connector 11"/>
              <p:cNvCxnSpPr>
                <a:cxnSpLocks noChangeShapeType="1"/>
                <a:stCxn id="38937" idx="3"/>
                <a:endCxn id="38935" idx="1"/>
              </p:cNvCxnSpPr>
              <p:nvPr/>
            </p:nvCxnSpPr>
            <p:spPr bwMode="auto">
              <a:xfrm>
                <a:off x="4033979" y="5181504"/>
                <a:ext cx="1193660" cy="89706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944" name="Straight Arrow Connector 12"/>
              <p:cNvCxnSpPr>
                <a:cxnSpLocks noChangeShapeType="1"/>
                <a:stCxn id="38938" idx="3"/>
                <a:endCxn id="38940" idx="1"/>
              </p:cNvCxnSpPr>
              <p:nvPr/>
            </p:nvCxnSpPr>
            <p:spPr bwMode="auto">
              <a:xfrm flipV="1">
                <a:off x="4021800" y="5181504"/>
                <a:ext cx="1199511" cy="31631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945" name="Straight Arrow Connector 13"/>
              <p:cNvCxnSpPr>
                <a:cxnSpLocks noChangeShapeType="1"/>
                <a:stCxn id="38939" idx="3"/>
                <a:endCxn id="38941" idx="1"/>
              </p:cNvCxnSpPr>
              <p:nvPr/>
            </p:nvCxnSpPr>
            <p:spPr bwMode="auto">
              <a:xfrm flipV="1">
                <a:off x="4021801" y="5497820"/>
                <a:ext cx="1197189" cy="30691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8946" name="TextBox 14"/>
              <p:cNvSpPr txBox="1">
                <a:spLocks noChangeArrowheads="1"/>
              </p:cNvSpPr>
              <p:nvPr/>
            </p:nvSpPr>
            <p:spPr bwMode="auto">
              <a:xfrm>
                <a:off x="3359145" y="5879068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d ●</a:t>
                </a:r>
              </a:p>
            </p:txBody>
          </p:sp>
          <p:cxnSp>
            <p:nvCxnSpPr>
              <p:cNvPr id="38947" name="Straight Arrow Connector 15"/>
              <p:cNvCxnSpPr>
                <a:cxnSpLocks noChangeShapeType="1"/>
                <a:stCxn id="38946" idx="3"/>
                <a:endCxn id="38942" idx="1"/>
              </p:cNvCxnSpPr>
              <p:nvPr/>
            </p:nvCxnSpPr>
            <p:spPr bwMode="auto">
              <a:xfrm flipV="1">
                <a:off x="4028561" y="5804737"/>
                <a:ext cx="1190429" cy="27438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8935" name="TextBox 16"/>
            <p:cNvSpPr txBox="1">
              <a:spLocks noChangeArrowheads="1"/>
            </p:cNvSpPr>
            <p:nvPr/>
          </p:nvSpPr>
          <p:spPr bwMode="auto">
            <a:xfrm>
              <a:off x="3322639" y="6183313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4</a:t>
              </a: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4743450" y="3543300"/>
            <a:ext cx="2400300" cy="1485900"/>
            <a:chOff x="4800600" y="4724400"/>
            <a:chExt cx="3200400" cy="1981200"/>
          </a:xfrm>
        </p:grpSpPr>
        <p:grpSp>
          <p:nvGrpSpPr>
            <p:cNvPr id="38920" name="Group 17"/>
            <p:cNvGrpSpPr>
              <a:grpSpLocks/>
            </p:cNvGrpSpPr>
            <p:nvPr/>
          </p:nvGrpSpPr>
          <p:grpSpPr bwMode="auto">
            <a:xfrm>
              <a:off x="4800600" y="4724400"/>
              <a:ext cx="3200400" cy="1981200"/>
              <a:chOff x="2971800" y="4419600"/>
              <a:chExt cx="3200400" cy="1981200"/>
            </a:xfrm>
          </p:grpSpPr>
          <p:sp>
            <p:nvSpPr>
              <p:cNvPr id="38922" name="Rounded Rectangle 18"/>
              <p:cNvSpPr>
                <a:spLocks noChangeArrowheads="1"/>
              </p:cNvSpPr>
              <p:nvPr/>
            </p:nvSpPr>
            <p:spPr bwMode="auto">
              <a:xfrm>
                <a:off x="2971800" y="4419600"/>
                <a:ext cx="3200400" cy="1981200"/>
              </a:xfrm>
              <a:prstGeom prst="roundRect">
                <a:avLst>
                  <a:gd name="adj" fmla="val 16667"/>
                </a:avLst>
              </a:prstGeom>
              <a:solidFill>
                <a:srgbClr val="FFFFB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/>
                <a:r>
                  <a:rPr lang="en-US" altLang="x-none" sz="1500" i="1"/>
                  <a:t>h</a:t>
                </a:r>
                <a:r>
                  <a:rPr lang="en-US" altLang="x-none" sz="1500" i="1" baseline="30000"/>
                  <a:t>-1</a:t>
                </a:r>
                <a:r>
                  <a:rPr lang="en-US" altLang="x-none" sz="1500" i="1"/>
                  <a:t> : B → A</a:t>
                </a:r>
              </a:p>
            </p:txBody>
          </p:sp>
          <p:sp>
            <p:nvSpPr>
              <p:cNvPr id="38923" name="TextBox 19"/>
              <p:cNvSpPr txBox="1">
                <a:spLocks noChangeArrowheads="1"/>
              </p:cNvSpPr>
              <p:nvPr/>
            </p:nvSpPr>
            <p:spPr bwMode="auto">
              <a:xfrm>
                <a:off x="3364563" y="4981449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1 ●</a:t>
                </a:r>
              </a:p>
            </p:txBody>
          </p:sp>
          <p:sp>
            <p:nvSpPr>
              <p:cNvPr id="38924" name="TextBox 20"/>
              <p:cNvSpPr txBox="1">
                <a:spLocks noChangeArrowheads="1"/>
              </p:cNvSpPr>
              <p:nvPr/>
            </p:nvSpPr>
            <p:spPr bwMode="auto">
              <a:xfrm>
                <a:off x="3352384" y="5297765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2 ●</a:t>
                </a:r>
              </a:p>
            </p:txBody>
          </p:sp>
          <p:sp>
            <p:nvSpPr>
              <p:cNvPr id="38925" name="TextBox 21"/>
              <p:cNvSpPr txBox="1">
                <a:spLocks noChangeArrowheads="1"/>
              </p:cNvSpPr>
              <p:nvPr/>
            </p:nvSpPr>
            <p:spPr bwMode="auto">
              <a:xfrm>
                <a:off x="3352384" y="5604683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3 ●</a:t>
                </a:r>
              </a:p>
            </p:txBody>
          </p:sp>
          <p:sp>
            <p:nvSpPr>
              <p:cNvPr id="38926" name="TextBox 22"/>
              <p:cNvSpPr txBox="1">
                <a:spLocks noChangeArrowheads="1"/>
              </p:cNvSpPr>
              <p:nvPr/>
            </p:nvSpPr>
            <p:spPr bwMode="auto">
              <a:xfrm>
                <a:off x="5221311" y="4981449"/>
                <a:ext cx="669415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350"/>
                  <a:t>● a</a:t>
                </a:r>
              </a:p>
            </p:txBody>
          </p:sp>
          <p:sp>
            <p:nvSpPr>
              <p:cNvPr id="38927" name="TextBox 23"/>
              <p:cNvSpPr txBox="1">
                <a:spLocks noChangeArrowheads="1"/>
              </p:cNvSpPr>
              <p:nvPr/>
            </p:nvSpPr>
            <p:spPr bwMode="auto">
              <a:xfrm>
                <a:off x="5218991" y="5297765"/>
                <a:ext cx="669415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350"/>
                  <a:t>● b</a:t>
                </a:r>
              </a:p>
            </p:txBody>
          </p:sp>
          <p:sp>
            <p:nvSpPr>
              <p:cNvPr id="38928" name="TextBox 24"/>
              <p:cNvSpPr txBox="1">
                <a:spLocks noChangeArrowheads="1"/>
              </p:cNvSpPr>
              <p:nvPr/>
            </p:nvSpPr>
            <p:spPr bwMode="auto">
              <a:xfrm>
                <a:off x="5218991" y="5604683"/>
                <a:ext cx="656591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350"/>
                  <a:t>● c</a:t>
                </a:r>
              </a:p>
            </p:txBody>
          </p:sp>
          <p:cxnSp>
            <p:nvCxnSpPr>
              <p:cNvPr id="38929" name="Straight Arrow Connector 25"/>
              <p:cNvCxnSpPr>
                <a:cxnSpLocks noChangeShapeType="1"/>
                <a:stCxn id="38923" idx="3"/>
                <a:endCxn id="38927" idx="1"/>
              </p:cNvCxnSpPr>
              <p:nvPr/>
            </p:nvCxnSpPr>
            <p:spPr bwMode="auto">
              <a:xfrm>
                <a:off x="4033979" y="5181504"/>
                <a:ext cx="1185012" cy="31631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930" name="Straight Arrow Connector 26"/>
              <p:cNvCxnSpPr>
                <a:cxnSpLocks noChangeShapeType="1"/>
                <a:stCxn id="38924" idx="3"/>
                <a:endCxn id="38928" idx="1"/>
              </p:cNvCxnSpPr>
              <p:nvPr/>
            </p:nvCxnSpPr>
            <p:spPr bwMode="auto">
              <a:xfrm>
                <a:off x="4021800" y="5497820"/>
                <a:ext cx="1197191" cy="30691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931" name="Straight Arrow Connector 27"/>
              <p:cNvCxnSpPr>
                <a:cxnSpLocks noChangeShapeType="1"/>
                <a:stCxn id="38925" idx="3"/>
                <a:endCxn id="38921" idx="1"/>
              </p:cNvCxnSpPr>
              <p:nvPr/>
            </p:nvCxnSpPr>
            <p:spPr bwMode="auto">
              <a:xfrm>
                <a:off x="4021800" y="5804737"/>
                <a:ext cx="1205839" cy="27383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8932" name="TextBox 28"/>
              <p:cNvSpPr txBox="1">
                <a:spLocks noChangeArrowheads="1"/>
              </p:cNvSpPr>
              <p:nvPr/>
            </p:nvSpPr>
            <p:spPr bwMode="auto">
              <a:xfrm>
                <a:off x="3359145" y="5879068"/>
                <a:ext cx="669416" cy="400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r" eaLnBrk="1" hangingPunct="1"/>
                <a:r>
                  <a:rPr lang="en-US" altLang="x-none" sz="1350"/>
                  <a:t>4 ●</a:t>
                </a:r>
              </a:p>
            </p:txBody>
          </p:sp>
          <p:cxnSp>
            <p:nvCxnSpPr>
              <p:cNvPr id="38933" name="Straight Arrow Connector 29"/>
              <p:cNvCxnSpPr>
                <a:cxnSpLocks noChangeShapeType="1"/>
                <a:stCxn id="38932" idx="3"/>
                <a:endCxn id="38926" idx="1"/>
              </p:cNvCxnSpPr>
              <p:nvPr/>
            </p:nvCxnSpPr>
            <p:spPr bwMode="auto">
              <a:xfrm flipV="1">
                <a:off x="4028561" y="5181504"/>
                <a:ext cx="1192749" cy="8976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8921" name="TextBox 30"/>
            <p:cNvSpPr txBox="1">
              <a:spLocks noChangeArrowheads="1"/>
            </p:cNvSpPr>
            <p:nvPr/>
          </p:nvSpPr>
          <p:spPr bwMode="auto">
            <a:xfrm>
              <a:off x="7056439" y="6183313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657350" y="924790"/>
            <a:ext cx="6057900" cy="42291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dirty="0"/>
              <a:t>Given functions g : A → B and f : B → C, the </a:t>
            </a:r>
            <a:r>
              <a:rPr lang="en-US" altLang="x-none" dirty="0">
                <a:solidFill>
                  <a:srgbClr val="FF0000"/>
                </a:solidFill>
              </a:rPr>
              <a:t>composition </a:t>
            </a:r>
            <a:r>
              <a:rPr lang="en-US" altLang="x-none" dirty="0"/>
              <a:t>of f and g, denoted </a:t>
            </a:r>
            <a:r>
              <a:rPr lang="en-US" altLang="x-none" dirty="0" err="1"/>
              <a:t>f◦g</a:t>
            </a:r>
            <a:r>
              <a:rPr lang="en-US" altLang="x-none" dirty="0"/>
              <a:t>, is defined as (</a:t>
            </a:r>
            <a:r>
              <a:rPr lang="en-US" altLang="x-none" dirty="0" err="1"/>
              <a:t>f◦g</a:t>
            </a:r>
            <a:r>
              <a:rPr lang="en-US" altLang="x-none" dirty="0"/>
              <a:t>)(x) = f(g(x)).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  </a:t>
            </a:r>
            <a:r>
              <a:rPr lang="en-US" altLang="x-none" dirty="0"/>
              <a:t>For </a:t>
            </a:r>
            <a:r>
              <a:rPr lang="en-US" altLang="x-none" dirty="0" err="1"/>
              <a:t>f◦g</a:t>
            </a:r>
            <a:r>
              <a:rPr lang="en-US" altLang="x-none" dirty="0"/>
              <a:t> to exist, the codomain of g must be a subset of the domain of f.</a:t>
            </a:r>
          </a:p>
          <a:p>
            <a:pPr lvl="2"/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chemeClr val="bg2"/>
                </a:solidFill>
              </a:rPr>
              <a:t>Definition:  </a:t>
            </a:r>
            <a:r>
              <a:rPr lang="en-US" altLang="x-none" dirty="0"/>
              <a:t>If g : A → B and f : D → C and B ⊆ D, </a:t>
            </a:r>
            <a:r>
              <a:rPr lang="en-US" altLang="x-none" dirty="0" err="1"/>
              <a:t>f◦g</a:t>
            </a:r>
            <a:r>
              <a:rPr lang="en-US" altLang="x-none" dirty="0"/>
              <a:t> is a function A → C where (</a:t>
            </a:r>
            <a:r>
              <a:rPr lang="en-US" altLang="x-none" dirty="0" err="1"/>
              <a:t>f◦g</a:t>
            </a:r>
            <a:r>
              <a:rPr lang="en-US" altLang="x-none" dirty="0"/>
              <a:t>)(x) = f(g(x))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714500" y="1652323"/>
            <a:ext cx="5715000" cy="1867301"/>
            <a:chOff x="762000" y="2819408"/>
            <a:chExt cx="7620000" cy="2489734"/>
          </a:xfrm>
        </p:grpSpPr>
        <p:sp>
          <p:nvSpPr>
            <p:cNvPr id="39940" name="Oval 3"/>
            <p:cNvSpPr>
              <a:spLocks noChangeArrowheads="1"/>
            </p:cNvSpPr>
            <p:nvPr/>
          </p:nvSpPr>
          <p:spPr bwMode="auto">
            <a:xfrm>
              <a:off x="762000" y="3049117"/>
              <a:ext cx="1600200" cy="1600494"/>
            </a:xfrm>
            <a:prstGeom prst="ellipse">
              <a:avLst/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A</a:t>
              </a:r>
            </a:p>
          </p:txBody>
        </p:sp>
        <p:sp>
          <p:nvSpPr>
            <p:cNvPr id="39941" name="Oval 4"/>
            <p:cNvSpPr>
              <a:spLocks noChangeArrowheads="1"/>
            </p:cNvSpPr>
            <p:nvPr/>
          </p:nvSpPr>
          <p:spPr bwMode="auto">
            <a:xfrm>
              <a:off x="3733800" y="3049117"/>
              <a:ext cx="1600200" cy="1600494"/>
            </a:xfrm>
            <a:prstGeom prst="ellipse">
              <a:avLst/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B</a:t>
              </a:r>
            </a:p>
          </p:txBody>
        </p:sp>
        <p:grpSp>
          <p:nvGrpSpPr>
            <p:cNvPr id="39942" name="Group 8"/>
            <p:cNvGrpSpPr>
              <a:grpSpLocks/>
            </p:cNvGrpSpPr>
            <p:nvPr/>
          </p:nvGrpSpPr>
          <p:grpSpPr bwMode="auto">
            <a:xfrm>
              <a:off x="2128651" y="2819408"/>
              <a:ext cx="1840288" cy="430887"/>
              <a:chOff x="3576263" y="4800600"/>
              <a:chExt cx="1840664" cy="431079"/>
            </a:xfrm>
          </p:grpSpPr>
          <p:cxnSp>
            <p:nvCxnSpPr>
              <p:cNvPr id="39955" name="Curved Connector 6"/>
              <p:cNvCxnSpPr>
                <a:cxnSpLocks noChangeShapeType="1"/>
                <a:stCxn id="39940" idx="7"/>
                <a:endCxn id="39941" idx="1"/>
              </p:cNvCxnSpPr>
              <p:nvPr/>
            </p:nvCxnSpPr>
            <p:spPr bwMode="auto">
              <a:xfrm rot="5400000" flipH="1" flipV="1">
                <a:off x="4495800" y="4267170"/>
                <a:ext cx="1589" cy="1840664"/>
              </a:xfrm>
              <a:prstGeom prst="curvedConnector3">
                <a:avLst>
                  <a:gd name="adj1" fmla="val 29152644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9956" name="TextBox 7"/>
              <p:cNvSpPr txBox="1">
                <a:spLocks noChangeArrowheads="1"/>
              </p:cNvSpPr>
              <p:nvPr/>
            </p:nvSpPr>
            <p:spPr bwMode="auto">
              <a:xfrm>
                <a:off x="4360942" y="4800600"/>
                <a:ext cx="389504" cy="4310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500"/>
                  <a:t>g</a:t>
                </a:r>
              </a:p>
            </p:txBody>
          </p:sp>
        </p:grpSp>
        <p:sp>
          <p:nvSpPr>
            <p:cNvPr id="39943" name="TextBox 9"/>
            <p:cNvSpPr txBox="1">
              <a:spLocks noChangeArrowheads="1"/>
            </p:cNvSpPr>
            <p:nvPr/>
          </p:nvSpPr>
          <p:spPr bwMode="auto">
            <a:xfrm>
              <a:off x="1046163" y="3792203"/>
              <a:ext cx="71643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a ●</a:t>
              </a:r>
            </a:p>
          </p:txBody>
        </p:sp>
        <p:sp>
          <p:nvSpPr>
            <p:cNvPr id="39944" name="TextBox 10"/>
            <p:cNvSpPr txBox="1">
              <a:spLocks noChangeArrowheads="1"/>
            </p:cNvSpPr>
            <p:nvPr/>
          </p:nvSpPr>
          <p:spPr bwMode="auto">
            <a:xfrm>
              <a:off x="4114800" y="3792203"/>
              <a:ext cx="103062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● g(a)</a:t>
              </a:r>
            </a:p>
          </p:txBody>
        </p:sp>
        <p:cxnSp>
          <p:nvCxnSpPr>
            <p:cNvPr id="39945" name="Straight Arrow Connector 12"/>
            <p:cNvCxnSpPr>
              <a:cxnSpLocks noChangeShapeType="1"/>
              <a:stCxn id="39943" idx="3"/>
              <a:endCxn id="39944" idx="1"/>
            </p:cNvCxnSpPr>
            <p:nvPr/>
          </p:nvCxnSpPr>
          <p:spPr bwMode="auto">
            <a:xfrm>
              <a:off x="1762599" y="4007647"/>
              <a:ext cx="2352201" cy="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46" name="TextBox 13"/>
            <p:cNvSpPr txBox="1">
              <a:spLocks noChangeArrowheads="1"/>
            </p:cNvSpPr>
            <p:nvPr/>
          </p:nvSpPr>
          <p:spPr bwMode="auto">
            <a:xfrm>
              <a:off x="2576513" y="3582615"/>
              <a:ext cx="113749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g(a) = b</a:t>
              </a:r>
            </a:p>
          </p:txBody>
        </p:sp>
        <p:cxnSp>
          <p:nvCxnSpPr>
            <p:cNvPr id="39947" name="Curved Connector 13"/>
            <p:cNvCxnSpPr>
              <a:cxnSpLocks noChangeShapeType="1"/>
              <a:stCxn id="39941" idx="7"/>
              <a:endCxn id="39948" idx="1"/>
            </p:cNvCxnSpPr>
            <p:nvPr/>
          </p:nvCxnSpPr>
          <p:spPr bwMode="auto">
            <a:xfrm rot="16200000" flipH="1">
              <a:off x="6057899" y="2325261"/>
              <a:ext cx="2" cy="1916488"/>
            </a:xfrm>
            <a:prstGeom prst="curvedConnector3">
              <a:avLst>
                <a:gd name="adj1" fmla="val -2147483648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48" name="Oval 3"/>
            <p:cNvSpPr>
              <a:spLocks noChangeArrowheads="1"/>
            </p:cNvSpPr>
            <p:nvPr/>
          </p:nvSpPr>
          <p:spPr bwMode="auto">
            <a:xfrm>
              <a:off x="6781800" y="3049119"/>
              <a:ext cx="1600200" cy="1600494"/>
            </a:xfrm>
            <a:prstGeom prst="ellipse">
              <a:avLst/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C</a:t>
              </a:r>
            </a:p>
          </p:txBody>
        </p:sp>
        <p:cxnSp>
          <p:nvCxnSpPr>
            <p:cNvPr id="39949" name="Straight Arrow Connector 12"/>
            <p:cNvCxnSpPr>
              <a:cxnSpLocks noChangeShapeType="1"/>
              <a:stCxn id="39944" idx="3"/>
              <a:endCxn id="39950" idx="1"/>
            </p:cNvCxnSpPr>
            <p:nvPr/>
          </p:nvCxnSpPr>
          <p:spPr bwMode="auto">
            <a:xfrm flipV="1">
              <a:off x="5145425" y="4005315"/>
              <a:ext cx="2530137" cy="233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50" name="TextBox 10"/>
            <p:cNvSpPr txBox="1">
              <a:spLocks noChangeArrowheads="1"/>
            </p:cNvSpPr>
            <p:nvPr/>
          </p:nvSpPr>
          <p:spPr bwMode="auto">
            <a:xfrm>
              <a:off x="7675563" y="3789871"/>
              <a:ext cx="70147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● c</a:t>
              </a:r>
            </a:p>
          </p:txBody>
        </p:sp>
        <p:sp>
          <p:nvSpPr>
            <p:cNvPr id="39951" name="TextBox 7"/>
            <p:cNvSpPr txBox="1">
              <a:spLocks noChangeArrowheads="1"/>
            </p:cNvSpPr>
            <p:nvPr/>
          </p:nvSpPr>
          <p:spPr bwMode="auto">
            <a:xfrm>
              <a:off x="5921092" y="2820477"/>
              <a:ext cx="316755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f</a:t>
              </a:r>
            </a:p>
          </p:txBody>
        </p:sp>
        <p:sp>
          <p:nvSpPr>
            <p:cNvPr id="39952" name="TextBox 13"/>
            <p:cNvSpPr txBox="1">
              <a:spLocks noChangeArrowheads="1"/>
            </p:cNvSpPr>
            <p:nvPr/>
          </p:nvSpPr>
          <p:spPr bwMode="auto">
            <a:xfrm>
              <a:off x="5402213" y="3582617"/>
              <a:ext cx="1364049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f(g(a)) = c</a:t>
              </a:r>
            </a:p>
          </p:txBody>
        </p:sp>
        <p:sp>
          <p:nvSpPr>
            <p:cNvPr id="39953" name="TextBox 13"/>
            <p:cNvSpPr txBox="1">
              <a:spLocks noChangeArrowheads="1"/>
            </p:cNvSpPr>
            <p:nvPr/>
          </p:nvSpPr>
          <p:spPr bwMode="auto">
            <a:xfrm>
              <a:off x="4242041" y="4878255"/>
              <a:ext cx="67155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 dirty="0"/>
                <a:t>f ◦ g</a:t>
              </a:r>
            </a:p>
          </p:txBody>
        </p:sp>
        <p:cxnSp>
          <p:nvCxnSpPr>
            <p:cNvPr id="39954" name="Curved Connector 30"/>
            <p:cNvCxnSpPr>
              <a:cxnSpLocks noChangeShapeType="1"/>
              <a:stCxn id="39940" idx="4"/>
              <a:endCxn id="39948" idx="4"/>
            </p:cNvCxnSpPr>
            <p:nvPr/>
          </p:nvCxnSpPr>
          <p:spPr bwMode="auto">
            <a:xfrm rot="16200000" flipH="1">
              <a:off x="4571999" y="1639712"/>
              <a:ext cx="2" cy="6019800"/>
            </a:xfrm>
            <a:prstGeom prst="curvedConnector3">
              <a:avLst>
                <a:gd name="adj1" fmla="val 2147483646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0D4964EA-1E52-1D27-442D-E7522650D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29B1502-58C4-A693-0A73-2173E2CEC8EE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Functions can be composed with one another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428750" y="1028700"/>
            <a:ext cx="6457950" cy="35433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None/>
            </a:pPr>
            <a:r>
              <a:rPr lang="en-US" altLang="x-none" dirty="0"/>
              <a:t>Let  f : A → A such that f(a) = b, f(b) = c, f(c) = a</a:t>
            </a:r>
            <a:br>
              <a:rPr lang="en-US" altLang="x-none" dirty="0"/>
            </a:br>
            <a:r>
              <a:rPr lang="en-US" altLang="x-none" dirty="0"/>
              <a:t> g : B → A such that g(1) = b, g(4) = a</a:t>
            </a:r>
            <a:br>
              <a:rPr lang="en-US" altLang="x-none" dirty="0"/>
            </a:br>
            <a:endParaRPr lang="en-US" altLang="x-none" dirty="0"/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(</a:t>
            </a:r>
            <a:r>
              <a:rPr lang="en-US" altLang="x-none" dirty="0" err="1"/>
              <a:t>f◦g</a:t>
            </a:r>
            <a:r>
              <a:rPr lang="en-US" altLang="x-none" dirty="0"/>
              <a:t>)(x)?		</a:t>
            </a:r>
            <a:r>
              <a:rPr lang="en-US" altLang="x-none" dirty="0">
                <a:solidFill>
                  <a:srgbClr val="008000"/>
                </a:solidFill>
              </a:rPr>
              <a:t>Yes!</a:t>
            </a:r>
            <a:r>
              <a:rPr lang="en-US" altLang="x-none" dirty="0"/>
              <a:t>  f(g(1)) = c, f(g(4)) = b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(</a:t>
            </a:r>
            <a:r>
              <a:rPr lang="en-US" altLang="x-none" dirty="0" err="1"/>
              <a:t>g◦f</a:t>
            </a:r>
            <a:r>
              <a:rPr lang="en-US" altLang="x-none" dirty="0"/>
              <a:t>)(x)?		</a:t>
            </a:r>
            <a:r>
              <a:rPr lang="en-US" altLang="x-none" dirty="0">
                <a:solidFill>
                  <a:srgbClr val="FF0000"/>
                </a:solidFill>
              </a:rPr>
              <a:t>No!  </a:t>
            </a:r>
            <a:r>
              <a:rPr lang="en-US" altLang="x-none" dirty="0"/>
              <a:t>A ⊄ B</a:t>
            </a:r>
          </a:p>
          <a:p>
            <a:pPr marL="342900" indent="-342900">
              <a:buFont typeface="Trebuchet MS" charset="0"/>
              <a:buAutoNum type="arabicPeriod"/>
            </a:pPr>
            <a:endParaRPr lang="en-US" altLang="x-none" dirty="0"/>
          </a:p>
          <a:p>
            <a:pPr marL="342900" indent="-342900">
              <a:buNone/>
            </a:pPr>
            <a:r>
              <a:rPr lang="en-US" altLang="x-none" dirty="0"/>
              <a:t>Let f : </a:t>
            </a:r>
            <a:r>
              <a:rPr lang="en-US" altLang="x-none" b="1" dirty="0"/>
              <a:t>Z</a:t>
            </a:r>
            <a:r>
              <a:rPr lang="en-US" altLang="x-none" dirty="0"/>
              <a:t> → </a:t>
            </a:r>
            <a:r>
              <a:rPr lang="en-US" altLang="x-none" b="1" dirty="0"/>
              <a:t>Z</a:t>
            </a:r>
            <a:r>
              <a:rPr lang="en-US" altLang="x-none" dirty="0"/>
              <a:t>, f(x) = 2x + 1</a:t>
            </a:r>
            <a:br>
              <a:rPr lang="en-US" altLang="x-none" dirty="0"/>
            </a:br>
            <a:r>
              <a:rPr lang="en-US" altLang="x-none" dirty="0"/>
              <a:t> g : </a:t>
            </a:r>
            <a:r>
              <a:rPr lang="en-US" altLang="x-none" b="1" dirty="0"/>
              <a:t>Z</a:t>
            </a:r>
            <a:r>
              <a:rPr lang="en-US" altLang="x-none" dirty="0"/>
              <a:t> → </a:t>
            </a:r>
            <a:r>
              <a:rPr lang="en-US" altLang="x-none" b="1" dirty="0"/>
              <a:t>Z</a:t>
            </a:r>
            <a:r>
              <a:rPr lang="en-US" altLang="x-none" dirty="0"/>
              <a:t>, g(x) = x</a:t>
            </a:r>
            <a:r>
              <a:rPr lang="en-US" altLang="x-none" baseline="30000" dirty="0"/>
              <a:t>2</a:t>
            </a:r>
            <a:br>
              <a:rPr lang="en-US" altLang="x-none" dirty="0"/>
            </a:br>
            <a:endParaRPr lang="en-US" altLang="x-none" dirty="0"/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(</a:t>
            </a:r>
            <a:r>
              <a:rPr lang="en-US" altLang="x-none" dirty="0" err="1"/>
              <a:t>f◦g</a:t>
            </a:r>
            <a:r>
              <a:rPr lang="en-US" altLang="x-none" dirty="0"/>
              <a:t>)(x)?		</a:t>
            </a:r>
            <a:r>
              <a:rPr lang="en-US" altLang="x-none" dirty="0">
                <a:solidFill>
                  <a:srgbClr val="008000"/>
                </a:solidFill>
              </a:rPr>
              <a:t>Yes!</a:t>
            </a:r>
            <a:r>
              <a:rPr lang="en-US" altLang="x-none" dirty="0"/>
              <a:t>  (</a:t>
            </a:r>
            <a:r>
              <a:rPr lang="en-US" altLang="x-none" dirty="0" err="1"/>
              <a:t>f◦g</a:t>
            </a:r>
            <a:r>
              <a:rPr lang="en-US" altLang="x-none" dirty="0"/>
              <a:t>)(x) = 2x</a:t>
            </a:r>
            <a:r>
              <a:rPr lang="en-US" altLang="x-none" baseline="30000" dirty="0"/>
              <a:t>2</a:t>
            </a:r>
            <a:r>
              <a:rPr lang="en-US" altLang="x-none" dirty="0"/>
              <a:t> + 1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(</a:t>
            </a:r>
            <a:r>
              <a:rPr lang="en-US" altLang="x-none" dirty="0" err="1"/>
              <a:t>g◦f</a:t>
            </a:r>
            <a:r>
              <a:rPr lang="en-US" altLang="x-none" dirty="0"/>
              <a:t>)(x)?		</a:t>
            </a:r>
            <a:r>
              <a:rPr lang="en-US" altLang="x-none" dirty="0">
                <a:solidFill>
                  <a:srgbClr val="008000"/>
                </a:solidFill>
              </a:rPr>
              <a:t>Yes!</a:t>
            </a:r>
            <a:r>
              <a:rPr lang="en-US" altLang="x-none" dirty="0"/>
              <a:t>  (</a:t>
            </a:r>
            <a:r>
              <a:rPr lang="en-US" altLang="x-none" dirty="0" err="1"/>
              <a:t>g◦f</a:t>
            </a:r>
            <a:r>
              <a:rPr lang="en-US" altLang="x-none" dirty="0"/>
              <a:t>)(x) = 4x</a:t>
            </a:r>
            <a:r>
              <a:rPr lang="en-US" altLang="x-none" baseline="30000" dirty="0"/>
              <a:t>2</a:t>
            </a:r>
            <a:r>
              <a:rPr lang="en-US" altLang="x-none" dirty="0"/>
              <a:t> + 4x + 1</a:t>
            </a:r>
          </a:p>
          <a:p>
            <a:pPr marL="342900" indent="-342900">
              <a:buFont typeface="Trebuchet MS" charset="0"/>
              <a:buAutoNum type="arabicPeriod"/>
            </a:pPr>
            <a:endParaRPr lang="en-US" altLang="x-none" dirty="0"/>
          </a:p>
          <a:p>
            <a:pPr marL="342900" indent="-342900"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</a:t>
            </a:r>
            <a:r>
              <a:rPr lang="en-US" altLang="x-none" dirty="0">
                <a:solidFill>
                  <a:srgbClr val="C00000"/>
                </a:solidFill>
              </a:rPr>
              <a:t>  </a:t>
            </a:r>
            <a:r>
              <a:rPr lang="en-US" altLang="x-none" dirty="0"/>
              <a:t>There is </a:t>
            </a:r>
            <a:r>
              <a:rPr lang="en-US" altLang="x-none" u="sng" dirty="0">
                <a:solidFill>
                  <a:srgbClr val="FF0000"/>
                </a:solidFill>
              </a:rPr>
              <a:t>not</a:t>
            </a:r>
            <a:r>
              <a:rPr lang="en-US" altLang="x-none" dirty="0">
                <a:solidFill>
                  <a:srgbClr val="C00000"/>
                </a:solidFill>
              </a:rPr>
              <a:t> </a:t>
            </a:r>
            <a:r>
              <a:rPr lang="en-US" altLang="x-none" dirty="0"/>
              <a:t>a guarantee that (</a:t>
            </a:r>
            <a:r>
              <a:rPr lang="en-US" altLang="x-none" dirty="0" err="1"/>
              <a:t>f◦g</a:t>
            </a:r>
            <a:r>
              <a:rPr lang="en-US" altLang="x-none" dirty="0"/>
              <a:t>)(x) = (</a:t>
            </a:r>
            <a:r>
              <a:rPr lang="en-US" altLang="x-none" dirty="0" err="1"/>
              <a:t>g◦f</a:t>
            </a:r>
            <a:r>
              <a:rPr lang="en-US" altLang="x-none" dirty="0"/>
              <a:t>)(x).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67496" y="1757857"/>
            <a:ext cx="3714750" cy="299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67496" y="2116604"/>
            <a:ext cx="3714750" cy="2994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43300" y="3309506"/>
            <a:ext cx="3714750" cy="3412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503574" y="3621427"/>
            <a:ext cx="3714750" cy="344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7FFC0E02-607F-CAD4-3053-21AB1C3B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18FC24B-9D8D-1D8D-1825-7125F9E5698D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Can the following functions be composed?  If so, what is their composition?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Important functions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The </a:t>
            </a:r>
            <a:r>
              <a:rPr lang="en-US" altLang="x-none" dirty="0">
                <a:solidFill>
                  <a:srgbClr val="FF0000"/>
                </a:solidFill>
              </a:rPr>
              <a:t>floor </a:t>
            </a:r>
            <a:r>
              <a:rPr lang="en-US" altLang="x-none" dirty="0"/>
              <a:t>function maps a </a:t>
            </a:r>
            <a:r>
              <a:rPr lang="en-US" altLang="x-none" dirty="0">
                <a:solidFill>
                  <a:srgbClr val="00B050"/>
                </a:solidFill>
              </a:rPr>
              <a:t>real number </a:t>
            </a:r>
            <a:r>
              <a:rPr lang="en-US" altLang="x-none" dirty="0"/>
              <a:t>x to the </a:t>
            </a:r>
            <a:r>
              <a:rPr lang="en-US" altLang="x-none" dirty="0">
                <a:solidFill>
                  <a:srgbClr val="00B050"/>
                </a:solidFill>
              </a:rPr>
              <a:t>largest integer </a:t>
            </a:r>
            <a:r>
              <a:rPr lang="en-US" altLang="x-none" dirty="0"/>
              <a:t>y that is not greater than x.  The floor of x is denoted ⌊x⌋.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The </a:t>
            </a:r>
            <a:r>
              <a:rPr lang="en-US" altLang="x-none" dirty="0">
                <a:solidFill>
                  <a:srgbClr val="FF0000"/>
                </a:solidFill>
              </a:rPr>
              <a:t>ceiling </a:t>
            </a:r>
            <a:r>
              <a:rPr lang="en-US" altLang="x-none" dirty="0"/>
              <a:t>function maps a </a:t>
            </a:r>
            <a:r>
              <a:rPr lang="en-US" altLang="x-none" dirty="0">
                <a:solidFill>
                  <a:srgbClr val="00B050"/>
                </a:solidFill>
              </a:rPr>
              <a:t>real number </a:t>
            </a:r>
            <a:r>
              <a:rPr lang="en-US" altLang="x-none" dirty="0"/>
              <a:t>x to the </a:t>
            </a:r>
            <a:r>
              <a:rPr lang="en-US" altLang="x-none" dirty="0">
                <a:solidFill>
                  <a:srgbClr val="00B050"/>
                </a:solidFill>
              </a:rPr>
              <a:t>smallest integer </a:t>
            </a:r>
            <a:r>
              <a:rPr lang="en-US" altLang="x-none" dirty="0"/>
              <a:t>y that is not less than x.  The ceiling of x is denoted ⌈x⌉.</a:t>
            </a: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Examples:</a:t>
            </a:r>
          </a:p>
          <a:p>
            <a:pPr marL="514350" lvl="1"/>
            <a:r>
              <a:rPr lang="en-US" altLang="x-none" dirty="0"/>
              <a:t>⌊1.2⌋ = 1</a:t>
            </a:r>
          </a:p>
          <a:p>
            <a:pPr marL="514350" lvl="1"/>
            <a:r>
              <a:rPr lang="en-US" altLang="x-none" dirty="0"/>
              <a:t>⌊7.0⌋ = 7</a:t>
            </a:r>
          </a:p>
          <a:p>
            <a:pPr marL="514350" lvl="1"/>
            <a:r>
              <a:rPr lang="en-US" altLang="x-none" dirty="0"/>
              <a:t>⌊-42.24⌋ = -43</a:t>
            </a:r>
          </a:p>
        </p:txBody>
      </p:sp>
      <p:sp>
        <p:nvSpPr>
          <p:cNvPr id="40964" name="Content Placeholder 2"/>
          <p:cNvSpPr txBox="1">
            <a:spLocks/>
          </p:cNvSpPr>
          <p:nvPr/>
        </p:nvSpPr>
        <p:spPr bwMode="auto">
          <a:xfrm>
            <a:off x="2828401" y="3421555"/>
            <a:ext cx="2101042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68580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514350" lvl="1" indent="-325755">
              <a:spcBef>
                <a:spcPts val="360"/>
              </a:spcBef>
              <a:buClr>
                <a:schemeClr val="accent1"/>
              </a:buClr>
              <a:buSzPts val="1530"/>
              <a:buFont typeface="Arial"/>
              <a:buChar char="•"/>
            </a:pPr>
            <a:r>
              <a:rPr lang="en-US" altLang="x-none" sz="1500" dirty="0">
                <a:solidFill>
                  <a:schemeClr val="dk1"/>
                </a:solidFill>
                <a:latin typeface="Arial"/>
                <a:ea typeface="Arial"/>
              </a:rPr>
              <a:t>⌈1.2⌉ = 2</a:t>
            </a:r>
          </a:p>
          <a:p>
            <a:pPr marL="514350" lvl="1" indent="-325755">
              <a:spcBef>
                <a:spcPts val="360"/>
              </a:spcBef>
              <a:buClr>
                <a:schemeClr val="accent1"/>
              </a:buClr>
              <a:buSzPts val="1530"/>
              <a:buFont typeface="Arial"/>
              <a:buChar char="•"/>
            </a:pPr>
            <a:r>
              <a:rPr lang="en-US" altLang="x-none" sz="1500" dirty="0">
                <a:solidFill>
                  <a:schemeClr val="dk1"/>
                </a:solidFill>
                <a:latin typeface="Arial"/>
                <a:ea typeface="Arial"/>
              </a:rPr>
              <a:t>⌈7.0⌉ = 7</a:t>
            </a:r>
          </a:p>
          <a:p>
            <a:pPr marL="514350" lvl="1" indent="-325755">
              <a:spcBef>
                <a:spcPts val="360"/>
              </a:spcBef>
              <a:buClr>
                <a:schemeClr val="accent1"/>
              </a:buClr>
              <a:buSzPts val="1530"/>
              <a:buFont typeface="Arial"/>
              <a:buChar char="•"/>
            </a:pPr>
            <a:r>
              <a:rPr lang="en-US" altLang="x-none" sz="1500" dirty="0">
                <a:solidFill>
                  <a:schemeClr val="dk1"/>
                </a:solidFill>
                <a:latin typeface="Arial"/>
                <a:ea typeface="Arial"/>
              </a:rPr>
              <a:t>⌈-42.24⌉ = -42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1E577521-4E2F-0A33-F675-C082A6EF4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/>
      <p:bldP spid="40964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657350" y="1028700"/>
            <a:ext cx="58293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A byte, which holds 8 bits, is typically the smallest amount of memory that can be allocated on most systems.  How many bytes are needed to store 123 bits of data?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Answer:  </a:t>
            </a:r>
            <a:r>
              <a:rPr lang="en-US" altLang="x-none" dirty="0"/>
              <a:t>We need ⌈123/8⌉ = ⌈15.375⌉ = 16 bytes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b="1" i="1" dirty="0">
                <a:solidFill>
                  <a:schemeClr val="bg2"/>
                </a:solidFill>
              </a:rPr>
              <a:t>Example:  </a:t>
            </a:r>
            <a:r>
              <a:rPr lang="en-US" altLang="x-none" dirty="0"/>
              <a:t>How many 1400 byte packets can be transmitted over a 14.4 kbps modem in one minute?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Answer:  </a:t>
            </a:r>
            <a:r>
              <a:rPr lang="en-US" altLang="x-none" dirty="0"/>
              <a:t>A 14.4 kbps modem can transmit 14,400*60 = 864,000 bits per minute.  Therefore, we can transmit ⌊864,000/(1400*8)⌋ = ⌊77.1428571⌋ = 77 packets.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6BDB8BDF-B618-0322-26B7-9E44D3FE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ABAA202-9853-78A0-7A13-E59856B8A347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actually use floor and ceiling quite a bit in computer science…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Activities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34833"/>
                <a:ext cx="8229600" cy="3657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x-none" b="1" dirty="0">
                    <a:solidFill>
                      <a:schemeClr val="bg2"/>
                    </a:solidFill>
                  </a:rPr>
                  <a:t>Activity 1:</a:t>
                </a:r>
                <a:r>
                  <a:rPr lang="en-US" altLang="x-none" dirty="0">
                    <a:solidFill>
                      <a:schemeClr val="bg2"/>
                    </a:solidFill>
                  </a:rPr>
                  <a:t>  </a:t>
                </a:r>
                <a:r>
                  <a:rPr lang="en-US" altLang="x-none" dirty="0"/>
                  <a:t>Find the </a:t>
                </a:r>
                <a:r>
                  <a:rPr lang="en-US" altLang="x-none" dirty="0">
                    <a:solidFill>
                      <a:srgbClr val="00B050"/>
                    </a:solidFill>
                  </a:rPr>
                  <a:t>domain</a:t>
                </a:r>
                <a:r>
                  <a:rPr lang="en-US" altLang="x-none" dirty="0"/>
                  <a:t> and </a:t>
                </a:r>
                <a:r>
                  <a:rPr lang="en-US" altLang="x-none" dirty="0">
                    <a:solidFill>
                      <a:srgbClr val="00B050"/>
                    </a:solidFill>
                  </a:rPr>
                  <a:t>range</a:t>
                </a:r>
                <a:r>
                  <a:rPr lang="en-US" altLang="x-none" dirty="0"/>
                  <a:t> of each of the following functions.[</a:t>
                </a:r>
                <a:r>
                  <a:rPr lang="en-US" altLang="x-none" dirty="0">
                    <a:hlinkClick r:id="rId3"/>
                  </a:rPr>
                  <a:t>miro</a:t>
                </a:r>
                <a:r>
                  <a:rPr lang="en-US" altLang="x-none" dirty="0"/>
                  <a:t>]</a:t>
                </a:r>
              </a:p>
              <a:p>
                <a:pPr marL="642938" lvl="1" indent="-342900">
                  <a:buFont typeface="Trebuchet MS" charset="0"/>
                  <a:buAutoNum type="alphaLcPeriod"/>
                </a:pPr>
                <a:r>
                  <a:rPr lang="en-US" altLang="x-none" dirty="0"/>
                  <a:t>The function that determines the number of zeros in some bit string</a:t>
                </a:r>
              </a:p>
              <a:p>
                <a:pPr marL="642938" lvl="1" indent="-342900">
                  <a:buFont typeface="Trebuchet MS" charset="0"/>
                  <a:buAutoNum type="alphaLcPeriod"/>
                </a:pPr>
                <a:r>
                  <a:rPr lang="en-US" altLang="x-none" dirty="0"/>
                  <a:t>The function that maps an English word to its two rightmost letters</a:t>
                </a:r>
              </a:p>
              <a:p>
                <a:pPr marL="642938" lvl="1" indent="-342900">
                  <a:buFont typeface="Trebuchet MS" charset="0"/>
                  <a:buAutoNum type="alphaLcPeriod"/>
                </a:pPr>
                <a:r>
                  <a:rPr lang="en-US" altLang="x-none" dirty="0"/>
                  <a:t>The function that assigns to an integer the sum of its individual digits</a:t>
                </a:r>
              </a:p>
              <a:p>
                <a:pPr marL="300038" lvl="1" indent="0">
                  <a:buNone/>
                </a:pPr>
                <a:endParaRPr lang="en-US" altLang="x-none" b="1" dirty="0"/>
              </a:p>
              <a:p>
                <a:pPr marL="0" indent="0">
                  <a:buNone/>
                </a:pPr>
                <a:r>
                  <a:rPr lang="en-US" altLang="x-none" b="1" dirty="0">
                    <a:solidFill>
                      <a:schemeClr val="bg2"/>
                    </a:solidFill>
                  </a:rPr>
                  <a:t>Activity 2:</a:t>
                </a:r>
                <a:r>
                  <a:rPr lang="en-US" altLang="x-none" dirty="0">
                    <a:solidFill>
                      <a:schemeClr val="bg2"/>
                    </a:solidFill>
                  </a:rPr>
                  <a:t>  </a:t>
                </a:r>
                <a:r>
                  <a:rPr lang="en-US" altLang="x-none" dirty="0"/>
                  <a:t>Suppose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altLang="x-none" dirty="0"/>
                  <a:t> is a function from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x-none" dirty="0"/>
                  <a:t> to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x-none" dirty="0"/>
                  <a:t> and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x-none" dirty="0"/>
                  <a:t> is a function from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x-none" dirty="0"/>
                  <a:t> to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altLang="x-none" dirty="0"/>
                  <a:t>. Prove that if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x-none" dirty="0"/>
                  <a:t> and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altLang="x-none" dirty="0"/>
                  <a:t> are one-to-one, then </a:t>
                </a:r>
                <a14:m>
                  <m:oMath xmlns:m="http://schemas.openxmlformats.org/officeDocument/2006/math">
                    <m:r>
                      <a:rPr lang="en-US" altLang="x-none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r>
                      <a:rPr lang="en-US" altLang="x-non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altLang="x-none" dirty="0"/>
                  <a:t> is one-to-one. [</a:t>
                </a:r>
                <a:r>
                  <a:rPr lang="en-US" altLang="x-none" dirty="0">
                    <a:hlinkClick r:id="rId4"/>
                  </a:rPr>
                  <a:t>miro</a:t>
                </a:r>
                <a:r>
                  <a:rPr lang="en-US" altLang="x-none" dirty="0"/>
                  <a:t>]</a:t>
                </a:r>
              </a:p>
              <a:p>
                <a:pPr marL="0" indent="0">
                  <a:buNone/>
                </a:pPr>
                <a:endParaRPr lang="en-US" altLang="x-none" dirty="0"/>
              </a:p>
              <a:p>
                <a:pPr marL="0" indent="0">
                  <a:buNone/>
                </a:pPr>
                <a:r>
                  <a:rPr lang="en-US" altLang="x-none" b="1" dirty="0">
                    <a:solidFill>
                      <a:schemeClr val="bg2"/>
                    </a:solidFill>
                  </a:rPr>
                  <a:t>Activity 3:</a:t>
                </a:r>
                <a:r>
                  <a:rPr lang="en-US" altLang="x-none" b="1" dirty="0"/>
                  <a:t> </a:t>
                </a:r>
                <a:r>
                  <a:rPr lang="en-US" altLang="x-none" dirty="0">
                    <a:solidFill>
                      <a:schemeClr val="tx1"/>
                    </a:solidFill>
                  </a:rPr>
                  <a:t>Solve our </a:t>
                </a:r>
                <a:r>
                  <a:rPr lang="en-US" altLang="x-none" i="1" dirty="0">
                    <a:solidFill>
                      <a:schemeClr val="bg2"/>
                    </a:solidFill>
                  </a:rPr>
                  <a:t>URL router </a:t>
                </a:r>
                <a:r>
                  <a:rPr lang="en-US" altLang="x-none" dirty="0">
                    <a:solidFill>
                      <a:schemeClr val="tx1"/>
                    </a:solidFill>
                  </a:rPr>
                  <a:t>case study. </a:t>
                </a:r>
                <a:r>
                  <a:rPr lang="en-US" altLang="x-none" dirty="0"/>
                  <a:t>[</a:t>
                </a:r>
                <a:r>
                  <a:rPr lang="en-US" altLang="x-none" dirty="0">
                    <a:hlinkClick r:id="rId5"/>
                  </a:rPr>
                  <a:t>miro</a:t>
                </a:r>
                <a:r>
                  <a:rPr lang="en-US" altLang="x-none" dirty="0"/>
                  <a:t>]</a:t>
                </a:r>
                <a:endParaRPr lang="en-US" altLang="x-none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altLang="x-none" dirty="0"/>
              </a:p>
            </p:txBody>
          </p:sp>
        </mc:Choice>
        <mc:Fallback xmlns="">
          <p:sp>
            <p:nvSpPr>
              <p:cNvPr id="4505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34833"/>
                <a:ext cx="8229600" cy="3657600"/>
              </a:xfrm>
              <a:blipFill>
                <a:blip r:embed="rId7"/>
                <a:stretch>
                  <a:fillRect l="-617" r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B944864-6E64-51E9-086C-04A97E3D6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F9E7F0-6139-CBD6-1D73-223015C5BB52}"/>
              </a:ext>
            </a:extLst>
          </p:cNvPr>
          <p:cNvSpPr txBox="1"/>
          <p:nvPr/>
        </p:nvSpPr>
        <p:spPr>
          <a:xfrm>
            <a:off x="2998225" y="3947989"/>
            <a:ext cx="2839239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Introduce to a classmate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Work in pairs on the exercise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Submit answers on miro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Volunteers to share answers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Set identities are useful tools!</a:t>
            </a:r>
          </a:p>
          <a:p>
            <a:endParaRPr lang="en-US" altLang="x-none" dirty="0"/>
          </a:p>
          <a:p>
            <a:r>
              <a:rPr lang="en-US" altLang="x-none" dirty="0"/>
              <a:t>We can prove set identities in a number of (equivalent) ways</a:t>
            </a:r>
          </a:p>
          <a:p>
            <a:endParaRPr lang="en-US" altLang="x-none" dirty="0"/>
          </a:p>
          <a:p>
            <a:r>
              <a:rPr lang="en-US" altLang="x-none" dirty="0"/>
              <a:t>Sets are the basis of </a:t>
            </a:r>
            <a:r>
              <a:rPr lang="en-US" altLang="x-none" dirty="0">
                <a:solidFill>
                  <a:srgbClr val="FF0000"/>
                </a:solidFill>
              </a:rPr>
              <a:t>functions</a:t>
            </a:r>
            <a:r>
              <a:rPr lang="en-US" altLang="x-none" dirty="0"/>
              <a:t>, which are used throughout computer science and mathematics</a:t>
            </a:r>
          </a:p>
          <a:p>
            <a:pPr lvl="1"/>
            <a:endParaRPr lang="en-US" altLang="x-none" dirty="0"/>
          </a:p>
          <a:p>
            <a:r>
              <a:rPr lang="en-US" altLang="x-none" dirty="0"/>
              <a:t>Next time:</a:t>
            </a:r>
          </a:p>
          <a:p>
            <a:pPr lvl="1"/>
            <a:r>
              <a:rPr lang="en-US" altLang="x-none" dirty="0"/>
              <a:t>Summations (Section 2.4)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38826408-ED44-58CD-5306-5B4CFB52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18</a:t>
            </a:fld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[Motivation] Functions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6535057" cy="3943350"/>
          </a:xfrm>
        </p:spPr>
        <p:txBody>
          <a:bodyPr>
            <a:normAutofit fontScale="92500" lnSpcReduction="20000"/>
          </a:bodyPr>
          <a:lstStyle/>
          <a:p>
            <a:pPr marL="131445" indent="0" algn="just">
              <a:buNone/>
            </a:pPr>
            <a:r>
              <a:rPr lang="en-US" b="1" dirty="0">
                <a:solidFill>
                  <a:schemeClr val="bg2"/>
                </a:solidFill>
              </a:rPr>
              <a:t>The URL Router</a:t>
            </a:r>
          </a:p>
          <a:p>
            <a:pPr marL="131445" indent="0" algn="just">
              <a:buNone/>
            </a:pPr>
            <a:r>
              <a:rPr lang="en-US" dirty="0"/>
              <a:t>When you type a URL into your browser, like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https://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www.example.com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/users/profile/123</a:t>
            </a:r>
            <a:r>
              <a:rPr lang="en-US" dirty="0"/>
              <a:t>, a web server needs to figure out which specific piece of code should handle that request. It needs to:</a:t>
            </a:r>
          </a:p>
          <a:p>
            <a:pPr marL="131445" indent="0" algn="just">
              <a:buNone/>
            </a:pPr>
            <a:endParaRPr lang="en-US" dirty="0"/>
          </a:p>
          <a:p>
            <a:pPr algn="just"/>
            <a:r>
              <a:rPr lang="en-US" dirty="0"/>
              <a:t>Identify the part of the URL that's important (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/users/profile/123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Extract any variables from the URL (in this case, the user ID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123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Map this specific URL to a function that will generate the user's profile page.</a:t>
            </a:r>
          </a:p>
          <a:p>
            <a:pPr marL="131445" indent="0" algn="just">
              <a:buNone/>
            </a:pPr>
            <a:endParaRPr lang="en-US" dirty="0"/>
          </a:p>
          <a:p>
            <a:pPr marL="131445" indent="0" algn="just">
              <a:buNone/>
            </a:pPr>
            <a:r>
              <a:rPr lang="en-US" dirty="0"/>
              <a:t>This is a classic function problem: a well-defined input (the URL) needs to be mapped to a single, specific output (the correct function to execute).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4673A19-6153-2FA6-852C-7815291FC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03B15C-27DD-BE6C-0103-ACAF18503F86}"/>
              </a:ext>
            </a:extLst>
          </p:cNvPr>
          <p:cNvSpPr txBox="1"/>
          <p:nvPr/>
        </p:nvSpPr>
        <p:spPr>
          <a:xfrm>
            <a:off x="7444152" y="4852785"/>
            <a:ext cx="1242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Gemini</a:t>
            </a:r>
          </a:p>
        </p:txBody>
      </p:sp>
      <p:pic>
        <p:nvPicPr>
          <p:cNvPr id="4" name="Picture 2" descr="Wifi ">
            <a:extLst>
              <a:ext uri="{FF2B5EF4-FFF2-40B4-BE49-F238E27FC236}">
                <a16:creationId xmlns:a16="http://schemas.microsoft.com/office/drawing/2014/main" id="{1F98234C-CD4D-884A-6D2B-44F91EF72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676" y="1571171"/>
            <a:ext cx="1625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 Functions</a:t>
            </a:r>
            <a:endParaRPr lang="en-US" altLang="x-none" dirty="0"/>
          </a:p>
          <a:p>
            <a:pPr lvl="1"/>
            <a:r>
              <a:rPr lang="en-US" altLang="x-none" dirty="0"/>
              <a:t>Important definitions</a:t>
            </a:r>
          </a:p>
          <a:p>
            <a:pPr lvl="1"/>
            <a:r>
              <a:rPr lang="en-US" altLang="x-none" dirty="0"/>
              <a:t>Relationships to sets, relations</a:t>
            </a:r>
          </a:p>
          <a:p>
            <a:pPr lvl="1"/>
            <a:r>
              <a:rPr lang="en-US" altLang="x-none" dirty="0"/>
              <a:t>Specific functions of particular importance</a:t>
            </a:r>
          </a:p>
          <a:p>
            <a:pPr lvl="1"/>
            <a:endParaRPr lang="en-US" altLang="x-none" dirty="0"/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600200" y="1028700"/>
            <a:ext cx="5886450" cy="35433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Let A and B be nonempty sets.  A </a:t>
            </a:r>
            <a:r>
              <a:rPr lang="en-US" altLang="x-none" dirty="0">
                <a:solidFill>
                  <a:srgbClr val="FF0000"/>
                </a:solidFill>
              </a:rPr>
              <a:t>function</a:t>
            </a:r>
            <a:r>
              <a:rPr lang="en-US" altLang="x-none" dirty="0"/>
              <a:t>, f, is an assignment of exactly one element of set B to each element of set A.</a:t>
            </a:r>
          </a:p>
          <a:p>
            <a:pPr marL="513160" lvl="1" indent="-213122"/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 </a:t>
            </a:r>
            <a:r>
              <a:rPr lang="en-US" altLang="x-none" dirty="0"/>
              <a:t>We write f : A → B to denote that f is a function from A to B</a:t>
            </a:r>
          </a:p>
          <a:p>
            <a:pPr marL="513160" lvl="1" indent="-213122"/>
            <a:endParaRPr lang="en-US" altLang="x-none" dirty="0"/>
          </a:p>
          <a:p>
            <a:pPr marL="0" indent="0">
              <a:buNone/>
            </a:pPr>
            <a:r>
              <a:rPr lang="en-US" altLang="x-none" dirty="0">
                <a:solidFill>
                  <a:srgbClr val="FF0000"/>
                </a:solidFill>
              </a:rPr>
              <a:t>Note: </a:t>
            </a:r>
            <a:r>
              <a:rPr lang="en-US" altLang="x-none" dirty="0"/>
              <a:t>We say that f(a) = b if the element a ∈ A is mapped to the unique element b ∈ B by the function f</a:t>
            </a:r>
          </a:p>
          <a:p>
            <a:pPr marL="0" indent="0">
              <a:buNone/>
            </a:pPr>
            <a:endParaRPr lang="en-US" altLang="x-none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800350" y="3714750"/>
            <a:ext cx="3429000" cy="1371600"/>
            <a:chOff x="2209800" y="4953004"/>
            <a:chExt cx="4572000" cy="1828796"/>
          </a:xfrm>
        </p:grpSpPr>
        <p:sp>
          <p:nvSpPr>
            <p:cNvPr id="29705" name="Oval 3"/>
            <p:cNvSpPr>
              <a:spLocks noChangeArrowheads="1"/>
            </p:cNvSpPr>
            <p:nvPr/>
          </p:nvSpPr>
          <p:spPr bwMode="auto">
            <a:xfrm>
              <a:off x="2209800" y="5181600"/>
              <a:ext cx="1600200" cy="1600200"/>
            </a:xfrm>
            <a:prstGeom prst="ellipse">
              <a:avLst/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A</a:t>
              </a:r>
            </a:p>
          </p:txBody>
        </p:sp>
        <p:sp>
          <p:nvSpPr>
            <p:cNvPr id="29706" name="Oval 4"/>
            <p:cNvSpPr>
              <a:spLocks noChangeArrowheads="1"/>
            </p:cNvSpPr>
            <p:nvPr/>
          </p:nvSpPr>
          <p:spPr bwMode="auto">
            <a:xfrm>
              <a:off x="5181600" y="5181600"/>
              <a:ext cx="1600200" cy="1600200"/>
            </a:xfrm>
            <a:prstGeom prst="ellipse">
              <a:avLst/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r>
                <a:rPr lang="en-US" altLang="x-none" sz="1800"/>
                <a:t>B</a:t>
              </a:r>
            </a:p>
          </p:txBody>
        </p:sp>
        <p:grpSp>
          <p:nvGrpSpPr>
            <p:cNvPr id="29707" name="Group 8"/>
            <p:cNvGrpSpPr>
              <a:grpSpLocks/>
            </p:cNvGrpSpPr>
            <p:nvPr/>
          </p:nvGrpSpPr>
          <p:grpSpPr bwMode="auto">
            <a:xfrm>
              <a:off x="3576451" y="4953004"/>
              <a:ext cx="1840288" cy="539937"/>
              <a:chOff x="3576264" y="4800600"/>
              <a:chExt cx="1840664" cy="540159"/>
            </a:xfrm>
          </p:grpSpPr>
          <p:cxnSp>
            <p:nvCxnSpPr>
              <p:cNvPr id="29708" name="Curved Connector 6"/>
              <p:cNvCxnSpPr>
                <a:cxnSpLocks noChangeShapeType="1"/>
                <a:stCxn id="29705" idx="7"/>
                <a:endCxn id="29706" idx="1"/>
              </p:cNvCxnSpPr>
              <p:nvPr/>
            </p:nvCxnSpPr>
            <p:spPr bwMode="auto">
              <a:xfrm rot="5400000" flipH="1" flipV="1">
                <a:off x="4495801" y="4419633"/>
                <a:ext cx="1589" cy="1840664"/>
              </a:xfrm>
              <a:prstGeom prst="curvedConnector3">
                <a:avLst>
                  <a:gd name="adj1" fmla="val 29152644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709" name="TextBox 7"/>
              <p:cNvSpPr txBox="1">
                <a:spLocks noChangeArrowheads="1"/>
              </p:cNvSpPr>
              <p:nvPr/>
            </p:nvSpPr>
            <p:spPr bwMode="auto">
              <a:xfrm>
                <a:off x="4360942" y="4800600"/>
                <a:ext cx="316819" cy="4310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1500"/>
                  <a:t>f</a:t>
                </a: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013473" y="4286258"/>
            <a:ext cx="2994777" cy="480329"/>
            <a:chOff x="2493963" y="5715000"/>
            <a:chExt cx="3993036" cy="640438"/>
          </a:xfrm>
        </p:grpSpPr>
        <p:sp>
          <p:nvSpPr>
            <p:cNvPr id="29701" name="TextBox 9"/>
            <p:cNvSpPr txBox="1">
              <a:spLocks noChangeArrowheads="1"/>
            </p:cNvSpPr>
            <p:nvPr/>
          </p:nvSpPr>
          <p:spPr bwMode="auto">
            <a:xfrm>
              <a:off x="2493963" y="5924549"/>
              <a:ext cx="71643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a ●</a:t>
              </a:r>
            </a:p>
          </p:txBody>
        </p:sp>
        <p:sp>
          <p:nvSpPr>
            <p:cNvPr id="29702" name="TextBox 10"/>
            <p:cNvSpPr txBox="1">
              <a:spLocks noChangeArrowheads="1"/>
            </p:cNvSpPr>
            <p:nvPr/>
          </p:nvSpPr>
          <p:spPr bwMode="auto">
            <a:xfrm>
              <a:off x="5770563" y="5924551"/>
              <a:ext cx="71643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● b</a:t>
              </a:r>
            </a:p>
          </p:txBody>
        </p:sp>
        <p:cxnSp>
          <p:nvCxnSpPr>
            <p:cNvPr id="29703" name="Straight Arrow Connector 12"/>
            <p:cNvCxnSpPr>
              <a:cxnSpLocks noChangeShapeType="1"/>
              <a:stCxn id="29701" idx="3"/>
              <a:endCxn id="29702" idx="1"/>
            </p:cNvCxnSpPr>
            <p:nvPr/>
          </p:nvCxnSpPr>
          <p:spPr bwMode="auto">
            <a:xfrm>
              <a:off x="3210399" y="6139993"/>
              <a:ext cx="2560164" cy="1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04" name="TextBox 13"/>
            <p:cNvSpPr txBox="1">
              <a:spLocks noChangeArrowheads="1"/>
            </p:cNvSpPr>
            <p:nvPr/>
          </p:nvSpPr>
          <p:spPr bwMode="auto">
            <a:xfrm>
              <a:off x="4024314" y="5715000"/>
              <a:ext cx="1064823" cy="430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500"/>
                <a:t>f(a) = b</a:t>
              </a:r>
            </a:p>
          </p:txBody>
        </p: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153A4DF7-A64F-774A-FBB9-4A2A4E978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DEBC32A-865F-63C8-D741-F6AB85EFD695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Sets give us a way to formalize the concept of a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771650" y="857250"/>
            <a:ext cx="5829300" cy="3543300"/>
          </a:xfrm>
        </p:spPr>
        <p:txBody>
          <a:bodyPr/>
          <a:lstStyle/>
          <a:p>
            <a:pPr marL="342900" indent="-342900">
              <a:buFont typeface="Trebuchet MS" charset="0"/>
              <a:buAutoNum type="arabicPeriod"/>
            </a:pPr>
            <a:r>
              <a:rPr lang="en-US" altLang="x-none" dirty="0"/>
              <a:t>Explicitly</a:t>
            </a:r>
          </a:p>
          <a:p>
            <a:pPr marL="642938" lvl="1" indent="-342900"/>
            <a:r>
              <a:rPr lang="en-US" altLang="x-none" dirty="0"/>
              <a:t>f : </a:t>
            </a:r>
            <a:r>
              <a:rPr lang="en-US" altLang="x-none" b="1" dirty="0"/>
              <a:t>Z </a:t>
            </a:r>
            <a:r>
              <a:rPr lang="en-US" altLang="x-none" dirty="0"/>
              <a:t>→ </a:t>
            </a:r>
            <a:r>
              <a:rPr lang="en-US" altLang="x-none" b="1" dirty="0"/>
              <a:t>Z</a:t>
            </a:r>
            <a:endParaRPr lang="en-US" altLang="x-none" dirty="0"/>
          </a:p>
          <a:p>
            <a:pPr marL="642938" lvl="1" indent="-342900"/>
            <a:r>
              <a:rPr lang="en-US" altLang="x-none" dirty="0"/>
              <a:t>f(x) = x</a:t>
            </a:r>
            <a:r>
              <a:rPr lang="en-US" altLang="x-none" baseline="30000" dirty="0"/>
              <a:t>2</a:t>
            </a:r>
            <a:r>
              <a:rPr lang="en-US" altLang="x-none" dirty="0"/>
              <a:t> + 2x + 1</a:t>
            </a:r>
            <a:endParaRPr lang="en-US" altLang="x-none" baseline="30000" dirty="0"/>
          </a:p>
          <a:p>
            <a:pPr marL="642938" lvl="1" indent="-342900"/>
            <a:endParaRPr lang="en-US" altLang="x-none" dirty="0"/>
          </a:p>
          <a:p>
            <a:pPr marL="342900" indent="-342900">
              <a:buFont typeface="Trebuchet MS" charset="0"/>
              <a:buAutoNum type="arabicPeriod"/>
            </a:pPr>
            <a:r>
              <a:rPr lang="en-US" altLang="x-none" dirty="0"/>
              <a:t>Using a programming language</a:t>
            </a:r>
          </a:p>
          <a:p>
            <a:pPr marL="642938" lvl="1" indent="-342900"/>
            <a:r>
              <a:rPr lang="en-US" altLang="x-none" dirty="0">
                <a:latin typeface="American Typewriter Condensed" charset="0"/>
                <a:ea typeface="ＭＳ Ｐゴシック" charset="-128"/>
              </a:rPr>
              <a:t>int min(int x, int y) = { x &lt; y ? return x : return y; }</a:t>
            </a:r>
          </a:p>
          <a:p>
            <a:pPr marL="642938" lvl="1" indent="-342900"/>
            <a:endParaRPr lang="en-US" altLang="x-none" dirty="0"/>
          </a:p>
          <a:p>
            <a:pPr marL="342900" indent="-342900">
              <a:buFont typeface="Trebuchet MS" charset="0"/>
              <a:buAutoNum type="arabicPeriod"/>
            </a:pPr>
            <a:r>
              <a:rPr lang="en-US" altLang="x-none" dirty="0"/>
              <a:t>Using a relation</a:t>
            </a:r>
          </a:p>
          <a:p>
            <a:pPr marL="642938" lvl="1" indent="-342900"/>
            <a:r>
              <a:rPr lang="en-US" altLang="x-none" dirty="0"/>
              <a:t>Let S =  {Anna, Brian, Christine}</a:t>
            </a:r>
          </a:p>
          <a:p>
            <a:pPr marL="642938" lvl="1" indent="-342900"/>
            <a:r>
              <a:rPr lang="en-US" altLang="x-none" dirty="0"/>
              <a:t>Let G = {A, B, C, D, F}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257620" y="3028950"/>
            <a:ext cx="2686230" cy="2057400"/>
            <a:chOff x="5181360" y="3886200"/>
            <a:chExt cx="3581640" cy="2743200"/>
          </a:xfrm>
        </p:grpSpPr>
        <p:sp>
          <p:nvSpPr>
            <p:cNvPr id="30724" name="Rounded Rectangle 25"/>
            <p:cNvSpPr>
              <a:spLocks noChangeArrowheads="1"/>
            </p:cNvSpPr>
            <p:nvPr/>
          </p:nvSpPr>
          <p:spPr bwMode="auto">
            <a:xfrm>
              <a:off x="5334000" y="3886200"/>
              <a:ext cx="3429000" cy="27432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500" i="1"/>
                <a:t>f : S → G</a:t>
              </a:r>
            </a:p>
          </p:txBody>
        </p:sp>
        <p:sp>
          <p:nvSpPr>
            <p:cNvPr id="30725" name="TextBox 11"/>
            <p:cNvSpPr txBox="1">
              <a:spLocks noChangeArrowheads="1"/>
            </p:cNvSpPr>
            <p:nvPr/>
          </p:nvSpPr>
          <p:spPr bwMode="auto">
            <a:xfrm>
              <a:off x="5566305" y="4583668"/>
              <a:ext cx="1079784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Anna ●</a:t>
              </a:r>
            </a:p>
          </p:txBody>
        </p:sp>
        <p:sp>
          <p:nvSpPr>
            <p:cNvPr id="30726" name="TextBox 12"/>
            <p:cNvSpPr txBox="1">
              <a:spLocks noChangeArrowheads="1"/>
            </p:cNvSpPr>
            <p:nvPr/>
          </p:nvSpPr>
          <p:spPr bwMode="auto">
            <a:xfrm>
              <a:off x="5553256" y="4976336"/>
              <a:ext cx="1079784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Brian ●</a:t>
              </a:r>
            </a:p>
          </p:txBody>
        </p:sp>
        <p:sp>
          <p:nvSpPr>
            <p:cNvPr id="30727" name="TextBox 13"/>
            <p:cNvSpPr txBox="1">
              <a:spLocks noChangeArrowheads="1"/>
            </p:cNvSpPr>
            <p:nvPr/>
          </p:nvSpPr>
          <p:spPr bwMode="auto">
            <a:xfrm>
              <a:off x="5181360" y="5357336"/>
              <a:ext cx="1451681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Christine ●</a:t>
              </a:r>
            </a:p>
          </p:txBody>
        </p:sp>
        <p:sp>
          <p:nvSpPr>
            <p:cNvPr id="30728" name="TextBox 14"/>
            <p:cNvSpPr txBox="1">
              <a:spLocks noChangeArrowheads="1"/>
            </p:cNvSpPr>
            <p:nvPr/>
          </p:nvSpPr>
          <p:spPr bwMode="auto">
            <a:xfrm>
              <a:off x="7918232" y="4583668"/>
              <a:ext cx="695063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A</a:t>
              </a:r>
            </a:p>
          </p:txBody>
        </p:sp>
        <p:sp>
          <p:nvSpPr>
            <p:cNvPr id="30729" name="TextBox 15"/>
            <p:cNvSpPr txBox="1">
              <a:spLocks noChangeArrowheads="1"/>
            </p:cNvSpPr>
            <p:nvPr/>
          </p:nvSpPr>
          <p:spPr bwMode="auto">
            <a:xfrm>
              <a:off x="7915745" y="4976336"/>
              <a:ext cx="695063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B</a:t>
              </a:r>
            </a:p>
          </p:txBody>
        </p:sp>
        <p:sp>
          <p:nvSpPr>
            <p:cNvPr id="30730" name="TextBox 16"/>
            <p:cNvSpPr txBox="1">
              <a:spLocks noChangeArrowheads="1"/>
            </p:cNvSpPr>
            <p:nvPr/>
          </p:nvSpPr>
          <p:spPr bwMode="auto">
            <a:xfrm>
              <a:off x="7915745" y="5357336"/>
              <a:ext cx="707887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C</a:t>
              </a:r>
            </a:p>
          </p:txBody>
        </p:sp>
        <p:sp>
          <p:nvSpPr>
            <p:cNvPr id="30731" name="TextBox 17"/>
            <p:cNvSpPr txBox="1">
              <a:spLocks noChangeArrowheads="1"/>
            </p:cNvSpPr>
            <p:nvPr/>
          </p:nvSpPr>
          <p:spPr bwMode="auto">
            <a:xfrm>
              <a:off x="7924800" y="5726668"/>
              <a:ext cx="707887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D</a:t>
              </a:r>
            </a:p>
          </p:txBody>
        </p:sp>
        <p:sp>
          <p:nvSpPr>
            <p:cNvPr id="30732" name="TextBox 18"/>
            <p:cNvSpPr txBox="1">
              <a:spLocks noChangeArrowheads="1"/>
            </p:cNvSpPr>
            <p:nvPr/>
          </p:nvSpPr>
          <p:spPr bwMode="auto">
            <a:xfrm>
              <a:off x="7924800" y="6107668"/>
              <a:ext cx="682239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 dirty="0"/>
                <a:t>● F</a:t>
              </a:r>
            </a:p>
          </p:txBody>
        </p:sp>
        <p:cxnSp>
          <p:nvCxnSpPr>
            <p:cNvPr id="30733" name="Straight Arrow Connector 20"/>
            <p:cNvCxnSpPr>
              <a:cxnSpLocks noChangeShapeType="1"/>
              <a:stCxn id="30725" idx="3"/>
              <a:endCxn id="30730" idx="1"/>
            </p:cNvCxnSpPr>
            <p:nvPr/>
          </p:nvCxnSpPr>
          <p:spPr bwMode="auto">
            <a:xfrm>
              <a:off x="6646089" y="4783723"/>
              <a:ext cx="1269656" cy="7736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34" name="Straight Arrow Connector 22"/>
            <p:cNvCxnSpPr>
              <a:cxnSpLocks noChangeShapeType="1"/>
              <a:stCxn id="30726" idx="3"/>
              <a:endCxn id="30728" idx="1"/>
            </p:cNvCxnSpPr>
            <p:nvPr/>
          </p:nvCxnSpPr>
          <p:spPr bwMode="auto">
            <a:xfrm flipV="1">
              <a:off x="6633040" y="4783723"/>
              <a:ext cx="1285192" cy="3926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35" name="Straight Arrow Connector 24"/>
            <p:cNvCxnSpPr>
              <a:cxnSpLocks noChangeShapeType="1"/>
              <a:stCxn id="30727" idx="3"/>
              <a:endCxn id="30728" idx="1"/>
            </p:cNvCxnSpPr>
            <p:nvPr/>
          </p:nvCxnSpPr>
          <p:spPr bwMode="auto">
            <a:xfrm flipV="1">
              <a:off x="6633041" y="4783723"/>
              <a:ext cx="1285191" cy="7736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9E63B8F5-78FF-8D63-CE70-AE1C267E0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A1FA878-474B-7666-D2DB-859F190FAC04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Functions can be defined in a number of ways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More terminology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314450" y="971550"/>
            <a:ext cx="6515100" cy="35433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 sz="1500" dirty="0"/>
              <a:t>The </a:t>
            </a:r>
            <a:r>
              <a:rPr lang="en-US" altLang="x-none" sz="1500" dirty="0">
                <a:solidFill>
                  <a:srgbClr val="FF0000"/>
                </a:solidFill>
              </a:rPr>
              <a:t>domain </a:t>
            </a:r>
            <a:r>
              <a:rPr lang="en-US" altLang="x-none" sz="1500" dirty="0"/>
              <a:t>of a function is the set that the function maps from, while the </a:t>
            </a:r>
            <a:r>
              <a:rPr lang="en-US" altLang="x-none" sz="1500" dirty="0">
                <a:solidFill>
                  <a:srgbClr val="FF0000"/>
                </a:solidFill>
              </a:rPr>
              <a:t>codomain </a:t>
            </a:r>
            <a:r>
              <a:rPr lang="en-US" altLang="x-none" sz="1500" dirty="0"/>
              <a:t>is the set that is mapped to</a:t>
            </a:r>
          </a:p>
          <a:p>
            <a:pPr marL="0" indent="0">
              <a:buNone/>
            </a:pPr>
            <a:endParaRPr lang="en-US" altLang="x-none" sz="1500" dirty="0"/>
          </a:p>
          <a:p>
            <a:pPr marL="0" indent="0">
              <a:buNone/>
            </a:pPr>
            <a:r>
              <a:rPr lang="en-US" altLang="x-none" sz="1500" dirty="0"/>
              <a:t>If f(a) = b, b is called the </a:t>
            </a:r>
            <a:r>
              <a:rPr lang="en-US" altLang="x-none" sz="1500" dirty="0">
                <a:solidFill>
                  <a:srgbClr val="FF0000"/>
                </a:solidFill>
              </a:rPr>
              <a:t>image </a:t>
            </a:r>
            <a:r>
              <a:rPr lang="en-US" altLang="x-none" sz="1500" dirty="0"/>
              <a:t>of a, and a is called the </a:t>
            </a:r>
            <a:r>
              <a:rPr lang="en-US" altLang="x-none" sz="1500" dirty="0">
                <a:solidFill>
                  <a:srgbClr val="FF0000"/>
                </a:solidFill>
              </a:rPr>
              <a:t>preimage </a:t>
            </a:r>
            <a:r>
              <a:rPr lang="en-US" altLang="x-none" sz="1500" dirty="0"/>
              <a:t>of b</a:t>
            </a:r>
          </a:p>
          <a:p>
            <a:pPr marL="0" indent="0">
              <a:buNone/>
            </a:pPr>
            <a:endParaRPr lang="en-US" altLang="x-none" sz="1500" dirty="0"/>
          </a:p>
          <a:p>
            <a:pPr marL="0" indent="0">
              <a:buNone/>
            </a:pPr>
            <a:r>
              <a:rPr lang="en-US" altLang="x-none" sz="1500" dirty="0"/>
              <a:t>The </a:t>
            </a:r>
            <a:r>
              <a:rPr lang="en-US" altLang="x-none" sz="1500" dirty="0">
                <a:solidFill>
                  <a:srgbClr val="FF0000"/>
                </a:solidFill>
              </a:rPr>
              <a:t>range </a:t>
            </a:r>
            <a:r>
              <a:rPr lang="en-US" altLang="x-none" sz="1500" dirty="0"/>
              <a:t>of a function f : A → B is the set of all images of elements of A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3143070" y="3028950"/>
            <a:ext cx="2686230" cy="2057400"/>
            <a:chOff x="5181360" y="3886200"/>
            <a:chExt cx="3581640" cy="2743200"/>
          </a:xfrm>
        </p:grpSpPr>
        <p:sp>
          <p:nvSpPr>
            <p:cNvPr id="31755" name="Rounded Rectangle 4"/>
            <p:cNvSpPr>
              <a:spLocks noChangeArrowheads="1"/>
            </p:cNvSpPr>
            <p:nvPr/>
          </p:nvSpPr>
          <p:spPr bwMode="auto">
            <a:xfrm>
              <a:off x="5334000" y="3886200"/>
              <a:ext cx="3429000" cy="27432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500" i="1"/>
                <a:t>f : S → G</a:t>
              </a:r>
            </a:p>
          </p:txBody>
        </p:sp>
        <p:sp>
          <p:nvSpPr>
            <p:cNvPr id="31756" name="TextBox 5"/>
            <p:cNvSpPr txBox="1">
              <a:spLocks noChangeArrowheads="1"/>
            </p:cNvSpPr>
            <p:nvPr/>
          </p:nvSpPr>
          <p:spPr bwMode="auto">
            <a:xfrm>
              <a:off x="5566305" y="4583668"/>
              <a:ext cx="1079784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Anna ●</a:t>
              </a:r>
            </a:p>
          </p:txBody>
        </p:sp>
        <p:sp>
          <p:nvSpPr>
            <p:cNvPr id="31757" name="TextBox 6"/>
            <p:cNvSpPr txBox="1">
              <a:spLocks noChangeArrowheads="1"/>
            </p:cNvSpPr>
            <p:nvPr/>
          </p:nvSpPr>
          <p:spPr bwMode="auto">
            <a:xfrm>
              <a:off x="5553256" y="4976336"/>
              <a:ext cx="1079784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Brian ●</a:t>
              </a:r>
            </a:p>
          </p:txBody>
        </p:sp>
        <p:sp>
          <p:nvSpPr>
            <p:cNvPr id="31758" name="TextBox 7"/>
            <p:cNvSpPr txBox="1">
              <a:spLocks noChangeArrowheads="1"/>
            </p:cNvSpPr>
            <p:nvPr/>
          </p:nvSpPr>
          <p:spPr bwMode="auto">
            <a:xfrm>
              <a:off x="5181360" y="5357336"/>
              <a:ext cx="1451681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Christine ●</a:t>
              </a:r>
            </a:p>
          </p:txBody>
        </p:sp>
        <p:sp>
          <p:nvSpPr>
            <p:cNvPr id="31759" name="TextBox 8"/>
            <p:cNvSpPr txBox="1">
              <a:spLocks noChangeArrowheads="1"/>
            </p:cNvSpPr>
            <p:nvPr/>
          </p:nvSpPr>
          <p:spPr bwMode="auto">
            <a:xfrm>
              <a:off x="7918232" y="4583668"/>
              <a:ext cx="695063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A</a:t>
              </a:r>
            </a:p>
          </p:txBody>
        </p:sp>
        <p:sp>
          <p:nvSpPr>
            <p:cNvPr id="31760" name="TextBox 9"/>
            <p:cNvSpPr txBox="1">
              <a:spLocks noChangeArrowheads="1"/>
            </p:cNvSpPr>
            <p:nvPr/>
          </p:nvSpPr>
          <p:spPr bwMode="auto">
            <a:xfrm>
              <a:off x="7915745" y="4976336"/>
              <a:ext cx="695063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B</a:t>
              </a:r>
            </a:p>
          </p:txBody>
        </p:sp>
        <p:sp>
          <p:nvSpPr>
            <p:cNvPr id="31761" name="TextBox 10"/>
            <p:cNvSpPr txBox="1">
              <a:spLocks noChangeArrowheads="1"/>
            </p:cNvSpPr>
            <p:nvPr/>
          </p:nvSpPr>
          <p:spPr bwMode="auto">
            <a:xfrm>
              <a:off x="7915745" y="5357336"/>
              <a:ext cx="707887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C</a:t>
              </a:r>
            </a:p>
          </p:txBody>
        </p:sp>
        <p:sp>
          <p:nvSpPr>
            <p:cNvPr id="31762" name="TextBox 11"/>
            <p:cNvSpPr txBox="1">
              <a:spLocks noChangeArrowheads="1"/>
            </p:cNvSpPr>
            <p:nvPr/>
          </p:nvSpPr>
          <p:spPr bwMode="auto">
            <a:xfrm>
              <a:off x="7924800" y="5726668"/>
              <a:ext cx="707887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D</a:t>
              </a:r>
            </a:p>
          </p:txBody>
        </p:sp>
        <p:sp>
          <p:nvSpPr>
            <p:cNvPr id="31763" name="TextBox 12"/>
            <p:cNvSpPr txBox="1">
              <a:spLocks noChangeArrowheads="1"/>
            </p:cNvSpPr>
            <p:nvPr/>
          </p:nvSpPr>
          <p:spPr bwMode="auto">
            <a:xfrm>
              <a:off x="7924800" y="6107668"/>
              <a:ext cx="682239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 dirty="0"/>
                <a:t>● F</a:t>
              </a:r>
            </a:p>
          </p:txBody>
        </p:sp>
        <p:cxnSp>
          <p:nvCxnSpPr>
            <p:cNvPr id="31764" name="Straight Arrow Connector 13"/>
            <p:cNvCxnSpPr>
              <a:cxnSpLocks noChangeShapeType="1"/>
              <a:stCxn id="31756" idx="3"/>
              <a:endCxn id="31761" idx="1"/>
            </p:cNvCxnSpPr>
            <p:nvPr/>
          </p:nvCxnSpPr>
          <p:spPr bwMode="auto">
            <a:xfrm>
              <a:off x="6646089" y="4783723"/>
              <a:ext cx="1269656" cy="7736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5" name="Straight Arrow Connector 14"/>
            <p:cNvCxnSpPr>
              <a:cxnSpLocks noChangeShapeType="1"/>
              <a:stCxn id="31757" idx="3"/>
              <a:endCxn id="31759" idx="1"/>
            </p:cNvCxnSpPr>
            <p:nvPr/>
          </p:nvCxnSpPr>
          <p:spPr bwMode="auto">
            <a:xfrm flipV="1">
              <a:off x="6633040" y="4783723"/>
              <a:ext cx="1285192" cy="3926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766" name="Straight Arrow Connector 15"/>
            <p:cNvCxnSpPr>
              <a:cxnSpLocks noChangeShapeType="1"/>
              <a:stCxn id="31758" idx="3"/>
              <a:endCxn id="31759" idx="1"/>
            </p:cNvCxnSpPr>
            <p:nvPr/>
          </p:nvCxnSpPr>
          <p:spPr bwMode="auto">
            <a:xfrm flipV="1">
              <a:off x="6633041" y="4783723"/>
              <a:ext cx="1285191" cy="7736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71500" y="2710248"/>
            <a:ext cx="3829050" cy="1347402"/>
            <a:chOff x="-762000" y="3613664"/>
            <a:chExt cx="5105400" cy="1796536"/>
          </a:xfrm>
        </p:grpSpPr>
        <p:sp>
          <p:nvSpPr>
            <p:cNvPr id="31753" name="TextBox 16"/>
            <p:cNvSpPr txBox="1">
              <a:spLocks noChangeArrowheads="1"/>
            </p:cNvSpPr>
            <p:nvPr/>
          </p:nvSpPr>
          <p:spPr bwMode="auto">
            <a:xfrm>
              <a:off x="-762000" y="3613664"/>
              <a:ext cx="5105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2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Domain = S = {Anna, Brian, Christine}</a:t>
              </a:r>
            </a:p>
          </p:txBody>
        </p:sp>
        <p:cxnSp>
          <p:nvCxnSpPr>
            <p:cNvPr id="19" name="Shape 18"/>
            <p:cNvCxnSpPr>
              <a:cxnSpLocks/>
              <a:endCxn id="31755" idx="1"/>
            </p:cNvCxnSpPr>
            <p:nvPr/>
          </p:nvCxnSpPr>
          <p:spPr bwMode="auto">
            <a:xfrm rot="16200000" flipH="1">
              <a:off x="1530311" y="4121111"/>
              <a:ext cx="1349635" cy="1228543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829301" y="2686051"/>
            <a:ext cx="1771650" cy="1371599"/>
            <a:chOff x="6248400" y="3581400"/>
            <a:chExt cx="2362200" cy="1828799"/>
          </a:xfrm>
        </p:grpSpPr>
        <p:sp>
          <p:nvSpPr>
            <p:cNvPr id="31751" name="TextBox 19"/>
            <p:cNvSpPr txBox="1">
              <a:spLocks noChangeArrowheads="1"/>
            </p:cNvSpPr>
            <p:nvPr/>
          </p:nvSpPr>
          <p:spPr bwMode="auto">
            <a:xfrm>
              <a:off x="6324600" y="3581400"/>
              <a:ext cx="2286000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20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Codomain = G = {A, B, C, D, F}</a:t>
              </a:r>
            </a:p>
          </p:txBody>
        </p:sp>
        <p:cxnSp>
          <p:nvCxnSpPr>
            <p:cNvPr id="22" name="Curved Connector 21"/>
            <p:cNvCxnSpPr>
              <a:stCxn id="31751" idx="2"/>
              <a:endCxn id="31755" idx="3"/>
            </p:cNvCxnSpPr>
            <p:nvPr/>
          </p:nvCxnSpPr>
          <p:spPr bwMode="auto">
            <a:xfrm rot="5400000">
              <a:off x="6251377" y="4193976"/>
              <a:ext cx="1213246" cy="1219200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0729" name="TextBox 23"/>
          <p:cNvSpPr txBox="1">
            <a:spLocks noChangeArrowheads="1"/>
          </p:cNvSpPr>
          <p:nvPr/>
        </p:nvSpPr>
        <p:spPr bwMode="auto">
          <a:xfrm>
            <a:off x="6000750" y="4500563"/>
            <a:ext cx="17145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2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Range = {A, C}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52FE6055-9F05-A070-AE27-5F69B137E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1828800" y="1028700"/>
            <a:ext cx="5829300" cy="371475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Trebuchet MS" charset="0"/>
              <a:buAutoNum type="arabicPeriod"/>
            </a:pPr>
            <a:r>
              <a:rPr lang="en-US" altLang="x-none" sz="1500" dirty="0"/>
              <a:t>f : </a:t>
            </a:r>
            <a:r>
              <a:rPr lang="en-US" altLang="x-none" sz="1500" b="1" dirty="0"/>
              <a:t>Z </a:t>
            </a:r>
            <a:r>
              <a:rPr lang="en-US" altLang="x-none" sz="1500" dirty="0"/>
              <a:t>→ </a:t>
            </a:r>
            <a:r>
              <a:rPr lang="en-US" altLang="x-none" sz="1500" b="1" dirty="0"/>
              <a:t>Z</a:t>
            </a:r>
            <a:r>
              <a:rPr lang="en-US" altLang="x-none" sz="1500" dirty="0"/>
              <a:t>, f(x) = x</a:t>
            </a:r>
            <a:r>
              <a:rPr lang="en-US" altLang="x-none" sz="1500" baseline="30000" dirty="0"/>
              <a:t>3</a:t>
            </a:r>
          </a:p>
          <a:p>
            <a:pPr lvl="1"/>
            <a:r>
              <a:rPr lang="en-US" altLang="x-none" sz="1350" dirty="0"/>
              <a:t>Domain:  Integers</a:t>
            </a:r>
          </a:p>
          <a:p>
            <a:pPr lvl="1"/>
            <a:r>
              <a:rPr lang="en-US" altLang="x-none" sz="1350" dirty="0"/>
              <a:t>Codomain:  Integers</a:t>
            </a:r>
          </a:p>
          <a:p>
            <a:pPr lvl="1"/>
            <a:r>
              <a:rPr lang="en-US" altLang="x-none" sz="1350" dirty="0"/>
              <a:t>Range:  Perfect cubes</a:t>
            </a:r>
          </a:p>
          <a:p>
            <a:pPr lvl="1"/>
            <a:endParaRPr lang="en-US" altLang="x-none" sz="1350" dirty="0"/>
          </a:p>
          <a:p>
            <a:pPr marL="342900" indent="-342900">
              <a:buFont typeface="Trebuchet MS" charset="0"/>
              <a:buAutoNum type="arabicPeriod"/>
            </a:pPr>
            <a:r>
              <a:rPr lang="en-US" altLang="x-none" sz="1500" dirty="0"/>
              <a:t>g : </a:t>
            </a:r>
            <a:r>
              <a:rPr lang="en-US" altLang="x-none" sz="1500" b="1" dirty="0"/>
              <a:t>R</a:t>
            </a:r>
            <a:r>
              <a:rPr lang="en-US" altLang="x-none" sz="1500" dirty="0"/>
              <a:t> → </a:t>
            </a:r>
            <a:r>
              <a:rPr lang="en-US" altLang="x-none" sz="1500" b="1" dirty="0"/>
              <a:t>R</a:t>
            </a:r>
            <a:r>
              <a:rPr lang="en-US" altLang="x-none" sz="1500" dirty="0"/>
              <a:t>, g(x) = x - 2</a:t>
            </a:r>
          </a:p>
          <a:p>
            <a:pPr lvl="1"/>
            <a:r>
              <a:rPr lang="en-US" altLang="x-none" sz="1350" dirty="0"/>
              <a:t>Domain:  Real numbers</a:t>
            </a:r>
          </a:p>
          <a:p>
            <a:pPr lvl="1"/>
            <a:r>
              <a:rPr lang="en-US" altLang="x-none" sz="1350" dirty="0"/>
              <a:t>Codomain:  Real numbers</a:t>
            </a:r>
          </a:p>
          <a:p>
            <a:pPr lvl="1"/>
            <a:r>
              <a:rPr lang="en-US" altLang="x-none" sz="1350" dirty="0"/>
              <a:t>Range:  Real numbers</a:t>
            </a:r>
          </a:p>
          <a:p>
            <a:pPr lvl="1"/>
            <a:endParaRPr lang="en-US" altLang="x-none" sz="1350" dirty="0"/>
          </a:p>
          <a:p>
            <a:pPr marL="342900" indent="-342900">
              <a:buFont typeface="Trebuchet MS" charset="0"/>
              <a:buAutoNum type="arabicPeriod"/>
            </a:pPr>
            <a:r>
              <a:rPr lang="en-US" altLang="x-none" sz="1500" dirty="0" err="1">
                <a:latin typeface="American Typewriter Condensed" charset="0"/>
              </a:rPr>
              <a:t>int</a:t>
            </a:r>
            <a:r>
              <a:rPr lang="en-US" altLang="x-none" sz="1500" dirty="0">
                <a:latin typeface="American Typewriter Condensed" charset="0"/>
              </a:rPr>
              <a:t> foo(</a:t>
            </a:r>
            <a:r>
              <a:rPr lang="en-US" altLang="x-none" sz="1500" dirty="0" err="1">
                <a:latin typeface="American Typewriter Condensed" charset="0"/>
              </a:rPr>
              <a:t>int</a:t>
            </a:r>
            <a:r>
              <a:rPr lang="en-US" altLang="x-none" sz="1500" dirty="0">
                <a:latin typeface="American Typewriter Condensed" charset="0"/>
              </a:rPr>
              <a:t> x, </a:t>
            </a:r>
            <a:r>
              <a:rPr lang="en-US" altLang="x-none" sz="1500" dirty="0" err="1">
                <a:latin typeface="American Typewriter Condensed" charset="0"/>
              </a:rPr>
              <a:t>int</a:t>
            </a:r>
            <a:r>
              <a:rPr lang="en-US" altLang="x-none" sz="1500" dirty="0">
                <a:latin typeface="American Typewriter Condensed" charset="0"/>
              </a:rPr>
              <a:t> y) =  { return (x*y)%2; }</a:t>
            </a:r>
          </a:p>
          <a:p>
            <a:pPr lvl="1"/>
            <a:r>
              <a:rPr lang="en-US" altLang="x-none" sz="1350" dirty="0"/>
              <a:t>Domain:  All (x, y) ∈ </a:t>
            </a:r>
            <a:r>
              <a:rPr lang="en-US" altLang="x-none" sz="1350" b="1" dirty="0" err="1"/>
              <a:t>Z</a:t>
            </a:r>
            <a:r>
              <a:rPr lang="en-US" altLang="x-none" sz="1350" dirty="0" err="1"/>
              <a:t>×</a:t>
            </a:r>
            <a:r>
              <a:rPr lang="en-US" altLang="x-none" sz="1350" b="1" dirty="0" err="1"/>
              <a:t>Z</a:t>
            </a:r>
            <a:endParaRPr lang="en-US" altLang="x-none" sz="1350" dirty="0"/>
          </a:p>
          <a:p>
            <a:pPr lvl="1"/>
            <a:r>
              <a:rPr lang="en-US" altLang="x-none" sz="1350" dirty="0"/>
              <a:t>Codomain:  Integers</a:t>
            </a:r>
          </a:p>
          <a:p>
            <a:pPr lvl="1"/>
            <a:r>
              <a:rPr lang="en-US" altLang="x-none" sz="1350" dirty="0"/>
              <a:t>Range:  {0, 1}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17323" y="1320238"/>
            <a:ext cx="1085850" cy="232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45923" y="1561257"/>
            <a:ext cx="1085850" cy="238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460173" y="1790942"/>
            <a:ext cx="1085850" cy="247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500694" y="2600325"/>
            <a:ext cx="1187683" cy="200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29294" y="2809032"/>
            <a:ext cx="1187683" cy="219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43545" y="3047157"/>
            <a:ext cx="1085850" cy="248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63736" y="3739444"/>
            <a:ext cx="1451417" cy="2756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754236" y="4002227"/>
            <a:ext cx="1085850" cy="222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411336" y="4213735"/>
            <a:ext cx="1085850" cy="250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D5124C31-D18C-B715-101C-54DEA600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FDACEC6-56C7-A40C-5A5B-E38B589ACB28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What are the domain, codomain, and range of the following functions?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A function f : A → B is </a:t>
            </a:r>
            <a:r>
              <a:rPr lang="en-US" altLang="x-none" dirty="0">
                <a:solidFill>
                  <a:srgbClr val="FF0000"/>
                </a:solidFill>
              </a:rPr>
              <a:t>one-to-one</a:t>
            </a:r>
            <a:r>
              <a:rPr lang="en-US" altLang="x-none" dirty="0"/>
              <a:t>, or </a:t>
            </a:r>
            <a:r>
              <a:rPr lang="en-US" altLang="x-none" dirty="0">
                <a:solidFill>
                  <a:srgbClr val="FF0000"/>
                </a:solidFill>
              </a:rPr>
              <a:t>injective</a:t>
            </a:r>
            <a:r>
              <a:rPr lang="en-US" altLang="x-none" dirty="0"/>
              <a:t>, </a:t>
            </a:r>
            <a:r>
              <a:rPr lang="en-US" altLang="x-none" dirty="0" err="1"/>
              <a:t>iff</a:t>
            </a:r>
            <a:r>
              <a:rPr lang="en-US" altLang="x-none" dirty="0"/>
              <a:t> ∀</a:t>
            </a:r>
            <a:r>
              <a:rPr lang="en-US" altLang="x-none" dirty="0" err="1"/>
              <a:t>x,y∈A</a:t>
            </a:r>
            <a:r>
              <a:rPr lang="en-US" altLang="x-none" dirty="0"/>
              <a:t> [(f(x) = f(y)) → (x = y)]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Are the following functions </a:t>
            </a:r>
            <a:r>
              <a:rPr lang="en-US" altLang="x-none" dirty="0">
                <a:solidFill>
                  <a:srgbClr val="FF0000"/>
                </a:solidFill>
              </a:rPr>
              <a:t>injections</a:t>
            </a:r>
            <a:r>
              <a:rPr lang="en-US" altLang="x-none" dirty="0"/>
              <a:t>?</a:t>
            </a:r>
          </a:p>
          <a:p>
            <a:pPr marL="516731" lvl="1" indent="-216694"/>
            <a:r>
              <a:rPr lang="en-US" altLang="x-none" dirty="0"/>
              <a:t>f : </a:t>
            </a:r>
            <a:r>
              <a:rPr lang="en-US" altLang="x-none" b="1" dirty="0"/>
              <a:t>R</a:t>
            </a:r>
            <a:r>
              <a:rPr lang="en-US" altLang="x-none" dirty="0"/>
              <a:t> → </a:t>
            </a:r>
            <a:r>
              <a:rPr lang="en-US" altLang="x-none" b="1" dirty="0"/>
              <a:t>R</a:t>
            </a:r>
            <a:r>
              <a:rPr lang="en-US" altLang="x-none" dirty="0"/>
              <a:t>, f(x) = x + 1		</a:t>
            </a:r>
            <a:r>
              <a:rPr lang="en-US" altLang="x-none" dirty="0">
                <a:solidFill>
                  <a:srgbClr val="008000"/>
                </a:solidFill>
              </a:rPr>
              <a:t>Yes</a:t>
            </a:r>
          </a:p>
          <a:p>
            <a:pPr marL="516731" lvl="1" indent="-216694"/>
            <a:r>
              <a:rPr lang="en-US" altLang="x-none" dirty="0"/>
              <a:t>f : </a:t>
            </a:r>
            <a:r>
              <a:rPr lang="en-US" altLang="x-none" b="1" dirty="0"/>
              <a:t>Z</a:t>
            </a:r>
            <a:r>
              <a:rPr lang="en-US" altLang="x-none" dirty="0"/>
              <a:t> → </a:t>
            </a:r>
            <a:r>
              <a:rPr lang="en-US" altLang="x-none" b="1" dirty="0"/>
              <a:t>Z</a:t>
            </a:r>
            <a:r>
              <a:rPr lang="en-US" altLang="x-none" dirty="0"/>
              <a:t>, f(x) = x</a:t>
            </a:r>
            <a:r>
              <a:rPr lang="en-US" altLang="x-none" baseline="30000" dirty="0"/>
              <a:t>2</a:t>
            </a:r>
            <a:r>
              <a:rPr lang="en-US" altLang="x-none" dirty="0"/>
              <a:t>		</a:t>
            </a:r>
            <a:r>
              <a:rPr lang="en-US" altLang="x-none" dirty="0">
                <a:solidFill>
                  <a:srgbClr val="FF0000"/>
                </a:solidFill>
              </a:rPr>
              <a:t>No</a:t>
            </a:r>
          </a:p>
          <a:p>
            <a:pPr marL="516731" lvl="1" indent="-216694"/>
            <a:r>
              <a:rPr lang="en-US" altLang="x-none" dirty="0"/>
              <a:t>f : </a:t>
            </a:r>
            <a:r>
              <a:rPr lang="en-US" altLang="x-none" b="1" dirty="0"/>
              <a:t>R</a:t>
            </a:r>
            <a:r>
              <a:rPr lang="en-US" altLang="x-none" b="1" baseline="30000" dirty="0"/>
              <a:t>+</a:t>
            </a:r>
            <a:r>
              <a:rPr lang="en-US" altLang="x-none" dirty="0"/>
              <a:t> → </a:t>
            </a:r>
            <a:r>
              <a:rPr lang="en-US" altLang="x-none" b="1" dirty="0"/>
              <a:t>R</a:t>
            </a:r>
            <a:r>
              <a:rPr lang="en-US" altLang="x-none" b="1" baseline="30000" dirty="0"/>
              <a:t>+</a:t>
            </a:r>
            <a:r>
              <a:rPr lang="en-US" altLang="x-none" dirty="0"/>
              <a:t>, f(x) = √x		</a:t>
            </a:r>
            <a:r>
              <a:rPr lang="en-US" altLang="x-none" dirty="0">
                <a:solidFill>
                  <a:srgbClr val="008000"/>
                </a:solidFill>
              </a:rPr>
              <a:t>Yes</a:t>
            </a:r>
            <a:r>
              <a:rPr lang="en-US" altLang="x-none" dirty="0"/>
              <a:t> </a:t>
            </a:r>
          </a:p>
          <a:p>
            <a:pPr marL="516731" lvl="1" indent="-216694"/>
            <a:r>
              <a:rPr lang="en-US" altLang="x-none" dirty="0"/>
              <a:t>f : S → G			</a:t>
            </a:r>
            <a:r>
              <a:rPr lang="en-US" altLang="x-none" dirty="0">
                <a:solidFill>
                  <a:srgbClr val="FF0000"/>
                </a:solidFill>
              </a:rPr>
              <a:t>No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683073" y="3486150"/>
            <a:ext cx="2523908" cy="1657350"/>
            <a:chOff x="5077667" y="3886200"/>
            <a:chExt cx="3605583" cy="2743200"/>
          </a:xfrm>
        </p:grpSpPr>
        <p:sp>
          <p:nvSpPr>
            <p:cNvPr id="33800" name="Rounded Rectangle 4"/>
            <p:cNvSpPr>
              <a:spLocks noChangeArrowheads="1"/>
            </p:cNvSpPr>
            <p:nvPr/>
          </p:nvSpPr>
          <p:spPr bwMode="auto">
            <a:xfrm>
              <a:off x="5252357" y="3886200"/>
              <a:ext cx="3429000" cy="27432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500" i="1"/>
                <a:t>f : S → G</a:t>
              </a:r>
            </a:p>
          </p:txBody>
        </p:sp>
        <p:sp>
          <p:nvSpPr>
            <p:cNvPr id="33801" name="TextBox 5"/>
            <p:cNvSpPr txBox="1">
              <a:spLocks noChangeArrowheads="1"/>
            </p:cNvSpPr>
            <p:nvPr/>
          </p:nvSpPr>
          <p:spPr bwMode="auto">
            <a:xfrm>
              <a:off x="5489178" y="4583668"/>
              <a:ext cx="1156911" cy="49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Anna ●</a:t>
              </a:r>
            </a:p>
          </p:txBody>
        </p:sp>
        <p:sp>
          <p:nvSpPr>
            <p:cNvPr id="33802" name="TextBox 6"/>
            <p:cNvSpPr txBox="1">
              <a:spLocks noChangeArrowheads="1"/>
            </p:cNvSpPr>
            <p:nvPr/>
          </p:nvSpPr>
          <p:spPr bwMode="auto">
            <a:xfrm>
              <a:off x="5476128" y="4976336"/>
              <a:ext cx="1156911" cy="49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Brian ●</a:t>
              </a:r>
            </a:p>
          </p:txBody>
        </p:sp>
        <p:sp>
          <p:nvSpPr>
            <p:cNvPr id="33803" name="TextBox 7"/>
            <p:cNvSpPr txBox="1">
              <a:spLocks noChangeArrowheads="1"/>
            </p:cNvSpPr>
            <p:nvPr/>
          </p:nvSpPr>
          <p:spPr bwMode="auto">
            <a:xfrm>
              <a:off x="5077667" y="5357335"/>
              <a:ext cx="1555373" cy="49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Christine ●</a:t>
              </a:r>
            </a:p>
          </p:txBody>
        </p:sp>
        <p:sp>
          <p:nvSpPr>
            <p:cNvPr id="33804" name="TextBox 8"/>
            <p:cNvSpPr txBox="1">
              <a:spLocks noChangeArrowheads="1"/>
            </p:cNvSpPr>
            <p:nvPr/>
          </p:nvSpPr>
          <p:spPr bwMode="auto">
            <a:xfrm>
              <a:off x="7918231" y="4583668"/>
              <a:ext cx="744710" cy="49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A</a:t>
              </a:r>
            </a:p>
          </p:txBody>
        </p:sp>
        <p:sp>
          <p:nvSpPr>
            <p:cNvPr id="33805" name="TextBox 9"/>
            <p:cNvSpPr txBox="1">
              <a:spLocks noChangeArrowheads="1"/>
            </p:cNvSpPr>
            <p:nvPr/>
          </p:nvSpPr>
          <p:spPr bwMode="auto">
            <a:xfrm>
              <a:off x="7915746" y="4976336"/>
              <a:ext cx="744710" cy="49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B</a:t>
              </a:r>
            </a:p>
          </p:txBody>
        </p:sp>
        <p:sp>
          <p:nvSpPr>
            <p:cNvPr id="33806" name="TextBox 10"/>
            <p:cNvSpPr txBox="1">
              <a:spLocks noChangeArrowheads="1"/>
            </p:cNvSpPr>
            <p:nvPr/>
          </p:nvSpPr>
          <p:spPr bwMode="auto">
            <a:xfrm>
              <a:off x="7915746" y="5357335"/>
              <a:ext cx="758450" cy="49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C</a:t>
              </a:r>
            </a:p>
          </p:txBody>
        </p:sp>
        <p:sp>
          <p:nvSpPr>
            <p:cNvPr id="33807" name="TextBox 11"/>
            <p:cNvSpPr txBox="1">
              <a:spLocks noChangeArrowheads="1"/>
            </p:cNvSpPr>
            <p:nvPr/>
          </p:nvSpPr>
          <p:spPr bwMode="auto">
            <a:xfrm>
              <a:off x="7924800" y="5726667"/>
              <a:ext cx="758450" cy="49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D</a:t>
              </a:r>
            </a:p>
          </p:txBody>
        </p:sp>
        <p:sp>
          <p:nvSpPr>
            <p:cNvPr id="33808" name="TextBox 12"/>
            <p:cNvSpPr txBox="1">
              <a:spLocks noChangeArrowheads="1"/>
            </p:cNvSpPr>
            <p:nvPr/>
          </p:nvSpPr>
          <p:spPr bwMode="auto">
            <a:xfrm>
              <a:off x="7924800" y="6107668"/>
              <a:ext cx="744710" cy="496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E</a:t>
              </a:r>
            </a:p>
          </p:txBody>
        </p:sp>
        <p:cxnSp>
          <p:nvCxnSpPr>
            <p:cNvPr id="33809" name="Straight Arrow Connector 13"/>
            <p:cNvCxnSpPr>
              <a:cxnSpLocks noChangeShapeType="1"/>
              <a:stCxn id="33801" idx="3"/>
              <a:endCxn id="33806" idx="1"/>
            </p:cNvCxnSpPr>
            <p:nvPr/>
          </p:nvCxnSpPr>
          <p:spPr bwMode="auto">
            <a:xfrm>
              <a:off x="6646090" y="4832012"/>
              <a:ext cx="1269656" cy="7736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0" name="Straight Arrow Connector 14"/>
            <p:cNvCxnSpPr>
              <a:cxnSpLocks noChangeShapeType="1"/>
              <a:stCxn id="33802" idx="3"/>
              <a:endCxn id="33804" idx="1"/>
            </p:cNvCxnSpPr>
            <p:nvPr/>
          </p:nvCxnSpPr>
          <p:spPr bwMode="auto">
            <a:xfrm flipV="1">
              <a:off x="6633040" y="4832012"/>
              <a:ext cx="1285191" cy="3926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811" name="Straight Arrow Connector 15"/>
            <p:cNvCxnSpPr>
              <a:cxnSpLocks noChangeShapeType="1"/>
              <a:stCxn id="33803" idx="3"/>
              <a:endCxn id="33804" idx="1"/>
            </p:cNvCxnSpPr>
            <p:nvPr/>
          </p:nvCxnSpPr>
          <p:spPr bwMode="auto">
            <a:xfrm flipV="1">
              <a:off x="6633040" y="4832012"/>
              <a:ext cx="1285191" cy="7736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113761" y="2577877"/>
            <a:ext cx="1085850" cy="203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101292" y="2802205"/>
            <a:ext cx="1085850" cy="255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081550" y="3097035"/>
            <a:ext cx="1085850" cy="246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087091" y="3359818"/>
            <a:ext cx="1085850" cy="2506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A43C379A-959C-C946-0C3F-D5A1EAE27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A9C4549-CD45-E2D3-4B8B-12FD5EE9DE2C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A one-to-one function never assigns the same image to two different elements</a:t>
            </a:r>
            <a:endParaRPr lang="en-US" altLang="x-none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5FEF185-B4B5-D7DA-E971-68027A668FE2}"/>
              </a:ext>
            </a:extLst>
          </p:cNvPr>
          <p:cNvSpPr/>
          <p:nvPr/>
        </p:nvSpPr>
        <p:spPr>
          <a:xfrm>
            <a:off x="7521146" y="3932251"/>
            <a:ext cx="671259" cy="237237"/>
          </a:xfrm>
          <a:prstGeom prst="round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/>
      <p:bldP spid="17" grpId="0" animBg="1"/>
      <p:bldP spid="18" grpId="0" animBg="1"/>
      <p:bldP spid="19" grpId="0" animBg="1"/>
      <p:bldP spid="20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Definition: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We call a function f : A → B </a:t>
            </a:r>
            <a:r>
              <a:rPr lang="en-US" altLang="x-none" dirty="0">
                <a:solidFill>
                  <a:srgbClr val="FF0000"/>
                </a:solidFill>
              </a:rPr>
              <a:t>onto</a:t>
            </a:r>
            <a:r>
              <a:rPr lang="en-US" altLang="x-none" dirty="0"/>
              <a:t>, or </a:t>
            </a:r>
            <a:r>
              <a:rPr lang="en-US" altLang="x-none" dirty="0">
                <a:solidFill>
                  <a:srgbClr val="FF0000"/>
                </a:solidFill>
              </a:rPr>
              <a:t>surjective</a:t>
            </a:r>
            <a:r>
              <a:rPr lang="en-US" altLang="x-none" dirty="0"/>
              <a:t>, </a:t>
            </a:r>
            <a:r>
              <a:rPr lang="en-US" altLang="x-none" dirty="0" err="1"/>
              <a:t>iff</a:t>
            </a:r>
            <a:r>
              <a:rPr lang="en-US" altLang="x-none" dirty="0"/>
              <a:t> for every element b ∈ B, there is some element a ∈ A such that f(a) = b.</a:t>
            </a:r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endParaRPr lang="en-US" altLang="x-none" b="1" i="1" dirty="0"/>
          </a:p>
          <a:p>
            <a:pPr marL="0" indent="0">
              <a:buNone/>
            </a:pPr>
            <a:r>
              <a:rPr lang="en-US" altLang="x-none" dirty="0"/>
              <a:t>The following function is a </a:t>
            </a:r>
            <a:r>
              <a:rPr lang="en-US" altLang="x-none" dirty="0">
                <a:solidFill>
                  <a:srgbClr val="FF0000"/>
                </a:solidFill>
              </a:rPr>
              <a:t>surjection</a:t>
            </a:r>
            <a:r>
              <a:rPr lang="en-US" altLang="x-none" dirty="0"/>
              <a:t>:</a:t>
            </a:r>
            <a:endParaRPr lang="en-US" altLang="x-none" b="1" i="1" dirty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943100" y="1712421"/>
            <a:ext cx="4857750" cy="909892"/>
            <a:chOff x="1066800" y="2283213"/>
            <a:chExt cx="6477000" cy="1213429"/>
          </a:xfrm>
        </p:grpSpPr>
        <p:sp>
          <p:nvSpPr>
            <p:cNvPr id="34833" name="TextBox 3"/>
            <p:cNvSpPr txBox="1">
              <a:spLocks noChangeArrowheads="1"/>
            </p:cNvSpPr>
            <p:nvPr/>
          </p:nvSpPr>
          <p:spPr bwMode="auto">
            <a:xfrm>
              <a:off x="1066800" y="2819400"/>
              <a:ext cx="6477000" cy="677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Think about an onto function as </a:t>
              </a:r>
              <a:r>
                <a:rPr lang="en-US" altLang="ja-JP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“covering” the entirety of its codomain.</a:t>
              </a:r>
              <a:endParaRPr lang="en-US" altLang="x-none" sz="135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6" name="Curved Connector 5"/>
            <p:cNvCxnSpPr>
              <a:cxnSpLocks/>
              <a:stCxn id="34833" idx="3"/>
            </p:cNvCxnSpPr>
            <p:nvPr/>
          </p:nvCxnSpPr>
          <p:spPr bwMode="auto">
            <a:xfrm flipH="1" flipV="1">
              <a:off x="6434051" y="2283213"/>
              <a:ext cx="1109749" cy="874808"/>
            </a:xfrm>
            <a:prstGeom prst="curvedConnector3">
              <a:avLst>
                <a:gd name="adj1" fmla="val -27466"/>
              </a:avLst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314700" y="3486150"/>
            <a:ext cx="2400300" cy="1485900"/>
            <a:chOff x="2971800" y="4419600"/>
            <a:chExt cx="3200400" cy="1981200"/>
          </a:xfrm>
        </p:grpSpPr>
        <p:sp>
          <p:nvSpPr>
            <p:cNvPr id="34821" name="Rounded Rectangle 9"/>
            <p:cNvSpPr>
              <a:spLocks noChangeArrowheads="1"/>
            </p:cNvSpPr>
            <p:nvPr/>
          </p:nvSpPr>
          <p:spPr bwMode="auto">
            <a:xfrm>
              <a:off x="2971800" y="4419600"/>
              <a:ext cx="3200400" cy="1981200"/>
            </a:xfrm>
            <a:prstGeom prst="roundRect">
              <a:avLst>
                <a:gd name="adj" fmla="val 16667"/>
              </a:avLst>
            </a:prstGeom>
            <a:solidFill>
              <a:srgbClr val="FFFFB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/>
              <a:r>
                <a:rPr lang="en-US" altLang="x-none" sz="1500" i="1"/>
                <a:t>f : A → B</a:t>
              </a:r>
            </a:p>
          </p:txBody>
        </p:sp>
        <p:sp>
          <p:nvSpPr>
            <p:cNvPr id="34822" name="TextBox 10"/>
            <p:cNvSpPr txBox="1">
              <a:spLocks noChangeArrowheads="1"/>
            </p:cNvSpPr>
            <p:nvPr/>
          </p:nvSpPr>
          <p:spPr bwMode="auto">
            <a:xfrm>
              <a:off x="3364563" y="4981449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a ●</a:t>
              </a:r>
            </a:p>
          </p:txBody>
        </p:sp>
        <p:sp>
          <p:nvSpPr>
            <p:cNvPr id="34823" name="TextBox 11"/>
            <p:cNvSpPr txBox="1">
              <a:spLocks noChangeArrowheads="1"/>
            </p:cNvSpPr>
            <p:nvPr/>
          </p:nvSpPr>
          <p:spPr bwMode="auto">
            <a:xfrm>
              <a:off x="3352384" y="5297765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b ●</a:t>
              </a:r>
            </a:p>
          </p:txBody>
        </p:sp>
        <p:sp>
          <p:nvSpPr>
            <p:cNvPr id="34824" name="TextBox 12"/>
            <p:cNvSpPr txBox="1">
              <a:spLocks noChangeArrowheads="1"/>
            </p:cNvSpPr>
            <p:nvPr/>
          </p:nvSpPr>
          <p:spPr bwMode="auto">
            <a:xfrm>
              <a:off x="3365209" y="5604683"/>
              <a:ext cx="656592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c ●</a:t>
              </a:r>
            </a:p>
          </p:txBody>
        </p:sp>
        <p:sp>
          <p:nvSpPr>
            <p:cNvPr id="34825" name="TextBox 13"/>
            <p:cNvSpPr txBox="1">
              <a:spLocks noChangeArrowheads="1"/>
            </p:cNvSpPr>
            <p:nvPr/>
          </p:nvSpPr>
          <p:spPr bwMode="auto">
            <a:xfrm>
              <a:off x="5221311" y="4981449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1</a:t>
              </a:r>
            </a:p>
          </p:txBody>
        </p:sp>
        <p:sp>
          <p:nvSpPr>
            <p:cNvPr id="34826" name="TextBox 14"/>
            <p:cNvSpPr txBox="1">
              <a:spLocks noChangeArrowheads="1"/>
            </p:cNvSpPr>
            <p:nvPr/>
          </p:nvSpPr>
          <p:spPr bwMode="auto">
            <a:xfrm>
              <a:off x="5218991" y="5297765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2</a:t>
              </a:r>
            </a:p>
          </p:txBody>
        </p:sp>
        <p:sp>
          <p:nvSpPr>
            <p:cNvPr id="34827" name="TextBox 15"/>
            <p:cNvSpPr txBox="1">
              <a:spLocks noChangeArrowheads="1"/>
            </p:cNvSpPr>
            <p:nvPr/>
          </p:nvSpPr>
          <p:spPr bwMode="auto">
            <a:xfrm>
              <a:off x="5218991" y="5604683"/>
              <a:ext cx="669415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1350"/>
                <a:t>● 3</a:t>
              </a:r>
            </a:p>
          </p:txBody>
        </p:sp>
        <p:cxnSp>
          <p:nvCxnSpPr>
            <p:cNvPr id="34828" name="Straight Arrow Connector 18"/>
            <p:cNvCxnSpPr>
              <a:cxnSpLocks noChangeShapeType="1"/>
              <a:stCxn id="34822" idx="3"/>
              <a:endCxn id="34827" idx="1"/>
            </p:cNvCxnSpPr>
            <p:nvPr/>
          </p:nvCxnSpPr>
          <p:spPr bwMode="auto">
            <a:xfrm>
              <a:off x="4033979" y="5181504"/>
              <a:ext cx="1185012" cy="6232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29" name="Straight Arrow Connector 19"/>
            <p:cNvCxnSpPr>
              <a:cxnSpLocks noChangeShapeType="1"/>
              <a:stCxn id="34823" idx="3"/>
              <a:endCxn id="34825" idx="1"/>
            </p:cNvCxnSpPr>
            <p:nvPr/>
          </p:nvCxnSpPr>
          <p:spPr bwMode="auto">
            <a:xfrm flipV="1">
              <a:off x="4021800" y="5181504"/>
              <a:ext cx="1199511" cy="3163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830" name="Straight Arrow Connector 20"/>
            <p:cNvCxnSpPr>
              <a:cxnSpLocks noChangeShapeType="1"/>
              <a:stCxn id="34824" idx="3"/>
              <a:endCxn id="34825" idx="1"/>
            </p:cNvCxnSpPr>
            <p:nvPr/>
          </p:nvCxnSpPr>
          <p:spPr bwMode="auto">
            <a:xfrm flipV="1">
              <a:off x="4021801" y="5181504"/>
              <a:ext cx="1199509" cy="6232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31" name="TextBox 21"/>
            <p:cNvSpPr txBox="1">
              <a:spLocks noChangeArrowheads="1"/>
            </p:cNvSpPr>
            <p:nvPr/>
          </p:nvSpPr>
          <p:spPr bwMode="auto">
            <a:xfrm>
              <a:off x="3359145" y="5879068"/>
              <a:ext cx="669416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en-US" altLang="x-none" sz="1350"/>
                <a:t>d ●</a:t>
              </a:r>
            </a:p>
          </p:txBody>
        </p:sp>
        <p:cxnSp>
          <p:nvCxnSpPr>
            <p:cNvPr id="34832" name="Straight Arrow Connector 22"/>
            <p:cNvCxnSpPr>
              <a:cxnSpLocks noChangeShapeType="1"/>
              <a:stCxn id="34831" idx="3"/>
              <a:endCxn id="34826" idx="1"/>
            </p:cNvCxnSpPr>
            <p:nvPr/>
          </p:nvCxnSpPr>
          <p:spPr bwMode="auto">
            <a:xfrm flipV="1">
              <a:off x="4028561" y="5497820"/>
              <a:ext cx="1190429" cy="5813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ECDCE344-AFB9-F155-5E90-AC6DAC33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019C996-73C8-B88A-C75B-1D94813B5E6E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An onto function </a:t>
            </a:r>
            <a:r>
              <a:rPr lang="en-US" altLang="ja-JP" sz="3200" dirty="0"/>
              <a:t>“uses” every element of its codomain</a:t>
            </a:r>
            <a:endParaRPr lang="en-US" altLang="x-none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11056BE-6F9D-75D2-07AA-3139FFB96CA7}"/>
              </a:ext>
            </a:extLst>
          </p:cNvPr>
          <p:cNvGrpSpPr/>
          <p:nvPr/>
        </p:nvGrpSpPr>
        <p:grpSpPr>
          <a:xfrm>
            <a:off x="544212" y="1598159"/>
            <a:ext cx="8064329" cy="973591"/>
            <a:chOff x="544212" y="1598159"/>
            <a:chExt cx="8064329" cy="973591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8F6A4B5-7F31-1A6F-D4B7-3F5D0E0DD214}"/>
                </a:ext>
              </a:extLst>
            </p:cNvPr>
            <p:cNvCxnSpPr/>
            <p:nvPr/>
          </p:nvCxnSpPr>
          <p:spPr>
            <a:xfrm>
              <a:off x="4572000" y="2368397"/>
              <a:ext cx="194413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BA9047F-2ADA-DB84-909B-45E49082E600}"/>
                </a:ext>
              </a:extLst>
            </p:cNvPr>
            <p:cNvCxnSpPr>
              <a:cxnSpLocks/>
            </p:cNvCxnSpPr>
            <p:nvPr/>
          </p:nvCxnSpPr>
          <p:spPr>
            <a:xfrm>
              <a:off x="4007434" y="2571750"/>
              <a:ext cx="729323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12FDC36-103E-F637-4812-53EEF5952ECB}"/>
                </a:ext>
              </a:extLst>
            </p:cNvPr>
            <p:cNvCxnSpPr>
              <a:cxnSpLocks/>
            </p:cNvCxnSpPr>
            <p:nvPr/>
          </p:nvCxnSpPr>
          <p:spPr>
            <a:xfrm>
              <a:off x="6833802" y="1598159"/>
              <a:ext cx="1774739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02B0575-3709-BD3A-1E4A-409F3C68F86D}"/>
                </a:ext>
              </a:extLst>
            </p:cNvPr>
            <p:cNvCxnSpPr>
              <a:cxnSpLocks/>
            </p:cNvCxnSpPr>
            <p:nvPr/>
          </p:nvCxnSpPr>
          <p:spPr>
            <a:xfrm>
              <a:off x="544212" y="1882365"/>
              <a:ext cx="576134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4164</TotalTime>
  <Words>2417</Words>
  <Application>Microsoft Macintosh PowerPoint</Application>
  <PresentationFormat>On-screen Show (16:9)</PresentationFormat>
  <Paragraphs>337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American Typewriter Condensed</vt:lpstr>
      <vt:lpstr>Arial</vt:lpstr>
      <vt:lpstr>Calibri</vt:lpstr>
      <vt:lpstr>Cambria Math</vt:lpstr>
      <vt:lpstr>Comic Neue</vt:lpstr>
      <vt:lpstr>Trebuchet MS</vt:lpstr>
      <vt:lpstr>Brilho</vt:lpstr>
      <vt:lpstr>CS 441: Functions</vt:lpstr>
      <vt:lpstr>[Motivation] Functions</vt:lpstr>
      <vt:lpstr>Today's topics</vt:lpstr>
      <vt:lpstr>PowerPoint Presentation</vt:lpstr>
      <vt:lpstr>PowerPoint Presentation</vt:lpstr>
      <vt:lpstr>More terminology</vt:lpstr>
      <vt:lpstr>PowerPoint Presentation</vt:lpstr>
      <vt:lpstr>PowerPoint Presentation</vt:lpstr>
      <vt:lpstr>PowerPoint Presentation</vt:lpstr>
      <vt:lpstr>PowerPoint Presentation</vt:lpstr>
      <vt:lpstr>Bijections have inverses</vt:lpstr>
      <vt:lpstr>PowerPoint Presentation</vt:lpstr>
      <vt:lpstr>PowerPoint Presentation</vt:lpstr>
      <vt:lpstr>PowerPoint Presentation</vt:lpstr>
      <vt:lpstr>Important functions</vt:lpstr>
      <vt:lpstr>PowerPoint Presentation</vt:lpstr>
      <vt:lpstr>In-class Activities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336</cp:revision>
  <cp:lastPrinted>2025-02-06T14:15:21Z</cp:lastPrinted>
  <dcterms:created xsi:type="dcterms:W3CDTF">2011-07-05T14:46:51Z</dcterms:created>
  <dcterms:modified xsi:type="dcterms:W3CDTF">2025-09-22T18:28:18Z</dcterms:modified>
</cp:coreProperties>
</file>