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22"/>
  </p:notesMasterIdLst>
  <p:sldIdLst>
    <p:sldId id="589" r:id="rId2"/>
    <p:sldId id="265" r:id="rId3"/>
    <p:sldId id="615" r:id="rId4"/>
    <p:sldId id="404" r:id="rId5"/>
    <p:sldId id="405" r:id="rId6"/>
    <p:sldId id="406" r:id="rId7"/>
    <p:sldId id="407" r:id="rId8"/>
    <p:sldId id="408" r:id="rId9"/>
    <p:sldId id="409" r:id="rId10"/>
    <p:sldId id="410" r:id="rId11"/>
    <p:sldId id="411" r:id="rId12"/>
    <p:sldId id="419" r:id="rId13"/>
    <p:sldId id="412" r:id="rId14"/>
    <p:sldId id="413" r:id="rId15"/>
    <p:sldId id="414" r:id="rId16"/>
    <p:sldId id="415" r:id="rId17"/>
    <p:sldId id="420" r:id="rId18"/>
    <p:sldId id="416" r:id="rId19"/>
    <p:sldId id="417" r:id="rId20"/>
    <p:sldId id="422" r:id="rId21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">
          <p15:clr>
            <a:srgbClr val="A4A3A4"/>
          </p15:clr>
        </p15:guide>
        <p15:guide id="2" pos="4608">
          <p15:clr>
            <a:srgbClr val="A4A3A4"/>
          </p15:clr>
        </p15:guide>
        <p15:guide id="3" pos="288">
          <p15:clr>
            <a:srgbClr val="A4A3A4"/>
          </p15:clr>
        </p15:guide>
        <p15:guide id="4" pos="5472">
          <p15:clr>
            <a:srgbClr val="A4A3A4"/>
          </p15:clr>
        </p15:guide>
        <p15:guide id="5" orient="horz" pos="1712">
          <p15:clr>
            <a:srgbClr val="9AA0A6"/>
          </p15:clr>
        </p15:guide>
        <p15:guide id="6" pos="2592">
          <p15:clr>
            <a:srgbClr val="9AA0A6"/>
          </p15:clr>
        </p15:guide>
        <p15:guide id="7" pos="3168">
          <p15:clr>
            <a:srgbClr val="9AA0A6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0" roundtripDataSignature="AMtx7mhS5nRLilGD6T0EpqDE7wj9jhOMeA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096AE40-E63F-448E-B565-BE41378B41F9}" name="Nils Ever Murrugarra Llerena" initials="NEML" userId="Nils Ever Murrugarra Llerena" providerId="None"/>
  <p188:author id="{8443ED59-20C7-4FDF-8DCA-8A14D1AA1C8C}" name="Microsoft Office User" initials="MOU" userId="Microsoft Office User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e Jiang" initials="" lastIdx="2" clrIdx="0"/>
  <p:cmAuthor id="2" name="Nils" initials="N" lastIdx="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86" autoAdjust="0"/>
    <p:restoredTop sz="84587"/>
  </p:normalViewPr>
  <p:slideViewPr>
    <p:cSldViewPr snapToGrid="0">
      <p:cViewPr varScale="1">
        <p:scale>
          <a:sx n="159" d="100"/>
          <a:sy n="159" d="100"/>
        </p:scale>
        <p:origin x="2408" y="184"/>
      </p:cViewPr>
      <p:guideLst>
        <p:guide orient="horz" pos="288"/>
        <p:guide pos="4608"/>
        <p:guide pos="288"/>
        <p:guide pos="5472"/>
        <p:guide orient="horz" pos="1712"/>
        <p:guide pos="2592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80" Type="http://customschemas.google.com/relationships/presentationmetadata" Target="metadata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82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81" Type="http://schemas.openxmlformats.org/officeDocument/2006/relationships/commentAuthors" Target="commentAuthors.xml"/><Relationship Id="rId86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93" name="Google Shape;93;p1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114706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Stop: when remainder is 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15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167097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D2A7FD-339F-104D-B7DA-6F298B9F37ED}" type="slidenum">
              <a:rPr lang="en-US" altLang="x-none" smtClean="0"/>
              <a:pPr/>
              <a:t>16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219601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/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BB3950CF-5E60-CB46-8A69-B6E3290A6B6E}" type="slidenum">
              <a:rPr lang="en-US" altLang="x-none" sz="1200"/>
              <a:pPr/>
              <a:t>17</a:t>
            </a:fld>
            <a:endParaRPr lang="en-US" altLang="x-none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49ABBC1-C2AE-C642-BE5B-B2A39FB4CCAB}" type="slidenum">
              <a:rPr lang="en-US" altLang="x-none" sz="1200"/>
              <a:pPr/>
              <a:t>18</a:t>
            </a:fld>
            <a:endParaRPr lang="en-US" altLang="x-none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Activity 4</a:t>
            </a:r>
          </a:p>
          <a:p>
            <a:endParaRPr lang="en-US" dirty="0"/>
          </a:p>
          <a:p>
            <a:r>
              <a:rPr lang="en-US" dirty="0"/>
              <a:t>https://</a:t>
            </a:r>
            <a:r>
              <a:rPr lang="en-US" dirty="0" err="1"/>
              <a:t>extendedeuclideanalgorithm.com</a:t>
            </a:r>
            <a:r>
              <a:rPr lang="en-US" dirty="0"/>
              <a:t>/</a:t>
            </a:r>
            <a:r>
              <a:rPr lang="en-US" dirty="0" err="1"/>
              <a:t>calculator.php?mode</a:t>
            </a:r>
            <a:r>
              <a:rPr lang="en-US" dirty="0"/>
              <a:t>=1&amp;a=123552&amp;b=92928#num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D2A7FD-339F-104D-B7DA-6F298B9F37ED}" type="slidenum">
              <a:rPr lang="en-US" altLang="x-none" smtClean="0"/>
              <a:pPr/>
              <a:t>19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74045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4C4958EB-C5E4-5140-AFA3-3302A3B0924E}" type="slidenum">
              <a:rPr lang="en-US" altLang="x-none" sz="1200"/>
              <a:pPr/>
              <a:t>2</a:t>
            </a:fld>
            <a:endParaRPr lang="en-US" altLang="x-none" sz="1200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>
            <a:normAutofit/>
          </a:bodyPr>
          <a:lstStyle/>
          <a:p>
            <a:pPr eaLnBrk="1" hangingPunct="1"/>
            <a:r>
              <a:rPr lang="en-US" altLang="x-none" dirty="0"/>
              <a:t>Source: Gemini</a:t>
            </a:r>
          </a:p>
          <a:p>
            <a:pPr eaLnBrk="1" hangingPunct="1"/>
            <a:endParaRPr lang="en-US" altLang="x-none" dirty="0"/>
          </a:p>
          <a:p>
            <a:pPr eaLnBrk="1" hangingPunct="1"/>
            <a:r>
              <a:rPr lang="en-US" altLang="x-none" dirty="0"/>
              <a:t>Connect with Slide 21, from lec_18.divisibility </a:t>
            </a:r>
          </a:p>
          <a:p>
            <a:pPr eaLnBrk="1" hangingPunct="1"/>
            <a:endParaRPr lang="en-US" altLang="x-none" dirty="0"/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altLang="x-none" sz="1200" i="1" dirty="0">
                <a:latin typeface="Trebuchet MS" charset="0"/>
                <a:ea typeface="Osaka" charset="-128"/>
              </a:rPr>
              <a:t>x</a:t>
            </a:r>
            <a:r>
              <a:rPr lang="en-US" altLang="x-none" sz="1200" i="1" baseline="-25000" dirty="0">
                <a:latin typeface="Trebuchet MS" charset="0"/>
                <a:ea typeface="Osaka" charset="-128"/>
              </a:rPr>
              <a:t>n</a:t>
            </a:r>
            <a:r>
              <a:rPr lang="en-US" altLang="x-none" sz="1200" baseline="-25000" dirty="0">
                <a:latin typeface="Trebuchet MS" charset="0"/>
                <a:ea typeface="Osaka" charset="-128"/>
              </a:rPr>
              <a:t>+1</a:t>
            </a:r>
            <a:r>
              <a:rPr lang="en-US" altLang="x-none" sz="1200" dirty="0">
                <a:latin typeface="Trebuchet MS" charset="0"/>
                <a:ea typeface="Osaka" charset="-128"/>
              </a:rPr>
              <a:t> = (</a:t>
            </a:r>
            <a:r>
              <a:rPr lang="en-US" altLang="x-none" sz="1200" i="1" dirty="0" err="1">
                <a:latin typeface="Trebuchet MS" charset="0"/>
                <a:ea typeface="Osaka" charset="-128"/>
              </a:rPr>
              <a:t>ax</a:t>
            </a:r>
            <a:r>
              <a:rPr lang="en-US" altLang="x-none" sz="1200" i="1" baseline="-25000" dirty="0" err="1">
                <a:latin typeface="Trebuchet MS" charset="0"/>
                <a:ea typeface="Osaka" charset="-128"/>
              </a:rPr>
              <a:t>n</a:t>
            </a:r>
            <a:r>
              <a:rPr lang="en-US" altLang="x-none" sz="1200" dirty="0">
                <a:latin typeface="Trebuchet MS" charset="0"/>
                <a:ea typeface="Osaka" charset="-128"/>
              </a:rPr>
              <a:t> + </a:t>
            </a:r>
            <a:r>
              <a:rPr lang="en-US" altLang="x-none" sz="1200" i="1" dirty="0">
                <a:latin typeface="Trebuchet MS" charset="0"/>
                <a:ea typeface="Osaka" charset="-128"/>
              </a:rPr>
              <a:t>c</a:t>
            </a:r>
            <a:r>
              <a:rPr lang="en-US" altLang="x-none" sz="1200" dirty="0">
                <a:latin typeface="Trebuchet MS" charset="0"/>
                <a:ea typeface="Osaka" charset="-128"/>
              </a:rPr>
              <a:t>) </a:t>
            </a:r>
            <a:r>
              <a:rPr lang="en-US" altLang="x-none" sz="1200" b="1" dirty="0">
                <a:latin typeface="Trebuchet MS" charset="0"/>
                <a:ea typeface="Osaka" charset="-128"/>
              </a:rPr>
              <a:t>mod</a:t>
            </a:r>
            <a:r>
              <a:rPr lang="en-US" altLang="x-none" sz="1200" dirty="0">
                <a:latin typeface="Trebuchet MS" charset="0"/>
                <a:ea typeface="Osaka" charset="-128"/>
              </a:rPr>
              <a:t> </a:t>
            </a:r>
            <a:r>
              <a:rPr lang="en-US" altLang="x-none" sz="1200" i="1" dirty="0">
                <a:latin typeface="Trebuchet MS" charset="0"/>
                <a:ea typeface="Osaka" charset="-128"/>
              </a:rPr>
              <a:t>m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altLang="x-none" sz="1200" i="1" baseline="-25000" dirty="0">
              <a:latin typeface="Trebuchet MS" charset="0"/>
              <a:ea typeface="Osaka" charset="-128"/>
            </a:endParaRP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 choice of $ is critical. If m is a </a:t>
            </a:r>
            <a:r>
              <a:rPr lang="en-US" sz="1200" b="1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prime number</a:t>
            </a: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it helps ensure that the sequence of generated numbers is as long as possible before it repeats. This is because prime numbers have no divisors other than 1 and themselves, which helps prevent the sequence from falling into a repeating pattern prematurely.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en-US" altLang="x-none" dirty="0"/>
              <a:t>~34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55C497AF-7393-D043-B1F2-917D75BAB920}" type="slidenum">
              <a:rPr lang="en-US" altLang="x-none" sz="1200"/>
              <a:pPr/>
              <a:t>7</a:t>
            </a:fld>
            <a:endParaRPr lang="en-US" altLang="x-none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Sieve: a utensil consisting of a wire or plastic mesh held in a frame, used for straining solids from liquids, for separating coarser from finer particles, or for reducing soft solids to a pulp.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D2A7FD-339F-104D-B7DA-6F298B9F37ED}" type="slidenum">
              <a:rPr lang="en-US" altLang="x-none" smtClean="0"/>
              <a:pPr/>
              <a:t>8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69149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 dirty="0"/>
              <a:t>Do at least Activity 2</a:t>
            </a:r>
          </a:p>
          <a:p>
            <a:endParaRPr lang="en-US" altLang="x-none" dirty="0"/>
          </a:p>
          <a:p>
            <a:r>
              <a:rPr lang="en-US" altLang="x-none" dirty="0"/>
              <a:t>##</a:t>
            </a:r>
          </a:p>
          <a:p>
            <a:r>
              <a:rPr lang="en-US" altLang="x-none" dirty="0"/>
              <a:t>984 = 2^3 * 3 * 41</a:t>
            </a:r>
          </a:p>
          <a:p>
            <a:r>
              <a:rPr lang="en-US" altLang="x-none" dirty="0"/>
              <a:t>sqrt(157) &lt;</a:t>
            </a:r>
            <a:r>
              <a:rPr lang="en-US" altLang="x-none" baseline="0" dirty="0"/>
              <a:t> 13. Yes, 157 is prime</a:t>
            </a:r>
          </a:p>
          <a:p>
            <a:endParaRPr lang="en-US" altLang="x-none" baseline="0" dirty="0"/>
          </a:p>
          <a:p>
            <a:r>
              <a:rPr lang="en-US" altLang="x-none" baseline="0" dirty="0"/>
              <a:t>1 </a:t>
            </a:r>
            <a:r>
              <a:rPr lang="en-US" altLang="x-none" baseline="0" dirty="0">
                <a:sym typeface="Wingdings" pitchFamily="2" charset="2"/>
              </a:rPr>
              <a:t> 2</a:t>
            </a:r>
          </a:p>
          <a:p>
            <a:r>
              <a:rPr lang="en-US" altLang="x-none" baseline="0" dirty="0">
                <a:sym typeface="Wingdings" pitchFamily="2" charset="2"/>
              </a:rPr>
              <a:t>2  3</a:t>
            </a:r>
          </a:p>
          <a:p>
            <a:r>
              <a:rPr lang="en-US" altLang="x-none" baseline="0" dirty="0">
                <a:sym typeface="Wingdings" pitchFamily="2" charset="2"/>
              </a:rPr>
              <a:t>3  5</a:t>
            </a:r>
          </a:p>
          <a:p>
            <a:r>
              <a:rPr lang="en-US" altLang="x-none" baseline="0" dirty="0">
                <a:sym typeface="Wingdings" pitchFamily="2" charset="2"/>
              </a:rPr>
              <a:t>4  7</a:t>
            </a:r>
          </a:p>
          <a:p>
            <a:r>
              <a:rPr lang="en-US" altLang="x-none" baseline="0" dirty="0">
                <a:sym typeface="Wingdings" pitchFamily="2" charset="2"/>
              </a:rPr>
              <a:t>5  11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altLang="x-none" baseline="0" dirty="0">
                <a:sym typeface="Wingdings" pitchFamily="2" charset="2"/>
              </a:rPr>
              <a:t>6  13</a:t>
            </a:r>
            <a:endParaRPr lang="en-US" altLang="x-none" baseline="0" dirty="0"/>
          </a:p>
          <a:p>
            <a:r>
              <a:rPr lang="en-US" altLang="x-none" baseline="0" dirty="0"/>
              <a:t>…</a:t>
            </a: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4931C8DD-13E5-5240-AC83-CD3B22FD68C7}" type="slidenum">
              <a:rPr lang="en-US" altLang="x-none" sz="1200"/>
              <a:pPr/>
              <a:t>10</a:t>
            </a:fld>
            <a:endParaRPr lang="en-US" altLang="x-none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/>
              <a:t>Switching gears to look at the properties of composite numbers</a:t>
            </a: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2311420-A681-AB43-AD87-F5C5C6B5F355}" type="slidenum">
              <a:rPr lang="en-US" altLang="x-none" sz="1200"/>
              <a:pPr/>
              <a:t>11</a:t>
            </a:fld>
            <a:endParaRPr lang="en-US" altLang="x-none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 dirty="0" err="1"/>
              <a:t>Coprimes</a:t>
            </a:r>
            <a:r>
              <a:rPr lang="en-US" altLang="x-none" dirty="0"/>
              <a:t> useful throughout number theory.   My experience: crypto.</a:t>
            </a: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C7DC7F97-2EAA-BD43-B41A-E2660106D88E}" type="slidenum">
              <a:rPr lang="en-US" altLang="x-none" sz="1200"/>
              <a:pPr/>
              <a:t>12</a:t>
            </a:fld>
            <a:endParaRPr lang="en-US" altLang="x-none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F3B9B5B-0D12-BB4F-A02F-225E714B110A}" type="slidenum">
              <a:rPr lang="en-US" altLang="x-none" sz="1200"/>
              <a:pPr/>
              <a:t>13</a:t>
            </a:fld>
            <a:endParaRPr lang="en-US" altLang="x-none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x-none" dirty="0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8DE5D063-8FA1-3446-A0EA-FF498EA116CF}" type="slidenum">
              <a:rPr lang="en-US" altLang="x-none" sz="1200"/>
              <a:pPr/>
              <a:t>14</a:t>
            </a:fld>
            <a:endParaRPr lang="en-US" altLang="x-none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>
            <a:spLocks noGrp="1"/>
          </p:cNvSpPr>
          <p:nvPr>
            <p:ph type="ctrTitle"/>
          </p:nvPr>
        </p:nvSpPr>
        <p:spPr>
          <a:xfrm>
            <a:off x="685800" y="1028700"/>
            <a:ext cx="7848600" cy="1445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50"/>
              <a:buFont typeface="Arial"/>
              <a:buNone/>
              <a:defRPr sz="405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subTitle" idx="1"/>
          </p:nvPr>
        </p:nvSpPr>
        <p:spPr>
          <a:xfrm>
            <a:off x="685800" y="262890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360"/>
              </a:spcBef>
              <a:spcAft>
                <a:spcPts val="0"/>
              </a:spcAft>
              <a:buSzPts val="1530"/>
              <a:buNone/>
              <a:defRPr>
                <a:solidFill>
                  <a:srgbClr val="3F3F3F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275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70"/>
              </a:spcBef>
              <a:spcAft>
                <a:spcPts val="0"/>
              </a:spcAft>
              <a:buSzPts val="1215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4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10"/>
              </a:spcBef>
              <a:spcAft>
                <a:spcPts val="0"/>
              </a:spcAft>
              <a:buSzPts val="105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23" name="Google Shape;23;p14"/>
          <p:cNvCxnSpPr/>
          <p:nvPr/>
        </p:nvCxnSpPr>
        <p:spPr>
          <a:xfrm>
            <a:off x="685800" y="2548890"/>
            <a:ext cx="7848600" cy="1191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5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bg>
      <p:bgPr>
        <a:solidFill>
          <a:schemeClr val="dk2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6"/>
          <p:cNvSpPr txBox="1">
            <a:spLocks noGrp="1"/>
          </p:cNvSpPr>
          <p:nvPr>
            <p:ph type="title"/>
          </p:nvPr>
        </p:nvSpPr>
        <p:spPr>
          <a:xfrm>
            <a:off x="722313" y="1771651"/>
            <a:ext cx="7772400" cy="165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Arial"/>
              <a:buNone/>
              <a:defRPr sz="3600" b="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1"/>
          </p:nvPr>
        </p:nvSpPr>
        <p:spPr>
          <a:xfrm>
            <a:off x="722313" y="3470149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2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108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36" name="Google Shape;36;p16"/>
          <p:cNvCxnSpPr/>
          <p:nvPr/>
        </p:nvCxnSpPr>
        <p:spPr>
          <a:xfrm>
            <a:off x="731520" y="3449574"/>
            <a:ext cx="7848600" cy="1191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1"/>
          </p:nvPr>
        </p:nvSpPr>
        <p:spPr>
          <a:xfrm>
            <a:off x="457200" y="1255014"/>
            <a:ext cx="4038600" cy="3538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2pPr>
            <a:lvl3pPr marL="1371600" lvl="2" indent="-314325" algn="l">
              <a:spcBef>
                <a:spcPts val="300"/>
              </a:spcBef>
              <a:spcAft>
                <a:spcPts val="0"/>
              </a:spcAft>
              <a:buSzPts val="135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body" idx="2"/>
          </p:nvPr>
        </p:nvSpPr>
        <p:spPr>
          <a:xfrm>
            <a:off x="4648200" y="1255014"/>
            <a:ext cx="4038600" cy="3538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2pPr>
            <a:lvl3pPr marL="1371600" lvl="2" indent="-314325" algn="l">
              <a:spcBef>
                <a:spcPts val="300"/>
              </a:spcBef>
              <a:spcAft>
                <a:spcPts val="0"/>
              </a:spcAft>
              <a:buSzPts val="135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8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body" idx="1"/>
          </p:nvPr>
        </p:nvSpPr>
        <p:spPr>
          <a:xfrm>
            <a:off x="457200" y="1257300"/>
            <a:ext cx="3931920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121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body" idx="2"/>
          </p:nvPr>
        </p:nvSpPr>
        <p:spPr>
          <a:xfrm>
            <a:off x="457200" y="1828800"/>
            <a:ext cx="3931920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•"/>
              <a:defRPr sz="1500"/>
            </a:lvl2pPr>
            <a:lvl3pPr marL="1371600" lvl="2" indent="-305752" algn="l">
              <a:spcBef>
                <a:spcPts val="270"/>
              </a:spcBef>
              <a:spcAft>
                <a:spcPts val="0"/>
              </a:spcAft>
              <a:buSzPts val="1215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body" idx="3"/>
          </p:nvPr>
        </p:nvSpPr>
        <p:spPr>
          <a:xfrm>
            <a:off x="4754880" y="1257300"/>
            <a:ext cx="3931920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121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body" idx="4"/>
          </p:nvPr>
        </p:nvSpPr>
        <p:spPr>
          <a:xfrm>
            <a:off x="4754880" y="1828800"/>
            <a:ext cx="3931920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•"/>
              <a:defRPr sz="1500"/>
            </a:lvl2pPr>
            <a:lvl3pPr marL="1371600" lvl="2" indent="-305752" algn="l">
              <a:spcBef>
                <a:spcPts val="270"/>
              </a:spcBef>
              <a:spcAft>
                <a:spcPts val="0"/>
              </a:spcAft>
              <a:buSzPts val="1215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50" name="Google Shape;50;p18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53" name="Google Shape;53;p18"/>
          <p:cNvCxnSpPr/>
          <p:nvPr/>
        </p:nvCxnSpPr>
        <p:spPr>
          <a:xfrm rot="5400000">
            <a:off x="2806462" y="3034268"/>
            <a:ext cx="3531870" cy="794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1"/>
          <p:cNvSpPr txBox="1">
            <a:spLocks noGrp="1"/>
          </p:cNvSpPr>
          <p:nvPr>
            <p:ph type="title"/>
          </p:nvPr>
        </p:nvSpPr>
        <p:spPr>
          <a:xfrm>
            <a:off x="457200" y="594060"/>
            <a:ext cx="2139696" cy="946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18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body" idx="1"/>
          </p:nvPr>
        </p:nvSpPr>
        <p:spPr>
          <a:xfrm>
            <a:off x="2971800" y="594060"/>
            <a:ext cx="571500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8140" algn="l">
              <a:spcBef>
                <a:spcPts val="480"/>
              </a:spcBef>
              <a:spcAft>
                <a:spcPts val="0"/>
              </a:spcAft>
              <a:buSzPts val="2040"/>
              <a:buChar char="•"/>
              <a:defRPr sz="2400"/>
            </a:lvl1pPr>
            <a:lvl2pPr marL="914400" lvl="1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4pPr>
            <a:lvl5pPr marL="2286000" lvl="4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5pPr>
            <a:lvl6pPr marL="2743200" lvl="5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6pPr>
            <a:lvl7pPr marL="3200400" lvl="6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7pPr>
            <a:lvl8pPr marL="3657600" lvl="7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8pPr>
            <a:lvl9pPr marL="4114800" lvl="8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body" idx="2"/>
          </p:nvPr>
        </p:nvSpPr>
        <p:spPr>
          <a:xfrm>
            <a:off x="457201" y="1597915"/>
            <a:ext cx="2139696" cy="3182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SzPts val="893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SzPts val="765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SzPts val="675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1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70" name="Google Shape;70;p21"/>
          <p:cNvCxnSpPr/>
          <p:nvPr/>
        </p:nvCxnSpPr>
        <p:spPr>
          <a:xfrm rot="5400000">
            <a:off x="684114" y="2684956"/>
            <a:ext cx="4183380" cy="1588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2"/>
          <p:cNvSpPr txBox="1">
            <a:spLocks noGrp="1"/>
          </p:cNvSpPr>
          <p:nvPr>
            <p:ph type="title"/>
          </p:nvPr>
        </p:nvSpPr>
        <p:spPr>
          <a:xfrm>
            <a:off x="457200" y="594360"/>
            <a:ext cx="2142680" cy="948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18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>
            <a:spLocks noGrp="1"/>
          </p:cNvSpPr>
          <p:nvPr>
            <p:ph type="pic" idx="2"/>
          </p:nvPr>
        </p:nvSpPr>
        <p:spPr>
          <a:xfrm>
            <a:off x="2858610" y="628651"/>
            <a:ext cx="5904390" cy="4125342"/>
          </a:xfrm>
          <a:prstGeom prst="rect">
            <a:avLst/>
          </a:prstGeom>
          <a:solidFill>
            <a:schemeClr val="lt2"/>
          </a:solidFill>
          <a:ln w="762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12700" dir="5400000" algn="t" rotWithShape="0">
              <a:srgbClr val="000000">
                <a:alpha val="58823"/>
              </a:srgbClr>
            </a:outerShdw>
          </a:effectLst>
        </p:spPr>
      </p:sp>
      <p:sp>
        <p:nvSpPr>
          <p:cNvPr id="74" name="Google Shape;74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2139696" cy="3182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SzPts val="893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SzPts val="765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SzPts val="675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75" name="Google Shape;75;p22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2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3"/>
          <p:cNvSpPr txBox="1">
            <a:spLocks noGrp="1"/>
          </p:cNvSpPr>
          <p:nvPr>
            <p:ph type="body" idx="1"/>
          </p:nvPr>
        </p:nvSpPr>
        <p:spPr>
          <a:xfrm rot="5400000">
            <a:off x="2743200" y="-1085850"/>
            <a:ext cx="36576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3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3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3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4"/>
          <p:cNvSpPr txBox="1">
            <a:spLocks noGrp="1"/>
          </p:cNvSpPr>
          <p:nvPr>
            <p:ph type="title"/>
          </p:nvPr>
        </p:nvSpPr>
        <p:spPr>
          <a:xfrm rot="5400000">
            <a:off x="5457825" y="1628775"/>
            <a:ext cx="440055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4"/>
          <p:cNvSpPr txBox="1">
            <a:spLocks noGrp="1"/>
          </p:cNvSpPr>
          <p:nvPr>
            <p:ph type="body" idx="1"/>
          </p:nvPr>
        </p:nvSpPr>
        <p:spPr>
          <a:xfrm rot="5400000">
            <a:off x="1266825" y="-352425"/>
            <a:ext cx="440055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24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4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4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/>
          <p:nvPr/>
        </p:nvSpPr>
        <p:spPr>
          <a:xfrm>
            <a:off x="0" y="165590"/>
            <a:ext cx="9144000" cy="171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3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956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5752" algn="l" rtl="0">
              <a:spcBef>
                <a:spcPts val="270"/>
              </a:spcBef>
              <a:spcAft>
                <a:spcPts val="0"/>
              </a:spcAft>
              <a:buClr>
                <a:schemeClr val="accent1"/>
              </a:buClr>
              <a:buSzPts val="1215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5275" algn="l" rtl="0">
              <a:spcBef>
                <a:spcPts val="21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Arial"/>
              <a:buChar char="•"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3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murrugarrallerena@weber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iro.com/app/board/uXjVJKE6yPM=/?share_link_id=801803927765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iro.com/app/board/uXjVJKEKh9Y=/?share_link_id=82307586510" TargetMode="External"/><Relationship Id="rId4" Type="http://schemas.openxmlformats.org/officeDocument/2006/relationships/hyperlink" Target="https://miro.com/app/board/uXjVJKEKh8I=/?share_link_id=334545935162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miro.com/app/board/uXjVJKEACJk=/?share_link_id=864472457493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iro.com/app/board/uXjVJKEACLU=/?share_link_id=81368557821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>
            <a:spLocks noGrp="1"/>
          </p:cNvSpPr>
          <p:nvPr>
            <p:ph type="ctrTitle"/>
          </p:nvPr>
        </p:nvSpPr>
        <p:spPr>
          <a:xfrm>
            <a:off x="1303712" y="1005576"/>
            <a:ext cx="6536577" cy="1445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</a:pPr>
            <a:r>
              <a:rPr lang="en-US" sz="3000" dirty="0"/>
              <a:t>CS 441: Primes, GCDs, and LCMs</a:t>
            </a:r>
            <a:endParaRPr lang="en-US" dirty="0"/>
          </a:p>
        </p:txBody>
      </p:sp>
      <p:sp>
        <p:nvSpPr>
          <p:cNvPr id="96" name="Google Shape;96;p1"/>
          <p:cNvSpPr txBox="1">
            <a:spLocks noGrp="1"/>
          </p:cNvSpPr>
          <p:nvPr>
            <p:ph type="subTitle" idx="1"/>
          </p:nvPr>
        </p:nvSpPr>
        <p:spPr>
          <a:xfrm>
            <a:off x="1657350" y="2571750"/>
            <a:ext cx="5886600" cy="24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r>
              <a:rPr lang="en-US" b="1" dirty="0"/>
              <a:t>PhD. Nils </a:t>
            </a:r>
            <a:r>
              <a:rPr lang="en-US" b="1" dirty="0" err="1"/>
              <a:t>Murrugarra-Llerena</a:t>
            </a:r>
            <a:endParaRPr lang="en-US" b="1" dirty="0"/>
          </a:p>
          <a:p>
            <a:pPr marL="0" indent="0" algn="ctr">
              <a:spcBef>
                <a:spcPts val="0"/>
              </a:spcBef>
            </a:pPr>
            <a:r>
              <a:rPr lang="en-US" dirty="0">
                <a:hlinkClick r:id="rId3"/>
              </a:rPr>
              <a:t>nem177@pitt.edu</a:t>
            </a:r>
            <a:r>
              <a:rPr lang="en-US" dirty="0"/>
              <a:t>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dirty="0"/>
          </a:p>
        </p:txBody>
      </p:sp>
      <p:sp>
        <p:nvSpPr>
          <p:cNvPr id="48130" name="AutoShape 2" descr="University of Pittsburgh Logo and symbol, meaning, history, PNG, bra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8132" name="Picture 4" descr="University of Pittsburgh Logo and symbol, meaning, history, PNG, brand"/>
          <p:cNvPicPr>
            <a:picLocks noChangeAspect="1" noChangeArrowheads="1"/>
          </p:cNvPicPr>
          <p:nvPr/>
        </p:nvPicPr>
        <p:blipFill>
          <a:blip r:embed="rId4"/>
          <a:srcRect t="21714" b="22062"/>
          <a:stretch>
            <a:fillRect/>
          </a:stretch>
        </p:blipFill>
        <p:spPr bwMode="auto">
          <a:xfrm>
            <a:off x="2950460" y="3950191"/>
            <a:ext cx="3243079" cy="10247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01698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In-class Activities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93019" indent="-1293019">
              <a:buNone/>
            </a:pPr>
            <a:r>
              <a:rPr lang="en-US" altLang="x-none" b="1" dirty="0">
                <a:solidFill>
                  <a:schemeClr val="bg2"/>
                </a:solidFill>
              </a:rPr>
              <a:t>Activity 1</a:t>
            </a:r>
            <a:r>
              <a:rPr lang="en-US" altLang="x-none" b="1" dirty="0"/>
              <a:t>:  </a:t>
            </a:r>
            <a:r>
              <a:rPr lang="en-US" altLang="x-none" dirty="0"/>
              <a:t>What is the prime factorization of 984? [</a:t>
            </a:r>
            <a:r>
              <a:rPr lang="en-US" altLang="x-none" dirty="0">
                <a:hlinkClick r:id="rId3"/>
              </a:rPr>
              <a:t>miro</a:t>
            </a:r>
            <a:r>
              <a:rPr lang="en-US" altLang="x-none" dirty="0"/>
              <a:t>]</a:t>
            </a:r>
          </a:p>
          <a:p>
            <a:pPr marL="1293019" indent="-1293019">
              <a:buNone/>
            </a:pPr>
            <a:endParaRPr lang="en-US" altLang="x-none" b="1" dirty="0"/>
          </a:p>
          <a:p>
            <a:pPr marL="1293019" indent="-1293019">
              <a:buNone/>
            </a:pPr>
            <a:r>
              <a:rPr lang="en-US" altLang="x-none" b="1" dirty="0">
                <a:solidFill>
                  <a:schemeClr val="bg2"/>
                </a:solidFill>
              </a:rPr>
              <a:t>Activity 2</a:t>
            </a:r>
            <a:r>
              <a:rPr lang="en-US" altLang="x-none" b="1" dirty="0"/>
              <a:t>:</a:t>
            </a:r>
            <a:r>
              <a:rPr lang="en-US" altLang="x-none" dirty="0"/>
              <a:t>  Is 157 prime? Is 97 prime? [</a:t>
            </a:r>
            <a:r>
              <a:rPr lang="en-US" altLang="x-none" dirty="0">
                <a:hlinkClick r:id="rId4"/>
              </a:rPr>
              <a:t>miro</a:t>
            </a:r>
            <a:r>
              <a:rPr lang="en-US" altLang="x-none" dirty="0"/>
              <a:t>]</a:t>
            </a:r>
            <a:endParaRPr lang="en-US" altLang="x-none" b="1" dirty="0"/>
          </a:p>
          <a:p>
            <a:pPr marL="1293019" indent="-1293019">
              <a:buNone/>
            </a:pPr>
            <a:endParaRPr lang="en-US" altLang="x-none" b="1" dirty="0"/>
          </a:p>
          <a:p>
            <a:pPr marL="1293019" indent="-1293019">
              <a:buNone/>
            </a:pPr>
            <a:r>
              <a:rPr lang="en-US" altLang="x-none" b="1" dirty="0">
                <a:solidFill>
                  <a:schemeClr val="bg2"/>
                </a:solidFill>
              </a:rPr>
              <a:t>Activity 3</a:t>
            </a:r>
            <a:r>
              <a:rPr lang="en-US" altLang="x-none" b="1" dirty="0"/>
              <a:t>:</a:t>
            </a:r>
            <a:r>
              <a:rPr lang="en-US" altLang="x-none" dirty="0"/>
              <a:t>  Is the set of all prime numbers countable or uncountable? If it is countable, show a 1-to-1 correspondence between the prime numbers and the natural numbers. [</a:t>
            </a:r>
            <a:r>
              <a:rPr lang="en-US" altLang="x-none" dirty="0">
                <a:hlinkClick r:id="rId5"/>
              </a:rPr>
              <a:t>miro</a:t>
            </a:r>
            <a:r>
              <a:rPr lang="en-US" altLang="x-none" dirty="0"/>
              <a:t>]</a:t>
            </a:r>
            <a:endParaRPr lang="en-US" altLang="x-none" b="1" dirty="0"/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4902FB2A-1DF9-DD64-76F7-4FD0D60F6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10</a:t>
            </a:fld>
            <a:endParaRPr lang="pt-B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290B66-96C7-FE56-760A-353D2C83512C}"/>
              </a:ext>
            </a:extLst>
          </p:cNvPr>
          <p:cNvSpPr txBox="1"/>
          <p:nvPr/>
        </p:nvSpPr>
        <p:spPr>
          <a:xfrm>
            <a:off x="3152380" y="3871076"/>
            <a:ext cx="2839239" cy="116955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Steps: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Introduce to a classmate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Work in pairs on the exercise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Submit answers on miro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Volunteers to share answers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Greatest common divisors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028700"/>
            <a:ext cx="8229600" cy="3714750"/>
          </a:xfrm>
        </p:spPr>
        <p:txBody>
          <a:bodyPr/>
          <a:lstStyle/>
          <a:p>
            <a:pPr marL="0" indent="0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Definition: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Let </a:t>
            </a:r>
            <a:r>
              <a:rPr lang="en-US" altLang="x-none" i="1" dirty="0"/>
              <a:t>a</a:t>
            </a:r>
            <a:r>
              <a:rPr lang="en-US" altLang="x-none" dirty="0"/>
              <a:t> and </a:t>
            </a:r>
            <a:r>
              <a:rPr lang="en-US" altLang="x-none" i="1" dirty="0"/>
              <a:t>b</a:t>
            </a:r>
            <a:r>
              <a:rPr lang="en-US" altLang="x-none" dirty="0"/>
              <a:t> be integers, not both zero. The largest integer </a:t>
            </a:r>
            <a:r>
              <a:rPr lang="en-US" altLang="x-none" i="1" dirty="0"/>
              <a:t>d</a:t>
            </a:r>
            <a:r>
              <a:rPr lang="en-US" altLang="x-none" dirty="0"/>
              <a:t> such that </a:t>
            </a:r>
            <a:r>
              <a:rPr lang="en-US" altLang="x-none" i="1" dirty="0"/>
              <a:t>d</a:t>
            </a:r>
            <a:r>
              <a:rPr lang="en-US" altLang="x-none" dirty="0"/>
              <a:t> | </a:t>
            </a:r>
            <a:r>
              <a:rPr lang="en-US" altLang="x-none" i="1" dirty="0"/>
              <a:t>a</a:t>
            </a:r>
            <a:r>
              <a:rPr lang="en-US" altLang="x-none" dirty="0"/>
              <a:t> and </a:t>
            </a:r>
            <a:r>
              <a:rPr lang="en-US" altLang="x-none" i="1" dirty="0"/>
              <a:t>d</a:t>
            </a:r>
            <a:r>
              <a:rPr lang="en-US" altLang="x-none" dirty="0"/>
              <a:t> | </a:t>
            </a:r>
            <a:r>
              <a:rPr lang="en-US" altLang="x-none" i="1" dirty="0"/>
              <a:t>b</a:t>
            </a:r>
            <a:r>
              <a:rPr lang="en-US" altLang="x-none" dirty="0"/>
              <a:t> is called the </a:t>
            </a:r>
            <a:r>
              <a:rPr lang="en-US" altLang="x-none" dirty="0">
                <a:solidFill>
                  <a:srgbClr val="FF0000"/>
                </a:solidFill>
              </a:rPr>
              <a:t>greatest common divisor </a:t>
            </a:r>
            <a:r>
              <a:rPr lang="en-US" altLang="x-none" dirty="0"/>
              <a:t>of </a:t>
            </a:r>
            <a:r>
              <a:rPr lang="en-US" altLang="x-none" i="1" dirty="0"/>
              <a:t>a</a:t>
            </a:r>
            <a:r>
              <a:rPr lang="en-US" altLang="x-none" dirty="0"/>
              <a:t> and </a:t>
            </a:r>
            <a:r>
              <a:rPr lang="en-US" altLang="x-none" i="1" dirty="0"/>
              <a:t>b</a:t>
            </a:r>
            <a:r>
              <a:rPr lang="en-US" altLang="x-none" dirty="0"/>
              <a:t>, denoted by </a:t>
            </a:r>
            <a:r>
              <a:rPr lang="en-US" altLang="x-none" dirty="0" err="1"/>
              <a:t>gcd</a:t>
            </a:r>
            <a:r>
              <a:rPr lang="en-US" altLang="x-none" dirty="0"/>
              <a:t>(</a:t>
            </a:r>
            <a:r>
              <a:rPr lang="en-US" altLang="x-none" i="1" dirty="0"/>
              <a:t>a</a:t>
            </a:r>
            <a:r>
              <a:rPr lang="en-US" altLang="x-none" dirty="0"/>
              <a:t>, </a:t>
            </a:r>
            <a:r>
              <a:rPr lang="en-US" altLang="x-none" i="1" dirty="0"/>
              <a:t>b</a:t>
            </a:r>
            <a:r>
              <a:rPr lang="en-US" altLang="x-none" dirty="0"/>
              <a:t>).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dirty="0">
                <a:solidFill>
                  <a:srgbClr val="FF0000"/>
                </a:solidFill>
              </a:rPr>
              <a:t>Note:  </a:t>
            </a:r>
            <a:r>
              <a:rPr lang="en-US" altLang="x-none" dirty="0"/>
              <a:t>We can (naively) find GCDs by comparing the common divisors of two numbers.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Example: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What is the GCD of 24 and 36?</a:t>
            </a:r>
          </a:p>
          <a:p>
            <a:pPr marL="519113" lvl="1" indent="-217885"/>
            <a:r>
              <a:rPr lang="en-US" altLang="x-none" dirty="0"/>
              <a:t>Factors of 24:  1, 2, 3, 4, 6, 8, 12, 24</a:t>
            </a:r>
          </a:p>
          <a:p>
            <a:pPr marL="519113" lvl="1" indent="-217885"/>
            <a:r>
              <a:rPr lang="en-US" altLang="x-none" dirty="0"/>
              <a:t>Factors of 36:  1, 2, 3, 4, 6, 9, 12, 18, 36</a:t>
            </a:r>
          </a:p>
          <a:p>
            <a:pPr marL="519113" lvl="1" indent="-217885"/>
            <a:r>
              <a:rPr lang="en-US" altLang="x-none" dirty="0"/>
              <a:t>∴ </a:t>
            </a:r>
            <a:r>
              <a:rPr lang="en-US" altLang="x-none" dirty="0" err="1"/>
              <a:t>gcd</a:t>
            </a:r>
            <a:r>
              <a:rPr lang="en-US" altLang="x-none" dirty="0"/>
              <a:t>(24, 36) = 12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551467" y="3549157"/>
            <a:ext cx="293765" cy="565643"/>
            <a:chOff x="4951293" y="5024309"/>
            <a:chExt cx="391875" cy="754316"/>
          </a:xfrm>
        </p:grpSpPr>
        <p:sp>
          <p:nvSpPr>
            <p:cNvPr id="4" name="Oval 3"/>
            <p:cNvSpPr/>
            <p:nvPr/>
          </p:nvSpPr>
          <p:spPr bwMode="auto">
            <a:xfrm>
              <a:off x="4961985" y="5024309"/>
              <a:ext cx="381183" cy="381064"/>
            </a:xfrm>
            <a:prstGeom prst="ellips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5" name="Oval 4"/>
            <p:cNvSpPr/>
            <p:nvPr/>
          </p:nvSpPr>
          <p:spPr bwMode="auto">
            <a:xfrm>
              <a:off x="4951293" y="5397561"/>
              <a:ext cx="381183" cy="381064"/>
            </a:xfrm>
            <a:prstGeom prst="ellips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</p:grp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7173310E-9542-F14F-41B4-76EAC17D4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22029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11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199" y="999606"/>
            <a:ext cx="8229599" cy="3886200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Example: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What is </a:t>
            </a:r>
            <a:r>
              <a:rPr lang="en-US" altLang="x-none" dirty="0" err="1"/>
              <a:t>gcd</a:t>
            </a:r>
            <a:r>
              <a:rPr lang="en-US" altLang="x-none" dirty="0"/>
              <a:t>(17, 22)?</a:t>
            </a:r>
          </a:p>
          <a:p>
            <a:pPr lvl="1"/>
            <a:r>
              <a:rPr lang="en-US" altLang="x-none" dirty="0"/>
              <a:t>Factors of 17:  1, 17</a:t>
            </a:r>
          </a:p>
          <a:p>
            <a:pPr lvl="1"/>
            <a:r>
              <a:rPr lang="en-US" altLang="x-none" dirty="0"/>
              <a:t>Factors of 22:  1, 2, 11, 22</a:t>
            </a:r>
          </a:p>
          <a:p>
            <a:pPr lvl="1"/>
            <a:r>
              <a:rPr lang="en-US" altLang="x-none" dirty="0"/>
              <a:t>∴ </a:t>
            </a:r>
            <a:r>
              <a:rPr lang="en-US" altLang="x-none" dirty="0" err="1"/>
              <a:t>gcd</a:t>
            </a:r>
            <a:r>
              <a:rPr lang="en-US" altLang="x-none" dirty="0"/>
              <a:t>(17, 22) = 1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Definition: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If </a:t>
            </a:r>
            <a:r>
              <a:rPr lang="en-US" altLang="x-none" dirty="0" err="1"/>
              <a:t>gcd</a:t>
            </a:r>
            <a:r>
              <a:rPr lang="en-US" altLang="x-none" dirty="0"/>
              <a:t>(</a:t>
            </a:r>
            <a:r>
              <a:rPr lang="en-US" altLang="x-none" i="1" dirty="0"/>
              <a:t>a</a:t>
            </a:r>
            <a:r>
              <a:rPr lang="en-US" altLang="x-none" dirty="0"/>
              <a:t>, </a:t>
            </a:r>
            <a:r>
              <a:rPr lang="en-US" altLang="x-none" i="1" dirty="0"/>
              <a:t>b</a:t>
            </a:r>
            <a:r>
              <a:rPr lang="en-US" altLang="x-none" dirty="0"/>
              <a:t>) = 1, we say that </a:t>
            </a:r>
            <a:r>
              <a:rPr lang="en-US" altLang="x-none" i="1" dirty="0"/>
              <a:t>a</a:t>
            </a:r>
            <a:r>
              <a:rPr lang="en-US" altLang="x-none" dirty="0"/>
              <a:t> and </a:t>
            </a:r>
            <a:r>
              <a:rPr lang="en-US" altLang="x-none" i="1" dirty="0"/>
              <a:t>b</a:t>
            </a:r>
            <a:r>
              <a:rPr lang="en-US" altLang="x-none" dirty="0"/>
              <a:t> are </a:t>
            </a:r>
            <a:r>
              <a:rPr lang="en-US" altLang="x-none" dirty="0">
                <a:solidFill>
                  <a:srgbClr val="FF0000"/>
                </a:solidFill>
              </a:rPr>
              <a:t>relatively prime</a:t>
            </a:r>
            <a:r>
              <a:rPr lang="en-US" altLang="x-none" dirty="0"/>
              <a:t>, or </a:t>
            </a:r>
            <a:r>
              <a:rPr lang="en-US" altLang="x-none" dirty="0">
                <a:solidFill>
                  <a:srgbClr val="FF0000"/>
                </a:solidFill>
              </a:rPr>
              <a:t>coprime</a:t>
            </a:r>
            <a:r>
              <a:rPr lang="en-US" altLang="x-none" dirty="0"/>
              <a:t>. We say that </a:t>
            </a:r>
            <a:r>
              <a:rPr lang="en-US" altLang="x-none" i="1" dirty="0"/>
              <a:t>a</a:t>
            </a:r>
            <a:r>
              <a:rPr lang="en-US" altLang="x-none" i="1" baseline="-25000" dirty="0"/>
              <a:t>1</a:t>
            </a:r>
            <a:r>
              <a:rPr lang="en-US" altLang="x-none" dirty="0"/>
              <a:t>, </a:t>
            </a:r>
            <a:r>
              <a:rPr lang="en-US" altLang="x-none" i="1" dirty="0"/>
              <a:t>a</a:t>
            </a:r>
            <a:r>
              <a:rPr lang="en-US" altLang="x-none" i="1" baseline="-25000" dirty="0"/>
              <a:t>2</a:t>
            </a:r>
            <a:r>
              <a:rPr lang="en-US" altLang="x-none" dirty="0"/>
              <a:t>, …, </a:t>
            </a:r>
            <a:r>
              <a:rPr lang="en-US" altLang="x-none" i="1" dirty="0"/>
              <a:t>a</a:t>
            </a:r>
            <a:r>
              <a:rPr lang="en-US" altLang="x-none" i="1" baseline="-25000" dirty="0"/>
              <a:t>n</a:t>
            </a:r>
            <a:r>
              <a:rPr lang="en-US" altLang="x-none" dirty="0"/>
              <a:t> are </a:t>
            </a:r>
            <a:r>
              <a:rPr lang="en-US" altLang="x-none" dirty="0">
                <a:solidFill>
                  <a:srgbClr val="FF0000"/>
                </a:solidFill>
              </a:rPr>
              <a:t>pairwise relatively prime </a:t>
            </a:r>
            <a:r>
              <a:rPr lang="en-US" altLang="x-none" dirty="0"/>
              <a:t>if </a:t>
            </a:r>
            <a:r>
              <a:rPr lang="en-US" altLang="x-none" dirty="0" err="1"/>
              <a:t>gcd</a:t>
            </a:r>
            <a:r>
              <a:rPr lang="en-US" altLang="x-none" dirty="0"/>
              <a:t>(</a:t>
            </a:r>
            <a:r>
              <a:rPr lang="en-US" altLang="x-none" i="1" dirty="0"/>
              <a:t>a</a:t>
            </a:r>
            <a:r>
              <a:rPr lang="en-US" altLang="x-none" i="1" baseline="-25000" dirty="0"/>
              <a:t>i</a:t>
            </a:r>
            <a:r>
              <a:rPr lang="en-US" altLang="x-none" dirty="0"/>
              <a:t>, </a:t>
            </a:r>
            <a:r>
              <a:rPr lang="en-US" altLang="x-none" i="1" dirty="0" err="1"/>
              <a:t>a</a:t>
            </a:r>
            <a:r>
              <a:rPr lang="en-US" altLang="x-none" i="1" baseline="-25000" dirty="0" err="1"/>
              <a:t>j</a:t>
            </a:r>
            <a:r>
              <a:rPr lang="en-US" altLang="x-none" dirty="0"/>
              <a:t>) = 1 ∀</a:t>
            </a:r>
            <a:r>
              <a:rPr lang="en-US" altLang="x-none" i="1" dirty="0" err="1"/>
              <a:t>i</a:t>
            </a:r>
            <a:r>
              <a:rPr lang="en-US" altLang="x-none" dirty="0"/>
              <a:t>, </a:t>
            </a:r>
            <a:r>
              <a:rPr lang="en-US" altLang="x-none" i="1" dirty="0"/>
              <a:t>j</a:t>
            </a:r>
            <a:r>
              <a:rPr lang="en-US" altLang="x-none" dirty="0"/>
              <a:t>.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Example: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Are 10, 17, and 21 pairwise coprime?</a:t>
            </a:r>
          </a:p>
          <a:p>
            <a:pPr lvl="1"/>
            <a:r>
              <a:rPr lang="en-US" altLang="x-none" dirty="0"/>
              <a:t>Factors of 10:  1, 2, 5, 10</a:t>
            </a:r>
          </a:p>
          <a:p>
            <a:pPr lvl="1"/>
            <a:r>
              <a:rPr lang="en-US" altLang="x-none" dirty="0"/>
              <a:t>Factors of 17:  1, 17</a:t>
            </a:r>
          </a:p>
          <a:p>
            <a:pPr lvl="1"/>
            <a:r>
              <a:rPr lang="en-US" altLang="x-none" dirty="0"/>
              <a:t>Factors of 21:  1, 3, 7, 21</a:t>
            </a:r>
          </a:p>
        </p:txBody>
      </p:sp>
      <p:sp>
        <p:nvSpPr>
          <p:cNvPr id="4" name="Rectangle 3"/>
          <p:cNvSpPr/>
          <p:nvPr/>
        </p:nvSpPr>
        <p:spPr>
          <a:xfrm>
            <a:off x="5959665" y="4142856"/>
            <a:ext cx="1281121" cy="71558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50" b="1" dirty="0">
                <a:ln w="31550" cmpd="sng">
                  <a:noFill/>
                  <a:prstDash val="solid"/>
                </a:ln>
                <a:solidFill>
                  <a:srgbClr val="FF0000"/>
                </a:solidFill>
                <a:cs typeface="ＭＳ Ｐゴシック" charset="-128"/>
              </a:rPr>
              <a:t>Yes!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5899959" y="4251768"/>
            <a:ext cx="1340827" cy="60666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A27AAA3B-28CA-59A9-A443-B701BCEDE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12</a:t>
            </a:fld>
            <a:endParaRPr lang="pt-BR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64C0A7E-F71C-C92E-6AEA-56AC25FC8190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dirty="0"/>
              <a:t>Sometimes, the GCD of two numbers is 1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EFF7C09-7D75-A75F-99B8-664DEC7B2A52}"/>
              </a:ext>
            </a:extLst>
          </p:cNvPr>
          <p:cNvGrpSpPr>
            <a:grpSpLocks/>
          </p:cNvGrpSpPr>
          <p:nvPr/>
        </p:nvGrpSpPr>
        <p:grpSpPr bwMode="auto">
          <a:xfrm>
            <a:off x="2620442" y="1329659"/>
            <a:ext cx="293765" cy="565643"/>
            <a:chOff x="4951293" y="5024309"/>
            <a:chExt cx="391875" cy="754316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2385DA4-3EAB-4DFD-2602-7734D5EAD7EC}"/>
                </a:ext>
              </a:extLst>
            </p:cNvPr>
            <p:cNvSpPr/>
            <p:nvPr/>
          </p:nvSpPr>
          <p:spPr bwMode="auto">
            <a:xfrm>
              <a:off x="4961985" y="5024309"/>
              <a:ext cx="381183" cy="381064"/>
            </a:xfrm>
            <a:prstGeom prst="ellips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CED83471-0B2D-E687-76B6-1D124661E183}"/>
                </a:ext>
              </a:extLst>
            </p:cNvPr>
            <p:cNvSpPr/>
            <p:nvPr/>
          </p:nvSpPr>
          <p:spPr bwMode="auto">
            <a:xfrm>
              <a:off x="4951293" y="5397561"/>
              <a:ext cx="381183" cy="381064"/>
            </a:xfrm>
            <a:prstGeom prst="ellips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4F0A3FD-6A36-C32E-3728-615B0F70BF62}"/>
              </a:ext>
            </a:extLst>
          </p:cNvPr>
          <p:cNvGrpSpPr/>
          <p:nvPr/>
        </p:nvGrpSpPr>
        <p:grpSpPr>
          <a:xfrm>
            <a:off x="2612427" y="3784685"/>
            <a:ext cx="293765" cy="845535"/>
            <a:chOff x="2612427" y="3784685"/>
            <a:chExt cx="293765" cy="845535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0438D4A-B389-9BC0-8E94-803146D4F1F8}"/>
                </a:ext>
              </a:extLst>
            </p:cNvPr>
            <p:cNvSpPr/>
            <p:nvPr/>
          </p:nvSpPr>
          <p:spPr bwMode="auto">
            <a:xfrm>
              <a:off x="2620442" y="3784685"/>
              <a:ext cx="285750" cy="285751"/>
            </a:xfrm>
            <a:prstGeom prst="ellips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F752D74-3F80-9208-1C2C-2ED48A204197}"/>
                </a:ext>
              </a:extLst>
            </p:cNvPr>
            <p:cNvSpPr/>
            <p:nvPr/>
          </p:nvSpPr>
          <p:spPr bwMode="auto">
            <a:xfrm>
              <a:off x="2612427" y="4064577"/>
              <a:ext cx="285750" cy="285751"/>
            </a:xfrm>
            <a:prstGeom prst="ellips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E50EC27-B6FC-EF00-8F67-1BBB7830F4B8}"/>
                </a:ext>
              </a:extLst>
            </p:cNvPr>
            <p:cNvSpPr/>
            <p:nvPr/>
          </p:nvSpPr>
          <p:spPr bwMode="auto">
            <a:xfrm>
              <a:off x="2612427" y="4344469"/>
              <a:ext cx="285750" cy="285751"/>
            </a:xfrm>
            <a:prstGeom prst="ellips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uiExpand="1" build="p" bldLvl="2"/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1379913" y="1186641"/>
            <a:ext cx="5935287" cy="3543300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None/>
            </a:pPr>
            <a:r>
              <a:rPr lang="en-US" altLang="x-none" b="1" i="1" dirty="0"/>
              <a:t>Let:</a:t>
            </a:r>
            <a:r>
              <a:rPr lang="en-US" altLang="x-none" dirty="0"/>
              <a:t>                                      and</a:t>
            </a: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b="1" i="1" dirty="0"/>
              <a:t>Then: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Example: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Compute </a:t>
            </a:r>
            <a:r>
              <a:rPr lang="en-US" altLang="x-none" dirty="0" err="1"/>
              <a:t>gcd</a:t>
            </a:r>
            <a:r>
              <a:rPr lang="en-US" altLang="x-none" dirty="0"/>
              <a:t>(120, 500)</a:t>
            </a:r>
          </a:p>
          <a:p>
            <a:pPr lvl="1"/>
            <a:r>
              <a:rPr lang="en-US" altLang="x-none" dirty="0"/>
              <a:t>120 = 2</a:t>
            </a:r>
            <a:r>
              <a:rPr lang="en-US" altLang="x-none" baseline="30000" dirty="0"/>
              <a:t>3</a:t>
            </a:r>
            <a:r>
              <a:rPr lang="en-US" altLang="x-none" dirty="0"/>
              <a:t> × 3 × 5</a:t>
            </a:r>
          </a:p>
          <a:p>
            <a:pPr lvl="1"/>
            <a:r>
              <a:rPr lang="en-US" altLang="x-none" dirty="0"/>
              <a:t>500 = 2</a:t>
            </a:r>
            <a:r>
              <a:rPr lang="en-US" altLang="x-none" baseline="30000" dirty="0"/>
              <a:t>2</a:t>
            </a:r>
            <a:r>
              <a:rPr lang="en-US" altLang="x-none" dirty="0"/>
              <a:t> × 5</a:t>
            </a:r>
            <a:r>
              <a:rPr lang="en-US" altLang="x-none" baseline="30000" dirty="0"/>
              <a:t>3</a:t>
            </a:r>
          </a:p>
          <a:p>
            <a:pPr lvl="1"/>
            <a:r>
              <a:rPr lang="en-US" altLang="x-none" dirty="0"/>
              <a:t>So </a:t>
            </a:r>
            <a:r>
              <a:rPr lang="en-US" altLang="x-none" dirty="0" err="1"/>
              <a:t>gcd</a:t>
            </a:r>
            <a:r>
              <a:rPr lang="en-US" altLang="x-none" dirty="0"/>
              <a:t>(120, 500) = 2</a:t>
            </a:r>
            <a:r>
              <a:rPr lang="en-US" altLang="x-none" baseline="30000" dirty="0"/>
              <a:t>2</a:t>
            </a:r>
            <a:r>
              <a:rPr lang="en-US" altLang="x-none" dirty="0"/>
              <a:t> × 3</a:t>
            </a:r>
            <a:r>
              <a:rPr lang="en-US" altLang="x-none" baseline="30000" dirty="0"/>
              <a:t>0</a:t>
            </a:r>
            <a:r>
              <a:rPr lang="en-US" altLang="x-none" dirty="0"/>
              <a:t> × 5 = 20</a:t>
            </a:r>
          </a:p>
        </p:txBody>
      </p:sp>
      <p:pic>
        <p:nvPicPr>
          <p:cNvPr id="31747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4550" y="1215216"/>
            <a:ext cx="2181225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9448" y="1215216"/>
            <a:ext cx="2082403" cy="369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4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7128" y="1872441"/>
            <a:ext cx="5870972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143000" y="2215343"/>
            <a:ext cx="2686050" cy="970623"/>
            <a:chOff x="0" y="2743200"/>
            <a:chExt cx="3581400" cy="1293634"/>
          </a:xfrm>
        </p:grpSpPr>
        <p:sp>
          <p:nvSpPr>
            <p:cNvPr id="31754" name="TextBox 6"/>
            <p:cNvSpPr txBox="1">
              <a:spLocks noChangeArrowheads="1"/>
            </p:cNvSpPr>
            <p:nvPr/>
          </p:nvSpPr>
          <p:spPr bwMode="auto">
            <a:xfrm>
              <a:off x="0" y="3360003"/>
              <a:ext cx="3581400" cy="6768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35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Greatest multiple of p</a:t>
              </a:r>
              <a:r>
                <a:rPr lang="en-US" altLang="x-none" sz="1350" b="1" i="1" baseline="-25000" dirty="0">
                  <a:solidFill>
                    <a:srgbClr val="FF0000"/>
                  </a:solidFill>
                  <a:latin typeface="Comic Neue" panose="02000000000000000000" pitchFamily="2" charset="0"/>
                </a:rPr>
                <a:t>1</a:t>
              </a:r>
              <a:r>
                <a:rPr lang="en-US" altLang="x-none" sz="135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 in both a and b</a:t>
              </a:r>
            </a:p>
          </p:txBody>
        </p:sp>
        <p:cxnSp>
          <p:nvCxnSpPr>
            <p:cNvPr id="10" name="Shape 9"/>
            <p:cNvCxnSpPr>
              <a:cxnSpLocks/>
              <a:stCxn id="31754" idx="0"/>
            </p:cNvCxnSpPr>
            <p:nvPr/>
          </p:nvCxnSpPr>
          <p:spPr bwMode="auto">
            <a:xfrm rot="5400000" flipH="1" flipV="1">
              <a:off x="1958548" y="2575352"/>
              <a:ext cx="616803" cy="952500"/>
            </a:xfrm>
            <a:prstGeom prst="curvedConnector2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3886200" y="2360816"/>
            <a:ext cx="2686050" cy="819352"/>
            <a:chOff x="3657600" y="2937273"/>
            <a:chExt cx="3581400" cy="1092905"/>
          </a:xfrm>
        </p:grpSpPr>
        <p:sp>
          <p:nvSpPr>
            <p:cNvPr id="31752" name="TextBox 7"/>
            <p:cNvSpPr txBox="1">
              <a:spLocks noChangeArrowheads="1"/>
            </p:cNvSpPr>
            <p:nvPr/>
          </p:nvSpPr>
          <p:spPr bwMode="auto">
            <a:xfrm>
              <a:off x="3657600" y="3352800"/>
              <a:ext cx="3581400" cy="677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35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Greatest multiple of p</a:t>
              </a:r>
              <a:r>
                <a:rPr lang="en-US" altLang="x-none" sz="1350" b="1" i="1" baseline="-25000" dirty="0">
                  <a:solidFill>
                    <a:srgbClr val="FF0000"/>
                  </a:solidFill>
                  <a:latin typeface="Comic Neue" panose="02000000000000000000" pitchFamily="2" charset="0"/>
                </a:rPr>
                <a:t>2</a:t>
              </a:r>
              <a:r>
                <a:rPr lang="en-US" altLang="x-none" sz="135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 in both a and b</a:t>
              </a:r>
            </a:p>
          </p:txBody>
        </p:sp>
        <p:cxnSp>
          <p:nvCxnSpPr>
            <p:cNvPr id="14" name="Shape 9"/>
            <p:cNvCxnSpPr>
              <a:cxnSpLocks/>
            </p:cNvCxnSpPr>
            <p:nvPr/>
          </p:nvCxnSpPr>
          <p:spPr bwMode="auto">
            <a:xfrm rot="16200000" flipV="1">
              <a:off x="4666115" y="2998332"/>
              <a:ext cx="498960" cy="376841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C8A5A182-F696-D0DD-99F9-B3E5498EC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13</a:t>
            </a:fld>
            <a:endParaRPr lang="pt-BR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3DCE0BC-8B0D-7BC1-74A8-BF2668A8361A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We can leverage the fundamental theorem of arithmetic to develop a better algorithm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Better still is Euclid</a:t>
            </a:r>
            <a:r>
              <a:rPr lang="en-US" altLang="ja-JP" dirty="0"/>
              <a:t>’s algorithm</a:t>
            </a:r>
            <a:endParaRPr lang="en-US" altLang="x-none" dirty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r>
              <a:rPr lang="en-US" altLang="x-none" b="1" i="1" dirty="0"/>
              <a:t>Observation:</a:t>
            </a:r>
            <a:r>
              <a:rPr lang="en-US" altLang="x-none" dirty="0"/>
              <a:t>  If </a:t>
            </a:r>
            <a:r>
              <a:rPr lang="en-US" altLang="x-none" i="1" dirty="0"/>
              <a:t>a</a:t>
            </a:r>
            <a:r>
              <a:rPr lang="en-US" altLang="x-none" dirty="0"/>
              <a:t> = </a:t>
            </a:r>
            <a:r>
              <a:rPr lang="en-US" altLang="x-none" i="1" dirty="0" err="1"/>
              <a:t>bq</a:t>
            </a:r>
            <a:r>
              <a:rPr lang="en-US" altLang="x-none" dirty="0"/>
              <a:t> + </a:t>
            </a:r>
            <a:r>
              <a:rPr lang="en-US" altLang="x-none" i="1" dirty="0"/>
              <a:t>r</a:t>
            </a:r>
            <a:r>
              <a:rPr lang="en-US" altLang="x-none" dirty="0"/>
              <a:t>, then </a:t>
            </a:r>
            <a:r>
              <a:rPr lang="en-US" altLang="x-none" dirty="0" err="1"/>
              <a:t>gcd</a:t>
            </a:r>
            <a:r>
              <a:rPr lang="en-US" altLang="x-none" dirty="0"/>
              <a:t>(</a:t>
            </a:r>
            <a:r>
              <a:rPr lang="en-US" altLang="x-none" i="1" dirty="0"/>
              <a:t>a</a:t>
            </a:r>
            <a:r>
              <a:rPr lang="en-US" altLang="x-none" dirty="0"/>
              <a:t>, </a:t>
            </a:r>
            <a:r>
              <a:rPr lang="en-US" altLang="x-none" i="1" dirty="0"/>
              <a:t>b</a:t>
            </a:r>
            <a:r>
              <a:rPr lang="en-US" altLang="x-none" dirty="0"/>
              <a:t>) = </a:t>
            </a:r>
            <a:r>
              <a:rPr lang="en-US" altLang="x-none" dirty="0" err="1"/>
              <a:t>gcd</a:t>
            </a:r>
            <a:r>
              <a:rPr lang="en-US" altLang="x-none" dirty="0"/>
              <a:t>(</a:t>
            </a:r>
            <a:r>
              <a:rPr lang="en-US" altLang="x-none" i="1" dirty="0"/>
              <a:t>b</a:t>
            </a:r>
            <a:r>
              <a:rPr lang="en-US" altLang="x-none" dirty="0"/>
              <a:t>, </a:t>
            </a:r>
            <a:r>
              <a:rPr lang="en-US" altLang="x-none" i="1" dirty="0"/>
              <a:t>r</a:t>
            </a:r>
            <a:r>
              <a:rPr lang="en-US" altLang="x-none" dirty="0"/>
              <a:t>)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dirty="0"/>
              <a:t>So, let </a:t>
            </a:r>
            <a:r>
              <a:rPr lang="en-US" altLang="x-none" i="1" dirty="0"/>
              <a:t>r</a:t>
            </a:r>
            <a:r>
              <a:rPr lang="en-US" altLang="x-none" i="1" baseline="-25000" dirty="0"/>
              <a:t>0</a:t>
            </a:r>
            <a:r>
              <a:rPr lang="en-US" altLang="x-none" dirty="0"/>
              <a:t> = </a:t>
            </a:r>
            <a:r>
              <a:rPr lang="en-US" altLang="x-none" i="1" dirty="0"/>
              <a:t>a</a:t>
            </a:r>
            <a:r>
              <a:rPr lang="en-US" altLang="x-none" dirty="0"/>
              <a:t> and </a:t>
            </a:r>
            <a:r>
              <a:rPr lang="en-US" altLang="x-none" i="1" dirty="0"/>
              <a:t>r</a:t>
            </a:r>
            <a:r>
              <a:rPr lang="en-US" altLang="x-none" i="1" baseline="-25000" dirty="0"/>
              <a:t>1</a:t>
            </a:r>
            <a:r>
              <a:rPr lang="en-US" altLang="x-none" dirty="0"/>
              <a:t> = </a:t>
            </a:r>
            <a:r>
              <a:rPr lang="en-US" altLang="x-none" i="1" dirty="0"/>
              <a:t>b</a:t>
            </a:r>
            <a:r>
              <a:rPr lang="en-US" altLang="x-none" dirty="0"/>
              <a:t>. Then:</a:t>
            </a:r>
          </a:p>
          <a:p>
            <a:pPr lvl="1"/>
            <a:r>
              <a:rPr lang="en-US" altLang="x-none" i="1" dirty="0"/>
              <a:t>r</a:t>
            </a:r>
            <a:r>
              <a:rPr lang="en-US" altLang="x-none" i="1" baseline="-25000" dirty="0"/>
              <a:t>0</a:t>
            </a:r>
            <a:r>
              <a:rPr lang="en-US" altLang="x-none" dirty="0"/>
              <a:t> = </a:t>
            </a:r>
            <a:r>
              <a:rPr lang="en-US" altLang="x-none" i="1" dirty="0"/>
              <a:t>r</a:t>
            </a:r>
            <a:r>
              <a:rPr lang="en-US" altLang="x-none" i="1" baseline="-25000" dirty="0"/>
              <a:t>1</a:t>
            </a:r>
            <a:r>
              <a:rPr lang="en-US" altLang="x-none" i="1" dirty="0"/>
              <a:t>q</a:t>
            </a:r>
            <a:r>
              <a:rPr lang="en-US" altLang="x-none" i="1" baseline="-25000" dirty="0"/>
              <a:t>1</a:t>
            </a:r>
            <a:r>
              <a:rPr lang="en-US" altLang="x-none" dirty="0"/>
              <a:t> + </a:t>
            </a:r>
            <a:r>
              <a:rPr lang="en-US" altLang="x-none" i="1" dirty="0"/>
              <a:t>r</a:t>
            </a:r>
            <a:r>
              <a:rPr lang="en-US" altLang="x-none" i="1" baseline="-25000" dirty="0"/>
              <a:t>2</a:t>
            </a:r>
            <a:r>
              <a:rPr lang="en-US" altLang="x-none" i="1" dirty="0"/>
              <a:t>		</a:t>
            </a:r>
            <a:r>
              <a:rPr lang="en-US" altLang="x-none" dirty="0"/>
              <a:t>0 ≤ </a:t>
            </a:r>
            <a:r>
              <a:rPr lang="en-US" altLang="x-none" i="1" dirty="0"/>
              <a:t>r</a:t>
            </a:r>
            <a:r>
              <a:rPr lang="en-US" altLang="x-none" i="1" baseline="-25000" dirty="0"/>
              <a:t>2</a:t>
            </a:r>
            <a:r>
              <a:rPr lang="en-US" altLang="x-none" dirty="0"/>
              <a:t> &lt; </a:t>
            </a:r>
            <a:r>
              <a:rPr lang="en-US" altLang="x-none" i="1" dirty="0"/>
              <a:t>r</a:t>
            </a:r>
            <a:r>
              <a:rPr lang="en-US" altLang="x-none" i="1" baseline="-25000" dirty="0"/>
              <a:t>1</a:t>
            </a:r>
          </a:p>
          <a:p>
            <a:pPr lvl="1"/>
            <a:r>
              <a:rPr lang="en-US" altLang="x-none" i="1" dirty="0"/>
              <a:t>r</a:t>
            </a:r>
            <a:r>
              <a:rPr lang="en-US" altLang="x-none" i="1" baseline="-25000" dirty="0"/>
              <a:t>1</a:t>
            </a:r>
            <a:r>
              <a:rPr lang="en-US" altLang="x-none" dirty="0"/>
              <a:t> = </a:t>
            </a:r>
            <a:r>
              <a:rPr lang="en-US" altLang="x-none" i="1" dirty="0"/>
              <a:t>r</a:t>
            </a:r>
            <a:r>
              <a:rPr lang="en-US" altLang="x-none" i="1" baseline="-25000" dirty="0"/>
              <a:t>2</a:t>
            </a:r>
            <a:r>
              <a:rPr lang="en-US" altLang="x-none" i="1" dirty="0"/>
              <a:t>q</a:t>
            </a:r>
            <a:r>
              <a:rPr lang="en-US" altLang="x-none" i="1" baseline="-25000" dirty="0"/>
              <a:t>2</a:t>
            </a:r>
            <a:r>
              <a:rPr lang="en-US" altLang="x-none" dirty="0"/>
              <a:t> + </a:t>
            </a:r>
            <a:r>
              <a:rPr lang="en-US" altLang="x-none" i="1" dirty="0"/>
              <a:t>r</a:t>
            </a:r>
            <a:r>
              <a:rPr lang="en-US" altLang="x-none" i="1" baseline="-25000" dirty="0"/>
              <a:t>3		</a:t>
            </a:r>
            <a:r>
              <a:rPr lang="en-US" altLang="x-none" dirty="0"/>
              <a:t>0 ≤ </a:t>
            </a:r>
            <a:r>
              <a:rPr lang="en-US" altLang="x-none" i="1" dirty="0"/>
              <a:t>r</a:t>
            </a:r>
            <a:r>
              <a:rPr lang="en-US" altLang="x-none" i="1" baseline="-25000" dirty="0"/>
              <a:t>3</a:t>
            </a:r>
            <a:r>
              <a:rPr lang="en-US" altLang="x-none" dirty="0"/>
              <a:t> &lt; </a:t>
            </a:r>
            <a:r>
              <a:rPr lang="en-US" altLang="x-none" i="1" dirty="0"/>
              <a:t>r</a:t>
            </a:r>
            <a:r>
              <a:rPr lang="en-US" altLang="x-none" i="1" baseline="-25000" dirty="0"/>
              <a:t>2</a:t>
            </a:r>
            <a:endParaRPr lang="en-US" altLang="x-none" dirty="0"/>
          </a:p>
          <a:p>
            <a:pPr lvl="1"/>
            <a:r>
              <a:rPr lang="en-US" altLang="x-none" i="1" baseline="-25000" dirty="0"/>
              <a:t>…</a:t>
            </a:r>
          </a:p>
          <a:p>
            <a:pPr lvl="1"/>
            <a:r>
              <a:rPr lang="en-US" altLang="x-none" i="1" dirty="0"/>
              <a:t>r</a:t>
            </a:r>
            <a:r>
              <a:rPr lang="en-US" altLang="x-none" i="1" baseline="-25000" dirty="0"/>
              <a:t>n-2</a:t>
            </a:r>
            <a:r>
              <a:rPr lang="en-US" altLang="x-none" dirty="0"/>
              <a:t> = </a:t>
            </a:r>
            <a:r>
              <a:rPr lang="en-US" altLang="x-none" i="1" dirty="0"/>
              <a:t>r</a:t>
            </a:r>
            <a:r>
              <a:rPr lang="en-US" altLang="x-none" i="1" baseline="-25000" dirty="0"/>
              <a:t>n-1</a:t>
            </a:r>
            <a:r>
              <a:rPr lang="en-US" altLang="x-none" i="1" dirty="0"/>
              <a:t>q</a:t>
            </a:r>
            <a:r>
              <a:rPr lang="en-US" altLang="x-none" i="1" baseline="-25000" dirty="0"/>
              <a:t>n-1</a:t>
            </a:r>
            <a:r>
              <a:rPr lang="en-US" altLang="x-none" dirty="0"/>
              <a:t> + </a:t>
            </a:r>
            <a:r>
              <a:rPr lang="en-US" altLang="x-none" i="1" dirty="0" err="1"/>
              <a:t>r</a:t>
            </a:r>
            <a:r>
              <a:rPr lang="en-US" altLang="x-none" i="1" baseline="-25000" dirty="0" err="1"/>
              <a:t>n</a:t>
            </a:r>
            <a:r>
              <a:rPr lang="en-US" altLang="x-none" i="1" dirty="0"/>
              <a:t>		</a:t>
            </a:r>
            <a:r>
              <a:rPr lang="en-US" altLang="x-none" dirty="0"/>
              <a:t>0 ≤ </a:t>
            </a:r>
            <a:r>
              <a:rPr lang="en-US" altLang="x-none" i="1" dirty="0" err="1"/>
              <a:t>r</a:t>
            </a:r>
            <a:r>
              <a:rPr lang="en-US" altLang="x-none" i="1" baseline="-25000" dirty="0" err="1"/>
              <a:t>n</a:t>
            </a:r>
            <a:r>
              <a:rPr lang="en-US" altLang="x-none" dirty="0"/>
              <a:t> &lt; </a:t>
            </a:r>
            <a:r>
              <a:rPr lang="en-US" altLang="x-none" i="1" dirty="0"/>
              <a:t>r</a:t>
            </a:r>
            <a:r>
              <a:rPr lang="en-US" altLang="x-none" i="1" baseline="-25000" dirty="0"/>
              <a:t>n-1</a:t>
            </a:r>
            <a:endParaRPr lang="en-US" altLang="x-none" i="1" dirty="0"/>
          </a:p>
          <a:p>
            <a:pPr lvl="1"/>
            <a:r>
              <a:rPr lang="en-US" altLang="x-none" i="1" dirty="0"/>
              <a:t>r</a:t>
            </a:r>
            <a:r>
              <a:rPr lang="en-US" altLang="x-none" i="1" baseline="-25000" dirty="0"/>
              <a:t>n-1</a:t>
            </a:r>
            <a:r>
              <a:rPr lang="en-US" altLang="x-none" dirty="0"/>
              <a:t> = </a:t>
            </a:r>
            <a:r>
              <a:rPr lang="en-US" altLang="x-none" i="1" dirty="0" err="1"/>
              <a:t>r</a:t>
            </a:r>
            <a:r>
              <a:rPr lang="en-US" altLang="x-none" i="1" baseline="-25000" dirty="0" err="1"/>
              <a:t>n</a:t>
            </a:r>
            <a:r>
              <a:rPr lang="en-US" altLang="x-none" i="1" dirty="0" err="1"/>
              <a:t>q</a:t>
            </a:r>
            <a:r>
              <a:rPr lang="en-US" altLang="x-none" i="1" baseline="-25000" dirty="0" err="1"/>
              <a:t>n</a:t>
            </a:r>
            <a:endParaRPr lang="en-US" altLang="x-none" dirty="0"/>
          </a:p>
          <a:p>
            <a:pPr lvl="1"/>
            <a:endParaRPr lang="en-US" altLang="x-none" i="1" baseline="-25000" dirty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487979" y="1610068"/>
            <a:ext cx="2523448" cy="814750"/>
            <a:chOff x="764923" y="2146561"/>
            <a:chExt cx="3364115" cy="1085662"/>
          </a:xfrm>
        </p:grpSpPr>
        <p:sp>
          <p:nvSpPr>
            <p:cNvPr id="33800" name="TextBox 3"/>
            <p:cNvSpPr txBox="1">
              <a:spLocks noChangeArrowheads="1"/>
            </p:cNvSpPr>
            <p:nvPr/>
          </p:nvSpPr>
          <p:spPr bwMode="auto">
            <a:xfrm>
              <a:off x="764923" y="2832361"/>
              <a:ext cx="3364115" cy="399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Proved in section 4.3 of the book</a:t>
              </a:r>
            </a:p>
          </p:txBody>
        </p:sp>
        <p:cxnSp>
          <p:nvCxnSpPr>
            <p:cNvPr id="6" name="Curved Connector 5"/>
            <p:cNvCxnSpPr/>
            <p:nvPr/>
          </p:nvCxnSpPr>
          <p:spPr bwMode="auto">
            <a:xfrm rot="5400000" flipH="1" flipV="1">
              <a:off x="3279326" y="2222587"/>
              <a:ext cx="685376" cy="533324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EB1DE9DA-9BEF-6A14-EB41-5413DC1EA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14</a:t>
            </a:fld>
            <a:endParaRPr lang="pt-BR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311C365-646E-6738-78B9-97E61094C3BD}"/>
              </a:ext>
            </a:extLst>
          </p:cNvPr>
          <p:cNvGrpSpPr/>
          <p:nvPr/>
        </p:nvGrpSpPr>
        <p:grpSpPr>
          <a:xfrm>
            <a:off x="1854504" y="3688289"/>
            <a:ext cx="2860370" cy="1319502"/>
            <a:chOff x="1854504" y="3688289"/>
            <a:chExt cx="2860370" cy="1319502"/>
          </a:xfrm>
        </p:grpSpPr>
        <p:sp>
          <p:nvSpPr>
            <p:cNvPr id="33797" name="TextBox 3"/>
            <p:cNvSpPr txBox="1">
              <a:spLocks noChangeArrowheads="1"/>
            </p:cNvSpPr>
            <p:nvPr/>
          </p:nvSpPr>
          <p:spPr bwMode="auto">
            <a:xfrm>
              <a:off x="2105024" y="4707709"/>
              <a:ext cx="1098378" cy="3000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 b="1" i="1" dirty="0" err="1">
                  <a:solidFill>
                    <a:srgbClr val="FF0000"/>
                  </a:solidFill>
                  <a:latin typeface="Comic Neue" panose="02000000000000000000" pitchFamily="2" charset="0"/>
                </a:rPr>
                <a:t>gcd</a:t>
              </a:r>
              <a:r>
                <a:rPr lang="en-US" altLang="x-none" sz="135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(a, b) = </a:t>
              </a:r>
              <a:r>
                <a:rPr lang="en-US" altLang="x-none" sz="1350" b="1" i="1" dirty="0" err="1">
                  <a:solidFill>
                    <a:srgbClr val="FF0000"/>
                  </a:solidFill>
                  <a:latin typeface="Comic Neue" panose="02000000000000000000" pitchFamily="2" charset="0"/>
                </a:rPr>
                <a:t>r</a:t>
              </a:r>
              <a:r>
                <a:rPr lang="en-US" altLang="x-none" sz="1350" b="1" i="1" baseline="-25000" dirty="0" err="1">
                  <a:solidFill>
                    <a:srgbClr val="FF0000"/>
                  </a:solidFill>
                  <a:latin typeface="Comic Neue" panose="02000000000000000000" pitchFamily="2" charset="0"/>
                </a:rPr>
                <a:t>n</a:t>
              </a:r>
              <a:endParaRPr lang="en-US" altLang="x-none" sz="1350" b="1" i="1" baseline="-25000" dirty="0">
                <a:solidFill>
                  <a:srgbClr val="FF0000"/>
                </a:solidFill>
                <a:latin typeface="Comic Neue" panose="02000000000000000000" pitchFamily="2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4429124" y="3697717"/>
              <a:ext cx="285750" cy="285750"/>
            </a:xfrm>
            <a:prstGeom prst="ellips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cxnSp>
          <p:nvCxnSpPr>
            <p:cNvPr id="10" name="Shape 9"/>
            <p:cNvCxnSpPr>
              <a:stCxn id="8" idx="4"/>
              <a:endCxn id="33797" idx="3"/>
            </p:cNvCxnSpPr>
            <p:nvPr/>
          </p:nvCxnSpPr>
          <p:spPr bwMode="auto">
            <a:xfrm rot="5400000">
              <a:off x="3450560" y="3736310"/>
              <a:ext cx="874283" cy="1368597"/>
            </a:xfrm>
            <a:prstGeom prst="curvedConnector2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EAB732E-C426-1214-2893-60549966B115}"/>
                </a:ext>
              </a:extLst>
            </p:cNvPr>
            <p:cNvSpPr/>
            <p:nvPr/>
          </p:nvSpPr>
          <p:spPr bwMode="auto">
            <a:xfrm>
              <a:off x="2607079" y="3688289"/>
              <a:ext cx="285750" cy="285750"/>
            </a:xfrm>
            <a:prstGeom prst="ellips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 dirty="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cxnSp>
          <p:nvCxnSpPr>
            <p:cNvPr id="7" name="Shape 9">
              <a:extLst>
                <a:ext uri="{FF2B5EF4-FFF2-40B4-BE49-F238E27FC236}">
                  <a16:creationId xmlns:a16="http://schemas.microsoft.com/office/drawing/2014/main" id="{A2EFE5D6-2795-E6FA-20B4-70F783E1CF0E}"/>
                </a:ext>
              </a:extLst>
            </p:cNvPr>
            <p:cNvCxnSpPr>
              <a:cxnSpLocks/>
              <a:stCxn id="5" idx="4"/>
              <a:endCxn id="33797" idx="3"/>
            </p:cNvCxnSpPr>
            <p:nvPr/>
          </p:nvCxnSpPr>
          <p:spPr bwMode="auto">
            <a:xfrm rot="16200000" flipH="1">
              <a:off x="2534823" y="4189170"/>
              <a:ext cx="883711" cy="453448"/>
            </a:xfrm>
            <a:prstGeom prst="curvedConnector4">
              <a:avLst>
                <a:gd name="adj1" fmla="val 41511"/>
                <a:gd name="adj2" fmla="val 150414"/>
              </a:avLst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hape 9">
              <a:extLst>
                <a:ext uri="{FF2B5EF4-FFF2-40B4-BE49-F238E27FC236}">
                  <a16:creationId xmlns:a16="http://schemas.microsoft.com/office/drawing/2014/main" id="{0060CFCE-2753-4D6A-60FC-8ADEDEE53C45}"/>
                </a:ext>
              </a:extLst>
            </p:cNvPr>
            <p:cNvCxnSpPr>
              <a:cxnSpLocks/>
              <a:stCxn id="14" idx="4"/>
              <a:endCxn id="33797" idx="3"/>
            </p:cNvCxnSpPr>
            <p:nvPr/>
          </p:nvCxnSpPr>
          <p:spPr bwMode="auto">
            <a:xfrm rot="16200000" flipH="1">
              <a:off x="2300723" y="3955070"/>
              <a:ext cx="599335" cy="1206023"/>
            </a:xfrm>
            <a:prstGeom prst="curvedConnector4">
              <a:avLst>
                <a:gd name="adj1" fmla="val 37483"/>
                <a:gd name="adj2" fmla="val 118955"/>
              </a:avLst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E4F1F81-AA13-C25B-281C-66CB3ADAEF3E}"/>
                </a:ext>
              </a:extLst>
            </p:cNvPr>
            <p:cNvSpPr/>
            <p:nvPr/>
          </p:nvSpPr>
          <p:spPr bwMode="auto">
            <a:xfrm>
              <a:off x="1854504" y="3972665"/>
              <a:ext cx="285750" cy="285750"/>
            </a:xfrm>
            <a:prstGeom prst="ellips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 dirty="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Examples of Euclid</a:t>
            </a:r>
            <a:r>
              <a:rPr lang="en-US" altLang="ja-JP" dirty="0"/>
              <a:t>’s algorithm</a:t>
            </a:r>
            <a:endParaRPr lang="en-US" altLang="x-none" dirty="0"/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457199" y="990254"/>
            <a:ext cx="8229599" cy="3943350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None/>
            </a:pPr>
            <a:r>
              <a:rPr lang="en-US" altLang="x-none" sz="1500" b="1" i="1" dirty="0">
                <a:solidFill>
                  <a:schemeClr val="bg2"/>
                </a:solidFill>
              </a:rPr>
              <a:t>Example:  </a:t>
            </a:r>
            <a:r>
              <a:rPr lang="en-US" altLang="x-none" sz="1500" dirty="0"/>
              <a:t>Compute </a:t>
            </a:r>
            <a:r>
              <a:rPr lang="en-US" altLang="x-none" sz="1500" dirty="0" err="1"/>
              <a:t>gcd</a:t>
            </a:r>
            <a:r>
              <a:rPr lang="en-US" altLang="x-none" sz="1500" dirty="0"/>
              <a:t>(414, 662)</a:t>
            </a:r>
          </a:p>
          <a:p>
            <a:pPr lvl="1"/>
            <a:r>
              <a:rPr lang="en-US" altLang="x-none" sz="1350" dirty="0"/>
              <a:t>662 = </a:t>
            </a:r>
            <a:r>
              <a:rPr lang="en-US" altLang="x-none" sz="1350" dirty="0">
                <a:solidFill>
                  <a:srgbClr val="00B050"/>
                </a:solidFill>
              </a:rPr>
              <a:t>414</a:t>
            </a:r>
            <a:r>
              <a:rPr lang="en-US" altLang="x-none" sz="1350" dirty="0"/>
              <a:t> × 1 + </a:t>
            </a:r>
            <a:r>
              <a:rPr lang="en-US" altLang="x-none" sz="1350" u="sng" dirty="0"/>
              <a:t>248</a:t>
            </a:r>
          </a:p>
          <a:p>
            <a:pPr lvl="1"/>
            <a:r>
              <a:rPr lang="en-US" altLang="x-none" sz="1350" dirty="0">
                <a:solidFill>
                  <a:srgbClr val="00B050"/>
                </a:solidFill>
              </a:rPr>
              <a:t>414</a:t>
            </a:r>
            <a:r>
              <a:rPr lang="en-US" altLang="x-none" sz="1350" dirty="0"/>
              <a:t> = </a:t>
            </a:r>
            <a:r>
              <a:rPr lang="en-US" altLang="x-none" sz="1350" u="sng" dirty="0">
                <a:solidFill>
                  <a:srgbClr val="FF0000"/>
                </a:solidFill>
              </a:rPr>
              <a:t>248</a:t>
            </a:r>
            <a:r>
              <a:rPr lang="en-US" altLang="x-none" sz="1350" dirty="0"/>
              <a:t> × 1 + </a:t>
            </a:r>
            <a:r>
              <a:rPr lang="en-US" altLang="x-none" sz="1350" u="sng" dirty="0"/>
              <a:t>166</a:t>
            </a:r>
          </a:p>
          <a:p>
            <a:pPr lvl="1"/>
            <a:r>
              <a:rPr lang="en-US" altLang="x-none" sz="1350" dirty="0">
                <a:solidFill>
                  <a:srgbClr val="FF0000"/>
                </a:solidFill>
              </a:rPr>
              <a:t>248</a:t>
            </a:r>
            <a:r>
              <a:rPr lang="en-US" altLang="x-none" sz="1350" dirty="0"/>
              <a:t> = </a:t>
            </a:r>
            <a:r>
              <a:rPr lang="en-US" altLang="x-none" sz="1350" u="sng" dirty="0">
                <a:solidFill>
                  <a:srgbClr val="FFC000"/>
                </a:solidFill>
              </a:rPr>
              <a:t>166</a:t>
            </a:r>
            <a:r>
              <a:rPr lang="en-US" altLang="x-none" sz="1350" dirty="0"/>
              <a:t> × 1 + </a:t>
            </a:r>
            <a:r>
              <a:rPr lang="en-US" altLang="x-none" sz="1350" u="sng" dirty="0"/>
              <a:t>82</a:t>
            </a:r>
          </a:p>
          <a:p>
            <a:pPr lvl="1"/>
            <a:r>
              <a:rPr lang="en-US" altLang="x-none" sz="1350" dirty="0">
                <a:solidFill>
                  <a:srgbClr val="FFC000"/>
                </a:solidFill>
              </a:rPr>
              <a:t>166</a:t>
            </a:r>
            <a:r>
              <a:rPr lang="en-US" altLang="x-none" sz="1350" dirty="0"/>
              <a:t> = </a:t>
            </a:r>
            <a:r>
              <a:rPr lang="en-US" altLang="x-none" sz="1350" u="sng" dirty="0">
                <a:solidFill>
                  <a:srgbClr val="00B050"/>
                </a:solidFill>
              </a:rPr>
              <a:t>82</a:t>
            </a:r>
            <a:r>
              <a:rPr lang="en-US" altLang="x-none" sz="1350" dirty="0"/>
              <a:t> × 2 + </a:t>
            </a:r>
            <a:r>
              <a:rPr lang="en-US" altLang="x-none" sz="1350" u="sng" dirty="0"/>
              <a:t>2</a:t>
            </a:r>
          </a:p>
          <a:p>
            <a:pPr lvl="1"/>
            <a:r>
              <a:rPr lang="en-US" altLang="x-none" sz="1350" dirty="0">
                <a:solidFill>
                  <a:srgbClr val="00B050"/>
                </a:solidFill>
              </a:rPr>
              <a:t>82</a:t>
            </a:r>
            <a:r>
              <a:rPr lang="en-US" altLang="x-none" sz="1350" dirty="0"/>
              <a:t> = </a:t>
            </a:r>
            <a:r>
              <a:rPr lang="en-US" altLang="x-none" sz="1350" u="sng" dirty="0"/>
              <a:t>2</a:t>
            </a:r>
            <a:r>
              <a:rPr lang="en-US" altLang="x-none" sz="1350" dirty="0"/>
              <a:t> × 41</a:t>
            </a:r>
          </a:p>
          <a:p>
            <a:pPr>
              <a:buFont typeface="Wingdings" charset="2"/>
              <a:buNone/>
            </a:pPr>
            <a:endParaRPr lang="en-US" altLang="x-none" sz="1500" dirty="0"/>
          </a:p>
          <a:p>
            <a:pPr>
              <a:buFont typeface="Wingdings" charset="2"/>
              <a:buNone/>
            </a:pPr>
            <a:r>
              <a:rPr lang="en-US" altLang="x-none" sz="1500" b="1" i="1" dirty="0">
                <a:solidFill>
                  <a:schemeClr val="bg2"/>
                </a:solidFill>
              </a:rPr>
              <a:t>Example:</a:t>
            </a:r>
            <a:r>
              <a:rPr lang="en-US" altLang="x-none" sz="1500" dirty="0">
                <a:solidFill>
                  <a:schemeClr val="bg2"/>
                </a:solidFill>
              </a:rPr>
              <a:t>  </a:t>
            </a:r>
            <a:r>
              <a:rPr lang="en-US" altLang="x-none" sz="1500" dirty="0"/>
              <a:t>Compute </a:t>
            </a:r>
            <a:r>
              <a:rPr lang="en-US" altLang="x-none" sz="1500" dirty="0" err="1"/>
              <a:t>gcd</a:t>
            </a:r>
            <a:r>
              <a:rPr lang="en-US" altLang="x-none" sz="1500" dirty="0"/>
              <a:t>(9888, 6060)</a:t>
            </a:r>
          </a:p>
          <a:p>
            <a:pPr lvl="1"/>
            <a:r>
              <a:rPr lang="en-US" altLang="x-none" sz="1350" dirty="0"/>
              <a:t>9888 = </a:t>
            </a:r>
            <a:r>
              <a:rPr lang="en-US" altLang="x-none" sz="1350" dirty="0">
                <a:solidFill>
                  <a:srgbClr val="00B050"/>
                </a:solidFill>
              </a:rPr>
              <a:t>6060</a:t>
            </a:r>
            <a:r>
              <a:rPr lang="en-US" altLang="x-none" sz="1350" dirty="0"/>
              <a:t> × 1 + </a:t>
            </a:r>
            <a:r>
              <a:rPr lang="en-US" altLang="x-none" sz="1350" u="sng" dirty="0"/>
              <a:t>3828</a:t>
            </a:r>
          </a:p>
          <a:p>
            <a:pPr lvl="1"/>
            <a:r>
              <a:rPr lang="en-US" altLang="x-none" sz="1350" dirty="0">
                <a:solidFill>
                  <a:srgbClr val="00B050"/>
                </a:solidFill>
              </a:rPr>
              <a:t>6060</a:t>
            </a:r>
            <a:r>
              <a:rPr lang="en-US" altLang="x-none" sz="1350" dirty="0"/>
              <a:t> = </a:t>
            </a:r>
            <a:r>
              <a:rPr lang="en-US" altLang="x-none" sz="1350" u="sng" dirty="0">
                <a:solidFill>
                  <a:srgbClr val="FF0000"/>
                </a:solidFill>
              </a:rPr>
              <a:t>3828</a:t>
            </a:r>
            <a:r>
              <a:rPr lang="en-US" altLang="x-none" sz="1350" dirty="0"/>
              <a:t> × 1 + </a:t>
            </a:r>
            <a:r>
              <a:rPr lang="en-US" altLang="x-none" sz="1350" u="sng" dirty="0"/>
              <a:t>2232</a:t>
            </a:r>
          </a:p>
          <a:p>
            <a:pPr lvl="1"/>
            <a:r>
              <a:rPr lang="en-US" altLang="x-none" sz="1350" dirty="0">
                <a:solidFill>
                  <a:srgbClr val="FF0000"/>
                </a:solidFill>
              </a:rPr>
              <a:t>3828</a:t>
            </a:r>
            <a:r>
              <a:rPr lang="en-US" altLang="x-none" sz="1350" dirty="0"/>
              <a:t> = </a:t>
            </a:r>
            <a:r>
              <a:rPr lang="en-US" altLang="x-none" sz="1350" u="sng" dirty="0">
                <a:solidFill>
                  <a:srgbClr val="FFC000"/>
                </a:solidFill>
              </a:rPr>
              <a:t>2232</a:t>
            </a:r>
            <a:r>
              <a:rPr lang="en-US" altLang="x-none" sz="1350" dirty="0"/>
              <a:t> × 1 + </a:t>
            </a:r>
            <a:r>
              <a:rPr lang="en-US" altLang="x-none" sz="1350" u="sng" dirty="0"/>
              <a:t>1596</a:t>
            </a:r>
          </a:p>
          <a:p>
            <a:pPr lvl="1"/>
            <a:r>
              <a:rPr lang="en-US" altLang="x-none" sz="1350" dirty="0">
                <a:solidFill>
                  <a:srgbClr val="FFC000"/>
                </a:solidFill>
              </a:rPr>
              <a:t>2232</a:t>
            </a:r>
            <a:r>
              <a:rPr lang="en-US" altLang="x-none" sz="1350" dirty="0"/>
              <a:t> = </a:t>
            </a:r>
            <a:r>
              <a:rPr lang="en-US" altLang="x-none" sz="1350" u="sng" dirty="0">
                <a:solidFill>
                  <a:srgbClr val="00B050"/>
                </a:solidFill>
              </a:rPr>
              <a:t>1596</a:t>
            </a:r>
            <a:r>
              <a:rPr lang="en-US" altLang="x-none" sz="1350" dirty="0"/>
              <a:t> × 1 + </a:t>
            </a:r>
            <a:r>
              <a:rPr lang="en-US" altLang="x-none" sz="1350" u="sng" dirty="0"/>
              <a:t>636</a:t>
            </a:r>
          </a:p>
          <a:p>
            <a:pPr lvl="1"/>
            <a:r>
              <a:rPr lang="en-US" altLang="x-none" sz="1350" dirty="0">
                <a:solidFill>
                  <a:srgbClr val="00B050"/>
                </a:solidFill>
              </a:rPr>
              <a:t>1596</a:t>
            </a:r>
            <a:r>
              <a:rPr lang="en-US" altLang="x-none" sz="1350" dirty="0"/>
              <a:t> = </a:t>
            </a:r>
            <a:r>
              <a:rPr lang="en-US" altLang="x-none" sz="1350" u="sng" dirty="0">
                <a:solidFill>
                  <a:srgbClr val="FF0000"/>
                </a:solidFill>
              </a:rPr>
              <a:t>636</a:t>
            </a:r>
            <a:r>
              <a:rPr lang="en-US" altLang="x-none" sz="1350" dirty="0"/>
              <a:t> × 2 + </a:t>
            </a:r>
            <a:r>
              <a:rPr lang="en-US" altLang="x-none" sz="1350" u="sng" dirty="0"/>
              <a:t>324</a:t>
            </a:r>
          </a:p>
          <a:p>
            <a:pPr lvl="1"/>
            <a:r>
              <a:rPr lang="en-US" altLang="x-none" sz="1350" dirty="0">
                <a:solidFill>
                  <a:srgbClr val="FF0000"/>
                </a:solidFill>
              </a:rPr>
              <a:t>636</a:t>
            </a:r>
            <a:r>
              <a:rPr lang="en-US" altLang="x-none" sz="1350" dirty="0"/>
              <a:t> = </a:t>
            </a:r>
            <a:r>
              <a:rPr lang="en-US" altLang="x-none" sz="1350" u="sng" dirty="0">
                <a:solidFill>
                  <a:srgbClr val="FFC000"/>
                </a:solidFill>
              </a:rPr>
              <a:t>324</a:t>
            </a:r>
            <a:r>
              <a:rPr lang="en-US" altLang="x-none" sz="1350" dirty="0"/>
              <a:t> × 1 + </a:t>
            </a:r>
            <a:r>
              <a:rPr lang="en-US" altLang="x-none" sz="1350" u="sng" dirty="0"/>
              <a:t>312</a:t>
            </a:r>
          </a:p>
          <a:p>
            <a:pPr lvl="1"/>
            <a:r>
              <a:rPr lang="en-US" altLang="x-none" sz="1350" dirty="0">
                <a:solidFill>
                  <a:srgbClr val="FFC000"/>
                </a:solidFill>
              </a:rPr>
              <a:t>324</a:t>
            </a:r>
            <a:r>
              <a:rPr lang="en-US" altLang="x-none" sz="1350" dirty="0"/>
              <a:t> = </a:t>
            </a:r>
            <a:r>
              <a:rPr lang="en-US" altLang="x-none" sz="1350" u="sng" dirty="0">
                <a:solidFill>
                  <a:srgbClr val="00B050"/>
                </a:solidFill>
              </a:rPr>
              <a:t>312</a:t>
            </a:r>
            <a:r>
              <a:rPr lang="en-US" altLang="x-none" sz="1350" dirty="0"/>
              <a:t> × 1 + </a:t>
            </a:r>
            <a:r>
              <a:rPr lang="en-US" altLang="x-none" sz="1350" u="sng" dirty="0"/>
              <a:t>12</a:t>
            </a:r>
          </a:p>
          <a:p>
            <a:pPr lvl="1"/>
            <a:r>
              <a:rPr lang="en-US" altLang="x-none" sz="1350" dirty="0">
                <a:solidFill>
                  <a:srgbClr val="00B050"/>
                </a:solidFill>
              </a:rPr>
              <a:t>312</a:t>
            </a:r>
            <a:r>
              <a:rPr lang="en-US" altLang="x-none" sz="1350" dirty="0"/>
              <a:t> = </a:t>
            </a:r>
            <a:r>
              <a:rPr lang="en-US" altLang="x-none" sz="1350" u="sng" dirty="0"/>
              <a:t>12</a:t>
            </a:r>
            <a:r>
              <a:rPr lang="en-US" altLang="x-none" sz="1350" dirty="0"/>
              <a:t> × 26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888412" y="1934441"/>
            <a:ext cx="2439270" cy="400050"/>
            <a:chOff x="3524229" y="2413250"/>
            <a:chExt cx="3252380" cy="533400"/>
          </a:xfrm>
        </p:grpSpPr>
        <p:sp>
          <p:nvSpPr>
            <p:cNvPr id="35847" name="TextBox 3"/>
            <p:cNvSpPr txBox="1">
              <a:spLocks noChangeArrowheads="1"/>
            </p:cNvSpPr>
            <p:nvPr/>
          </p:nvSpPr>
          <p:spPr bwMode="auto">
            <a:xfrm>
              <a:off x="4730737" y="2489450"/>
              <a:ext cx="2045872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>
                  <a:latin typeface="Trebuchet MS" charset="0"/>
                </a:rPr>
                <a:t>gcd(414, 662) = 2</a:t>
              </a:r>
            </a:p>
          </p:txBody>
        </p:sp>
        <p:sp>
          <p:nvSpPr>
            <p:cNvPr id="35848" name="Left Arrow 4"/>
            <p:cNvSpPr>
              <a:spLocks noChangeArrowheads="1"/>
            </p:cNvSpPr>
            <p:nvPr/>
          </p:nvSpPr>
          <p:spPr bwMode="auto">
            <a:xfrm>
              <a:off x="3524229" y="2413250"/>
              <a:ext cx="1143000" cy="533400"/>
            </a:xfrm>
            <a:prstGeom prst="leftArrow">
              <a:avLst>
                <a:gd name="adj1" fmla="val 50000"/>
                <a:gd name="adj2" fmla="val 50000"/>
              </a:avLst>
            </a:prstGeom>
            <a:noFill/>
            <a:ln w="25400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3072960" y="4310150"/>
            <a:ext cx="2713383" cy="400050"/>
            <a:chOff x="3524229" y="2413250"/>
            <a:chExt cx="3617475" cy="533400"/>
          </a:xfrm>
        </p:grpSpPr>
        <p:sp>
          <p:nvSpPr>
            <p:cNvPr id="35845" name="TextBox 7"/>
            <p:cNvSpPr txBox="1">
              <a:spLocks noChangeArrowheads="1"/>
            </p:cNvSpPr>
            <p:nvPr/>
          </p:nvSpPr>
          <p:spPr bwMode="auto">
            <a:xfrm>
              <a:off x="4730606" y="2489450"/>
              <a:ext cx="2411098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>
                  <a:latin typeface="Trebuchet MS" charset="0"/>
                </a:rPr>
                <a:t>gcd(9888, 6060) = 12</a:t>
              </a:r>
            </a:p>
          </p:txBody>
        </p:sp>
        <p:sp>
          <p:nvSpPr>
            <p:cNvPr id="35846" name="Left Arrow 8"/>
            <p:cNvSpPr>
              <a:spLocks noChangeArrowheads="1"/>
            </p:cNvSpPr>
            <p:nvPr/>
          </p:nvSpPr>
          <p:spPr bwMode="auto">
            <a:xfrm>
              <a:off x="3524229" y="2413250"/>
              <a:ext cx="1143000" cy="533400"/>
            </a:xfrm>
            <a:prstGeom prst="leftArrow">
              <a:avLst>
                <a:gd name="adj1" fmla="val 50000"/>
                <a:gd name="adj2" fmla="val 50000"/>
              </a:avLst>
            </a:prstGeom>
            <a:noFill/>
            <a:ln w="25400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</p:grp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24483CB8-9301-484F-2580-03C9BFC23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15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Least common multiples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Definition: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The </a:t>
            </a:r>
            <a:r>
              <a:rPr lang="en-US" altLang="x-none" dirty="0">
                <a:solidFill>
                  <a:srgbClr val="FF0000"/>
                </a:solidFill>
              </a:rPr>
              <a:t>least common multiple </a:t>
            </a:r>
            <a:r>
              <a:rPr lang="en-US" altLang="x-none" dirty="0"/>
              <a:t>of the integers </a:t>
            </a:r>
            <a:r>
              <a:rPr lang="en-US" altLang="x-none" i="1" dirty="0"/>
              <a:t>a</a:t>
            </a:r>
            <a:r>
              <a:rPr lang="en-US" altLang="x-none" dirty="0"/>
              <a:t> and </a:t>
            </a:r>
            <a:r>
              <a:rPr lang="en-US" altLang="x-none" i="1" dirty="0"/>
              <a:t>b</a:t>
            </a:r>
            <a:r>
              <a:rPr lang="en-US" altLang="x-none" dirty="0"/>
              <a:t>, where neither is 0, is the smallest positive integer that is divisible by both </a:t>
            </a:r>
            <a:r>
              <a:rPr lang="en-US" altLang="x-none" i="1" dirty="0"/>
              <a:t>a</a:t>
            </a:r>
            <a:r>
              <a:rPr lang="en-US" altLang="x-none" dirty="0"/>
              <a:t> and </a:t>
            </a:r>
            <a:r>
              <a:rPr lang="en-US" altLang="x-none" i="1" dirty="0"/>
              <a:t>b</a:t>
            </a:r>
            <a:r>
              <a:rPr lang="en-US" altLang="x-none" dirty="0"/>
              <a:t>. The least common multiple of </a:t>
            </a:r>
            <a:r>
              <a:rPr lang="en-US" altLang="x-none" i="1" dirty="0"/>
              <a:t>a</a:t>
            </a:r>
            <a:r>
              <a:rPr lang="en-US" altLang="x-none" dirty="0"/>
              <a:t> and </a:t>
            </a:r>
            <a:r>
              <a:rPr lang="en-US" altLang="x-none" i="1" dirty="0"/>
              <a:t>b</a:t>
            </a:r>
            <a:r>
              <a:rPr lang="en-US" altLang="x-none" dirty="0"/>
              <a:t> is denoted lcm(</a:t>
            </a:r>
            <a:r>
              <a:rPr lang="en-US" altLang="x-none" i="1" dirty="0"/>
              <a:t>a</a:t>
            </a:r>
            <a:r>
              <a:rPr lang="en-US" altLang="x-none" dirty="0"/>
              <a:t>,</a:t>
            </a:r>
            <a:r>
              <a:rPr lang="en-US" altLang="x-none" i="1" dirty="0"/>
              <a:t> b</a:t>
            </a:r>
            <a:r>
              <a:rPr lang="en-US" altLang="x-none" dirty="0"/>
              <a:t>).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Example:  </a:t>
            </a:r>
            <a:r>
              <a:rPr lang="en-US" altLang="x-none" dirty="0"/>
              <a:t>What is lcm(3,12)?</a:t>
            </a:r>
          </a:p>
          <a:p>
            <a:pPr marL="556022" lvl="1" indent="-255985"/>
            <a:r>
              <a:rPr lang="en-US" altLang="x-none" dirty="0"/>
              <a:t>Multiples of 3:  3, 6, 9, 12, 15, …</a:t>
            </a:r>
          </a:p>
          <a:p>
            <a:pPr marL="556022" lvl="1" indent="-255985"/>
            <a:r>
              <a:rPr lang="en-US" altLang="x-none" dirty="0"/>
              <a:t>Multiples of 12:  12, 24, 36, …</a:t>
            </a:r>
          </a:p>
          <a:p>
            <a:pPr marL="556022" lvl="1" indent="-255985"/>
            <a:r>
              <a:rPr lang="en-US" altLang="x-none" dirty="0"/>
              <a:t>So lcm(3,12) = 12</a:t>
            </a:r>
          </a:p>
          <a:p>
            <a:pPr marL="556022" lvl="1" indent="-255985"/>
            <a:endParaRPr lang="en-US" altLang="x-none" dirty="0"/>
          </a:p>
          <a:p>
            <a:pPr marL="0" indent="0">
              <a:buNone/>
            </a:pPr>
            <a:r>
              <a:rPr lang="en-US" altLang="x-none" dirty="0">
                <a:solidFill>
                  <a:srgbClr val="FF0000"/>
                </a:solidFill>
              </a:rPr>
              <a:t>Note:  </a:t>
            </a:r>
            <a:r>
              <a:rPr lang="en-US" altLang="x-none" dirty="0"/>
              <a:t>lcm(</a:t>
            </a:r>
            <a:r>
              <a:rPr lang="en-US" altLang="x-none" i="1" dirty="0"/>
              <a:t>a</a:t>
            </a:r>
            <a:r>
              <a:rPr lang="en-US" altLang="x-none" dirty="0"/>
              <a:t>, </a:t>
            </a:r>
            <a:r>
              <a:rPr lang="en-US" altLang="x-none" i="1" dirty="0"/>
              <a:t>b</a:t>
            </a:r>
            <a:r>
              <a:rPr lang="en-US" altLang="x-none" dirty="0"/>
              <a:t>) is guaranteed to exist, since a common multiple exists (i.e., </a:t>
            </a:r>
            <a:r>
              <a:rPr lang="en-US" altLang="x-none" i="1" dirty="0"/>
              <a:t>ab</a:t>
            </a:r>
            <a:r>
              <a:rPr lang="en-US" altLang="x-none" dirty="0"/>
              <a:t>).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A3BAC9B8-4D3F-0BDE-1B4F-9B4220B21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16</a:t>
            </a:fld>
            <a:endParaRPr lang="pt-BR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7B90242-43FD-0556-BABA-8E0F0241F26A}"/>
              </a:ext>
            </a:extLst>
          </p:cNvPr>
          <p:cNvGrpSpPr>
            <a:grpSpLocks/>
          </p:cNvGrpSpPr>
          <p:nvPr/>
        </p:nvGrpSpPr>
        <p:grpSpPr bwMode="auto">
          <a:xfrm>
            <a:off x="2462505" y="2809324"/>
            <a:ext cx="809152" cy="565643"/>
            <a:chOff x="4263781" y="5024309"/>
            <a:chExt cx="1079387" cy="754316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5B590877-C7D9-3C18-23CF-EEA8A32F34C4}"/>
                </a:ext>
              </a:extLst>
            </p:cNvPr>
            <p:cNvSpPr/>
            <p:nvPr/>
          </p:nvSpPr>
          <p:spPr bwMode="auto">
            <a:xfrm>
              <a:off x="4961985" y="5024309"/>
              <a:ext cx="381183" cy="381064"/>
            </a:xfrm>
            <a:prstGeom prst="ellips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0723B145-9414-6ED6-D5B8-BF0EFF0B6839}"/>
                </a:ext>
              </a:extLst>
            </p:cNvPr>
            <p:cNvSpPr/>
            <p:nvPr/>
          </p:nvSpPr>
          <p:spPr bwMode="auto">
            <a:xfrm>
              <a:off x="4263781" y="5397560"/>
              <a:ext cx="381183" cy="381065"/>
            </a:xfrm>
            <a:prstGeom prst="ellips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uiExpand="1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1371600" y="1028700"/>
            <a:ext cx="5943600" cy="3943350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None/>
            </a:pPr>
            <a:r>
              <a:rPr lang="en-US" altLang="x-none" b="1" i="1" dirty="0"/>
              <a:t>Let:</a:t>
            </a:r>
            <a:r>
              <a:rPr lang="en-US" altLang="x-none" dirty="0"/>
              <a:t>                                     and</a:t>
            </a: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b="1" i="1" dirty="0"/>
              <a:t>Then: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Example: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Compute lcm(120, 500)</a:t>
            </a:r>
          </a:p>
          <a:p>
            <a:pPr lvl="1"/>
            <a:r>
              <a:rPr lang="en-US" altLang="x-none" dirty="0"/>
              <a:t>120 = 2</a:t>
            </a:r>
            <a:r>
              <a:rPr lang="en-US" altLang="x-none" baseline="30000" dirty="0"/>
              <a:t>3 </a:t>
            </a:r>
            <a:r>
              <a:rPr lang="en-US" altLang="x-none" dirty="0"/>
              <a:t>× 3 × 5</a:t>
            </a:r>
          </a:p>
          <a:p>
            <a:pPr lvl="1"/>
            <a:r>
              <a:rPr lang="en-US" altLang="x-none" dirty="0"/>
              <a:t>500 = 2</a:t>
            </a:r>
            <a:r>
              <a:rPr lang="en-US" altLang="x-none" baseline="30000" dirty="0"/>
              <a:t>2</a:t>
            </a:r>
            <a:r>
              <a:rPr lang="en-US" altLang="x-none" dirty="0"/>
              <a:t> × 5</a:t>
            </a:r>
            <a:r>
              <a:rPr lang="en-US" altLang="x-none" baseline="30000" dirty="0"/>
              <a:t>3</a:t>
            </a:r>
          </a:p>
          <a:p>
            <a:pPr lvl="1"/>
            <a:r>
              <a:rPr lang="en-US" altLang="x-none" dirty="0"/>
              <a:t>So lcm(120, 500) = 2</a:t>
            </a:r>
            <a:r>
              <a:rPr lang="en-US" altLang="x-none" baseline="30000" dirty="0"/>
              <a:t>3</a:t>
            </a:r>
            <a:r>
              <a:rPr lang="en-US" altLang="x-none" dirty="0"/>
              <a:t> × 3 × 5</a:t>
            </a:r>
            <a:r>
              <a:rPr lang="en-US" altLang="x-none" baseline="30000" dirty="0"/>
              <a:t>3</a:t>
            </a:r>
            <a:r>
              <a:rPr lang="en-US" altLang="x-none" dirty="0"/>
              <a:t> = </a:t>
            </a:r>
            <a:r>
              <a:rPr lang="en-US" altLang="x-none" dirty="0">
                <a:solidFill>
                  <a:srgbClr val="FF0000"/>
                </a:solidFill>
              </a:rPr>
              <a:t>3000 </a:t>
            </a:r>
            <a:r>
              <a:rPr lang="en-US" altLang="x-none" dirty="0"/>
              <a:t>&lt;&lt; 120 × 500 = 60,000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4550" y="1057275"/>
            <a:ext cx="2181225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2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9448" y="1057275"/>
            <a:ext cx="2082403" cy="369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143000" y="2057402"/>
            <a:ext cx="2686050" cy="970623"/>
            <a:chOff x="0" y="2743200"/>
            <a:chExt cx="3581400" cy="1293634"/>
          </a:xfrm>
        </p:grpSpPr>
        <p:sp>
          <p:nvSpPr>
            <p:cNvPr id="37898" name="TextBox 6"/>
            <p:cNvSpPr txBox="1">
              <a:spLocks noChangeArrowheads="1"/>
            </p:cNvSpPr>
            <p:nvPr/>
          </p:nvSpPr>
          <p:spPr bwMode="auto">
            <a:xfrm>
              <a:off x="0" y="3360003"/>
              <a:ext cx="3581400" cy="6768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35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Greatest multiple of p</a:t>
              </a:r>
              <a:r>
                <a:rPr lang="en-US" altLang="x-none" sz="1350" b="1" i="1" baseline="-25000" dirty="0">
                  <a:solidFill>
                    <a:srgbClr val="FF0000"/>
                  </a:solidFill>
                  <a:latin typeface="Comic Neue" panose="02000000000000000000" pitchFamily="2" charset="0"/>
                </a:rPr>
                <a:t>1</a:t>
              </a:r>
              <a:r>
                <a:rPr lang="en-US" altLang="x-none" sz="135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 in either a or b</a:t>
              </a:r>
            </a:p>
          </p:txBody>
        </p:sp>
        <p:cxnSp>
          <p:nvCxnSpPr>
            <p:cNvPr id="10" name="Shape 9"/>
            <p:cNvCxnSpPr>
              <a:stCxn id="37898" idx="0"/>
            </p:cNvCxnSpPr>
            <p:nvPr/>
          </p:nvCxnSpPr>
          <p:spPr bwMode="auto">
            <a:xfrm rot="5400000" flipH="1" flipV="1">
              <a:off x="2072848" y="2461052"/>
              <a:ext cx="616803" cy="1181100"/>
            </a:xfrm>
            <a:prstGeom prst="curvedConnector2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3886200" y="2057401"/>
            <a:ext cx="2686050" cy="964824"/>
            <a:chOff x="3657600" y="2743233"/>
            <a:chExt cx="3581400" cy="1286945"/>
          </a:xfrm>
        </p:grpSpPr>
        <p:sp>
          <p:nvSpPr>
            <p:cNvPr id="5" name="TextBox 7"/>
            <p:cNvSpPr txBox="1">
              <a:spLocks noChangeArrowheads="1"/>
            </p:cNvSpPr>
            <p:nvPr/>
          </p:nvSpPr>
          <p:spPr bwMode="auto">
            <a:xfrm>
              <a:off x="3657600" y="3352800"/>
              <a:ext cx="3581400" cy="677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35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Greatest multiple of p</a:t>
              </a:r>
              <a:r>
                <a:rPr lang="en-US" altLang="x-none" sz="1350" b="1" i="1" baseline="-25000" dirty="0">
                  <a:solidFill>
                    <a:srgbClr val="FF0000"/>
                  </a:solidFill>
                  <a:latin typeface="Comic Neue" panose="02000000000000000000" pitchFamily="2" charset="0"/>
                </a:rPr>
                <a:t>2</a:t>
              </a:r>
              <a:r>
                <a:rPr lang="en-US" altLang="x-none" sz="135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 in either a or b</a:t>
              </a:r>
            </a:p>
          </p:txBody>
        </p:sp>
        <p:cxnSp>
          <p:nvCxnSpPr>
            <p:cNvPr id="14" name="Shape 9"/>
            <p:cNvCxnSpPr>
              <a:cxnSpLocks/>
            </p:cNvCxnSpPr>
            <p:nvPr/>
          </p:nvCxnSpPr>
          <p:spPr bwMode="auto">
            <a:xfrm rot="16200000" flipV="1">
              <a:off x="4877026" y="2781800"/>
              <a:ext cx="609842" cy="532707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pic>
        <p:nvPicPr>
          <p:cNvPr id="37896" name="Picture 12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100" y="1666875"/>
            <a:ext cx="571500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3 Marcador de número de diapositiva">
            <a:extLst>
              <a:ext uri="{FF2B5EF4-FFF2-40B4-BE49-F238E27FC236}">
                <a16:creationId xmlns:a16="http://schemas.microsoft.com/office/drawing/2014/main" id="{E1798121-BB7D-B32E-CEB1-73A290DD6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17</a:t>
            </a:fld>
            <a:endParaRPr lang="pt-BR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DF231D2-D580-868D-FCA7-B25C6758283E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We can leverage the fundamental theorem of arithmetic to develop a better algorithm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r>
              <a:rPr lang="en-US" altLang="x-none" dirty="0">
                <a:solidFill>
                  <a:srgbClr val="FF0000"/>
                </a:solidFill>
              </a:rPr>
              <a:t>Note:  </a:t>
            </a:r>
            <a:r>
              <a:rPr lang="en-US" altLang="x-none" i="1" dirty="0"/>
              <a:t>ab</a:t>
            </a:r>
            <a:r>
              <a:rPr lang="en-US" altLang="x-none" dirty="0"/>
              <a:t> = lcm(</a:t>
            </a:r>
            <a:r>
              <a:rPr lang="en-US" altLang="x-none" i="1" dirty="0"/>
              <a:t>a</a:t>
            </a:r>
            <a:r>
              <a:rPr lang="en-US" altLang="x-none" dirty="0"/>
              <a:t>, </a:t>
            </a:r>
            <a:r>
              <a:rPr lang="en-US" altLang="x-none" i="1" dirty="0"/>
              <a:t>b</a:t>
            </a:r>
            <a:r>
              <a:rPr lang="en-US" altLang="x-none" dirty="0"/>
              <a:t>) × </a:t>
            </a:r>
            <a:r>
              <a:rPr lang="en-US" altLang="x-none" dirty="0" err="1"/>
              <a:t>gcd</a:t>
            </a:r>
            <a:r>
              <a:rPr lang="en-US" altLang="x-none" dirty="0"/>
              <a:t>(</a:t>
            </a:r>
            <a:r>
              <a:rPr lang="en-US" altLang="x-none" i="1" dirty="0"/>
              <a:t>a, b</a:t>
            </a:r>
            <a:r>
              <a:rPr lang="en-US" altLang="x-none" dirty="0"/>
              <a:t>)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Example: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i="1" dirty="0"/>
              <a:t>a</a:t>
            </a:r>
            <a:r>
              <a:rPr lang="en-US" altLang="x-none" dirty="0"/>
              <a:t> = 120 = 2</a:t>
            </a:r>
            <a:r>
              <a:rPr lang="en-US" altLang="x-none" baseline="30000" dirty="0"/>
              <a:t>3</a:t>
            </a:r>
            <a:r>
              <a:rPr lang="en-US" altLang="x-none" dirty="0"/>
              <a:t> × 3 × 5, </a:t>
            </a:r>
            <a:r>
              <a:rPr lang="en-US" altLang="x-none" i="1" dirty="0"/>
              <a:t>b</a:t>
            </a:r>
            <a:r>
              <a:rPr lang="en-US" altLang="x-none" dirty="0"/>
              <a:t> = 500 = 2</a:t>
            </a:r>
            <a:r>
              <a:rPr lang="en-US" altLang="x-none" baseline="30000" dirty="0"/>
              <a:t>2</a:t>
            </a:r>
            <a:r>
              <a:rPr lang="en-US" altLang="x-none" dirty="0"/>
              <a:t> × 5</a:t>
            </a:r>
            <a:r>
              <a:rPr lang="en-US" altLang="x-none" baseline="30000" dirty="0"/>
              <a:t>3</a:t>
            </a:r>
          </a:p>
          <a:p>
            <a:pPr lvl="1"/>
            <a:r>
              <a:rPr lang="en-US" altLang="x-none" dirty="0"/>
              <a:t>120 = 2</a:t>
            </a:r>
            <a:r>
              <a:rPr lang="en-US" altLang="x-none" baseline="30000" dirty="0"/>
              <a:t>3</a:t>
            </a:r>
            <a:r>
              <a:rPr lang="en-US" altLang="x-none" dirty="0"/>
              <a:t> × 3 × 5</a:t>
            </a:r>
          </a:p>
          <a:p>
            <a:pPr lvl="1"/>
            <a:r>
              <a:rPr lang="en-US" altLang="x-none" dirty="0"/>
              <a:t>500 = 2</a:t>
            </a:r>
            <a:r>
              <a:rPr lang="en-US" altLang="x-none" baseline="30000" dirty="0"/>
              <a:t>2</a:t>
            </a:r>
            <a:r>
              <a:rPr lang="en-US" altLang="x-none" dirty="0"/>
              <a:t> × 5</a:t>
            </a:r>
            <a:r>
              <a:rPr lang="en-US" altLang="x-none" baseline="30000" dirty="0"/>
              <a:t>3</a:t>
            </a:r>
          </a:p>
          <a:p>
            <a:pPr lvl="1"/>
            <a:r>
              <a:rPr lang="en-US" altLang="x-none" dirty="0"/>
              <a:t>lcm(120, 500) = 2</a:t>
            </a:r>
            <a:r>
              <a:rPr lang="en-US" altLang="x-none" baseline="30000" dirty="0"/>
              <a:t>3</a:t>
            </a:r>
            <a:r>
              <a:rPr lang="en-US" altLang="x-none" dirty="0"/>
              <a:t> × 3 × 5</a:t>
            </a:r>
            <a:r>
              <a:rPr lang="en-US" altLang="x-none" baseline="30000" dirty="0"/>
              <a:t>3</a:t>
            </a:r>
            <a:r>
              <a:rPr lang="en-US" altLang="x-none" dirty="0"/>
              <a:t> = 3000</a:t>
            </a:r>
          </a:p>
          <a:p>
            <a:pPr lvl="1"/>
            <a:r>
              <a:rPr lang="en-US" altLang="x-none" dirty="0" err="1"/>
              <a:t>gcd</a:t>
            </a:r>
            <a:r>
              <a:rPr lang="en-US" altLang="x-none" dirty="0"/>
              <a:t>(120, 500) = 2</a:t>
            </a:r>
            <a:r>
              <a:rPr lang="en-US" altLang="x-none" baseline="30000" dirty="0"/>
              <a:t>2</a:t>
            </a:r>
            <a:r>
              <a:rPr lang="en-US" altLang="x-none" dirty="0"/>
              <a:t> × 3</a:t>
            </a:r>
            <a:r>
              <a:rPr lang="en-US" altLang="x-none" baseline="30000" dirty="0"/>
              <a:t>0</a:t>
            </a:r>
            <a:r>
              <a:rPr lang="en-US" altLang="x-none" dirty="0"/>
              <a:t> × 5 = 20</a:t>
            </a:r>
          </a:p>
          <a:p>
            <a:pPr lvl="1"/>
            <a:r>
              <a:rPr lang="en-US" altLang="x-none" dirty="0"/>
              <a:t>lcm(120, 500) × </a:t>
            </a:r>
            <a:r>
              <a:rPr lang="en-US" altLang="x-none" dirty="0" err="1"/>
              <a:t>gcd</a:t>
            </a:r>
            <a:r>
              <a:rPr lang="en-US" altLang="x-none" dirty="0"/>
              <a:t>(120, 500)</a:t>
            </a:r>
            <a:br>
              <a:rPr lang="en-US" altLang="x-none" dirty="0"/>
            </a:br>
            <a:r>
              <a:rPr lang="en-US" altLang="x-none" dirty="0"/>
              <a:t>        = 2</a:t>
            </a:r>
            <a:r>
              <a:rPr lang="en-US" altLang="x-none" baseline="30000" dirty="0"/>
              <a:t>3</a:t>
            </a:r>
            <a:r>
              <a:rPr lang="en-US" altLang="x-none" dirty="0"/>
              <a:t> × 3 × 5</a:t>
            </a:r>
            <a:r>
              <a:rPr lang="en-US" altLang="x-none" baseline="30000" dirty="0"/>
              <a:t>3</a:t>
            </a:r>
            <a:r>
              <a:rPr lang="en-US" altLang="x-none" dirty="0"/>
              <a:t> × 2</a:t>
            </a:r>
            <a:r>
              <a:rPr lang="en-US" altLang="x-none" baseline="30000" dirty="0"/>
              <a:t>2</a:t>
            </a:r>
            <a:r>
              <a:rPr lang="en-US" altLang="x-none" dirty="0"/>
              <a:t> × 3</a:t>
            </a:r>
            <a:r>
              <a:rPr lang="en-US" altLang="x-none" baseline="30000" dirty="0"/>
              <a:t>0</a:t>
            </a:r>
            <a:r>
              <a:rPr lang="en-US" altLang="x-none" dirty="0"/>
              <a:t> × 5</a:t>
            </a:r>
            <a:br>
              <a:rPr lang="en-US" altLang="x-none" dirty="0"/>
            </a:br>
            <a:r>
              <a:rPr lang="en-US" altLang="x-none" dirty="0"/>
              <a:t>        = 2</a:t>
            </a:r>
            <a:r>
              <a:rPr lang="en-US" altLang="x-none" baseline="30000" dirty="0"/>
              <a:t>5</a:t>
            </a:r>
            <a:r>
              <a:rPr lang="en-US" altLang="x-none" dirty="0"/>
              <a:t> × 3 × 5</a:t>
            </a:r>
            <a:r>
              <a:rPr lang="en-US" altLang="x-none" baseline="30000" dirty="0"/>
              <a:t>4</a:t>
            </a:r>
            <a:br>
              <a:rPr lang="en-US" altLang="x-none" baseline="30000" dirty="0"/>
            </a:br>
            <a:r>
              <a:rPr lang="en-US" altLang="x-none" dirty="0"/>
              <a:t>        = 60,000 = 120 × 500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18409" y="3600450"/>
            <a:ext cx="2582141" cy="2130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714500" y="3829050"/>
            <a:ext cx="24003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771650" y="4057650"/>
            <a:ext cx="24003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743451" y="3543301"/>
            <a:ext cx="6463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3600">
                <a:solidFill>
                  <a:srgbClr val="008000"/>
                </a:solidFill>
                <a:latin typeface="Zapf Dingbats" charset="0"/>
              </a:rPr>
              <a:t>✔</a:t>
            </a:r>
            <a:endParaRPr lang="en-US" altLang="x-none" sz="3600">
              <a:solidFill>
                <a:srgbClr val="008000"/>
              </a:solidFill>
            </a:endParaRPr>
          </a:p>
        </p:txBody>
      </p:sp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LCMs are closely tied to GCDs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F703F5BC-4BDF-5CCD-8F04-65FBCDDEE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18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bldLvl="2"/>
      <p:bldP spid="5" grpId="0" animBg="1"/>
      <p:bldP spid="6" grpId="0" animBg="1"/>
      <p:bldP spid="7" grpId="0" animBg="1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In-class Activities</a:t>
            </a:r>
          </a:p>
        </p:txBody>
      </p:sp>
      <p:sp>
        <p:nvSpPr>
          <p:cNvPr id="41986" name="Content Placeholder 2"/>
          <p:cNvSpPr>
            <a:spLocks noGrp="1"/>
          </p:cNvSpPr>
          <p:nvPr>
            <p:ph idx="1"/>
          </p:nvPr>
        </p:nvSpPr>
        <p:spPr>
          <a:xfrm>
            <a:off x="457200" y="1257300"/>
            <a:ext cx="8229600" cy="2286000"/>
          </a:xfrm>
        </p:spPr>
        <p:txBody>
          <a:bodyPr/>
          <a:lstStyle/>
          <a:p>
            <a:pPr marL="1293019" indent="-1293019">
              <a:buNone/>
            </a:pPr>
            <a:r>
              <a:rPr lang="en-US" altLang="x-none" b="1" dirty="0">
                <a:solidFill>
                  <a:schemeClr val="bg2"/>
                </a:solidFill>
              </a:rPr>
              <a:t>Activity 4</a:t>
            </a:r>
            <a:r>
              <a:rPr lang="en-US" altLang="x-none" b="1" dirty="0"/>
              <a:t>:	</a:t>
            </a:r>
            <a:r>
              <a:rPr lang="en-US" altLang="x-none" dirty="0"/>
              <a:t>Use Euclid</a:t>
            </a:r>
            <a:r>
              <a:rPr lang="en-US" altLang="ja-JP" dirty="0"/>
              <a:t>’s algorithm to compute </a:t>
            </a:r>
            <a:r>
              <a:rPr lang="en-US" altLang="ja-JP" dirty="0" err="1"/>
              <a:t>gcd</a:t>
            </a:r>
            <a:r>
              <a:rPr lang="en-US" altLang="ja-JP" dirty="0"/>
              <a:t>(92928, 123552). </a:t>
            </a:r>
            <a:r>
              <a:rPr lang="en-US" altLang="x-none" dirty="0"/>
              <a:t>[</a:t>
            </a:r>
            <a:r>
              <a:rPr lang="en-US" altLang="x-none" dirty="0">
                <a:hlinkClick r:id="rId3"/>
              </a:rPr>
              <a:t>miro</a:t>
            </a:r>
            <a:r>
              <a:rPr lang="en-US" altLang="x-none" dirty="0"/>
              <a:t>]</a:t>
            </a:r>
            <a:endParaRPr lang="en-US" altLang="ja-JP" dirty="0"/>
          </a:p>
          <a:p>
            <a:pPr marL="1293019" indent="-1293019">
              <a:buNone/>
            </a:pPr>
            <a:endParaRPr lang="en-US" altLang="x-none" b="1" dirty="0"/>
          </a:p>
          <a:p>
            <a:pPr marL="1293019" indent="-1293019">
              <a:buNone/>
            </a:pPr>
            <a:r>
              <a:rPr lang="en-US" altLang="x-none" b="1" dirty="0">
                <a:solidFill>
                  <a:schemeClr val="bg2"/>
                </a:solidFill>
              </a:rPr>
              <a:t>Activity 5</a:t>
            </a:r>
            <a:r>
              <a:rPr lang="en-US" altLang="x-none" b="1" dirty="0"/>
              <a:t>:	</a:t>
            </a:r>
            <a:r>
              <a:rPr lang="en-US" altLang="x-none" dirty="0"/>
              <a:t>Compute </a:t>
            </a:r>
            <a:r>
              <a:rPr lang="en-US" altLang="x-none" dirty="0" err="1"/>
              <a:t>gcd</a:t>
            </a:r>
            <a:r>
              <a:rPr lang="en-US" altLang="x-none" dirty="0"/>
              <a:t>(24, 36) and lcm(24, 36). Verify that </a:t>
            </a:r>
            <a:r>
              <a:rPr lang="en-US" altLang="x-none" dirty="0" err="1"/>
              <a:t>gcd</a:t>
            </a:r>
            <a:r>
              <a:rPr lang="en-US" altLang="x-none" dirty="0"/>
              <a:t>(24, 36) × lcm(24, 36) = 24 × 36. [</a:t>
            </a:r>
            <a:r>
              <a:rPr lang="en-US" altLang="x-none" dirty="0">
                <a:hlinkClick r:id="rId4"/>
              </a:rPr>
              <a:t>miro</a:t>
            </a:r>
            <a:r>
              <a:rPr lang="en-US" altLang="x-none" dirty="0"/>
              <a:t>]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54BBE430-AC3B-0914-6087-D6F07BFC8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19</a:t>
            </a:fld>
            <a:endParaRPr lang="pt-B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8814D2-6346-42D5-B3A7-436C38B5BEC4}"/>
              </a:ext>
            </a:extLst>
          </p:cNvPr>
          <p:cNvSpPr txBox="1"/>
          <p:nvPr/>
        </p:nvSpPr>
        <p:spPr>
          <a:xfrm>
            <a:off x="3152380" y="3886200"/>
            <a:ext cx="2839239" cy="116955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Steps: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Introduce to a classmate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Work in pairs on the exercise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Submit answers on miro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Volunteers to share answers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77C8B2DC-FC1B-582B-D53B-26C22AAEF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</a:t>
            </a:fld>
            <a:endParaRPr lang="pt-BR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DBE242A-3072-8454-701A-C0C3E8D84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[Motivation] Primes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38BF31C-72B0-1A84-68F6-E9C14F410E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200149"/>
            <a:ext cx="8229600" cy="2987289"/>
          </a:xfrm>
        </p:spPr>
        <p:txBody>
          <a:bodyPr>
            <a:normAutofit lnSpcReduction="10000"/>
          </a:bodyPr>
          <a:lstStyle/>
          <a:p>
            <a:pPr marL="131445" indent="0" algn="just">
              <a:buNone/>
            </a:pPr>
            <a:r>
              <a:rPr lang="en-US" b="1" dirty="0">
                <a:solidFill>
                  <a:schemeClr val="bg2"/>
                </a:solidFill>
              </a:rPr>
              <a:t>🎲 Generating Unpredictable Numbers</a:t>
            </a:r>
          </a:p>
          <a:p>
            <a:pPr marL="131445" indent="0" algn="just">
              <a:buNone/>
            </a:pPr>
            <a:r>
              <a:rPr lang="en-US" dirty="0"/>
              <a:t>Computers can't generate truly random numbers. They use an algorithm to produce a sequence of numbers that appears random, called a </a:t>
            </a:r>
            <a:r>
              <a:rPr lang="en-US" b="1" i="1" dirty="0"/>
              <a:t>pseudorandom number generator (PRNG)</a:t>
            </a:r>
            <a:r>
              <a:rPr lang="en-US" dirty="0"/>
              <a:t>. For applications like a virtual lottery or a simple card game, you need these numbers to be as unpredictable as possible.</a:t>
            </a:r>
          </a:p>
          <a:p>
            <a:pPr marL="131445" indent="0" algn="just">
              <a:buNone/>
            </a:pPr>
            <a:endParaRPr lang="en-US" dirty="0"/>
          </a:p>
          <a:p>
            <a:pPr marL="131445" indent="0" algn="ctr">
              <a:buNone/>
            </a:pPr>
            <a:r>
              <a:rPr lang="en-US" sz="2600" b="1" dirty="0">
                <a:solidFill>
                  <a:srgbClr val="FF0000"/>
                </a:solidFill>
              </a:rPr>
              <a:t>How can we generate these pseudorandom numbers? </a:t>
            </a:r>
          </a:p>
        </p:txBody>
      </p:sp>
      <p:pic>
        <p:nvPicPr>
          <p:cNvPr id="1026" name="Picture 2" descr="Dices ">
            <a:extLst>
              <a:ext uri="{FF2B5EF4-FFF2-40B4-BE49-F238E27FC236}">
                <a16:creationId xmlns:a16="http://schemas.microsoft.com/office/drawing/2014/main" id="{859E9A7C-53ED-AB71-9BC0-D8623DE6DA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7567" y="4005010"/>
            <a:ext cx="960096" cy="96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Final Thoughts</a:t>
            </a:r>
          </a:p>
        </p:txBody>
      </p:sp>
      <p:sp>
        <p:nvSpPr>
          <p:cNvPr id="430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>
                <a:solidFill>
                  <a:schemeClr val="bg2"/>
                </a:solidFill>
              </a:rPr>
              <a:t>Prime numbers </a:t>
            </a:r>
            <a:r>
              <a:rPr lang="en-US" altLang="x-none" dirty="0"/>
              <a:t>play an important role in number theory</a:t>
            </a:r>
          </a:p>
          <a:p>
            <a:endParaRPr lang="en-US" altLang="x-none" dirty="0"/>
          </a:p>
          <a:p>
            <a:r>
              <a:rPr lang="en-US" altLang="x-none" dirty="0"/>
              <a:t>There are an infinite number of prime numbers</a:t>
            </a:r>
          </a:p>
          <a:p>
            <a:endParaRPr lang="en-US" altLang="x-none" dirty="0"/>
          </a:p>
          <a:p>
            <a:r>
              <a:rPr lang="en-US" altLang="x-none" dirty="0"/>
              <a:t>Any number can be represented as a product of prime numbers; this has implications when computing GCDs and LCMs</a:t>
            </a:r>
          </a:p>
          <a:p>
            <a:endParaRPr lang="en-US" altLang="x-none" dirty="0"/>
          </a:p>
          <a:p>
            <a:r>
              <a:rPr lang="en-US" altLang="x-none" dirty="0"/>
              <a:t>Next time:  Solving congruences, modular inverses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4F1F9980-7135-3EEF-6AEA-CA39BBD63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20</a:t>
            </a:fld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Today's topics</a:t>
            </a:r>
          </a:p>
        </p:txBody>
      </p:sp>
      <p:pic>
        <p:nvPicPr>
          <p:cNvPr id="4" name="Picture 2" descr="Notebook ">
            <a:extLst>
              <a:ext uri="{FF2B5EF4-FFF2-40B4-BE49-F238E27FC236}">
                <a16:creationId xmlns:a16="http://schemas.microsoft.com/office/drawing/2014/main" id="{88A3FD40-CB5F-5103-5AF5-A5C17BAE22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7524" y="1490431"/>
            <a:ext cx="1219200" cy="1219201"/>
          </a:xfrm>
          <a:prstGeom prst="rect">
            <a:avLst/>
          </a:prstGeom>
          <a:noFill/>
        </p:spPr>
      </p:pic>
      <p:sp>
        <p:nvSpPr>
          <p:cNvPr id="5" name="3 Marcador de número de diapositiva">
            <a:extLst>
              <a:ext uri="{FF2B5EF4-FFF2-40B4-BE49-F238E27FC236}">
                <a16:creationId xmlns:a16="http://schemas.microsoft.com/office/drawing/2014/main" id="{9FC3A38D-92A1-91BA-B190-E2894747B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3</a:t>
            </a:fld>
            <a:endParaRPr lang="pt-B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09AFAD7-1A73-B797-EF44-B9FEA0013139}"/>
              </a:ext>
            </a:extLst>
          </p:cNvPr>
          <p:cNvSpPr txBox="1">
            <a:spLocks/>
          </p:cNvSpPr>
          <p:nvPr/>
        </p:nvSpPr>
        <p:spPr>
          <a:xfrm>
            <a:off x="457200" y="1085850"/>
            <a:ext cx="6317673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469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dirty="0"/>
              <a:t>Primes &amp; Greatest Common Divisors</a:t>
            </a:r>
          </a:p>
          <a:p>
            <a:pPr lvl="1"/>
            <a:r>
              <a:rPr lang="en-US" altLang="x-none" dirty="0"/>
              <a:t>Prime factorizations</a:t>
            </a:r>
          </a:p>
          <a:p>
            <a:pPr lvl="1"/>
            <a:r>
              <a:rPr lang="en-US" altLang="x-none" dirty="0"/>
              <a:t>Important theorems about primality</a:t>
            </a:r>
          </a:p>
          <a:p>
            <a:pPr lvl="1"/>
            <a:r>
              <a:rPr lang="en-US" altLang="x-none" dirty="0"/>
              <a:t>Greatest Common Divisors</a:t>
            </a:r>
          </a:p>
          <a:p>
            <a:pPr lvl="1"/>
            <a:r>
              <a:rPr lang="en-US" altLang="x-none" dirty="0"/>
              <a:t>Least Common Multiples</a:t>
            </a:r>
          </a:p>
          <a:p>
            <a:pPr lvl="1"/>
            <a:r>
              <a:rPr lang="en-US" altLang="x-none" dirty="0"/>
              <a:t>Euclid</a:t>
            </a:r>
            <a:r>
              <a:rPr lang="en-US" altLang="ja-JP" dirty="0"/>
              <a:t>’s algorithm</a:t>
            </a:r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345836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x-none" sz="1500" b="1" i="1" dirty="0">
                <a:solidFill>
                  <a:schemeClr val="bg2"/>
                </a:solidFill>
              </a:rPr>
              <a:t>Definition:</a:t>
            </a:r>
            <a:r>
              <a:rPr lang="en-US" altLang="x-none" sz="1500" dirty="0">
                <a:solidFill>
                  <a:schemeClr val="bg2"/>
                </a:solidFill>
              </a:rPr>
              <a:t>  </a:t>
            </a:r>
            <a:r>
              <a:rPr lang="en-US" altLang="x-none" sz="1500" dirty="0"/>
              <a:t>A </a:t>
            </a:r>
            <a:r>
              <a:rPr lang="en-US" altLang="x-none" sz="1500" dirty="0">
                <a:solidFill>
                  <a:srgbClr val="FF0000"/>
                </a:solidFill>
              </a:rPr>
              <a:t>prime number </a:t>
            </a:r>
            <a:r>
              <a:rPr lang="en-US" altLang="x-none" sz="1500" dirty="0"/>
              <a:t>is a positive integer </a:t>
            </a:r>
            <a:r>
              <a:rPr lang="en-US" altLang="x-none" sz="1500" i="1" dirty="0"/>
              <a:t>p</a:t>
            </a:r>
            <a:r>
              <a:rPr lang="en-US" altLang="x-none" sz="1500" dirty="0"/>
              <a:t> greater than 1 that is divisible by only 1 and itself. If a number is not prime, it is called a </a:t>
            </a:r>
            <a:r>
              <a:rPr lang="en-US" altLang="x-none" sz="1500" dirty="0">
                <a:solidFill>
                  <a:srgbClr val="FF0000"/>
                </a:solidFill>
              </a:rPr>
              <a:t>composite number</a:t>
            </a:r>
            <a:r>
              <a:rPr lang="en-US" altLang="x-none" sz="1500" dirty="0"/>
              <a:t>.</a:t>
            </a:r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r>
              <a:rPr lang="en-US" altLang="x-none" sz="1500" b="1" i="1" dirty="0">
                <a:solidFill>
                  <a:schemeClr val="bg2"/>
                </a:solidFill>
              </a:rPr>
              <a:t>Mathematically:  </a:t>
            </a:r>
            <a:r>
              <a:rPr lang="en-US" altLang="x-none" sz="1500" i="1" dirty="0"/>
              <a:t>p</a:t>
            </a:r>
            <a:r>
              <a:rPr lang="en-US" altLang="x-none" sz="1500" dirty="0"/>
              <a:t> is prime ⇔ p&gt;1 ∧ ∀ </a:t>
            </a:r>
            <a:r>
              <a:rPr lang="en-US" altLang="x-none" sz="1500" i="1" dirty="0" err="1"/>
              <a:t>x</a:t>
            </a:r>
            <a:r>
              <a:rPr lang="en-US" altLang="x-none" sz="1500" dirty="0" err="1"/>
              <a:t>∈</a:t>
            </a:r>
            <a:r>
              <a:rPr lang="en-US" altLang="x-none" sz="1500" b="1" dirty="0" err="1"/>
              <a:t>Z</a:t>
            </a:r>
            <a:r>
              <a:rPr lang="en-US" altLang="x-none" sz="1500" baseline="30000" dirty="0"/>
              <a:t>+</a:t>
            </a:r>
            <a:r>
              <a:rPr lang="en-US" altLang="x-none" sz="1500" dirty="0"/>
              <a:t> [(x≠1 ∧ </a:t>
            </a:r>
            <a:r>
              <a:rPr lang="en-US" altLang="x-none" sz="1500" dirty="0" err="1"/>
              <a:t>x≠</a:t>
            </a:r>
            <a:r>
              <a:rPr lang="en-US" altLang="x-none" sz="1500" i="1" dirty="0" err="1"/>
              <a:t>p</a:t>
            </a:r>
            <a:r>
              <a:rPr lang="en-US" altLang="x-none" sz="1500" dirty="0"/>
              <a:t>) → x | </a:t>
            </a:r>
            <a:r>
              <a:rPr lang="en-US" altLang="x-none" sz="1500" i="1" dirty="0"/>
              <a:t>p</a:t>
            </a:r>
            <a:r>
              <a:rPr lang="en-US" altLang="x-none" sz="1500" dirty="0"/>
              <a:t>]</a:t>
            </a:r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r>
              <a:rPr lang="en-US" altLang="x-none" sz="1500" b="1" i="1" dirty="0">
                <a:solidFill>
                  <a:schemeClr val="bg2"/>
                </a:solidFill>
              </a:rPr>
              <a:t>Examples:</a:t>
            </a:r>
            <a:r>
              <a:rPr lang="en-US" altLang="x-none" sz="1500" dirty="0">
                <a:solidFill>
                  <a:schemeClr val="bg2"/>
                </a:solidFill>
              </a:rPr>
              <a:t>  </a:t>
            </a:r>
            <a:r>
              <a:rPr lang="en-US" altLang="x-none" sz="1500" dirty="0"/>
              <a:t>Are the following numbers prime or composite?</a:t>
            </a:r>
          </a:p>
          <a:p>
            <a:pPr marL="554831" lvl="1" indent="-254794"/>
            <a:r>
              <a:rPr lang="en-US" altLang="x-none" sz="1200" dirty="0"/>
              <a:t>23		</a:t>
            </a:r>
            <a:r>
              <a:rPr lang="en-US" altLang="x-none" sz="1200" dirty="0">
                <a:solidFill>
                  <a:srgbClr val="00B050"/>
                </a:solidFill>
              </a:rPr>
              <a:t>Prime</a:t>
            </a:r>
          </a:p>
          <a:p>
            <a:pPr marL="554831" lvl="1" indent="-254794"/>
            <a:r>
              <a:rPr lang="en-US" altLang="x-none" sz="1200" dirty="0"/>
              <a:t>42		</a:t>
            </a:r>
            <a:r>
              <a:rPr lang="en-US" altLang="x-none" sz="1200" dirty="0">
                <a:solidFill>
                  <a:srgbClr val="FF0000"/>
                </a:solidFill>
              </a:rPr>
              <a:t>Composite, 42 = 2 × 3 × 7</a:t>
            </a:r>
          </a:p>
          <a:p>
            <a:pPr marL="554831" lvl="1" indent="-254794"/>
            <a:r>
              <a:rPr lang="en-US" altLang="x-none" sz="1200" dirty="0"/>
              <a:t>17		</a:t>
            </a:r>
            <a:r>
              <a:rPr lang="en-US" altLang="x-none" sz="1200" dirty="0">
                <a:solidFill>
                  <a:srgbClr val="00B050"/>
                </a:solidFill>
              </a:rPr>
              <a:t>Prime</a:t>
            </a:r>
          </a:p>
          <a:p>
            <a:pPr marL="554831" lvl="1" indent="-254794"/>
            <a:r>
              <a:rPr lang="en-US" altLang="x-none" sz="1200" dirty="0"/>
              <a:t>3		</a:t>
            </a:r>
            <a:r>
              <a:rPr lang="en-US" altLang="x-none" sz="1200" dirty="0">
                <a:solidFill>
                  <a:srgbClr val="00B050"/>
                </a:solidFill>
              </a:rPr>
              <a:t>Prime</a:t>
            </a:r>
          </a:p>
          <a:p>
            <a:pPr marL="554831" lvl="1" indent="-254794"/>
            <a:r>
              <a:rPr lang="en-US" altLang="x-none" sz="1200" dirty="0"/>
              <a:t>9		</a:t>
            </a:r>
            <a:r>
              <a:rPr lang="en-US" altLang="x-none" sz="1200" dirty="0">
                <a:solidFill>
                  <a:srgbClr val="FF0000"/>
                </a:solidFill>
              </a:rPr>
              <a:t>Composite, 9 = 3</a:t>
            </a:r>
            <a:r>
              <a:rPr lang="en-US" altLang="x-none" sz="1200" baseline="30000" dirty="0">
                <a:solidFill>
                  <a:srgbClr val="FF0000"/>
                </a:solidFill>
              </a:rPr>
              <a:t>2</a:t>
            </a:r>
          </a:p>
          <a:p>
            <a:pPr marL="554831" lvl="1" indent="-254794"/>
            <a:endParaRPr lang="en-US" altLang="x-none" sz="1200" dirty="0"/>
          </a:p>
          <a:p>
            <a:pPr marL="554831" lvl="1" indent="-254794"/>
            <a:endParaRPr lang="en-US" altLang="x-none" sz="135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322368" y="2943051"/>
            <a:ext cx="2114550" cy="171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360468" y="3190701"/>
            <a:ext cx="2114550" cy="171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341418" y="3389250"/>
            <a:ext cx="2114550" cy="2015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265218" y="3638376"/>
            <a:ext cx="2114550" cy="175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322368" y="3838401"/>
            <a:ext cx="2114550" cy="201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4D34FEFF-7BA2-CA49-814A-AB36A6D2D919}"/>
              </a:ext>
            </a:extLst>
          </p:cNvPr>
          <p:cNvSpPr txBox="1">
            <a:spLocks noChangeArrowheads="1"/>
          </p:cNvSpPr>
          <p:nvPr/>
        </p:nvSpPr>
        <p:spPr bwMode="auto">
          <a:xfrm rot="1374351">
            <a:off x="5744686" y="2017396"/>
            <a:ext cx="2487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 dirty="0"/>
              <a:t>/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B072A6-2668-7949-E502-CFDA726A4BB1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Let’s (finally) define the primes formally</a:t>
            </a:r>
            <a:endParaRPr lang="en-US" dirty="0"/>
          </a:p>
        </p:txBody>
      </p:sp>
      <p:sp>
        <p:nvSpPr>
          <p:cNvPr id="12" name="3 Marcador de número de diapositiva">
            <a:extLst>
              <a:ext uri="{FF2B5EF4-FFF2-40B4-BE49-F238E27FC236}">
                <a16:creationId xmlns:a16="http://schemas.microsoft.com/office/drawing/2014/main" id="{83C5D674-CD1D-DBC6-4E09-727C41F39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4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  <p:bldP spid="7" grpId="0" animBg="1"/>
      <p:bldP spid="8" grpId="0" animBg="1"/>
      <p:bldP spid="9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x-none" sz="1500" b="1" i="1" dirty="0">
                <a:solidFill>
                  <a:schemeClr val="bg2"/>
                </a:solidFill>
              </a:rPr>
              <a:t>Theorem</a:t>
            </a:r>
            <a:r>
              <a:rPr lang="en-US" altLang="x-none" sz="1500" b="1" i="1" dirty="0"/>
              <a:t> </a:t>
            </a:r>
            <a:r>
              <a:rPr lang="en-US" altLang="x-none" sz="1500" dirty="0">
                <a:solidFill>
                  <a:srgbClr val="FF0000"/>
                </a:solidFill>
              </a:rPr>
              <a:t>(The Fundamental Theorem of Arithmetic)</a:t>
            </a:r>
            <a:r>
              <a:rPr lang="en-US" altLang="x-none" sz="1500" b="1" dirty="0">
                <a:solidFill>
                  <a:schemeClr val="bg2"/>
                </a:solidFill>
              </a:rPr>
              <a:t>:</a:t>
            </a:r>
            <a:r>
              <a:rPr lang="en-US" altLang="x-none" sz="1500" dirty="0"/>
              <a:t>  Every positive integer greater than 1 can be written uniquely as a prime or the product of two or more primes where the prime factors are written in order of non-decreasing size.</a:t>
            </a:r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r>
              <a:rPr lang="en-US" altLang="x-none" sz="1500" b="1" i="1" dirty="0">
                <a:solidFill>
                  <a:schemeClr val="bg2"/>
                </a:solidFill>
              </a:rPr>
              <a:t>Examples:</a:t>
            </a:r>
            <a:endParaRPr lang="en-US" altLang="x-none" sz="1500" dirty="0">
              <a:solidFill>
                <a:schemeClr val="bg2"/>
              </a:solidFill>
            </a:endParaRPr>
          </a:p>
          <a:p>
            <a:pPr marL="514350" lvl="1"/>
            <a:r>
              <a:rPr lang="en-US" altLang="x-none" sz="1200" dirty="0"/>
              <a:t>100 = 2 × 2 × 5 × 5 = 2</a:t>
            </a:r>
            <a:r>
              <a:rPr lang="en-US" altLang="x-none" sz="1200" baseline="30000" dirty="0"/>
              <a:t>2 </a:t>
            </a:r>
            <a:r>
              <a:rPr lang="en-US" altLang="x-none" sz="1200" dirty="0"/>
              <a:t>× 5</a:t>
            </a:r>
            <a:r>
              <a:rPr lang="en-US" altLang="x-none" sz="1200" baseline="30000" dirty="0"/>
              <a:t>2</a:t>
            </a:r>
          </a:p>
          <a:p>
            <a:pPr marL="514350" lvl="1"/>
            <a:r>
              <a:rPr lang="en-US" altLang="x-none" sz="1200" dirty="0"/>
              <a:t>641 = 641</a:t>
            </a:r>
          </a:p>
          <a:p>
            <a:pPr marL="514350" lvl="1"/>
            <a:r>
              <a:rPr lang="en-US" altLang="x-none" sz="1200" dirty="0"/>
              <a:t>999 = 3 × 3 × 3 × 37 = 3</a:t>
            </a:r>
            <a:r>
              <a:rPr lang="en-US" altLang="x-none" sz="1200" baseline="30000" dirty="0"/>
              <a:t>3 </a:t>
            </a:r>
            <a:r>
              <a:rPr lang="en-US" altLang="x-none" sz="1200" dirty="0"/>
              <a:t>× 37</a:t>
            </a:r>
          </a:p>
          <a:p>
            <a:pPr marL="514350" lvl="1"/>
            <a:r>
              <a:rPr lang="en-US" altLang="x-none" sz="1200" dirty="0"/>
              <a:t>1024 = 2 × 2 × 2 × 2 × 2 × 2 × 2 × 2 × 2 × 2 = 2</a:t>
            </a:r>
            <a:r>
              <a:rPr lang="en-US" altLang="x-none" sz="1200" baseline="30000" dirty="0"/>
              <a:t>10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sz="1500" dirty="0">
                <a:solidFill>
                  <a:srgbClr val="FF0000"/>
                </a:solidFill>
              </a:rPr>
              <a:t>Note:  </a:t>
            </a:r>
            <a:r>
              <a:rPr lang="en-US" altLang="x-none" sz="1500" dirty="0"/>
              <a:t>Proving the fundamental theorem of arithmetic requires some mathematical tools that we have not yet learned.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60D745-29E4-7364-51A5-58B351F2A3D6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Any positive integer can be represented as a unique product of prime numbers!</a:t>
            </a:r>
            <a:endParaRPr lang="en-US" dirty="0"/>
          </a:p>
        </p:txBody>
      </p:sp>
      <p:sp>
        <p:nvSpPr>
          <p:cNvPr id="6" name="3 Marcador de número de diapositiva">
            <a:extLst>
              <a:ext uri="{FF2B5EF4-FFF2-40B4-BE49-F238E27FC236}">
                <a16:creationId xmlns:a16="http://schemas.microsoft.com/office/drawing/2014/main" id="{95EA6029-DB6E-F0C1-3E5F-D9BC2FE24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5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This leads to a related theorem…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Theorem:</a:t>
            </a:r>
            <a:r>
              <a:rPr lang="en-US" altLang="x-none" dirty="0"/>
              <a:t>  If n is a composite integer, then n has a prime divisor less than or equal to √n.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Proof:</a:t>
            </a:r>
          </a:p>
          <a:p>
            <a:pPr marL="514350" lvl="1"/>
            <a:r>
              <a:rPr lang="en-US" altLang="x-none" dirty="0"/>
              <a:t>If n is composite, then it has a positive integer factor a with 1 &lt; a &lt; n by definition. This means that n = ab, where b is an integer greater than 1.</a:t>
            </a:r>
          </a:p>
          <a:p>
            <a:pPr marL="514350" lvl="1"/>
            <a:r>
              <a:rPr lang="en-US" altLang="x-none" dirty="0"/>
              <a:t>Assume a &gt; √n and b &gt; √n. Then ab &gt; √</a:t>
            </a:r>
            <a:r>
              <a:rPr lang="en-US" altLang="x-none" dirty="0" err="1"/>
              <a:t>n√n</a:t>
            </a:r>
            <a:r>
              <a:rPr lang="en-US" altLang="x-none" dirty="0"/>
              <a:t> = n, which is a </a:t>
            </a:r>
            <a:r>
              <a:rPr lang="en-US" altLang="x-none" dirty="0">
                <a:solidFill>
                  <a:srgbClr val="FF0000"/>
                </a:solidFill>
              </a:rPr>
              <a:t>contradiction</a:t>
            </a:r>
            <a:r>
              <a:rPr lang="en-US" altLang="x-none" dirty="0"/>
              <a:t>. So either a ≤ √n or b ≤ √n.</a:t>
            </a:r>
          </a:p>
          <a:p>
            <a:pPr marL="971550" lvl="2"/>
            <a:r>
              <a:rPr lang="en-US" altLang="x-none" dirty="0"/>
              <a:t>Thus, n has a divisor less than or equal to √n.</a:t>
            </a:r>
          </a:p>
          <a:p>
            <a:pPr marL="514350" lvl="1"/>
            <a:r>
              <a:rPr lang="en-US" altLang="x-none" dirty="0"/>
              <a:t>By the </a:t>
            </a:r>
            <a:r>
              <a:rPr lang="en-US" altLang="x-none" dirty="0">
                <a:solidFill>
                  <a:srgbClr val="00B050"/>
                </a:solidFill>
              </a:rPr>
              <a:t>fundamental theorem of arithmetic</a:t>
            </a:r>
            <a:r>
              <a:rPr lang="en-US" altLang="x-none" dirty="0"/>
              <a:t>, this divisor is either prime, or is a product of primes. In either case, n has a prime divisor less than or equal to √n.    ❏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362EF905-3861-98C7-0959-43191BBA1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6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199" y="971550"/>
            <a:ext cx="8229599" cy="3543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Corollary: </a:t>
            </a:r>
            <a:r>
              <a:rPr lang="en-US" altLang="x-none" dirty="0"/>
              <a:t>If n is a positive integer that does not have a prime divisor less than or equal to √n, then n is prime.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Example: </a:t>
            </a:r>
            <a:r>
              <a:rPr lang="en-US" altLang="x-none" dirty="0"/>
              <a:t>Is 101 prime?</a:t>
            </a:r>
          </a:p>
          <a:p>
            <a:pPr marL="514350" lvl="1"/>
            <a:r>
              <a:rPr lang="en-US" altLang="x-none" dirty="0"/>
              <a:t>The primes less than or equal to √101 (~10.05) are 2, 3, 5, and 7</a:t>
            </a:r>
          </a:p>
          <a:p>
            <a:pPr marL="514350" lvl="1"/>
            <a:r>
              <a:rPr lang="en-US" altLang="x-none" dirty="0"/>
              <a:t>Since 101 is not divisible by 2, 3, 5, or 7, it must be prime</a:t>
            </a:r>
          </a:p>
          <a:p>
            <a:pPr marL="514350" lvl="1"/>
            <a:endParaRPr lang="en-US" altLang="x-none" dirty="0"/>
          </a:p>
          <a:p>
            <a:pPr marL="0" indent="0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Example:</a:t>
            </a:r>
            <a:r>
              <a:rPr lang="en-US" altLang="x-none" b="1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Is 1147 prime?</a:t>
            </a:r>
          </a:p>
          <a:p>
            <a:pPr marL="514350" lvl="1"/>
            <a:r>
              <a:rPr lang="en-US" altLang="x-none" dirty="0"/>
              <a:t>The primes less than or equal to √1147 (~33.87) are 2, 3, 5, 7, 11, 13, 17, 23, 29, and 31</a:t>
            </a:r>
          </a:p>
          <a:p>
            <a:pPr marL="514350" lvl="1"/>
            <a:r>
              <a:rPr lang="en-US" altLang="x-none" dirty="0"/>
              <a:t>1147 = 31 × 37, so 1147 must be composite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48675F8-69AC-2796-EE6E-276E5F873276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Applying </a:t>
            </a:r>
            <a:r>
              <a:rPr lang="en-US" altLang="x-none" sz="3200" dirty="0">
                <a:solidFill>
                  <a:srgbClr val="FF0000"/>
                </a:solidFill>
              </a:rPr>
              <a:t>contraposition</a:t>
            </a:r>
            <a:r>
              <a:rPr lang="en-US" altLang="x-none" sz="3200" dirty="0"/>
              <a:t> leads to a naive primality test</a:t>
            </a:r>
            <a:endParaRPr lang="en-US" altLang="x-none" dirty="0"/>
          </a:p>
        </p:txBody>
      </p:sp>
      <p:sp>
        <p:nvSpPr>
          <p:cNvPr id="7" name="3 Marcador de número de diapositiva">
            <a:extLst>
              <a:ext uri="{FF2B5EF4-FFF2-40B4-BE49-F238E27FC236}">
                <a16:creationId xmlns:a16="http://schemas.microsoft.com/office/drawing/2014/main" id="{1CD64F28-7227-FFEA-E962-4F538A565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7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7350" y="992332"/>
            <a:ext cx="5829300" cy="41719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x-none" sz="1500" dirty="0"/>
              <a:t>The </a:t>
            </a:r>
            <a:r>
              <a:rPr lang="en-US" altLang="x-none" sz="1500" dirty="0">
                <a:solidFill>
                  <a:srgbClr val="FF0000"/>
                </a:solidFill>
              </a:rPr>
              <a:t>Sieve of Eratosthenes</a:t>
            </a:r>
            <a:r>
              <a:rPr lang="en-US" altLang="x-none" sz="1500" dirty="0">
                <a:solidFill>
                  <a:srgbClr val="C00000"/>
                </a:solidFill>
              </a:rPr>
              <a:t> </a:t>
            </a:r>
            <a:r>
              <a:rPr lang="en-US" altLang="x-none" sz="1500" dirty="0"/>
              <a:t>is a brute-force algorithm for finding all prime numbers less than some value </a:t>
            </a:r>
            <a:r>
              <a:rPr lang="en-US" altLang="x-none" sz="1500" i="1" dirty="0"/>
              <a:t>n</a:t>
            </a:r>
          </a:p>
          <a:p>
            <a:pPr marL="0" indent="0">
              <a:buNone/>
            </a:pPr>
            <a:endParaRPr lang="en-US" altLang="x-none" sz="1500" i="1" dirty="0"/>
          </a:p>
          <a:p>
            <a:pPr marL="0" indent="0">
              <a:buNone/>
            </a:pPr>
            <a:r>
              <a:rPr lang="en-US" altLang="x-none" sz="1500" i="1" dirty="0"/>
              <a:t>Step 1:</a:t>
            </a:r>
            <a:r>
              <a:rPr lang="en-US" altLang="x-none" sz="1500" b="1" dirty="0"/>
              <a:t>  </a:t>
            </a:r>
            <a:r>
              <a:rPr lang="en-US" altLang="x-none" sz="1500" dirty="0"/>
              <a:t>List the numbers less than </a:t>
            </a:r>
            <a:r>
              <a:rPr lang="en-US" altLang="x-none" sz="1500" i="1" dirty="0"/>
              <a:t>n</a:t>
            </a:r>
          </a:p>
          <a:p>
            <a:pPr marL="0" indent="0">
              <a:buNone/>
            </a:pPr>
            <a:endParaRPr lang="en-US" altLang="x-none" sz="1500" i="1" dirty="0"/>
          </a:p>
          <a:p>
            <a:pPr marL="0" indent="0">
              <a:buNone/>
            </a:pPr>
            <a:endParaRPr lang="en-US" altLang="x-none" sz="1500" i="1" dirty="0"/>
          </a:p>
          <a:p>
            <a:pPr marL="0" indent="0">
              <a:buNone/>
            </a:pPr>
            <a:endParaRPr lang="en-US" altLang="x-none" sz="1500" i="1" dirty="0"/>
          </a:p>
          <a:p>
            <a:pPr marL="0" indent="0">
              <a:buNone/>
            </a:pPr>
            <a:endParaRPr lang="en-US" altLang="x-none" sz="1500" i="1" dirty="0"/>
          </a:p>
          <a:p>
            <a:pPr marL="0" indent="0">
              <a:buNone/>
            </a:pPr>
            <a:endParaRPr lang="en-US" altLang="x-none" sz="1500" i="1" dirty="0"/>
          </a:p>
          <a:p>
            <a:pPr marL="0" indent="0">
              <a:buNone/>
            </a:pPr>
            <a:endParaRPr lang="en-US" altLang="x-none" sz="1500" i="1" dirty="0"/>
          </a:p>
          <a:p>
            <a:pPr marL="0" indent="0">
              <a:buNone/>
            </a:pPr>
            <a:endParaRPr lang="en-US" altLang="x-none" sz="1500" i="1" dirty="0"/>
          </a:p>
          <a:p>
            <a:pPr marL="0" indent="0">
              <a:buNone/>
            </a:pPr>
            <a:endParaRPr lang="en-US" altLang="x-none" sz="1500" i="1" dirty="0"/>
          </a:p>
          <a:p>
            <a:pPr marL="0" indent="0">
              <a:buNone/>
            </a:pPr>
            <a:r>
              <a:rPr lang="en-US" altLang="x-none" sz="1500" i="1" dirty="0"/>
              <a:t>Step 2: </a:t>
            </a:r>
            <a:r>
              <a:rPr lang="en-US" altLang="x-none" sz="1500" dirty="0"/>
              <a:t> If the next available prime number is less than √n, cross out all of its multiples</a:t>
            </a:r>
          </a:p>
          <a:p>
            <a:pPr marL="0" indent="0">
              <a:buNone/>
            </a:pPr>
            <a:r>
              <a:rPr lang="en-US" altLang="x-none" sz="1500" i="1" dirty="0"/>
              <a:t>Step 3:  </a:t>
            </a:r>
            <a:r>
              <a:rPr lang="en-US" altLang="x-none" sz="1500" dirty="0"/>
              <a:t>Repeat until the next available number is &gt; √n</a:t>
            </a:r>
          </a:p>
          <a:p>
            <a:pPr marL="0" indent="0">
              <a:buNone/>
            </a:pPr>
            <a:r>
              <a:rPr lang="en-US" altLang="x-none" sz="1500" i="1" dirty="0"/>
              <a:t>Step 4:</a:t>
            </a:r>
            <a:r>
              <a:rPr lang="en-US" altLang="x-none" sz="1500" dirty="0"/>
              <a:t>  All remaining numbers are prime</a:t>
            </a:r>
            <a:endParaRPr lang="en-US" altLang="x-none" sz="1500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141151"/>
              </p:ext>
            </p:extLst>
          </p:nvPr>
        </p:nvGraphicFramePr>
        <p:xfrm>
          <a:off x="2286000" y="2077227"/>
          <a:ext cx="4572000" cy="1973580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78606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4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5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6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7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8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9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10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11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606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12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13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14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15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16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17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18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19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20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21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606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22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23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24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09" charset="0"/>
                        <a:ea typeface="Osaka" pitchFamily="-109" charset="-128"/>
                        <a:cs typeface="Osaka" pitchFamily="-109" charset="-128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25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26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27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28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29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30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31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606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32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33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34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35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36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37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38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39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40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41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606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42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43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44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45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46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47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48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49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50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51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606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52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53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54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55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56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57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58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59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60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61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606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62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63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64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65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66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67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68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69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70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09" charset="0"/>
                          <a:ea typeface="Osaka" pitchFamily="-109" charset="-128"/>
                          <a:cs typeface="Osaka" pitchFamily="-109" charset="-128"/>
                        </a:rPr>
                        <a:t>71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2343150" y="2043889"/>
            <a:ext cx="4030266" cy="2037160"/>
            <a:chOff x="1600200" y="2694408"/>
            <a:chExt cx="5373652" cy="2715792"/>
          </a:xfrm>
        </p:grpSpPr>
        <p:sp>
          <p:nvSpPr>
            <p:cNvPr id="5" name="Multiply 4"/>
            <p:cNvSpPr>
              <a:spLocks/>
            </p:cNvSpPr>
            <p:nvPr/>
          </p:nvSpPr>
          <p:spPr bwMode="auto">
            <a:xfrm>
              <a:off x="2828917" y="2694408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6" name="Multiply 5"/>
            <p:cNvSpPr>
              <a:spLocks/>
            </p:cNvSpPr>
            <p:nvPr/>
          </p:nvSpPr>
          <p:spPr bwMode="auto">
            <a:xfrm>
              <a:off x="4038584" y="2694408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7" name="Multiply 6"/>
            <p:cNvSpPr>
              <a:spLocks/>
            </p:cNvSpPr>
            <p:nvPr/>
          </p:nvSpPr>
          <p:spPr bwMode="auto">
            <a:xfrm>
              <a:off x="5306988" y="2694408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8" name="Multiply 7"/>
            <p:cNvSpPr>
              <a:spLocks/>
            </p:cNvSpPr>
            <p:nvPr/>
          </p:nvSpPr>
          <p:spPr bwMode="auto">
            <a:xfrm>
              <a:off x="6516655" y="2694408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9" name="Multiply 8"/>
            <p:cNvSpPr>
              <a:spLocks/>
            </p:cNvSpPr>
            <p:nvPr/>
          </p:nvSpPr>
          <p:spPr bwMode="auto">
            <a:xfrm>
              <a:off x="2819392" y="3065825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0" name="Multiply 9"/>
            <p:cNvSpPr>
              <a:spLocks/>
            </p:cNvSpPr>
            <p:nvPr/>
          </p:nvSpPr>
          <p:spPr bwMode="auto">
            <a:xfrm>
              <a:off x="4029059" y="3065825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1" name="Multiply 10"/>
            <p:cNvSpPr>
              <a:spLocks/>
            </p:cNvSpPr>
            <p:nvPr/>
          </p:nvSpPr>
          <p:spPr bwMode="auto">
            <a:xfrm>
              <a:off x="5297463" y="3065825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2" name="Multiply 11"/>
            <p:cNvSpPr>
              <a:spLocks/>
            </p:cNvSpPr>
            <p:nvPr/>
          </p:nvSpPr>
          <p:spPr bwMode="auto">
            <a:xfrm>
              <a:off x="6507130" y="3065825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3" name="Multiply 12"/>
            <p:cNvSpPr>
              <a:spLocks/>
            </p:cNvSpPr>
            <p:nvPr/>
          </p:nvSpPr>
          <p:spPr bwMode="auto">
            <a:xfrm>
              <a:off x="1600200" y="3065825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4" name="Multiply 13"/>
            <p:cNvSpPr>
              <a:spLocks/>
            </p:cNvSpPr>
            <p:nvPr/>
          </p:nvSpPr>
          <p:spPr bwMode="auto">
            <a:xfrm>
              <a:off x="2819392" y="3429307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5" name="Multiply 14"/>
            <p:cNvSpPr>
              <a:spLocks/>
            </p:cNvSpPr>
            <p:nvPr/>
          </p:nvSpPr>
          <p:spPr bwMode="auto">
            <a:xfrm>
              <a:off x="4029059" y="3429307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6" name="Multiply 15"/>
            <p:cNvSpPr>
              <a:spLocks/>
            </p:cNvSpPr>
            <p:nvPr/>
          </p:nvSpPr>
          <p:spPr bwMode="auto">
            <a:xfrm>
              <a:off x="5297463" y="3429307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7" name="Multiply 16"/>
            <p:cNvSpPr>
              <a:spLocks/>
            </p:cNvSpPr>
            <p:nvPr/>
          </p:nvSpPr>
          <p:spPr bwMode="auto">
            <a:xfrm>
              <a:off x="6507130" y="3429307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8" name="Multiply 17"/>
            <p:cNvSpPr>
              <a:spLocks/>
            </p:cNvSpPr>
            <p:nvPr/>
          </p:nvSpPr>
          <p:spPr bwMode="auto">
            <a:xfrm>
              <a:off x="1600200" y="3429307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9" name="Multiply 18"/>
            <p:cNvSpPr>
              <a:spLocks/>
            </p:cNvSpPr>
            <p:nvPr/>
          </p:nvSpPr>
          <p:spPr bwMode="auto">
            <a:xfrm>
              <a:off x="2819392" y="3810248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20" name="Multiply 19"/>
            <p:cNvSpPr>
              <a:spLocks/>
            </p:cNvSpPr>
            <p:nvPr/>
          </p:nvSpPr>
          <p:spPr bwMode="auto">
            <a:xfrm>
              <a:off x="4029059" y="3810248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21" name="Multiply 20"/>
            <p:cNvSpPr>
              <a:spLocks/>
            </p:cNvSpPr>
            <p:nvPr/>
          </p:nvSpPr>
          <p:spPr bwMode="auto">
            <a:xfrm>
              <a:off x="5297463" y="3810248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22" name="Multiply 21"/>
            <p:cNvSpPr>
              <a:spLocks/>
            </p:cNvSpPr>
            <p:nvPr/>
          </p:nvSpPr>
          <p:spPr bwMode="auto">
            <a:xfrm>
              <a:off x="6507130" y="3810248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23" name="Multiply 22"/>
            <p:cNvSpPr>
              <a:spLocks/>
            </p:cNvSpPr>
            <p:nvPr/>
          </p:nvSpPr>
          <p:spPr bwMode="auto">
            <a:xfrm>
              <a:off x="1600200" y="3810248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24" name="Multiply 23"/>
            <p:cNvSpPr>
              <a:spLocks/>
            </p:cNvSpPr>
            <p:nvPr/>
          </p:nvSpPr>
          <p:spPr bwMode="auto">
            <a:xfrm>
              <a:off x="2819392" y="4191189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25" name="Multiply 24"/>
            <p:cNvSpPr>
              <a:spLocks/>
            </p:cNvSpPr>
            <p:nvPr/>
          </p:nvSpPr>
          <p:spPr bwMode="auto">
            <a:xfrm>
              <a:off x="4029059" y="4191189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26" name="Multiply 25"/>
            <p:cNvSpPr>
              <a:spLocks/>
            </p:cNvSpPr>
            <p:nvPr/>
          </p:nvSpPr>
          <p:spPr bwMode="auto">
            <a:xfrm>
              <a:off x="5297463" y="4191189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27" name="Multiply 26"/>
            <p:cNvSpPr>
              <a:spLocks/>
            </p:cNvSpPr>
            <p:nvPr/>
          </p:nvSpPr>
          <p:spPr bwMode="auto">
            <a:xfrm>
              <a:off x="6507130" y="4191189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28" name="Multiply 27"/>
            <p:cNvSpPr>
              <a:spLocks/>
            </p:cNvSpPr>
            <p:nvPr/>
          </p:nvSpPr>
          <p:spPr bwMode="auto">
            <a:xfrm>
              <a:off x="1600200" y="4191189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29" name="Multiply 28"/>
            <p:cNvSpPr>
              <a:spLocks/>
            </p:cNvSpPr>
            <p:nvPr/>
          </p:nvSpPr>
          <p:spPr bwMode="auto">
            <a:xfrm>
              <a:off x="2819392" y="4572130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30" name="Multiply 29"/>
            <p:cNvSpPr>
              <a:spLocks/>
            </p:cNvSpPr>
            <p:nvPr/>
          </p:nvSpPr>
          <p:spPr bwMode="auto">
            <a:xfrm>
              <a:off x="4029059" y="4572130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31" name="Multiply 30"/>
            <p:cNvSpPr>
              <a:spLocks/>
            </p:cNvSpPr>
            <p:nvPr/>
          </p:nvSpPr>
          <p:spPr bwMode="auto">
            <a:xfrm>
              <a:off x="5297463" y="4572130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32" name="Multiply 31"/>
            <p:cNvSpPr>
              <a:spLocks/>
            </p:cNvSpPr>
            <p:nvPr/>
          </p:nvSpPr>
          <p:spPr bwMode="auto">
            <a:xfrm>
              <a:off x="6507130" y="4572130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33" name="Multiply 32"/>
            <p:cNvSpPr>
              <a:spLocks/>
            </p:cNvSpPr>
            <p:nvPr/>
          </p:nvSpPr>
          <p:spPr bwMode="auto">
            <a:xfrm>
              <a:off x="1600200" y="4572130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34" name="Multiply 33"/>
            <p:cNvSpPr>
              <a:spLocks/>
            </p:cNvSpPr>
            <p:nvPr/>
          </p:nvSpPr>
          <p:spPr bwMode="auto">
            <a:xfrm>
              <a:off x="2819392" y="4953071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35" name="Multiply 34"/>
            <p:cNvSpPr>
              <a:spLocks/>
            </p:cNvSpPr>
            <p:nvPr/>
          </p:nvSpPr>
          <p:spPr bwMode="auto">
            <a:xfrm>
              <a:off x="4029059" y="4953071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36" name="Multiply 35"/>
            <p:cNvSpPr>
              <a:spLocks/>
            </p:cNvSpPr>
            <p:nvPr/>
          </p:nvSpPr>
          <p:spPr bwMode="auto">
            <a:xfrm>
              <a:off x="5297463" y="4953071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37" name="Multiply 36"/>
            <p:cNvSpPr>
              <a:spLocks/>
            </p:cNvSpPr>
            <p:nvPr/>
          </p:nvSpPr>
          <p:spPr bwMode="auto">
            <a:xfrm>
              <a:off x="6507130" y="4953071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38" name="Multiply 37"/>
            <p:cNvSpPr>
              <a:spLocks/>
            </p:cNvSpPr>
            <p:nvPr/>
          </p:nvSpPr>
          <p:spPr bwMode="auto">
            <a:xfrm>
              <a:off x="1600200" y="4953071"/>
              <a:ext cx="457197" cy="457129"/>
            </a:xfrm>
            <a:custGeom>
              <a:avLst/>
              <a:gdLst>
                <a:gd name="T0" fmla="*/ 71797 w 457197"/>
                <a:gd name="T1" fmla="*/ 147807 h 457129"/>
                <a:gd name="T2" fmla="*/ 147817 w 457197"/>
                <a:gd name="T3" fmla="*/ 71775 h 457129"/>
                <a:gd name="T4" fmla="*/ 228599 w 457197"/>
                <a:gd name="T5" fmla="*/ 152544 h 457129"/>
                <a:gd name="T6" fmla="*/ 309380 w 457197"/>
                <a:gd name="T7" fmla="*/ 71775 h 457129"/>
                <a:gd name="T8" fmla="*/ 385400 w 457197"/>
                <a:gd name="T9" fmla="*/ 147807 h 457129"/>
                <a:gd name="T10" fmla="*/ 304630 w 457197"/>
                <a:gd name="T11" fmla="*/ 228565 h 457129"/>
                <a:gd name="T12" fmla="*/ 385400 w 457197"/>
                <a:gd name="T13" fmla="*/ 309322 h 457129"/>
                <a:gd name="T14" fmla="*/ 309380 w 457197"/>
                <a:gd name="T15" fmla="*/ 385354 h 457129"/>
                <a:gd name="T16" fmla="*/ 228599 w 457197"/>
                <a:gd name="T17" fmla="*/ 304585 h 457129"/>
                <a:gd name="T18" fmla="*/ 147817 w 457197"/>
                <a:gd name="T19" fmla="*/ 385354 h 457129"/>
                <a:gd name="T20" fmla="*/ 71797 w 457197"/>
                <a:gd name="T21" fmla="*/ 309322 h 457129"/>
                <a:gd name="T22" fmla="*/ 152567 w 457197"/>
                <a:gd name="T23" fmla="*/ 228565 h 457129"/>
                <a:gd name="T24" fmla="*/ 71797 w 457197"/>
                <a:gd name="T25" fmla="*/ 147807 h 4571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197" h="457129">
                  <a:moveTo>
                    <a:pt x="71797" y="147807"/>
                  </a:moveTo>
                  <a:lnTo>
                    <a:pt x="147817" y="71775"/>
                  </a:lnTo>
                  <a:lnTo>
                    <a:pt x="228599" y="152544"/>
                  </a:lnTo>
                  <a:lnTo>
                    <a:pt x="309380" y="71775"/>
                  </a:lnTo>
                  <a:lnTo>
                    <a:pt x="385400" y="147807"/>
                  </a:lnTo>
                  <a:lnTo>
                    <a:pt x="304630" y="228565"/>
                  </a:lnTo>
                  <a:lnTo>
                    <a:pt x="385400" y="309322"/>
                  </a:lnTo>
                  <a:lnTo>
                    <a:pt x="309380" y="385354"/>
                  </a:lnTo>
                  <a:lnTo>
                    <a:pt x="228599" y="304585"/>
                  </a:lnTo>
                  <a:lnTo>
                    <a:pt x="147817" y="385354"/>
                  </a:lnTo>
                  <a:lnTo>
                    <a:pt x="71797" y="309322"/>
                  </a:lnTo>
                  <a:lnTo>
                    <a:pt x="152567" y="228565"/>
                  </a:lnTo>
                  <a:lnTo>
                    <a:pt x="71797" y="14780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ED00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</p:grpSp>
      <p:grpSp>
        <p:nvGrpSpPr>
          <p:cNvPr id="23552" name="Group 50"/>
          <p:cNvGrpSpPr>
            <a:grpSpLocks/>
          </p:cNvGrpSpPr>
          <p:nvPr/>
        </p:nvGrpSpPr>
        <p:grpSpPr bwMode="auto">
          <a:xfrm>
            <a:off x="2800350" y="2051033"/>
            <a:ext cx="4000500" cy="2030016"/>
            <a:chOff x="2209800" y="2703544"/>
            <a:chExt cx="5334000" cy="2706656"/>
          </a:xfrm>
        </p:grpSpPr>
        <p:sp>
          <p:nvSpPr>
            <p:cNvPr id="40" name="Multiply 39"/>
            <p:cNvSpPr>
              <a:spLocks/>
            </p:cNvSpPr>
            <p:nvPr/>
          </p:nvSpPr>
          <p:spPr bwMode="auto">
            <a:xfrm>
              <a:off x="5867400" y="2703544"/>
              <a:ext cx="457200" cy="457195"/>
            </a:xfrm>
            <a:custGeom>
              <a:avLst/>
              <a:gdLst>
                <a:gd name="T0" fmla="*/ 71790 w 457200"/>
                <a:gd name="T1" fmla="*/ 147825 h 457195"/>
                <a:gd name="T2" fmla="*/ 147826 w 457200"/>
                <a:gd name="T3" fmla="*/ 71788 h 457195"/>
                <a:gd name="T4" fmla="*/ 228600 w 457200"/>
                <a:gd name="T5" fmla="*/ 152561 h 457195"/>
                <a:gd name="T6" fmla="*/ 309374 w 457200"/>
                <a:gd name="T7" fmla="*/ 71788 h 457195"/>
                <a:gd name="T8" fmla="*/ 385410 w 457200"/>
                <a:gd name="T9" fmla="*/ 147825 h 457195"/>
                <a:gd name="T10" fmla="*/ 304637 w 457200"/>
                <a:gd name="T11" fmla="*/ 228598 h 457195"/>
                <a:gd name="T12" fmla="*/ 385410 w 457200"/>
                <a:gd name="T13" fmla="*/ 309370 h 457195"/>
                <a:gd name="T14" fmla="*/ 309374 w 457200"/>
                <a:gd name="T15" fmla="*/ 385407 h 457195"/>
                <a:gd name="T16" fmla="*/ 228600 w 457200"/>
                <a:gd name="T17" fmla="*/ 304634 h 457195"/>
                <a:gd name="T18" fmla="*/ 147826 w 457200"/>
                <a:gd name="T19" fmla="*/ 385407 h 457195"/>
                <a:gd name="T20" fmla="*/ 71790 w 457200"/>
                <a:gd name="T21" fmla="*/ 309370 h 457195"/>
                <a:gd name="T22" fmla="*/ 152563 w 457200"/>
                <a:gd name="T23" fmla="*/ 228598 h 457195"/>
                <a:gd name="T24" fmla="*/ 71790 w 457200"/>
                <a:gd name="T25" fmla="*/ 147825 h 45719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200" h="457195">
                  <a:moveTo>
                    <a:pt x="71790" y="147825"/>
                  </a:moveTo>
                  <a:lnTo>
                    <a:pt x="147826" y="71788"/>
                  </a:lnTo>
                  <a:lnTo>
                    <a:pt x="228600" y="152561"/>
                  </a:lnTo>
                  <a:lnTo>
                    <a:pt x="309374" y="71788"/>
                  </a:lnTo>
                  <a:lnTo>
                    <a:pt x="385410" y="147825"/>
                  </a:lnTo>
                  <a:lnTo>
                    <a:pt x="304637" y="228598"/>
                  </a:lnTo>
                  <a:lnTo>
                    <a:pt x="385410" y="309370"/>
                  </a:lnTo>
                  <a:lnTo>
                    <a:pt x="309374" y="385407"/>
                  </a:lnTo>
                  <a:lnTo>
                    <a:pt x="228600" y="304634"/>
                  </a:lnTo>
                  <a:lnTo>
                    <a:pt x="147826" y="385407"/>
                  </a:lnTo>
                  <a:lnTo>
                    <a:pt x="71790" y="309370"/>
                  </a:lnTo>
                  <a:lnTo>
                    <a:pt x="152563" y="228598"/>
                  </a:lnTo>
                  <a:lnTo>
                    <a:pt x="71790" y="147825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660066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41" name="Multiply 40"/>
            <p:cNvSpPr>
              <a:spLocks/>
            </p:cNvSpPr>
            <p:nvPr/>
          </p:nvSpPr>
          <p:spPr bwMode="auto">
            <a:xfrm>
              <a:off x="3429000" y="3075015"/>
              <a:ext cx="457200" cy="457195"/>
            </a:xfrm>
            <a:custGeom>
              <a:avLst/>
              <a:gdLst>
                <a:gd name="T0" fmla="*/ 71790 w 457200"/>
                <a:gd name="T1" fmla="*/ 147825 h 457195"/>
                <a:gd name="T2" fmla="*/ 147826 w 457200"/>
                <a:gd name="T3" fmla="*/ 71788 h 457195"/>
                <a:gd name="T4" fmla="*/ 228600 w 457200"/>
                <a:gd name="T5" fmla="*/ 152561 h 457195"/>
                <a:gd name="T6" fmla="*/ 309374 w 457200"/>
                <a:gd name="T7" fmla="*/ 71788 h 457195"/>
                <a:gd name="T8" fmla="*/ 385410 w 457200"/>
                <a:gd name="T9" fmla="*/ 147825 h 457195"/>
                <a:gd name="T10" fmla="*/ 304637 w 457200"/>
                <a:gd name="T11" fmla="*/ 228598 h 457195"/>
                <a:gd name="T12" fmla="*/ 385410 w 457200"/>
                <a:gd name="T13" fmla="*/ 309370 h 457195"/>
                <a:gd name="T14" fmla="*/ 309374 w 457200"/>
                <a:gd name="T15" fmla="*/ 385407 h 457195"/>
                <a:gd name="T16" fmla="*/ 228600 w 457200"/>
                <a:gd name="T17" fmla="*/ 304634 h 457195"/>
                <a:gd name="T18" fmla="*/ 147826 w 457200"/>
                <a:gd name="T19" fmla="*/ 385407 h 457195"/>
                <a:gd name="T20" fmla="*/ 71790 w 457200"/>
                <a:gd name="T21" fmla="*/ 309370 h 457195"/>
                <a:gd name="T22" fmla="*/ 152563 w 457200"/>
                <a:gd name="T23" fmla="*/ 228598 h 457195"/>
                <a:gd name="T24" fmla="*/ 71790 w 457200"/>
                <a:gd name="T25" fmla="*/ 147825 h 45719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200" h="457195">
                  <a:moveTo>
                    <a:pt x="71790" y="147825"/>
                  </a:moveTo>
                  <a:lnTo>
                    <a:pt x="147826" y="71788"/>
                  </a:lnTo>
                  <a:lnTo>
                    <a:pt x="228600" y="152561"/>
                  </a:lnTo>
                  <a:lnTo>
                    <a:pt x="309374" y="71788"/>
                  </a:lnTo>
                  <a:lnTo>
                    <a:pt x="385410" y="147825"/>
                  </a:lnTo>
                  <a:lnTo>
                    <a:pt x="304637" y="228598"/>
                  </a:lnTo>
                  <a:lnTo>
                    <a:pt x="385410" y="309370"/>
                  </a:lnTo>
                  <a:lnTo>
                    <a:pt x="309374" y="385407"/>
                  </a:lnTo>
                  <a:lnTo>
                    <a:pt x="228600" y="304634"/>
                  </a:lnTo>
                  <a:lnTo>
                    <a:pt x="147826" y="385407"/>
                  </a:lnTo>
                  <a:lnTo>
                    <a:pt x="71790" y="309370"/>
                  </a:lnTo>
                  <a:lnTo>
                    <a:pt x="152563" y="228598"/>
                  </a:lnTo>
                  <a:lnTo>
                    <a:pt x="71790" y="147825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660066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42" name="Multiply 41"/>
            <p:cNvSpPr>
              <a:spLocks/>
            </p:cNvSpPr>
            <p:nvPr/>
          </p:nvSpPr>
          <p:spPr bwMode="auto">
            <a:xfrm>
              <a:off x="7086600" y="3065490"/>
              <a:ext cx="457200" cy="457195"/>
            </a:xfrm>
            <a:custGeom>
              <a:avLst/>
              <a:gdLst>
                <a:gd name="T0" fmla="*/ 71790 w 457200"/>
                <a:gd name="T1" fmla="*/ 147825 h 457195"/>
                <a:gd name="T2" fmla="*/ 147826 w 457200"/>
                <a:gd name="T3" fmla="*/ 71788 h 457195"/>
                <a:gd name="T4" fmla="*/ 228600 w 457200"/>
                <a:gd name="T5" fmla="*/ 152561 h 457195"/>
                <a:gd name="T6" fmla="*/ 309374 w 457200"/>
                <a:gd name="T7" fmla="*/ 71788 h 457195"/>
                <a:gd name="T8" fmla="*/ 385410 w 457200"/>
                <a:gd name="T9" fmla="*/ 147825 h 457195"/>
                <a:gd name="T10" fmla="*/ 304637 w 457200"/>
                <a:gd name="T11" fmla="*/ 228598 h 457195"/>
                <a:gd name="T12" fmla="*/ 385410 w 457200"/>
                <a:gd name="T13" fmla="*/ 309370 h 457195"/>
                <a:gd name="T14" fmla="*/ 309374 w 457200"/>
                <a:gd name="T15" fmla="*/ 385407 h 457195"/>
                <a:gd name="T16" fmla="*/ 228600 w 457200"/>
                <a:gd name="T17" fmla="*/ 304634 h 457195"/>
                <a:gd name="T18" fmla="*/ 147826 w 457200"/>
                <a:gd name="T19" fmla="*/ 385407 h 457195"/>
                <a:gd name="T20" fmla="*/ 71790 w 457200"/>
                <a:gd name="T21" fmla="*/ 309370 h 457195"/>
                <a:gd name="T22" fmla="*/ 152563 w 457200"/>
                <a:gd name="T23" fmla="*/ 228598 h 457195"/>
                <a:gd name="T24" fmla="*/ 71790 w 457200"/>
                <a:gd name="T25" fmla="*/ 147825 h 45719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200" h="457195">
                  <a:moveTo>
                    <a:pt x="71790" y="147825"/>
                  </a:moveTo>
                  <a:lnTo>
                    <a:pt x="147826" y="71788"/>
                  </a:lnTo>
                  <a:lnTo>
                    <a:pt x="228600" y="152561"/>
                  </a:lnTo>
                  <a:lnTo>
                    <a:pt x="309374" y="71788"/>
                  </a:lnTo>
                  <a:lnTo>
                    <a:pt x="385410" y="147825"/>
                  </a:lnTo>
                  <a:lnTo>
                    <a:pt x="304637" y="228598"/>
                  </a:lnTo>
                  <a:lnTo>
                    <a:pt x="385410" y="309370"/>
                  </a:lnTo>
                  <a:lnTo>
                    <a:pt x="309374" y="385407"/>
                  </a:lnTo>
                  <a:lnTo>
                    <a:pt x="228600" y="304634"/>
                  </a:lnTo>
                  <a:lnTo>
                    <a:pt x="147826" y="385407"/>
                  </a:lnTo>
                  <a:lnTo>
                    <a:pt x="71790" y="309370"/>
                  </a:lnTo>
                  <a:lnTo>
                    <a:pt x="152563" y="228598"/>
                  </a:lnTo>
                  <a:lnTo>
                    <a:pt x="71790" y="147825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660066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43" name="Multiply 42"/>
            <p:cNvSpPr>
              <a:spLocks/>
            </p:cNvSpPr>
            <p:nvPr/>
          </p:nvSpPr>
          <p:spPr bwMode="auto">
            <a:xfrm>
              <a:off x="4645025" y="3438548"/>
              <a:ext cx="457200" cy="457195"/>
            </a:xfrm>
            <a:custGeom>
              <a:avLst/>
              <a:gdLst>
                <a:gd name="T0" fmla="*/ 71790 w 457200"/>
                <a:gd name="T1" fmla="*/ 147825 h 457195"/>
                <a:gd name="T2" fmla="*/ 147826 w 457200"/>
                <a:gd name="T3" fmla="*/ 71788 h 457195"/>
                <a:gd name="T4" fmla="*/ 228600 w 457200"/>
                <a:gd name="T5" fmla="*/ 152561 h 457195"/>
                <a:gd name="T6" fmla="*/ 309374 w 457200"/>
                <a:gd name="T7" fmla="*/ 71788 h 457195"/>
                <a:gd name="T8" fmla="*/ 385410 w 457200"/>
                <a:gd name="T9" fmla="*/ 147825 h 457195"/>
                <a:gd name="T10" fmla="*/ 304637 w 457200"/>
                <a:gd name="T11" fmla="*/ 228598 h 457195"/>
                <a:gd name="T12" fmla="*/ 385410 w 457200"/>
                <a:gd name="T13" fmla="*/ 309370 h 457195"/>
                <a:gd name="T14" fmla="*/ 309374 w 457200"/>
                <a:gd name="T15" fmla="*/ 385407 h 457195"/>
                <a:gd name="T16" fmla="*/ 228600 w 457200"/>
                <a:gd name="T17" fmla="*/ 304634 h 457195"/>
                <a:gd name="T18" fmla="*/ 147826 w 457200"/>
                <a:gd name="T19" fmla="*/ 385407 h 457195"/>
                <a:gd name="T20" fmla="*/ 71790 w 457200"/>
                <a:gd name="T21" fmla="*/ 309370 h 457195"/>
                <a:gd name="T22" fmla="*/ 152563 w 457200"/>
                <a:gd name="T23" fmla="*/ 228598 h 457195"/>
                <a:gd name="T24" fmla="*/ 71790 w 457200"/>
                <a:gd name="T25" fmla="*/ 147825 h 45719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200" h="457195">
                  <a:moveTo>
                    <a:pt x="71790" y="147825"/>
                  </a:moveTo>
                  <a:lnTo>
                    <a:pt x="147826" y="71788"/>
                  </a:lnTo>
                  <a:lnTo>
                    <a:pt x="228600" y="152561"/>
                  </a:lnTo>
                  <a:lnTo>
                    <a:pt x="309374" y="71788"/>
                  </a:lnTo>
                  <a:lnTo>
                    <a:pt x="385410" y="147825"/>
                  </a:lnTo>
                  <a:lnTo>
                    <a:pt x="304637" y="228598"/>
                  </a:lnTo>
                  <a:lnTo>
                    <a:pt x="385410" y="309370"/>
                  </a:lnTo>
                  <a:lnTo>
                    <a:pt x="309374" y="385407"/>
                  </a:lnTo>
                  <a:lnTo>
                    <a:pt x="228600" y="304634"/>
                  </a:lnTo>
                  <a:lnTo>
                    <a:pt x="147826" y="385407"/>
                  </a:lnTo>
                  <a:lnTo>
                    <a:pt x="71790" y="309370"/>
                  </a:lnTo>
                  <a:lnTo>
                    <a:pt x="152563" y="228598"/>
                  </a:lnTo>
                  <a:lnTo>
                    <a:pt x="71790" y="147825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660066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44" name="Multiply 43"/>
            <p:cNvSpPr>
              <a:spLocks/>
            </p:cNvSpPr>
            <p:nvPr/>
          </p:nvSpPr>
          <p:spPr bwMode="auto">
            <a:xfrm>
              <a:off x="2209800" y="3810019"/>
              <a:ext cx="457200" cy="457195"/>
            </a:xfrm>
            <a:custGeom>
              <a:avLst/>
              <a:gdLst>
                <a:gd name="T0" fmla="*/ 71790 w 457200"/>
                <a:gd name="T1" fmla="*/ 147825 h 457195"/>
                <a:gd name="T2" fmla="*/ 147826 w 457200"/>
                <a:gd name="T3" fmla="*/ 71788 h 457195"/>
                <a:gd name="T4" fmla="*/ 228600 w 457200"/>
                <a:gd name="T5" fmla="*/ 152561 h 457195"/>
                <a:gd name="T6" fmla="*/ 309374 w 457200"/>
                <a:gd name="T7" fmla="*/ 71788 h 457195"/>
                <a:gd name="T8" fmla="*/ 385410 w 457200"/>
                <a:gd name="T9" fmla="*/ 147825 h 457195"/>
                <a:gd name="T10" fmla="*/ 304637 w 457200"/>
                <a:gd name="T11" fmla="*/ 228598 h 457195"/>
                <a:gd name="T12" fmla="*/ 385410 w 457200"/>
                <a:gd name="T13" fmla="*/ 309370 h 457195"/>
                <a:gd name="T14" fmla="*/ 309374 w 457200"/>
                <a:gd name="T15" fmla="*/ 385407 h 457195"/>
                <a:gd name="T16" fmla="*/ 228600 w 457200"/>
                <a:gd name="T17" fmla="*/ 304634 h 457195"/>
                <a:gd name="T18" fmla="*/ 147826 w 457200"/>
                <a:gd name="T19" fmla="*/ 385407 h 457195"/>
                <a:gd name="T20" fmla="*/ 71790 w 457200"/>
                <a:gd name="T21" fmla="*/ 309370 h 457195"/>
                <a:gd name="T22" fmla="*/ 152563 w 457200"/>
                <a:gd name="T23" fmla="*/ 228598 h 457195"/>
                <a:gd name="T24" fmla="*/ 71790 w 457200"/>
                <a:gd name="T25" fmla="*/ 147825 h 45719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200" h="457195">
                  <a:moveTo>
                    <a:pt x="71790" y="147825"/>
                  </a:moveTo>
                  <a:lnTo>
                    <a:pt x="147826" y="71788"/>
                  </a:lnTo>
                  <a:lnTo>
                    <a:pt x="228600" y="152561"/>
                  </a:lnTo>
                  <a:lnTo>
                    <a:pt x="309374" y="71788"/>
                  </a:lnTo>
                  <a:lnTo>
                    <a:pt x="385410" y="147825"/>
                  </a:lnTo>
                  <a:lnTo>
                    <a:pt x="304637" y="228598"/>
                  </a:lnTo>
                  <a:lnTo>
                    <a:pt x="385410" y="309370"/>
                  </a:lnTo>
                  <a:lnTo>
                    <a:pt x="309374" y="385407"/>
                  </a:lnTo>
                  <a:lnTo>
                    <a:pt x="228600" y="304634"/>
                  </a:lnTo>
                  <a:lnTo>
                    <a:pt x="147826" y="385407"/>
                  </a:lnTo>
                  <a:lnTo>
                    <a:pt x="71790" y="309370"/>
                  </a:lnTo>
                  <a:lnTo>
                    <a:pt x="152563" y="228598"/>
                  </a:lnTo>
                  <a:lnTo>
                    <a:pt x="71790" y="147825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660066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45" name="Multiply 44"/>
            <p:cNvSpPr>
              <a:spLocks/>
            </p:cNvSpPr>
            <p:nvPr/>
          </p:nvSpPr>
          <p:spPr bwMode="auto">
            <a:xfrm>
              <a:off x="5867400" y="3810019"/>
              <a:ext cx="457200" cy="457195"/>
            </a:xfrm>
            <a:custGeom>
              <a:avLst/>
              <a:gdLst>
                <a:gd name="T0" fmla="*/ 71790 w 457200"/>
                <a:gd name="T1" fmla="*/ 147825 h 457195"/>
                <a:gd name="T2" fmla="*/ 147826 w 457200"/>
                <a:gd name="T3" fmla="*/ 71788 h 457195"/>
                <a:gd name="T4" fmla="*/ 228600 w 457200"/>
                <a:gd name="T5" fmla="*/ 152561 h 457195"/>
                <a:gd name="T6" fmla="*/ 309374 w 457200"/>
                <a:gd name="T7" fmla="*/ 71788 h 457195"/>
                <a:gd name="T8" fmla="*/ 385410 w 457200"/>
                <a:gd name="T9" fmla="*/ 147825 h 457195"/>
                <a:gd name="T10" fmla="*/ 304637 w 457200"/>
                <a:gd name="T11" fmla="*/ 228598 h 457195"/>
                <a:gd name="T12" fmla="*/ 385410 w 457200"/>
                <a:gd name="T13" fmla="*/ 309370 h 457195"/>
                <a:gd name="T14" fmla="*/ 309374 w 457200"/>
                <a:gd name="T15" fmla="*/ 385407 h 457195"/>
                <a:gd name="T16" fmla="*/ 228600 w 457200"/>
                <a:gd name="T17" fmla="*/ 304634 h 457195"/>
                <a:gd name="T18" fmla="*/ 147826 w 457200"/>
                <a:gd name="T19" fmla="*/ 385407 h 457195"/>
                <a:gd name="T20" fmla="*/ 71790 w 457200"/>
                <a:gd name="T21" fmla="*/ 309370 h 457195"/>
                <a:gd name="T22" fmla="*/ 152563 w 457200"/>
                <a:gd name="T23" fmla="*/ 228598 h 457195"/>
                <a:gd name="T24" fmla="*/ 71790 w 457200"/>
                <a:gd name="T25" fmla="*/ 147825 h 45719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200" h="457195">
                  <a:moveTo>
                    <a:pt x="71790" y="147825"/>
                  </a:moveTo>
                  <a:lnTo>
                    <a:pt x="147826" y="71788"/>
                  </a:lnTo>
                  <a:lnTo>
                    <a:pt x="228600" y="152561"/>
                  </a:lnTo>
                  <a:lnTo>
                    <a:pt x="309374" y="71788"/>
                  </a:lnTo>
                  <a:lnTo>
                    <a:pt x="385410" y="147825"/>
                  </a:lnTo>
                  <a:lnTo>
                    <a:pt x="304637" y="228598"/>
                  </a:lnTo>
                  <a:lnTo>
                    <a:pt x="385410" y="309370"/>
                  </a:lnTo>
                  <a:lnTo>
                    <a:pt x="309374" y="385407"/>
                  </a:lnTo>
                  <a:lnTo>
                    <a:pt x="228600" y="304634"/>
                  </a:lnTo>
                  <a:lnTo>
                    <a:pt x="147826" y="385407"/>
                  </a:lnTo>
                  <a:lnTo>
                    <a:pt x="71790" y="309370"/>
                  </a:lnTo>
                  <a:lnTo>
                    <a:pt x="152563" y="228598"/>
                  </a:lnTo>
                  <a:lnTo>
                    <a:pt x="71790" y="147825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660066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46" name="Multiply 45"/>
            <p:cNvSpPr>
              <a:spLocks/>
            </p:cNvSpPr>
            <p:nvPr/>
          </p:nvSpPr>
          <p:spPr bwMode="auto">
            <a:xfrm>
              <a:off x="3429000" y="4191014"/>
              <a:ext cx="457200" cy="457195"/>
            </a:xfrm>
            <a:custGeom>
              <a:avLst/>
              <a:gdLst>
                <a:gd name="T0" fmla="*/ 71790 w 457200"/>
                <a:gd name="T1" fmla="*/ 147825 h 457195"/>
                <a:gd name="T2" fmla="*/ 147826 w 457200"/>
                <a:gd name="T3" fmla="*/ 71788 h 457195"/>
                <a:gd name="T4" fmla="*/ 228600 w 457200"/>
                <a:gd name="T5" fmla="*/ 152561 h 457195"/>
                <a:gd name="T6" fmla="*/ 309374 w 457200"/>
                <a:gd name="T7" fmla="*/ 71788 h 457195"/>
                <a:gd name="T8" fmla="*/ 385410 w 457200"/>
                <a:gd name="T9" fmla="*/ 147825 h 457195"/>
                <a:gd name="T10" fmla="*/ 304637 w 457200"/>
                <a:gd name="T11" fmla="*/ 228598 h 457195"/>
                <a:gd name="T12" fmla="*/ 385410 w 457200"/>
                <a:gd name="T13" fmla="*/ 309370 h 457195"/>
                <a:gd name="T14" fmla="*/ 309374 w 457200"/>
                <a:gd name="T15" fmla="*/ 385407 h 457195"/>
                <a:gd name="T16" fmla="*/ 228600 w 457200"/>
                <a:gd name="T17" fmla="*/ 304634 h 457195"/>
                <a:gd name="T18" fmla="*/ 147826 w 457200"/>
                <a:gd name="T19" fmla="*/ 385407 h 457195"/>
                <a:gd name="T20" fmla="*/ 71790 w 457200"/>
                <a:gd name="T21" fmla="*/ 309370 h 457195"/>
                <a:gd name="T22" fmla="*/ 152563 w 457200"/>
                <a:gd name="T23" fmla="*/ 228598 h 457195"/>
                <a:gd name="T24" fmla="*/ 71790 w 457200"/>
                <a:gd name="T25" fmla="*/ 147825 h 45719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200" h="457195">
                  <a:moveTo>
                    <a:pt x="71790" y="147825"/>
                  </a:moveTo>
                  <a:lnTo>
                    <a:pt x="147826" y="71788"/>
                  </a:lnTo>
                  <a:lnTo>
                    <a:pt x="228600" y="152561"/>
                  </a:lnTo>
                  <a:lnTo>
                    <a:pt x="309374" y="71788"/>
                  </a:lnTo>
                  <a:lnTo>
                    <a:pt x="385410" y="147825"/>
                  </a:lnTo>
                  <a:lnTo>
                    <a:pt x="304637" y="228598"/>
                  </a:lnTo>
                  <a:lnTo>
                    <a:pt x="385410" y="309370"/>
                  </a:lnTo>
                  <a:lnTo>
                    <a:pt x="309374" y="385407"/>
                  </a:lnTo>
                  <a:lnTo>
                    <a:pt x="228600" y="304634"/>
                  </a:lnTo>
                  <a:lnTo>
                    <a:pt x="147826" y="385407"/>
                  </a:lnTo>
                  <a:lnTo>
                    <a:pt x="71790" y="309370"/>
                  </a:lnTo>
                  <a:lnTo>
                    <a:pt x="152563" y="228598"/>
                  </a:lnTo>
                  <a:lnTo>
                    <a:pt x="71790" y="147825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660066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47" name="Multiply 46"/>
            <p:cNvSpPr>
              <a:spLocks/>
            </p:cNvSpPr>
            <p:nvPr/>
          </p:nvSpPr>
          <p:spPr bwMode="auto">
            <a:xfrm>
              <a:off x="7086600" y="4181490"/>
              <a:ext cx="457200" cy="457195"/>
            </a:xfrm>
            <a:custGeom>
              <a:avLst/>
              <a:gdLst>
                <a:gd name="T0" fmla="*/ 71790 w 457200"/>
                <a:gd name="T1" fmla="*/ 147825 h 457195"/>
                <a:gd name="T2" fmla="*/ 147826 w 457200"/>
                <a:gd name="T3" fmla="*/ 71788 h 457195"/>
                <a:gd name="T4" fmla="*/ 228600 w 457200"/>
                <a:gd name="T5" fmla="*/ 152561 h 457195"/>
                <a:gd name="T6" fmla="*/ 309374 w 457200"/>
                <a:gd name="T7" fmla="*/ 71788 h 457195"/>
                <a:gd name="T8" fmla="*/ 385410 w 457200"/>
                <a:gd name="T9" fmla="*/ 147825 h 457195"/>
                <a:gd name="T10" fmla="*/ 304637 w 457200"/>
                <a:gd name="T11" fmla="*/ 228598 h 457195"/>
                <a:gd name="T12" fmla="*/ 385410 w 457200"/>
                <a:gd name="T13" fmla="*/ 309370 h 457195"/>
                <a:gd name="T14" fmla="*/ 309374 w 457200"/>
                <a:gd name="T15" fmla="*/ 385407 h 457195"/>
                <a:gd name="T16" fmla="*/ 228600 w 457200"/>
                <a:gd name="T17" fmla="*/ 304634 h 457195"/>
                <a:gd name="T18" fmla="*/ 147826 w 457200"/>
                <a:gd name="T19" fmla="*/ 385407 h 457195"/>
                <a:gd name="T20" fmla="*/ 71790 w 457200"/>
                <a:gd name="T21" fmla="*/ 309370 h 457195"/>
                <a:gd name="T22" fmla="*/ 152563 w 457200"/>
                <a:gd name="T23" fmla="*/ 228598 h 457195"/>
                <a:gd name="T24" fmla="*/ 71790 w 457200"/>
                <a:gd name="T25" fmla="*/ 147825 h 45719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200" h="457195">
                  <a:moveTo>
                    <a:pt x="71790" y="147825"/>
                  </a:moveTo>
                  <a:lnTo>
                    <a:pt x="147826" y="71788"/>
                  </a:lnTo>
                  <a:lnTo>
                    <a:pt x="228600" y="152561"/>
                  </a:lnTo>
                  <a:lnTo>
                    <a:pt x="309374" y="71788"/>
                  </a:lnTo>
                  <a:lnTo>
                    <a:pt x="385410" y="147825"/>
                  </a:lnTo>
                  <a:lnTo>
                    <a:pt x="304637" y="228598"/>
                  </a:lnTo>
                  <a:lnTo>
                    <a:pt x="385410" y="309370"/>
                  </a:lnTo>
                  <a:lnTo>
                    <a:pt x="309374" y="385407"/>
                  </a:lnTo>
                  <a:lnTo>
                    <a:pt x="228600" y="304634"/>
                  </a:lnTo>
                  <a:lnTo>
                    <a:pt x="147826" y="385407"/>
                  </a:lnTo>
                  <a:lnTo>
                    <a:pt x="71790" y="309370"/>
                  </a:lnTo>
                  <a:lnTo>
                    <a:pt x="152563" y="228598"/>
                  </a:lnTo>
                  <a:lnTo>
                    <a:pt x="71790" y="147825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660066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48" name="Multiply 47"/>
            <p:cNvSpPr>
              <a:spLocks/>
            </p:cNvSpPr>
            <p:nvPr/>
          </p:nvSpPr>
          <p:spPr bwMode="auto">
            <a:xfrm>
              <a:off x="4648200" y="4572010"/>
              <a:ext cx="457200" cy="457195"/>
            </a:xfrm>
            <a:custGeom>
              <a:avLst/>
              <a:gdLst>
                <a:gd name="T0" fmla="*/ 71790 w 457200"/>
                <a:gd name="T1" fmla="*/ 147825 h 457195"/>
                <a:gd name="T2" fmla="*/ 147826 w 457200"/>
                <a:gd name="T3" fmla="*/ 71788 h 457195"/>
                <a:gd name="T4" fmla="*/ 228600 w 457200"/>
                <a:gd name="T5" fmla="*/ 152561 h 457195"/>
                <a:gd name="T6" fmla="*/ 309374 w 457200"/>
                <a:gd name="T7" fmla="*/ 71788 h 457195"/>
                <a:gd name="T8" fmla="*/ 385410 w 457200"/>
                <a:gd name="T9" fmla="*/ 147825 h 457195"/>
                <a:gd name="T10" fmla="*/ 304637 w 457200"/>
                <a:gd name="T11" fmla="*/ 228598 h 457195"/>
                <a:gd name="T12" fmla="*/ 385410 w 457200"/>
                <a:gd name="T13" fmla="*/ 309370 h 457195"/>
                <a:gd name="T14" fmla="*/ 309374 w 457200"/>
                <a:gd name="T15" fmla="*/ 385407 h 457195"/>
                <a:gd name="T16" fmla="*/ 228600 w 457200"/>
                <a:gd name="T17" fmla="*/ 304634 h 457195"/>
                <a:gd name="T18" fmla="*/ 147826 w 457200"/>
                <a:gd name="T19" fmla="*/ 385407 h 457195"/>
                <a:gd name="T20" fmla="*/ 71790 w 457200"/>
                <a:gd name="T21" fmla="*/ 309370 h 457195"/>
                <a:gd name="T22" fmla="*/ 152563 w 457200"/>
                <a:gd name="T23" fmla="*/ 228598 h 457195"/>
                <a:gd name="T24" fmla="*/ 71790 w 457200"/>
                <a:gd name="T25" fmla="*/ 147825 h 45719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200" h="457195">
                  <a:moveTo>
                    <a:pt x="71790" y="147825"/>
                  </a:moveTo>
                  <a:lnTo>
                    <a:pt x="147826" y="71788"/>
                  </a:lnTo>
                  <a:lnTo>
                    <a:pt x="228600" y="152561"/>
                  </a:lnTo>
                  <a:lnTo>
                    <a:pt x="309374" y="71788"/>
                  </a:lnTo>
                  <a:lnTo>
                    <a:pt x="385410" y="147825"/>
                  </a:lnTo>
                  <a:lnTo>
                    <a:pt x="304637" y="228598"/>
                  </a:lnTo>
                  <a:lnTo>
                    <a:pt x="385410" y="309370"/>
                  </a:lnTo>
                  <a:lnTo>
                    <a:pt x="309374" y="385407"/>
                  </a:lnTo>
                  <a:lnTo>
                    <a:pt x="228600" y="304634"/>
                  </a:lnTo>
                  <a:lnTo>
                    <a:pt x="147826" y="385407"/>
                  </a:lnTo>
                  <a:lnTo>
                    <a:pt x="71790" y="309370"/>
                  </a:lnTo>
                  <a:lnTo>
                    <a:pt x="152563" y="228598"/>
                  </a:lnTo>
                  <a:lnTo>
                    <a:pt x="71790" y="147825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660066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49" name="Multiply 48"/>
            <p:cNvSpPr>
              <a:spLocks/>
            </p:cNvSpPr>
            <p:nvPr/>
          </p:nvSpPr>
          <p:spPr bwMode="auto">
            <a:xfrm>
              <a:off x="2209800" y="4953005"/>
              <a:ext cx="457200" cy="457195"/>
            </a:xfrm>
            <a:custGeom>
              <a:avLst/>
              <a:gdLst>
                <a:gd name="T0" fmla="*/ 71790 w 457200"/>
                <a:gd name="T1" fmla="*/ 147825 h 457195"/>
                <a:gd name="T2" fmla="*/ 147826 w 457200"/>
                <a:gd name="T3" fmla="*/ 71788 h 457195"/>
                <a:gd name="T4" fmla="*/ 228600 w 457200"/>
                <a:gd name="T5" fmla="*/ 152561 h 457195"/>
                <a:gd name="T6" fmla="*/ 309374 w 457200"/>
                <a:gd name="T7" fmla="*/ 71788 h 457195"/>
                <a:gd name="T8" fmla="*/ 385410 w 457200"/>
                <a:gd name="T9" fmla="*/ 147825 h 457195"/>
                <a:gd name="T10" fmla="*/ 304637 w 457200"/>
                <a:gd name="T11" fmla="*/ 228598 h 457195"/>
                <a:gd name="T12" fmla="*/ 385410 w 457200"/>
                <a:gd name="T13" fmla="*/ 309370 h 457195"/>
                <a:gd name="T14" fmla="*/ 309374 w 457200"/>
                <a:gd name="T15" fmla="*/ 385407 h 457195"/>
                <a:gd name="T16" fmla="*/ 228600 w 457200"/>
                <a:gd name="T17" fmla="*/ 304634 h 457195"/>
                <a:gd name="T18" fmla="*/ 147826 w 457200"/>
                <a:gd name="T19" fmla="*/ 385407 h 457195"/>
                <a:gd name="T20" fmla="*/ 71790 w 457200"/>
                <a:gd name="T21" fmla="*/ 309370 h 457195"/>
                <a:gd name="T22" fmla="*/ 152563 w 457200"/>
                <a:gd name="T23" fmla="*/ 228598 h 457195"/>
                <a:gd name="T24" fmla="*/ 71790 w 457200"/>
                <a:gd name="T25" fmla="*/ 147825 h 45719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200" h="457195">
                  <a:moveTo>
                    <a:pt x="71790" y="147825"/>
                  </a:moveTo>
                  <a:lnTo>
                    <a:pt x="147826" y="71788"/>
                  </a:lnTo>
                  <a:lnTo>
                    <a:pt x="228600" y="152561"/>
                  </a:lnTo>
                  <a:lnTo>
                    <a:pt x="309374" y="71788"/>
                  </a:lnTo>
                  <a:lnTo>
                    <a:pt x="385410" y="147825"/>
                  </a:lnTo>
                  <a:lnTo>
                    <a:pt x="304637" y="228598"/>
                  </a:lnTo>
                  <a:lnTo>
                    <a:pt x="385410" y="309370"/>
                  </a:lnTo>
                  <a:lnTo>
                    <a:pt x="309374" y="385407"/>
                  </a:lnTo>
                  <a:lnTo>
                    <a:pt x="228600" y="304634"/>
                  </a:lnTo>
                  <a:lnTo>
                    <a:pt x="147826" y="385407"/>
                  </a:lnTo>
                  <a:lnTo>
                    <a:pt x="71790" y="309370"/>
                  </a:lnTo>
                  <a:lnTo>
                    <a:pt x="152563" y="228598"/>
                  </a:lnTo>
                  <a:lnTo>
                    <a:pt x="71790" y="147825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660066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50" name="Multiply 49"/>
            <p:cNvSpPr>
              <a:spLocks/>
            </p:cNvSpPr>
            <p:nvPr/>
          </p:nvSpPr>
          <p:spPr bwMode="auto">
            <a:xfrm>
              <a:off x="5867400" y="4953005"/>
              <a:ext cx="457200" cy="457195"/>
            </a:xfrm>
            <a:custGeom>
              <a:avLst/>
              <a:gdLst>
                <a:gd name="T0" fmla="*/ 71790 w 457200"/>
                <a:gd name="T1" fmla="*/ 147825 h 457195"/>
                <a:gd name="T2" fmla="*/ 147826 w 457200"/>
                <a:gd name="T3" fmla="*/ 71788 h 457195"/>
                <a:gd name="T4" fmla="*/ 228600 w 457200"/>
                <a:gd name="T5" fmla="*/ 152561 h 457195"/>
                <a:gd name="T6" fmla="*/ 309374 w 457200"/>
                <a:gd name="T7" fmla="*/ 71788 h 457195"/>
                <a:gd name="T8" fmla="*/ 385410 w 457200"/>
                <a:gd name="T9" fmla="*/ 147825 h 457195"/>
                <a:gd name="T10" fmla="*/ 304637 w 457200"/>
                <a:gd name="T11" fmla="*/ 228598 h 457195"/>
                <a:gd name="T12" fmla="*/ 385410 w 457200"/>
                <a:gd name="T13" fmla="*/ 309370 h 457195"/>
                <a:gd name="T14" fmla="*/ 309374 w 457200"/>
                <a:gd name="T15" fmla="*/ 385407 h 457195"/>
                <a:gd name="T16" fmla="*/ 228600 w 457200"/>
                <a:gd name="T17" fmla="*/ 304634 h 457195"/>
                <a:gd name="T18" fmla="*/ 147826 w 457200"/>
                <a:gd name="T19" fmla="*/ 385407 h 457195"/>
                <a:gd name="T20" fmla="*/ 71790 w 457200"/>
                <a:gd name="T21" fmla="*/ 309370 h 457195"/>
                <a:gd name="T22" fmla="*/ 152563 w 457200"/>
                <a:gd name="T23" fmla="*/ 228598 h 457195"/>
                <a:gd name="T24" fmla="*/ 71790 w 457200"/>
                <a:gd name="T25" fmla="*/ 147825 h 45719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200" h="457195">
                  <a:moveTo>
                    <a:pt x="71790" y="147825"/>
                  </a:moveTo>
                  <a:lnTo>
                    <a:pt x="147826" y="71788"/>
                  </a:lnTo>
                  <a:lnTo>
                    <a:pt x="228600" y="152561"/>
                  </a:lnTo>
                  <a:lnTo>
                    <a:pt x="309374" y="71788"/>
                  </a:lnTo>
                  <a:lnTo>
                    <a:pt x="385410" y="147825"/>
                  </a:lnTo>
                  <a:lnTo>
                    <a:pt x="304637" y="228598"/>
                  </a:lnTo>
                  <a:lnTo>
                    <a:pt x="385410" y="309370"/>
                  </a:lnTo>
                  <a:lnTo>
                    <a:pt x="309374" y="385407"/>
                  </a:lnTo>
                  <a:lnTo>
                    <a:pt x="228600" y="304634"/>
                  </a:lnTo>
                  <a:lnTo>
                    <a:pt x="147826" y="385407"/>
                  </a:lnTo>
                  <a:lnTo>
                    <a:pt x="71790" y="309370"/>
                  </a:lnTo>
                  <a:lnTo>
                    <a:pt x="152563" y="228598"/>
                  </a:lnTo>
                  <a:lnTo>
                    <a:pt x="71790" y="147825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660066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</p:grpSp>
      <p:sp>
        <p:nvSpPr>
          <p:cNvPr id="54" name="Multiply 53"/>
          <p:cNvSpPr>
            <a:spLocks/>
          </p:cNvSpPr>
          <p:nvPr/>
        </p:nvSpPr>
        <p:spPr bwMode="auto">
          <a:xfrm>
            <a:off x="5542360" y="3159505"/>
            <a:ext cx="342900" cy="342900"/>
          </a:xfrm>
          <a:custGeom>
            <a:avLst/>
            <a:gdLst>
              <a:gd name="T0" fmla="*/ 71789 w 457200"/>
              <a:gd name="T1" fmla="*/ 147827 h 457200"/>
              <a:gd name="T2" fmla="*/ 147827 w 457200"/>
              <a:gd name="T3" fmla="*/ 71789 h 457200"/>
              <a:gd name="T4" fmla="*/ 228600 w 457200"/>
              <a:gd name="T5" fmla="*/ 152562 h 457200"/>
              <a:gd name="T6" fmla="*/ 309373 w 457200"/>
              <a:gd name="T7" fmla="*/ 71789 h 457200"/>
              <a:gd name="T8" fmla="*/ 385411 w 457200"/>
              <a:gd name="T9" fmla="*/ 147827 h 457200"/>
              <a:gd name="T10" fmla="*/ 304638 w 457200"/>
              <a:gd name="T11" fmla="*/ 228600 h 457200"/>
              <a:gd name="T12" fmla="*/ 385411 w 457200"/>
              <a:gd name="T13" fmla="*/ 309373 h 457200"/>
              <a:gd name="T14" fmla="*/ 309373 w 457200"/>
              <a:gd name="T15" fmla="*/ 385411 h 457200"/>
              <a:gd name="T16" fmla="*/ 228600 w 457200"/>
              <a:gd name="T17" fmla="*/ 304638 h 457200"/>
              <a:gd name="T18" fmla="*/ 147827 w 457200"/>
              <a:gd name="T19" fmla="*/ 385411 h 457200"/>
              <a:gd name="T20" fmla="*/ 71789 w 457200"/>
              <a:gd name="T21" fmla="*/ 309373 h 457200"/>
              <a:gd name="T22" fmla="*/ 152562 w 457200"/>
              <a:gd name="T23" fmla="*/ 228600 h 457200"/>
              <a:gd name="T24" fmla="*/ 71789 w 457200"/>
              <a:gd name="T25" fmla="*/ 147827 h 4572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457200" h="457200">
                <a:moveTo>
                  <a:pt x="71789" y="147827"/>
                </a:moveTo>
                <a:lnTo>
                  <a:pt x="147827" y="71789"/>
                </a:lnTo>
                <a:lnTo>
                  <a:pt x="228600" y="152562"/>
                </a:lnTo>
                <a:lnTo>
                  <a:pt x="309373" y="71789"/>
                </a:lnTo>
                <a:lnTo>
                  <a:pt x="385411" y="147827"/>
                </a:lnTo>
                <a:lnTo>
                  <a:pt x="304638" y="228600"/>
                </a:lnTo>
                <a:lnTo>
                  <a:pt x="385411" y="309373"/>
                </a:lnTo>
                <a:lnTo>
                  <a:pt x="309373" y="385411"/>
                </a:lnTo>
                <a:lnTo>
                  <a:pt x="228600" y="304638"/>
                </a:lnTo>
                <a:lnTo>
                  <a:pt x="147827" y="385411"/>
                </a:lnTo>
                <a:lnTo>
                  <a:pt x="71789" y="309373"/>
                </a:lnTo>
                <a:lnTo>
                  <a:pt x="152562" y="228600"/>
                </a:lnTo>
                <a:lnTo>
                  <a:pt x="71789" y="147827"/>
                </a:lnTo>
                <a:close/>
              </a:path>
            </a:pathLst>
          </a:custGeom>
          <a:gradFill rotWithShape="1">
            <a:gsLst>
              <a:gs pos="0">
                <a:srgbClr val="FF8484"/>
              </a:gs>
              <a:gs pos="100000">
                <a:srgbClr val="008000"/>
              </a:gs>
            </a:gsLst>
            <a:lin ang="5400000"/>
          </a:gradFill>
          <a:ln w="9525" cap="flat" cmpd="sng">
            <a:solidFill>
              <a:srgbClr val="CE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/>
          <a:lstStyle/>
          <a:p>
            <a:endParaRPr lang="en-US" sz="1050"/>
          </a:p>
        </p:txBody>
      </p:sp>
      <p:grpSp>
        <p:nvGrpSpPr>
          <p:cNvPr id="23554" name="Group 60"/>
          <p:cNvGrpSpPr>
            <a:grpSpLocks/>
          </p:cNvGrpSpPr>
          <p:nvPr/>
        </p:nvGrpSpPr>
        <p:grpSpPr bwMode="auto">
          <a:xfrm>
            <a:off x="3714750" y="2601101"/>
            <a:ext cx="342900" cy="1500188"/>
            <a:chOff x="3429000" y="3334528"/>
            <a:chExt cx="457200" cy="1999472"/>
          </a:xfrm>
        </p:grpSpPr>
        <p:sp>
          <p:nvSpPr>
            <p:cNvPr id="56" name="Multiply 55"/>
            <p:cNvSpPr>
              <a:spLocks/>
            </p:cNvSpPr>
            <p:nvPr/>
          </p:nvSpPr>
          <p:spPr bwMode="auto">
            <a:xfrm>
              <a:off x="3429000" y="4469150"/>
              <a:ext cx="457200" cy="457022"/>
            </a:xfrm>
            <a:custGeom>
              <a:avLst/>
              <a:gdLst>
                <a:gd name="T0" fmla="*/ 71811 w 457200"/>
                <a:gd name="T1" fmla="*/ 147777 h 457022"/>
                <a:gd name="T2" fmla="*/ 147805 w 457200"/>
                <a:gd name="T3" fmla="*/ 71754 h 457022"/>
                <a:gd name="T4" fmla="*/ 228600 w 457200"/>
                <a:gd name="T5" fmla="*/ 152518 h 457022"/>
                <a:gd name="T6" fmla="*/ 309395 w 457200"/>
                <a:gd name="T7" fmla="*/ 71754 h 457022"/>
                <a:gd name="T8" fmla="*/ 385389 w 457200"/>
                <a:gd name="T9" fmla="*/ 147777 h 457022"/>
                <a:gd name="T10" fmla="*/ 304623 w 457200"/>
                <a:gd name="T11" fmla="*/ 228511 h 457022"/>
                <a:gd name="T12" fmla="*/ 385389 w 457200"/>
                <a:gd name="T13" fmla="*/ 309245 h 457022"/>
                <a:gd name="T14" fmla="*/ 309395 w 457200"/>
                <a:gd name="T15" fmla="*/ 385268 h 457022"/>
                <a:gd name="T16" fmla="*/ 228600 w 457200"/>
                <a:gd name="T17" fmla="*/ 304504 h 457022"/>
                <a:gd name="T18" fmla="*/ 147805 w 457200"/>
                <a:gd name="T19" fmla="*/ 385268 h 457022"/>
                <a:gd name="T20" fmla="*/ 71811 w 457200"/>
                <a:gd name="T21" fmla="*/ 309245 h 457022"/>
                <a:gd name="T22" fmla="*/ 152577 w 457200"/>
                <a:gd name="T23" fmla="*/ 228511 h 457022"/>
                <a:gd name="T24" fmla="*/ 71811 w 457200"/>
                <a:gd name="T25" fmla="*/ 147777 h 45702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200" h="457022">
                  <a:moveTo>
                    <a:pt x="71811" y="147777"/>
                  </a:moveTo>
                  <a:lnTo>
                    <a:pt x="147805" y="71754"/>
                  </a:lnTo>
                  <a:lnTo>
                    <a:pt x="228600" y="152518"/>
                  </a:lnTo>
                  <a:lnTo>
                    <a:pt x="309395" y="71754"/>
                  </a:lnTo>
                  <a:lnTo>
                    <a:pt x="385389" y="147777"/>
                  </a:lnTo>
                  <a:lnTo>
                    <a:pt x="304623" y="228511"/>
                  </a:lnTo>
                  <a:lnTo>
                    <a:pt x="385389" y="309245"/>
                  </a:lnTo>
                  <a:lnTo>
                    <a:pt x="309395" y="385268"/>
                  </a:lnTo>
                  <a:lnTo>
                    <a:pt x="228600" y="304504"/>
                  </a:lnTo>
                  <a:lnTo>
                    <a:pt x="147805" y="385268"/>
                  </a:lnTo>
                  <a:lnTo>
                    <a:pt x="71811" y="309245"/>
                  </a:lnTo>
                  <a:lnTo>
                    <a:pt x="152577" y="228511"/>
                  </a:lnTo>
                  <a:lnTo>
                    <a:pt x="71811" y="14777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FFFF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58" name="Multiply 57"/>
            <p:cNvSpPr>
              <a:spLocks/>
            </p:cNvSpPr>
            <p:nvPr/>
          </p:nvSpPr>
          <p:spPr bwMode="auto">
            <a:xfrm>
              <a:off x="3429000" y="4876978"/>
              <a:ext cx="457200" cy="457022"/>
            </a:xfrm>
            <a:custGeom>
              <a:avLst/>
              <a:gdLst>
                <a:gd name="T0" fmla="*/ 71811 w 457200"/>
                <a:gd name="T1" fmla="*/ 147777 h 457022"/>
                <a:gd name="T2" fmla="*/ 147805 w 457200"/>
                <a:gd name="T3" fmla="*/ 71754 h 457022"/>
                <a:gd name="T4" fmla="*/ 228600 w 457200"/>
                <a:gd name="T5" fmla="*/ 152518 h 457022"/>
                <a:gd name="T6" fmla="*/ 309395 w 457200"/>
                <a:gd name="T7" fmla="*/ 71754 h 457022"/>
                <a:gd name="T8" fmla="*/ 385389 w 457200"/>
                <a:gd name="T9" fmla="*/ 147777 h 457022"/>
                <a:gd name="T10" fmla="*/ 304623 w 457200"/>
                <a:gd name="T11" fmla="*/ 228511 h 457022"/>
                <a:gd name="T12" fmla="*/ 385389 w 457200"/>
                <a:gd name="T13" fmla="*/ 309245 h 457022"/>
                <a:gd name="T14" fmla="*/ 309395 w 457200"/>
                <a:gd name="T15" fmla="*/ 385268 h 457022"/>
                <a:gd name="T16" fmla="*/ 228600 w 457200"/>
                <a:gd name="T17" fmla="*/ 304504 h 457022"/>
                <a:gd name="T18" fmla="*/ 147805 w 457200"/>
                <a:gd name="T19" fmla="*/ 385268 h 457022"/>
                <a:gd name="T20" fmla="*/ 71811 w 457200"/>
                <a:gd name="T21" fmla="*/ 309245 h 457022"/>
                <a:gd name="T22" fmla="*/ 152577 w 457200"/>
                <a:gd name="T23" fmla="*/ 228511 h 457022"/>
                <a:gd name="T24" fmla="*/ 71811 w 457200"/>
                <a:gd name="T25" fmla="*/ 147777 h 45702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200" h="457022">
                  <a:moveTo>
                    <a:pt x="71811" y="147777"/>
                  </a:moveTo>
                  <a:lnTo>
                    <a:pt x="147805" y="71754"/>
                  </a:lnTo>
                  <a:lnTo>
                    <a:pt x="228600" y="152518"/>
                  </a:lnTo>
                  <a:lnTo>
                    <a:pt x="309395" y="71754"/>
                  </a:lnTo>
                  <a:lnTo>
                    <a:pt x="385389" y="147777"/>
                  </a:lnTo>
                  <a:lnTo>
                    <a:pt x="304623" y="228511"/>
                  </a:lnTo>
                  <a:lnTo>
                    <a:pt x="385389" y="309245"/>
                  </a:lnTo>
                  <a:lnTo>
                    <a:pt x="309395" y="385268"/>
                  </a:lnTo>
                  <a:lnTo>
                    <a:pt x="228600" y="304504"/>
                  </a:lnTo>
                  <a:lnTo>
                    <a:pt x="147805" y="385268"/>
                  </a:lnTo>
                  <a:lnTo>
                    <a:pt x="71811" y="309245"/>
                  </a:lnTo>
                  <a:lnTo>
                    <a:pt x="152577" y="228511"/>
                  </a:lnTo>
                  <a:lnTo>
                    <a:pt x="71811" y="14777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FFFF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59" name="Multiply 58"/>
            <p:cNvSpPr>
              <a:spLocks/>
            </p:cNvSpPr>
            <p:nvPr/>
          </p:nvSpPr>
          <p:spPr bwMode="auto">
            <a:xfrm>
              <a:off x="3429000" y="3694751"/>
              <a:ext cx="457200" cy="457022"/>
            </a:xfrm>
            <a:custGeom>
              <a:avLst/>
              <a:gdLst>
                <a:gd name="T0" fmla="*/ 71811 w 457200"/>
                <a:gd name="T1" fmla="*/ 147777 h 457022"/>
                <a:gd name="T2" fmla="*/ 147805 w 457200"/>
                <a:gd name="T3" fmla="*/ 71754 h 457022"/>
                <a:gd name="T4" fmla="*/ 228600 w 457200"/>
                <a:gd name="T5" fmla="*/ 152518 h 457022"/>
                <a:gd name="T6" fmla="*/ 309395 w 457200"/>
                <a:gd name="T7" fmla="*/ 71754 h 457022"/>
                <a:gd name="T8" fmla="*/ 385389 w 457200"/>
                <a:gd name="T9" fmla="*/ 147777 h 457022"/>
                <a:gd name="T10" fmla="*/ 304623 w 457200"/>
                <a:gd name="T11" fmla="*/ 228511 h 457022"/>
                <a:gd name="T12" fmla="*/ 385389 w 457200"/>
                <a:gd name="T13" fmla="*/ 309245 h 457022"/>
                <a:gd name="T14" fmla="*/ 309395 w 457200"/>
                <a:gd name="T15" fmla="*/ 385268 h 457022"/>
                <a:gd name="T16" fmla="*/ 228600 w 457200"/>
                <a:gd name="T17" fmla="*/ 304504 h 457022"/>
                <a:gd name="T18" fmla="*/ 147805 w 457200"/>
                <a:gd name="T19" fmla="*/ 385268 h 457022"/>
                <a:gd name="T20" fmla="*/ 71811 w 457200"/>
                <a:gd name="T21" fmla="*/ 309245 h 457022"/>
                <a:gd name="T22" fmla="*/ 152577 w 457200"/>
                <a:gd name="T23" fmla="*/ 228511 h 457022"/>
                <a:gd name="T24" fmla="*/ 71811 w 457200"/>
                <a:gd name="T25" fmla="*/ 147777 h 45702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200" h="457022">
                  <a:moveTo>
                    <a:pt x="71811" y="147777"/>
                  </a:moveTo>
                  <a:lnTo>
                    <a:pt x="147805" y="71754"/>
                  </a:lnTo>
                  <a:lnTo>
                    <a:pt x="228600" y="152518"/>
                  </a:lnTo>
                  <a:lnTo>
                    <a:pt x="309395" y="71754"/>
                  </a:lnTo>
                  <a:lnTo>
                    <a:pt x="385389" y="147777"/>
                  </a:lnTo>
                  <a:lnTo>
                    <a:pt x="304623" y="228511"/>
                  </a:lnTo>
                  <a:lnTo>
                    <a:pt x="385389" y="309245"/>
                  </a:lnTo>
                  <a:lnTo>
                    <a:pt x="309395" y="385268"/>
                  </a:lnTo>
                  <a:lnTo>
                    <a:pt x="228600" y="304504"/>
                  </a:lnTo>
                  <a:lnTo>
                    <a:pt x="147805" y="385268"/>
                  </a:lnTo>
                  <a:lnTo>
                    <a:pt x="71811" y="309245"/>
                  </a:lnTo>
                  <a:lnTo>
                    <a:pt x="152577" y="228511"/>
                  </a:lnTo>
                  <a:lnTo>
                    <a:pt x="71811" y="14777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FFFF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60" name="Multiply 59"/>
            <p:cNvSpPr>
              <a:spLocks/>
            </p:cNvSpPr>
            <p:nvPr/>
          </p:nvSpPr>
          <p:spPr bwMode="auto">
            <a:xfrm>
              <a:off x="3429000" y="3334528"/>
              <a:ext cx="457200" cy="457022"/>
            </a:xfrm>
            <a:custGeom>
              <a:avLst/>
              <a:gdLst>
                <a:gd name="T0" fmla="*/ 71811 w 457200"/>
                <a:gd name="T1" fmla="*/ 147777 h 457022"/>
                <a:gd name="T2" fmla="*/ 147805 w 457200"/>
                <a:gd name="T3" fmla="*/ 71754 h 457022"/>
                <a:gd name="T4" fmla="*/ 228600 w 457200"/>
                <a:gd name="T5" fmla="*/ 152518 h 457022"/>
                <a:gd name="T6" fmla="*/ 309395 w 457200"/>
                <a:gd name="T7" fmla="*/ 71754 h 457022"/>
                <a:gd name="T8" fmla="*/ 385389 w 457200"/>
                <a:gd name="T9" fmla="*/ 147777 h 457022"/>
                <a:gd name="T10" fmla="*/ 304623 w 457200"/>
                <a:gd name="T11" fmla="*/ 228511 h 457022"/>
                <a:gd name="T12" fmla="*/ 385389 w 457200"/>
                <a:gd name="T13" fmla="*/ 309245 h 457022"/>
                <a:gd name="T14" fmla="*/ 309395 w 457200"/>
                <a:gd name="T15" fmla="*/ 385268 h 457022"/>
                <a:gd name="T16" fmla="*/ 228600 w 457200"/>
                <a:gd name="T17" fmla="*/ 304504 h 457022"/>
                <a:gd name="T18" fmla="*/ 147805 w 457200"/>
                <a:gd name="T19" fmla="*/ 385268 h 457022"/>
                <a:gd name="T20" fmla="*/ 71811 w 457200"/>
                <a:gd name="T21" fmla="*/ 309245 h 457022"/>
                <a:gd name="T22" fmla="*/ 152577 w 457200"/>
                <a:gd name="T23" fmla="*/ 228511 h 457022"/>
                <a:gd name="T24" fmla="*/ 71811 w 457200"/>
                <a:gd name="T25" fmla="*/ 147777 h 45702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57200" h="457022">
                  <a:moveTo>
                    <a:pt x="71811" y="147777"/>
                  </a:moveTo>
                  <a:lnTo>
                    <a:pt x="147805" y="71754"/>
                  </a:lnTo>
                  <a:lnTo>
                    <a:pt x="228600" y="152518"/>
                  </a:lnTo>
                  <a:lnTo>
                    <a:pt x="309395" y="71754"/>
                  </a:lnTo>
                  <a:lnTo>
                    <a:pt x="385389" y="147777"/>
                  </a:lnTo>
                  <a:lnTo>
                    <a:pt x="304623" y="228511"/>
                  </a:lnTo>
                  <a:lnTo>
                    <a:pt x="385389" y="309245"/>
                  </a:lnTo>
                  <a:lnTo>
                    <a:pt x="309395" y="385268"/>
                  </a:lnTo>
                  <a:lnTo>
                    <a:pt x="228600" y="304504"/>
                  </a:lnTo>
                  <a:lnTo>
                    <a:pt x="147805" y="385268"/>
                  </a:lnTo>
                  <a:lnTo>
                    <a:pt x="71811" y="309245"/>
                  </a:lnTo>
                  <a:lnTo>
                    <a:pt x="152577" y="228511"/>
                  </a:lnTo>
                  <a:lnTo>
                    <a:pt x="71811" y="147777"/>
                  </a:lnTo>
                  <a:close/>
                </a:path>
              </a:pathLst>
            </a:custGeom>
            <a:gradFill rotWithShape="1">
              <a:gsLst>
                <a:gs pos="0">
                  <a:srgbClr val="FF8484"/>
                </a:gs>
                <a:gs pos="100000">
                  <a:srgbClr val="FFFF00"/>
                </a:gs>
              </a:gsLst>
              <a:lin ang="5400000"/>
            </a:gradFill>
            <a:ln w="9525" cap="flat" cmpd="sng">
              <a:solidFill>
                <a:srgbClr val="CE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/>
            <a:lstStyle/>
            <a:p>
              <a:endParaRPr lang="en-US" sz="1050"/>
            </a:p>
          </p:txBody>
        </p:sp>
      </p:grpSp>
      <p:sp>
        <p:nvSpPr>
          <p:cNvPr id="39" name="3 Marcador de número de diapositiva">
            <a:extLst>
              <a:ext uri="{FF2B5EF4-FFF2-40B4-BE49-F238E27FC236}">
                <a16:creationId xmlns:a16="http://schemas.microsoft.com/office/drawing/2014/main" id="{0E2C1E38-0924-9982-7CE6-37726FA32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8</a:t>
            </a:fld>
            <a:endParaRPr lang="pt-BR" dirty="0"/>
          </a:p>
        </p:txBody>
      </p:sp>
      <p:sp>
        <p:nvSpPr>
          <p:cNvPr id="51" name="Title 1">
            <a:extLst>
              <a:ext uri="{FF2B5EF4-FFF2-40B4-BE49-F238E27FC236}">
                <a16:creationId xmlns:a16="http://schemas.microsoft.com/office/drawing/2014/main" id="{888A2B4D-7574-CFE5-ABB5-68698FE01FE3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This approach can be generalized</a:t>
            </a:r>
            <a:endParaRPr lang="en-US" altLang="x-none" dirty="0"/>
          </a:p>
        </p:txBody>
      </p:sp>
      <p:pic>
        <p:nvPicPr>
          <p:cNvPr id="1026" name="Picture 2" descr="Amazon.com: KitchenCraft Medium Stainless Steel Sieve, 18 cm (7”), Silver">
            <a:extLst>
              <a:ext uri="{FF2B5EF4-FFF2-40B4-BE49-F238E27FC236}">
                <a16:creationId xmlns:a16="http://schemas.microsoft.com/office/drawing/2014/main" id="{0FC1A3D0-6039-C5A0-4FB7-686DA2321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9660" y="2204016"/>
            <a:ext cx="1634130" cy="1027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550C1193-BCD0-4831-C69D-DF26DC115312}"/>
              </a:ext>
            </a:extLst>
          </p:cNvPr>
          <p:cNvSpPr/>
          <p:nvPr/>
        </p:nvSpPr>
        <p:spPr>
          <a:xfrm>
            <a:off x="2366595" y="2092857"/>
            <a:ext cx="267188" cy="24526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ounded Rectangle 52">
            <a:extLst>
              <a:ext uri="{FF2B5EF4-FFF2-40B4-BE49-F238E27FC236}">
                <a16:creationId xmlns:a16="http://schemas.microsoft.com/office/drawing/2014/main" id="{040A9A9B-43E4-16B5-0451-B03C54544B6F}"/>
              </a:ext>
            </a:extLst>
          </p:cNvPr>
          <p:cNvSpPr/>
          <p:nvPr/>
        </p:nvSpPr>
        <p:spPr>
          <a:xfrm>
            <a:off x="2839428" y="2088949"/>
            <a:ext cx="267188" cy="24526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>
            <a:extLst>
              <a:ext uri="{FF2B5EF4-FFF2-40B4-BE49-F238E27FC236}">
                <a16:creationId xmlns:a16="http://schemas.microsoft.com/office/drawing/2014/main" id="{81A1E197-02CE-692B-00F6-20D12D1227E1}"/>
              </a:ext>
            </a:extLst>
          </p:cNvPr>
          <p:cNvSpPr/>
          <p:nvPr/>
        </p:nvSpPr>
        <p:spPr>
          <a:xfrm>
            <a:off x="3749922" y="2085044"/>
            <a:ext cx="267188" cy="24526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id="{93C4AE2D-5B1D-09FA-5A16-E571B0C5EC86}"/>
              </a:ext>
            </a:extLst>
          </p:cNvPr>
          <p:cNvSpPr/>
          <p:nvPr/>
        </p:nvSpPr>
        <p:spPr>
          <a:xfrm>
            <a:off x="4652601" y="2088951"/>
            <a:ext cx="267188" cy="24526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B56C827-FD51-48FA-9FDD-1575E4E0A0D7}"/>
              </a:ext>
            </a:extLst>
          </p:cNvPr>
          <p:cNvSpPr txBox="1"/>
          <p:nvPr/>
        </p:nvSpPr>
        <p:spPr>
          <a:xfrm>
            <a:off x="7466410" y="4052609"/>
            <a:ext cx="10326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x-none" dirty="0"/>
              <a:t>√71 = 8.43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3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4" grpId="0" animBg="1"/>
      <p:bldP spid="52" grpId="0" animBg="1"/>
      <p:bldP spid="53" grpId="0" animBg="1"/>
      <p:bldP spid="55" grpId="0" animBg="1"/>
      <p:bldP spid="57" grpId="0" animBg="1"/>
      <p:bldP spid="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How many primes are there?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1006880"/>
            <a:ext cx="8229600" cy="3429000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None/>
            </a:pPr>
            <a:r>
              <a:rPr lang="en-US" altLang="x-none" sz="1500" b="1" i="1" dirty="0">
                <a:solidFill>
                  <a:schemeClr val="bg2"/>
                </a:solidFill>
              </a:rPr>
              <a:t>Theorem:</a:t>
            </a:r>
            <a:r>
              <a:rPr lang="en-US" altLang="x-none" sz="1500" dirty="0">
                <a:solidFill>
                  <a:schemeClr val="bg2"/>
                </a:solidFill>
              </a:rPr>
              <a:t>  </a:t>
            </a:r>
            <a:r>
              <a:rPr lang="en-US" altLang="x-none" sz="1500" dirty="0"/>
              <a:t>There are infinitely many prime numbers.</a:t>
            </a:r>
          </a:p>
          <a:p>
            <a:pPr>
              <a:buFont typeface="Wingdings" charset="2"/>
              <a:buNone/>
            </a:pPr>
            <a:endParaRPr lang="en-US" altLang="x-none" sz="1500" b="1" i="1" dirty="0"/>
          </a:p>
          <a:p>
            <a:pPr>
              <a:buFont typeface="Wingdings" charset="2"/>
              <a:buNone/>
            </a:pPr>
            <a:r>
              <a:rPr lang="en-US" altLang="x-none" sz="1500" b="1" i="1" dirty="0">
                <a:solidFill>
                  <a:schemeClr val="bg2"/>
                </a:solidFill>
              </a:rPr>
              <a:t>Proof:</a:t>
            </a:r>
            <a:r>
              <a:rPr lang="en-US" altLang="x-none" sz="1500" dirty="0">
                <a:solidFill>
                  <a:schemeClr val="bg2"/>
                </a:solidFill>
              </a:rPr>
              <a:t>  </a:t>
            </a:r>
            <a:r>
              <a:rPr lang="en-US" altLang="x-none" sz="1500" dirty="0"/>
              <a:t>By contradiction</a:t>
            </a:r>
          </a:p>
          <a:p>
            <a:pPr lvl="1"/>
            <a:r>
              <a:rPr lang="en-US" altLang="x-none" sz="1350" dirty="0"/>
              <a:t>Assume that there are only a finite number of primes p</a:t>
            </a:r>
            <a:r>
              <a:rPr lang="en-US" altLang="x-none" sz="1350" baseline="-25000" dirty="0"/>
              <a:t>1</a:t>
            </a:r>
            <a:r>
              <a:rPr lang="en-US" altLang="x-none" sz="1350" dirty="0"/>
              <a:t>, …, </a:t>
            </a:r>
            <a:r>
              <a:rPr lang="en-US" altLang="x-none" sz="1350" dirty="0" err="1"/>
              <a:t>p</a:t>
            </a:r>
            <a:r>
              <a:rPr lang="en-US" altLang="x-none" sz="1350" baseline="-25000" dirty="0" err="1"/>
              <a:t>n</a:t>
            </a:r>
            <a:endParaRPr lang="en-US" altLang="x-none" sz="1350" baseline="-25000" dirty="0"/>
          </a:p>
          <a:p>
            <a:pPr lvl="1"/>
            <a:r>
              <a:rPr lang="en-US" altLang="x-none" sz="1350" dirty="0"/>
              <a:t>Let Q = p</a:t>
            </a:r>
            <a:r>
              <a:rPr lang="en-US" altLang="x-none" sz="1350" baseline="-25000" dirty="0"/>
              <a:t>1</a:t>
            </a:r>
            <a:r>
              <a:rPr lang="en-US" altLang="x-none" sz="1350" dirty="0"/>
              <a:t> × p</a:t>
            </a:r>
            <a:r>
              <a:rPr lang="en-US" altLang="x-none" sz="1350" baseline="-25000" dirty="0"/>
              <a:t>2</a:t>
            </a:r>
            <a:r>
              <a:rPr lang="en-US" altLang="x-none" sz="1350" dirty="0"/>
              <a:t> × … × </a:t>
            </a:r>
            <a:r>
              <a:rPr lang="en-US" altLang="x-none" sz="1350" dirty="0" err="1"/>
              <a:t>p</a:t>
            </a:r>
            <a:r>
              <a:rPr lang="en-US" altLang="x-none" sz="1350" baseline="-25000" dirty="0" err="1"/>
              <a:t>n</a:t>
            </a:r>
            <a:r>
              <a:rPr lang="en-US" altLang="x-none" sz="1350" baseline="-25000" dirty="0"/>
              <a:t> </a:t>
            </a:r>
            <a:r>
              <a:rPr lang="en-US" altLang="x-none" sz="1350" dirty="0"/>
              <a:t>+ 1</a:t>
            </a:r>
          </a:p>
          <a:p>
            <a:pPr lvl="1"/>
            <a:r>
              <a:rPr lang="en-US" altLang="x-none" sz="1350" dirty="0"/>
              <a:t>By the fundamental theorem of arithmetic, Q can be written as the product of two or more primes.</a:t>
            </a:r>
          </a:p>
          <a:p>
            <a:pPr lvl="1"/>
            <a:r>
              <a:rPr lang="en-US" sz="1400" dirty="0"/>
              <a:t>Q is not divisible by any of the primes p</a:t>
            </a:r>
            <a:r>
              <a:rPr lang="en-US" sz="1400" baseline="-25000" dirty="0"/>
              <a:t>1</a:t>
            </a:r>
            <a:r>
              <a:rPr lang="en-US" sz="1400" dirty="0"/>
              <a:t>, p</a:t>
            </a:r>
            <a:r>
              <a:rPr lang="en-US" sz="1400" baseline="-25000" dirty="0"/>
              <a:t>2</a:t>
            </a:r>
            <a:r>
              <a:rPr lang="en-US" sz="1400" dirty="0"/>
              <a:t>, p</a:t>
            </a:r>
            <a:r>
              <a:rPr lang="en-US" sz="1400" baseline="-25000" dirty="0"/>
              <a:t>3</a:t>
            </a:r>
            <a:r>
              <a:rPr lang="en-US" sz="1400" dirty="0"/>
              <a:t>, …, </a:t>
            </a:r>
            <a:r>
              <a:rPr lang="en-US" sz="1400" dirty="0" err="1"/>
              <a:t>p</a:t>
            </a:r>
            <a:r>
              <a:rPr lang="en-US" sz="1400" baseline="-25000" dirty="0" err="1"/>
              <a:t>n</a:t>
            </a:r>
            <a:r>
              <a:rPr lang="en-US" sz="1400" dirty="0"/>
              <a:t> because dividing Q by any of these primes would leave a remainder of 1.</a:t>
            </a:r>
          </a:p>
          <a:p>
            <a:pPr lvl="1"/>
            <a:r>
              <a:rPr lang="en-US" altLang="x-none" sz="1350" dirty="0"/>
              <a:t>Since Q is not divisible by any of the previous prime number, there must be some prime number not in our list. This prime number is either Q (if Q is prime) or a prime factor of Q (if Q is composite).</a:t>
            </a:r>
          </a:p>
          <a:p>
            <a:pPr lvl="1"/>
            <a:r>
              <a:rPr lang="en-US" altLang="x-none" sz="1350" dirty="0"/>
              <a:t>This is a </a:t>
            </a:r>
            <a:r>
              <a:rPr lang="en-US" altLang="x-none" sz="1350" dirty="0">
                <a:solidFill>
                  <a:srgbClr val="FF0000"/>
                </a:solidFill>
              </a:rPr>
              <a:t>contradiction</a:t>
            </a:r>
            <a:r>
              <a:rPr lang="en-US" altLang="x-none" sz="1350" dirty="0"/>
              <a:t> since we assumed that all primes were listed. Therefore, there are infinitely many primes.   ❏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51707" y="4287811"/>
            <a:ext cx="3657600" cy="687237"/>
            <a:chOff x="-1322081" y="5717072"/>
            <a:chExt cx="4877982" cy="915997"/>
          </a:xfrm>
        </p:grpSpPr>
        <p:sp>
          <p:nvSpPr>
            <p:cNvPr id="24580" name="TextBox 3"/>
            <p:cNvSpPr txBox="1">
              <a:spLocks noChangeArrowheads="1"/>
            </p:cNvSpPr>
            <p:nvPr/>
          </p:nvSpPr>
          <p:spPr bwMode="auto">
            <a:xfrm>
              <a:off x="-1322081" y="6202332"/>
              <a:ext cx="4877982" cy="430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This is a non-constructive existence proof!</a:t>
              </a:r>
            </a:p>
          </p:txBody>
        </p:sp>
        <p:cxnSp>
          <p:nvCxnSpPr>
            <p:cNvPr id="6" name="Shape 5"/>
            <p:cNvCxnSpPr>
              <a:cxnSpLocks/>
            </p:cNvCxnSpPr>
            <p:nvPr/>
          </p:nvCxnSpPr>
          <p:spPr bwMode="auto">
            <a:xfrm rot="5400000" flipH="1" flipV="1">
              <a:off x="1775045" y="5743516"/>
              <a:ext cx="485262" cy="432373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E31ACB9C-8FD8-F39A-A156-B666A81C4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9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bldLvl="2"/>
    </p:bldLst>
  </p:timing>
</p:sld>
</file>

<file path=ppt/theme/theme1.xml><?xml version="1.0" encoding="utf-8"?>
<a:theme xmlns:a="http://schemas.openxmlformats.org/drawingml/2006/main" name="Brilho">
  <a:themeElements>
    <a:clrScheme name="Executivo">
      <a:dk1>
        <a:srgbClr val="000000"/>
      </a:dk1>
      <a:lt1>
        <a:srgbClr val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6224</TotalTime>
  <Words>2313</Words>
  <Application>Microsoft Macintosh PowerPoint</Application>
  <PresentationFormat>On-screen Show (16:9)</PresentationFormat>
  <Paragraphs>347</Paragraphs>
  <Slides>20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ＭＳ Ｐゴシック</vt:lpstr>
      <vt:lpstr>Arial</vt:lpstr>
      <vt:lpstr>Calibri</vt:lpstr>
      <vt:lpstr>Comic Neue</vt:lpstr>
      <vt:lpstr>Trebuchet MS</vt:lpstr>
      <vt:lpstr>Wingdings</vt:lpstr>
      <vt:lpstr>Zapf Dingbats</vt:lpstr>
      <vt:lpstr>Brilho</vt:lpstr>
      <vt:lpstr>CS 441: Primes, GCDs, and LCMs</vt:lpstr>
      <vt:lpstr>[Motivation] Primes</vt:lpstr>
      <vt:lpstr>Today's topics</vt:lpstr>
      <vt:lpstr>PowerPoint Presentation</vt:lpstr>
      <vt:lpstr>PowerPoint Presentation</vt:lpstr>
      <vt:lpstr>This leads to a related theorem…</vt:lpstr>
      <vt:lpstr>PowerPoint Presentation</vt:lpstr>
      <vt:lpstr>PowerPoint Presentation</vt:lpstr>
      <vt:lpstr>How many primes are there?</vt:lpstr>
      <vt:lpstr>In-class Activities</vt:lpstr>
      <vt:lpstr>Greatest common divisors</vt:lpstr>
      <vt:lpstr>PowerPoint Presentation</vt:lpstr>
      <vt:lpstr>PowerPoint Presentation</vt:lpstr>
      <vt:lpstr>Better still is Euclid’s algorithm</vt:lpstr>
      <vt:lpstr>Examples of Euclid’s algorithm</vt:lpstr>
      <vt:lpstr>Least common multiples</vt:lpstr>
      <vt:lpstr>PowerPoint Presentation</vt:lpstr>
      <vt:lpstr>LCMs are closely tied to GCDs</vt:lpstr>
      <vt:lpstr>In-class Activities</vt:lpstr>
      <vt:lpstr>Final Thoughts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Leveraging Unlabeled Data for Sketch-based Understanding</dc:title>
  <dc:creator>Fernando</dc:creator>
  <cp:lastModifiedBy>Nils Ever Murrugarra Llerena</cp:lastModifiedBy>
  <cp:revision>563</cp:revision>
  <cp:lastPrinted>2025-11-06T19:21:50Z</cp:lastPrinted>
  <dcterms:created xsi:type="dcterms:W3CDTF">2011-07-05T14:46:51Z</dcterms:created>
  <dcterms:modified xsi:type="dcterms:W3CDTF">2025-11-10T15:45:03Z</dcterms:modified>
</cp:coreProperties>
</file>