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4"/>
  </p:notesMasterIdLst>
  <p:sldIdLst>
    <p:sldId id="589" r:id="rId2"/>
    <p:sldId id="265" r:id="rId3"/>
    <p:sldId id="615" r:id="rId4"/>
    <p:sldId id="415" r:id="rId5"/>
    <p:sldId id="619" r:id="rId6"/>
    <p:sldId id="470" r:id="rId7"/>
    <p:sldId id="620" r:id="rId8"/>
    <p:sldId id="408" r:id="rId9"/>
    <p:sldId id="473" r:id="rId10"/>
    <p:sldId id="474" r:id="rId11"/>
    <p:sldId id="621" r:id="rId12"/>
    <p:sldId id="622" r:id="rId13"/>
    <p:sldId id="623" r:id="rId14"/>
    <p:sldId id="624" r:id="rId15"/>
    <p:sldId id="628" r:id="rId16"/>
    <p:sldId id="625" r:id="rId17"/>
    <p:sldId id="627" r:id="rId18"/>
    <p:sldId id="480" r:id="rId19"/>
    <p:sldId id="478" r:id="rId20"/>
    <p:sldId id="616" r:id="rId21"/>
    <p:sldId id="629" r:id="rId22"/>
    <p:sldId id="472" r:id="rId23"/>
  </p:sldIdLst>
  <p:sldSz cx="9144000" cy="5143500" type="screen16x9"/>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
          <p15:clr>
            <a:srgbClr val="A4A3A4"/>
          </p15:clr>
        </p15:guide>
        <p15:guide id="2" pos="4608">
          <p15:clr>
            <a:srgbClr val="A4A3A4"/>
          </p15:clr>
        </p15:guide>
        <p15:guide id="3" pos="288">
          <p15:clr>
            <a:srgbClr val="A4A3A4"/>
          </p15:clr>
        </p15:guide>
        <p15:guide id="4" pos="5472">
          <p15:clr>
            <a:srgbClr val="A4A3A4"/>
          </p15:clr>
        </p15:guide>
        <p15:guide id="5" orient="horz" pos="1712">
          <p15:clr>
            <a:srgbClr val="9AA0A6"/>
          </p15:clr>
        </p15:guide>
        <p15:guide id="6" pos="2592">
          <p15:clr>
            <a:srgbClr val="9AA0A6"/>
          </p15:clr>
        </p15:guide>
        <p15:guide id="7" pos="3168">
          <p15:clr>
            <a:srgbClr val="9AA0A6"/>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0" roundtripDataSignature="AMtx7mhS5nRLilGD6T0EpqDE7wj9jhOMe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96AE40-E63F-448E-B565-BE41378B41F9}" name="Nils Ever Murrugarra Llerena" initials="NEML" userId="Nils Ever Murrugarra Llerena" providerId="None"/>
  <p188:author id="{8443ED59-20C7-4FDF-8DCA-8A14D1AA1C8C}" name="Microsoft Office User" initials="MOU" userId="Microsoft Office Us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e Jiang" initials="" lastIdx="2" clrIdx="0"/>
  <p:cmAuthor id="2" name="Nils" initials="N" lastIdx="9"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9" autoAdjust="0"/>
    <p:restoredTop sz="56720"/>
  </p:normalViewPr>
  <p:slideViewPr>
    <p:cSldViewPr snapToGrid="0">
      <p:cViewPr varScale="1">
        <p:scale>
          <a:sx n="103" d="100"/>
          <a:sy n="103" d="100"/>
        </p:scale>
        <p:origin x="3896" y="176"/>
      </p:cViewPr>
      <p:guideLst>
        <p:guide orient="horz" pos="288"/>
        <p:guide pos="4608"/>
        <p:guide pos="288"/>
        <p:guide pos="5472"/>
        <p:guide orient="horz" pos="1712"/>
        <p:guide pos="2592"/>
        <p:guide pos="3168"/>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80" Type="http://customschemas.google.com/relationships/presentationmetadata" Target="metadata"/><Relationship Id="rId85"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8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82"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81" Type="http://schemas.openxmlformats.org/officeDocument/2006/relationships/commentAuthors" Target="commentAuthors.xml"/><Relationship Id="rId86"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0060"/>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rmAutofit/>
          </a:bodyPr>
          <a:lstStyle/>
          <a:p>
            <a:pPr marL="0" lvl="0" indent="0" algn="l" rtl="0">
              <a:spcBef>
                <a:spcPts val="0"/>
              </a:spcBef>
              <a:spcAft>
                <a:spcPts val="0"/>
              </a:spcAft>
              <a:buClr>
                <a:schemeClr val="dk1"/>
              </a:buClr>
              <a:buSzPts val="1200"/>
              <a:buFont typeface="Arial"/>
              <a:buNone/>
            </a:pPr>
            <a:endParaRPr/>
          </a:p>
        </p:txBody>
      </p:sp>
      <p:sp>
        <p:nvSpPr>
          <p:cNvPr id="93" name="Google Shape;93;p1: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extLst>
      <p:ext uri="{BB962C8B-B14F-4D97-AF65-F5344CB8AC3E}">
        <p14:creationId xmlns:p14="http://schemas.microsoft.com/office/powerpoint/2010/main" val="391147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1AF9B-5031-88AB-7D9A-C8C09D80B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0E62F-3E82-0EF1-A11C-C590434140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493C9B-CD05-09F1-6FAF-3C7DC5563DB7}"/>
              </a:ext>
            </a:extLst>
          </p:cNvPr>
          <p:cNvSpPr>
            <a:spLocks noGrp="1"/>
          </p:cNvSpPr>
          <p:nvPr>
            <p:ph type="body" idx="1"/>
          </p:nvPr>
        </p:nvSpPr>
        <p:spPr/>
        <p:txBody>
          <a:bodyPr>
            <a:normAutofit fontScale="32500" lnSpcReduction="20000"/>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https://</a:t>
            </a:r>
            <a:r>
              <a:rPr lang="en-US" dirty="0" err="1"/>
              <a:t>www.khanacademy.org</a:t>
            </a:r>
            <a:r>
              <a:rPr lang="en-US" dirty="0"/>
              <a:t>/computing/computer-science/cryptography/</a:t>
            </a:r>
            <a:r>
              <a:rPr lang="en-US" dirty="0" err="1"/>
              <a:t>modarithmetic</a:t>
            </a:r>
            <a:r>
              <a:rPr lang="en-US" dirty="0"/>
              <a:t>/a/fast-modular-exponentiation#:~:text=How%20can%20we%20calculate%20A,13%20=%2081%20mod%2013%20=%203</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http://octave-</a:t>
            </a:r>
            <a:r>
              <a:rPr lang="en-US" dirty="0" err="1"/>
              <a:t>online.net</a:t>
            </a:r>
            <a:r>
              <a:rPr lang="en-US" dirty="0"/>
              <a:t>/</a:t>
            </a:r>
          </a:p>
          <a:p>
            <a:endParaRPr lang="en-US" dirty="0"/>
          </a:p>
          <a:p>
            <a:r>
              <a:rPr lang="en-US" dirty="0"/>
              <a:t>##</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mod(704^13, 2537)</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a:t>
            </a:r>
            <a:r>
              <a:rPr lang="en-US" sz="1200" b="0" i="0" u="none" strike="noStrike" cap="none" dirty="0">
                <a:solidFill>
                  <a:schemeClr val="dk1"/>
                </a:solidFill>
                <a:effectLst/>
                <a:latin typeface="Calibri"/>
                <a:ea typeface="Calibri"/>
                <a:cs typeface="Calibri"/>
                <a:sym typeface="Calibri"/>
              </a:rPr>
              <a:t>mod(704^2, 2537) = 981</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mod(704^4, 2537) = 2498</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mod(704^8, 2537) = mod(2498^2, 2537) = 1521</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 [mod(704^8, 2537) * mod(704^4, 2537) * mod(704, 2537)] % 2537</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 mod(1521 * 2498 * 704, 2537)</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 981</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mod(1115^13, 2537)</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a:t>
            </a:r>
            <a:r>
              <a:rPr lang="en-US" sz="1200" b="0" i="0" u="none" strike="noStrike" cap="none" dirty="0">
                <a:solidFill>
                  <a:schemeClr val="dk1"/>
                </a:solidFill>
                <a:effectLst/>
                <a:latin typeface="Calibri"/>
                <a:ea typeface="Calibri"/>
                <a:cs typeface="Calibri"/>
                <a:sym typeface="Calibri"/>
              </a:rPr>
              <a:t>mod(1115^2, 2537) = 95</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mod(1115^4, 2537) = 1414</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mod(1115^8, 2537) = mod(1414^2, 2537) = 240</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 [mod(1115^8, 2537) * mod(1115^4, 2537) * mod(1115, 2537)] % 2537</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 mod(240 * 1414 * 1115, 2537)</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 461</a:t>
            </a:r>
            <a:endParaRPr lang="en-US" dirty="0"/>
          </a:p>
        </p:txBody>
      </p:sp>
      <p:sp>
        <p:nvSpPr>
          <p:cNvPr id="4" name="Slide Number Placeholder 3">
            <a:extLst>
              <a:ext uri="{FF2B5EF4-FFF2-40B4-BE49-F238E27FC236}">
                <a16:creationId xmlns:a16="http://schemas.microsoft.com/office/drawing/2014/main" id="{C329486C-E20F-E72B-D373-FFCCBEA0C95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15</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0438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78BBB-1712-4A4C-4817-92CFA62D86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70BD9-6D8D-BD96-BFD0-BFD15A423F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FFDB67-3F02-FA62-9276-D41390D0F8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3368B6-681F-0E16-9D44-ABE6F355752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16</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3743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84ACE-E05E-B615-0458-9F4BD76376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E59107-4C32-28FB-4C62-FCAC6C9CD7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77FAF1-862D-D046-7631-3B3602440602}"/>
              </a:ext>
            </a:extLst>
          </p:cNvPr>
          <p:cNvSpPr>
            <a:spLocks noGrp="1"/>
          </p:cNvSpPr>
          <p:nvPr>
            <p:ph type="body" idx="1"/>
          </p:nvPr>
        </p:nvSpPr>
        <p:spPr/>
        <p:txBody>
          <a:bodyPr>
            <a:normAutofit fontScale="47500" lnSpcReduction="20000"/>
          </a:bodyPr>
          <a:lstStyle/>
          <a:p>
            <a:r>
              <a:rPr lang="en-US" dirty="0"/>
              <a:t>https://</a:t>
            </a:r>
            <a:r>
              <a:rPr lang="en-US" dirty="0" err="1"/>
              <a:t>extendedeuclideanalgorithm.com</a:t>
            </a:r>
            <a:r>
              <a:rPr lang="en-US" dirty="0"/>
              <a:t>/</a:t>
            </a:r>
            <a:r>
              <a:rPr lang="en-US" dirty="0" err="1"/>
              <a:t>calculator.php?mode</a:t>
            </a:r>
            <a:r>
              <a:rPr lang="en-US" dirty="0"/>
              <a:t>=1&amp;a=13&amp;b=2436#num</a:t>
            </a:r>
          </a:p>
          <a:p>
            <a:endParaRPr lang="en-US" dirty="0"/>
          </a:p>
          <a:p>
            <a:r>
              <a:rPr lang="en-US" dirty="0"/>
              <a: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https://</a:t>
            </a:r>
            <a:r>
              <a:rPr lang="en-US" dirty="0" err="1"/>
              <a:t>www.khanacademy.org</a:t>
            </a:r>
            <a:r>
              <a:rPr lang="en-US" dirty="0"/>
              <a:t>/computing/computer-science/cryptography/</a:t>
            </a:r>
            <a:r>
              <a:rPr lang="en-US" dirty="0" err="1"/>
              <a:t>modarithmetic</a:t>
            </a:r>
            <a:r>
              <a:rPr lang="en-US" dirty="0"/>
              <a:t>/a/fast-modular-exponentiation#:~:text=How%20can%20we%20calculate%20A,13%20=%2081%20mod%2013%20=%203</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http://octave-</a:t>
            </a:r>
            <a:r>
              <a:rPr lang="en-US" dirty="0" err="1"/>
              <a:t>online.net</a:t>
            </a:r>
            <a:r>
              <a:rPr lang="en-US" dirty="0"/>
              <a:t>/</a:t>
            </a:r>
          </a:p>
          <a:p>
            <a:endParaRPr lang="en-US" dirty="0"/>
          </a:p>
          <a:p>
            <a:r>
              <a:rPr lang="en-US" dirty="0"/>
              <a:t>##</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mod(981^937, 2537)</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a:t>
            </a:r>
            <a:r>
              <a:rPr lang="en-US" sz="1200" b="0" i="0" u="none" strike="noStrike" cap="none" dirty="0">
                <a:solidFill>
                  <a:schemeClr val="dk1"/>
                </a:solidFill>
                <a:effectLst/>
                <a:latin typeface="Calibri"/>
                <a:ea typeface="Calibri"/>
                <a:cs typeface="Calibri"/>
                <a:sym typeface="Calibri"/>
              </a:rPr>
              <a:t>mod(981^2, 2537) = 838</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mod(981^4, 2537) = 2032</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mod(981^8, 2537) = mod(2032^2, 2537) = 1325</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mod(981^16, 2537) = mod(1325^2, 2537) = 21</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mod(981^32, 2537) = mod(21^2, 2537) = 441</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mod(981^64, 2537) = mod(441^2, 2537) = 1669</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mod(981^128, 2537) = mod(1669^2, 2537) = 2472</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mod(981^256, 2537) = mod(2472^2, 2537) = 1688</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mod(981^512, 2537) = mod(2472^2, 2537) = 293</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 [mod(981^512, 2537) * mod(981^256, 2537) * mod(981^128, 2537) * mod(981^32, 2537) * mod(981^8, 2537) * mod(981, 2537)] % 2537</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 mod(293 * 1688 * 2472 * 441 * 1325 * 981, 2537)</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 mod( mod(293 * 1688 * 2472, 2537) * mod(441 * 1325 * 981, 2537), 2537)</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 mod( 904 * 360, 2537)</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 704</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mod(461^937, 2537)</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a:t>
            </a:r>
            <a:r>
              <a:rPr lang="en-US" sz="1200" b="0" i="0" u="none" strike="noStrike" cap="none" dirty="0">
                <a:solidFill>
                  <a:schemeClr val="dk1"/>
                </a:solidFill>
                <a:effectLst/>
                <a:latin typeface="Calibri"/>
                <a:ea typeface="Calibri"/>
                <a:cs typeface="Calibri"/>
                <a:sym typeface="Calibri"/>
              </a:rPr>
              <a:t>mod(461^2, 2537) = 1950</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mod(461^4, 2537) = 2074</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mod(461^8, 2537) = mod(2074^2, 2537) = 1261</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mod(461^16, 2537) = mod(1261^2, 2537) = 1959</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mod(461^32, 2537) = mod(1959^2, 2537) = 1737</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mod(461^64, 2537) = mod(1737^2, 2537) = 676</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mod(461^128, 2537) = mod(676^2, 2537) = 316</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mod(461^256, 2537) = mod(316^2, 2537) = 913</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mod(461^512, 2537) = mod(913^2, 2537) = 1433</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 [mod(461^512, 2537) * mod(461^256, 2537) * mod(461^128, 2537) * mod(461^32, 2537) * mod(461^8, 2537) * mod(461, 2537)] % 2537</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 mod(1433 * 913 * 316 * 1737 * 1261 *461, 2537)</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 mod( mod(1433 * 913 * 316, 2537) * mod(1737 * 1261 *461, 2537), 2537)</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 mod( 2444 * 670, 2537)</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 1115</a:t>
            </a:r>
          </a:p>
        </p:txBody>
      </p:sp>
      <p:sp>
        <p:nvSpPr>
          <p:cNvPr id="4" name="Slide Number Placeholder 3">
            <a:extLst>
              <a:ext uri="{FF2B5EF4-FFF2-40B4-BE49-F238E27FC236}">
                <a16:creationId xmlns:a16="http://schemas.microsoft.com/office/drawing/2014/main" id="{823E0B73-1298-5241-AAAF-36EBEC8CF05C}"/>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17</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8037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phi(n) = (p-1) (q-1)</a:t>
            </a:r>
          </a:p>
          <a:p>
            <a:endParaRPr lang="en-US" dirty="0"/>
          </a:p>
          <a:p>
            <a:r>
              <a:rPr lang="en-US" dirty="0"/>
              <a:t>Given public key (n, e) and with p and q, you can compute d</a:t>
            </a:r>
          </a:p>
          <a:p>
            <a:endParaRPr lang="en-US"/>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19</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7462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charset="-128"/>
              </a:defRPr>
            </a:lvl9pPr>
          </a:lstStyle>
          <a:p>
            <a:fld id="{4C4958EB-C5E4-5140-AFA3-3302A3B0924E}" type="slidenum">
              <a:rPr lang="en-US" altLang="x-none" sz="1200"/>
              <a:pPr/>
              <a:t>2</a:t>
            </a:fld>
            <a:endParaRPr lang="en-US" altLang="x-none" sz="12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altLang="x-none" dirty="0"/>
              <a:t>Source: Gemini</a:t>
            </a:r>
            <a:endParaRPr lang="x-none"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t>Ask who can see a problem with this scheme</a:t>
            </a: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E9D7421-8F40-FE40-8548-C9FAA1D96D27}" type="slidenum">
              <a:rPr lang="en-US" altLang="x-none" sz="1200"/>
              <a:pPr/>
              <a:t>4</a:t>
            </a:fld>
            <a:endParaRPr lang="en-US" altLang="x-none"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if any digit is erased, we can figure it out using the check digit</a:t>
            </a:r>
          </a:p>
          <a:p>
            <a:endParaRPr lang="en-US" dirty="0"/>
          </a:p>
          <a:p>
            <a:r>
              <a:rPr lang="en-US" dirty="0"/>
              <a:t>https://</a:t>
            </a:r>
            <a:r>
              <a:rPr lang="en-US" dirty="0" err="1"/>
              <a:t>www.dcode.fr</a:t>
            </a:r>
            <a:r>
              <a:rPr lang="en-US" dirty="0"/>
              <a:t>/</a:t>
            </a:r>
            <a:r>
              <a:rPr lang="en-US" dirty="0" err="1"/>
              <a:t>luhn</a:t>
            </a:r>
            <a:r>
              <a:rPr lang="en-US" dirty="0"/>
              <a:t>-algorithm</a:t>
            </a:r>
          </a:p>
          <a:p>
            <a:endParaRPr lang="en-US" dirty="0"/>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10-(57 mod 10)</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10-7 = 3</a:t>
            </a:r>
          </a:p>
          <a:p>
            <a:endParaRPr lang="en-US" dirty="0"/>
          </a:p>
        </p:txBody>
      </p:sp>
      <p:sp>
        <p:nvSpPr>
          <p:cNvPr id="4" name="Slide Number Placeholder 3"/>
          <p:cNvSpPr>
            <a:spLocks noGrp="1"/>
          </p:cNvSpPr>
          <p:nvPr>
            <p:ph type="sldNum" sz="quarter" idx="5"/>
          </p:nvPr>
        </p:nvSpPr>
        <p:spPr/>
        <p:txBody>
          <a:bodyPr/>
          <a:lstStyle/>
          <a:p>
            <a:fld id="{773554A5-8B24-9C4B-9496-67E52A6E657F}" type="slidenum">
              <a:rPr lang="en-US" altLang="x-none" smtClean="0"/>
              <a:pPr/>
              <a:t>7</a:t>
            </a:fld>
            <a:endParaRPr lang="en-US" altLang="x-none"/>
          </a:p>
        </p:txBody>
      </p:sp>
    </p:spTree>
    <p:extLst>
      <p:ext uri="{BB962C8B-B14F-4D97-AF65-F5344CB8AC3E}">
        <p14:creationId xmlns:p14="http://schemas.microsoft.com/office/powerpoint/2010/main" val="2303408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t>In true Caesar cipher, s = 3</a:t>
            </a: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297B9ADC-9662-4140-8FF9-299CABDE9F41}" type="slidenum">
              <a:rPr lang="en-US" altLang="x-none" sz="1200"/>
              <a:pPr/>
              <a:t>8</a:t>
            </a:fld>
            <a:endParaRPr lang="en-US" altLang="x-none"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Coprime? </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If </a:t>
            </a:r>
            <a:r>
              <a:rPr lang="en-US" sz="1200" i="1" dirty="0"/>
              <a:t>a</a:t>
            </a:r>
            <a:r>
              <a:rPr lang="en-US" sz="1200" dirty="0"/>
              <a:t> and </a:t>
            </a:r>
            <a:r>
              <a:rPr lang="en-US" sz="1200" i="1" dirty="0"/>
              <a:t>m</a:t>
            </a:r>
            <a:r>
              <a:rPr lang="en-US" sz="1200" dirty="0"/>
              <a:t> are coprime, then gcd(a, m) = 1</a:t>
            </a:r>
          </a:p>
          <a:p>
            <a:endParaRPr lang="en-US" dirty="0"/>
          </a:p>
          <a:p>
            <a:endParaRPr lang="en-US" dirty="0"/>
          </a:p>
          <a:p>
            <a:r>
              <a:rPr lang="en-US" dirty="0"/>
              <a: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FF0000"/>
                </a:solidFill>
              </a:rPr>
              <a:t>How can we ensure this? </a:t>
            </a:r>
            <a:r>
              <a:rPr lang="en-US" dirty="0">
                <a:solidFill>
                  <a:srgbClr val="FF0000"/>
                </a:solidFill>
                <a:sym typeface="Wingdings" pitchFamily="2" charset="2"/>
              </a:rPr>
              <a:t> Euclid algorithm</a:t>
            </a:r>
            <a:endParaRPr lang="en-US" dirty="0">
              <a:solidFill>
                <a:srgbClr val="FF0000"/>
              </a:solidFil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a:t>
            </a:r>
            <a:r>
              <a:rPr lang="en-US" dirty="0">
                <a:solidFill>
                  <a:srgbClr val="FF0000"/>
                </a:solidFill>
              </a:rPr>
              <a:t>How can we do this? </a:t>
            </a:r>
            <a:r>
              <a:rPr lang="en-US" dirty="0">
                <a:solidFill>
                  <a:srgbClr val="FF0000"/>
                </a:solidFill>
                <a:sym typeface="Wingdings" pitchFamily="2" charset="2"/>
              </a:rPr>
              <a:t> Extended Euclid algorithm</a:t>
            </a:r>
            <a:endParaRPr lang="en-US" dirty="0">
              <a:solidFill>
                <a:srgbClr val="FF0000"/>
              </a:solidFill>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7899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r-m = n * k</a:t>
                </a:r>
              </a:p>
              <a:p>
                <a:r>
                  <a:rPr lang="en-US" dirty="0"/>
                  <a:t>r  = n*k + m</a:t>
                </a:r>
              </a:p>
              <a:p>
                <a:r>
                  <a:rPr lang="en-US" dirty="0"/>
                  <a:t>r = m (mod n)</a:t>
                </a:r>
              </a:p>
              <a:p>
                <a:endParaRPr lang="en-US" dirty="0"/>
              </a:p>
              <a:p>
                <a:r>
                  <a:rPr lang="en-US" dirty="0"/>
                  <a:t>Fermat Little Theorem and from book page 317</a:t>
                </a:r>
              </a:p>
              <a:p>
                <a:r>
                  <a:rPr lang="en-US" dirty="0"/>
                  <a:t>Assuming gcd(m, p) = gcd(m, q) = 1; m and p are </a:t>
                </a:r>
                <a:r>
                  <a:rPr lang="en-US" dirty="0" err="1"/>
                  <a:t>coprimes</a:t>
                </a:r>
                <a:r>
                  <a:rPr lang="en-US" dirty="0"/>
                  <a:t>, m and q are </a:t>
                </a:r>
                <a:r>
                  <a:rPr lang="en-US" dirty="0" err="1"/>
                  <a:t>coprimes</a:t>
                </a:r>
                <a:r>
                  <a:rPr lang="en-US" dirty="0"/>
                  <a:t> [slide 42 from congruences]</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−1</m:t>
                            </m:r>
                          </m:e>
                        </m:d>
                      </m:sup>
                    </m:sSup>
                  </m:oMath>
                </a14:m>
                <a:r>
                  <a:rPr lang="en-US" dirty="0"/>
                  <a:t> = 1 (mod p)</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−1</m:t>
                            </m:r>
                          </m:e>
                        </m:d>
                      </m:sup>
                    </m:sSup>
                  </m:oMath>
                </a14:m>
                <a:r>
                  <a:rPr lang="en-US" dirty="0"/>
                  <a:t> = 1 (mod q)</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 =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𝑘</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−1</m:t>
                            </m:r>
                          </m:e>
                        </m:d>
                        <m:r>
                          <a:rPr lang="en-US" b="0" i="1" smtClean="0">
                            <a:latin typeface="Cambria Math" panose="02040503050406030204" pitchFamily="18" charset="0"/>
                          </a:rPr>
                          <m:t>+1</m:t>
                        </m:r>
                      </m:sup>
                    </m:sSup>
                  </m:oMath>
                </a14:m>
                <a:r>
                  <a:rPr lang="en-US" dirty="0"/>
                  <a:t> =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𝑚</m:t>
                        </m:r>
                      </m:e>
                      <m:sup>
                        <m:r>
                          <a:rPr lang="en-US" b="0" i="1" smtClean="0">
                            <a:latin typeface="Cambria Math" panose="02040503050406030204" pitchFamily="18" charset="0"/>
                          </a:rPr>
                          <m:t>𝑘</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−1</m:t>
                            </m:r>
                          </m:e>
                        </m:d>
                      </m:sup>
                    </m:sSup>
                  </m:oMath>
                </a14:m>
                <a:r>
                  <a:rPr lang="en-US" baseline="0" dirty="0"/>
                  <a:t>	--- [You know]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𝑘</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−1</m:t>
                            </m:r>
                          </m:e>
                        </m:d>
                      </m:sup>
                    </m:sSup>
                  </m:oMath>
                </a14:m>
                <a:r>
                  <a:rPr lang="en-US" dirty="0"/>
                  <a:t> =</a:t>
                </a:r>
                <a:r>
                  <a:rPr lang="en-US" baseline="0" dirty="0"/>
                  <a:t> 1 (mod p)</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 =                        =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∗1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a:t>
                </a:r>
                <a:r>
                  <a:rPr lang="en-US" baseline="0" dirty="0"/>
                  <a:t> m (mod p)</a:t>
                </a:r>
                <a:endParaRPr lang="en-US" dirty="0"/>
              </a:p>
              <a:p>
                <a:endParaRPr lang="en-US" dirty="0"/>
              </a:p>
              <a:p>
                <a:r>
                  <a:rPr lang="en-US" dirty="0"/>
                  <a:t>r = m (mod q) 	-- Following same idea</a:t>
                </a:r>
              </a:p>
              <a:p>
                <a:endParaRPr lang="en-US" dirty="0"/>
              </a:p>
              <a:p>
                <a:r>
                  <a:rPr lang="en-US" dirty="0"/>
                  <a:t>####</a:t>
                </a:r>
              </a:p>
              <a:p>
                <a:r>
                  <a:rPr lang="en-US" dirty="0"/>
                  <a:t>m is the message to encrypt</a:t>
                </a:r>
              </a:p>
            </p:txBody>
          </p:sp>
        </mc:Choice>
        <mc:Fallback xmlns="">
          <p:sp>
            <p:nvSpPr>
              <p:cNvPr id="3" name="Notes Placeholder 2"/>
              <p:cNvSpPr>
                <a:spLocks noGrp="1"/>
              </p:cNvSpPr>
              <p:nvPr>
                <p:ph type="body" idx="1"/>
              </p:nvPr>
            </p:nvSpPr>
            <p:spPr/>
            <p:txBody>
              <a:bodyPr/>
              <a:lstStyle/>
              <a:p>
                <a:r>
                  <a:rPr lang="en-US" dirty="0"/>
                  <a:t>r-m = n * k</a:t>
                </a:r>
              </a:p>
              <a:p>
                <a:r>
                  <a:rPr lang="en-US" dirty="0"/>
                  <a:t>r  = n*k + m</a:t>
                </a:r>
              </a:p>
              <a:p>
                <a:r>
                  <a:rPr lang="en-US" dirty="0"/>
                  <a:t>r = m (mod n)</a:t>
                </a:r>
              </a:p>
              <a:p>
                <a:endParaRPr lang="en-US" dirty="0"/>
              </a:p>
              <a:p>
                <a:r>
                  <a:rPr lang="en-US" dirty="0"/>
                  <a:t>Fermat Little Theorem and from book page 317</a:t>
                </a:r>
              </a:p>
              <a:p>
                <a:r>
                  <a:rPr lang="en-US" dirty="0"/>
                  <a:t>Assuming </a:t>
                </a:r>
                <a:r>
                  <a:rPr lang="en-US" dirty="0" err="1"/>
                  <a:t>gcd</a:t>
                </a:r>
                <a:r>
                  <a:rPr lang="en-US" dirty="0"/>
                  <a:t>(m, p) = </a:t>
                </a:r>
                <a:r>
                  <a:rPr lang="en-US" dirty="0" err="1"/>
                  <a:t>gcd</a:t>
                </a:r>
                <a:r>
                  <a:rPr lang="en-US" dirty="0"/>
                  <a:t>(m, q) = 1; m and p are </a:t>
                </a:r>
                <a:r>
                  <a:rPr lang="en-US" dirty="0" err="1"/>
                  <a:t>coprimes</a:t>
                </a:r>
                <a:r>
                  <a:rPr lang="en-US" dirty="0"/>
                  <a:t>, m and q are </a:t>
                </a:r>
                <a:r>
                  <a:rPr lang="en-US" dirty="0" err="1"/>
                  <a:t>coprimes</a:t>
                </a:r>
                <a:r>
                  <a:rPr lang="en-US" dirty="0"/>
                  <a:t> [slide 42 from congruences]</a:t>
                </a:r>
              </a:p>
              <a:p>
                <a:r>
                  <a:rPr lang="en-US" b="0" i="0">
                    <a:latin typeface="Cambria Math" panose="02040503050406030204" pitchFamily="18" charset="0"/>
                  </a:rPr>
                  <a:t>𝑚^((𝑝−1) )</a:t>
                </a:r>
                <a:r>
                  <a:rPr lang="en-US" dirty="0"/>
                  <a:t> = 1 (mod p)</a:t>
                </a:r>
              </a:p>
              <a:p>
                <a:pPr/>
                <a:r>
                  <a:rPr lang="en-US" b="0" i="0">
                    <a:latin typeface="Cambria Math" panose="02040503050406030204" pitchFamily="18" charset="0"/>
                  </a:rPr>
                  <a:t>𝑚^((𝑞−1) )</a:t>
                </a:r>
                <a:r>
                  <a:rPr lang="en-US" dirty="0"/>
                  <a:t> = 1 (mod q)</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 = </a:t>
                </a:r>
                <a:r>
                  <a:rPr lang="en-US" b="0" i="0">
                    <a:latin typeface="Cambria Math" panose="02040503050406030204" pitchFamily="18" charset="0"/>
                  </a:rPr>
                  <a:t>𝑚^(𝑘(𝑝−1)(𝑞−1)+1)</a:t>
                </a:r>
                <a:r>
                  <a:rPr lang="en-US" dirty="0"/>
                  <a:t> = </a:t>
                </a:r>
                <a:r>
                  <a:rPr lang="en-US" b="0" i="0">
                    <a:latin typeface="Cambria Math" panose="02040503050406030204" pitchFamily="18" charset="0"/>
                  </a:rPr>
                  <a:t>〖𝑚∗𝑚〗^𝑘(𝑝−1)(𝑞−1) </a:t>
                </a:r>
                <a:r>
                  <a:rPr lang="en-US" baseline="0" dirty="0"/>
                  <a:t>	--- [You know] </a:t>
                </a:r>
                <a:r>
                  <a:rPr lang="en-US" b="0" i="0">
                    <a:latin typeface="Cambria Math" panose="02040503050406030204" pitchFamily="18" charset="0"/>
                  </a:rPr>
                  <a:t>𝑚^𝑘(𝑝−1) </a:t>
                </a:r>
                <a:r>
                  <a:rPr lang="en-US" dirty="0"/>
                  <a:t> =</a:t>
                </a:r>
                <a:r>
                  <a:rPr lang="en-US" baseline="0" dirty="0"/>
                  <a:t> 1 (mod p)</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 =                        = </a:t>
                </a:r>
                <a:r>
                  <a:rPr lang="en-US" b="0" i="0">
                    <a:latin typeface="Cambria Math" panose="02040503050406030204" pitchFamily="18" charset="0"/>
                  </a:rPr>
                  <a:t>𝑚∗1 (𝑚𝑜𝑑 𝑝)</a:t>
                </a:r>
                <a:r>
                  <a:rPr lang="en-US" dirty="0"/>
                  <a:t> =</a:t>
                </a:r>
                <a:r>
                  <a:rPr lang="en-US" baseline="0" dirty="0"/>
                  <a:t> m (mod p)</a:t>
                </a:r>
                <a:endParaRPr lang="en-US" dirty="0"/>
              </a:p>
              <a:p>
                <a:endParaRPr lang="en-US" dirty="0"/>
              </a:p>
              <a:p>
                <a:r>
                  <a:rPr lang="en-US" dirty="0"/>
                  <a:t>r = m (mod q) 	-- Following same idea</a:t>
                </a:r>
              </a:p>
              <a:p>
                <a:endParaRPr lang="en-US" dirty="0"/>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12</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8621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2A9FB-6EFF-1A22-BE4C-5D2CAC7D43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D0D8D3-61C2-3080-7269-864801DB93EB}"/>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D74F7989-8831-E894-C4C3-F2202B1C5484}"/>
                  </a:ext>
                </a:extLst>
              </p:cNvPr>
              <p:cNvSpPr>
                <a:spLocks noGrp="1"/>
              </p:cNvSpPr>
              <p:nvPr>
                <p:ph type="body" idx="1"/>
              </p:nvPr>
            </p:nvSpPr>
            <p:spPr/>
            <p:txBody>
              <a:bodyPr>
                <a:normAutofit fontScale="70000" lnSpcReduction="20000"/>
              </a:bodyPr>
              <a:lstStyle/>
              <a:p>
                <a:r>
                  <a:rPr lang="en-US" dirty="0"/>
                  <a:t>r = m (mod p)</a:t>
                </a:r>
              </a:p>
              <a:p>
                <a:r>
                  <a:rPr lang="en-US" dirty="0"/>
                  <a:t>r = p*k + m</a:t>
                </a:r>
              </a:p>
              <a:p>
                <a:r>
                  <a:rPr lang="en-US" dirty="0"/>
                  <a:t>r – m = p*k</a:t>
                </a:r>
              </a:p>
              <a:p>
                <a:endParaRPr lang="en-US" dirty="0"/>
              </a:p>
              <a:p>
                <a:r>
                  <a:rPr lang="en-US" dirty="0"/>
                  <a:t>r = m (mod q)</a:t>
                </a:r>
              </a:p>
              <a:p>
                <a:r>
                  <a:rPr lang="en-US" dirty="0"/>
                  <a:t>r = q*k + m</a:t>
                </a:r>
              </a:p>
              <a:p>
                <a:r>
                  <a:rPr lang="en-US" dirty="0"/>
                  <a:t>r – m = q*k</a:t>
                </a:r>
              </a:p>
              <a:p>
                <a:endParaRPr lang="en-US" dirty="0"/>
              </a:p>
              <a:p>
                <a:r>
                  <a:rPr lang="en-US" dirty="0"/>
                  <a:t>-----------------------</a:t>
                </a:r>
              </a:p>
              <a:p>
                <a:endParaRPr lang="en-US" dirty="0"/>
              </a:p>
              <a:p>
                <a:r>
                  <a:rPr lang="en-US" dirty="0"/>
                  <a:t>r-m = n * k</a:t>
                </a:r>
              </a:p>
              <a:p>
                <a:r>
                  <a:rPr lang="en-US" dirty="0"/>
                  <a:t>r  = n*k + m</a:t>
                </a:r>
              </a:p>
              <a:p>
                <a:r>
                  <a:rPr lang="en-US" dirty="0"/>
                  <a:t>r = m (mod n)</a:t>
                </a:r>
              </a:p>
              <a:p>
                <a:endParaRPr lang="en-US" dirty="0"/>
              </a:p>
              <a:p>
                <a:r>
                  <a:rPr lang="en-US" dirty="0"/>
                  <a:t>Fermat Little Theorem and from book page 317</a:t>
                </a:r>
              </a:p>
              <a:p>
                <a:r>
                  <a:rPr lang="en-US" dirty="0"/>
                  <a:t>Assuming gcd(m, p) = gcd(m, q) = 1; m and p are </a:t>
                </a:r>
                <a:r>
                  <a:rPr lang="en-US" dirty="0" err="1"/>
                  <a:t>coprimes</a:t>
                </a:r>
                <a:r>
                  <a:rPr lang="en-US" dirty="0"/>
                  <a:t>, m and q are </a:t>
                </a:r>
                <a:r>
                  <a:rPr lang="en-US" dirty="0" err="1"/>
                  <a:t>coprimes</a:t>
                </a:r>
                <a:r>
                  <a:rPr lang="en-US" dirty="0"/>
                  <a:t> [slide 42 from congruences]</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−1</m:t>
                            </m:r>
                          </m:e>
                        </m:d>
                      </m:sup>
                    </m:sSup>
                  </m:oMath>
                </a14:m>
                <a:r>
                  <a:rPr lang="en-US" dirty="0"/>
                  <a:t> = 1 (mod p)</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−1</m:t>
                            </m:r>
                          </m:e>
                        </m:d>
                      </m:sup>
                    </m:sSup>
                  </m:oMath>
                </a14:m>
                <a:r>
                  <a:rPr lang="en-US" dirty="0"/>
                  <a:t> = 1 (mod q)</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 =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𝑘</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−1</m:t>
                            </m:r>
                          </m:e>
                        </m:d>
                        <m:r>
                          <a:rPr lang="en-US" b="0" i="1" smtClean="0">
                            <a:latin typeface="Cambria Math" panose="02040503050406030204" pitchFamily="18" charset="0"/>
                          </a:rPr>
                          <m:t>+1</m:t>
                        </m:r>
                      </m:sup>
                    </m:sSup>
                  </m:oMath>
                </a14:m>
                <a:r>
                  <a:rPr lang="en-US" dirty="0"/>
                  <a:t> =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𝑚</m:t>
                        </m:r>
                      </m:e>
                      <m:sup>
                        <m:r>
                          <a:rPr lang="en-US" b="0" i="1" smtClean="0">
                            <a:latin typeface="Cambria Math" panose="02040503050406030204" pitchFamily="18" charset="0"/>
                          </a:rPr>
                          <m:t>𝑘</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−1</m:t>
                            </m:r>
                          </m:e>
                        </m:d>
                      </m:sup>
                    </m:sSup>
                  </m:oMath>
                </a14:m>
                <a:r>
                  <a:rPr lang="en-US" baseline="0" dirty="0"/>
                  <a:t>	--- [You know]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𝑘</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−1</m:t>
                            </m:r>
                          </m:e>
                        </m:d>
                      </m:sup>
                    </m:sSup>
                  </m:oMath>
                </a14:m>
                <a:r>
                  <a:rPr lang="en-US" dirty="0"/>
                  <a:t> =</a:t>
                </a:r>
                <a:r>
                  <a:rPr lang="en-US" baseline="0" dirty="0"/>
                  <a:t> 1 (mod p)</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 =                        =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∗1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a:t>
                </a:r>
                <a:r>
                  <a:rPr lang="en-US" baseline="0" dirty="0"/>
                  <a:t> m (mod p)</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 = m (mod p)</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 = p*k + m</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 – m = p*k</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p divides (r-m)</a:t>
                </a:r>
              </a:p>
              <a:p>
                <a:endParaRPr lang="en-US" dirty="0"/>
              </a:p>
              <a:p>
                <a:r>
                  <a:rPr lang="en-US" dirty="0"/>
                  <a:t>r = m (mod q) 	-- Following same idea</a:t>
                </a:r>
              </a:p>
              <a:p>
                <a:endParaRPr lang="en-US" dirty="0"/>
              </a:p>
              <a:p>
                <a:endParaRPr lang="en-US" dirty="0"/>
              </a:p>
              <a:p>
                <a:r>
                  <a:rPr lang="en-US" dirty="0"/>
                  <a:t>----------------------</a:t>
                </a:r>
              </a:p>
              <a:p>
                <a:endParaRPr lang="en-US" dirty="0"/>
              </a:p>
              <a:p>
                <a:r>
                  <a:rPr lang="en-US" dirty="0"/>
                  <a:t>Why m is not divisible by p??</a:t>
                </a:r>
              </a:p>
              <a:p>
                <a:endParaRPr lang="en-US" dirty="0"/>
              </a:p>
              <a:p>
                <a:r>
                  <a:rPr lang="en-US" dirty="0"/>
                  <a:t>Why m is not divisible by q??</a:t>
                </a:r>
              </a:p>
              <a:p>
                <a:endParaRPr lang="en-US" dirty="0"/>
              </a:p>
              <a:p>
                <a:r>
                  <a:rPr lang="en-US" dirty="0"/>
                  <a:t>m should be in the interval [0, n-1] ?? See online book Algorithm 8.3</a:t>
                </a:r>
              </a:p>
              <a:p>
                <a:endParaRPr lang="en-US" dirty="0"/>
              </a:p>
              <a:p>
                <a:r>
                  <a:rPr lang="en-US" dirty="0"/>
                  <a:t>m should be &lt; p and &lt;q</a:t>
                </a:r>
              </a:p>
            </p:txBody>
          </p:sp>
        </mc:Choice>
        <mc:Fallback xmlns="">
          <p:sp>
            <p:nvSpPr>
              <p:cNvPr id="3" name="Notes Placeholder 2">
                <a:extLst>
                  <a:ext uri="{FF2B5EF4-FFF2-40B4-BE49-F238E27FC236}">
                    <a16:creationId xmlns:a16="http://schemas.microsoft.com/office/drawing/2014/main" id="{D74F7989-8831-E894-C4C3-F2202B1C5484}"/>
                  </a:ext>
                </a:extLst>
              </p:cNvPr>
              <p:cNvSpPr>
                <a:spLocks noGrp="1"/>
              </p:cNvSpPr>
              <p:nvPr>
                <p:ph type="body" idx="1"/>
              </p:nvPr>
            </p:nvSpPr>
            <p:spPr/>
            <p:txBody>
              <a:bodyPr>
                <a:normAutofit fontScale="70000" lnSpcReduction="20000"/>
              </a:bodyPr>
              <a:lstStyle/>
              <a:p>
                <a:r>
                  <a:rPr lang="en-US" dirty="0"/>
                  <a:t>r = m (mod p)</a:t>
                </a:r>
              </a:p>
              <a:p>
                <a:r>
                  <a:rPr lang="en-US" dirty="0"/>
                  <a:t>r = p*k + m</a:t>
                </a:r>
              </a:p>
              <a:p>
                <a:r>
                  <a:rPr lang="en-US" dirty="0"/>
                  <a:t>r – m = p*k</a:t>
                </a:r>
              </a:p>
              <a:p>
                <a:endParaRPr lang="en-US" dirty="0"/>
              </a:p>
              <a:p>
                <a:r>
                  <a:rPr lang="en-US" dirty="0"/>
                  <a:t>r = m (mod q)</a:t>
                </a:r>
              </a:p>
              <a:p>
                <a:r>
                  <a:rPr lang="en-US" dirty="0"/>
                  <a:t>r = q*k + m</a:t>
                </a:r>
              </a:p>
              <a:p>
                <a:r>
                  <a:rPr lang="en-US" dirty="0"/>
                  <a:t>r – m = q*k</a:t>
                </a:r>
              </a:p>
              <a:p>
                <a:endParaRPr lang="en-US" dirty="0"/>
              </a:p>
              <a:p>
                <a:r>
                  <a:rPr lang="en-US" dirty="0"/>
                  <a:t>-----------------------</a:t>
                </a:r>
              </a:p>
              <a:p>
                <a:endParaRPr lang="en-US" dirty="0"/>
              </a:p>
              <a:p>
                <a:r>
                  <a:rPr lang="en-US" dirty="0"/>
                  <a:t>r-m = n * k</a:t>
                </a:r>
              </a:p>
              <a:p>
                <a:r>
                  <a:rPr lang="en-US" dirty="0"/>
                  <a:t>r  = n*k + m</a:t>
                </a:r>
              </a:p>
              <a:p>
                <a:r>
                  <a:rPr lang="en-US" dirty="0"/>
                  <a:t>r = m (mod n)</a:t>
                </a:r>
              </a:p>
              <a:p>
                <a:endParaRPr lang="en-US" dirty="0"/>
              </a:p>
              <a:p>
                <a:r>
                  <a:rPr lang="en-US" dirty="0"/>
                  <a:t>Fermat Little Theorem and from book page 317</a:t>
                </a:r>
              </a:p>
              <a:p>
                <a:r>
                  <a:rPr lang="en-US" dirty="0"/>
                  <a:t>Assuming gcd(m, p) = gcd(m, q) = 1; m and p are </a:t>
                </a:r>
                <a:r>
                  <a:rPr lang="en-US" dirty="0" err="1"/>
                  <a:t>coprimes</a:t>
                </a:r>
                <a:r>
                  <a:rPr lang="en-US" dirty="0"/>
                  <a:t>, m and q are </a:t>
                </a:r>
                <a:r>
                  <a:rPr lang="en-US" dirty="0" err="1"/>
                  <a:t>coprimes</a:t>
                </a:r>
                <a:r>
                  <a:rPr lang="en-US" dirty="0"/>
                  <a:t> [slide 42 from congruences]</a:t>
                </a:r>
              </a:p>
              <a:p>
                <a:r>
                  <a:rPr lang="en-US" b="0" i="0">
                    <a:latin typeface="Cambria Math" panose="02040503050406030204" pitchFamily="18" charset="0"/>
                  </a:rPr>
                  <a:t>𝑚^((𝑝−1) )</a:t>
                </a:r>
                <a:r>
                  <a:rPr lang="en-US" dirty="0"/>
                  <a:t> = 1 (mod p)</a:t>
                </a:r>
              </a:p>
              <a:p>
                <a:r>
                  <a:rPr lang="en-US" b="0" i="0">
                    <a:latin typeface="Cambria Math" panose="02040503050406030204" pitchFamily="18" charset="0"/>
                  </a:rPr>
                  <a:t>𝑚^((𝑞−1) )</a:t>
                </a:r>
                <a:r>
                  <a:rPr lang="en-US" dirty="0"/>
                  <a:t> = 1 (mod q)</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 = </a:t>
                </a:r>
                <a:r>
                  <a:rPr lang="en-US" b="0" i="0">
                    <a:latin typeface="Cambria Math" panose="02040503050406030204" pitchFamily="18" charset="0"/>
                  </a:rPr>
                  <a:t>𝑚^(𝑘(𝑝−1)(𝑞−1)+1)</a:t>
                </a:r>
                <a:r>
                  <a:rPr lang="en-US" dirty="0"/>
                  <a:t> = </a:t>
                </a:r>
                <a:r>
                  <a:rPr lang="en-US" b="0" i="0">
                    <a:latin typeface="Cambria Math" panose="02040503050406030204" pitchFamily="18" charset="0"/>
                  </a:rPr>
                  <a:t>〖𝑚∗𝑚〗^𝑘(𝑝−1)(𝑞−1) </a:t>
                </a:r>
                <a:r>
                  <a:rPr lang="en-US" baseline="0" dirty="0"/>
                  <a:t>	--- [You know] </a:t>
                </a:r>
                <a:r>
                  <a:rPr lang="en-US" b="0" i="0">
                    <a:latin typeface="Cambria Math" panose="02040503050406030204" pitchFamily="18" charset="0"/>
                  </a:rPr>
                  <a:t>𝑚^𝑘(𝑝−1) </a:t>
                </a:r>
                <a:r>
                  <a:rPr lang="en-US" dirty="0"/>
                  <a:t> =</a:t>
                </a:r>
                <a:r>
                  <a:rPr lang="en-US" baseline="0" dirty="0"/>
                  <a:t> 1 (mod p)</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 =                        = </a:t>
                </a:r>
                <a:r>
                  <a:rPr lang="en-US" b="0" i="0">
                    <a:latin typeface="Cambria Math" panose="02040503050406030204" pitchFamily="18" charset="0"/>
                  </a:rPr>
                  <a:t>𝑚∗1 (𝑚𝑜𝑑 𝑝)</a:t>
                </a:r>
                <a:r>
                  <a:rPr lang="en-US" dirty="0"/>
                  <a:t> =</a:t>
                </a:r>
                <a:r>
                  <a:rPr lang="en-US" baseline="0" dirty="0"/>
                  <a:t> m (mod p)</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 = m (mod p)</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 = p*k + m</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 – m = p*k</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p divides (r-m)</a:t>
                </a:r>
              </a:p>
              <a:p>
                <a:endParaRPr lang="en-US" dirty="0"/>
              </a:p>
              <a:p>
                <a:r>
                  <a:rPr lang="en-US" dirty="0"/>
                  <a:t>r = m (mod q) 	-- Following same idea</a:t>
                </a:r>
              </a:p>
              <a:p>
                <a:endParaRPr lang="en-US" dirty="0"/>
              </a:p>
              <a:p>
                <a:endParaRPr lang="en-US" dirty="0"/>
              </a:p>
              <a:p>
                <a:r>
                  <a:rPr lang="en-US" dirty="0"/>
                  <a:t>----------------------</a:t>
                </a:r>
              </a:p>
              <a:p>
                <a:endParaRPr lang="en-US" dirty="0"/>
              </a:p>
              <a:p>
                <a:r>
                  <a:rPr lang="en-US" dirty="0"/>
                  <a:t>Why m is not divisible by p??</a:t>
                </a:r>
              </a:p>
              <a:p>
                <a:endParaRPr lang="en-US" dirty="0"/>
              </a:p>
              <a:p>
                <a:r>
                  <a:rPr lang="en-US" dirty="0"/>
                  <a:t>Why m is not divisible by q??</a:t>
                </a:r>
              </a:p>
              <a:p>
                <a:endParaRPr lang="en-US" dirty="0"/>
              </a:p>
              <a:p>
                <a:r>
                  <a:rPr lang="en-US" dirty="0"/>
                  <a:t>m should be in the interval [0, n-1] ?? See online book Algorithm 8.3</a:t>
                </a:r>
              </a:p>
              <a:p>
                <a:endParaRPr lang="en-US" dirty="0"/>
              </a:p>
              <a:p>
                <a:r>
                  <a:rPr lang="en-US" dirty="0"/>
                  <a:t>m should be &lt; p and &lt;q</a:t>
                </a:r>
              </a:p>
            </p:txBody>
          </p:sp>
        </mc:Fallback>
      </mc:AlternateContent>
      <p:sp>
        <p:nvSpPr>
          <p:cNvPr id="4" name="Slide Number Placeholder 3">
            <a:extLst>
              <a:ext uri="{FF2B5EF4-FFF2-40B4-BE49-F238E27FC236}">
                <a16:creationId xmlns:a16="http://schemas.microsoft.com/office/drawing/2014/main" id="{13502AD5-8550-AAAD-D0DA-659737510C79}"/>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4984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1A76-F96B-358E-822A-F1E9556AB1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2D59A-EFCC-6F2B-FC22-7DD8FA1845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544B81-566E-F5E5-7C2D-D3187B2F2C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0758C7-96AC-B1B4-25BA-1E72C3617FB3}"/>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14</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5185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7"/>
        <p:cNvGrpSpPr/>
        <p:nvPr/>
      </p:nvGrpSpPr>
      <p:grpSpPr>
        <a:xfrm>
          <a:off x="0" y="0"/>
          <a:ext cx="0" cy="0"/>
          <a:chOff x="0" y="0"/>
          <a:chExt cx="0" cy="0"/>
        </a:xfrm>
      </p:grpSpPr>
      <p:sp>
        <p:nvSpPr>
          <p:cNvPr id="18" name="Google Shape;18;p14"/>
          <p:cNvSpPr txBox="1">
            <a:spLocks noGrp="1"/>
          </p:cNvSpPr>
          <p:nvPr>
            <p:ph type="ctrTitle"/>
          </p:nvPr>
        </p:nvSpPr>
        <p:spPr>
          <a:xfrm>
            <a:off x="685800" y="1028700"/>
            <a:ext cx="7848600" cy="144541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4050"/>
              <a:buFont typeface="Arial"/>
              <a:buNone/>
              <a:defRPr sz="405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subTitle" idx="1"/>
          </p:nvPr>
        </p:nvSpPr>
        <p:spPr>
          <a:xfrm>
            <a:off x="685800" y="2628900"/>
            <a:ext cx="6400800" cy="1314450"/>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SzPts val="1530"/>
              <a:buNone/>
              <a:defRPr>
                <a:solidFill>
                  <a:srgbClr val="3F3F3F"/>
                </a:solidFill>
              </a:defRPr>
            </a:lvl1pPr>
            <a:lvl2pPr lvl="1" algn="ctr">
              <a:spcBef>
                <a:spcPts val="300"/>
              </a:spcBef>
              <a:spcAft>
                <a:spcPts val="0"/>
              </a:spcAft>
              <a:buSzPts val="1275"/>
              <a:buNone/>
              <a:defRPr>
                <a:solidFill>
                  <a:srgbClr val="888888"/>
                </a:solidFill>
              </a:defRPr>
            </a:lvl2pPr>
            <a:lvl3pPr lvl="2" algn="ctr">
              <a:spcBef>
                <a:spcPts val="270"/>
              </a:spcBef>
              <a:spcAft>
                <a:spcPts val="0"/>
              </a:spcAft>
              <a:buSzPts val="1215"/>
              <a:buNone/>
              <a:defRPr>
                <a:solidFill>
                  <a:srgbClr val="888888"/>
                </a:solidFill>
              </a:defRPr>
            </a:lvl3pPr>
            <a:lvl4pPr lvl="3" algn="ctr">
              <a:spcBef>
                <a:spcPts val="240"/>
              </a:spcBef>
              <a:spcAft>
                <a:spcPts val="0"/>
              </a:spcAft>
              <a:buSzPts val="1200"/>
              <a:buNone/>
              <a:defRPr>
                <a:solidFill>
                  <a:srgbClr val="888888"/>
                </a:solidFill>
              </a:defRPr>
            </a:lvl4pPr>
            <a:lvl5pPr lvl="4" algn="ctr">
              <a:spcBef>
                <a:spcPts val="210"/>
              </a:spcBef>
              <a:spcAft>
                <a:spcPts val="0"/>
              </a:spcAft>
              <a:buSzPts val="1050"/>
              <a:buNone/>
              <a:defRPr>
                <a:solidFill>
                  <a:srgbClr val="888888"/>
                </a:solidFill>
              </a:defRPr>
            </a:lvl5pPr>
            <a:lvl6pPr lvl="5" algn="ctr">
              <a:spcBef>
                <a:spcPts val="195"/>
              </a:spcBef>
              <a:spcAft>
                <a:spcPts val="0"/>
              </a:spcAft>
              <a:buSzPts val="975"/>
              <a:buNone/>
              <a:defRPr>
                <a:solidFill>
                  <a:srgbClr val="888888"/>
                </a:solidFill>
              </a:defRPr>
            </a:lvl6pPr>
            <a:lvl7pPr lvl="6" algn="ctr">
              <a:spcBef>
                <a:spcPts val="195"/>
              </a:spcBef>
              <a:spcAft>
                <a:spcPts val="0"/>
              </a:spcAft>
              <a:buSzPts val="975"/>
              <a:buNone/>
              <a:defRPr>
                <a:solidFill>
                  <a:srgbClr val="888888"/>
                </a:solidFill>
              </a:defRPr>
            </a:lvl7pPr>
            <a:lvl8pPr lvl="7" algn="ctr">
              <a:spcBef>
                <a:spcPts val="195"/>
              </a:spcBef>
              <a:spcAft>
                <a:spcPts val="0"/>
              </a:spcAft>
              <a:buSzPts val="975"/>
              <a:buNone/>
              <a:defRPr>
                <a:solidFill>
                  <a:srgbClr val="888888"/>
                </a:solidFill>
              </a:defRPr>
            </a:lvl8pPr>
            <a:lvl9pPr lvl="8" algn="ctr">
              <a:spcBef>
                <a:spcPts val="195"/>
              </a:spcBef>
              <a:spcAft>
                <a:spcPts val="0"/>
              </a:spcAft>
              <a:buSzPts val="975"/>
              <a:buNone/>
              <a:defRPr>
                <a:solidFill>
                  <a:srgbClr val="888888"/>
                </a:solidFill>
              </a:defRPr>
            </a:lvl9pPr>
          </a:lstStyle>
          <a:p>
            <a:endParaRPr/>
          </a:p>
        </p:txBody>
      </p:sp>
      <p:sp>
        <p:nvSpPr>
          <p:cNvPr id="20" name="Google Shape;20;p14"/>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cxnSp>
        <p:nvCxnSpPr>
          <p:cNvPr id="23" name="Google Shape;23;p14"/>
          <p:cNvCxnSpPr/>
          <p:nvPr/>
        </p:nvCxnSpPr>
        <p:spPr>
          <a:xfrm>
            <a:off x="685800" y="2548890"/>
            <a:ext cx="7848600" cy="1191"/>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24"/>
        <p:cNvGrpSpPr/>
        <p:nvPr/>
      </p:nvGrpSpPr>
      <p:grpSpPr>
        <a:xfrm>
          <a:off x="0" y="0"/>
          <a:ext cx="0" cy="0"/>
          <a:chOff x="0" y="0"/>
          <a:chExt cx="0" cy="0"/>
        </a:xfrm>
      </p:grpSpPr>
      <p:sp>
        <p:nvSpPr>
          <p:cNvPr id="25" name="Google Shape;25;p15"/>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5"/>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7" name="Google Shape;27;p15"/>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5"/>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bg>
      <p:bgPr>
        <a:solidFill>
          <a:schemeClr val="dk2"/>
        </a:solidFill>
        <a:effectLst/>
      </p:bgPr>
    </p:bg>
    <p:spTree>
      <p:nvGrpSpPr>
        <p:cNvPr id="1" name="Shape 30"/>
        <p:cNvGrpSpPr/>
        <p:nvPr/>
      </p:nvGrpSpPr>
      <p:grpSpPr>
        <a:xfrm>
          <a:off x="0" y="0"/>
          <a:ext cx="0" cy="0"/>
          <a:chOff x="0" y="0"/>
          <a:chExt cx="0" cy="0"/>
        </a:xfrm>
      </p:grpSpPr>
      <p:sp>
        <p:nvSpPr>
          <p:cNvPr id="31" name="Google Shape;31;p16"/>
          <p:cNvSpPr txBox="1">
            <a:spLocks noGrp="1"/>
          </p:cNvSpPr>
          <p:nvPr>
            <p:ph type="title"/>
          </p:nvPr>
        </p:nvSpPr>
        <p:spPr>
          <a:xfrm>
            <a:off x="722313" y="1771651"/>
            <a:ext cx="7772400" cy="165020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Arial"/>
              <a:buNone/>
              <a:defRPr sz="36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6"/>
          <p:cNvSpPr txBox="1">
            <a:spLocks noGrp="1"/>
          </p:cNvSpPr>
          <p:nvPr>
            <p:ph type="body" idx="1"/>
          </p:nvPr>
        </p:nvSpPr>
        <p:spPr>
          <a:xfrm>
            <a:off x="722313" y="3470149"/>
            <a:ext cx="7772400" cy="112514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530"/>
              <a:buNone/>
              <a:defRPr sz="1800">
                <a:solidFill>
                  <a:schemeClr val="lt2"/>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1080"/>
              <a:buNone/>
              <a:defRPr sz="1200">
                <a:solidFill>
                  <a:schemeClr val="lt1"/>
                </a:solidFill>
              </a:defRPr>
            </a:lvl3pPr>
            <a:lvl4pPr marL="1828800" lvl="3" indent="-228600" algn="l">
              <a:spcBef>
                <a:spcPts val="210"/>
              </a:spcBef>
              <a:spcAft>
                <a:spcPts val="0"/>
              </a:spcAft>
              <a:buSzPts val="1050"/>
              <a:buNone/>
              <a:defRPr sz="1050">
                <a:solidFill>
                  <a:schemeClr val="lt1"/>
                </a:solidFill>
              </a:defRPr>
            </a:lvl4pPr>
            <a:lvl5pPr marL="2286000" lvl="4" indent="-228600" algn="l">
              <a:spcBef>
                <a:spcPts val="210"/>
              </a:spcBef>
              <a:spcAft>
                <a:spcPts val="0"/>
              </a:spcAft>
              <a:buSzPts val="1050"/>
              <a:buNone/>
              <a:defRPr sz="1050">
                <a:solidFill>
                  <a:schemeClr val="lt1"/>
                </a:solidFill>
              </a:defRPr>
            </a:lvl5pPr>
            <a:lvl6pPr marL="2743200" lvl="5" indent="-228600" algn="l">
              <a:spcBef>
                <a:spcPts val="210"/>
              </a:spcBef>
              <a:spcAft>
                <a:spcPts val="0"/>
              </a:spcAft>
              <a:buSzPts val="1050"/>
              <a:buNone/>
              <a:defRPr sz="1050">
                <a:solidFill>
                  <a:schemeClr val="lt1"/>
                </a:solidFill>
              </a:defRPr>
            </a:lvl6pPr>
            <a:lvl7pPr marL="3200400" lvl="6" indent="-228600" algn="l">
              <a:spcBef>
                <a:spcPts val="210"/>
              </a:spcBef>
              <a:spcAft>
                <a:spcPts val="0"/>
              </a:spcAft>
              <a:buSzPts val="1050"/>
              <a:buNone/>
              <a:defRPr sz="1050">
                <a:solidFill>
                  <a:schemeClr val="lt1"/>
                </a:solidFill>
              </a:defRPr>
            </a:lvl7pPr>
            <a:lvl8pPr marL="3657600" lvl="7" indent="-228600" algn="l">
              <a:spcBef>
                <a:spcPts val="210"/>
              </a:spcBef>
              <a:spcAft>
                <a:spcPts val="0"/>
              </a:spcAft>
              <a:buSzPts val="1050"/>
              <a:buNone/>
              <a:defRPr sz="1050">
                <a:solidFill>
                  <a:schemeClr val="lt1"/>
                </a:solidFill>
              </a:defRPr>
            </a:lvl8pPr>
            <a:lvl9pPr marL="4114800" lvl="8" indent="-228600" algn="l">
              <a:spcBef>
                <a:spcPts val="210"/>
              </a:spcBef>
              <a:spcAft>
                <a:spcPts val="0"/>
              </a:spcAft>
              <a:buSzPts val="1050"/>
              <a:buNone/>
              <a:defRPr sz="1050">
                <a:solidFill>
                  <a:schemeClr val="lt1"/>
                </a:solidFill>
              </a:defRPr>
            </a:lvl9pPr>
          </a:lstStyle>
          <a:p>
            <a:endParaRPr/>
          </a:p>
        </p:txBody>
      </p:sp>
      <p:sp>
        <p:nvSpPr>
          <p:cNvPr id="33" name="Google Shape;33;p16"/>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cxnSp>
        <p:nvCxnSpPr>
          <p:cNvPr id="36" name="Google Shape;36;p16"/>
          <p:cNvCxnSpPr/>
          <p:nvPr/>
        </p:nvCxnSpPr>
        <p:spPr>
          <a:xfrm>
            <a:off x="731520" y="3449574"/>
            <a:ext cx="7848600" cy="1191"/>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7"/>
          <p:cNvSpPr txBox="1">
            <a:spLocks noGrp="1"/>
          </p:cNvSpPr>
          <p:nvPr>
            <p:ph type="body" idx="1"/>
          </p:nvPr>
        </p:nvSpPr>
        <p:spPr>
          <a:xfrm>
            <a:off x="457200" y="1255014"/>
            <a:ext cx="4038600" cy="3538728"/>
          </a:xfrm>
          <a:prstGeom prst="rect">
            <a:avLst/>
          </a:prstGeom>
          <a:noFill/>
          <a:ln>
            <a:noFill/>
          </a:ln>
        </p:spPr>
        <p:txBody>
          <a:bodyPr spcFirstLastPara="1" wrap="square" lIns="91425" tIns="45700" rIns="91425" bIns="45700" anchor="t" anchorCtr="0">
            <a:normAutofit/>
          </a:bodyPr>
          <a:lstStyle>
            <a:lvl1pPr marL="457200" lvl="0" indent="-341947" algn="l">
              <a:spcBef>
                <a:spcPts val="420"/>
              </a:spcBef>
              <a:spcAft>
                <a:spcPts val="0"/>
              </a:spcAft>
              <a:buSzPts val="1785"/>
              <a:buChar char="•"/>
              <a:defRPr sz="2100"/>
            </a:lvl1pPr>
            <a:lvl2pPr marL="914400" lvl="1" indent="-325755" algn="l">
              <a:spcBef>
                <a:spcPts val="360"/>
              </a:spcBef>
              <a:spcAft>
                <a:spcPts val="0"/>
              </a:spcAft>
              <a:buSzPts val="1530"/>
              <a:buChar char="•"/>
              <a:defRPr sz="1800"/>
            </a:lvl2pPr>
            <a:lvl3pPr marL="1371600" lvl="2" indent="-314325" algn="l">
              <a:spcBef>
                <a:spcPts val="300"/>
              </a:spcBef>
              <a:spcAft>
                <a:spcPts val="0"/>
              </a:spcAft>
              <a:buSzPts val="1350"/>
              <a:buChar char="•"/>
              <a:defRPr sz="1500"/>
            </a:lvl3pPr>
            <a:lvl4pPr marL="1828800" lvl="3" indent="-314325" algn="l">
              <a:spcBef>
                <a:spcPts val="270"/>
              </a:spcBef>
              <a:spcAft>
                <a:spcPts val="0"/>
              </a:spcAft>
              <a:buSzPts val="1350"/>
              <a:buChar char="•"/>
              <a:defRPr sz="1350"/>
            </a:lvl4pPr>
            <a:lvl5pPr marL="2286000" lvl="4" indent="-314325" algn="l">
              <a:spcBef>
                <a:spcPts val="270"/>
              </a:spcBef>
              <a:spcAft>
                <a:spcPts val="0"/>
              </a:spcAft>
              <a:buSzPts val="1350"/>
              <a:buChar char="•"/>
              <a:defRPr sz="1350"/>
            </a:lvl5pPr>
            <a:lvl6pPr marL="2743200" lvl="5" indent="-314325" algn="l">
              <a:spcBef>
                <a:spcPts val="270"/>
              </a:spcBef>
              <a:spcAft>
                <a:spcPts val="0"/>
              </a:spcAft>
              <a:buSzPts val="1350"/>
              <a:buChar char="•"/>
              <a:defRPr sz="1350"/>
            </a:lvl6pPr>
            <a:lvl7pPr marL="3200400" lvl="6" indent="-314325" algn="l">
              <a:spcBef>
                <a:spcPts val="270"/>
              </a:spcBef>
              <a:spcAft>
                <a:spcPts val="0"/>
              </a:spcAft>
              <a:buSzPts val="1350"/>
              <a:buChar char="•"/>
              <a:defRPr sz="1350"/>
            </a:lvl7pPr>
            <a:lvl8pPr marL="3657600" lvl="7" indent="-314325" algn="l">
              <a:spcBef>
                <a:spcPts val="270"/>
              </a:spcBef>
              <a:spcAft>
                <a:spcPts val="0"/>
              </a:spcAft>
              <a:buSzPts val="1350"/>
              <a:buChar char="•"/>
              <a:defRPr sz="1350"/>
            </a:lvl8pPr>
            <a:lvl9pPr marL="4114800" lvl="8" indent="-314325" algn="l">
              <a:spcBef>
                <a:spcPts val="270"/>
              </a:spcBef>
              <a:spcAft>
                <a:spcPts val="0"/>
              </a:spcAft>
              <a:buSzPts val="1350"/>
              <a:buChar char="•"/>
              <a:defRPr sz="1350"/>
            </a:lvl9pPr>
          </a:lstStyle>
          <a:p>
            <a:endParaRPr/>
          </a:p>
        </p:txBody>
      </p:sp>
      <p:sp>
        <p:nvSpPr>
          <p:cNvPr id="40" name="Google Shape;40;p17"/>
          <p:cNvSpPr txBox="1">
            <a:spLocks noGrp="1"/>
          </p:cNvSpPr>
          <p:nvPr>
            <p:ph type="body" idx="2"/>
          </p:nvPr>
        </p:nvSpPr>
        <p:spPr>
          <a:xfrm>
            <a:off x="4648200" y="1255014"/>
            <a:ext cx="4038600" cy="3538728"/>
          </a:xfrm>
          <a:prstGeom prst="rect">
            <a:avLst/>
          </a:prstGeom>
          <a:noFill/>
          <a:ln>
            <a:noFill/>
          </a:ln>
        </p:spPr>
        <p:txBody>
          <a:bodyPr spcFirstLastPara="1" wrap="square" lIns="91425" tIns="45700" rIns="91425" bIns="45700" anchor="t" anchorCtr="0">
            <a:normAutofit/>
          </a:bodyPr>
          <a:lstStyle>
            <a:lvl1pPr marL="457200" lvl="0" indent="-341947" algn="l">
              <a:spcBef>
                <a:spcPts val="420"/>
              </a:spcBef>
              <a:spcAft>
                <a:spcPts val="0"/>
              </a:spcAft>
              <a:buSzPts val="1785"/>
              <a:buChar char="•"/>
              <a:defRPr sz="2100"/>
            </a:lvl1pPr>
            <a:lvl2pPr marL="914400" lvl="1" indent="-325755" algn="l">
              <a:spcBef>
                <a:spcPts val="360"/>
              </a:spcBef>
              <a:spcAft>
                <a:spcPts val="0"/>
              </a:spcAft>
              <a:buSzPts val="1530"/>
              <a:buChar char="•"/>
              <a:defRPr sz="1800"/>
            </a:lvl2pPr>
            <a:lvl3pPr marL="1371600" lvl="2" indent="-314325" algn="l">
              <a:spcBef>
                <a:spcPts val="300"/>
              </a:spcBef>
              <a:spcAft>
                <a:spcPts val="0"/>
              </a:spcAft>
              <a:buSzPts val="1350"/>
              <a:buChar char="•"/>
              <a:defRPr sz="1500"/>
            </a:lvl3pPr>
            <a:lvl4pPr marL="1828800" lvl="3" indent="-314325" algn="l">
              <a:spcBef>
                <a:spcPts val="270"/>
              </a:spcBef>
              <a:spcAft>
                <a:spcPts val="0"/>
              </a:spcAft>
              <a:buSzPts val="1350"/>
              <a:buChar char="•"/>
              <a:defRPr sz="1350"/>
            </a:lvl4pPr>
            <a:lvl5pPr marL="2286000" lvl="4" indent="-314325" algn="l">
              <a:spcBef>
                <a:spcPts val="270"/>
              </a:spcBef>
              <a:spcAft>
                <a:spcPts val="0"/>
              </a:spcAft>
              <a:buSzPts val="1350"/>
              <a:buChar char="•"/>
              <a:defRPr sz="1350"/>
            </a:lvl5pPr>
            <a:lvl6pPr marL="2743200" lvl="5" indent="-314325" algn="l">
              <a:spcBef>
                <a:spcPts val="270"/>
              </a:spcBef>
              <a:spcAft>
                <a:spcPts val="0"/>
              </a:spcAft>
              <a:buSzPts val="1350"/>
              <a:buChar char="•"/>
              <a:defRPr sz="1350"/>
            </a:lvl6pPr>
            <a:lvl7pPr marL="3200400" lvl="6" indent="-314325" algn="l">
              <a:spcBef>
                <a:spcPts val="270"/>
              </a:spcBef>
              <a:spcAft>
                <a:spcPts val="0"/>
              </a:spcAft>
              <a:buSzPts val="1350"/>
              <a:buChar char="•"/>
              <a:defRPr sz="1350"/>
            </a:lvl7pPr>
            <a:lvl8pPr marL="3657600" lvl="7" indent="-314325" algn="l">
              <a:spcBef>
                <a:spcPts val="270"/>
              </a:spcBef>
              <a:spcAft>
                <a:spcPts val="0"/>
              </a:spcAft>
              <a:buSzPts val="1350"/>
              <a:buChar char="•"/>
              <a:defRPr sz="1350"/>
            </a:lvl8pPr>
            <a:lvl9pPr marL="4114800" lvl="8" indent="-314325" algn="l">
              <a:spcBef>
                <a:spcPts val="270"/>
              </a:spcBef>
              <a:spcAft>
                <a:spcPts val="0"/>
              </a:spcAft>
              <a:buSzPts val="1350"/>
              <a:buChar char="•"/>
              <a:defRPr sz="1350"/>
            </a:lvl9pPr>
          </a:lstStyle>
          <a:p>
            <a:endParaRPr/>
          </a:p>
        </p:txBody>
      </p:sp>
      <p:sp>
        <p:nvSpPr>
          <p:cNvPr id="41" name="Google Shape;41;p17"/>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7"/>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44"/>
        <p:cNvGrpSpPr/>
        <p:nvPr/>
      </p:nvGrpSpPr>
      <p:grpSpPr>
        <a:xfrm>
          <a:off x="0" y="0"/>
          <a:ext cx="0" cy="0"/>
          <a:chOff x="0" y="0"/>
          <a:chExt cx="0" cy="0"/>
        </a:xfrm>
      </p:grpSpPr>
      <p:sp>
        <p:nvSpPr>
          <p:cNvPr id="45" name="Google Shape;45;p18"/>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3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8"/>
          <p:cNvSpPr txBox="1">
            <a:spLocks noGrp="1"/>
          </p:cNvSpPr>
          <p:nvPr>
            <p:ph type="body" idx="1"/>
          </p:nvPr>
        </p:nvSpPr>
        <p:spPr>
          <a:xfrm>
            <a:off x="457200" y="1257300"/>
            <a:ext cx="3931920" cy="479822"/>
          </a:xfrm>
          <a:prstGeom prst="rect">
            <a:avLst/>
          </a:prstGeom>
          <a:noFill/>
          <a:ln>
            <a:noFill/>
          </a:ln>
        </p:spPr>
        <p:txBody>
          <a:bodyPr spcFirstLastPara="1" wrap="square" lIns="91425" tIns="45700" rIns="91425" bIns="45700" anchor="ctr" anchorCtr="0">
            <a:normAutofit/>
          </a:bodyPr>
          <a:lstStyle>
            <a:lvl1pPr marL="457200" lvl="0" indent="-228600" algn="ctr">
              <a:spcBef>
                <a:spcPts val="300"/>
              </a:spcBef>
              <a:spcAft>
                <a:spcPts val="0"/>
              </a:spcAft>
              <a:buSzPts val="1275"/>
              <a:buNone/>
              <a:defRPr sz="1500" b="0">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1215"/>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SzPts val="1200"/>
              <a:buNone/>
              <a:defRPr sz="1200" b="1"/>
            </a:lvl6pPr>
            <a:lvl7pPr marL="3200400" lvl="6" indent="-228600" algn="l">
              <a:spcBef>
                <a:spcPts val="240"/>
              </a:spcBef>
              <a:spcAft>
                <a:spcPts val="0"/>
              </a:spcAft>
              <a:buSzPts val="1200"/>
              <a:buNone/>
              <a:defRPr sz="1200" b="1"/>
            </a:lvl7pPr>
            <a:lvl8pPr marL="3657600" lvl="7" indent="-228600" algn="l">
              <a:spcBef>
                <a:spcPts val="240"/>
              </a:spcBef>
              <a:spcAft>
                <a:spcPts val="0"/>
              </a:spcAft>
              <a:buSzPts val="1200"/>
              <a:buNone/>
              <a:defRPr sz="1200" b="1"/>
            </a:lvl8pPr>
            <a:lvl9pPr marL="4114800" lvl="8" indent="-228600" algn="l">
              <a:spcBef>
                <a:spcPts val="240"/>
              </a:spcBef>
              <a:spcAft>
                <a:spcPts val="0"/>
              </a:spcAft>
              <a:buSzPts val="1200"/>
              <a:buNone/>
              <a:defRPr sz="1200" b="1"/>
            </a:lvl9pPr>
          </a:lstStyle>
          <a:p>
            <a:endParaRPr/>
          </a:p>
        </p:txBody>
      </p:sp>
      <p:sp>
        <p:nvSpPr>
          <p:cNvPr id="47" name="Google Shape;47;p18"/>
          <p:cNvSpPr txBox="1">
            <a:spLocks noGrp="1"/>
          </p:cNvSpPr>
          <p:nvPr>
            <p:ph type="body" idx="2"/>
          </p:nvPr>
        </p:nvSpPr>
        <p:spPr>
          <a:xfrm>
            <a:off x="457200" y="1828800"/>
            <a:ext cx="3931920" cy="2963466"/>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sz="1800"/>
            </a:lvl1pPr>
            <a:lvl2pPr marL="914400" lvl="1" indent="-309562" algn="l">
              <a:spcBef>
                <a:spcPts val="300"/>
              </a:spcBef>
              <a:spcAft>
                <a:spcPts val="0"/>
              </a:spcAft>
              <a:buSzPts val="1275"/>
              <a:buChar char="•"/>
              <a:defRPr sz="1500"/>
            </a:lvl2pPr>
            <a:lvl3pPr marL="1371600" lvl="2" indent="-305752" algn="l">
              <a:spcBef>
                <a:spcPts val="270"/>
              </a:spcBef>
              <a:spcAft>
                <a:spcPts val="0"/>
              </a:spcAft>
              <a:buSzPts val="1215"/>
              <a:buChar char="•"/>
              <a:defRPr sz="1350"/>
            </a:lvl3pPr>
            <a:lvl4pPr marL="1828800" lvl="3" indent="-304800" algn="l">
              <a:spcBef>
                <a:spcPts val="240"/>
              </a:spcBef>
              <a:spcAft>
                <a:spcPts val="0"/>
              </a:spcAft>
              <a:buSzPts val="1200"/>
              <a:buChar char="•"/>
              <a:defRPr sz="1200"/>
            </a:lvl4pPr>
            <a:lvl5pPr marL="2286000" lvl="4" indent="-304800" algn="l">
              <a:spcBef>
                <a:spcPts val="240"/>
              </a:spcBef>
              <a:spcAft>
                <a:spcPts val="0"/>
              </a:spcAft>
              <a:buSzPts val="1200"/>
              <a:buChar char="•"/>
              <a:defRPr sz="1200"/>
            </a:lvl5pPr>
            <a:lvl6pPr marL="2743200" lvl="5" indent="-304800" algn="l">
              <a:spcBef>
                <a:spcPts val="240"/>
              </a:spcBef>
              <a:spcAft>
                <a:spcPts val="0"/>
              </a:spcAft>
              <a:buSzPts val="1200"/>
              <a:buChar char="•"/>
              <a:defRPr sz="1200"/>
            </a:lvl6pPr>
            <a:lvl7pPr marL="3200400" lvl="6" indent="-304800" algn="l">
              <a:spcBef>
                <a:spcPts val="240"/>
              </a:spcBef>
              <a:spcAft>
                <a:spcPts val="0"/>
              </a:spcAft>
              <a:buSzPts val="1200"/>
              <a:buChar char="•"/>
              <a:defRPr sz="1200"/>
            </a:lvl7pPr>
            <a:lvl8pPr marL="3657600" lvl="7" indent="-304800" algn="l">
              <a:spcBef>
                <a:spcPts val="240"/>
              </a:spcBef>
              <a:spcAft>
                <a:spcPts val="0"/>
              </a:spcAft>
              <a:buSzPts val="1200"/>
              <a:buChar char="•"/>
              <a:defRPr sz="1200"/>
            </a:lvl8pPr>
            <a:lvl9pPr marL="4114800" lvl="8" indent="-304800" algn="l">
              <a:spcBef>
                <a:spcPts val="240"/>
              </a:spcBef>
              <a:spcAft>
                <a:spcPts val="0"/>
              </a:spcAft>
              <a:buSzPts val="1200"/>
              <a:buChar char="•"/>
              <a:defRPr sz="1200"/>
            </a:lvl9pPr>
          </a:lstStyle>
          <a:p>
            <a:endParaRPr/>
          </a:p>
        </p:txBody>
      </p:sp>
      <p:sp>
        <p:nvSpPr>
          <p:cNvPr id="48" name="Google Shape;48;p18"/>
          <p:cNvSpPr txBox="1">
            <a:spLocks noGrp="1"/>
          </p:cNvSpPr>
          <p:nvPr>
            <p:ph type="body" idx="3"/>
          </p:nvPr>
        </p:nvSpPr>
        <p:spPr>
          <a:xfrm>
            <a:off x="4754880" y="1257300"/>
            <a:ext cx="3931920" cy="479822"/>
          </a:xfrm>
          <a:prstGeom prst="rect">
            <a:avLst/>
          </a:prstGeom>
          <a:noFill/>
          <a:ln>
            <a:noFill/>
          </a:ln>
        </p:spPr>
        <p:txBody>
          <a:bodyPr spcFirstLastPara="1" wrap="square" lIns="91425" tIns="45700" rIns="91425" bIns="45700" anchor="ctr" anchorCtr="0">
            <a:normAutofit/>
          </a:bodyPr>
          <a:lstStyle>
            <a:lvl1pPr marL="457200" lvl="0" indent="-228600" algn="ctr">
              <a:spcBef>
                <a:spcPts val="300"/>
              </a:spcBef>
              <a:spcAft>
                <a:spcPts val="0"/>
              </a:spcAft>
              <a:buSzPts val="1275"/>
              <a:buNone/>
              <a:defRPr sz="1500" b="0">
                <a:solidFill>
                  <a:schemeClr val="dk2"/>
                </a:solidFill>
                <a:latin typeface="Arial"/>
                <a:ea typeface="Arial"/>
                <a:cs typeface="Arial"/>
                <a:sym typeface="Aria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1215"/>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SzPts val="1200"/>
              <a:buNone/>
              <a:defRPr sz="1200" b="1"/>
            </a:lvl6pPr>
            <a:lvl7pPr marL="3200400" lvl="6" indent="-228600" algn="l">
              <a:spcBef>
                <a:spcPts val="240"/>
              </a:spcBef>
              <a:spcAft>
                <a:spcPts val="0"/>
              </a:spcAft>
              <a:buSzPts val="1200"/>
              <a:buNone/>
              <a:defRPr sz="1200" b="1"/>
            </a:lvl7pPr>
            <a:lvl8pPr marL="3657600" lvl="7" indent="-228600" algn="l">
              <a:spcBef>
                <a:spcPts val="240"/>
              </a:spcBef>
              <a:spcAft>
                <a:spcPts val="0"/>
              </a:spcAft>
              <a:buSzPts val="1200"/>
              <a:buNone/>
              <a:defRPr sz="1200" b="1"/>
            </a:lvl8pPr>
            <a:lvl9pPr marL="4114800" lvl="8" indent="-228600" algn="l">
              <a:spcBef>
                <a:spcPts val="240"/>
              </a:spcBef>
              <a:spcAft>
                <a:spcPts val="0"/>
              </a:spcAft>
              <a:buSzPts val="1200"/>
              <a:buNone/>
              <a:defRPr sz="1200" b="1"/>
            </a:lvl9pPr>
          </a:lstStyle>
          <a:p>
            <a:endParaRPr/>
          </a:p>
        </p:txBody>
      </p:sp>
      <p:sp>
        <p:nvSpPr>
          <p:cNvPr id="49" name="Google Shape;49;p18"/>
          <p:cNvSpPr txBox="1">
            <a:spLocks noGrp="1"/>
          </p:cNvSpPr>
          <p:nvPr>
            <p:ph type="body" idx="4"/>
          </p:nvPr>
        </p:nvSpPr>
        <p:spPr>
          <a:xfrm>
            <a:off x="4754880" y="1828800"/>
            <a:ext cx="3931920" cy="2963466"/>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sz="1800"/>
            </a:lvl1pPr>
            <a:lvl2pPr marL="914400" lvl="1" indent="-309562" algn="l">
              <a:spcBef>
                <a:spcPts val="300"/>
              </a:spcBef>
              <a:spcAft>
                <a:spcPts val="0"/>
              </a:spcAft>
              <a:buSzPts val="1275"/>
              <a:buChar char="•"/>
              <a:defRPr sz="1500"/>
            </a:lvl2pPr>
            <a:lvl3pPr marL="1371600" lvl="2" indent="-305752" algn="l">
              <a:spcBef>
                <a:spcPts val="270"/>
              </a:spcBef>
              <a:spcAft>
                <a:spcPts val="0"/>
              </a:spcAft>
              <a:buSzPts val="1215"/>
              <a:buChar char="•"/>
              <a:defRPr sz="1350"/>
            </a:lvl3pPr>
            <a:lvl4pPr marL="1828800" lvl="3" indent="-304800" algn="l">
              <a:spcBef>
                <a:spcPts val="240"/>
              </a:spcBef>
              <a:spcAft>
                <a:spcPts val="0"/>
              </a:spcAft>
              <a:buSzPts val="1200"/>
              <a:buChar char="•"/>
              <a:defRPr sz="1200"/>
            </a:lvl4pPr>
            <a:lvl5pPr marL="2286000" lvl="4" indent="-304800" algn="l">
              <a:spcBef>
                <a:spcPts val="240"/>
              </a:spcBef>
              <a:spcAft>
                <a:spcPts val="0"/>
              </a:spcAft>
              <a:buSzPts val="1200"/>
              <a:buChar char="•"/>
              <a:defRPr sz="1200"/>
            </a:lvl5pPr>
            <a:lvl6pPr marL="2743200" lvl="5" indent="-304800" algn="l">
              <a:spcBef>
                <a:spcPts val="240"/>
              </a:spcBef>
              <a:spcAft>
                <a:spcPts val="0"/>
              </a:spcAft>
              <a:buSzPts val="1200"/>
              <a:buChar char="•"/>
              <a:defRPr sz="1200"/>
            </a:lvl6pPr>
            <a:lvl7pPr marL="3200400" lvl="6" indent="-304800" algn="l">
              <a:spcBef>
                <a:spcPts val="240"/>
              </a:spcBef>
              <a:spcAft>
                <a:spcPts val="0"/>
              </a:spcAft>
              <a:buSzPts val="1200"/>
              <a:buChar char="•"/>
              <a:defRPr sz="1200"/>
            </a:lvl7pPr>
            <a:lvl8pPr marL="3657600" lvl="7" indent="-304800" algn="l">
              <a:spcBef>
                <a:spcPts val="240"/>
              </a:spcBef>
              <a:spcAft>
                <a:spcPts val="0"/>
              </a:spcAft>
              <a:buSzPts val="1200"/>
              <a:buChar char="•"/>
              <a:defRPr sz="1200"/>
            </a:lvl8pPr>
            <a:lvl9pPr marL="4114800" lvl="8" indent="-304800" algn="l">
              <a:spcBef>
                <a:spcPts val="240"/>
              </a:spcBef>
              <a:spcAft>
                <a:spcPts val="0"/>
              </a:spcAft>
              <a:buSzPts val="1200"/>
              <a:buChar char="•"/>
              <a:defRPr sz="1200"/>
            </a:lvl9pPr>
          </a:lstStyle>
          <a:p>
            <a:endParaRPr/>
          </a:p>
        </p:txBody>
      </p:sp>
      <p:sp>
        <p:nvSpPr>
          <p:cNvPr id="50" name="Google Shape;50;p18"/>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8"/>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cxnSp>
        <p:nvCxnSpPr>
          <p:cNvPr id="53" name="Google Shape;53;p18"/>
          <p:cNvCxnSpPr/>
          <p:nvPr/>
        </p:nvCxnSpPr>
        <p:spPr>
          <a:xfrm rot="5400000">
            <a:off x="2806462" y="3034268"/>
            <a:ext cx="3531870" cy="794"/>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63"/>
        <p:cNvGrpSpPr/>
        <p:nvPr/>
      </p:nvGrpSpPr>
      <p:grpSpPr>
        <a:xfrm>
          <a:off x="0" y="0"/>
          <a:ext cx="0" cy="0"/>
          <a:chOff x="0" y="0"/>
          <a:chExt cx="0" cy="0"/>
        </a:xfrm>
      </p:grpSpPr>
      <p:sp>
        <p:nvSpPr>
          <p:cNvPr id="64" name="Google Shape;64;p21"/>
          <p:cNvSpPr txBox="1">
            <a:spLocks noGrp="1"/>
          </p:cNvSpPr>
          <p:nvPr>
            <p:ph type="title"/>
          </p:nvPr>
        </p:nvSpPr>
        <p:spPr>
          <a:xfrm>
            <a:off x="457200" y="594060"/>
            <a:ext cx="2139696" cy="94640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800"/>
              <a:buFont typeface="Arial"/>
              <a:buNone/>
              <a:defRPr sz="1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1"/>
          <p:cNvSpPr txBox="1">
            <a:spLocks noGrp="1"/>
          </p:cNvSpPr>
          <p:nvPr>
            <p:ph type="body" idx="1"/>
          </p:nvPr>
        </p:nvSpPr>
        <p:spPr>
          <a:xfrm>
            <a:off x="2971800" y="594060"/>
            <a:ext cx="5715000" cy="4183380"/>
          </a:xfrm>
          <a:prstGeom prst="rect">
            <a:avLst/>
          </a:prstGeom>
          <a:noFill/>
          <a:ln>
            <a:noFill/>
          </a:ln>
        </p:spPr>
        <p:txBody>
          <a:bodyPr spcFirstLastPara="1" wrap="square" lIns="91425" tIns="45700" rIns="91425" bIns="45700" anchor="t" anchorCtr="0">
            <a:normAutofit/>
          </a:bodyPr>
          <a:lstStyle>
            <a:lvl1pPr marL="457200" lvl="0" indent="-358140" algn="l">
              <a:spcBef>
                <a:spcPts val="480"/>
              </a:spcBef>
              <a:spcAft>
                <a:spcPts val="0"/>
              </a:spcAft>
              <a:buSzPts val="2040"/>
              <a:buChar char="•"/>
              <a:defRPr sz="2400"/>
            </a:lvl1pPr>
            <a:lvl2pPr marL="914400" lvl="1" indent="-341947" algn="l">
              <a:spcBef>
                <a:spcPts val="420"/>
              </a:spcBef>
              <a:spcAft>
                <a:spcPts val="0"/>
              </a:spcAft>
              <a:buSzPts val="1785"/>
              <a:buChar char="•"/>
              <a:defRPr sz="2100"/>
            </a:lvl2pPr>
            <a:lvl3pPr marL="1371600" lvl="2" indent="-331469" algn="l">
              <a:spcBef>
                <a:spcPts val="360"/>
              </a:spcBef>
              <a:spcAft>
                <a:spcPts val="0"/>
              </a:spcAft>
              <a:buSzPts val="1620"/>
              <a:buChar char="•"/>
              <a:defRPr sz="1800"/>
            </a:lvl3pPr>
            <a:lvl4pPr marL="1828800" lvl="3" indent="-323850" algn="l">
              <a:spcBef>
                <a:spcPts val="300"/>
              </a:spcBef>
              <a:spcAft>
                <a:spcPts val="0"/>
              </a:spcAft>
              <a:buSzPts val="1500"/>
              <a:buChar char="•"/>
              <a:defRPr sz="1500"/>
            </a:lvl4pPr>
            <a:lvl5pPr marL="2286000" lvl="4" indent="-323850" algn="l">
              <a:spcBef>
                <a:spcPts val="300"/>
              </a:spcBef>
              <a:spcAft>
                <a:spcPts val="0"/>
              </a:spcAft>
              <a:buSzPts val="1500"/>
              <a:buChar char="•"/>
              <a:defRPr sz="1500"/>
            </a:lvl5pPr>
            <a:lvl6pPr marL="2743200" lvl="5" indent="-323850" algn="l">
              <a:spcBef>
                <a:spcPts val="300"/>
              </a:spcBef>
              <a:spcAft>
                <a:spcPts val="0"/>
              </a:spcAft>
              <a:buSzPts val="1500"/>
              <a:buChar char="•"/>
              <a:defRPr sz="1500"/>
            </a:lvl6pPr>
            <a:lvl7pPr marL="3200400" lvl="6" indent="-323850" algn="l">
              <a:spcBef>
                <a:spcPts val="300"/>
              </a:spcBef>
              <a:spcAft>
                <a:spcPts val="0"/>
              </a:spcAft>
              <a:buSzPts val="1500"/>
              <a:buChar char="•"/>
              <a:defRPr sz="1500"/>
            </a:lvl7pPr>
            <a:lvl8pPr marL="3657600" lvl="7" indent="-323850" algn="l">
              <a:spcBef>
                <a:spcPts val="300"/>
              </a:spcBef>
              <a:spcAft>
                <a:spcPts val="0"/>
              </a:spcAft>
              <a:buSzPts val="1500"/>
              <a:buChar char="•"/>
              <a:defRPr sz="1500"/>
            </a:lvl8pPr>
            <a:lvl9pPr marL="4114800" lvl="8" indent="-323850" algn="l">
              <a:spcBef>
                <a:spcPts val="300"/>
              </a:spcBef>
              <a:spcAft>
                <a:spcPts val="0"/>
              </a:spcAft>
              <a:buSzPts val="1500"/>
              <a:buChar char="•"/>
              <a:defRPr sz="1500"/>
            </a:lvl9pPr>
          </a:lstStyle>
          <a:p>
            <a:endParaRPr/>
          </a:p>
        </p:txBody>
      </p:sp>
      <p:sp>
        <p:nvSpPr>
          <p:cNvPr id="66" name="Google Shape;66;p21"/>
          <p:cNvSpPr txBox="1">
            <a:spLocks noGrp="1"/>
          </p:cNvSpPr>
          <p:nvPr>
            <p:ph type="body" idx="2"/>
          </p:nvPr>
        </p:nvSpPr>
        <p:spPr>
          <a:xfrm>
            <a:off x="457201" y="1597915"/>
            <a:ext cx="2139696" cy="3182711"/>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SzPts val="893"/>
              <a:buNone/>
              <a:defRPr sz="1050"/>
            </a:lvl1pPr>
            <a:lvl2pPr marL="914400" lvl="1" indent="-228600" algn="l">
              <a:spcBef>
                <a:spcPts val="180"/>
              </a:spcBef>
              <a:spcAft>
                <a:spcPts val="0"/>
              </a:spcAft>
              <a:buSzPts val="765"/>
              <a:buNone/>
              <a:defRPr sz="900"/>
            </a:lvl2pPr>
            <a:lvl3pPr marL="1371600" lvl="2" indent="-228600" algn="l">
              <a:spcBef>
                <a:spcPts val="150"/>
              </a:spcBef>
              <a:spcAft>
                <a:spcPts val="0"/>
              </a:spcAft>
              <a:buSzPts val="675"/>
              <a:buNone/>
              <a:defRPr sz="750"/>
            </a:lvl3pPr>
            <a:lvl4pPr marL="1828800" lvl="3" indent="-228600" algn="l">
              <a:spcBef>
                <a:spcPts val="135"/>
              </a:spcBef>
              <a:spcAft>
                <a:spcPts val="0"/>
              </a:spcAft>
              <a:buSzPts val="675"/>
              <a:buNone/>
              <a:defRPr sz="675"/>
            </a:lvl4pPr>
            <a:lvl5pPr marL="2286000" lvl="4" indent="-228600" algn="l">
              <a:spcBef>
                <a:spcPts val="135"/>
              </a:spcBef>
              <a:spcAft>
                <a:spcPts val="0"/>
              </a:spcAft>
              <a:buSzPts val="675"/>
              <a:buNone/>
              <a:defRPr sz="675"/>
            </a:lvl5pPr>
            <a:lvl6pPr marL="2743200" lvl="5" indent="-228600" algn="l">
              <a:spcBef>
                <a:spcPts val="135"/>
              </a:spcBef>
              <a:spcAft>
                <a:spcPts val="0"/>
              </a:spcAft>
              <a:buSzPts val="675"/>
              <a:buNone/>
              <a:defRPr sz="675"/>
            </a:lvl6pPr>
            <a:lvl7pPr marL="3200400" lvl="6" indent="-228600" algn="l">
              <a:spcBef>
                <a:spcPts val="135"/>
              </a:spcBef>
              <a:spcAft>
                <a:spcPts val="0"/>
              </a:spcAft>
              <a:buSzPts val="675"/>
              <a:buNone/>
              <a:defRPr sz="675"/>
            </a:lvl7pPr>
            <a:lvl8pPr marL="3657600" lvl="7" indent="-228600" algn="l">
              <a:spcBef>
                <a:spcPts val="135"/>
              </a:spcBef>
              <a:spcAft>
                <a:spcPts val="0"/>
              </a:spcAft>
              <a:buSzPts val="675"/>
              <a:buNone/>
              <a:defRPr sz="675"/>
            </a:lvl8pPr>
            <a:lvl9pPr marL="4114800" lvl="8" indent="-228600" algn="l">
              <a:spcBef>
                <a:spcPts val="135"/>
              </a:spcBef>
              <a:spcAft>
                <a:spcPts val="0"/>
              </a:spcAft>
              <a:buSzPts val="675"/>
              <a:buNone/>
              <a:defRPr sz="675"/>
            </a:lvl9pPr>
          </a:lstStyle>
          <a:p>
            <a:endParaRPr/>
          </a:p>
        </p:txBody>
      </p:sp>
      <p:sp>
        <p:nvSpPr>
          <p:cNvPr id="67" name="Google Shape;67;p21"/>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1"/>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1"/>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cxnSp>
        <p:nvCxnSpPr>
          <p:cNvPr id="70" name="Google Shape;70;p21"/>
          <p:cNvCxnSpPr/>
          <p:nvPr/>
        </p:nvCxnSpPr>
        <p:spPr>
          <a:xfrm rot="5400000">
            <a:off x="684114" y="2684956"/>
            <a:ext cx="418338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71"/>
        <p:cNvGrpSpPr/>
        <p:nvPr/>
      </p:nvGrpSpPr>
      <p:grpSpPr>
        <a:xfrm>
          <a:off x="0" y="0"/>
          <a:ext cx="0" cy="0"/>
          <a:chOff x="0" y="0"/>
          <a:chExt cx="0" cy="0"/>
        </a:xfrm>
      </p:grpSpPr>
      <p:sp>
        <p:nvSpPr>
          <p:cNvPr id="72" name="Google Shape;72;p22"/>
          <p:cNvSpPr txBox="1">
            <a:spLocks noGrp="1"/>
          </p:cNvSpPr>
          <p:nvPr>
            <p:ph type="title"/>
          </p:nvPr>
        </p:nvSpPr>
        <p:spPr>
          <a:xfrm>
            <a:off x="457200" y="594360"/>
            <a:ext cx="2142680" cy="94869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Font typeface="Arial"/>
              <a:buNone/>
              <a:defRPr sz="1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2"/>
          <p:cNvSpPr>
            <a:spLocks noGrp="1"/>
          </p:cNvSpPr>
          <p:nvPr>
            <p:ph type="pic" idx="2"/>
          </p:nvPr>
        </p:nvSpPr>
        <p:spPr>
          <a:xfrm>
            <a:off x="2858610" y="628651"/>
            <a:ext cx="5904390" cy="4125342"/>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sp>
      <p:sp>
        <p:nvSpPr>
          <p:cNvPr id="74" name="Google Shape;74;p22"/>
          <p:cNvSpPr txBox="1">
            <a:spLocks noGrp="1"/>
          </p:cNvSpPr>
          <p:nvPr>
            <p:ph type="body" idx="1"/>
          </p:nvPr>
        </p:nvSpPr>
        <p:spPr>
          <a:xfrm>
            <a:off x="457200" y="1600200"/>
            <a:ext cx="2139696" cy="3182112"/>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SzPts val="893"/>
              <a:buNone/>
              <a:defRPr sz="1050"/>
            </a:lvl1pPr>
            <a:lvl2pPr marL="914400" lvl="1" indent="-228600" algn="l">
              <a:spcBef>
                <a:spcPts val="180"/>
              </a:spcBef>
              <a:spcAft>
                <a:spcPts val="0"/>
              </a:spcAft>
              <a:buSzPts val="765"/>
              <a:buNone/>
              <a:defRPr sz="900"/>
            </a:lvl2pPr>
            <a:lvl3pPr marL="1371600" lvl="2" indent="-228600" algn="l">
              <a:spcBef>
                <a:spcPts val="150"/>
              </a:spcBef>
              <a:spcAft>
                <a:spcPts val="0"/>
              </a:spcAft>
              <a:buSzPts val="675"/>
              <a:buNone/>
              <a:defRPr sz="750"/>
            </a:lvl3pPr>
            <a:lvl4pPr marL="1828800" lvl="3" indent="-228600" algn="l">
              <a:spcBef>
                <a:spcPts val="135"/>
              </a:spcBef>
              <a:spcAft>
                <a:spcPts val="0"/>
              </a:spcAft>
              <a:buSzPts val="675"/>
              <a:buNone/>
              <a:defRPr sz="675"/>
            </a:lvl4pPr>
            <a:lvl5pPr marL="2286000" lvl="4" indent="-228600" algn="l">
              <a:spcBef>
                <a:spcPts val="135"/>
              </a:spcBef>
              <a:spcAft>
                <a:spcPts val="0"/>
              </a:spcAft>
              <a:buSzPts val="675"/>
              <a:buNone/>
              <a:defRPr sz="675"/>
            </a:lvl5pPr>
            <a:lvl6pPr marL="2743200" lvl="5" indent="-228600" algn="l">
              <a:spcBef>
                <a:spcPts val="135"/>
              </a:spcBef>
              <a:spcAft>
                <a:spcPts val="0"/>
              </a:spcAft>
              <a:buSzPts val="675"/>
              <a:buNone/>
              <a:defRPr sz="675"/>
            </a:lvl6pPr>
            <a:lvl7pPr marL="3200400" lvl="6" indent="-228600" algn="l">
              <a:spcBef>
                <a:spcPts val="135"/>
              </a:spcBef>
              <a:spcAft>
                <a:spcPts val="0"/>
              </a:spcAft>
              <a:buSzPts val="675"/>
              <a:buNone/>
              <a:defRPr sz="675"/>
            </a:lvl7pPr>
            <a:lvl8pPr marL="3657600" lvl="7" indent="-228600" algn="l">
              <a:spcBef>
                <a:spcPts val="135"/>
              </a:spcBef>
              <a:spcAft>
                <a:spcPts val="0"/>
              </a:spcAft>
              <a:buSzPts val="675"/>
              <a:buNone/>
              <a:defRPr sz="675"/>
            </a:lvl8pPr>
            <a:lvl9pPr marL="4114800" lvl="8" indent="-228600" algn="l">
              <a:spcBef>
                <a:spcPts val="135"/>
              </a:spcBef>
              <a:spcAft>
                <a:spcPts val="0"/>
              </a:spcAft>
              <a:buSzPts val="675"/>
              <a:buNone/>
              <a:defRPr sz="675"/>
            </a:lvl9pPr>
          </a:lstStyle>
          <a:p>
            <a:endParaRPr/>
          </a:p>
        </p:txBody>
      </p:sp>
      <p:sp>
        <p:nvSpPr>
          <p:cNvPr id="75" name="Google Shape;75;p22"/>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2743200" y="-1085850"/>
            <a:ext cx="3657600" cy="82296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1" name="Google Shape;81;p23"/>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e texto verticais" type="vertTitleAndTx">
  <p:cSld name="VERTICAL_TITLE_AND_VERTICAL_TEXT">
    <p:spTree>
      <p:nvGrpSpPr>
        <p:cNvPr id="1" name="Shape 84"/>
        <p:cNvGrpSpPr/>
        <p:nvPr/>
      </p:nvGrpSpPr>
      <p:grpSpPr>
        <a:xfrm>
          <a:off x="0" y="0"/>
          <a:ext cx="0" cy="0"/>
          <a:chOff x="0" y="0"/>
          <a:chExt cx="0" cy="0"/>
        </a:xfrm>
      </p:grpSpPr>
      <p:sp>
        <p:nvSpPr>
          <p:cNvPr id="85" name="Google Shape;85;p24"/>
          <p:cNvSpPr txBox="1">
            <a:spLocks noGrp="1"/>
          </p:cNvSpPr>
          <p:nvPr>
            <p:ph type="title"/>
          </p:nvPr>
        </p:nvSpPr>
        <p:spPr>
          <a:xfrm rot="5400000">
            <a:off x="5457825" y="1628775"/>
            <a:ext cx="4400550" cy="205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4"/>
          <p:cNvSpPr txBox="1">
            <a:spLocks noGrp="1"/>
          </p:cNvSpPr>
          <p:nvPr>
            <p:ph type="body" idx="1"/>
          </p:nvPr>
        </p:nvSpPr>
        <p:spPr>
          <a:xfrm rot="5400000">
            <a:off x="1266825" y="-352425"/>
            <a:ext cx="4400550" cy="60198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7" name="Google Shape;87;p24"/>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4"/>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4"/>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p:nvPr/>
        </p:nvSpPr>
        <p:spPr>
          <a:xfrm>
            <a:off x="0" y="165590"/>
            <a:ext cx="9144000" cy="17145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1" name="Google Shape;11;p13"/>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3"/>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rmAutofit/>
          </a:bodyPr>
          <a:lstStyle>
            <a:lvl1pPr marL="457200" marR="0" lvl="0" indent="-325755" algn="l" rtl="0">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1pPr>
            <a:lvl2pPr marL="914400" marR="0" lvl="1" indent="-309562" algn="l" rtl="0">
              <a:spcBef>
                <a:spcPts val="300"/>
              </a:spcBef>
              <a:spcAft>
                <a:spcPts val="0"/>
              </a:spcAft>
              <a:buClr>
                <a:schemeClr val="accent1"/>
              </a:buClr>
              <a:buSzPts val="1275"/>
              <a:buFont typeface="Arial"/>
              <a:buChar char="•"/>
              <a:defRPr sz="1500" b="0" i="0" u="none" strike="noStrike" cap="none">
                <a:solidFill>
                  <a:schemeClr val="dk1"/>
                </a:solidFill>
                <a:latin typeface="Arial"/>
                <a:ea typeface="Arial"/>
                <a:cs typeface="Arial"/>
                <a:sym typeface="Arial"/>
              </a:defRPr>
            </a:lvl2pPr>
            <a:lvl3pPr marL="1371600" marR="0" lvl="2" indent="-305752" algn="l" rtl="0">
              <a:spcBef>
                <a:spcPts val="270"/>
              </a:spcBef>
              <a:spcAft>
                <a:spcPts val="0"/>
              </a:spcAft>
              <a:buClr>
                <a:schemeClr val="accent1"/>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5275" algn="l" rtl="0">
              <a:spcBef>
                <a:spcPts val="210"/>
              </a:spcBef>
              <a:spcAft>
                <a:spcPts val="0"/>
              </a:spcAft>
              <a:buClr>
                <a:schemeClr val="accent1"/>
              </a:buClr>
              <a:buSzPts val="1050"/>
              <a:buFont typeface="Arial"/>
              <a:buChar char="•"/>
              <a:defRPr sz="1050" b="0" i="0" u="none" strike="noStrike" cap="none">
                <a:solidFill>
                  <a:schemeClr val="dk1"/>
                </a:solidFill>
                <a:latin typeface="Arial"/>
                <a:ea typeface="Arial"/>
                <a:cs typeface="Arial"/>
                <a:sym typeface="Arial"/>
              </a:defRPr>
            </a:lvl5pPr>
            <a:lvl6pPr marL="2743200" marR="0" lvl="5"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6pPr>
            <a:lvl7pPr marL="3200400" marR="0" lvl="6"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7pPr>
            <a:lvl8pPr marL="3657600" marR="0" lvl="7"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8pPr>
            <a:lvl9pPr marL="4114800" marR="0" lvl="8"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9pPr>
          </a:lstStyle>
          <a:p>
            <a:endParaRPr/>
          </a:p>
        </p:txBody>
      </p:sp>
      <p:sp>
        <p:nvSpPr>
          <p:cNvPr id="13" name="Google Shape;13;p13"/>
          <p:cNvSpPr/>
          <p:nvPr/>
        </p:nvSpPr>
        <p:spPr>
          <a:xfrm>
            <a:off x="0" y="0"/>
            <a:ext cx="9144000" cy="27432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4" name="Google Shape;14;p13"/>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3"/>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13"/>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1" i="0" u="none" strike="noStrike" cap="none">
                <a:solidFill>
                  <a:srgbClr val="FFFFFF"/>
                </a:solidFill>
                <a:latin typeface="Arial"/>
                <a:ea typeface="Arial"/>
                <a:cs typeface="Arial"/>
                <a:sym typeface="Arial"/>
              </a:defRPr>
            </a:lvl1pPr>
            <a:lvl2pPr marL="0" marR="0" lvl="1" indent="0" algn="l" rtl="0">
              <a:spcBef>
                <a:spcPts val="0"/>
              </a:spcBef>
              <a:buNone/>
              <a:defRPr sz="1050" b="1" i="0" u="none" strike="noStrike" cap="none">
                <a:solidFill>
                  <a:srgbClr val="FFFFFF"/>
                </a:solidFill>
                <a:latin typeface="Arial"/>
                <a:ea typeface="Arial"/>
                <a:cs typeface="Arial"/>
                <a:sym typeface="Arial"/>
              </a:defRPr>
            </a:lvl2pPr>
            <a:lvl3pPr marL="0" marR="0" lvl="2" indent="0" algn="l" rtl="0">
              <a:spcBef>
                <a:spcPts val="0"/>
              </a:spcBef>
              <a:buNone/>
              <a:defRPr sz="1050" b="1" i="0" u="none" strike="noStrike" cap="none">
                <a:solidFill>
                  <a:srgbClr val="FFFFFF"/>
                </a:solidFill>
                <a:latin typeface="Arial"/>
                <a:ea typeface="Arial"/>
                <a:cs typeface="Arial"/>
                <a:sym typeface="Arial"/>
              </a:defRPr>
            </a:lvl3pPr>
            <a:lvl4pPr marL="0" marR="0" lvl="3" indent="0" algn="l" rtl="0">
              <a:spcBef>
                <a:spcPts val="0"/>
              </a:spcBef>
              <a:buNone/>
              <a:defRPr sz="1050" b="1" i="0" u="none" strike="noStrike" cap="none">
                <a:solidFill>
                  <a:srgbClr val="FFFFFF"/>
                </a:solidFill>
                <a:latin typeface="Arial"/>
                <a:ea typeface="Arial"/>
                <a:cs typeface="Arial"/>
                <a:sym typeface="Arial"/>
              </a:defRPr>
            </a:lvl4pPr>
            <a:lvl5pPr marL="0" marR="0" lvl="4" indent="0" algn="l" rtl="0">
              <a:spcBef>
                <a:spcPts val="0"/>
              </a:spcBef>
              <a:buNone/>
              <a:defRPr sz="1050" b="1" i="0" u="none" strike="noStrike" cap="none">
                <a:solidFill>
                  <a:srgbClr val="FFFFFF"/>
                </a:solidFill>
                <a:latin typeface="Arial"/>
                <a:ea typeface="Arial"/>
                <a:cs typeface="Arial"/>
                <a:sym typeface="Arial"/>
              </a:defRPr>
            </a:lvl5pPr>
            <a:lvl6pPr marL="0" marR="0" lvl="5" indent="0" algn="l" rtl="0">
              <a:spcBef>
                <a:spcPts val="0"/>
              </a:spcBef>
              <a:buNone/>
              <a:defRPr sz="1050" b="1" i="0" u="none" strike="noStrike" cap="none">
                <a:solidFill>
                  <a:srgbClr val="FFFFFF"/>
                </a:solidFill>
                <a:latin typeface="Arial"/>
                <a:ea typeface="Arial"/>
                <a:cs typeface="Arial"/>
                <a:sym typeface="Arial"/>
              </a:defRPr>
            </a:lvl6pPr>
            <a:lvl7pPr marL="0" marR="0" lvl="6" indent="0" algn="l" rtl="0">
              <a:spcBef>
                <a:spcPts val="0"/>
              </a:spcBef>
              <a:buNone/>
              <a:defRPr sz="1050" b="1" i="0" u="none" strike="noStrike" cap="none">
                <a:solidFill>
                  <a:srgbClr val="FFFFFF"/>
                </a:solidFill>
                <a:latin typeface="Arial"/>
                <a:ea typeface="Arial"/>
                <a:cs typeface="Arial"/>
                <a:sym typeface="Arial"/>
              </a:defRPr>
            </a:lvl7pPr>
            <a:lvl8pPr marL="0" marR="0" lvl="7" indent="0" algn="l" rtl="0">
              <a:spcBef>
                <a:spcPts val="0"/>
              </a:spcBef>
              <a:buNone/>
              <a:defRPr sz="1050" b="1" i="0" u="none" strike="noStrike" cap="none">
                <a:solidFill>
                  <a:srgbClr val="FFFFFF"/>
                </a:solidFill>
                <a:latin typeface="Arial"/>
                <a:ea typeface="Arial"/>
                <a:cs typeface="Arial"/>
                <a:sym typeface="Arial"/>
              </a:defRPr>
            </a:lvl8pPr>
            <a:lvl9pPr marL="0" marR="0" lvl="8" indent="0" algn="l" rtl="0">
              <a:spcBef>
                <a:spcPts val="0"/>
              </a:spcBef>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murrugarrallerena@weber.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a:spLocks noGrp="1"/>
          </p:cNvSpPr>
          <p:nvPr>
            <p:ph type="ctrTitle"/>
          </p:nvPr>
        </p:nvSpPr>
        <p:spPr>
          <a:xfrm>
            <a:off x="1303712" y="1005576"/>
            <a:ext cx="6536577" cy="1445419"/>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3000"/>
              <a:buFont typeface="Arial"/>
              <a:buNone/>
            </a:pPr>
            <a:r>
              <a:rPr lang="en-US" sz="3000" dirty="0"/>
              <a:t>CS 441: Applications of Number Theory</a:t>
            </a:r>
            <a:endParaRPr lang="en-US" dirty="0"/>
          </a:p>
        </p:txBody>
      </p:sp>
      <p:sp>
        <p:nvSpPr>
          <p:cNvPr id="96" name="Google Shape;96;p1"/>
          <p:cNvSpPr txBox="1">
            <a:spLocks noGrp="1"/>
          </p:cNvSpPr>
          <p:nvPr>
            <p:ph type="subTitle" idx="1"/>
          </p:nvPr>
        </p:nvSpPr>
        <p:spPr>
          <a:xfrm>
            <a:off x="1657350" y="2571750"/>
            <a:ext cx="5886600" cy="24843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530"/>
              <a:buNone/>
            </a:pPr>
            <a:endParaRPr lang="en-US" b="1" dirty="0"/>
          </a:p>
          <a:p>
            <a:pPr marL="0" lvl="0" indent="0" algn="ctr" rtl="0">
              <a:spcBef>
                <a:spcPts val="0"/>
              </a:spcBef>
              <a:spcAft>
                <a:spcPts val="0"/>
              </a:spcAft>
              <a:buSzPts val="1530"/>
              <a:buNone/>
            </a:pPr>
            <a:endParaRPr lang="en-US" b="1" dirty="0"/>
          </a:p>
          <a:p>
            <a:pPr marL="0" lvl="0" indent="0" algn="ctr" rtl="0">
              <a:spcBef>
                <a:spcPts val="0"/>
              </a:spcBef>
              <a:spcAft>
                <a:spcPts val="0"/>
              </a:spcAft>
              <a:buSzPts val="1530"/>
              <a:buNone/>
            </a:pPr>
            <a:r>
              <a:rPr lang="en-US" b="1" dirty="0"/>
              <a:t>PhD. Nils </a:t>
            </a:r>
            <a:r>
              <a:rPr lang="en-US" b="1" dirty="0" err="1"/>
              <a:t>Murrugarra-Llerena</a:t>
            </a:r>
            <a:endParaRPr lang="en-US" b="1" dirty="0"/>
          </a:p>
          <a:p>
            <a:pPr marL="0" indent="0" algn="ctr">
              <a:spcBef>
                <a:spcPts val="0"/>
              </a:spcBef>
            </a:pPr>
            <a:r>
              <a:rPr lang="en-US" dirty="0">
                <a:hlinkClick r:id="rId3"/>
              </a:rPr>
              <a:t>nem177@pitt.edu</a:t>
            </a:r>
            <a:r>
              <a:rPr lang="en-US" dirty="0"/>
              <a:t> </a:t>
            </a:r>
          </a:p>
          <a:p>
            <a:pPr marL="0" lvl="0" indent="0" algn="ctr" rtl="0">
              <a:spcBef>
                <a:spcPts val="0"/>
              </a:spcBef>
              <a:spcAft>
                <a:spcPts val="0"/>
              </a:spcAft>
              <a:buSzPts val="1530"/>
              <a:buNone/>
            </a:pPr>
            <a:endParaRPr lang="en-US" b="1" dirty="0"/>
          </a:p>
          <a:p>
            <a:pPr marL="0" lvl="0" indent="0" algn="ctr" rtl="0">
              <a:spcBef>
                <a:spcPts val="0"/>
              </a:spcBef>
              <a:spcAft>
                <a:spcPts val="0"/>
              </a:spcAft>
              <a:buSzPts val="1530"/>
              <a:buNone/>
            </a:pPr>
            <a:endParaRPr lang="en-US" b="1" dirty="0"/>
          </a:p>
          <a:p>
            <a:pPr marL="0" lvl="0" indent="0" algn="ctr" rtl="0">
              <a:spcBef>
                <a:spcPts val="0"/>
              </a:spcBef>
              <a:spcAft>
                <a:spcPts val="0"/>
              </a:spcAft>
              <a:buSzPts val="1530"/>
              <a:buNone/>
            </a:pPr>
            <a:endParaRPr lang="en-US" dirty="0"/>
          </a:p>
        </p:txBody>
      </p:sp>
      <p:sp>
        <p:nvSpPr>
          <p:cNvPr id="48130" name="AutoShape 2" descr="University of Pittsburgh Logo and symbol, meaning, history, PNG, bra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8132" name="Picture 4" descr="University of Pittsburgh Logo and symbol, meaning, history, PNG, brand"/>
          <p:cNvPicPr>
            <a:picLocks noChangeAspect="1" noChangeArrowheads="1"/>
          </p:cNvPicPr>
          <p:nvPr/>
        </p:nvPicPr>
        <p:blipFill>
          <a:blip r:embed="rId4"/>
          <a:srcRect t="21714" b="22062"/>
          <a:stretch>
            <a:fillRect/>
          </a:stretch>
        </p:blipFill>
        <p:spPr bwMode="auto">
          <a:xfrm>
            <a:off x="2950460" y="3950191"/>
            <a:ext cx="3243079" cy="1024759"/>
          </a:xfrm>
          <a:prstGeom prst="rect">
            <a:avLst/>
          </a:prstGeom>
          <a:noFill/>
        </p:spPr>
      </p:pic>
    </p:spTree>
    <p:extLst>
      <p:ext uri="{BB962C8B-B14F-4D97-AF65-F5344CB8AC3E}">
        <p14:creationId xmlns:p14="http://schemas.microsoft.com/office/powerpoint/2010/main" val="3901698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EA76B4-3930-65BA-099B-0109CB830BC6}"/>
              </a:ext>
            </a:extLst>
          </p:cNvPr>
          <p:cNvSpPr>
            <a:spLocks noGrp="1"/>
          </p:cNvSpPr>
          <p:nvPr>
            <p:ph idx="1"/>
          </p:nvPr>
        </p:nvSpPr>
        <p:spPr>
          <a:xfrm>
            <a:off x="457199" y="1145077"/>
            <a:ext cx="8229599" cy="3657600"/>
          </a:xfrm>
        </p:spPr>
        <p:txBody>
          <a:bodyPr>
            <a:normAutofit/>
          </a:bodyPr>
          <a:lstStyle/>
          <a:p>
            <a:pPr marL="0" indent="0" algn="just">
              <a:buNone/>
            </a:pPr>
            <a:r>
              <a:rPr lang="en-US" dirty="0">
                <a:solidFill>
                  <a:schemeClr val="bg2"/>
                </a:solidFill>
              </a:rPr>
              <a:t>Symmetric-key</a:t>
            </a:r>
            <a:r>
              <a:rPr lang="en-US" dirty="0"/>
              <a:t> (or private-key, or secret-key) cryptography uses the </a:t>
            </a:r>
            <a:r>
              <a:rPr lang="en-US" dirty="0">
                <a:solidFill>
                  <a:srgbClr val="FF0000"/>
                </a:solidFill>
              </a:rPr>
              <a:t>same</a:t>
            </a:r>
            <a:r>
              <a:rPr lang="en-US" dirty="0"/>
              <a:t> key to encrypt and decrypt</a:t>
            </a:r>
          </a:p>
          <a:p>
            <a:pPr lvl="1" algn="just"/>
            <a:r>
              <a:rPr lang="en-US" dirty="0"/>
              <a:t>The ability to encrypt is the same as the ability to decrypt</a:t>
            </a:r>
          </a:p>
          <a:p>
            <a:pPr lvl="1" algn="just"/>
            <a:r>
              <a:rPr lang="en-US" dirty="0"/>
              <a:t>This means </a:t>
            </a:r>
            <a:r>
              <a:rPr lang="en-US" dirty="0">
                <a:solidFill>
                  <a:srgbClr val="00B050"/>
                </a:solidFill>
              </a:rPr>
              <a:t>we need to share a key </a:t>
            </a:r>
            <a:r>
              <a:rPr lang="en-US" dirty="0"/>
              <a:t>with each other party we want to communicate with!</a:t>
            </a:r>
          </a:p>
          <a:p>
            <a:pPr lvl="1" algn="just"/>
            <a:endParaRPr lang="en-US" dirty="0"/>
          </a:p>
          <a:p>
            <a:pPr marL="0" indent="0" algn="just">
              <a:buNone/>
            </a:pPr>
            <a:r>
              <a:rPr lang="en-US" dirty="0">
                <a:solidFill>
                  <a:schemeClr val="bg2"/>
                </a:solidFill>
              </a:rPr>
              <a:t>Public-key cryptography</a:t>
            </a:r>
            <a:r>
              <a:rPr lang="en-US" dirty="0"/>
              <a:t>: The encryption and decryption key are distinct</a:t>
            </a:r>
          </a:p>
          <a:p>
            <a:pPr lvl="1" algn="just"/>
            <a:r>
              <a:rPr lang="en-US" dirty="0"/>
              <a:t>The two keys are </a:t>
            </a:r>
            <a:r>
              <a:rPr lang="en-US" dirty="0">
                <a:solidFill>
                  <a:srgbClr val="FF0000"/>
                </a:solidFill>
              </a:rPr>
              <a:t>paired</a:t>
            </a:r>
            <a:r>
              <a:rPr lang="en-US" dirty="0"/>
              <a:t>, but the decryption key is hard to get from the encryption key</a:t>
            </a:r>
          </a:p>
          <a:p>
            <a:pPr lvl="1" algn="just"/>
            <a:r>
              <a:rPr lang="en-US" dirty="0"/>
              <a:t>I can generate a key pair, </a:t>
            </a:r>
            <a:r>
              <a:rPr lang="en-US" b="1" dirty="0"/>
              <a:t>keep the decryption key</a:t>
            </a:r>
            <a:r>
              <a:rPr lang="en-US" dirty="0"/>
              <a:t>, and </a:t>
            </a:r>
            <a:r>
              <a:rPr lang="en-US" b="1" dirty="0"/>
              <a:t>distribute the encryption key</a:t>
            </a:r>
            <a:r>
              <a:rPr lang="en-US" dirty="0"/>
              <a:t> to multiple parties!</a:t>
            </a:r>
          </a:p>
        </p:txBody>
      </p:sp>
      <p:sp>
        <p:nvSpPr>
          <p:cNvPr id="4" name="3 Marcador de número de diapositiva">
            <a:extLst>
              <a:ext uri="{FF2B5EF4-FFF2-40B4-BE49-F238E27FC236}">
                <a16:creationId xmlns:a16="http://schemas.microsoft.com/office/drawing/2014/main" id="{98814D10-EAEB-4F01-25C1-4CE9C225B2D1}"/>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10</a:t>
            </a:fld>
            <a:endParaRPr lang="pt-BR" dirty="0"/>
          </a:p>
        </p:txBody>
      </p:sp>
      <p:sp>
        <p:nvSpPr>
          <p:cNvPr id="5" name="Title 1">
            <a:extLst>
              <a:ext uri="{FF2B5EF4-FFF2-40B4-BE49-F238E27FC236}">
                <a16:creationId xmlns:a16="http://schemas.microsoft.com/office/drawing/2014/main" id="{A34196D6-E2C0-9F32-F4CE-829FDF109328}"/>
              </a:ext>
            </a:extLst>
          </p:cNvPr>
          <p:cNvSpPr txBox="1">
            <a:spLocks/>
          </p:cNvSpPr>
          <p:nvPr/>
        </p:nvSpPr>
        <p:spPr>
          <a:xfrm>
            <a:off x="457200" y="400050"/>
            <a:ext cx="8229600" cy="742950"/>
          </a:xfrm>
          <a:prstGeom prst="rect">
            <a:avLst/>
          </a:prstGeom>
          <a:noFill/>
          <a:ln>
            <a:noFill/>
          </a:ln>
        </p:spPr>
        <p:txBody>
          <a:bodyPr spcFirstLastPara="1" wrap="square" lIns="91425" tIns="45700" rIns="91425" bIns="45700" anchor="ctr" anchorCtr="0">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t>These ciphers, including modern block ciphers, are examples of secret-key cryptography</a:t>
            </a:r>
            <a:endParaRPr lang="en-US" dirty="0"/>
          </a:p>
        </p:txBody>
      </p:sp>
    </p:spTree>
    <p:extLst>
      <p:ext uri="{BB962C8B-B14F-4D97-AF65-F5344CB8AC3E}">
        <p14:creationId xmlns:p14="http://schemas.microsoft.com/office/powerpoint/2010/main" val="340914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CD0CE-70D0-36F9-1778-4CBE59331370}"/>
              </a:ext>
            </a:extLst>
          </p:cNvPr>
          <p:cNvSpPr>
            <a:spLocks noGrp="1"/>
          </p:cNvSpPr>
          <p:nvPr>
            <p:ph type="title"/>
          </p:nvPr>
        </p:nvSpPr>
        <p:spPr/>
        <p:txBody>
          <a:bodyPr/>
          <a:lstStyle/>
          <a:p>
            <a:r>
              <a:rPr lang="en-US"/>
              <a:t>The RSA cryptosystem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83DF82-6430-20C6-075B-3F79C19D0EDC}"/>
                  </a:ext>
                </a:extLst>
              </p:cNvPr>
              <p:cNvSpPr>
                <a:spLocks noGrp="1"/>
              </p:cNvSpPr>
              <p:nvPr>
                <p:ph idx="1"/>
              </p:nvPr>
            </p:nvSpPr>
            <p:spPr/>
            <p:txBody>
              <a:bodyPr>
                <a:normAutofit fontScale="92500" lnSpcReduction="10000"/>
              </a:bodyPr>
              <a:lstStyle/>
              <a:p>
                <a:pPr marL="0" indent="0">
                  <a:buNone/>
                </a:pPr>
                <a:r>
                  <a:rPr lang="en-US" dirty="0"/>
                  <a:t>To generate an RSA key pair:</a:t>
                </a:r>
              </a:p>
              <a:p>
                <a:pPr lvl="1"/>
                <a:r>
                  <a:rPr lang="en-US" dirty="0"/>
                  <a:t>Choose two primes, </a:t>
                </a:r>
                <a14:m>
                  <m:oMath xmlns:m="http://schemas.openxmlformats.org/officeDocument/2006/math">
                    <m:r>
                      <a:rPr lang="en-US" b="0" i="1" smtClean="0">
                        <a:latin typeface="Cambria Math" panose="02040503050406030204" pitchFamily="18" charset="0"/>
                      </a:rPr>
                      <m:t>𝑝</m:t>
                    </m:r>
                  </m:oMath>
                </a14:m>
                <a:r>
                  <a:rPr lang="en-US" dirty="0"/>
                  <a:t> and </a:t>
                </a:r>
                <a14:m>
                  <m:oMath xmlns:m="http://schemas.openxmlformats.org/officeDocument/2006/math">
                    <m:r>
                      <a:rPr lang="en-US" b="0" i="1" smtClean="0">
                        <a:latin typeface="Cambria Math" panose="02040503050406030204" pitchFamily="18" charset="0"/>
                      </a:rPr>
                      <m:t>𝑞</m:t>
                    </m:r>
                  </m:oMath>
                </a14:m>
                <a:r>
                  <a:rPr lang="en-US" dirty="0"/>
                  <a:t>, and let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𝑝𝑞</m:t>
                    </m:r>
                  </m:oMath>
                </a14:m>
                <a:endParaRPr lang="en-US" dirty="0"/>
              </a:p>
              <a:p>
                <a:pPr lvl="1"/>
                <a:r>
                  <a:rPr lang="en-US" dirty="0"/>
                  <a:t>Compute </a:t>
                </a:r>
                <a14:m>
                  <m:oMath xmlns:m="http://schemas.openxmlformats.org/officeDocument/2006/math">
                    <m:r>
                      <a:rPr lang="en-US" b="0" i="1" smtClean="0">
                        <a:latin typeface="Cambria Math" panose="02040503050406030204" pitchFamily="18" charset="0"/>
                      </a:rPr>
                      <m:t>𝜑</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−1</m:t>
                        </m:r>
                      </m:e>
                    </m:d>
                  </m:oMath>
                </a14:m>
                <a:endParaRPr lang="en-US" dirty="0"/>
              </a:p>
              <a:p>
                <a:pPr lvl="2"/>
                <a:r>
                  <a:rPr lang="en-US" dirty="0"/>
                  <a:t>The count of integers less than </a:t>
                </a:r>
                <a14:m>
                  <m:oMath xmlns:m="http://schemas.openxmlformats.org/officeDocument/2006/math">
                    <m:r>
                      <a:rPr lang="en-US" b="0" i="1" smtClean="0">
                        <a:latin typeface="Cambria Math" panose="02040503050406030204" pitchFamily="18" charset="0"/>
                      </a:rPr>
                      <m:t>𝑛</m:t>
                    </m:r>
                  </m:oMath>
                </a14:m>
                <a:r>
                  <a:rPr lang="en-US" dirty="0"/>
                  <a:t> that are coprime with </a:t>
                </a:r>
                <a14:m>
                  <m:oMath xmlns:m="http://schemas.openxmlformats.org/officeDocument/2006/math">
                    <m:r>
                      <a:rPr lang="en-US" b="0" i="1" smtClean="0">
                        <a:latin typeface="Cambria Math" panose="02040503050406030204" pitchFamily="18" charset="0"/>
                      </a:rPr>
                      <m:t>𝑛</m:t>
                    </m:r>
                  </m:oMath>
                </a14:m>
                <a:endParaRPr lang="en-US" dirty="0"/>
              </a:p>
              <a:p>
                <a:pPr lvl="1"/>
                <a:r>
                  <a:rPr lang="en-US" dirty="0"/>
                  <a:t>Choose an integer </a:t>
                </a:r>
                <a14:m>
                  <m:oMath xmlns:m="http://schemas.openxmlformats.org/officeDocument/2006/math">
                    <m:r>
                      <a:rPr lang="en-US" b="0" i="1" smtClean="0">
                        <a:latin typeface="Cambria Math" panose="02040503050406030204" pitchFamily="18" charset="0"/>
                      </a:rPr>
                      <m:t>𝑒</m:t>
                    </m:r>
                  </m:oMath>
                </a14:m>
                <a:r>
                  <a:rPr lang="en-US" dirty="0"/>
                  <a:t> such that is coprime with </a:t>
                </a:r>
                <a14:m>
                  <m:oMath xmlns:m="http://schemas.openxmlformats.org/officeDocument/2006/math">
                    <m:r>
                      <a:rPr lang="en-US" b="0" i="1" smtClean="0">
                        <a:latin typeface="Cambria Math" panose="02040503050406030204" pitchFamily="18" charset="0"/>
                      </a:rPr>
                      <m:t>𝜑</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endParaRPr lang="en-US" b="0" dirty="0"/>
              </a:p>
              <a:p>
                <a:pPr lvl="2"/>
                <a:r>
                  <a:rPr lang="en-US" dirty="0">
                    <a:solidFill>
                      <a:srgbClr val="FF0000"/>
                    </a:solidFill>
                  </a:rPr>
                  <a:t>How can we ensure this?</a:t>
                </a:r>
              </a:p>
              <a:p>
                <a:pPr lvl="1"/>
                <a:r>
                  <a:rPr lang="en-US" dirty="0"/>
                  <a:t>Calculate </a:t>
                </a:r>
                <a14:m>
                  <m:oMath xmlns:m="http://schemas.openxmlformats.org/officeDocument/2006/math">
                    <m:r>
                      <a:rPr lang="en-US" b="0" i="1" smtClean="0">
                        <a:latin typeface="Cambria Math" panose="02040503050406030204" pitchFamily="18" charset="0"/>
                      </a:rPr>
                      <m:t>𝑑</m:t>
                    </m:r>
                  </m:oMath>
                </a14:m>
                <a:r>
                  <a:rPr lang="en-US" dirty="0"/>
                  <a:t> such that </a:t>
                </a:r>
                <a14:m>
                  <m:oMath xmlns:m="http://schemas.openxmlformats.org/officeDocument/2006/math">
                    <m:r>
                      <a:rPr lang="en-US" b="0" i="1" smtClean="0">
                        <a:latin typeface="Cambria Math" panose="02040503050406030204" pitchFamily="18" charset="0"/>
                      </a:rPr>
                      <m:t>𝑒𝑑</m:t>
                    </m:r>
                    <m:r>
                      <a:rPr lang="en-US" b="0" i="1" smtClean="0">
                        <a:latin typeface="Cambria Math" panose="02040503050406030204" pitchFamily="18" charset="0"/>
                      </a:rPr>
                      <m:t>≡1 </m:t>
                    </m:r>
                    <m:d>
                      <m:dPr>
                        <m:ctrlPr>
                          <a:rPr lang="en-US" b="0" i="1" smtClean="0">
                            <a:latin typeface="Cambria Math" panose="02040503050406030204" pitchFamily="18" charset="0"/>
                          </a:rPr>
                        </m:ctrlPr>
                      </m:dPr>
                      <m:e>
                        <m:r>
                          <m:rPr>
                            <m:sty m:val="p"/>
                          </m:rPr>
                          <a:rPr lang="en-US" b="0" i="1"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𝜑</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e>
                    </m:d>
                  </m:oMath>
                </a14:m>
                <a:endParaRPr lang="en-US" dirty="0"/>
              </a:p>
              <a:p>
                <a:pPr lvl="2"/>
                <a:r>
                  <a:rPr lang="en-US" dirty="0">
                    <a:solidFill>
                      <a:srgbClr val="FF0000"/>
                    </a:solidFill>
                  </a:rPr>
                  <a:t>How can we do this?</a:t>
                </a:r>
              </a:p>
              <a:p>
                <a:pPr lvl="1"/>
                <a:r>
                  <a:rPr lang="en-US" dirty="0"/>
                  <a:t>Let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 </m:t>
                        </m:r>
                        <m:r>
                          <a:rPr lang="en-US" b="0" i="1" smtClean="0">
                            <a:latin typeface="Cambria Math" panose="02040503050406030204" pitchFamily="18" charset="0"/>
                          </a:rPr>
                          <m:t>𝑒</m:t>
                        </m:r>
                      </m:e>
                    </m:d>
                  </m:oMath>
                </a14:m>
                <a:r>
                  <a:rPr lang="en-US" dirty="0"/>
                  <a:t> and be the </a:t>
                </a:r>
                <a:r>
                  <a:rPr lang="en-US" dirty="0">
                    <a:solidFill>
                      <a:srgbClr val="00B050"/>
                    </a:solidFill>
                  </a:rPr>
                  <a:t>public key</a:t>
                </a:r>
              </a:p>
              <a:p>
                <a:pPr lvl="1"/>
                <a:r>
                  <a:rPr lang="en-US" dirty="0"/>
                  <a:t>Let </a:t>
                </a:r>
                <a14:m>
                  <m:oMath xmlns:m="http://schemas.openxmlformats.org/officeDocument/2006/math">
                    <m:r>
                      <a:rPr lang="en-US" b="0" i="1" smtClean="0">
                        <a:latin typeface="Cambria Math" panose="02040503050406030204" pitchFamily="18" charset="0"/>
                      </a:rPr>
                      <m:t>𝑑</m:t>
                    </m:r>
                  </m:oMath>
                </a14:m>
                <a:r>
                  <a:rPr lang="en-US" dirty="0"/>
                  <a:t> be the </a:t>
                </a:r>
                <a:r>
                  <a:rPr lang="en-US" dirty="0">
                    <a:solidFill>
                      <a:schemeClr val="accent3"/>
                    </a:solidFill>
                  </a:rPr>
                  <a:t>private key</a:t>
                </a:r>
              </a:p>
              <a:p>
                <a:pPr lvl="1"/>
                <a:endParaRPr lang="en-US" dirty="0"/>
              </a:p>
              <a:p>
                <a:pPr marL="0" indent="0">
                  <a:buNone/>
                </a:pPr>
                <a:r>
                  <a:rPr lang="en-US" dirty="0"/>
                  <a:t>To use an RSA key pair:</a:t>
                </a:r>
              </a:p>
              <a:p>
                <a:pPr lvl="1"/>
                <a:r>
                  <a:rPr lang="en-US" dirty="0"/>
                  <a:t>Encrypt a message </a:t>
                </a:r>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𝐙</m:t>
                        </m:r>
                      </m:e>
                      <m:sub>
                        <m:r>
                          <a:rPr lang="en-US" b="0" i="1" smtClean="0">
                            <a:latin typeface="Cambria Math" panose="02040503050406030204" pitchFamily="18" charset="0"/>
                          </a:rPr>
                          <m:t>𝑛</m:t>
                        </m:r>
                      </m:sub>
                    </m:sSub>
                  </m:oMath>
                </a14:m>
                <a:r>
                  <a:rPr lang="en-US" dirty="0"/>
                  <a:t> to </a:t>
                </a:r>
                <a:r>
                  <a:rPr lang="en-US" dirty="0">
                    <a:solidFill>
                      <a:srgbClr val="00B050"/>
                    </a:solidFill>
                  </a:rPr>
                  <a:t>public key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𝑒</m:t>
                        </m:r>
                      </m:e>
                    </m:d>
                  </m:oMath>
                </a14:m>
                <a:r>
                  <a:rPr lang="en-US" dirty="0"/>
                  <a:t>: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𝑒</m:t>
                        </m:r>
                      </m:sup>
                    </m:sSup>
                    <m:r>
                      <a:rPr lang="en-US" b="0" i="1" smtClean="0">
                        <a:latin typeface="Cambria Math" panose="02040503050406030204" pitchFamily="18" charset="0"/>
                      </a:rPr>
                      <m:t> </m:t>
                    </m:r>
                    <m:r>
                      <a:rPr lang="en-US" b="1" i="0" smtClean="0">
                        <a:latin typeface="Cambria Math" panose="02040503050406030204" pitchFamily="18" charset="0"/>
                      </a:rPr>
                      <m:t>𝐦𝐨𝐝</m:t>
                    </m:r>
                    <m:r>
                      <a:rPr lang="en-US" b="0" i="1" smtClean="0">
                        <a:latin typeface="Cambria Math" panose="02040503050406030204" pitchFamily="18" charset="0"/>
                      </a:rPr>
                      <m:t> </m:t>
                    </m:r>
                    <m:r>
                      <a:rPr lang="en-US" b="0" i="1" smtClean="0">
                        <a:latin typeface="Cambria Math" panose="02040503050406030204" pitchFamily="18" charset="0"/>
                      </a:rPr>
                      <m:t>𝑛</m:t>
                    </m:r>
                  </m:oMath>
                </a14:m>
                <a:endParaRPr lang="en-US" dirty="0"/>
              </a:p>
              <a:p>
                <a:pPr lvl="1"/>
                <a:r>
                  <a:rPr lang="en-US" dirty="0"/>
                  <a:t>Decrypt a ciphertext to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𝑒</m:t>
                        </m:r>
                      </m:e>
                    </m:d>
                  </m:oMath>
                </a14:m>
                <a:r>
                  <a:rPr lang="en-US" dirty="0"/>
                  <a:t>: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𝑑</m:t>
                        </m:r>
                      </m:sup>
                    </m:sSup>
                    <m:r>
                      <a:rPr lang="en-US" b="0" i="1" smtClean="0">
                        <a:latin typeface="Cambria Math" panose="02040503050406030204" pitchFamily="18" charset="0"/>
                      </a:rPr>
                      <m:t> </m:t>
                    </m:r>
                    <m:r>
                      <a:rPr lang="en-US" b="1" i="0" smtClean="0">
                        <a:latin typeface="Cambria Math" panose="02040503050406030204" pitchFamily="18" charset="0"/>
                      </a:rPr>
                      <m:t>𝐦𝐨𝐝</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𝑒𝑑</m:t>
                        </m:r>
                      </m:sup>
                    </m:sSup>
                    <m:r>
                      <a:rPr lang="en-US" b="0" i="1" smtClean="0">
                        <a:latin typeface="Cambria Math" panose="02040503050406030204" pitchFamily="18" charset="0"/>
                      </a:rPr>
                      <m:t> </m:t>
                    </m:r>
                    <m:r>
                      <a:rPr lang="en-US" b="1" i="0" smtClean="0">
                        <a:latin typeface="Cambria Math" panose="02040503050406030204" pitchFamily="18" charset="0"/>
                      </a:rPr>
                      <m:t>𝐦𝐨𝐝</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oMath>
                </a14:m>
                <a:r>
                  <a:rPr lang="en-US" dirty="0"/>
                  <a:t> </a:t>
                </a:r>
              </a:p>
              <a:p>
                <a:pPr lvl="1"/>
                <a:endParaRPr lang="en-US" dirty="0"/>
              </a:p>
            </p:txBody>
          </p:sp>
        </mc:Choice>
        <mc:Fallback xmlns="">
          <p:sp>
            <p:nvSpPr>
              <p:cNvPr id="3" name="Content Placeholder 2">
                <a:extLst>
                  <a:ext uri="{FF2B5EF4-FFF2-40B4-BE49-F238E27FC236}">
                    <a16:creationId xmlns:a16="http://schemas.microsoft.com/office/drawing/2014/main" id="{1E83DF82-6430-20C6-075B-3F79C19D0EDC}"/>
                  </a:ext>
                </a:extLst>
              </p:cNvPr>
              <p:cNvSpPr>
                <a:spLocks noGrp="1" noRot="1" noChangeAspect="1" noMove="1" noResize="1" noEditPoints="1" noAdjustHandles="1" noChangeArrowheads="1" noChangeShapeType="1" noTextEdit="1"/>
              </p:cNvSpPr>
              <p:nvPr>
                <p:ph idx="1"/>
              </p:nvPr>
            </p:nvSpPr>
            <p:spPr>
              <a:blipFill>
                <a:blip r:embed="rId3"/>
                <a:stretch>
                  <a:fillRect l="-463"/>
                </a:stretch>
              </a:blipFill>
            </p:spPr>
            <p:txBody>
              <a:bodyPr/>
              <a:lstStyle/>
              <a:p>
                <a:r>
                  <a:rPr lang="en-US">
                    <a:noFill/>
                  </a:rPr>
                  <a:t> </a:t>
                </a:r>
              </a:p>
            </p:txBody>
          </p:sp>
        </mc:Fallback>
      </mc:AlternateContent>
      <p:sp>
        <p:nvSpPr>
          <p:cNvPr id="4" name="3 Marcador de número de diapositiva">
            <a:extLst>
              <a:ext uri="{FF2B5EF4-FFF2-40B4-BE49-F238E27FC236}">
                <a16:creationId xmlns:a16="http://schemas.microsoft.com/office/drawing/2014/main" id="{E9F758D6-2AAD-E0FF-32DA-78DC272FD056}"/>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11</a:t>
            </a:fld>
            <a:endParaRPr lang="pt-BR"/>
          </a:p>
        </p:txBody>
      </p:sp>
      <p:sp>
        <p:nvSpPr>
          <p:cNvPr id="5" name="Oval 4">
            <a:extLst>
              <a:ext uri="{FF2B5EF4-FFF2-40B4-BE49-F238E27FC236}">
                <a16:creationId xmlns:a16="http://schemas.microsoft.com/office/drawing/2014/main" id="{A26BA3FF-F90C-6EED-82FB-4D402C81F76C}"/>
              </a:ext>
            </a:extLst>
          </p:cNvPr>
          <p:cNvSpPr/>
          <p:nvPr/>
        </p:nvSpPr>
        <p:spPr>
          <a:xfrm>
            <a:off x="4729942" y="2688128"/>
            <a:ext cx="254577" cy="2545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 name="Oval 5">
            <a:extLst>
              <a:ext uri="{FF2B5EF4-FFF2-40B4-BE49-F238E27FC236}">
                <a16:creationId xmlns:a16="http://schemas.microsoft.com/office/drawing/2014/main" id="{56C61761-2DFE-F936-C52D-E6006E89CE3E}"/>
              </a:ext>
            </a:extLst>
          </p:cNvPr>
          <p:cNvSpPr/>
          <p:nvPr/>
        </p:nvSpPr>
        <p:spPr>
          <a:xfrm>
            <a:off x="4031673" y="1773728"/>
            <a:ext cx="254577" cy="2545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Oval 6">
            <a:extLst>
              <a:ext uri="{FF2B5EF4-FFF2-40B4-BE49-F238E27FC236}">
                <a16:creationId xmlns:a16="http://schemas.microsoft.com/office/drawing/2014/main" id="{5A62B8D5-31AE-9A4D-0825-9752A6DA94AE}"/>
              </a:ext>
            </a:extLst>
          </p:cNvPr>
          <p:cNvSpPr/>
          <p:nvPr/>
        </p:nvSpPr>
        <p:spPr>
          <a:xfrm>
            <a:off x="5140036" y="4685261"/>
            <a:ext cx="254577" cy="2545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3</a:t>
            </a:r>
          </a:p>
        </p:txBody>
      </p:sp>
    </p:spTree>
    <p:extLst>
      <p:ext uri="{BB962C8B-B14F-4D97-AF65-F5344CB8AC3E}">
        <p14:creationId xmlns:p14="http://schemas.microsoft.com/office/powerpoint/2010/main" val="273598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B872CD-DB30-5A4B-DFAF-F4C1A42FA99A}"/>
                  </a:ext>
                </a:extLst>
              </p:cNvPr>
              <p:cNvSpPr>
                <a:spLocks noGrp="1"/>
              </p:cNvSpPr>
              <p:nvPr>
                <p:ph idx="1"/>
              </p:nvPr>
            </p:nvSpPr>
            <p:spPr/>
            <p:txBody>
              <a:bodyPr/>
              <a:lstStyle/>
              <a:p>
                <a:pPr marL="0" indent="0">
                  <a:buNone/>
                </a:pPr>
                <a:r>
                  <a:rPr lang="en-US" dirty="0"/>
                  <a:t>Why does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𝑒𝑑</m:t>
                        </m:r>
                      </m:sup>
                    </m:sSup>
                    <m:r>
                      <a:rPr lang="en-US" b="0" i="1" smtClean="0">
                        <a:latin typeface="Cambria Math" panose="02040503050406030204" pitchFamily="18" charset="0"/>
                      </a:rPr>
                      <m:t> </m:t>
                    </m:r>
                    <m:r>
                      <a:rPr lang="en-US" b="1" i="0" smtClean="0">
                        <a:latin typeface="Cambria Math" panose="02040503050406030204" pitchFamily="18" charset="0"/>
                      </a:rPr>
                      <m:t>𝐦𝐨𝐝</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oMath>
                </a14:m>
                <a:r>
                  <a:rPr lang="en-US" dirty="0"/>
                  <a:t>?</a:t>
                </a:r>
              </a:p>
              <a:p>
                <a:pPr lvl="1"/>
                <a:r>
                  <a:rPr lang="en-US" dirty="0">
                    <a:solidFill>
                      <a:srgbClr val="FF0000"/>
                    </a:solidFill>
                  </a:rPr>
                  <a:t>Recall</a:t>
                </a:r>
                <a:r>
                  <a:rPr lang="en-US" dirty="0"/>
                  <a:t>: </a:t>
                </a:r>
                <a14:m>
                  <m:oMath xmlns:m="http://schemas.openxmlformats.org/officeDocument/2006/math">
                    <m:r>
                      <a:rPr lang="en-US" b="0" i="1" smtClean="0">
                        <a:latin typeface="Cambria Math" panose="02040503050406030204" pitchFamily="18" charset="0"/>
                      </a:rPr>
                      <m:t>𝑒𝑑</m:t>
                    </m:r>
                    <m:r>
                      <a:rPr lang="en-US" b="0" i="1" smtClean="0">
                        <a:latin typeface="Cambria Math" panose="02040503050406030204" pitchFamily="18" charset="0"/>
                      </a:rPr>
                      <m:t>≡1 </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𝜑</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e>
                    </m:d>
                  </m:oMath>
                </a14:m>
                <a:r>
                  <a:rPr lang="en-US" dirty="0"/>
                  <a:t>, and </a:t>
                </a:r>
                <a14:m>
                  <m:oMath xmlns:m="http://schemas.openxmlformats.org/officeDocument/2006/math">
                    <m:r>
                      <a:rPr lang="en-US" b="0" i="1" smtClean="0">
                        <a:latin typeface="Cambria Math" panose="02040503050406030204" pitchFamily="18" charset="0"/>
                      </a:rPr>
                      <m:t>𝜑</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−1</m:t>
                        </m:r>
                      </m:e>
                    </m:d>
                  </m:oMath>
                </a14:m>
                <a:endParaRPr lang="en-US" dirty="0"/>
              </a:p>
              <a:p>
                <a:pPr lvl="1"/>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𝑒𝑑</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𝑘</m:t>
                        </m:r>
                        <m:r>
                          <a:rPr lang="en-US" b="0" i="1" smtClean="0">
                            <a:latin typeface="Cambria Math" panose="02040503050406030204" pitchFamily="18" charset="0"/>
                          </a:rPr>
                          <m:t>𝜑</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+1</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𝑘</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−1</m:t>
                            </m:r>
                          </m:e>
                        </m:d>
                        <m:r>
                          <a:rPr lang="en-US" b="0" i="1" smtClean="0">
                            <a:latin typeface="Cambria Math" panose="02040503050406030204" pitchFamily="18" charset="0"/>
                          </a:rPr>
                          <m:t>+1</m:t>
                        </m:r>
                      </m:sup>
                    </m:sSup>
                  </m:oMath>
                </a14:m>
                <a:endParaRPr lang="en-US" dirty="0"/>
              </a:p>
              <a:p>
                <a:pPr lvl="1"/>
                <a:r>
                  <a:rPr lang="en-US" dirty="0"/>
                  <a:t>By </a:t>
                </a:r>
                <a:r>
                  <a:rPr lang="en-US" dirty="0">
                    <a:solidFill>
                      <a:srgbClr val="00B050"/>
                    </a:solidFill>
                  </a:rPr>
                  <a:t>Fermat’s Little Theorem</a:t>
                </a:r>
                <a:r>
                  <a:rPr lang="en-US" dirty="0"/>
                  <a:t>, this means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 </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𝑝</m:t>
                        </m:r>
                      </m:e>
                    </m:d>
                  </m:oMath>
                </a14:m>
                <a:r>
                  <a:rPr lang="en-US" dirty="0"/>
                  <a:t> and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 </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𝑞</m:t>
                        </m:r>
                      </m:e>
                    </m:d>
                  </m:oMath>
                </a14:m>
                <a:endParaRPr lang="en-US" dirty="0"/>
              </a:p>
              <a:p>
                <a:pPr lvl="1"/>
                <a:r>
                  <a:rPr lang="en-US" dirty="0"/>
                  <a:t>Thus,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 | </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𝑚</m:t>
                        </m:r>
                      </m:e>
                    </m:d>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 | </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𝑚</m:t>
                        </m:r>
                      </m:e>
                    </m:d>
                  </m:oMath>
                </a14:m>
                <a:endParaRPr lang="en-US" dirty="0"/>
              </a:p>
              <a:p>
                <a:pPr lvl="1"/>
                <a:r>
                  <a:rPr lang="en-US" dirty="0"/>
                  <a:t>Since </a:t>
                </a:r>
                <a14:m>
                  <m:oMath xmlns:m="http://schemas.openxmlformats.org/officeDocument/2006/math">
                    <m:r>
                      <a:rPr lang="en-US" b="0" i="1" smtClean="0">
                        <a:latin typeface="Cambria Math" panose="02040503050406030204" pitchFamily="18" charset="0"/>
                      </a:rPr>
                      <m:t>𝑝</m:t>
                    </m:r>
                  </m:oMath>
                </a14:m>
                <a:r>
                  <a:rPr lang="en-US" dirty="0"/>
                  <a:t> and </a:t>
                </a:r>
                <a14:m>
                  <m:oMath xmlns:m="http://schemas.openxmlformats.org/officeDocument/2006/math">
                    <m:r>
                      <a:rPr lang="en-US" b="0" i="1" smtClean="0">
                        <a:latin typeface="Cambria Math" panose="02040503050406030204" pitchFamily="18" charset="0"/>
                      </a:rPr>
                      <m:t>𝑞</m:t>
                    </m:r>
                  </m:oMath>
                </a14:m>
                <a:r>
                  <a:rPr lang="en-US" dirty="0"/>
                  <a:t> are distinct and both prime, they are coprime</a:t>
                </a:r>
              </a:p>
              <a:p>
                <a:pPr lvl="1"/>
                <a:r>
                  <a:rPr lang="en-US" dirty="0">
                    <a:solidFill>
                      <a:schemeClr val="bg2"/>
                    </a:solidFill>
                  </a:rPr>
                  <a:t>Lemma:</a:t>
                </a:r>
                <a:r>
                  <a:rPr lang="en-US" dirty="0"/>
                  <a:t> If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 </m:t>
                    </m:r>
                    <m:r>
                      <a:rPr lang="en-US" b="0" i="1" smtClean="0">
                        <a:latin typeface="Cambria Math" panose="02040503050406030204" pitchFamily="18" charset="0"/>
                      </a:rPr>
                      <m:t>𝑐</m:t>
                    </m:r>
                  </m:oMath>
                </a14:m>
                <a:r>
                  <a:rPr lang="en-US" dirty="0"/>
                  <a:t> and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 | </m:t>
                    </m:r>
                    <m:r>
                      <a:rPr lang="en-US" b="0" i="1" smtClean="0">
                        <a:latin typeface="Cambria Math" panose="02040503050406030204" pitchFamily="18" charset="0"/>
                      </a:rPr>
                      <m:t>𝑐</m:t>
                    </m:r>
                  </m:oMath>
                </a14:m>
                <a:r>
                  <a:rPr lang="en-US" dirty="0"/>
                  <a:t> for coprime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dirty="0"/>
                  <a:t>, then </a:t>
                </a:r>
                <a14:m>
                  <m:oMath xmlns:m="http://schemas.openxmlformats.org/officeDocument/2006/math">
                    <m:r>
                      <a:rPr lang="en-US" b="0" i="1" smtClean="0">
                        <a:latin typeface="Cambria Math" panose="02040503050406030204" pitchFamily="18" charset="0"/>
                      </a:rPr>
                      <m:t>𝑎𝑏</m:t>
                    </m:r>
                    <m:r>
                      <a:rPr lang="en-US" b="0" i="1" smtClean="0">
                        <a:latin typeface="Cambria Math" panose="02040503050406030204" pitchFamily="18" charset="0"/>
                      </a:rPr>
                      <m:t> | </m:t>
                    </m:r>
                    <m:r>
                      <a:rPr lang="en-US" b="0" i="1" smtClean="0">
                        <a:latin typeface="Cambria Math" panose="02040503050406030204" pitchFamily="18" charset="0"/>
                      </a:rPr>
                      <m:t>𝑐</m:t>
                    </m:r>
                  </m:oMath>
                </a14:m>
                <a:endParaRPr lang="en-US" dirty="0"/>
              </a:p>
              <a:p>
                <a:pPr lvl="2"/>
                <a:r>
                  <a:rPr lang="en-US" dirty="0"/>
                  <a:t>Good practice proof!</a:t>
                </a:r>
              </a:p>
              <a:p>
                <a:pPr lvl="2"/>
                <a:r>
                  <a:rPr lang="en-US" dirty="0"/>
                  <a:t>If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 | </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𝑚</m:t>
                        </m:r>
                      </m:e>
                    </m:d>
                  </m:oMath>
                </a14:m>
                <a:r>
                  <a:rPr lang="en-US" dirty="0"/>
                  <a:t> and </a:t>
                </a:r>
                <a14:m>
                  <m:oMath xmlns:m="http://schemas.openxmlformats.org/officeDocument/2006/math">
                    <m:r>
                      <a:rPr lang="en-US" i="1">
                        <a:latin typeface="Cambria Math" panose="02040503050406030204" pitchFamily="18" charset="0"/>
                      </a:rPr>
                      <m:t>𝑞</m:t>
                    </m:r>
                    <m:r>
                      <a:rPr lang="en-US" i="1">
                        <a:latin typeface="Cambria Math" panose="02040503050406030204" pitchFamily="18" charset="0"/>
                      </a:rPr>
                      <m:t> | </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𝑚</m:t>
                        </m:r>
                      </m:e>
                    </m:d>
                  </m:oMath>
                </a14:m>
                <a:r>
                  <a:rPr lang="en-US" dirty="0"/>
                  <a:t> then </a:t>
                </a:r>
                <a14:m>
                  <m:oMath xmlns:m="http://schemas.openxmlformats.org/officeDocument/2006/math">
                    <m:r>
                      <m:rPr>
                        <m:sty m:val="p"/>
                      </m:rPr>
                      <a:rPr lang="en-US" b="0" i="0" smtClean="0">
                        <a:latin typeface="Cambria Math" panose="02040503050406030204" pitchFamily="18" charset="0"/>
                      </a:rPr>
                      <m:t>p</m:t>
                    </m:r>
                    <m:r>
                      <a:rPr lang="en-US" b="0" i="0" smtClean="0">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 | </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𝑚</m:t>
                        </m:r>
                      </m:e>
                    </m:d>
                  </m:oMath>
                </a14:m>
                <a:endParaRPr lang="en-US" dirty="0"/>
              </a:p>
              <a:p>
                <a:pPr lvl="3"/>
                <a14:m>
                  <m:oMath xmlns:m="http://schemas.openxmlformats.org/officeDocument/2006/math">
                    <m:r>
                      <a:rPr lang="en-US" b="0" i="1" smtClean="0">
                        <a:latin typeface="Cambria Math" panose="02040503050406030204" pitchFamily="18" charset="0"/>
                      </a:rPr>
                      <m:t>𝑛</m:t>
                    </m:r>
                    <m:r>
                      <a:rPr lang="en-US" i="1">
                        <a:latin typeface="Cambria Math" panose="02040503050406030204" pitchFamily="18" charset="0"/>
                      </a:rPr>
                      <m:t> | </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𝑚</m:t>
                        </m:r>
                      </m:e>
                    </m:d>
                  </m:oMath>
                </a14:m>
                <a:endParaRPr lang="en-US" dirty="0"/>
              </a:p>
              <a:p>
                <a:pPr lvl="1"/>
                <a:r>
                  <a:rPr lang="en-US" dirty="0"/>
                  <a:t>This means that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 | </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𝑚</m:t>
                        </m:r>
                      </m:e>
                    </m:d>
                  </m:oMath>
                </a14:m>
                <a:r>
                  <a:rPr lang="en-US" dirty="0"/>
                  <a:t>, so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 </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𝑛</m:t>
                        </m:r>
                      </m:e>
                    </m:d>
                  </m:oMath>
                </a14:m>
                <a:endParaRPr lang="en-US" dirty="0"/>
              </a:p>
            </p:txBody>
          </p:sp>
        </mc:Choice>
        <mc:Fallback xmlns="">
          <p:sp>
            <p:nvSpPr>
              <p:cNvPr id="3" name="Content Placeholder 2">
                <a:extLst>
                  <a:ext uri="{FF2B5EF4-FFF2-40B4-BE49-F238E27FC236}">
                    <a16:creationId xmlns:a16="http://schemas.microsoft.com/office/drawing/2014/main" id="{FFB872CD-DB30-5A4B-DFAF-F4C1A42FA99A}"/>
                  </a:ext>
                </a:extLst>
              </p:cNvPr>
              <p:cNvSpPr>
                <a:spLocks noGrp="1" noRot="1" noChangeAspect="1" noMove="1" noResize="1" noEditPoints="1" noAdjustHandles="1" noChangeArrowheads="1" noChangeShapeType="1" noTextEdit="1"/>
              </p:cNvSpPr>
              <p:nvPr>
                <p:ph idx="1"/>
              </p:nvPr>
            </p:nvSpPr>
            <p:spPr>
              <a:blipFill>
                <a:blip r:embed="rId3"/>
                <a:stretch>
                  <a:fillRect l="-617"/>
                </a:stretch>
              </a:blipFill>
            </p:spPr>
            <p:txBody>
              <a:bodyPr/>
              <a:lstStyle/>
              <a:p>
                <a:r>
                  <a:rPr lang="en-US">
                    <a:noFill/>
                  </a:rPr>
                  <a:t> </a:t>
                </a:r>
              </a:p>
            </p:txBody>
          </p:sp>
        </mc:Fallback>
      </mc:AlternateContent>
      <p:sp>
        <p:nvSpPr>
          <p:cNvPr id="4" name="3 Marcador de número de diapositiva">
            <a:extLst>
              <a:ext uri="{FF2B5EF4-FFF2-40B4-BE49-F238E27FC236}">
                <a16:creationId xmlns:a16="http://schemas.microsoft.com/office/drawing/2014/main" id="{3FC43127-C024-45A0-DFCF-D44D5A8B673F}"/>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12</a:t>
            </a:fld>
            <a:endParaRPr lang="pt-BR" dirty="0"/>
          </a:p>
        </p:txBody>
      </p:sp>
      <p:sp>
        <p:nvSpPr>
          <p:cNvPr id="5" name="Title 1">
            <a:extLst>
              <a:ext uri="{FF2B5EF4-FFF2-40B4-BE49-F238E27FC236}">
                <a16:creationId xmlns:a16="http://schemas.microsoft.com/office/drawing/2014/main" id="{63988BB1-2C45-96DB-6E1A-7CBF5084A895}"/>
              </a:ext>
            </a:extLst>
          </p:cNvPr>
          <p:cNvSpPr txBox="1">
            <a:spLocks/>
          </p:cNvSpPr>
          <p:nvPr/>
        </p:nvSpPr>
        <p:spPr>
          <a:xfrm>
            <a:off x="457200" y="400050"/>
            <a:ext cx="8229600" cy="74295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Why does RSA decryption work?</a:t>
            </a:r>
          </a:p>
        </p:txBody>
      </p:sp>
      <p:sp>
        <p:nvSpPr>
          <p:cNvPr id="2" name="Oval 1">
            <a:extLst>
              <a:ext uri="{FF2B5EF4-FFF2-40B4-BE49-F238E27FC236}">
                <a16:creationId xmlns:a16="http://schemas.microsoft.com/office/drawing/2014/main" id="{B413B639-E6D1-F0DF-5173-97030F06561F}"/>
              </a:ext>
            </a:extLst>
          </p:cNvPr>
          <p:cNvSpPr/>
          <p:nvPr/>
        </p:nvSpPr>
        <p:spPr>
          <a:xfrm>
            <a:off x="3449782" y="1374717"/>
            <a:ext cx="254577" cy="2545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 name="Oval 5">
            <a:extLst>
              <a:ext uri="{FF2B5EF4-FFF2-40B4-BE49-F238E27FC236}">
                <a16:creationId xmlns:a16="http://schemas.microsoft.com/office/drawing/2014/main" id="{B73664AA-F2D5-5153-722B-7C29C31DB884}"/>
              </a:ext>
            </a:extLst>
          </p:cNvPr>
          <p:cNvSpPr/>
          <p:nvPr/>
        </p:nvSpPr>
        <p:spPr>
          <a:xfrm>
            <a:off x="5185066" y="1374717"/>
            <a:ext cx="254577" cy="2545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Oval 6">
            <a:extLst>
              <a:ext uri="{FF2B5EF4-FFF2-40B4-BE49-F238E27FC236}">
                <a16:creationId xmlns:a16="http://schemas.microsoft.com/office/drawing/2014/main" id="{D77A2CF4-7AE9-C4B8-205C-02CEDE2E59B1}"/>
              </a:ext>
            </a:extLst>
          </p:cNvPr>
          <p:cNvSpPr/>
          <p:nvPr/>
        </p:nvSpPr>
        <p:spPr>
          <a:xfrm>
            <a:off x="1208116" y="1817371"/>
            <a:ext cx="254577" cy="2545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8" name="Oval 7">
            <a:extLst>
              <a:ext uri="{FF2B5EF4-FFF2-40B4-BE49-F238E27FC236}">
                <a16:creationId xmlns:a16="http://schemas.microsoft.com/office/drawing/2014/main" id="{3F843061-7840-6DFE-E301-094411FA81BE}"/>
              </a:ext>
            </a:extLst>
          </p:cNvPr>
          <p:cNvSpPr/>
          <p:nvPr/>
        </p:nvSpPr>
        <p:spPr>
          <a:xfrm>
            <a:off x="1208116" y="2173663"/>
            <a:ext cx="254577" cy="2545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9" name="TextBox 8">
            <a:extLst>
              <a:ext uri="{FF2B5EF4-FFF2-40B4-BE49-F238E27FC236}">
                <a16:creationId xmlns:a16="http://schemas.microsoft.com/office/drawing/2014/main" id="{4BC7F6C6-CF0A-6C8F-3202-46F914B7A69B}"/>
              </a:ext>
            </a:extLst>
          </p:cNvPr>
          <p:cNvSpPr txBox="1"/>
          <p:nvPr/>
        </p:nvSpPr>
        <p:spPr>
          <a:xfrm>
            <a:off x="7757466" y="2105074"/>
            <a:ext cx="1286175" cy="646331"/>
          </a:xfrm>
          <a:prstGeom prst="rect">
            <a:avLst/>
          </a:prstGeom>
          <a:noFill/>
          <a:ln>
            <a:solidFill>
              <a:schemeClr val="bg2"/>
            </a:solidFill>
          </a:ln>
        </p:spPr>
        <p:txBody>
          <a:bodyPr wrap="square" rtlCol="0">
            <a:spAutoFit/>
          </a:bodyPr>
          <a:lstStyle/>
          <a:p>
            <a:pPr algn="ctr"/>
            <a:r>
              <a:rPr lang="en-US" sz="1200" dirty="0"/>
              <a:t>Let’s assume for now. We will dive more later</a:t>
            </a:r>
          </a:p>
        </p:txBody>
      </p:sp>
    </p:spTree>
    <p:extLst>
      <p:ext uri="{BB962C8B-B14F-4D97-AF65-F5344CB8AC3E}">
        <p14:creationId xmlns:p14="http://schemas.microsoft.com/office/powerpoint/2010/main" val="427822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2"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67B4-A0A2-EB0F-C6CD-8CB6FCCA5B6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691D97E-A971-014A-949D-45F836184390}"/>
                  </a:ext>
                </a:extLst>
              </p:cNvPr>
              <p:cNvSpPr>
                <a:spLocks noGrp="1"/>
              </p:cNvSpPr>
              <p:nvPr>
                <p:ph idx="1"/>
              </p:nvPr>
            </p:nvSpPr>
            <p:spPr/>
            <p:txBody>
              <a:bodyPr>
                <a:normAutofit fontScale="92500" lnSpcReduction="10000"/>
              </a:bodyPr>
              <a:lstStyle/>
              <a:p>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𝑒𝑑</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𝑘</m:t>
                        </m:r>
                        <m:r>
                          <a:rPr lang="en-US" b="0" i="1" smtClean="0">
                            <a:latin typeface="Cambria Math" panose="02040503050406030204" pitchFamily="18" charset="0"/>
                          </a:rPr>
                          <m:t>𝜑</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+1</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𝑘</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−1</m:t>
                            </m:r>
                          </m:e>
                        </m:d>
                        <m:r>
                          <a:rPr lang="en-US" b="0" i="1" smtClean="0">
                            <a:latin typeface="Cambria Math" panose="02040503050406030204" pitchFamily="18" charset="0"/>
                          </a:rPr>
                          <m:t>+1</m:t>
                        </m:r>
                      </m:sup>
                    </m:sSup>
                  </m:oMath>
                </a14:m>
                <a:endParaRPr lang="en-US" dirty="0"/>
              </a:p>
              <a:p>
                <a:r>
                  <a:rPr lang="en-US" dirty="0"/>
                  <a:t>By </a:t>
                </a:r>
                <a:r>
                  <a:rPr lang="en-US" dirty="0">
                    <a:solidFill>
                      <a:srgbClr val="00B050"/>
                    </a:solidFill>
                  </a:rPr>
                  <a:t>Fermat’s Little Theorem</a:t>
                </a:r>
                <a:r>
                  <a:rPr lang="en-US" dirty="0"/>
                  <a:t>, this means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 </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𝑝</m:t>
                        </m:r>
                      </m:e>
                    </m:d>
                  </m:oMath>
                </a14:m>
                <a:r>
                  <a:rPr lang="en-US" dirty="0"/>
                  <a:t> and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 </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𝑞</m:t>
                        </m:r>
                      </m:e>
                    </m:d>
                  </m:oMath>
                </a14:m>
                <a:endParaRPr lang="en-US" dirty="0"/>
              </a:p>
              <a:p>
                <a:pPr lvl="1"/>
                <a:r>
                  <a:rPr lang="en-US" dirty="0"/>
                  <a:t>Let’s assume* gcd(m, p) = 1 and gcd(</a:t>
                </a:r>
                <a:r>
                  <a:rPr lang="en-US" dirty="0" err="1"/>
                  <a:t>m,q</a:t>
                </a:r>
                <a:r>
                  <a:rPr lang="en-US" dirty="0"/>
                  <a:t>) = 1. m and p are </a:t>
                </a:r>
                <a:r>
                  <a:rPr lang="en-US" dirty="0" err="1"/>
                  <a:t>coprimes</a:t>
                </a:r>
                <a:r>
                  <a:rPr lang="en-US" dirty="0"/>
                  <a:t>; m and q are </a:t>
                </a:r>
                <a:r>
                  <a:rPr lang="en-US" dirty="0" err="1"/>
                  <a:t>coprimes</a:t>
                </a:r>
                <a:r>
                  <a:rPr lang="en-US" dirty="0"/>
                  <a:t> [See slide 42 from congruences]</a:t>
                </a:r>
              </a:p>
              <a:p>
                <a:pPr lvl="1"/>
                <a:r>
                  <a:rPr lang="en-US" dirty="0"/>
                  <a:t>Since p is prime, and m is not divisible by p [ gcd(m, p) = 1] </a:t>
                </a:r>
                <a:r>
                  <a:rPr lang="en-US" dirty="0">
                    <a:sym typeface="Wingdings" pitchFamily="2" charset="2"/>
                  </a:rPr>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𝑚</m:t>
                        </m:r>
                      </m:e>
                      <m:sup>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−1</m:t>
                            </m:r>
                          </m:e>
                        </m:d>
                      </m:sup>
                    </m:sSup>
                  </m:oMath>
                </a14:m>
                <a:r>
                  <a:rPr lang="en-US" dirty="0"/>
                  <a:t> = 1 (mod p)</a:t>
                </a:r>
              </a:p>
              <a:p>
                <a:pPr lvl="1"/>
                <a:r>
                  <a:rPr lang="en-US" dirty="0"/>
                  <a:t>Since q is prime, and m is not divisible by q [ gcd(m, q) = 1] </a:t>
                </a:r>
                <a:r>
                  <a:rPr lang="en-US" dirty="0">
                    <a:sym typeface="Wingdings" pitchFamily="2" charset="2"/>
                  </a:rPr>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𝑚</m:t>
                        </m:r>
                      </m:e>
                      <m:sup>
                        <m:d>
                          <m:dPr>
                            <m:ctrlPr>
                              <a:rPr lang="en-US" i="1">
                                <a:latin typeface="Cambria Math" panose="02040503050406030204" pitchFamily="18" charset="0"/>
                              </a:rPr>
                            </m:ctrlPr>
                          </m:dPr>
                          <m:e>
                            <m:r>
                              <a:rPr lang="en-US" i="1">
                                <a:latin typeface="Cambria Math" panose="02040503050406030204" pitchFamily="18" charset="0"/>
                              </a:rPr>
                              <m:t>𝑞</m:t>
                            </m:r>
                            <m:r>
                              <a:rPr lang="en-US" i="1">
                                <a:latin typeface="Cambria Math" panose="02040503050406030204" pitchFamily="18" charset="0"/>
                              </a:rPr>
                              <m:t>−1</m:t>
                            </m:r>
                          </m:e>
                        </m:d>
                      </m:sup>
                    </m:sSup>
                  </m:oMath>
                </a14:m>
                <a:r>
                  <a:rPr lang="en-US" dirty="0"/>
                  <a:t> = 1 (mod q)</a:t>
                </a:r>
              </a:p>
              <a:p>
                <a:pPr lvl="1"/>
                <a14:m>
                  <m:oMath xmlns:m="http://schemas.openxmlformats.org/officeDocument/2006/math">
                    <m:r>
                      <a:rPr lang="en-US" i="1">
                        <a:latin typeface="Cambria Math" panose="02040503050406030204" pitchFamily="18" charset="0"/>
                      </a:rPr>
                      <m:t>𝑟</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𝑘</m:t>
                        </m:r>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−1</m:t>
                            </m:r>
                          </m:e>
                        </m:d>
                        <m:d>
                          <m:dPr>
                            <m:ctrlPr>
                              <a:rPr lang="en-US" i="1">
                                <a:latin typeface="Cambria Math" panose="02040503050406030204" pitchFamily="18" charset="0"/>
                              </a:rPr>
                            </m:ctrlPr>
                          </m:dPr>
                          <m:e>
                            <m:r>
                              <a:rPr lang="en-US" i="1">
                                <a:latin typeface="Cambria Math" panose="02040503050406030204" pitchFamily="18" charset="0"/>
                              </a:rPr>
                              <m:t>𝑞</m:t>
                            </m:r>
                            <m:r>
                              <a:rPr lang="en-US" i="1">
                                <a:latin typeface="Cambria Math" panose="02040503050406030204" pitchFamily="18" charset="0"/>
                              </a:rPr>
                              <m:t>−1</m:t>
                            </m:r>
                          </m:e>
                        </m:d>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𝑚</m:t>
                        </m:r>
                        <m:r>
                          <a:rPr lang="en-US" b="0" i="1" smtClean="0">
                            <a:latin typeface="Cambria Math" panose="02040503050406030204" pitchFamily="18" charset="0"/>
                          </a:rPr>
                          <m:t>∗</m:t>
                        </m:r>
                        <m:r>
                          <a:rPr lang="en-US" i="1">
                            <a:latin typeface="Cambria Math" panose="02040503050406030204" pitchFamily="18" charset="0"/>
                          </a:rPr>
                          <m:t>𝑚</m:t>
                        </m:r>
                      </m:e>
                      <m:sup>
                        <m:r>
                          <a:rPr lang="en-US" i="1">
                            <a:latin typeface="Cambria Math" panose="02040503050406030204" pitchFamily="18" charset="0"/>
                          </a:rPr>
                          <m:t>𝑘</m:t>
                        </m:r>
                        <m:d>
                          <m:dPr>
                            <m:ctrlPr>
                              <a:rPr lang="en-US" i="1" smtClean="0">
                                <a:solidFill>
                                  <a:srgbClr val="7030A0"/>
                                </a:solidFill>
                                <a:latin typeface="Cambria Math" panose="02040503050406030204" pitchFamily="18" charset="0"/>
                              </a:rPr>
                            </m:ctrlPr>
                          </m:dPr>
                          <m:e>
                            <m:r>
                              <a:rPr lang="en-US" i="1">
                                <a:solidFill>
                                  <a:srgbClr val="7030A0"/>
                                </a:solidFill>
                                <a:latin typeface="Cambria Math" panose="02040503050406030204" pitchFamily="18" charset="0"/>
                              </a:rPr>
                              <m:t>𝑝</m:t>
                            </m:r>
                            <m:r>
                              <a:rPr lang="en-US" i="1">
                                <a:solidFill>
                                  <a:srgbClr val="7030A0"/>
                                </a:solidFill>
                                <a:latin typeface="Cambria Math" panose="02040503050406030204" pitchFamily="18" charset="0"/>
                              </a:rPr>
                              <m:t>−1</m:t>
                            </m:r>
                          </m:e>
                        </m:d>
                        <m:d>
                          <m:dPr>
                            <m:ctrlPr>
                              <a:rPr lang="en-US" i="1">
                                <a:latin typeface="Cambria Math" panose="02040503050406030204" pitchFamily="18" charset="0"/>
                              </a:rPr>
                            </m:ctrlPr>
                          </m:dPr>
                          <m:e>
                            <m:r>
                              <a:rPr lang="en-US" i="1">
                                <a:latin typeface="Cambria Math" panose="02040503050406030204" pitchFamily="18" charset="0"/>
                              </a:rPr>
                              <m:t>𝑞</m:t>
                            </m:r>
                            <m:r>
                              <a:rPr lang="en-US" i="1">
                                <a:latin typeface="Cambria Math" panose="02040503050406030204" pitchFamily="18" charset="0"/>
                              </a:rPr>
                              <m:t>−1</m:t>
                            </m:r>
                          </m:e>
                        </m:d>
                      </m:sup>
                    </m:sSup>
                  </m:oMath>
                </a14:m>
                <a:endParaRPr lang="en-US" i="1" dirty="0">
                  <a:latin typeface="Cambria Math" panose="02040503050406030204" pitchFamily="18" charset="0"/>
                </a:endParaRPr>
              </a:p>
              <a:p>
                <a:pPr marL="588645" lvl="1" indent="0">
                  <a:buNone/>
                </a:pPr>
                <a:r>
                  <a:rPr lang="en-US" dirty="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∗1 </m:t>
                    </m:r>
                    <m:d>
                      <m:dPr>
                        <m:ctrlPr>
                          <a:rPr lang="en-US" b="0" i="1" smtClean="0">
                            <a:latin typeface="Cambria Math" panose="02040503050406030204" pitchFamily="18" charset="0"/>
                          </a:rPr>
                        </m:ctrlPr>
                      </m:dPr>
                      <m:e>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𝑝</m:t>
                        </m:r>
                      </m:e>
                    </m:d>
                  </m:oMath>
                </a14:m>
                <a:endParaRPr lang="en-US" b="0" dirty="0"/>
              </a:p>
              <a:p>
                <a:pPr marL="588645" lvl="1" indent="0">
                  <a:buNone/>
                </a:pPr>
                <a:r>
                  <a:rPr lang="en-US" dirty="0"/>
                  <a:t>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 (</m:t>
                    </m:r>
                    <m:r>
                      <a:rPr lang="en-US" i="1">
                        <a:latin typeface="Cambria Math" panose="02040503050406030204" pitchFamily="18" charset="0"/>
                      </a:rPr>
                      <m:t>𝑚𝑜𝑑</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oMath>
                </a14:m>
                <a:endParaRPr lang="en-US" dirty="0"/>
              </a:p>
              <a:p>
                <a:pPr lvl="1"/>
                <a14:m>
                  <m:oMath xmlns:m="http://schemas.openxmlformats.org/officeDocument/2006/math">
                    <m:r>
                      <a:rPr lang="en-US" i="1">
                        <a:latin typeface="Cambria Math" panose="02040503050406030204" pitchFamily="18" charset="0"/>
                      </a:rPr>
                      <m:t>𝑟</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𝑘</m:t>
                        </m:r>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−1</m:t>
                            </m:r>
                          </m:e>
                        </m:d>
                        <m:d>
                          <m:dPr>
                            <m:ctrlPr>
                              <a:rPr lang="en-US" i="1">
                                <a:latin typeface="Cambria Math" panose="02040503050406030204" pitchFamily="18" charset="0"/>
                              </a:rPr>
                            </m:ctrlPr>
                          </m:dPr>
                          <m:e>
                            <m:r>
                              <a:rPr lang="en-US" i="1">
                                <a:latin typeface="Cambria Math" panose="02040503050406030204" pitchFamily="18" charset="0"/>
                              </a:rPr>
                              <m:t>𝑞</m:t>
                            </m:r>
                            <m:r>
                              <a:rPr lang="en-US" i="1">
                                <a:latin typeface="Cambria Math" panose="02040503050406030204" pitchFamily="18" charset="0"/>
                              </a:rPr>
                              <m:t>−1</m:t>
                            </m:r>
                          </m:e>
                        </m:d>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𝑚</m:t>
                        </m:r>
                      </m:e>
                      <m:sup>
                        <m:r>
                          <a:rPr lang="en-US" i="1">
                            <a:latin typeface="Cambria Math" panose="02040503050406030204" pitchFamily="18" charset="0"/>
                          </a:rPr>
                          <m:t>𝑘</m:t>
                        </m:r>
                        <m:d>
                          <m:dPr>
                            <m:ctrlPr>
                              <a:rPr lang="en-US" i="1" smtClean="0">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𝑝</m:t>
                            </m:r>
                            <m:r>
                              <a:rPr lang="en-US" i="1">
                                <a:solidFill>
                                  <a:schemeClr val="tx1"/>
                                </a:solidFill>
                                <a:latin typeface="Cambria Math" panose="02040503050406030204" pitchFamily="18" charset="0"/>
                              </a:rPr>
                              <m:t>−1</m:t>
                            </m:r>
                          </m:e>
                        </m:d>
                        <m:d>
                          <m:dPr>
                            <m:ctrlPr>
                              <a:rPr lang="en-US" i="1" smtClean="0">
                                <a:solidFill>
                                  <a:srgbClr val="7030A0"/>
                                </a:solidFill>
                                <a:latin typeface="Cambria Math" panose="02040503050406030204" pitchFamily="18" charset="0"/>
                              </a:rPr>
                            </m:ctrlPr>
                          </m:dPr>
                          <m:e>
                            <m:r>
                              <a:rPr lang="en-US" i="1">
                                <a:solidFill>
                                  <a:srgbClr val="7030A0"/>
                                </a:solidFill>
                                <a:latin typeface="Cambria Math" panose="02040503050406030204" pitchFamily="18" charset="0"/>
                              </a:rPr>
                              <m:t>𝑞</m:t>
                            </m:r>
                            <m:r>
                              <a:rPr lang="en-US" i="1">
                                <a:solidFill>
                                  <a:srgbClr val="7030A0"/>
                                </a:solidFill>
                                <a:latin typeface="Cambria Math" panose="02040503050406030204" pitchFamily="18" charset="0"/>
                              </a:rPr>
                              <m:t>−1</m:t>
                            </m:r>
                          </m:e>
                        </m:d>
                      </m:sup>
                    </m:sSup>
                  </m:oMath>
                </a14:m>
                <a:endParaRPr lang="en-US" i="1" dirty="0">
                  <a:latin typeface="Cambria Math" panose="02040503050406030204" pitchFamily="18" charset="0"/>
                </a:endParaRPr>
              </a:p>
              <a:p>
                <a:pPr marL="588645" lvl="1" indent="0">
                  <a:buNone/>
                </a:pPr>
                <a:r>
                  <a:rPr lang="en-US" dirty="0"/>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∗1 </m:t>
                    </m:r>
                    <m:d>
                      <m:dPr>
                        <m:ctrlPr>
                          <a:rPr lang="en-US" i="1">
                            <a:latin typeface="Cambria Math" panose="02040503050406030204" pitchFamily="18" charset="0"/>
                          </a:rPr>
                        </m:ctrlPr>
                      </m:dPr>
                      <m:e>
                        <m:r>
                          <a:rPr lang="en-US" i="1">
                            <a:latin typeface="Cambria Math" panose="02040503050406030204" pitchFamily="18" charset="0"/>
                          </a:rPr>
                          <m:t>𝑚𝑜𝑑</m:t>
                        </m:r>
                        <m:r>
                          <a:rPr lang="en-US" i="1">
                            <a:latin typeface="Cambria Math" panose="02040503050406030204" pitchFamily="18" charset="0"/>
                          </a:rPr>
                          <m:t> </m:t>
                        </m:r>
                        <m:r>
                          <a:rPr lang="en-US" b="0" i="1" smtClean="0">
                            <a:latin typeface="Cambria Math" panose="02040503050406030204" pitchFamily="18" charset="0"/>
                          </a:rPr>
                          <m:t>𝑞</m:t>
                        </m:r>
                      </m:e>
                    </m:d>
                  </m:oMath>
                </a14:m>
                <a:endParaRPr lang="en-US" dirty="0"/>
              </a:p>
              <a:p>
                <a:pPr marL="588645" lvl="1" indent="0">
                  <a:buNone/>
                </a:pPr>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 (</m:t>
                    </m:r>
                    <m:r>
                      <a:rPr lang="en-US" i="1">
                        <a:latin typeface="Cambria Math" panose="02040503050406030204" pitchFamily="18" charset="0"/>
                      </a:rPr>
                      <m:t>𝑚𝑜𝑑</m:t>
                    </m:r>
                    <m:r>
                      <a:rPr lang="en-US" i="1">
                        <a:latin typeface="Cambria Math" panose="02040503050406030204" pitchFamily="18" charset="0"/>
                      </a:rPr>
                      <m:t> </m:t>
                    </m:r>
                    <m:r>
                      <a:rPr lang="en-US" b="0" i="1" smtClean="0">
                        <a:latin typeface="Cambria Math" panose="02040503050406030204" pitchFamily="18" charset="0"/>
                      </a:rPr>
                      <m:t>𝑞</m:t>
                    </m:r>
                    <m:r>
                      <a:rPr lang="en-US" i="1">
                        <a:latin typeface="Cambria Math" panose="02040503050406030204" pitchFamily="18" charset="0"/>
                      </a:rPr>
                      <m:t>)</m:t>
                    </m:r>
                  </m:oMath>
                </a14:m>
                <a:endParaRPr lang="en-US" dirty="0"/>
              </a:p>
              <a:p>
                <a:r>
                  <a:rPr lang="en-US" dirty="0"/>
                  <a:t>Thus,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 | </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𝑚</m:t>
                        </m:r>
                      </m:e>
                    </m:d>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 | </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𝑚</m:t>
                        </m:r>
                      </m:e>
                    </m:d>
                  </m:oMath>
                </a14:m>
                <a:endParaRPr lang="en-US" dirty="0"/>
              </a:p>
            </p:txBody>
          </p:sp>
        </mc:Choice>
        <mc:Fallback xmlns="">
          <p:sp>
            <p:nvSpPr>
              <p:cNvPr id="3" name="Content Placeholder 2">
                <a:extLst>
                  <a:ext uri="{FF2B5EF4-FFF2-40B4-BE49-F238E27FC236}">
                    <a16:creationId xmlns:a16="http://schemas.microsoft.com/office/drawing/2014/main" id="{B691D97E-A971-014A-949D-45F836184390}"/>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
        <p:nvSpPr>
          <p:cNvPr id="4" name="3 Marcador de número de diapositiva">
            <a:extLst>
              <a:ext uri="{FF2B5EF4-FFF2-40B4-BE49-F238E27FC236}">
                <a16:creationId xmlns:a16="http://schemas.microsoft.com/office/drawing/2014/main" id="{EBE2957D-CF07-85B0-E2DC-6C9D9DBB4FDB}"/>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13</a:t>
            </a:fld>
            <a:endParaRPr lang="pt-BR"/>
          </a:p>
        </p:txBody>
      </p:sp>
      <p:sp>
        <p:nvSpPr>
          <p:cNvPr id="5" name="Title 1">
            <a:extLst>
              <a:ext uri="{FF2B5EF4-FFF2-40B4-BE49-F238E27FC236}">
                <a16:creationId xmlns:a16="http://schemas.microsoft.com/office/drawing/2014/main" id="{2FA65C8A-FCD0-ECF0-DCDB-3BF9816235FB}"/>
              </a:ext>
            </a:extLst>
          </p:cNvPr>
          <p:cNvSpPr txBox="1">
            <a:spLocks/>
          </p:cNvSpPr>
          <p:nvPr/>
        </p:nvSpPr>
        <p:spPr>
          <a:xfrm>
            <a:off x="457200" y="400050"/>
            <a:ext cx="8229600" cy="742950"/>
          </a:xfrm>
          <a:prstGeom prst="rect">
            <a:avLst/>
          </a:prstGeom>
          <a:noFill/>
          <a:ln>
            <a:noFill/>
          </a:ln>
        </p:spPr>
        <p:txBody>
          <a:bodyPr spcFirstLastPara="1" wrap="square" lIns="91425" tIns="45700" rIns="91425" bIns="45700" anchor="ctr" anchorCtr="0">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Why does RSA decryption work?: Fermat’s Little Theorem</a:t>
            </a:r>
          </a:p>
        </p:txBody>
      </p:sp>
      <p:sp>
        <p:nvSpPr>
          <p:cNvPr id="2" name="Oval 1">
            <a:extLst>
              <a:ext uri="{FF2B5EF4-FFF2-40B4-BE49-F238E27FC236}">
                <a16:creationId xmlns:a16="http://schemas.microsoft.com/office/drawing/2014/main" id="{AC4A59B1-81D2-9A48-4BC8-255ED27CD1F6}"/>
              </a:ext>
            </a:extLst>
          </p:cNvPr>
          <p:cNvSpPr/>
          <p:nvPr/>
        </p:nvSpPr>
        <p:spPr>
          <a:xfrm>
            <a:off x="329911" y="1594543"/>
            <a:ext cx="254577" cy="2545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6" name="TextBox 5">
            <a:extLst>
              <a:ext uri="{FF2B5EF4-FFF2-40B4-BE49-F238E27FC236}">
                <a16:creationId xmlns:a16="http://schemas.microsoft.com/office/drawing/2014/main" id="{FF329A92-18CC-63A6-6BEB-6E6D600DCCE9}"/>
              </a:ext>
            </a:extLst>
          </p:cNvPr>
          <p:cNvSpPr txBox="1"/>
          <p:nvPr/>
        </p:nvSpPr>
        <p:spPr>
          <a:xfrm>
            <a:off x="6123878" y="3420130"/>
            <a:ext cx="2029522" cy="523220"/>
          </a:xfrm>
          <a:prstGeom prst="rect">
            <a:avLst/>
          </a:prstGeom>
          <a:noFill/>
          <a:ln>
            <a:solidFill>
              <a:schemeClr val="bg2"/>
            </a:solidFill>
          </a:ln>
        </p:spPr>
        <p:txBody>
          <a:bodyPr wrap="square" rtlCol="0">
            <a:spAutoFit/>
          </a:bodyPr>
          <a:lstStyle/>
          <a:p>
            <a:pPr algn="ctr"/>
            <a:r>
              <a:rPr lang="en-US" dirty="0">
                <a:solidFill>
                  <a:srgbClr val="FF0000"/>
                </a:solidFill>
              </a:rPr>
              <a:t>Note:</a:t>
            </a:r>
            <a:r>
              <a:rPr lang="en-US" dirty="0"/>
              <a:t> </a:t>
            </a:r>
            <a:r>
              <a:rPr lang="en-US" i="1" dirty="0"/>
              <a:t>m</a:t>
            </a:r>
            <a:r>
              <a:rPr lang="en-US" dirty="0"/>
              <a:t> is the message to encrypt</a:t>
            </a:r>
          </a:p>
        </p:txBody>
      </p:sp>
      <p:sp>
        <p:nvSpPr>
          <p:cNvPr id="7" name="TextBox 6">
            <a:extLst>
              <a:ext uri="{FF2B5EF4-FFF2-40B4-BE49-F238E27FC236}">
                <a16:creationId xmlns:a16="http://schemas.microsoft.com/office/drawing/2014/main" id="{8A8A9506-4E50-7C34-B9C3-1294106A3001}"/>
              </a:ext>
            </a:extLst>
          </p:cNvPr>
          <p:cNvSpPr txBox="1"/>
          <p:nvPr/>
        </p:nvSpPr>
        <p:spPr>
          <a:xfrm>
            <a:off x="5594630" y="4802957"/>
            <a:ext cx="3549370" cy="307777"/>
          </a:xfrm>
          <a:prstGeom prst="rect">
            <a:avLst/>
          </a:prstGeom>
          <a:noFill/>
        </p:spPr>
        <p:txBody>
          <a:bodyPr wrap="none" rtlCol="0">
            <a:spAutoFit/>
          </a:bodyPr>
          <a:lstStyle/>
          <a:p>
            <a:r>
              <a:rPr lang="en-US" dirty="0"/>
              <a:t>* Which mostly holds, except in rare cases</a:t>
            </a:r>
          </a:p>
        </p:txBody>
      </p:sp>
    </p:spTree>
    <p:extLst>
      <p:ext uri="{BB962C8B-B14F-4D97-AF65-F5344CB8AC3E}">
        <p14:creationId xmlns:p14="http://schemas.microsoft.com/office/powerpoint/2010/main" val="4129687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24C99-E6AD-00DB-68A8-462302970DAC}"/>
            </a:ext>
          </a:extLst>
        </p:cNvPr>
        <p:cNvGrpSpPr/>
        <p:nvPr/>
      </p:nvGrpSpPr>
      <p:grpSpPr>
        <a:xfrm>
          <a:off x="0" y="0"/>
          <a:ext cx="0" cy="0"/>
          <a:chOff x="0" y="0"/>
          <a:chExt cx="0" cy="0"/>
        </a:xfrm>
      </p:grpSpPr>
      <p:sp>
        <p:nvSpPr>
          <p:cNvPr id="4" name="3 Marcador de número de diapositiva">
            <a:extLst>
              <a:ext uri="{FF2B5EF4-FFF2-40B4-BE49-F238E27FC236}">
                <a16:creationId xmlns:a16="http://schemas.microsoft.com/office/drawing/2014/main" id="{9B0B4F24-1C7F-57AE-CDB0-9DDCD0BA605E}"/>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14</a:t>
            </a:fld>
            <a:endParaRPr lang="pt-BR"/>
          </a:p>
        </p:txBody>
      </p:sp>
      <p:sp>
        <p:nvSpPr>
          <p:cNvPr id="5" name="Title 1">
            <a:extLst>
              <a:ext uri="{FF2B5EF4-FFF2-40B4-BE49-F238E27FC236}">
                <a16:creationId xmlns:a16="http://schemas.microsoft.com/office/drawing/2014/main" id="{B9572AD0-444A-8415-D249-50DDBE598C2C}"/>
              </a:ext>
            </a:extLst>
          </p:cNvPr>
          <p:cNvSpPr txBox="1">
            <a:spLocks/>
          </p:cNvSpPr>
          <p:nvPr/>
        </p:nvSpPr>
        <p:spPr>
          <a:xfrm>
            <a:off x="457200" y="400050"/>
            <a:ext cx="8229600" cy="74295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RSA Encryption: Example</a:t>
            </a:r>
          </a:p>
        </p:txBody>
      </p:sp>
      <p:sp>
        <p:nvSpPr>
          <p:cNvPr id="10" name="Content Placeholder 2">
            <a:extLst>
              <a:ext uri="{FF2B5EF4-FFF2-40B4-BE49-F238E27FC236}">
                <a16:creationId xmlns:a16="http://schemas.microsoft.com/office/drawing/2014/main" id="{F87951AE-AE35-9A5F-8E52-43A0E244B88E}"/>
              </a:ext>
            </a:extLst>
          </p:cNvPr>
          <p:cNvSpPr txBox="1">
            <a:spLocks/>
          </p:cNvSpPr>
          <p:nvPr/>
        </p:nvSpPr>
        <p:spPr>
          <a:xfrm>
            <a:off x="457200" y="1104646"/>
            <a:ext cx="6553200" cy="375183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5755" algn="l" rtl="0">
              <a:lnSpc>
                <a:spcPct val="100000"/>
              </a:lnSpc>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1pPr>
            <a:lvl2pPr marL="914400" marR="0" lvl="1" indent="-325755" algn="l" rtl="0">
              <a:lnSpc>
                <a:spcPct val="100000"/>
              </a:lnSpc>
              <a:spcBef>
                <a:spcPts val="360"/>
              </a:spcBef>
              <a:spcAft>
                <a:spcPts val="0"/>
              </a:spcAft>
              <a:buClr>
                <a:schemeClr val="accent1"/>
              </a:buClr>
              <a:buSzPts val="1530"/>
              <a:buFont typeface="Arial"/>
              <a:buChar char="•"/>
              <a:defRPr sz="1500" b="0" i="0" u="none" strike="noStrike" cap="none">
                <a:solidFill>
                  <a:schemeClr val="dk1"/>
                </a:solidFill>
                <a:latin typeface="Arial"/>
                <a:ea typeface="Arial"/>
                <a:cs typeface="Arial"/>
                <a:sym typeface="Arial"/>
              </a:defRPr>
            </a:lvl2pPr>
            <a:lvl3pPr marL="1371600" marR="0" lvl="2" indent="-331469" algn="l" rtl="0">
              <a:lnSpc>
                <a:spcPct val="100000"/>
              </a:lnSpc>
              <a:spcBef>
                <a:spcPts val="360"/>
              </a:spcBef>
              <a:spcAft>
                <a:spcPts val="0"/>
              </a:spcAft>
              <a:buClr>
                <a:schemeClr val="accent1"/>
              </a:buClr>
              <a:buSzPts val="1620"/>
              <a:buFont typeface="Arial"/>
              <a:buChar char="•"/>
              <a:defRPr sz="135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accent1"/>
              </a:buClr>
              <a:buSzPts val="1800"/>
              <a:buFont typeface="Arial"/>
              <a:buChar char="•"/>
              <a:defRPr sz="12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accent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accent1"/>
              </a:buClr>
              <a:buSzPts val="1800"/>
              <a:buFont typeface="Arial"/>
              <a:buChar char="•"/>
              <a:defRPr sz="975"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accent1"/>
              </a:buClr>
              <a:buSzPts val="1800"/>
              <a:buFont typeface="Arial"/>
              <a:buChar char="•"/>
              <a:defRPr sz="975"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accent1"/>
              </a:buClr>
              <a:buSzPts val="1800"/>
              <a:buFont typeface="Arial"/>
              <a:buChar char="•"/>
              <a:defRPr sz="975"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accent1"/>
              </a:buClr>
              <a:buSzPts val="1800"/>
              <a:buFont typeface="Arial"/>
              <a:buChar char="•"/>
              <a:defRPr sz="975" b="0" i="0" u="none" strike="noStrike" cap="none">
                <a:solidFill>
                  <a:schemeClr val="dk1"/>
                </a:solidFill>
                <a:latin typeface="Arial"/>
                <a:ea typeface="Arial"/>
                <a:cs typeface="Arial"/>
                <a:sym typeface="Arial"/>
              </a:defRPr>
            </a:lvl9pPr>
          </a:lstStyle>
          <a:p>
            <a:pPr marL="131445" indent="0" algn="just">
              <a:spcBef>
                <a:spcPts val="0"/>
              </a:spcBef>
              <a:buNone/>
            </a:pPr>
            <a:r>
              <a:rPr lang="en-US" dirty="0"/>
              <a:t>To encrypt a message using RSA using a key (</a:t>
            </a:r>
            <a:r>
              <a:rPr lang="en-US" i="1" dirty="0" err="1"/>
              <a:t>n</a:t>
            </a:r>
            <a:r>
              <a:rPr lang="en-US" dirty="0" err="1"/>
              <a:t>,</a:t>
            </a:r>
            <a:r>
              <a:rPr lang="en-US" i="1" dirty="0" err="1"/>
              <a:t>e</a:t>
            </a:r>
            <a:r>
              <a:rPr lang="en-US" dirty="0"/>
              <a:t>) :</a:t>
            </a:r>
          </a:p>
          <a:p>
            <a:pPr lvl="1" indent="-457200" algn="just">
              <a:spcBef>
                <a:spcPts val="0"/>
              </a:spcBef>
              <a:buClr>
                <a:srgbClr val="04617B"/>
              </a:buClr>
              <a:buFont typeface="+mj-lt"/>
              <a:buAutoNum type="romanLcPeriod"/>
            </a:pPr>
            <a:r>
              <a:rPr lang="en-US" sz="1800" dirty="0">
                <a:latin typeface="+mn-lt"/>
              </a:rPr>
              <a:t>Translate the plaintext message </a:t>
            </a:r>
            <a:r>
              <a:rPr lang="en-US" sz="1800" i="1" dirty="0">
                <a:latin typeface="+mn-lt"/>
              </a:rPr>
              <a:t>M</a:t>
            </a:r>
            <a:r>
              <a:rPr lang="en-US" sz="1800" dirty="0">
                <a:latin typeface="+mn-lt"/>
              </a:rPr>
              <a:t> into sequences of two-digit integers representing the letters.  Use </a:t>
            </a:r>
            <a:r>
              <a:rPr lang="en-US" sz="1800" dirty="0">
                <a:latin typeface="+mn-lt"/>
                <a:ea typeface="Cambria Math" pitchFamily="18" charset="0"/>
              </a:rPr>
              <a:t>00</a:t>
            </a:r>
            <a:r>
              <a:rPr lang="en-US" sz="1800" dirty="0">
                <a:latin typeface="+mn-lt"/>
              </a:rPr>
              <a:t> for A, </a:t>
            </a:r>
            <a:r>
              <a:rPr lang="en-US" sz="1800" dirty="0">
                <a:latin typeface="+mn-lt"/>
                <a:ea typeface="Cambria Math" pitchFamily="18" charset="0"/>
              </a:rPr>
              <a:t>01</a:t>
            </a:r>
            <a:r>
              <a:rPr lang="en-US" sz="1800" dirty="0">
                <a:latin typeface="+mn-lt"/>
              </a:rPr>
              <a:t> for B, etc.</a:t>
            </a:r>
          </a:p>
          <a:p>
            <a:pPr lvl="1" indent="-457200" algn="just">
              <a:spcBef>
                <a:spcPts val="0"/>
              </a:spcBef>
              <a:buClr>
                <a:srgbClr val="04617B"/>
              </a:buClr>
              <a:buFont typeface="+mj-lt"/>
              <a:buAutoNum type="romanLcPeriod"/>
            </a:pPr>
            <a:r>
              <a:rPr lang="en-US" sz="1800" dirty="0">
                <a:latin typeface="+mn-lt"/>
              </a:rPr>
              <a:t>Concatenate the two-digit integers into strings of digits. </a:t>
            </a:r>
          </a:p>
          <a:p>
            <a:pPr lvl="1" indent="-457200" algn="just">
              <a:spcBef>
                <a:spcPts val="0"/>
              </a:spcBef>
              <a:buClr>
                <a:srgbClr val="04617B"/>
              </a:buClr>
              <a:buFont typeface="+mj-lt"/>
              <a:buAutoNum type="romanLcPeriod"/>
            </a:pPr>
            <a:r>
              <a:rPr lang="en-US" sz="1800" dirty="0">
                <a:latin typeface="+mn-lt"/>
              </a:rPr>
              <a:t>Divide this string into equally sized blocks of </a:t>
            </a:r>
            <a:r>
              <a:rPr lang="en-US" sz="1800" dirty="0">
                <a:latin typeface="+mn-lt"/>
                <a:ea typeface="Cambria Math" pitchFamily="18" charset="0"/>
              </a:rPr>
              <a:t>2</a:t>
            </a:r>
            <a:r>
              <a:rPr lang="en-US" sz="1800" i="1" dirty="0">
                <a:latin typeface="+mn-lt"/>
              </a:rPr>
              <a:t>N</a:t>
            </a:r>
            <a:r>
              <a:rPr lang="en-US" sz="1800" dirty="0">
                <a:latin typeface="+mn-lt"/>
              </a:rPr>
              <a:t> digits where </a:t>
            </a:r>
            <a:r>
              <a:rPr lang="en-US" sz="1800" dirty="0">
                <a:latin typeface="+mn-lt"/>
                <a:ea typeface="Cambria Math" pitchFamily="18" charset="0"/>
              </a:rPr>
              <a:t>2</a:t>
            </a:r>
            <a:r>
              <a:rPr lang="en-US" sz="1800" i="1" dirty="0">
                <a:latin typeface="+mn-lt"/>
              </a:rPr>
              <a:t>N</a:t>
            </a:r>
            <a:r>
              <a:rPr lang="en-US" sz="1800" dirty="0">
                <a:latin typeface="+mn-lt"/>
              </a:rPr>
              <a:t> is the largest even number 2525…25 with 2N digits that does not exceed n.</a:t>
            </a:r>
          </a:p>
          <a:p>
            <a:pPr lvl="1" indent="-457200" algn="just">
              <a:spcBef>
                <a:spcPts val="0"/>
              </a:spcBef>
              <a:buClr>
                <a:srgbClr val="04617B"/>
              </a:buClr>
              <a:buFont typeface="+mj-lt"/>
              <a:buAutoNum type="romanLcPeriod"/>
            </a:pPr>
            <a:r>
              <a:rPr lang="en-US" sz="1800" dirty="0">
                <a:solidFill>
                  <a:schemeClr val="tx1"/>
                </a:solidFill>
              </a:rPr>
              <a:t>The plaintext message M is now a sequence of  integers m</a:t>
            </a:r>
            <a:r>
              <a:rPr lang="en-US" sz="1800" baseline="-25000" dirty="0">
                <a:solidFill>
                  <a:schemeClr val="tx1"/>
                </a:solidFill>
              </a:rPr>
              <a:t>1</a:t>
            </a:r>
            <a:r>
              <a:rPr lang="en-US" sz="1800" dirty="0">
                <a:solidFill>
                  <a:schemeClr val="tx1"/>
                </a:solidFill>
              </a:rPr>
              <a:t>, m</a:t>
            </a:r>
            <a:r>
              <a:rPr lang="en-US" sz="1800" baseline="-25000" dirty="0">
                <a:solidFill>
                  <a:schemeClr val="tx1"/>
                </a:solidFill>
              </a:rPr>
              <a:t>2</a:t>
            </a:r>
            <a:r>
              <a:rPr lang="en-US" sz="1800" dirty="0">
                <a:solidFill>
                  <a:schemeClr val="tx1"/>
                </a:solidFill>
              </a:rPr>
              <a:t>, …, m</a:t>
            </a:r>
            <a:r>
              <a:rPr lang="en-US" sz="1800" baseline="-25000" dirty="0">
                <a:solidFill>
                  <a:schemeClr val="tx1"/>
                </a:solidFill>
              </a:rPr>
              <a:t>K</a:t>
            </a:r>
            <a:r>
              <a:rPr lang="en-US" sz="1800" dirty="0">
                <a:solidFill>
                  <a:schemeClr val="tx1"/>
                </a:solidFill>
              </a:rPr>
              <a:t>.</a:t>
            </a:r>
            <a:endParaRPr lang="en-IN" sz="1800" dirty="0">
              <a:solidFill>
                <a:schemeClr val="tx1"/>
              </a:solidFill>
            </a:endParaRPr>
          </a:p>
          <a:p>
            <a:pPr lvl="1" indent="-457200" algn="just">
              <a:spcBef>
                <a:spcPts val="0"/>
              </a:spcBef>
              <a:buClr>
                <a:srgbClr val="04617B"/>
              </a:buClr>
              <a:buFont typeface="+mj-lt"/>
              <a:buAutoNum type="romanLcPeriod"/>
            </a:pPr>
            <a:r>
              <a:rPr lang="en-US" sz="1800" dirty="0">
                <a:solidFill>
                  <a:schemeClr val="tx1"/>
                </a:solidFill>
              </a:rPr>
              <a:t>Each block  (an integer) is encrypted using the function </a:t>
            </a:r>
            <a:r>
              <a:rPr lang="en-US" sz="1800" i="1" dirty="0">
                <a:solidFill>
                  <a:schemeClr val="tx1"/>
                </a:solidFill>
                <a:ea typeface="Cambria Math"/>
              </a:rPr>
              <a:t>C</a:t>
            </a:r>
            <a:r>
              <a:rPr lang="en-US" sz="1800" dirty="0">
                <a:solidFill>
                  <a:schemeClr val="tx1"/>
                </a:solidFill>
                <a:ea typeface="Cambria Math"/>
              </a:rPr>
              <a:t> = M</a:t>
            </a:r>
            <a:r>
              <a:rPr lang="en-US" sz="1800" baseline="30000" dirty="0">
                <a:solidFill>
                  <a:schemeClr val="tx1"/>
                </a:solidFill>
                <a:ea typeface="Cambria Math"/>
              </a:rPr>
              <a:t>e</a:t>
            </a:r>
            <a:r>
              <a:rPr lang="en-US" sz="1800" dirty="0">
                <a:solidFill>
                  <a:schemeClr val="tx1"/>
                </a:solidFill>
                <a:ea typeface="Cambria Math"/>
              </a:rPr>
              <a:t> </a:t>
            </a:r>
            <a:r>
              <a:rPr lang="en-US" sz="1800" b="1" dirty="0">
                <a:solidFill>
                  <a:schemeClr val="tx1"/>
                </a:solidFill>
                <a:ea typeface="Cambria Math"/>
              </a:rPr>
              <a:t>mod</a:t>
            </a:r>
            <a:r>
              <a:rPr lang="en-US" sz="1800" dirty="0">
                <a:solidFill>
                  <a:schemeClr val="tx1"/>
                </a:solidFill>
                <a:ea typeface="Cambria Math"/>
              </a:rPr>
              <a:t> n.</a:t>
            </a:r>
            <a:endParaRPr lang="en-IN" sz="1800" dirty="0">
              <a:solidFill>
                <a:schemeClr val="tx1"/>
              </a:solidFill>
            </a:endParaRPr>
          </a:p>
          <a:p>
            <a:pPr marL="457200" lvl="1" indent="0" algn="just">
              <a:spcBef>
                <a:spcPts val="0"/>
              </a:spcBef>
              <a:buClr>
                <a:srgbClr val="04617B"/>
              </a:buClr>
              <a:buNone/>
            </a:pPr>
            <a:endParaRPr lang="en-IN" sz="1800" dirty="0">
              <a:latin typeface="+mn-lt"/>
            </a:endParaRPr>
          </a:p>
        </p:txBody>
      </p:sp>
      <p:pic>
        <p:nvPicPr>
          <p:cNvPr id="1026" name="Picture 2" descr="Example ">
            <a:extLst>
              <a:ext uri="{FF2B5EF4-FFF2-40B4-BE49-F238E27FC236}">
                <a16:creationId xmlns:a16="http://schemas.microsoft.com/office/drawing/2014/main" id="{116ECA46-3A34-BC58-728F-2A90D0D93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1200" y="2053590"/>
            <a:ext cx="1625600" cy="16256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4940C14-E46B-B215-92AC-6314991CD04F}"/>
              </a:ext>
            </a:extLst>
          </p:cNvPr>
          <p:cNvSpPr txBox="1"/>
          <p:nvPr/>
        </p:nvSpPr>
        <p:spPr>
          <a:xfrm>
            <a:off x="7765923" y="4835723"/>
            <a:ext cx="1151277" cy="307777"/>
          </a:xfrm>
          <a:prstGeom prst="rect">
            <a:avLst/>
          </a:prstGeom>
          <a:noFill/>
        </p:spPr>
        <p:txBody>
          <a:bodyPr wrap="none" rtlCol="0">
            <a:spAutoFit/>
          </a:bodyPr>
          <a:lstStyle/>
          <a:p>
            <a:r>
              <a:rPr lang="en-US" dirty="0">
                <a:solidFill>
                  <a:schemeClr val="bg1">
                    <a:lumMod val="50000"/>
                  </a:schemeClr>
                </a:solidFill>
              </a:rPr>
              <a:t>McGraw Hill</a:t>
            </a:r>
          </a:p>
        </p:txBody>
      </p:sp>
    </p:spTree>
    <p:extLst>
      <p:ext uri="{BB962C8B-B14F-4D97-AF65-F5344CB8AC3E}">
        <p14:creationId xmlns:p14="http://schemas.microsoft.com/office/powerpoint/2010/main" val="1462939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0CEF3-8188-90DA-5A38-B0360B45E632}"/>
            </a:ext>
          </a:extLst>
        </p:cNvPr>
        <p:cNvGrpSpPr/>
        <p:nvPr/>
      </p:nvGrpSpPr>
      <p:grpSpPr>
        <a:xfrm>
          <a:off x="0" y="0"/>
          <a:ext cx="0" cy="0"/>
          <a:chOff x="0" y="0"/>
          <a:chExt cx="0" cy="0"/>
        </a:xfrm>
      </p:grpSpPr>
      <p:sp>
        <p:nvSpPr>
          <p:cNvPr id="4" name="3 Marcador de número de diapositiva">
            <a:extLst>
              <a:ext uri="{FF2B5EF4-FFF2-40B4-BE49-F238E27FC236}">
                <a16:creationId xmlns:a16="http://schemas.microsoft.com/office/drawing/2014/main" id="{F9492482-FACC-347D-05F7-D211009CED1A}"/>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15</a:t>
            </a:fld>
            <a:endParaRPr lang="pt-BR"/>
          </a:p>
        </p:txBody>
      </p:sp>
      <p:sp>
        <p:nvSpPr>
          <p:cNvPr id="5" name="Title 1">
            <a:extLst>
              <a:ext uri="{FF2B5EF4-FFF2-40B4-BE49-F238E27FC236}">
                <a16:creationId xmlns:a16="http://schemas.microsoft.com/office/drawing/2014/main" id="{8910D498-C9BC-6304-4BA0-43EB5EB22EE3}"/>
              </a:ext>
            </a:extLst>
          </p:cNvPr>
          <p:cNvSpPr txBox="1">
            <a:spLocks/>
          </p:cNvSpPr>
          <p:nvPr/>
        </p:nvSpPr>
        <p:spPr>
          <a:xfrm>
            <a:off x="457200" y="400050"/>
            <a:ext cx="8229600" cy="74295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RSA Encryption: Example</a:t>
            </a:r>
          </a:p>
        </p:txBody>
      </p:sp>
      <p:sp>
        <p:nvSpPr>
          <p:cNvPr id="17" name="Content Placeholder 6">
            <a:extLst>
              <a:ext uri="{FF2B5EF4-FFF2-40B4-BE49-F238E27FC236}">
                <a16:creationId xmlns:a16="http://schemas.microsoft.com/office/drawing/2014/main" id="{CE370E13-1A0D-389F-493C-51D23780193E}"/>
              </a:ext>
            </a:extLst>
          </p:cNvPr>
          <p:cNvSpPr txBox="1">
            <a:spLocks/>
          </p:cNvSpPr>
          <p:nvPr/>
        </p:nvSpPr>
        <p:spPr>
          <a:xfrm>
            <a:off x="457200" y="1369246"/>
            <a:ext cx="8229600" cy="12926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chemeClr val="bg2"/>
                </a:solidFill>
              </a:rPr>
              <a:t>Example</a:t>
            </a:r>
            <a:r>
              <a:rPr lang="en-US" sz="1800" dirty="0">
                <a:solidFill>
                  <a:schemeClr val="bg2"/>
                </a:solidFill>
              </a:rPr>
              <a:t>: </a:t>
            </a:r>
            <a:r>
              <a:rPr lang="en-US" sz="1800" dirty="0"/>
              <a:t>Encrypt the message </a:t>
            </a:r>
            <a:r>
              <a:rPr lang="en-US" sz="1800" dirty="0">
                <a:solidFill>
                  <a:srgbClr val="00B050"/>
                </a:solidFill>
              </a:rPr>
              <a:t>HELP</a:t>
            </a:r>
            <a:r>
              <a:rPr lang="en-US" sz="1800" dirty="0"/>
              <a:t> using the RSA cryptosystem with key (n = </a:t>
            </a:r>
            <a:r>
              <a:rPr lang="en-US" sz="1800" dirty="0">
                <a:ea typeface="Cambria Math" pitchFamily="18" charset="0"/>
              </a:rPr>
              <a:t>2537</a:t>
            </a:r>
            <a:r>
              <a:rPr lang="en-US" sz="1800" dirty="0"/>
              <a:t>,e = </a:t>
            </a:r>
            <a:r>
              <a:rPr lang="en-US" sz="1800" dirty="0">
                <a:ea typeface="Cambria Math" pitchFamily="18" charset="0"/>
              </a:rPr>
              <a:t>13</a:t>
            </a:r>
            <a:r>
              <a:rPr lang="en-US" sz="1800" dirty="0"/>
              <a:t>). </a:t>
            </a:r>
          </a:p>
          <a:p>
            <a:pPr marL="627750" lvl="1" indent="-285750">
              <a:buClr>
                <a:srgbClr val="04617B"/>
              </a:buClr>
              <a:buFont typeface="Arial" panose="020B0604020202020204" pitchFamily="34" charset="0"/>
              <a:buChar char="•"/>
            </a:pPr>
            <a:r>
              <a:rPr lang="en-US" sz="1800" dirty="0">
                <a:latin typeface="+mn-lt"/>
                <a:ea typeface="Cambria Math" pitchFamily="18" charset="0"/>
              </a:rPr>
              <a:t>2537</a:t>
            </a:r>
            <a:r>
              <a:rPr lang="en-US" sz="1800" dirty="0">
                <a:latin typeface="+mn-lt"/>
              </a:rPr>
              <a:t> = 43</a:t>
            </a:r>
            <a:r>
              <a:rPr lang="en-US" sz="1800" baseline="30000" dirty="0">
                <a:solidFill>
                  <a:schemeClr val="tx1"/>
                </a:solidFill>
                <a:ea typeface="Cambria Math"/>
              </a:rPr>
              <a:t> . </a:t>
            </a:r>
            <a:r>
              <a:rPr lang="en-US" sz="1800" dirty="0">
                <a:latin typeface="+mn-lt"/>
              </a:rPr>
              <a:t>59,</a:t>
            </a:r>
          </a:p>
          <a:p>
            <a:pPr marL="627750" lvl="1" indent="-285750">
              <a:buClr>
                <a:srgbClr val="04617B"/>
              </a:buClr>
              <a:buFont typeface="Arial" panose="020B0604020202020204" pitchFamily="34" charset="0"/>
              <a:buChar char="•"/>
            </a:pPr>
            <a:r>
              <a:rPr lang="en-US" sz="1800" i="1" dirty="0"/>
              <a:t>p</a:t>
            </a:r>
            <a:r>
              <a:rPr lang="en-US" sz="1800" dirty="0"/>
              <a:t> = </a:t>
            </a:r>
            <a:r>
              <a:rPr lang="en-US" sz="1800" dirty="0">
                <a:ea typeface="Cambria Math" pitchFamily="18" charset="0"/>
              </a:rPr>
              <a:t>43</a:t>
            </a:r>
            <a:r>
              <a:rPr lang="en-US" sz="1800" dirty="0"/>
              <a:t> and </a:t>
            </a:r>
            <a:r>
              <a:rPr lang="en-US" sz="1800" i="1" dirty="0"/>
              <a:t>q</a:t>
            </a:r>
            <a:r>
              <a:rPr lang="en-US" sz="1800" dirty="0"/>
              <a:t> = </a:t>
            </a:r>
            <a:r>
              <a:rPr lang="en-US" sz="1800" dirty="0">
                <a:ea typeface="Cambria Math" pitchFamily="18" charset="0"/>
              </a:rPr>
              <a:t>59</a:t>
            </a:r>
            <a:r>
              <a:rPr lang="en-US" sz="1800" dirty="0"/>
              <a:t> are primes and gcd(e, (p-1)(q-1) ) = gcd(13, 42</a:t>
            </a:r>
            <a:r>
              <a:rPr lang="en-US" sz="1800" baseline="30000" dirty="0"/>
              <a:t>.</a:t>
            </a:r>
            <a:r>
              <a:rPr lang="en-US" sz="1800" dirty="0"/>
              <a:t>58) =1</a:t>
            </a:r>
            <a:endParaRPr lang="en-IN" sz="1800" dirty="0"/>
          </a:p>
          <a:p>
            <a:pPr marL="627750" lvl="1" indent="-285750">
              <a:buClr>
                <a:srgbClr val="04617B"/>
              </a:buClr>
              <a:buFont typeface="Arial" panose="020B0604020202020204" pitchFamily="34" charset="0"/>
              <a:buChar char="•"/>
            </a:pPr>
            <a:endParaRPr lang="en-IN" sz="1800" dirty="0">
              <a:latin typeface="+mn-lt"/>
            </a:endParaRPr>
          </a:p>
        </p:txBody>
      </p:sp>
      <p:sp>
        <p:nvSpPr>
          <p:cNvPr id="21" name="Content Placeholder 8">
            <a:extLst>
              <a:ext uri="{FF2B5EF4-FFF2-40B4-BE49-F238E27FC236}">
                <a16:creationId xmlns:a16="http://schemas.microsoft.com/office/drawing/2014/main" id="{0662BD92-50EC-8FC5-14A8-9C2A4CB9E345}"/>
              </a:ext>
            </a:extLst>
          </p:cNvPr>
          <p:cNvSpPr txBox="1">
            <a:spLocks/>
          </p:cNvSpPr>
          <p:nvPr/>
        </p:nvSpPr>
        <p:spPr>
          <a:xfrm>
            <a:off x="457200" y="2791646"/>
            <a:ext cx="8229600" cy="204407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chemeClr val="bg2"/>
                </a:solidFill>
                <a:ea typeface="Cambria Math"/>
              </a:rPr>
              <a:t>Solution</a:t>
            </a:r>
            <a:r>
              <a:rPr lang="en-US" sz="1800" dirty="0">
                <a:solidFill>
                  <a:schemeClr val="bg2"/>
                </a:solidFill>
                <a:ea typeface="Cambria Math"/>
              </a:rPr>
              <a:t>: </a:t>
            </a:r>
            <a:r>
              <a:rPr lang="en-US" sz="1800" dirty="0">
                <a:ea typeface="Cambria Math"/>
              </a:rPr>
              <a:t>Translate the letters in </a:t>
            </a:r>
            <a:r>
              <a:rPr lang="en-US" sz="1800" dirty="0">
                <a:solidFill>
                  <a:srgbClr val="00B050"/>
                </a:solidFill>
                <a:ea typeface="Cambria Math"/>
              </a:rPr>
              <a:t>HELP</a:t>
            </a:r>
            <a:r>
              <a:rPr lang="en-US" sz="1800" dirty="0">
                <a:ea typeface="Cambria Math"/>
              </a:rPr>
              <a:t> to their numerical equivalents 07 04 11 15.</a:t>
            </a:r>
          </a:p>
          <a:p>
            <a:pPr marL="627750" lvl="1" indent="-285750">
              <a:buClr>
                <a:srgbClr val="04617B"/>
              </a:buClr>
              <a:buFont typeface="Arial" panose="020B0604020202020204" pitchFamily="34" charset="0"/>
              <a:buChar char="•"/>
            </a:pPr>
            <a:r>
              <a:rPr lang="en-US" sz="1800" dirty="0">
                <a:latin typeface="+mn-lt"/>
                <a:ea typeface="Cambria Math"/>
              </a:rPr>
              <a:t>Divide into blocks of four digits (because </a:t>
            </a:r>
            <a:r>
              <a:rPr lang="en-US" sz="1800" dirty="0">
                <a:solidFill>
                  <a:schemeClr val="accent3"/>
                </a:solidFill>
                <a:latin typeface="+mn-lt"/>
                <a:ea typeface="Cambria Math"/>
              </a:rPr>
              <a:t>2525</a:t>
            </a:r>
            <a:r>
              <a:rPr lang="en-US" sz="1800" dirty="0">
                <a:latin typeface="+mn-lt"/>
                <a:ea typeface="Cambria Math"/>
              </a:rPr>
              <a:t> &lt; 2537 &lt; 252525) to obtain 0704 1115.</a:t>
            </a:r>
          </a:p>
          <a:p>
            <a:pPr marL="627750" lvl="1" indent="-285750">
              <a:buClr>
                <a:srgbClr val="04617B"/>
              </a:buClr>
              <a:buFont typeface="Arial" panose="020B0604020202020204" pitchFamily="34" charset="0"/>
              <a:buChar char="•"/>
            </a:pPr>
            <a:r>
              <a:rPr lang="en-US" sz="1800" dirty="0">
                <a:latin typeface="+mn-lt"/>
                <a:ea typeface="Cambria Math"/>
              </a:rPr>
              <a:t>Encrypt each block using the mapping </a:t>
            </a:r>
            <a:r>
              <a:rPr lang="en-US" sz="1800" i="1" dirty="0">
                <a:latin typeface="+mn-lt"/>
                <a:ea typeface="Cambria Math"/>
              </a:rPr>
              <a:t>C </a:t>
            </a:r>
            <a:r>
              <a:rPr lang="en-US" sz="1800" dirty="0">
                <a:latin typeface="+mn-lt"/>
                <a:ea typeface="Cambria Math"/>
              </a:rPr>
              <a:t>= M</a:t>
            </a:r>
            <a:r>
              <a:rPr lang="en-US" sz="1800" baseline="30000" dirty="0">
                <a:latin typeface="+mn-lt"/>
                <a:ea typeface="Cambria Math"/>
              </a:rPr>
              <a:t>13</a:t>
            </a:r>
            <a:r>
              <a:rPr lang="en-US" sz="1800" dirty="0">
                <a:latin typeface="+mn-lt"/>
                <a:ea typeface="Cambria Math"/>
              </a:rPr>
              <a:t> </a:t>
            </a:r>
            <a:r>
              <a:rPr lang="en-US" sz="1800" b="1" dirty="0">
                <a:latin typeface="+mn-lt"/>
                <a:ea typeface="Cambria Math"/>
              </a:rPr>
              <a:t>mod</a:t>
            </a:r>
            <a:r>
              <a:rPr lang="en-US" sz="1800" dirty="0">
                <a:latin typeface="+mn-lt"/>
                <a:ea typeface="Cambria Math"/>
              </a:rPr>
              <a:t> 2537.</a:t>
            </a:r>
          </a:p>
          <a:p>
            <a:pPr marL="627750" lvl="1" indent="-285750">
              <a:buClr>
                <a:srgbClr val="04617B"/>
              </a:buClr>
              <a:buFont typeface="Arial" panose="020B0604020202020204" pitchFamily="34" charset="0"/>
              <a:buChar char="•"/>
            </a:pPr>
            <a:r>
              <a:rPr lang="en-US" sz="1800" dirty="0">
                <a:latin typeface="+mn-lt"/>
                <a:ea typeface="Cambria Math"/>
              </a:rPr>
              <a:t>Since 0704</a:t>
            </a:r>
            <a:r>
              <a:rPr lang="en-US" sz="1800" baseline="30000" dirty="0">
                <a:latin typeface="+mn-lt"/>
                <a:ea typeface="Cambria Math"/>
              </a:rPr>
              <a:t>13</a:t>
            </a:r>
            <a:r>
              <a:rPr lang="en-US" sz="1800" dirty="0">
                <a:latin typeface="+mn-lt"/>
                <a:ea typeface="Cambria Math"/>
              </a:rPr>
              <a:t> mod 2537 = </a:t>
            </a:r>
            <a:r>
              <a:rPr lang="en-US" sz="1800" dirty="0">
                <a:solidFill>
                  <a:srgbClr val="00B0F0"/>
                </a:solidFill>
                <a:latin typeface="+mn-lt"/>
                <a:ea typeface="Cambria Math"/>
              </a:rPr>
              <a:t>0981</a:t>
            </a:r>
            <a:r>
              <a:rPr lang="en-US" sz="1800" dirty="0">
                <a:latin typeface="+mn-lt"/>
                <a:ea typeface="Cambria Math"/>
              </a:rPr>
              <a:t> and 1115</a:t>
            </a:r>
            <a:r>
              <a:rPr lang="en-US" sz="1800" baseline="30000" dirty="0">
                <a:latin typeface="+mn-lt"/>
                <a:ea typeface="Cambria Math"/>
              </a:rPr>
              <a:t>13</a:t>
            </a:r>
            <a:r>
              <a:rPr lang="en-US" sz="1800" dirty="0">
                <a:latin typeface="+mn-lt"/>
                <a:ea typeface="Cambria Math"/>
              </a:rPr>
              <a:t> mod 2537 = </a:t>
            </a:r>
            <a:r>
              <a:rPr lang="en-US" sz="1800" dirty="0">
                <a:solidFill>
                  <a:srgbClr val="00B0F0"/>
                </a:solidFill>
                <a:latin typeface="+mn-lt"/>
                <a:ea typeface="Cambria Math"/>
              </a:rPr>
              <a:t>0461</a:t>
            </a:r>
            <a:r>
              <a:rPr lang="en-US" sz="1800" dirty="0">
                <a:latin typeface="+mn-lt"/>
                <a:ea typeface="Cambria Math"/>
              </a:rPr>
              <a:t>, the encrypted message is </a:t>
            </a:r>
            <a:r>
              <a:rPr lang="en-US" sz="1800" dirty="0">
                <a:solidFill>
                  <a:srgbClr val="00B0F0"/>
                </a:solidFill>
                <a:latin typeface="+mn-lt"/>
                <a:ea typeface="Cambria Math"/>
              </a:rPr>
              <a:t>0981</a:t>
            </a:r>
            <a:r>
              <a:rPr lang="en-US" sz="1800" dirty="0">
                <a:solidFill>
                  <a:srgbClr val="FF0000"/>
                </a:solidFill>
                <a:latin typeface="+mn-lt"/>
                <a:ea typeface="Cambria Math"/>
              </a:rPr>
              <a:t> </a:t>
            </a:r>
            <a:r>
              <a:rPr lang="en-US" sz="1800" dirty="0">
                <a:solidFill>
                  <a:srgbClr val="00B0F0"/>
                </a:solidFill>
                <a:latin typeface="+mn-lt"/>
                <a:ea typeface="Cambria Math"/>
              </a:rPr>
              <a:t>0461</a:t>
            </a:r>
            <a:r>
              <a:rPr lang="en-US" sz="1800" dirty="0">
                <a:latin typeface="+mn-lt"/>
                <a:ea typeface="Cambria Math"/>
              </a:rPr>
              <a:t>.</a:t>
            </a:r>
            <a:endParaRPr lang="en-IN" sz="1800" dirty="0">
              <a:latin typeface="+mn-lt"/>
            </a:endParaRPr>
          </a:p>
        </p:txBody>
      </p:sp>
      <p:sp>
        <p:nvSpPr>
          <p:cNvPr id="2" name="TextBox 1">
            <a:extLst>
              <a:ext uri="{FF2B5EF4-FFF2-40B4-BE49-F238E27FC236}">
                <a16:creationId xmlns:a16="http://schemas.microsoft.com/office/drawing/2014/main" id="{CACD23A9-4C45-0531-A860-4820056A12EE}"/>
              </a:ext>
            </a:extLst>
          </p:cNvPr>
          <p:cNvSpPr txBox="1"/>
          <p:nvPr/>
        </p:nvSpPr>
        <p:spPr>
          <a:xfrm>
            <a:off x="7765923" y="4835723"/>
            <a:ext cx="1151277" cy="307777"/>
          </a:xfrm>
          <a:prstGeom prst="rect">
            <a:avLst/>
          </a:prstGeom>
          <a:noFill/>
        </p:spPr>
        <p:txBody>
          <a:bodyPr wrap="none" rtlCol="0">
            <a:spAutoFit/>
          </a:bodyPr>
          <a:lstStyle/>
          <a:p>
            <a:r>
              <a:rPr lang="en-US" dirty="0">
                <a:solidFill>
                  <a:schemeClr val="bg1">
                    <a:lumMod val="50000"/>
                  </a:schemeClr>
                </a:solidFill>
              </a:rPr>
              <a:t>McGraw Hill</a:t>
            </a:r>
          </a:p>
        </p:txBody>
      </p:sp>
    </p:spTree>
    <p:extLst>
      <p:ext uri="{BB962C8B-B14F-4D97-AF65-F5344CB8AC3E}">
        <p14:creationId xmlns:p14="http://schemas.microsoft.com/office/powerpoint/2010/main" val="216593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359CF-CD5B-BF09-1051-AFAFFC8A2273}"/>
            </a:ext>
          </a:extLst>
        </p:cNvPr>
        <p:cNvGrpSpPr/>
        <p:nvPr/>
      </p:nvGrpSpPr>
      <p:grpSpPr>
        <a:xfrm>
          <a:off x="0" y="0"/>
          <a:ext cx="0" cy="0"/>
          <a:chOff x="0" y="0"/>
          <a:chExt cx="0" cy="0"/>
        </a:xfrm>
      </p:grpSpPr>
      <p:sp>
        <p:nvSpPr>
          <p:cNvPr id="4" name="3 Marcador de número de diapositiva">
            <a:extLst>
              <a:ext uri="{FF2B5EF4-FFF2-40B4-BE49-F238E27FC236}">
                <a16:creationId xmlns:a16="http://schemas.microsoft.com/office/drawing/2014/main" id="{9D72D64D-0910-ACE9-3461-342B7A996263}"/>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16</a:t>
            </a:fld>
            <a:endParaRPr lang="pt-BR"/>
          </a:p>
        </p:txBody>
      </p:sp>
      <p:sp>
        <p:nvSpPr>
          <p:cNvPr id="5" name="Title 1">
            <a:extLst>
              <a:ext uri="{FF2B5EF4-FFF2-40B4-BE49-F238E27FC236}">
                <a16:creationId xmlns:a16="http://schemas.microsoft.com/office/drawing/2014/main" id="{E7663161-B506-7F76-7963-0EDF1CAE2590}"/>
              </a:ext>
            </a:extLst>
          </p:cNvPr>
          <p:cNvSpPr txBox="1">
            <a:spLocks/>
          </p:cNvSpPr>
          <p:nvPr/>
        </p:nvSpPr>
        <p:spPr>
          <a:xfrm>
            <a:off x="457200" y="400050"/>
            <a:ext cx="8229600" cy="74295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RSA Decryption: Example</a:t>
            </a:r>
          </a:p>
        </p:txBody>
      </p:sp>
      <p:sp>
        <p:nvSpPr>
          <p:cNvPr id="2" name="Content Placeholder 2">
            <a:extLst>
              <a:ext uri="{FF2B5EF4-FFF2-40B4-BE49-F238E27FC236}">
                <a16:creationId xmlns:a16="http://schemas.microsoft.com/office/drawing/2014/main" id="{111AE51B-3618-4EB7-1824-5C19384A29B0}"/>
              </a:ext>
            </a:extLst>
          </p:cNvPr>
          <p:cNvSpPr txBox="1">
            <a:spLocks/>
          </p:cNvSpPr>
          <p:nvPr/>
        </p:nvSpPr>
        <p:spPr>
          <a:xfrm>
            <a:off x="304800" y="1120975"/>
            <a:ext cx="8382000" cy="91148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5755" algn="l" rtl="0">
              <a:lnSpc>
                <a:spcPct val="100000"/>
              </a:lnSpc>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1pPr>
            <a:lvl2pPr marL="914400" marR="0" lvl="1" indent="-325755" algn="l" rtl="0">
              <a:lnSpc>
                <a:spcPct val="100000"/>
              </a:lnSpc>
              <a:spcBef>
                <a:spcPts val="360"/>
              </a:spcBef>
              <a:spcAft>
                <a:spcPts val="0"/>
              </a:spcAft>
              <a:buClr>
                <a:schemeClr val="accent1"/>
              </a:buClr>
              <a:buSzPts val="1530"/>
              <a:buFont typeface="Arial"/>
              <a:buChar char="•"/>
              <a:defRPr sz="1500" b="0" i="0" u="none" strike="noStrike" cap="none">
                <a:solidFill>
                  <a:schemeClr val="dk1"/>
                </a:solidFill>
                <a:latin typeface="Arial"/>
                <a:ea typeface="Arial"/>
                <a:cs typeface="Arial"/>
                <a:sym typeface="Arial"/>
              </a:defRPr>
            </a:lvl2pPr>
            <a:lvl3pPr marL="1371600" marR="0" lvl="2" indent="-331469" algn="l" rtl="0">
              <a:lnSpc>
                <a:spcPct val="100000"/>
              </a:lnSpc>
              <a:spcBef>
                <a:spcPts val="360"/>
              </a:spcBef>
              <a:spcAft>
                <a:spcPts val="0"/>
              </a:spcAft>
              <a:buClr>
                <a:schemeClr val="accent1"/>
              </a:buClr>
              <a:buSzPts val="1620"/>
              <a:buFont typeface="Arial"/>
              <a:buChar char="•"/>
              <a:defRPr sz="135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accent1"/>
              </a:buClr>
              <a:buSzPts val="1800"/>
              <a:buFont typeface="Arial"/>
              <a:buChar char="•"/>
              <a:defRPr sz="12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accent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accent1"/>
              </a:buClr>
              <a:buSzPts val="1800"/>
              <a:buFont typeface="Arial"/>
              <a:buChar char="•"/>
              <a:defRPr sz="975"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accent1"/>
              </a:buClr>
              <a:buSzPts val="1800"/>
              <a:buFont typeface="Arial"/>
              <a:buChar char="•"/>
              <a:defRPr sz="975"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accent1"/>
              </a:buClr>
              <a:buSzPts val="1800"/>
              <a:buFont typeface="Arial"/>
              <a:buChar char="•"/>
              <a:defRPr sz="975"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accent1"/>
              </a:buClr>
              <a:buSzPts val="1800"/>
              <a:buFont typeface="Arial"/>
              <a:buChar char="•"/>
              <a:defRPr sz="975" b="0" i="0" u="none" strike="noStrike" cap="none">
                <a:solidFill>
                  <a:schemeClr val="dk1"/>
                </a:solidFill>
                <a:latin typeface="Arial"/>
                <a:ea typeface="Arial"/>
                <a:cs typeface="Arial"/>
                <a:sym typeface="Arial"/>
              </a:defRPr>
            </a:lvl9pPr>
          </a:lstStyle>
          <a:p>
            <a:pPr marL="131445" indent="0" algn="just">
              <a:spcBef>
                <a:spcPts val="0"/>
              </a:spcBef>
              <a:buNone/>
            </a:pPr>
            <a:r>
              <a:rPr lang="en-US" dirty="0"/>
              <a:t>To </a:t>
            </a:r>
            <a:r>
              <a:rPr lang="en-US" dirty="0">
                <a:solidFill>
                  <a:schemeClr val="bg2"/>
                </a:solidFill>
              </a:rPr>
              <a:t>decrypt a RSA ciphertext message</a:t>
            </a:r>
            <a:r>
              <a:rPr lang="en-US" dirty="0"/>
              <a:t>, the </a:t>
            </a:r>
            <a:r>
              <a:rPr lang="en-US" dirty="0">
                <a:solidFill>
                  <a:srgbClr val="00B050"/>
                </a:solidFill>
              </a:rPr>
              <a:t>decryption key </a:t>
            </a:r>
            <a:r>
              <a:rPr lang="en-US" i="1" dirty="0">
                <a:solidFill>
                  <a:srgbClr val="00B050"/>
                </a:solidFill>
              </a:rPr>
              <a:t>d</a:t>
            </a:r>
            <a:r>
              <a:rPr lang="en-US" dirty="0"/>
              <a:t>, an inverse of </a:t>
            </a:r>
            <a:r>
              <a:rPr lang="en-US" i="1" dirty="0"/>
              <a:t>e</a:t>
            </a:r>
            <a:r>
              <a:rPr lang="en-US" dirty="0"/>
              <a:t> modulo (</a:t>
            </a:r>
            <a:r>
              <a:rPr lang="en-US" i="1" dirty="0"/>
              <a:t>p</a:t>
            </a:r>
            <a:r>
              <a:rPr lang="en-US" dirty="0">
                <a:ea typeface="Cambria Math"/>
              </a:rPr>
              <a:t>−1)(</a:t>
            </a:r>
            <a:r>
              <a:rPr lang="en-US" i="1" dirty="0">
                <a:ea typeface="Cambria Math"/>
              </a:rPr>
              <a:t>q</a:t>
            </a:r>
            <a:r>
              <a:rPr lang="en-US" dirty="0"/>
              <a:t> </a:t>
            </a:r>
            <a:r>
              <a:rPr lang="en-US" dirty="0">
                <a:ea typeface="Cambria Math"/>
              </a:rPr>
              <a:t>−1) </a:t>
            </a:r>
            <a:r>
              <a:rPr lang="en-US" dirty="0">
                <a:solidFill>
                  <a:srgbClr val="00B050"/>
                </a:solidFill>
                <a:ea typeface="Cambria Math"/>
              </a:rPr>
              <a:t>is needed</a:t>
            </a:r>
            <a:r>
              <a:rPr lang="en-US" dirty="0">
                <a:ea typeface="Cambria Math"/>
              </a:rPr>
              <a:t>. The inverse exists since gcd(e, (p-1)(q-1) ) = gcd(13, 42</a:t>
            </a:r>
            <a:r>
              <a:rPr lang="en-US" baseline="30000" dirty="0">
                <a:ea typeface="Cambria Math"/>
              </a:rPr>
              <a:t>.</a:t>
            </a:r>
            <a:r>
              <a:rPr lang="en-US" dirty="0">
                <a:ea typeface="Cambria Math"/>
              </a:rPr>
              <a:t>58) = 1</a:t>
            </a:r>
            <a:endParaRPr lang="en-IN" dirty="0">
              <a:latin typeface="+mn-lt"/>
            </a:endParaRPr>
          </a:p>
        </p:txBody>
      </p:sp>
      <p:sp>
        <p:nvSpPr>
          <p:cNvPr id="6" name="Content Placeholder 3">
            <a:extLst>
              <a:ext uri="{FF2B5EF4-FFF2-40B4-BE49-F238E27FC236}">
                <a16:creationId xmlns:a16="http://schemas.microsoft.com/office/drawing/2014/main" id="{A7B5EDA7-0C74-64A7-9120-A56924E2F222}"/>
              </a:ext>
            </a:extLst>
          </p:cNvPr>
          <p:cNvSpPr txBox="1">
            <a:spLocks/>
          </p:cNvSpPr>
          <p:nvPr/>
        </p:nvSpPr>
        <p:spPr>
          <a:xfrm>
            <a:off x="457200" y="2390530"/>
            <a:ext cx="8209280" cy="61142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sz="1800" dirty="0">
                <a:solidFill>
                  <a:schemeClr val="tx1"/>
                </a:solidFill>
                <a:ea typeface="Cambria Math"/>
              </a:rPr>
              <a:t>With the decryption key </a:t>
            </a:r>
            <a:r>
              <a:rPr lang="en-US" sz="1800" i="1" dirty="0">
                <a:solidFill>
                  <a:schemeClr val="tx1"/>
                </a:solidFill>
                <a:ea typeface="Cambria Math"/>
              </a:rPr>
              <a:t>d</a:t>
            </a:r>
            <a:r>
              <a:rPr lang="en-US" sz="1800" dirty="0">
                <a:solidFill>
                  <a:schemeClr val="tx1"/>
                </a:solidFill>
                <a:ea typeface="Cambria Math"/>
              </a:rPr>
              <a:t>, we can decrypt each block  with the computation M =c</a:t>
            </a:r>
            <a:r>
              <a:rPr lang="en-US" sz="1800" baseline="30000" dirty="0">
                <a:solidFill>
                  <a:schemeClr val="tx1"/>
                </a:solidFill>
                <a:ea typeface="Cambria Math"/>
              </a:rPr>
              <a:t>d</a:t>
            </a:r>
            <a:r>
              <a:rPr lang="en-US" sz="1800" dirty="0">
                <a:solidFill>
                  <a:schemeClr val="tx1"/>
                </a:solidFill>
                <a:ea typeface="Cambria Math"/>
              </a:rPr>
              <a:t> </a:t>
            </a:r>
            <a:r>
              <a:rPr lang="en-US" sz="1800" b="1" dirty="0">
                <a:solidFill>
                  <a:schemeClr val="tx1"/>
                </a:solidFill>
                <a:ea typeface="Cambria Math"/>
              </a:rPr>
              <a:t>mod</a:t>
            </a:r>
            <a:r>
              <a:rPr lang="en-US" sz="1800" dirty="0">
                <a:solidFill>
                  <a:schemeClr val="tx1"/>
                </a:solidFill>
                <a:ea typeface="Cambria Math"/>
              </a:rPr>
              <a:t> p</a:t>
            </a:r>
            <a:r>
              <a:rPr lang="en-US" sz="1800" baseline="30000" dirty="0">
                <a:solidFill>
                  <a:schemeClr val="tx1"/>
                </a:solidFill>
                <a:ea typeface="Cambria Math"/>
              </a:rPr>
              <a:t>.</a:t>
            </a:r>
            <a:r>
              <a:rPr lang="en-US" sz="1800" dirty="0">
                <a:solidFill>
                  <a:schemeClr val="tx1"/>
                </a:solidFill>
                <a:ea typeface="Cambria Math"/>
              </a:rPr>
              <a:t>q.</a:t>
            </a:r>
            <a:endParaRPr lang="en-US" sz="1800" dirty="0">
              <a:solidFill>
                <a:schemeClr val="tx1"/>
              </a:solidFill>
            </a:endParaRPr>
          </a:p>
        </p:txBody>
      </p:sp>
      <p:sp>
        <p:nvSpPr>
          <p:cNvPr id="11" name="Content Placeholder 5">
            <a:extLst>
              <a:ext uri="{FF2B5EF4-FFF2-40B4-BE49-F238E27FC236}">
                <a16:creationId xmlns:a16="http://schemas.microsoft.com/office/drawing/2014/main" id="{76FE8966-7346-DD28-BB11-9AC64FD4A7E0}"/>
              </a:ext>
            </a:extLst>
          </p:cNvPr>
          <p:cNvSpPr txBox="1">
            <a:spLocks/>
          </p:cNvSpPr>
          <p:nvPr/>
        </p:nvSpPr>
        <p:spPr>
          <a:xfrm>
            <a:off x="467360" y="3360018"/>
            <a:ext cx="8305800" cy="118661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050" b="1"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050" b="1"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050" b="1"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050" b="1"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050" b="1"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050" b="1"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050" b="1"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050" b="1"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050" b="1" i="0" u="none" strike="noStrike" cap="none">
                <a:solidFill>
                  <a:srgbClr val="FFFFFF"/>
                </a:solidFill>
                <a:latin typeface="Arial"/>
                <a:ea typeface="Arial"/>
                <a:cs typeface="Arial"/>
                <a:sym typeface="Arial"/>
              </a:defRPr>
            </a:lvl9pPr>
          </a:lstStyle>
          <a:p>
            <a:r>
              <a:rPr lang="en-US" sz="1800" b="0" dirty="0">
                <a:solidFill>
                  <a:schemeClr val="tx1"/>
                </a:solidFill>
                <a:ea typeface="Cambria Math"/>
              </a:rPr>
              <a:t>RSA works as a </a:t>
            </a:r>
            <a:r>
              <a:rPr lang="en-US" sz="1800" b="0" dirty="0">
                <a:solidFill>
                  <a:schemeClr val="bg2"/>
                </a:solidFill>
                <a:ea typeface="Cambria Math"/>
              </a:rPr>
              <a:t>public key system </a:t>
            </a:r>
            <a:r>
              <a:rPr lang="en-US" sz="1800" b="0" dirty="0">
                <a:solidFill>
                  <a:schemeClr val="tx1"/>
                </a:solidFill>
                <a:ea typeface="Cambria Math"/>
              </a:rPr>
              <a:t>since the only known method of finding </a:t>
            </a:r>
            <a:r>
              <a:rPr lang="en-US" sz="1800" b="0" i="1" dirty="0">
                <a:solidFill>
                  <a:schemeClr val="tx1"/>
                </a:solidFill>
                <a:ea typeface="Cambria Math"/>
              </a:rPr>
              <a:t>d</a:t>
            </a:r>
            <a:r>
              <a:rPr lang="en-US" sz="1800" b="0" dirty="0">
                <a:solidFill>
                  <a:schemeClr val="tx1"/>
                </a:solidFill>
                <a:ea typeface="Cambria Math"/>
              </a:rPr>
              <a:t> is based on a factorization of </a:t>
            </a:r>
            <a:r>
              <a:rPr lang="en-US" sz="1800" b="0" i="1" dirty="0">
                <a:solidFill>
                  <a:schemeClr val="tx1"/>
                </a:solidFill>
                <a:ea typeface="Cambria Math"/>
              </a:rPr>
              <a:t>n</a:t>
            </a:r>
            <a:r>
              <a:rPr lang="en-US" sz="1800" b="0" dirty="0">
                <a:solidFill>
                  <a:schemeClr val="tx1"/>
                </a:solidFill>
                <a:ea typeface="Cambria Math"/>
              </a:rPr>
              <a:t> into primes. There is currently no known feasible method for factoring large numbers into primes.</a:t>
            </a:r>
          </a:p>
          <a:p>
            <a:endParaRPr lang="en-IN" sz="1800" b="0" dirty="0">
              <a:solidFill>
                <a:schemeClr val="tx1"/>
              </a:solidFill>
            </a:endParaRPr>
          </a:p>
        </p:txBody>
      </p:sp>
      <p:sp>
        <p:nvSpPr>
          <p:cNvPr id="28" name="TextBox 27">
            <a:extLst>
              <a:ext uri="{FF2B5EF4-FFF2-40B4-BE49-F238E27FC236}">
                <a16:creationId xmlns:a16="http://schemas.microsoft.com/office/drawing/2014/main" id="{03EC7CF1-5B4D-096F-D211-435517264039}"/>
              </a:ext>
            </a:extLst>
          </p:cNvPr>
          <p:cNvSpPr txBox="1"/>
          <p:nvPr/>
        </p:nvSpPr>
        <p:spPr>
          <a:xfrm>
            <a:off x="7765923" y="4835723"/>
            <a:ext cx="1151277" cy="307777"/>
          </a:xfrm>
          <a:prstGeom prst="rect">
            <a:avLst/>
          </a:prstGeom>
          <a:noFill/>
        </p:spPr>
        <p:txBody>
          <a:bodyPr wrap="none" rtlCol="0">
            <a:spAutoFit/>
          </a:bodyPr>
          <a:lstStyle/>
          <a:p>
            <a:r>
              <a:rPr lang="en-US" dirty="0">
                <a:solidFill>
                  <a:schemeClr val="bg1">
                    <a:lumMod val="50000"/>
                  </a:schemeClr>
                </a:solidFill>
              </a:rPr>
              <a:t>McGraw Hill</a:t>
            </a:r>
          </a:p>
        </p:txBody>
      </p:sp>
    </p:spTree>
    <p:extLst>
      <p:ext uri="{BB962C8B-B14F-4D97-AF65-F5344CB8AC3E}">
        <p14:creationId xmlns:p14="http://schemas.microsoft.com/office/powerpoint/2010/main" val="157605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552A4-C64F-CB49-10B7-868B01D11F19}"/>
            </a:ext>
          </a:extLst>
        </p:cNvPr>
        <p:cNvGrpSpPr/>
        <p:nvPr/>
      </p:nvGrpSpPr>
      <p:grpSpPr>
        <a:xfrm>
          <a:off x="0" y="0"/>
          <a:ext cx="0" cy="0"/>
          <a:chOff x="0" y="0"/>
          <a:chExt cx="0" cy="0"/>
        </a:xfrm>
      </p:grpSpPr>
      <p:sp>
        <p:nvSpPr>
          <p:cNvPr id="4" name="3 Marcador de número de diapositiva">
            <a:extLst>
              <a:ext uri="{FF2B5EF4-FFF2-40B4-BE49-F238E27FC236}">
                <a16:creationId xmlns:a16="http://schemas.microsoft.com/office/drawing/2014/main" id="{B94296E9-62B1-843F-F40B-DFD067140D00}"/>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17</a:t>
            </a:fld>
            <a:endParaRPr lang="pt-BR"/>
          </a:p>
        </p:txBody>
      </p:sp>
      <p:sp>
        <p:nvSpPr>
          <p:cNvPr id="5" name="Title 1">
            <a:extLst>
              <a:ext uri="{FF2B5EF4-FFF2-40B4-BE49-F238E27FC236}">
                <a16:creationId xmlns:a16="http://schemas.microsoft.com/office/drawing/2014/main" id="{A2FA09AA-6FBE-A023-5BED-4246CDDE5E61}"/>
              </a:ext>
            </a:extLst>
          </p:cNvPr>
          <p:cNvSpPr txBox="1">
            <a:spLocks/>
          </p:cNvSpPr>
          <p:nvPr/>
        </p:nvSpPr>
        <p:spPr>
          <a:xfrm>
            <a:off x="457200" y="400050"/>
            <a:ext cx="8229600" cy="74295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RSA Decryption: Example</a:t>
            </a:r>
          </a:p>
        </p:txBody>
      </p:sp>
      <p:sp>
        <p:nvSpPr>
          <p:cNvPr id="11" name="Content Placeholder 5">
            <a:extLst>
              <a:ext uri="{FF2B5EF4-FFF2-40B4-BE49-F238E27FC236}">
                <a16:creationId xmlns:a16="http://schemas.microsoft.com/office/drawing/2014/main" id="{453091EC-6605-5BA8-0503-D98FB1E009A5}"/>
              </a:ext>
            </a:extLst>
          </p:cNvPr>
          <p:cNvSpPr txBox="1">
            <a:spLocks/>
          </p:cNvSpPr>
          <p:nvPr/>
        </p:nvSpPr>
        <p:spPr>
          <a:xfrm>
            <a:off x="457200" y="1143000"/>
            <a:ext cx="8305800" cy="86106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050" b="1"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050" b="1"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050" b="1"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050" b="1"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050" b="1"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050" b="1"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050" b="1"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050" b="1"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050" b="1" i="0" u="none" strike="noStrike" cap="none">
                <a:solidFill>
                  <a:srgbClr val="FFFFFF"/>
                </a:solidFill>
                <a:latin typeface="Arial"/>
                <a:ea typeface="Arial"/>
                <a:cs typeface="Arial"/>
                <a:sym typeface="Arial"/>
              </a:defRPr>
            </a:lvl9pPr>
          </a:lstStyle>
          <a:p>
            <a:pPr algn="just"/>
            <a:endParaRPr lang="en-US" sz="1800" b="0" dirty="0">
              <a:solidFill>
                <a:schemeClr val="tx1"/>
              </a:solidFill>
            </a:endParaRPr>
          </a:p>
          <a:p>
            <a:pPr algn="just"/>
            <a:r>
              <a:rPr lang="en-US" sz="1800" dirty="0">
                <a:solidFill>
                  <a:schemeClr val="bg2"/>
                </a:solidFill>
              </a:rPr>
              <a:t>Example: </a:t>
            </a:r>
            <a:r>
              <a:rPr lang="en-US" sz="1800" b="0" dirty="0">
                <a:solidFill>
                  <a:schemeClr val="tx1"/>
                </a:solidFill>
              </a:rPr>
              <a:t>The message </a:t>
            </a:r>
            <a:r>
              <a:rPr lang="en-US" sz="1800" b="0" dirty="0">
                <a:solidFill>
                  <a:srgbClr val="00B0F0"/>
                </a:solidFill>
                <a:ea typeface="Cambria Math" pitchFamily="18" charset="0"/>
              </a:rPr>
              <a:t>0981</a:t>
            </a:r>
            <a:r>
              <a:rPr lang="en-US" sz="1800" b="0" dirty="0">
                <a:solidFill>
                  <a:schemeClr val="tx1"/>
                </a:solidFill>
                <a:ea typeface="Cambria Math" pitchFamily="18" charset="0"/>
              </a:rPr>
              <a:t> </a:t>
            </a:r>
            <a:r>
              <a:rPr lang="en-US" sz="1800" b="0" dirty="0">
                <a:solidFill>
                  <a:srgbClr val="00B0F0"/>
                </a:solidFill>
                <a:ea typeface="Cambria Math" pitchFamily="18" charset="0"/>
              </a:rPr>
              <a:t>0461</a:t>
            </a:r>
            <a:r>
              <a:rPr lang="en-US" sz="1800" b="0" dirty="0">
                <a:solidFill>
                  <a:schemeClr val="tx1"/>
                </a:solidFill>
                <a:ea typeface="Cambria Math" pitchFamily="18" charset="0"/>
              </a:rPr>
              <a:t> </a:t>
            </a:r>
            <a:r>
              <a:rPr lang="en-US" sz="1800" b="0" dirty="0">
                <a:solidFill>
                  <a:schemeClr val="tx1"/>
                </a:solidFill>
              </a:rPr>
              <a:t>is received. What is the decrypted message if it was encrypted using the RSA cipher from the previous example. </a:t>
            </a:r>
          </a:p>
          <a:p>
            <a:pPr algn="just"/>
            <a:endParaRPr lang="en-IN" sz="1800" b="0" dirty="0">
              <a:solidFill>
                <a:schemeClr val="tx1"/>
              </a:solidFill>
            </a:endParaRPr>
          </a:p>
        </p:txBody>
      </p:sp>
      <p:sp>
        <p:nvSpPr>
          <p:cNvPr id="28" name="TextBox 27">
            <a:extLst>
              <a:ext uri="{FF2B5EF4-FFF2-40B4-BE49-F238E27FC236}">
                <a16:creationId xmlns:a16="http://schemas.microsoft.com/office/drawing/2014/main" id="{B9F9EA6F-5B1E-29B2-5F21-9AAA7993B059}"/>
              </a:ext>
            </a:extLst>
          </p:cNvPr>
          <p:cNvSpPr txBox="1"/>
          <p:nvPr/>
        </p:nvSpPr>
        <p:spPr>
          <a:xfrm>
            <a:off x="7765923" y="4835723"/>
            <a:ext cx="1151277" cy="307777"/>
          </a:xfrm>
          <a:prstGeom prst="rect">
            <a:avLst/>
          </a:prstGeom>
          <a:noFill/>
        </p:spPr>
        <p:txBody>
          <a:bodyPr wrap="none" rtlCol="0">
            <a:spAutoFit/>
          </a:bodyPr>
          <a:lstStyle/>
          <a:p>
            <a:r>
              <a:rPr lang="en-US" dirty="0">
                <a:solidFill>
                  <a:schemeClr val="bg1">
                    <a:lumMod val="50000"/>
                  </a:schemeClr>
                </a:solidFill>
              </a:rPr>
              <a:t>McGraw Hill</a:t>
            </a:r>
          </a:p>
        </p:txBody>
      </p:sp>
      <p:sp>
        <p:nvSpPr>
          <p:cNvPr id="7" name="Content Placeholder 5">
            <a:extLst>
              <a:ext uri="{FF2B5EF4-FFF2-40B4-BE49-F238E27FC236}">
                <a16:creationId xmlns:a16="http://schemas.microsoft.com/office/drawing/2014/main" id="{FA109379-40CA-F474-9AC1-99FCCE2AACAE}"/>
              </a:ext>
            </a:extLst>
          </p:cNvPr>
          <p:cNvSpPr txBox="1">
            <a:spLocks/>
          </p:cNvSpPr>
          <p:nvPr/>
        </p:nvSpPr>
        <p:spPr>
          <a:xfrm>
            <a:off x="457200" y="2435006"/>
            <a:ext cx="8305800" cy="196977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050" b="1"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050" b="1"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050" b="1"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050" b="1"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050" b="1"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050" b="1"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050" b="1"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050" b="1"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050" b="1" i="0" u="none" strike="noStrike" cap="none">
                <a:solidFill>
                  <a:srgbClr val="FFFFFF"/>
                </a:solidFill>
                <a:latin typeface="Arial"/>
                <a:ea typeface="Arial"/>
                <a:cs typeface="Arial"/>
                <a:sym typeface="Arial"/>
              </a:defRPr>
            </a:lvl9pPr>
          </a:lstStyle>
          <a:p>
            <a:pPr algn="just"/>
            <a:r>
              <a:rPr lang="en-US" sz="1800" dirty="0">
                <a:solidFill>
                  <a:schemeClr val="bg2"/>
                </a:solidFill>
                <a:ea typeface="Cambria Math"/>
              </a:rPr>
              <a:t>Solution: </a:t>
            </a:r>
            <a:r>
              <a:rPr lang="en-US" sz="1800" b="0" dirty="0">
                <a:solidFill>
                  <a:schemeClr val="tx1"/>
                </a:solidFill>
                <a:ea typeface="Cambria Math"/>
              </a:rPr>
              <a:t>The message was encrypted with </a:t>
            </a:r>
            <a:r>
              <a:rPr lang="en-US" sz="1800" b="0" i="1" dirty="0">
                <a:solidFill>
                  <a:schemeClr val="tx1"/>
                </a:solidFill>
                <a:ea typeface="Cambria Math"/>
              </a:rPr>
              <a:t>n</a:t>
            </a:r>
            <a:r>
              <a:rPr lang="en-US" sz="1800" b="0" dirty="0">
                <a:solidFill>
                  <a:schemeClr val="tx1"/>
                </a:solidFill>
              </a:rPr>
              <a:t> = 43</a:t>
            </a:r>
            <a:r>
              <a:rPr lang="en-US" sz="1800" baseline="30000" dirty="0">
                <a:solidFill>
                  <a:schemeClr val="tx1"/>
                </a:solidFill>
                <a:ea typeface="Cambria Math"/>
              </a:rPr>
              <a:t> . </a:t>
            </a:r>
            <a:r>
              <a:rPr lang="en-US" sz="1800" b="0" dirty="0">
                <a:solidFill>
                  <a:schemeClr val="tx1"/>
                </a:solidFill>
              </a:rPr>
              <a:t>59 </a:t>
            </a:r>
            <a:r>
              <a:rPr lang="en-US" sz="1800" b="0" dirty="0">
                <a:solidFill>
                  <a:schemeClr val="tx1"/>
                </a:solidFill>
                <a:ea typeface="Cambria Math" pitchFamily="18" charset="0"/>
              </a:rPr>
              <a:t>and exponent 13. An inverse of 13 module 42</a:t>
            </a:r>
            <a:r>
              <a:rPr lang="en-US" sz="1800" baseline="30000" dirty="0">
                <a:solidFill>
                  <a:schemeClr val="tx1"/>
                </a:solidFill>
                <a:ea typeface="Cambria Math"/>
              </a:rPr>
              <a:t> . </a:t>
            </a:r>
            <a:r>
              <a:rPr lang="en-US" sz="1800" b="0" dirty="0">
                <a:solidFill>
                  <a:schemeClr val="tx1"/>
                </a:solidFill>
                <a:ea typeface="Cambria Math" pitchFamily="18" charset="0"/>
              </a:rPr>
              <a:t>58 (= 2436) (</a:t>
            </a:r>
            <a:r>
              <a:rPr lang="en-US" sz="1800" b="0" i="1" dirty="0">
                <a:solidFill>
                  <a:schemeClr val="tx1"/>
                </a:solidFill>
                <a:ea typeface="Cambria Math" pitchFamily="18" charset="0"/>
              </a:rPr>
              <a:t>exercise</a:t>
            </a:r>
            <a:r>
              <a:rPr lang="en-US" sz="1800" b="0" dirty="0">
                <a:solidFill>
                  <a:schemeClr val="tx1"/>
                </a:solidFill>
                <a:ea typeface="Cambria Math" pitchFamily="18" charset="0"/>
              </a:rPr>
              <a:t> 2 </a:t>
            </a:r>
            <a:r>
              <a:rPr lang="en-US" sz="1800" b="0" i="1" dirty="0">
                <a:solidFill>
                  <a:schemeClr val="tx1"/>
                </a:solidFill>
                <a:ea typeface="Cambria Math" pitchFamily="18" charset="0"/>
              </a:rPr>
              <a:t>in Section </a:t>
            </a:r>
            <a:r>
              <a:rPr lang="en-US" sz="1800" b="0" dirty="0">
                <a:solidFill>
                  <a:schemeClr val="tx1"/>
                </a:solidFill>
                <a:ea typeface="Cambria Math" pitchFamily="18" charset="0"/>
              </a:rPr>
              <a:t>4.4) is d = 937</a:t>
            </a:r>
          </a:p>
          <a:p>
            <a:pPr marL="342900" indent="-342900" algn="just">
              <a:buFont typeface="Arial" panose="020B0604020202020204" pitchFamily="34" charset="0"/>
              <a:buChar char="•"/>
            </a:pPr>
            <a:r>
              <a:rPr lang="en-US" sz="1800" b="0" dirty="0">
                <a:solidFill>
                  <a:schemeClr val="tx1"/>
                </a:solidFill>
                <a:ea typeface="Cambria Math"/>
              </a:rPr>
              <a:t>To decrypt a block </a:t>
            </a:r>
            <a:r>
              <a:rPr lang="en-US" sz="1800" b="0" i="1" dirty="0">
                <a:solidFill>
                  <a:schemeClr val="tx1"/>
                </a:solidFill>
                <a:ea typeface="Cambria Math"/>
              </a:rPr>
              <a:t>C</a:t>
            </a:r>
            <a:r>
              <a:rPr lang="en-US" sz="1800" b="0" dirty="0">
                <a:solidFill>
                  <a:schemeClr val="tx1"/>
                </a:solidFill>
                <a:ea typeface="Cambria Math"/>
              </a:rPr>
              <a:t>, M= C</a:t>
            </a:r>
            <a:r>
              <a:rPr lang="en-US" sz="1800" b="0" baseline="30000" dirty="0">
                <a:solidFill>
                  <a:schemeClr val="tx1"/>
                </a:solidFill>
                <a:ea typeface="Cambria Math"/>
              </a:rPr>
              <a:t>937</a:t>
            </a:r>
            <a:r>
              <a:rPr lang="en-US" sz="1800" b="0" dirty="0">
                <a:solidFill>
                  <a:schemeClr val="tx1"/>
                </a:solidFill>
                <a:ea typeface="Cambria Math"/>
              </a:rPr>
              <a:t> </a:t>
            </a:r>
            <a:r>
              <a:rPr lang="en-US" sz="1800" dirty="0">
                <a:solidFill>
                  <a:schemeClr val="tx1"/>
                </a:solidFill>
                <a:ea typeface="Cambria Math"/>
              </a:rPr>
              <a:t>mod</a:t>
            </a:r>
            <a:r>
              <a:rPr lang="en-US" sz="1800" b="0" dirty="0">
                <a:solidFill>
                  <a:schemeClr val="tx1"/>
                </a:solidFill>
                <a:ea typeface="Cambria Math"/>
              </a:rPr>
              <a:t> 2537.</a:t>
            </a:r>
          </a:p>
          <a:p>
            <a:pPr marL="342900" indent="-342900" algn="just">
              <a:buFont typeface="Arial" panose="020B0604020202020204" pitchFamily="34" charset="0"/>
              <a:buChar char="•"/>
            </a:pPr>
            <a:r>
              <a:rPr lang="en-US" sz="1800" b="0" dirty="0">
                <a:solidFill>
                  <a:schemeClr val="tx1"/>
                </a:solidFill>
                <a:latin typeface="+mn-lt"/>
                <a:ea typeface="Cambria Math"/>
              </a:rPr>
              <a:t>Since 0981</a:t>
            </a:r>
            <a:r>
              <a:rPr lang="en-US" sz="1800" b="0" baseline="30000" dirty="0">
                <a:solidFill>
                  <a:schemeClr val="tx1"/>
                </a:solidFill>
                <a:latin typeface="+mn-lt"/>
                <a:ea typeface="Cambria Math"/>
              </a:rPr>
              <a:t>937 </a:t>
            </a:r>
            <a:r>
              <a:rPr lang="en-US" sz="1800" dirty="0">
                <a:solidFill>
                  <a:schemeClr val="tx1"/>
                </a:solidFill>
                <a:latin typeface="+mn-lt"/>
                <a:ea typeface="Cambria Math"/>
              </a:rPr>
              <a:t>mod</a:t>
            </a:r>
            <a:r>
              <a:rPr lang="en-US" sz="1800" b="0" dirty="0">
                <a:solidFill>
                  <a:schemeClr val="tx1"/>
                </a:solidFill>
                <a:latin typeface="+mn-lt"/>
                <a:ea typeface="Cambria Math"/>
              </a:rPr>
              <a:t> 2537 = </a:t>
            </a:r>
            <a:r>
              <a:rPr lang="en-US" sz="1800" b="0" dirty="0">
                <a:solidFill>
                  <a:srgbClr val="00B050"/>
                </a:solidFill>
                <a:latin typeface="+mn-lt"/>
                <a:ea typeface="Cambria Math"/>
              </a:rPr>
              <a:t>0704</a:t>
            </a:r>
            <a:r>
              <a:rPr lang="en-US" sz="1800" b="0" dirty="0">
                <a:solidFill>
                  <a:schemeClr val="tx1"/>
                </a:solidFill>
                <a:latin typeface="+mn-lt"/>
                <a:ea typeface="Cambria Math"/>
              </a:rPr>
              <a:t> and 0461</a:t>
            </a:r>
            <a:r>
              <a:rPr lang="en-US" sz="1800" b="0" baseline="30000" dirty="0">
                <a:solidFill>
                  <a:schemeClr val="tx1"/>
                </a:solidFill>
                <a:latin typeface="+mn-lt"/>
                <a:ea typeface="Cambria Math"/>
              </a:rPr>
              <a:t>937</a:t>
            </a:r>
            <a:r>
              <a:rPr lang="en-US" sz="1800" b="0" dirty="0">
                <a:solidFill>
                  <a:schemeClr val="tx1"/>
                </a:solidFill>
                <a:latin typeface="+mn-lt"/>
                <a:ea typeface="Cambria Math"/>
              </a:rPr>
              <a:t> </a:t>
            </a:r>
            <a:r>
              <a:rPr lang="en-US" sz="1800" dirty="0">
                <a:solidFill>
                  <a:schemeClr val="tx1"/>
                </a:solidFill>
                <a:latin typeface="+mn-lt"/>
                <a:ea typeface="Cambria Math"/>
              </a:rPr>
              <a:t>mod</a:t>
            </a:r>
            <a:r>
              <a:rPr lang="en-US" sz="1800" b="0" dirty="0">
                <a:solidFill>
                  <a:schemeClr val="tx1"/>
                </a:solidFill>
                <a:latin typeface="+mn-lt"/>
                <a:ea typeface="Cambria Math"/>
              </a:rPr>
              <a:t> 2537 = </a:t>
            </a:r>
            <a:r>
              <a:rPr lang="en-US" sz="1800" b="0" dirty="0">
                <a:solidFill>
                  <a:srgbClr val="00B050"/>
                </a:solidFill>
                <a:latin typeface="+mn-lt"/>
                <a:ea typeface="Cambria Math"/>
              </a:rPr>
              <a:t>1115</a:t>
            </a:r>
            <a:r>
              <a:rPr lang="en-US" sz="1800" b="0" dirty="0">
                <a:solidFill>
                  <a:schemeClr val="tx1"/>
                </a:solidFill>
                <a:latin typeface="+mn-lt"/>
                <a:ea typeface="Cambria Math"/>
              </a:rPr>
              <a:t>, the decrypted message is </a:t>
            </a:r>
            <a:r>
              <a:rPr lang="en-US" sz="1800" b="0" dirty="0">
                <a:solidFill>
                  <a:srgbClr val="00B050"/>
                </a:solidFill>
                <a:latin typeface="+mn-lt"/>
                <a:ea typeface="Cambria Math"/>
              </a:rPr>
              <a:t>0704 1115</a:t>
            </a:r>
            <a:r>
              <a:rPr lang="en-US" sz="1800" b="0" dirty="0">
                <a:solidFill>
                  <a:schemeClr val="tx1"/>
                </a:solidFill>
                <a:latin typeface="+mn-lt"/>
                <a:ea typeface="Cambria Math"/>
              </a:rPr>
              <a:t>. Translating back to English letters, the message is </a:t>
            </a:r>
            <a:r>
              <a:rPr lang="en-US" sz="1800" b="0" dirty="0">
                <a:solidFill>
                  <a:schemeClr val="accent3"/>
                </a:solidFill>
                <a:latin typeface="+mn-lt"/>
                <a:ea typeface="Cambria Math"/>
              </a:rPr>
              <a:t>HELP</a:t>
            </a:r>
            <a:r>
              <a:rPr lang="en-US" sz="1800" b="0" dirty="0">
                <a:solidFill>
                  <a:schemeClr val="tx1"/>
                </a:solidFill>
                <a:latin typeface="+mn-lt"/>
                <a:ea typeface="Cambria Math"/>
              </a:rPr>
              <a:t>.</a:t>
            </a:r>
            <a:endParaRPr lang="en-IN" sz="1800" b="0" dirty="0">
              <a:solidFill>
                <a:schemeClr val="tx1"/>
              </a:solidFill>
              <a:latin typeface="+mn-lt"/>
            </a:endParaRPr>
          </a:p>
          <a:p>
            <a:pPr algn="just"/>
            <a:endParaRPr lang="en-IN" sz="1800" b="0" dirty="0">
              <a:solidFill>
                <a:schemeClr val="tx1"/>
              </a:solidFill>
            </a:endParaRPr>
          </a:p>
        </p:txBody>
      </p:sp>
    </p:spTree>
    <p:extLst>
      <p:ext uri="{BB962C8B-B14F-4D97-AF65-F5344CB8AC3E}">
        <p14:creationId xmlns:p14="http://schemas.microsoft.com/office/powerpoint/2010/main" val="345785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6D10-BEB9-2A0E-EA3A-AE55FD775DEE}"/>
              </a:ext>
            </a:extLst>
          </p:cNvPr>
          <p:cNvSpPr>
            <a:spLocks noGrp="1"/>
          </p:cNvSpPr>
          <p:nvPr>
            <p:ph type="title"/>
          </p:nvPr>
        </p:nvSpPr>
        <p:spPr/>
        <p:txBody>
          <a:bodyPr/>
          <a:lstStyle/>
          <a:p>
            <a:r>
              <a:rPr lang="en-US" dirty="0"/>
              <a:t>A brief practical security note…</a:t>
            </a:r>
          </a:p>
        </p:txBody>
      </p:sp>
      <p:sp>
        <p:nvSpPr>
          <p:cNvPr id="3" name="Content Placeholder 2">
            <a:extLst>
              <a:ext uri="{FF2B5EF4-FFF2-40B4-BE49-F238E27FC236}">
                <a16:creationId xmlns:a16="http://schemas.microsoft.com/office/drawing/2014/main" id="{6637A0DD-2737-8E28-DC5C-7BE485685C0A}"/>
              </a:ext>
            </a:extLst>
          </p:cNvPr>
          <p:cNvSpPr>
            <a:spLocks noGrp="1"/>
          </p:cNvSpPr>
          <p:nvPr>
            <p:ph idx="1"/>
          </p:nvPr>
        </p:nvSpPr>
        <p:spPr>
          <a:xfrm>
            <a:off x="457199" y="1028700"/>
            <a:ext cx="8229599" cy="3886200"/>
          </a:xfrm>
        </p:spPr>
        <p:txBody>
          <a:bodyPr>
            <a:normAutofit/>
          </a:bodyPr>
          <a:lstStyle/>
          <a:p>
            <a:pPr marL="0" indent="0">
              <a:buNone/>
            </a:pPr>
            <a:r>
              <a:rPr lang="en-US" dirty="0"/>
              <a:t>The textbook includes examples and exercises where they encrypt a message using RSA, one “chunk” at a time</a:t>
            </a:r>
          </a:p>
          <a:p>
            <a:pPr lvl="1"/>
            <a:endParaRPr lang="en-US" dirty="0"/>
          </a:p>
          <a:p>
            <a:pPr marL="0" indent="0" algn="ctr">
              <a:buNone/>
            </a:pPr>
            <a:r>
              <a:rPr lang="en-US" b="1" dirty="0">
                <a:solidFill>
                  <a:srgbClr val="FF0000"/>
                </a:solidFill>
              </a:rPr>
              <a:t>THIS IS INSECURE, DO NOT DO THIS</a:t>
            </a:r>
          </a:p>
          <a:p>
            <a:pPr lvl="1"/>
            <a:endParaRPr lang="en-US" dirty="0"/>
          </a:p>
          <a:p>
            <a:pPr marL="0" indent="0">
              <a:buNone/>
            </a:pPr>
            <a:r>
              <a:rPr lang="en-US" dirty="0"/>
              <a:t>Remember what we learned from block ciphers!</a:t>
            </a:r>
          </a:p>
          <a:p>
            <a:pPr lvl="1"/>
            <a:r>
              <a:rPr lang="en-US" dirty="0"/>
              <a:t>Done this way, if the plaintext chunk is the same, the ciphertext chunk is the same</a:t>
            </a:r>
          </a:p>
          <a:p>
            <a:pPr lvl="1"/>
            <a:r>
              <a:rPr lang="en-US" dirty="0"/>
              <a:t>Even if the encryption approach is very sophisticated in isolation, encrypting piece-by-piece reveals patterns</a:t>
            </a:r>
          </a:p>
          <a:p>
            <a:pPr lvl="1"/>
            <a:r>
              <a:rPr lang="en-US" dirty="0">
                <a:solidFill>
                  <a:srgbClr val="00B050"/>
                </a:solidFill>
              </a:rPr>
              <a:t>Best practice </a:t>
            </a:r>
            <a:r>
              <a:rPr lang="en-US" dirty="0"/>
              <a:t>is to use RSA to encrypt a single-use symmetric key, then encrypt the message using a block cipher with a secure mode of operation</a:t>
            </a:r>
          </a:p>
          <a:p>
            <a:pPr lvl="2"/>
            <a:r>
              <a:rPr lang="en-US" dirty="0"/>
              <a:t>In part, because block ciphers are way faster than RSA</a:t>
            </a:r>
          </a:p>
        </p:txBody>
      </p:sp>
      <p:sp>
        <p:nvSpPr>
          <p:cNvPr id="4" name="3 Marcador de número de diapositiva">
            <a:extLst>
              <a:ext uri="{FF2B5EF4-FFF2-40B4-BE49-F238E27FC236}">
                <a16:creationId xmlns:a16="http://schemas.microsoft.com/office/drawing/2014/main" id="{126AEFBD-00DA-A13C-73A5-DB8F82A08D5B}"/>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18</a:t>
            </a:fld>
            <a:endParaRPr lang="pt-BR" dirty="0"/>
          </a:p>
        </p:txBody>
      </p:sp>
    </p:spTree>
    <p:extLst>
      <p:ext uri="{BB962C8B-B14F-4D97-AF65-F5344CB8AC3E}">
        <p14:creationId xmlns:p14="http://schemas.microsoft.com/office/powerpoint/2010/main" val="24859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AFBA-FAFC-5E9C-DDB9-1A468FD7CD13}"/>
              </a:ext>
            </a:extLst>
          </p:cNvPr>
          <p:cNvSpPr>
            <a:spLocks noGrp="1"/>
          </p:cNvSpPr>
          <p:nvPr>
            <p:ph type="title"/>
          </p:nvPr>
        </p:nvSpPr>
        <p:spPr/>
        <p:txBody>
          <a:bodyPr/>
          <a:lstStyle/>
          <a:p>
            <a:r>
              <a:rPr lang="en-US" dirty="0"/>
              <a:t>Why is RSA secure?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73B3AB-1467-3D7A-5B60-DA1717D00859}"/>
                  </a:ext>
                </a:extLst>
              </p:cNvPr>
              <p:cNvSpPr>
                <a:spLocks noGrp="1"/>
              </p:cNvSpPr>
              <p:nvPr>
                <p:ph idx="1"/>
              </p:nvPr>
            </p:nvSpPr>
            <p:spPr/>
            <p:txBody>
              <a:bodyPr>
                <a:normAutofit lnSpcReduction="10000"/>
              </a:bodyPr>
              <a:lstStyle/>
              <a:p>
                <a:pPr marL="0" indent="0">
                  <a:buNone/>
                </a:pPr>
                <a:r>
                  <a:rPr lang="en-US" dirty="0"/>
                  <a:t>That is, if you know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𝑒</m:t>
                        </m:r>
                      </m:sup>
                    </m:sSup>
                    <m:r>
                      <a:rPr lang="en-US" b="0" i="1" smtClean="0">
                        <a:latin typeface="Cambria Math" panose="02040503050406030204" pitchFamily="18" charset="0"/>
                      </a:rPr>
                      <m:t> </m:t>
                    </m:r>
                    <m:r>
                      <a:rPr lang="en-US" b="1" i="0" smtClean="0">
                        <a:latin typeface="Cambria Math" panose="02040503050406030204" pitchFamily="18" charset="0"/>
                      </a:rPr>
                      <m:t>𝐦𝐨𝐝</m:t>
                    </m:r>
                    <m:r>
                      <a:rPr lang="en-US" b="0" i="1" smtClean="0">
                        <a:latin typeface="Cambria Math" panose="02040503050406030204" pitchFamily="18" charset="0"/>
                      </a:rPr>
                      <m:t> </m:t>
                    </m:r>
                    <m:r>
                      <a:rPr lang="en-US" b="0" i="1" smtClean="0">
                        <a:latin typeface="Cambria Math" panose="02040503050406030204" pitchFamily="18" charset="0"/>
                      </a:rPr>
                      <m:t>𝑛</m:t>
                    </m:r>
                  </m:oMath>
                </a14:m>
                <a:r>
                  <a:rPr lang="en-US" dirty="0"/>
                  <a:t>, why can’t you get </a:t>
                </a:r>
                <a14:m>
                  <m:oMath xmlns:m="http://schemas.openxmlformats.org/officeDocument/2006/math">
                    <m:r>
                      <a:rPr lang="en-US" b="0" i="1" smtClean="0">
                        <a:latin typeface="Cambria Math" panose="02040503050406030204" pitchFamily="18" charset="0"/>
                      </a:rPr>
                      <m:t>𝑚</m:t>
                    </m:r>
                  </m:oMath>
                </a14:m>
                <a:r>
                  <a:rPr lang="en-US" dirty="0"/>
                  <a:t>?</a:t>
                </a:r>
              </a:p>
              <a:p>
                <a:pPr lvl="1"/>
                <a:endParaRPr lang="en-US" dirty="0"/>
              </a:p>
              <a:p>
                <a:pPr marL="0" indent="0">
                  <a:buNone/>
                </a:pPr>
                <a:r>
                  <a:rPr lang="en-US" dirty="0"/>
                  <a:t>This is called the </a:t>
                </a:r>
                <a:r>
                  <a:rPr lang="en-US" dirty="0">
                    <a:solidFill>
                      <a:srgbClr val="FF0000"/>
                    </a:solidFill>
                  </a:rPr>
                  <a:t>RSA problem</a:t>
                </a:r>
                <a:r>
                  <a:rPr lang="en-US" dirty="0"/>
                  <a:t>, and the fastest known approach is to factor </a:t>
                </a:r>
                <a14:m>
                  <m:oMath xmlns:m="http://schemas.openxmlformats.org/officeDocument/2006/math">
                    <m:r>
                      <a:rPr lang="en-US" b="0" i="1" smtClean="0">
                        <a:latin typeface="Cambria Math" panose="02040503050406030204" pitchFamily="18" charset="0"/>
                      </a:rPr>
                      <m:t>𝑛</m:t>
                    </m:r>
                  </m:oMath>
                </a14:m>
                <a:endParaRPr lang="en-US" dirty="0"/>
              </a:p>
              <a:p>
                <a:pPr lvl="1"/>
                <a:r>
                  <a:rPr lang="en-US" dirty="0"/>
                  <a:t>In turn, the </a:t>
                </a:r>
                <a:r>
                  <a:rPr lang="en-US" dirty="0">
                    <a:solidFill>
                      <a:srgbClr val="00B050"/>
                    </a:solidFill>
                  </a:rPr>
                  <a:t>fastest factoring algorithm </a:t>
                </a:r>
                <a:r>
                  <a:rPr lang="en-US" dirty="0"/>
                  <a:t>is slower than </a:t>
                </a:r>
                <a:r>
                  <a:rPr lang="en-US" dirty="0">
                    <a:solidFill>
                      <a:schemeClr val="accent3"/>
                    </a:solidFill>
                  </a:rPr>
                  <a:t>polynomial complexity (“hard”)</a:t>
                </a:r>
              </a:p>
              <a:p>
                <a:pPr lvl="1"/>
                <a:r>
                  <a:rPr lang="en-US" dirty="0"/>
                  <a:t>Factoring </a:t>
                </a:r>
                <a14:m>
                  <m:oMath xmlns:m="http://schemas.openxmlformats.org/officeDocument/2006/math">
                    <m:r>
                      <a:rPr lang="en-US" b="0" i="1" smtClean="0">
                        <a:latin typeface="Cambria Math" panose="02040503050406030204" pitchFamily="18" charset="0"/>
                      </a:rPr>
                      <m:t>𝑛</m:t>
                    </m:r>
                  </m:oMath>
                </a14:m>
                <a:r>
                  <a:rPr lang="en-US" dirty="0"/>
                  <a:t> reveals </a:t>
                </a:r>
                <a14:m>
                  <m:oMath xmlns:m="http://schemas.openxmlformats.org/officeDocument/2006/math">
                    <m:r>
                      <a:rPr lang="en-US" b="0" i="1" smtClean="0">
                        <a:latin typeface="Cambria Math" panose="02040503050406030204" pitchFamily="18" charset="0"/>
                      </a:rPr>
                      <m:t>𝑝</m:t>
                    </m:r>
                  </m:oMath>
                </a14:m>
                <a:r>
                  <a:rPr lang="en-US" dirty="0"/>
                  <a:t> and </a:t>
                </a:r>
                <a14:m>
                  <m:oMath xmlns:m="http://schemas.openxmlformats.org/officeDocument/2006/math">
                    <m:r>
                      <a:rPr lang="en-US" b="0" i="1" smtClean="0">
                        <a:latin typeface="Cambria Math" panose="02040503050406030204" pitchFamily="18" charset="0"/>
                      </a:rPr>
                      <m:t>𝑞</m:t>
                    </m:r>
                  </m:oMath>
                </a14:m>
                <a:r>
                  <a:rPr lang="en-US" dirty="0"/>
                  <a:t>, and thus </a:t>
                </a:r>
                <a14:m>
                  <m:oMath xmlns:m="http://schemas.openxmlformats.org/officeDocument/2006/math">
                    <m:r>
                      <a:rPr lang="en-US" b="0" i="1" smtClean="0">
                        <a:latin typeface="Cambria Math" panose="02040503050406030204" pitchFamily="18" charset="0"/>
                      </a:rPr>
                      <m:t>𝜑</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and then </a:t>
                </a:r>
                <a14:m>
                  <m:oMath xmlns:m="http://schemas.openxmlformats.org/officeDocument/2006/math">
                    <m:r>
                      <a:rPr lang="en-US" b="0" i="1" smtClean="0">
                        <a:latin typeface="Cambria Math" panose="02040503050406030204" pitchFamily="18" charset="0"/>
                      </a:rPr>
                      <m:t>𝑑</m:t>
                    </m:r>
                  </m:oMath>
                </a14:m>
                <a:r>
                  <a:rPr lang="en-US" dirty="0"/>
                  <a:t> can be computed from </a:t>
                </a:r>
                <a14:m>
                  <m:oMath xmlns:m="http://schemas.openxmlformats.org/officeDocument/2006/math">
                    <m:r>
                      <a:rPr lang="en-US" b="0" i="1" smtClean="0">
                        <a:latin typeface="Cambria Math" panose="02040503050406030204" pitchFamily="18" charset="0"/>
                      </a:rPr>
                      <m:t>𝑒</m:t>
                    </m:r>
                  </m:oMath>
                </a14:m>
                <a:r>
                  <a:rPr lang="en-US" dirty="0"/>
                  <a:t> just like in key generation</a:t>
                </a:r>
              </a:p>
              <a:p>
                <a:pPr lvl="1"/>
                <a:r>
                  <a:rPr lang="en-US" dirty="0"/>
                  <a:t>If you can get </a:t>
                </a:r>
                <a14:m>
                  <m:oMath xmlns:m="http://schemas.openxmlformats.org/officeDocument/2006/math">
                    <m:r>
                      <a:rPr lang="en-US" b="0" i="1" smtClean="0">
                        <a:latin typeface="Cambria Math" panose="02040503050406030204" pitchFamily="18" charset="0"/>
                      </a:rPr>
                      <m:t>𝑑</m:t>
                    </m:r>
                  </m:oMath>
                </a14:m>
                <a:r>
                  <a:rPr lang="en-US" dirty="0"/>
                  <a:t>, then you can get </a:t>
                </a:r>
                <a14:m>
                  <m:oMath xmlns:m="http://schemas.openxmlformats.org/officeDocument/2006/math">
                    <m:r>
                      <a:rPr lang="en-US" b="0" i="1" smtClean="0">
                        <a:latin typeface="Cambria Math" panose="02040503050406030204" pitchFamily="18" charset="0"/>
                      </a:rPr>
                      <m:t>𝑝</m:t>
                    </m:r>
                  </m:oMath>
                </a14:m>
                <a:r>
                  <a:rPr lang="en-US" dirty="0"/>
                  <a:t> and </a:t>
                </a:r>
                <a14:m>
                  <m:oMath xmlns:m="http://schemas.openxmlformats.org/officeDocument/2006/math">
                    <m:r>
                      <a:rPr lang="en-US" b="0" i="1" smtClean="0">
                        <a:latin typeface="Cambria Math" panose="02040503050406030204" pitchFamily="18" charset="0"/>
                      </a:rPr>
                      <m:t>𝑞</m:t>
                    </m:r>
                  </m:oMath>
                </a14:m>
                <a:endParaRPr lang="en-US" dirty="0"/>
              </a:p>
              <a:p>
                <a:pPr lvl="2"/>
                <a:r>
                  <a:rPr lang="en-US" dirty="0"/>
                  <a:t>By contrapositive, if factoring is hard, then getting </a:t>
                </a:r>
                <a14:m>
                  <m:oMath xmlns:m="http://schemas.openxmlformats.org/officeDocument/2006/math">
                    <m:r>
                      <a:rPr lang="en-US" b="0" i="1" smtClean="0">
                        <a:latin typeface="Cambria Math" panose="02040503050406030204" pitchFamily="18" charset="0"/>
                      </a:rPr>
                      <m:t>𝑑</m:t>
                    </m:r>
                  </m:oMath>
                </a14:m>
                <a:r>
                  <a:rPr lang="en-US" dirty="0"/>
                  <a:t> is hard</a:t>
                </a:r>
              </a:p>
              <a:p>
                <a:pPr lvl="1"/>
                <a:r>
                  <a:rPr lang="en-US" dirty="0"/>
                  <a:t>Similarly, if you can get </a:t>
                </a:r>
                <a14:m>
                  <m:oMath xmlns:m="http://schemas.openxmlformats.org/officeDocument/2006/math">
                    <m:r>
                      <a:rPr lang="en-US" b="0" i="1" smtClean="0">
                        <a:latin typeface="Cambria Math" panose="02040503050406030204" pitchFamily="18" charset="0"/>
                      </a:rPr>
                      <m:t>𝜑</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you can get </a:t>
                </a:r>
                <a14:m>
                  <m:oMath xmlns:m="http://schemas.openxmlformats.org/officeDocument/2006/math">
                    <m:r>
                      <a:rPr lang="en-US" b="0" i="1" smtClean="0">
                        <a:latin typeface="Cambria Math" panose="02040503050406030204" pitchFamily="18" charset="0"/>
                      </a:rPr>
                      <m:t>𝑝</m:t>
                    </m:r>
                  </m:oMath>
                </a14:m>
                <a:r>
                  <a:rPr lang="en-US" dirty="0"/>
                  <a:t> and </a:t>
                </a:r>
                <a14:m>
                  <m:oMath xmlns:m="http://schemas.openxmlformats.org/officeDocument/2006/math">
                    <m:r>
                      <a:rPr lang="en-US" b="0" i="1" smtClean="0">
                        <a:latin typeface="Cambria Math" panose="02040503050406030204" pitchFamily="18" charset="0"/>
                      </a:rPr>
                      <m:t>𝑞</m:t>
                    </m:r>
                  </m:oMath>
                </a14:m>
                <a:endParaRPr lang="en-US" dirty="0"/>
              </a:p>
              <a:p>
                <a:pPr lvl="1"/>
                <a:endParaRPr lang="en-US" dirty="0"/>
              </a:p>
              <a:p>
                <a:pPr marL="0" indent="0">
                  <a:buNone/>
                </a:pPr>
                <a:r>
                  <a:rPr lang="en-US" dirty="0"/>
                  <a:t>To be secure for the near future, </a:t>
                </a:r>
                <a14:m>
                  <m:oMath xmlns:m="http://schemas.openxmlformats.org/officeDocument/2006/math">
                    <m:r>
                      <a:rPr lang="en-US" i="1" dirty="0" smtClean="0">
                        <a:latin typeface="Cambria Math" panose="02040503050406030204" pitchFamily="18" charset="0"/>
                      </a:rPr>
                      <m:t>𝑛</m:t>
                    </m:r>
                  </m:oMath>
                </a14:m>
                <a:r>
                  <a:rPr lang="en-US" dirty="0"/>
                  <a:t> should be 2048 bits in size</a:t>
                </a:r>
              </a:p>
              <a:p>
                <a:pPr lvl="1"/>
                <a:r>
                  <a:rPr lang="en-US" sz="675" dirty="0"/>
                  <a:t>e.g., 28980031691694357068918562487659336178577290872139729240999721884150682654823846774504439389267921793843771740233811602035640310196929500591908624781661520160326730996836189999806153117828218642566469734782972144816472226602695694008411341697543964513405901011455070121838780910405510309923667120775188861268078120044513880375754606977328444193632761098198386772767043516873755111088117271872825386189250032605895462380562698512234958719474722128036031389620442812631321984742581817025098263901240154322179135628982031399236433383170589170534724928725807887253791412053381878561858347628938989347523578617950829846264</a:t>
                </a:r>
              </a:p>
            </p:txBody>
          </p:sp>
        </mc:Choice>
        <mc:Fallback xmlns="">
          <p:sp>
            <p:nvSpPr>
              <p:cNvPr id="3" name="Content Placeholder 2">
                <a:extLst>
                  <a:ext uri="{FF2B5EF4-FFF2-40B4-BE49-F238E27FC236}">
                    <a16:creationId xmlns:a16="http://schemas.microsoft.com/office/drawing/2014/main" id="{4E73B3AB-1467-3D7A-5B60-DA1717D00859}"/>
                  </a:ext>
                </a:extLst>
              </p:cNvPr>
              <p:cNvSpPr>
                <a:spLocks noGrp="1" noRot="1" noChangeAspect="1" noMove="1" noResize="1" noEditPoints="1" noAdjustHandles="1" noChangeArrowheads="1" noChangeShapeType="1" noTextEdit="1"/>
              </p:cNvSpPr>
              <p:nvPr>
                <p:ph idx="1"/>
              </p:nvPr>
            </p:nvSpPr>
            <p:spPr>
              <a:blipFill>
                <a:blip r:embed="rId3"/>
                <a:stretch>
                  <a:fillRect l="-617" t="-346" r="-463"/>
                </a:stretch>
              </a:blipFill>
            </p:spPr>
            <p:txBody>
              <a:bodyPr/>
              <a:lstStyle/>
              <a:p>
                <a:r>
                  <a:rPr lang="en-US">
                    <a:noFill/>
                  </a:rPr>
                  <a:t> </a:t>
                </a:r>
              </a:p>
            </p:txBody>
          </p:sp>
        </mc:Fallback>
      </mc:AlternateContent>
      <p:sp>
        <p:nvSpPr>
          <p:cNvPr id="4" name="3 Marcador de número de diapositiva">
            <a:extLst>
              <a:ext uri="{FF2B5EF4-FFF2-40B4-BE49-F238E27FC236}">
                <a16:creationId xmlns:a16="http://schemas.microsoft.com/office/drawing/2014/main" id="{DEC330C7-CA57-5E44-0A53-42CDF4526796}"/>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19</a:t>
            </a:fld>
            <a:endParaRPr lang="pt-BR" dirty="0"/>
          </a:p>
        </p:txBody>
      </p:sp>
    </p:spTree>
    <p:extLst>
      <p:ext uri="{BB962C8B-B14F-4D97-AF65-F5344CB8AC3E}">
        <p14:creationId xmlns:p14="http://schemas.microsoft.com/office/powerpoint/2010/main" val="26741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número de diapositiva">
            <a:extLst>
              <a:ext uri="{FF2B5EF4-FFF2-40B4-BE49-F238E27FC236}">
                <a16:creationId xmlns:a16="http://schemas.microsoft.com/office/drawing/2014/main" id="{77C8B2DC-FC1B-582B-D53B-26C22AAEFC11}"/>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2</a:t>
            </a:fld>
            <a:endParaRPr lang="pt-BR" dirty="0"/>
          </a:p>
        </p:txBody>
      </p:sp>
      <p:sp>
        <p:nvSpPr>
          <p:cNvPr id="4" name="Title 3">
            <a:extLst>
              <a:ext uri="{FF2B5EF4-FFF2-40B4-BE49-F238E27FC236}">
                <a16:creationId xmlns:a16="http://schemas.microsoft.com/office/drawing/2014/main" id="{8DBE242A-3072-8454-701A-C0C3E8D8484B}"/>
              </a:ext>
            </a:extLst>
          </p:cNvPr>
          <p:cNvSpPr>
            <a:spLocks noGrp="1"/>
          </p:cNvSpPr>
          <p:nvPr>
            <p:ph type="title"/>
          </p:nvPr>
        </p:nvSpPr>
        <p:spPr/>
        <p:txBody>
          <a:bodyPr/>
          <a:lstStyle/>
          <a:p>
            <a:r>
              <a:rPr lang="en-US" dirty="0"/>
              <a:t>[Motivation] </a:t>
            </a:r>
            <a:r>
              <a:rPr lang="en-US" altLang="x-none" dirty="0"/>
              <a:t>Cryptography</a:t>
            </a:r>
            <a:endParaRPr lang="en-US" dirty="0"/>
          </a:p>
        </p:txBody>
      </p:sp>
      <p:sp>
        <p:nvSpPr>
          <p:cNvPr id="6" name="Text Placeholder 5">
            <a:extLst>
              <a:ext uri="{FF2B5EF4-FFF2-40B4-BE49-F238E27FC236}">
                <a16:creationId xmlns:a16="http://schemas.microsoft.com/office/drawing/2014/main" id="{F38BF31C-72B0-1A84-68F6-E9C14F410E54}"/>
              </a:ext>
            </a:extLst>
          </p:cNvPr>
          <p:cNvSpPr>
            <a:spLocks noGrp="1"/>
          </p:cNvSpPr>
          <p:nvPr>
            <p:ph type="body" idx="1"/>
          </p:nvPr>
        </p:nvSpPr>
        <p:spPr>
          <a:xfrm>
            <a:off x="457200" y="1200150"/>
            <a:ext cx="8229600" cy="2495550"/>
          </a:xfrm>
        </p:spPr>
        <p:txBody>
          <a:bodyPr>
            <a:normAutofit lnSpcReduction="10000"/>
          </a:bodyPr>
          <a:lstStyle/>
          <a:p>
            <a:pPr marL="131445" indent="0" algn="just">
              <a:buNone/>
            </a:pPr>
            <a:r>
              <a:rPr lang="en-US" dirty="0"/>
              <a:t>🛒 </a:t>
            </a:r>
            <a:r>
              <a:rPr lang="en-US" b="1" dirty="0">
                <a:solidFill>
                  <a:schemeClr val="bg2"/>
                </a:solidFill>
              </a:rPr>
              <a:t>Shopping Online</a:t>
            </a:r>
          </a:p>
          <a:p>
            <a:pPr marL="131445" indent="0" algn="just">
              <a:buNone/>
            </a:pPr>
            <a:r>
              <a:rPr lang="en-US" dirty="0"/>
              <a:t>When you buy something online, your credit card number must travel from your computer to the merchant's server. This information needs to be kept secret from anyone who might be eavesdropping on the network, such as a hacker. </a:t>
            </a:r>
          </a:p>
          <a:p>
            <a:pPr marL="131445" indent="0" algn="just">
              <a:buNone/>
            </a:pPr>
            <a:endParaRPr lang="en-US" dirty="0"/>
          </a:p>
          <a:p>
            <a:pPr marL="131445" indent="0" algn="ctr">
              <a:buNone/>
            </a:pPr>
            <a:r>
              <a:rPr lang="en-US" sz="2400" dirty="0">
                <a:solidFill>
                  <a:srgbClr val="FF0000"/>
                </a:solidFill>
              </a:rPr>
              <a:t>How can we ensure that the credit card number is unreadable if intercepted?</a:t>
            </a:r>
          </a:p>
        </p:txBody>
      </p:sp>
      <p:pic>
        <p:nvPicPr>
          <p:cNvPr id="1026" name="Picture 2" descr="Shopping ">
            <a:extLst>
              <a:ext uri="{FF2B5EF4-FFF2-40B4-BE49-F238E27FC236}">
                <a16:creationId xmlns:a16="http://schemas.microsoft.com/office/drawing/2014/main" id="{E0C94025-CBF0-8FA3-544E-0872FDAF8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340" y="3843655"/>
            <a:ext cx="1132840" cy="11328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nline shop ">
            <a:extLst>
              <a:ext uri="{FF2B5EF4-FFF2-40B4-BE49-F238E27FC236}">
                <a16:creationId xmlns:a16="http://schemas.microsoft.com/office/drawing/2014/main" id="{9E6B3E22-B5FF-A5D4-E776-701E8FD213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1300" y="3763010"/>
            <a:ext cx="1296670" cy="12966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tLang="x-none"/>
              <a:t>Final thoughts</a:t>
            </a:r>
          </a:p>
        </p:txBody>
      </p:sp>
      <p:sp>
        <p:nvSpPr>
          <p:cNvPr id="49154" name="Content Placeholder 2"/>
          <p:cNvSpPr>
            <a:spLocks noGrp="1"/>
          </p:cNvSpPr>
          <p:nvPr>
            <p:ph idx="1"/>
          </p:nvPr>
        </p:nvSpPr>
        <p:spPr/>
        <p:txBody>
          <a:bodyPr>
            <a:normAutofit/>
          </a:bodyPr>
          <a:lstStyle/>
          <a:p>
            <a:r>
              <a:rPr lang="en-US" altLang="x-none" dirty="0">
                <a:solidFill>
                  <a:schemeClr val="bg2"/>
                </a:solidFill>
              </a:rPr>
              <a:t>Number theory </a:t>
            </a:r>
            <a:r>
              <a:rPr lang="en-US" altLang="x-none" dirty="0"/>
              <a:t>has many applications in computing</a:t>
            </a:r>
          </a:p>
          <a:p>
            <a:pPr lvl="1"/>
            <a:r>
              <a:rPr lang="en-US" altLang="x-none" dirty="0"/>
              <a:t>Hashing for storage</a:t>
            </a:r>
          </a:p>
          <a:p>
            <a:pPr lvl="1"/>
            <a:r>
              <a:rPr lang="en-US" altLang="x-none" dirty="0"/>
              <a:t>Check digits and error-correcting codes</a:t>
            </a:r>
          </a:p>
          <a:p>
            <a:pPr lvl="1"/>
            <a:r>
              <a:rPr lang="en-US" altLang="x-none" dirty="0"/>
              <a:t>Cryptography</a:t>
            </a:r>
          </a:p>
          <a:p>
            <a:pPr lvl="1"/>
            <a:endParaRPr lang="en-US" altLang="x-none" dirty="0"/>
          </a:p>
          <a:p>
            <a:r>
              <a:rPr lang="en-US" altLang="x-none" dirty="0">
                <a:solidFill>
                  <a:schemeClr val="bg2"/>
                </a:solidFill>
              </a:rPr>
              <a:t>Symmetric-key cryptography </a:t>
            </a:r>
            <a:r>
              <a:rPr lang="en-US" altLang="x-none" dirty="0"/>
              <a:t>relies on complex substitutions, while </a:t>
            </a:r>
            <a:r>
              <a:rPr lang="en-US" altLang="x-none" dirty="0">
                <a:solidFill>
                  <a:schemeClr val="bg2"/>
                </a:solidFill>
              </a:rPr>
              <a:t>public-key cryptography</a:t>
            </a:r>
            <a:r>
              <a:rPr lang="en-US" altLang="x-none" dirty="0"/>
              <a:t> uses number theory</a:t>
            </a:r>
          </a:p>
          <a:p>
            <a:pPr lvl="1"/>
            <a:r>
              <a:rPr lang="en-US" altLang="x-none" dirty="0"/>
              <a:t>… and mathematical problems with no known efficient algorithms</a:t>
            </a:r>
          </a:p>
          <a:p>
            <a:pPr lvl="1"/>
            <a:endParaRPr lang="en-US" altLang="x-none" dirty="0"/>
          </a:p>
          <a:p>
            <a:r>
              <a:rPr lang="en-US" altLang="x-none" dirty="0"/>
              <a:t>Next: Proof by induction! (Start reading Chapter 5)</a:t>
            </a:r>
          </a:p>
        </p:txBody>
      </p:sp>
      <p:sp>
        <p:nvSpPr>
          <p:cNvPr id="2" name="3 Marcador de número de diapositiva">
            <a:extLst>
              <a:ext uri="{FF2B5EF4-FFF2-40B4-BE49-F238E27FC236}">
                <a16:creationId xmlns:a16="http://schemas.microsoft.com/office/drawing/2014/main" id="{002B0094-B1B6-46FA-ADA7-0058FC3C6120}"/>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20</a:t>
            </a:fld>
            <a:endParaRPr lang="pt-B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8F7AB-113E-92AC-AA38-C6233D04BD3C}"/>
            </a:ext>
          </a:extLst>
        </p:cNvPr>
        <p:cNvGrpSpPr/>
        <p:nvPr/>
      </p:nvGrpSpPr>
      <p:grpSpPr>
        <a:xfrm>
          <a:off x="0" y="0"/>
          <a:ext cx="0" cy="0"/>
          <a:chOff x="0" y="0"/>
          <a:chExt cx="0" cy="0"/>
        </a:xfrm>
      </p:grpSpPr>
      <p:sp>
        <p:nvSpPr>
          <p:cNvPr id="49153" name="Title 1">
            <a:extLst>
              <a:ext uri="{FF2B5EF4-FFF2-40B4-BE49-F238E27FC236}">
                <a16:creationId xmlns:a16="http://schemas.microsoft.com/office/drawing/2014/main" id="{AF0D78A2-AD29-562F-3CFD-F5464D3FF1BE}"/>
              </a:ext>
            </a:extLst>
          </p:cNvPr>
          <p:cNvSpPr>
            <a:spLocks noGrp="1"/>
          </p:cNvSpPr>
          <p:nvPr>
            <p:ph type="title"/>
          </p:nvPr>
        </p:nvSpPr>
        <p:spPr>
          <a:xfrm>
            <a:off x="457200" y="2200275"/>
            <a:ext cx="8229600" cy="742950"/>
          </a:xfrm>
        </p:spPr>
        <p:txBody>
          <a:bodyPr/>
          <a:lstStyle/>
          <a:p>
            <a:pPr algn="ctr"/>
            <a:r>
              <a:rPr lang="en-US" altLang="x-none" dirty="0"/>
              <a:t>Extra</a:t>
            </a:r>
          </a:p>
        </p:txBody>
      </p:sp>
      <p:sp>
        <p:nvSpPr>
          <p:cNvPr id="2" name="3 Marcador de número de diapositiva">
            <a:extLst>
              <a:ext uri="{FF2B5EF4-FFF2-40B4-BE49-F238E27FC236}">
                <a16:creationId xmlns:a16="http://schemas.microsoft.com/office/drawing/2014/main" id="{D36D7EE2-69CF-3621-D43A-11E21EEAFAB2}"/>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21</a:t>
            </a:fld>
            <a:endParaRPr lang="pt-BR" dirty="0"/>
          </a:p>
        </p:txBody>
      </p:sp>
    </p:spTree>
    <p:extLst>
      <p:ext uri="{BB962C8B-B14F-4D97-AF65-F5344CB8AC3E}">
        <p14:creationId xmlns:p14="http://schemas.microsoft.com/office/powerpoint/2010/main" val="1106652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51A062-ADA8-6968-BE78-79E78760EC94}"/>
                  </a:ext>
                </a:extLst>
              </p:cNvPr>
              <p:cNvSpPr>
                <a:spLocks noGrp="1"/>
              </p:cNvSpPr>
              <p:nvPr>
                <p:ph idx="1"/>
              </p:nvPr>
            </p:nvSpPr>
            <p:spPr>
              <a:xfrm>
                <a:off x="457200" y="1111827"/>
                <a:ext cx="8229600" cy="3771900"/>
              </a:xfrm>
            </p:spPr>
            <p:txBody>
              <a:bodyPr>
                <a:normAutofit/>
              </a:bodyPr>
              <a:lstStyle/>
              <a:p>
                <a:pPr marL="0" indent="0">
                  <a:buNone/>
                </a:pPr>
                <a:r>
                  <a:rPr lang="en-US" dirty="0">
                    <a:solidFill>
                      <a:schemeClr val="bg2"/>
                    </a:solidFill>
                  </a:rPr>
                  <a:t>Examples</a:t>
                </a:r>
                <a:r>
                  <a:rPr lang="en-US" dirty="0"/>
                  <a:t>: Optical media, QR codes</a:t>
                </a:r>
              </a:p>
              <a:p>
                <a:pPr lvl="1"/>
                <a:endParaRPr lang="en-US" dirty="0"/>
              </a:p>
              <a:p>
                <a:pPr marL="0" indent="0">
                  <a:buNone/>
                </a:pPr>
                <a:r>
                  <a:rPr lang="en-US" dirty="0">
                    <a:solidFill>
                      <a:schemeClr val="bg2"/>
                    </a:solidFill>
                  </a:rPr>
                  <a:t>Goal</a:t>
                </a:r>
                <a:r>
                  <a:rPr lang="en-US" dirty="0"/>
                  <a:t>: Store </a:t>
                </a:r>
                <a14:m>
                  <m:oMath xmlns:m="http://schemas.openxmlformats.org/officeDocument/2006/math">
                    <m:r>
                      <a:rPr lang="en-US" b="0" i="1" smtClean="0">
                        <a:latin typeface="Cambria Math" panose="02040503050406030204" pitchFamily="18" charset="0"/>
                      </a:rPr>
                      <m:t>𝑘</m:t>
                    </m:r>
                  </m:oMath>
                </a14:m>
                <a:r>
                  <a:rPr lang="en-US" dirty="0"/>
                  <a:t> digits</a:t>
                </a:r>
                <a:r>
                  <a:rPr lang="en-US" dirty="0">
                    <a:solidFill>
                      <a:srgbClr val="FF0000"/>
                    </a:solidFill>
                  </a:rPr>
                  <a:t>*</a:t>
                </a:r>
                <a:r>
                  <a:rPr lang="en-US" dirty="0"/>
                  <a:t> with extra check digits so that erasures/errors can be detected/corrected</a:t>
                </a:r>
              </a:p>
              <a:p>
                <a:pPr lvl="1"/>
                <a:r>
                  <a:rPr lang="en-US" dirty="0"/>
                  <a:t>Store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&gt;</m:t>
                    </m:r>
                    <m:r>
                      <a:rPr lang="en-US" b="0" i="1" smtClean="0">
                        <a:latin typeface="Cambria Math" panose="02040503050406030204" pitchFamily="18" charset="0"/>
                      </a:rPr>
                      <m:t>𝑘</m:t>
                    </m:r>
                  </m:oMath>
                </a14:m>
                <a:r>
                  <a:rPr lang="en-US" dirty="0"/>
                  <a:t> digits, where </a:t>
                </a:r>
                <a14:m>
                  <m:oMath xmlns:m="http://schemas.openxmlformats.org/officeDocument/2006/math">
                    <m:r>
                      <a:rPr lang="en-US" b="0" i="1" smtClean="0">
                        <a:solidFill>
                          <a:srgbClr val="7030A0"/>
                        </a:solidFill>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 are </a:t>
                </a:r>
                <a:r>
                  <a:rPr lang="en-US" dirty="0">
                    <a:solidFill>
                      <a:srgbClr val="00B050"/>
                    </a:solidFill>
                  </a:rPr>
                  <a:t>check digits</a:t>
                </a:r>
              </a:p>
              <a:p>
                <a:pPr lvl="1"/>
                <a:r>
                  <a:rPr lang="en-US" dirty="0"/>
                  <a:t>If any </a:t>
                </a:r>
                <a14:m>
                  <m:oMath xmlns:m="http://schemas.openxmlformats.org/officeDocument/2006/math">
                    <m:r>
                      <a:rPr lang="en-US" b="0" i="1" smtClean="0">
                        <a:solidFill>
                          <a:schemeClr val="accent3"/>
                        </a:solidFill>
                        <a:latin typeface="Cambria Math" panose="02040503050406030204" pitchFamily="18" charset="0"/>
                      </a:rPr>
                      <m:t>𝑡</m:t>
                    </m:r>
                  </m:oMath>
                </a14:m>
                <a:r>
                  <a:rPr lang="en-US" dirty="0">
                    <a:solidFill>
                      <a:schemeClr val="accent3"/>
                    </a:solidFill>
                  </a:rPr>
                  <a:t> digits are lost</a:t>
                </a:r>
                <a:r>
                  <a:rPr lang="en-US" dirty="0"/>
                  <a:t>, they can be </a:t>
                </a:r>
                <a:r>
                  <a:rPr lang="en-US" dirty="0">
                    <a:solidFill>
                      <a:srgbClr val="00B0F0"/>
                    </a:solidFill>
                  </a:rPr>
                  <a:t>recovered</a:t>
                </a:r>
              </a:p>
              <a:p>
                <a:pPr lvl="1"/>
                <a:r>
                  <a:rPr lang="en-US" dirty="0"/>
                  <a:t>If any </a:t>
                </a:r>
                <a14:m>
                  <m:oMath xmlns:m="http://schemas.openxmlformats.org/officeDocument/2006/math">
                    <m:r>
                      <a:rPr lang="en-US" b="0" i="1" smtClean="0">
                        <a:solidFill>
                          <a:schemeClr val="accent3"/>
                        </a:solidFill>
                        <a:latin typeface="Cambria Math" panose="02040503050406030204" pitchFamily="18" charset="0"/>
                      </a:rPr>
                      <m:t>𝑡</m:t>
                    </m:r>
                  </m:oMath>
                </a14:m>
                <a:r>
                  <a:rPr lang="en-US" dirty="0">
                    <a:solidFill>
                      <a:schemeClr val="accent3"/>
                    </a:solidFill>
                  </a:rPr>
                  <a:t> digits are changed</a:t>
                </a:r>
                <a:r>
                  <a:rPr lang="en-US" dirty="0"/>
                  <a:t>, it can be </a:t>
                </a:r>
                <a:r>
                  <a:rPr lang="en-US" dirty="0">
                    <a:solidFill>
                      <a:srgbClr val="00B0F0"/>
                    </a:solidFill>
                  </a:rPr>
                  <a:t>detected</a:t>
                </a:r>
              </a:p>
              <a:p>
                <a:pPr lvl="1"/>
                <a:r>
                  <a:rPr lang="en-US" dirty="0"/>
                  <a:t>If any </a:t>
                </a:r>
                <a14:m>
                  <m:oMath xmlns:m="http://schemas.openxmlformats.org/officeDocument/2006/math">
                    <m:d>
                      <m:dPr>
                        <m:begChr m:val="⌊"/>
                        <m:endChr m:val="⌋"/>
                        <m:ctrlPr>
                          <a:rPr lang="en-US"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𝑡</m:t>
                        </m:r>
                        <m:r>
                          <a:rPr lang="en-US" b="0" i="1" smtClean="0">
                            <a:solidFill>
                              <a:schemeClr val="accent3"/>
                            </a:solidFill>
                            <a:latin typeface="Cambria Math" panose="02040503050406030204" pitchFamily="18" charset="0"/>
                          </a:rPr>
                          <m:t>/2</m:t>
                        </m:r>
                      </m:e>
                    </m:d>
                  </m:oMath>
                </a14:m>
                <a:r>
                  <a:rPr lang="en-US" dirty="0">
                    <a:solidFill>
                      <a:schemeClr val="accent3"/>
                    </a:solidFill>
                  </a:rPr>
                  <a:t> digits are changed</a:t>
                </a:r>
                <a:r>
                  <a:rPr lang="en-US" dirty="0"/>
                  <a:t>, it can be </a:t>
                </a:r>
                <a:r>
                  <a:rPr lang="en-US" dirty="0">
                    <a:solidFill>
                      <a:srgbClr val="00B0F0"/>
                    </a:solidFill>
                  </a:rPr>
                  <a:t>corrected</a:t>
                </a:r>
              </a:p>
              <a:p>
                <a:pPr lvl="1"/>
                <a:endParaRPr lang="en-US" dirty="0"/>
              </a:p>
              <a:p>
                <a:pPr marL="0" indent="0">
                  <a:buNone/>
                </a:pPr>
                <a:r>
                  <a:rPr lang="en-US" dirty="0">
                    <a:solidFill>
                      <a:schemeClr val="bg2"/>
                    </a:solidFill>
                  </a:rPr>
                  <a:t>Reed–Solomon</a:t>
                </a:r>
                <a:r>
                  <a:rPr lang="en-US" dirty="0"/>
                  <a:t>: Let each digit represent a point on a curve</a:t>
                </a:r>
              </a:p>
              <a:p>
                <a:pPr lvl="1"/>
                <a:r>
                  <a:rPr lang="en-US" dirty="0"/>
                  <a:t>Any </a:t>
                </a:r>
                <a14:m>
                  <m:oMath xmlns:m="http://schemas.openxmlformats.org/officeDocument/2006/math">
                    <m:r>
                      <a:rPr lang="en-US" b="0" i="1" smtClean="0">
                        <a:latin typeface="Cambria Math" panose="02040503050406030204" pitchFamily="18" charset="0"/>
                      </a:rPr>
                      <m:t>𝑘</m:t>
                    </m:r>
                  </m:oMath>
                </a14:m>
                <a:r>
                  <a:rPr lang="en-US" dirty="0"/>
                  <a:t> points identify a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)-degree polynomial</a:t>
                </a:r>
              </a:p>
              <a:p>
                <a:pPr lvl="1"/>
                <a:r>
                  <a:rPr lang="en-US" dirty="0"/>
                  <a:t>Extend the curve to generate check digits, </a:t>
                </a:r>
                <a:r>
                  <a:rPr lang="en-US" b="1" dirty="0">
                    <a:solidFill>
                      <a:schemeClr val="tx1"/>
                    </a:solidFill>
                  </a:rPr>
                  <a:t>interpolate to recover lost digits</a:t>
                </a:r>
              </a:p>
            </p:txBody>
          </p:sp>
        </mc:Choice>
        <mc:Fallback xmlns="">
          <p:sp>
            <p:nvSpPr>
              <p:cNvPr id="3" name="Content Placeholder 2">
                <a:extLst>
                  <a:ext uri="{FF2B5EF4-FFF2-40B4-BE49-F238E27FC236}">
                    <a16:creationId xmlns:a16="http://schemas.microsoft.com/office/drawing/2014/main" id="{0F51A062-ADA8-6968-BE78-79E78760EC94}"/>
                  </a:ext>
                </a:extLst>
              </p:cNvPr>
              <p:cNvSpPr>
                <a:spLocks noGrp="1" noRot="1" noChangeAspect="1" noMove="1" noResize="1" noEditPoints="1" noAdjustHandles="1" noChangeArrowheads="1" noChangeShapeType="1" noTextEdit="1"/>
              </p:cNvSpPr>
              <p:nvPr>
                <p:ph idx="1"/>
              </p:nvPr>
            </p:nvSpPr>
            <p:spPr>
              <a:xfrm>
                <a:off x="457200" y="1111827"/>
                <a:ext cx="8229600" cy="3771900"/>
              </a:xfrm>
              <a:blipFill>
                <a:blip r:embed="rId2"/>
                <a:stretch>
                  <a:fillRect l="-617"/>
                </a:stretch>
              </a:blipFill>
            </p:spPr>
            <p:txBody>
              <a:bodyPr/>
              <a:lstStyle/>
              <a:p>
                <a:r>
                  <a:rPr lang="en-US">
                    <a:noFill/>
                  </a:rPr>
                  <a:t> </a:t>
                </a:r>
              </a:p>
            </p:txBody>
          </p:sp>
        </mc:Fallback>
      </mc:AlternateContent>
      <p:sp>
        <p:nvSpPr>
          <p:cNvPr id="4" name="3 Marcador de número de diapositiva">
            <a:extLst>
              <a:ext uri="{FF2B5EF4-FFF2-40B4-BE49-F238E27FC236}">
                <a16:creationId xmlns:a16="http://schemas.microsoft.com/office/drawing/2014/main" id="{40E121DE-D2D1-57BE-715B-E6B1FACE2DC7}"/>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22</a:t>
            </a:fld>
            <a:endParaRPr lang="pt-BR" dirty="0"/>
          </a:p>
        </p:txBody>
      </p:sp>
      <p:sp>
        <p:nvSpPr>
          <p:cNvPr id="5" name="Title 1">
            <a:extLst>
              <a:ext uri="{FF2B5EF4-FFF2-40B4-BE49-F238E27FC236}">
                <a16:creationId xmlns:a16="http://schemas.microsoft.com/office/drawing/2014/main" id="{834F8D9F-0548-402B-D902-1BB8BF106165}"/>
              </a:ext>
            </a:extLst>
          </p:cNvPr>
          <p:cNvSpPr txBox="1">
            <a:spLocks/>
          </p:cNvSpPr>
          <p:nvPr/>
        </p:nvSpPr>
        <p:spPr>
          <a:xfrm>
            <a:off x="457200" y="400050"/>
            <a:ext cx="8229600" cy="742950"/>
          </a:xfrm>
          <a:prstGeom prst="rect">
            <a:avLst/>
          </a:prstGeom>
          <a:noFill/>
          <a:ln>
            <a:noFill/>
          </a:ln>
        </p:spPr>
        <p:txBody>
          <a:bodyPr spcFirstLastPara="1" wrap="square" lIns="91425" tIns="45700" rIns="91425" bIns="45700" anchor="ctr" anchorCtr="0">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t>Error-correcting codes are used to store data when reading is error-prone</a:t>
            </a:r>
            <a:endParaRPr lang="en-US" dirty="0"/>
          </a:p>
        </p:txBody>
      </p:sp>
    </p:spTree>
    <p:extLst>
      <p:ext uri="{BB962C8B-B14F-4D97-AF65-F5344CB8AC3E}">
        <p14:creationId xmlns:p14="http://schemas.microsoft.com/office/powerpoint/2010/main" val="191668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topics</a:t>
            </a:r>
          </a:p>
        </p:txBody>
      </p:sp>
      <p:pic>
        <p:nvPicPr>
          <p:cNvPr id="4" name="Picture 2" descr="Notebook ">
            <a:extLst>
              <a:ext uri="{FF2B5EF4-FFF2-40B4-BE49-F238E27FC236}">
                <a16:creationId xmlns:a16="http://schemas.microsoft.com/office/drawing/2014/main" id="{88A3FD40-CB5F-5103-5AF5-A5C17BAE22CB}"/>
              </a:ext>
            </a:extLst>
          </p:cNvPr>
          <p:cNvPicPr>
            <a:picLocks noChangeAspect="1" noChangeArrowheads="1"/>
          </p:cNvPicPr>
          <p:nvPr/>
        </p:nvPicPr>
        <p:blipFill>
          <a:blip r:embed="rId2"/>
          <a:srcRect/>
          <a:stretch>
            <a:fillRect/>
          </a:stretch>
        </p:blipFill>
        <p:spPr bwMode="auto">
          <a:xfrm>
            <a:off x="7437524" y="1490431"/>
            <a:ext cx="1219200" cy="1219201"/>
          </a:xfrm>
          <a:prstGeom prst="rect">
            <a:avLst/>
          </a:prstGeom>
          <a:noFill/>
        </p:spPr>
      </p:pic>
      <p:sp>
        <p:nvSpPr>
          <p:cNvPr id="5" name="3 Marcador de número de diapositiva">
            <a:extLst>
              <a:ext uri="{FF2B5EF4-FFF2-40B4-BE49-F238E27FC236}">
                <a16:creationId xmlns:a16="http://schemas.microsoft.com/office/drawing/2014/main" id="{9FC3A38D-92A1-91BA-B190-E2894747B6C7}"/>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3</a:t>
            </a:fld>
            <a:endParaRPr lang="pt-BR" dirty="0"/>
          </a:p>
        </p:txBody>
      </p:sp>
      <p:sp>
        <p:nvSpPr>
          <p:cNvPr id="6" name="Content Placeholder 2">
            <a:extLst>
              <a:ext uri="{FF2B5EF4-FFF2-40B4-BE49-F238E27FC236}">
                <a16:creationId xmlns:a16="http://schemas.microsoft.com/office/drawing/2014/main" id="{3A439FC4-76DB-80A4-AF53-16DCE257DBF9}"/>
              </a:ext>
            </a:extLst>
          </p:cNvPr>
          <p:cNvSpPr txBox="1">
            <a:spLocks/>
          </p:cNvSpPr>
          <p:nvPr/>
        </p:nvSpPr>
        <p:spPr>
          <a:xfrm>
            <a:off x="457200" y="1135727"/>
            <a:ext cx="6800850" cy="360045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25755" algn="l" rtl="0">
              <a:lnSpc>
                <a:spcPct val="100000"/>
              </a:lnSpc>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1pPr>
            <a:lvl2pPr marL="914400" marR="0" lvl="1" indent="-325755" algn="l" rtl="0">
              <a:lnSpc>
                <a:spcPct val="100000"/>
              </a:lnSpc>
              <a:spcBef>
                <a:spcPts val="360"/>
              </a:spcBef>
              <a:spcAft>
                <a:spcPts val="0"/>
              </a:spcAft>
              <a:buClr>
                <a:schemeClr val="accent1"/>
              </a:buClr>
              <a:buSzPts val="1530"/>
              <a:buFont typeface="Arial"/>
              <a:buChar char="•"/>
              <a:defRPr sz="1500" b="0" i="0" u="none" strike="noStrike" cap="none">
                <a:solidFill>
                  <a:schemeClr val="dk1"/>
                </a:solidFill>
                <a:latin typeface="Arial"/>
                <a:ea typeface="Arial"/>
                <a:cs typeface="Arial"/>
                <a:sym typeface="Arial"/>
              </a:defRPr>
            </a:lvl2pPr>
            <a:lvl3pPr marL="1371600" marR="0" lvl="2" indent="-331469" algn="l" rtl="0">
              <a:lnSpc>
                <a:spcPct val="100000"/>
              </a:lnSpc>
              <a:spcBef>
                <a:spcPts val="360"/>
              </a:spcBef>
              <a:spcAft>
                <a:spcPts val="0"/>
              </a:spcAft>
              <a:buClr>
                <a:schemeClr val="accent1"/>
              </a:buClr>
              <a:buSzPts val="1620"/>
              <a:buFont typeface="Arial"/>
              <a:buChar char="•"/>
              <a:defRPr sz="135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accent1"/>
              </a:buClr>
              <a:buSzPts val="1800"/>
              <a:buFont typeface="Arial"/>
              <a:buChar char="•"/>
              <a:defRPr sz="12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accent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accent1"/>
              </a:buClr>
              <a:buSzPts val="1800"/>
              <a:buFont typeface="Arial"/>
              <a:buChar char="•"/>
              <a:defRPr sz="975"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accent1"/>
              </a:buClr>
              <a:buSzPts val="1800"/>
              <a:buFont typeface="Arial"/>
              <a:buChar char="•"/>
              <a:defRPr sz="975"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accent1"/>
              </a:buClr>
              <a:buSzPts val="1800"/>
              <a:buFont typeface="Arial"/>
              <a:buChar char="•"/>
              <a:defRPr sz="975"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accent1"/>
              </a:buClr>
              <a:buSzPts val="1800"/>
              <a:buFont typeface="Arial"/>
              <a:buChar char="•"/>
              <a:defRPr sz="975" b="0" i="0" u="none" strike="noStrike" cap="none">
                <a:solidFill>
                  <a:schemeClr val="dk1"/>
                </a:solidFill>
                <a:latin typeface="Arial"/>
                <a:ea typeface="Arial"/>
                <a:cs typeface="Arial"/>
                <a:sym typeface="Arial"/>
              </a:defRPr>
            </a:lvl9pPr>
          </a:lstStyle>
          <a:p>
            <a:r>
              <a:rPr lang="en-US" altLang="x-none" dirty="0"/>
              <a:t>Hashing non-numeric data</a:t>
            </a:r>
          </a:p>
          <a:p>
            <a:pPr lvl="1"/>
            <a:r>
              <a:rPr lang="en-US" altLang="x-none" dirty="0"/>
              <a:t>Horner’s method for efficient computation</a:t>
            </a:r>
          </a:p>
          <a:p>
            <a:pPr lvl="1"/>
            <a:endParaRPr lang="en-US" altLang="x-none" dirty="0"/>
          </a:p>
          <a:p>
            <a:pPr marL="285750" indent="-285750"/>
            <a:r>
              <a:rPr lang="en-US" altLang="x-none" dirty="0"/>
              <a:t>Check digits and error-correcting codes</a:t>
            </a:r>
          </a:p>
          <a:p>
            <a:pPr lvl="1"/>
            <a:r>
              <a:rPr lang="en-US" altLang="x-none" dirty="0"/>
              <a:t>ISBN, Luhn, Reed–Solomon</a:t>
            </a:r>
          </a:p>
          <a:p>
            <a:pPr lvl="1"/>
            <a:endParaRPr lang="en-US" altLang="x-none" dirty="0"/>
          </a:p>
          <a:p>
            <a:pPr marL="285750" indent="-285750"/>
            <a:r>
              <a:rPr lang="en-US" altLang="x-none" dirty="0"/>
              <a:t>Cryptography</a:t>
            </a:r>
          </a:p>
          <a:p>
            <a:pPr lvl="1"/>
            <a:r>
              <a:rPr lang="en-US" altLang="x-none" dirty="0"/>
              <a:t>Block ciphers</a:t>
            </a:r>
          </a:p>
          <a:p>
            <a:pPr lvl="1"/>
            <a:r>
              <a:rPr lang="en-US" altLang="x-none" dirty="0"/>
              <a:t>Public-key cryptography</a:t>
            </a:r>
          </a:p>
          <a:p>
            <a:pPr lvl="1"/>
            <a:r>
              <a:rPr lang="en-US" altLang="x-none" dirty="0"/>
              <a:t>RSA</a:t>
            </a:r>
          </a:p>
        </p:txBody>
      </p:sp>
    </p:spTree>
    <p:extLst>
      <p:ext uri="{BB962C8B-B14F-4D97-AF65-F5344CB8AC3E}">
        <p14:creationId xmlns:p14="http://schemas.microsoft.com/office/powerpoint/2010/main" val="34583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457199" y="1058834"/>
            <a:ext cx="8229599" cy="1828800"/>
          </a:xfrm>
        </p:spPr>
        <p:txBody>
          <a:bodyPr/>
          <a:lstStyle/>
          <a:p>
            <a:pPr marL="0" indent="0">
              <a:buNone/>
            </a:pPr>
            <a:r>
              <a:rPr lang="en-US" altLang="x-none" sz="1500" i="1" dirty="0">
                <a:solidFill>
                  <a:schemeClr val="bg2"/>
                </a:solidFill>
              </a:rPr>
              <a:t>Problem:</a:t>
            </a:r>
            <a:r>
              <a:rPr lang="en-US" altLang="x-none" sz="1500" dirty="0">
                <a:solidFill>
                  <a:schemeClr val="bg2"/>
                </a:solidFill>
              </a:rPr>
              <a:t>  </a:t>
            </a:r>
            <a:r>
              <a:rPr lang="en-US" altLang="x-none" sz="1500" dirty="0"/>
              <a:t>Given a large collection of records, how can we find the one we want quickly?</a:t>
            </a:r>
          </a:p>
          <a:p>
            <a:pPr marL="557213" lvl="2" indent="0"/>
            <a:endParaRPr lang="en-US" altLang="x-none" sz="1050" b="1" i="1" dirty="0"/>
          </a:p>
          <a:p>
            <a:pPr marL="0" indent="0">
              <a:buNone/>
            </a:pPr>
            <a:r>
              <a:rPr lang="en-US" altLang="x-none" sz="1500" dirty="0">
                <a:solidFill>
                  <a:srgbClr val="00B050"/>
                </a:solidFill>
              </a:rPr>
              <a:t>Solution:  </a:t>
            </a:r>
            <a:r>
              <a:rPr lang="en-US" altLang="x-none" sz="1500" dirty="0"/>
              <a:t>Apply a </a:t>
            </a:r>
            <a:r>
              <a:rPr lang="en-US" altLang="x-none" sz="1500" dirty="0">
                <a:solidFill>
                  <a:srgbClr val="FF0000"/>
                </a:solidFill>
              </a:rPr>
              <a:t>hash function </a:t>
            </a:r>
            <a:r>
              <a:rPr lang="en-US" altLang="x-none" sz="1500" dirty="0"/>
              <a:t>that determines the storage location of the record based on the record</a:t>
            </a:r>
            <a:r>
              <a:rPr lang="en-US" altLang="ja-JP" sz="1500" dirty="0"/>
              <a:t>’s ID.  A common hash function is </a:t>
            </a:r>
            <a:r>
              <a:rPr lang="en-US" altLang="ja-JP" sz="1500" i="1" dirty="0"/>
              <a:t>h</a:t>
            </a:r>
            <a:r>
              <a:rPr lang="en-US" altLang="ja-JP" sz="1500" dirty="0"/>
              <a:t>(</a:t>
            </a:r>
            <a:r>
              <a:rPr lang="en-US" altLang="ja-JP" sz="1500" i="1" dirty="0"/>
              <a:t>k</a:t>
            </a:r>
            <a:r>
              <a:rPr lang="en-US" altLang="ja-JP" sz="1500" dirty="0"/>
              <a:t>) = </a:t>
            </a:r>
            <a:r>
              <a:rPr lang="en-US" altLang="ja-JP" sz="1500" i="1" dirty="0"/>
              <a:t>k</a:t>
            </a:r>
            <a:r>
              <a:rPr lang="en-US" altLang="ja-JP" sz="1500" dirty="0"/>
              <a:t> </a:t>
            </a:r>
            <a:r>
              <a:rPr lang="en-US" altLang="ja-JP" sz="1500" b="1" dirty="0"/>
              <a:t>mod</a:t>
            </a:r>
            <a:r>
              <a:rPr lang="en-US" altLang="ja-JP" sz="1500" dirty="0"/>
              <a:t> </a:t>
            </a:r>
            <a:r>
              <a:rPr lang="en-US" altLang="ja-JP" sz="1500" i="1" dirty="0"/>
              <a:t>n</a:t>
            </a:r>
            <a:r>
              <a:rPr lang="en-US" altLang="ja-JP" sz="1500" dirty="0"/>
              <a:t>, where </a:t>
            </a:r>
            <a:r>
              <a:rPr lang="en-US" altLang="ja-JP" sz="1500" i="1" dirty="0"/>
              <a:t>n</a:t>
            </a:r>
            <a:r>
              <a:rPr lang="en-US" altLang="ja-JP" sz="1500" dirty="0"/>
              <a:t> is the number of available storage locations.</a:t>
            </a:r>
            <a:endParaRPr lang="en-US" altLang="x-none" sz="1500" dirty="0"/>
          </a:p>
        </p:txBody>
      </p:sp>
      <p:graphicFrame>
        <p:nvGraphicFramePr>
          <p:cNvPr id="4" name="Table 3"/>
          <p:cNvGraphicFramePr>
            <a:graphicFrameLocks noGrp="1"/>
          </p:cNvGraphicFramePr>
          <p:nvPr/>
        </p:nvGraphicFramePr>
        <p:xfrm>
          <a:off x="2228850" y="2857500"/>
          <a:ext cx="4572000" cy="514350"/>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gridCol w="571500">
                  <a:extLst>
                    <a:ext uri="{9D8B030D-6E8A-4147-A177-3AD203B41FA5}">
                      <a16:colId xmlns:a16="http://schemas.microsoft.com/office/drawing/2014/main" val="20006"/>
                    </a:ext>
                  </a:extLst>
                </a:gridCol>
                <a:gridCol w="571500">
                  <a:extLst>
                    <a:ext uri="{9D8B030D-6E8A-4147-A177-3AD203B41FA5}">
                      <a16:colId xmlns:a16="http://schemas.microsoft.com/office/drawing/2014/main" val="20007"/>
                    </a:ext>
                  </a:extLst>
                </a:gridCol>
              </a:tblGrid>
              <a:tr h="514350">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rebuchet MS" pitchFamily="-105" charset="0"/>
                          <a:ea typeface="Osaka" pitchFamily="-105" charset="-128"/>
                          <a:cs typeface="Osaka" pitchFamily="-105" charset="-128"/>
                        </a:rPr>
                        <a:t>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rebuchet MS" pitchFamily="-105" charset="0"/>
                          <a:ea typeface="Osaka" pitchFamily="-105" charset="-128"/>
                          <a:cs typeface="Osaka" pitchFamily="-105" charset="-128"/>
                        </a:rPr>
                        <a:t>1</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rebuchet MS" pitchFamily="-105" charset="0"/>
                          <a:ea typeface="Osaka" pitchFamily="-105" charset="-128"/>
                          <a:cs typeface="Osaka" pitchFamily="-105" charset="-128"/>
                        </a:rPr>
                        <a:t>2</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rebuchet MS" pitchFamily="-105" charset="0"/>
                          <a:ea typeface="Osaka" pitchFamily="-105" charset="-128"/>
                          <a:cs typeface="Osaka" pitchFamily="-105" charset="-128"/>
                        </a:rPr>
                        <a:t>3</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rebuchet MS" pitchFamily="-105" charset="0"/>
                          <a:ea typeface="Osaka" pitchFamily="-105" charset="-128"/>
                          <a:cs typeface="Osaka" pitchFamily="-105" charset="-128"/>
                        </a:rPr>
                        <a:t>4</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rebuchet MS" pitchFamily="-105" charset="0"/>
                          <a:ea typeface="Osaka" pitchFamily="-105" charset="-128"/>
                          <a:cs typeface="Osaka" pitchFamily="-105" charset="-128"/>
                        </a:rPr>
                        <a:t>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rebuchet MS" pitchFamily="-105" charset="0"/>
                          <a:ea typeface="Osaka" pitchFamily="-105" charset="-128"/>
                          <a:cs typeface="Osaka" pitchFamily="-105" charset="-128"/>
                        </a:rPr>
                        <a:t>6</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rebuchet MS" pitchFamily="-105" charset="0"/>
                          <a:ea typeface="Osaka" pitchFamily="-105" charset="-128"/>
                          <a:cs typeface="Osaka" pitchFamily="-105" charset="-128"/>
                        </a:rPr>
                        <a:t>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2" name="Group 19"/>
          <p:cNvGrpSpPr>
            <a:grpSpLocks/>
          </p:cNvGrpSpPr>
          <p:nvPr/>
        </p:nvGrpSpPr>
        <p:grpSpPr bwMode="auto">
          <a:xfrm>
            <a:off x="4613673" y="3886200"/>
            <a:ext cx="872728" cy="971550"/>
            <a:chOff x="4017610" y="5181600"/>
            <a:chExt cx="1163990" cy="1295400"/>
          </a:xfrm>
        </p:grpSpPr>
        <p:sp>
          <p:nvSpPr>
            <p:cNvPr id="35877" name="Folded Corner 4"/>
            <p:cNvSpPr>
              <a:spLocks noChangeArrowheads="1"/>
            </p:cNvSpPr>
            <p:nvPr/>
          </p:nvSpPr>
          <p:spPr bwMode="auto">
            <a:xfrm flipV="1">
              <a:off x="4038600" y="5181600"/>
              <a:ext cx="1143000" cy="1295400"/>
            </a:xfrm>
            <a:prstGeom prst="foldedCorner">
              <a:avLst>
                <a:gd name="adj" fmla="val 16667"/>
              </a:avLst>
            </a:prstGeom>
            <a:solidFill>
              <a:srgbClr val="FFFFBD"/>
            </a:solidFill>
            <a:ln w="9525">
              <a:solidFill>
                <a:schemeClr val="tx1"/>
              </a:solidFill>
              <a:round/>
              <a:headEnd/>
              <a:tailEnd/>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35878" name="TextBox 5"/>
            <p:cNvSpPr txBox="1">
              <a:spLocks noChangeArrowheads="1"/>
            </p:cNvSpPr>
            <p:nvPr/>
          </p:nvSpPr>
          <p:spPr bwMode="auto">
            <a:xfrm>
              <a:off x="4017610" y="5257800"/>
              <a:ext cx="1073697"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500"/>
                <a:t>ID: 276</a:t>
              </a:r>
            </a:p>
            <a:p>
              <a:pPr eaLnBrk="1" hangingPunct="1"/>
              <a:r>
                <a:rPr lang="en-US" altLang="x-none" sz="1500"/>
                <a:t>…</a:t>
              </a:r>
            </a:p>
            <a:p>
              <a:pPr eaLnBrk="1" hangingPunct="1"/>
              <a:r>
                <a:rPr lang="en-US" altLang="x-none" sz="1500"/>
                <a:t>…</a:t>
              </a:r>
            </a:p>
          </p:txBody>
        </p:sp>
      </p:grpSp>
      <p:grpSp>
        <p:nvGrpSpPr>
          <p:cNvPr id="3" name="Group 20"/>
          <p:cNvGrpSpPr>
            <a:grpSpLocks/>
          </p:cNvGrpSpPr>
          <p:nvPr/>
        </p:nvGrpSpPr>
        <p:grpSpPr bwMode="auto">
          <a:xfrm>
            <a:off x="5600700" y="3886200"/>
            <a:ext cx="872729" cy="971550"/>
            <a:chOff x="6379810" y="5181600"/>
            <a:chExt cx="1163990" cy="1295400"/>
          </a:xfrm>
        </p:grpSpPr>
        <p:sp>
          <p:nvSpPr>
            <p:cNvPr id="35875" name="Folded Corner 6"/>
            <p:cNvSpPr>
              <a:spLocks noChangeArrowheads="1"/>
            </p:cNvSpPr>
            <p:nvPr/>
          </p:nvSpPr>
          <p:spPr bwMode="auto">
            <a:xfrm flipV="1">
              <a:off x="6400800" y="5181600"/>
              <a:ext cx="1143000" cy="1295400"/>
            </a:xfrm>
            <a:prstGeom prst="foldedCorner">
              <a:avLst>
                <a:gd name="adj" fmla="val 16667"/>
              </a:avLst>
            </a:prstGeom>
            <a:solidFill>
              <a:srgbClr val="FFFFBD"/>
            </a:solidFill>
            <a:ln w="9525">
              <a:solidFill>
                <a:schemeClr val="tx1"/>
              </a:solidFill>
              <a:round/>
              <a:headEnd/>
              <a:tailEnd/>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35876" name="TextBox 7"/>
            <p:cNvSpPr txBox="1">
              <a:spLocks noChangeArrowheads="1"/>
            </p:cNvSpPr>
            <p:nvPr/>
          </p:nvSpPr>
          <p:spPr bwMode="auto">
            <a:xfrm>
              <a:off x="6379810" y="5257800"/>
              <a:ext cx="93045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500"/>
                <a:t>ID: 23</a:t>
              </a:r>
            </a:p>
            <a:p>
              <a:pPr eaLnBrk="1" hangingPunct="1"/>
              <a:r>
                <a:rPr lang="en-US" altLang="x-none" sz="1500"/>
                <a:t>…</a:t>
              </a:r>
            </a:p>
            <a:p>
              <a:pPr eaLnBrk="1" hangingPunct="1"/>
              <a:r>
                <a:rPr lang="en-US" altLang="x-none" sz="1500"/>
                <a:t>…</a:t>
              </a:r>
            </a:p>
          </p:txBody>
        </p:sp>
      </p:grpSp>
      <p:grpSp>
        <p:nvGrpSpPr>
          <p:cNvPr id="5" name="Group 18"/>
          <p:cNvGrpSpPr>
            <a:grpSpLocks/>
          </p:cNvGrpSpPr>
          <p:nvPr/>
        </p:nvGrpSpPr>
        <p:grpSpPr bwMode="auto">
          <a:xfrm>
            <a:off x="2613423" y="3886200"/>
            <a:ext cx="872728" cy="971550"/>
            <a:chOff x="1426810" y="5181600"/>
            <a:chExt cx="1163990" cy="1295400"/>
          </a:xfrm>
        </p:grpSpPr>
        <p:sp>
          <p:nvSpPr>
            <p:cNvPr id="6" name="Folded Corner 8"/>
            <p:cNvSpPr>
              <a:spLocks noChangeArrowheads="1"/>
            </p:cNvSpPr>
            <p:nvPr/>
          </p:nvSpPr>
          <p:spPr bwMode="auto">
            <a:xfrm flipV="1">
              <a:off x="1447800" y="5181600"/>
              <a:ext cx="1143000" cy="1295400"/>
            </a:xfrm>
            <a:prstGeom prst="foldedCorner">
              <a:avLst>
                <a:gd name="adj" fmla="val 16667"/>
              </a:avLst>
            </a:prstGeom>
            <a:solidFill>
              <a:srgbClr val="FFFFBD"/>
            </a:solidFill>
            <a:ln w="9525">
              <a:solidFill>
                <a:schemeClr val="tx1"/>
              </a:solidFill>
              <a:round/>
              <a:headEnd/>
              <a:tailEnd/>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35874" name="TextBox 9"/>
            <p:cNvSpPr txBox="1">
              <a:spLocks noChangeArrowheads="1"/>
            </p:cNvSpPr>
            <p:nvPr/>
          </p:nvSpPr>
          <p:spPr bwMode="auto">
            <a:xfrm>
              <a:off x="1426810" y="5257800"/>
              <a:ext cx="930451"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500"/>
                <a:t>ID: 42</a:t>
              </a:r>
            </a:p>
            <a:p>
              <a:pPr eaLnBrk="1" hangingPunct="1"/>
              <a:r>
                <a:rPr lang="en-US" altLang="x-none" sz="1500"/>
                <a:t>…</a:t>
              </a:r>
            </a:p>
            <a:p>
              <a:pPr eaLnBrk="1" hangingPunct="1"/>
              <a:r>
                <a:rPr lang="en-US" altLang="x-none" sz="1500"/>
                <a:t>…</a:t>
              </a:r>
            </a:p>
          </p:txBody>
        </p:sp>
      </p:grpSp>
      <p:cxnSp>
        <p:nvCxnSpPr>
          <p:cNvPr id="35867" name="Curved Connector 11"/>
          <p:cNvCxnSpPr>
            <a:cxnSpLocks noChangeShapeType="1"/>
          </p:cNvCxnSpPr>
          <p:nvPr/>
        </p:nvCxnSpPr>
        <p:spPr bwMode="auto">
          <a:xfrm rot="5400000" flipH="1" flipV="1">
            <a:off x="2957513" y="3300413"/>
            <a:ext cx="685800" cy="485775"/>
          </a:xfrm>
          <a:prstGeom prst="curvedConnector3">
            <a:avLst>
              <a:gd name="adj1" fmla="val 50000"/>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5868" name="Curved Connector 12"/>
          <p:cNvCxnSpPr>
            <a:cxnSpLocks noChangeShapeType="1"/>
            <a:stCxn id="35875" idx="2"/>
          </p:cNvCxnSpPr>
          <p:nvPr/>
        </p:nvCxnSpPr>
        <p:spPr bwMode="auto">
          <a:xfrm rot="5400000" flipH="1" flipV="1">
            <a:off x="5908477" y="3279577"/>
            <a:ext cx="742950" cy="470297"/>
          </a:xfrm>
          <a:prstGeom prst="curvedConnector3">
            <a:avLst>
              <a:gd name="adj1" fmla="val 50000"/>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5869" name="Curved Connector 15"/>
          <p:cNvCxnSpPr>
            <a:cxnSpLocks noChangeShapeType="1"/>
          </p:cNvCxnSpPr>
          <p:nvPr/>
        </p:nvCxnSpPr>
        <p:spPr bwMode="auto">
          <a:xfrm rot="16200000" flipV="1">
            <a:off x="4557713" y="3386138"/>
            <a:ext cx="685800" cy="314325"/>
          </a:xfrm>
          <a:prstGeom prst="curvedConnector3">
            <a:avLst>
              <a:gd name="adj1" fmla="val 50000"/>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
        <p:nvSpPr>
          <p:cNvPr id="35870" name="TextBox 21"/>
          <p:cNvSpPr txBox="1">
            <a:spLocks noChangeArrowheads="1"/>
          </p:cNvSpPr>
          <p:nvPr/>
        </p:nvSpPr>
        <p:spPr bwMode="auto">
          <a:xfrm>
            <a:off x="1284685" y="2938463"/>
            <a:ext cx="9332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500"/>
              <a:t>Memory:</a:t>
            </a:r>
          </a:p>
        </p:txBody>
      </p:sp>
      <p:sp>
        <p:nvSpPr>
          <p:cNvPr id="35871" name="TextBox 22"/>
          <p:cNvSpPr txBox="1">
            <a:spLocks noChangeArrowheads="1"/>
          </p:cNvSpPr>
          <p:nvPr/>
        </p:nvSpPr>
        <p:spPr bwMode="auto">
          <a:xfrm>
            <a:off x="1615678" y="3529013"/>
            <a:ext cx="13436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500"/>
              <a:t>42 </a:t>
            </a:r>
            <a:r>
              <a:rPr lang="en-US" altLang="x-none" sz="1500" b="1"/>
              <a:t>mod</a:t>
            </a:r>
            <a:r>
              <a:rPr lang="en-US" altLang="x-none" sz="1500"/>
              <a:t> 8 = 2</a:t>
            </a:r>
          </a:p>
        </p:txBody>
      </p:sp>
      <p:sp>
        <p:nvSpPr>
          <p:cNvPr id="35872" name="TextBox 23"/>
          <p:cNvSpPr txBox="1">
            <a:spLocks noChangeArrowheads="1"/>
          </p:cNvSpPr>
          <p:nvPr/>
        </p:nvSpPr>
        <p:spPr bwMode="auto">
          <a:xfrm>
            <a:off x="3543300" y="3543300"/>
            <a:ext cx="14510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500"/>
              <a:t>276 </a:t>
            </a:r>
            <a:r>
              <a:rPr lang="en-US" altLang="x-none" sz="1500" b="1"/>
              <a:t>mod</a:t>
            </a:r>
            <a:r>
              <a:rPr lang="en-US" altLang="x-none" sz="1500"/>
              <a:t> 8 = 4</a:t>
            </a:r>
          </a:p>
        </p:txBody>
      </p:sp>
      <p:sp>
        <p:nvSpPr>
          <p:cNvPr id="35873" name="TextBox 24"/>
          <p:cNvSpPr txBox="1">
            <a:spLocks noChangeArrowheads="1"/>
          </p:cNvSpPr>
          <p:nvPr/>
        </p:nvSpPr>
        <p:spPr bwMode="auto">
          <a:xfrm>
            <a:off x="6090048" y="3543300"/>
            <a:ext cx="14057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500" dirty="0"/>
              <a:t>23 </a:t>
            </a:r>
            <a:r>
              <a:rPr lang="en-US" altLang="x-none" sz="1500" b="1" dirty="0"/>
              <a:t>mod</a:t>
            </a:r>
            <a:r>
              <a:rPr lang="en-US" altLang="x-none" sz="1500" dirty="0"/>
              <a:t> 8 = 7</a:t>
            </a:r>
          </a:p>
        </p:txBody>
      </p:sp>
      <p:sp>
        <p:nvSpPr>
          <p:cNvPr id="7" name="3 Marcador de número de diapositiva">
            <a:extLst>
              <a:ext uri="{FF2B5EF4-FFF2-40B4-BE49-F238E27FC236}">
                <a16:creationId xmlns:a16="http://schemas.microsoft.com/office/drawing/2014/main" id="{F5D0641A-28C5-B3A2-BC0E-AB8F36D73B22}"/>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4</a:t>
            </a:fld>
            <a:endParaRPr lang="pt-BR" dirty="0"/>
          </a:p>
        </p:txBody>
      </p:sp>
      <p:sp>
        <p:nvSpPr>
          <p:cNvPr id="8" name="Title 1">
            <a:extLst>
              <a:ext uri="{FF2B5EF4-FFF2-40B4-BE49-F238E27FC236}">
                <a16:creationId xmlns:a16="http://schemas.microsoft.com/office/drawing/2014/main" id="{3DD9491D-A00E-851C-6F4C-501721179E43}"/>
              </a:ext>
            </a:extLst>
          </p:cNvPr>
          <p:cNvSpPr txBox="1">
            <a:spLocks/>
          </p:cNvSpPr>
          <p:nvPr/>
        </p:nvSpPr>
        <p:spPr>
          <a:xfrm>
            <a:off x="457200" y="400050"/>
            <a:ext cx="8229600" cy="74295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ltLang="x-none" sz="3200" dirty="0"/>
              <a:t>Hash functions, recap</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BA2FC5-B23F-58A2-1AE6-EEBA2C1AE41E}"/>
                  </a:ext>
                </a:extLst>
              </p:cNvPr>
              <p:cNvSpPr>
                <a:spLocks noGrp="1"/>
              </p:cNvSpPr>
              <p:nvPr>
                <p:ph idx="1"/>
              </p:nvPr>
            </p:nvSpPr>
            <p:spPr/>
            <p:txBody>
              <a:bodyPr>
                <a:normAutofit/>
              </a:bodyPr>
              <a:lstStyle/>
              <a:p>
                <a:pPr marL="0" indent="0">
                  <a:buNone/>
                </a:pPr>
                <a:r>
                  <a:rPr lang="en-US" dirty="0"/>
                  <a:t>For example, say your IDs are alphanumeric strings</a:t>
                </a:r>
              </a:p>
              <a:p>
                <a:pPr lvl="1"/>
                <a:endParaRPr lang="en-US" dirty="0"/>
              </a:p>
              <a:p>
                <a:pPr marL="0" indent="0">
                  <a:buNone/>
                </a:pPr>
                <a:r>
                  <a:rPr lang="en-US" dirty="0"/>
                  <a:t>Thanks to base-</a:t>
                </a:r>
                <a14:m>
                  <m:oMath xmlns:m="http://schemas.openxmlformats.org/officeDocument/2006/math">
                    <m:r>
                      <a:rPr lang="en-US" b="0" i="1" smtClean="0">
                        <a:latin typeface="Cambria Math" panose="02040503050406030204" pitchFamily="18" charset="0"/>
                      </a:rPr>
                      <m:t>𝑏</m:t>
                    </m:r>
                  </m:oMath>
                </a14:m>
                <a:r>
                  <a:rPr lang="en-US" dirty="0"/>
                  <a:t> expansion, we can interpret these as integers!</a:t>
                </a:r>
              </a:p>
              <a:p>
                <a:pPr lvl="1"/>
                <a:r>
                  <a:rPr lang="en-US" dirty="0"/>
                  <a:t>Let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=36</m:t>
                    </m:r>
                  </m:oMath>
                </a14:m>
                <a:r>
                  <a:rPr lang="en-US" dirty="0"/>
                  <a:t>, with digits 0–9 then A–Z</a:t>
                </a:r>
              </a:p>
              <a:p>
                <a:pPr lvl="1"/>
                <a:r>
                  <a:rPr lang="en-US" dirty="0"/>
                  <a:t>If case sensitive,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=62</m:t>
                    </m:r>
                  </m:oMath>
                </a14:m>
                <a:r>
                  <a:rPr lang="en-US" dirty="0"/>
                  <a:t> to include 0–9, A–Z, a–z</a:t>
                </a:r>
              </a:p>
              <a:p>
                <a:pPr lvl="1"/>
                <a:r>
                  <a:rPr lang="en-US" dirty="0"/>
                  <a:t>Base64 is a standard where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=64</m:t>
                    </m:r>
                  </m:oMath>
                </a14:m>
                <a:r>
                  <a:rPr lang="en-US" dirty="0"/>
                  <a:t> using A–Z, a–z, 0–9, +, /</a:t>
                </a:r>
              </a:p>
              <a:p>
                <a:pPr lvl="2"/>
                <a:r>
                  <a:rPr lang="en-US" dirty="0">
                    <a:solidFill>
                      <a:srgbClr val="FF0000"/>
                    </a:solidFill>
                  </a:rPr>
                  <a:t>Why might this be preferred over </a:t>
                </a:r>
                <a14:m>
                  <m:oMath xmlns:m="http://schemas.openxmlformats.org/officeDocument/2006/math">
                    <m:r>
                      <a:rPr lang="en-US" b="0" i="1" smtClean="0">
                        <a:solidFill>
                          <a:srgbClr val="FF0000"/>
                        </a:solidFill>
                        <a:latin typeface="Cambria Math" panose="02040503050406030204" pitchFamily="18" charset="0"/>
                      </a:rPr>
                      <m:t>𝑏</m:t>
                    </m:r>
                    <m:r>
                      <a:rPr lang="en-US" b="0" i="1" smtClean="0">
                        <a:solidFill>
                          <a:srgbClr val="FF0000"/>
                        </a:solidFill>
                        <a:latin typeface="Cambria Math" panose="02040503050406030204" pitchFamily="18" charset="0"/>
                      </a:rPr>
                      <m:t>=62</m:t>
                    </m:r>
                  </m:oMath>
                </a14:m>
                <a:r>
                  <a:rPr lang="en-US" dirty="0">
                    <a:solidFill>
                      <a:srgbClr val="FF0000"/>
                    </a:solidFill>
                  </a:rPr>
                  <a:t>?</a:t>
                </a:r>
              </a:p>
              <a:p>
                <a:pPr lvl="1"/>
                <a:endParaRPr lang="en-US" dirty="0"/>
              </a:p>
              <a:p>
                <a:pPr marL="0" indent="0">
                  <a:buNone/>
                </a:pPr>
                <a:r>
                  <a:rPr lang="en-US" dirty="0"/>
                  <a:t>We can even hash arbitrary binary data</a:t>
                </a:r>
              </a:p>
              <a:p>
                <a:pPr lvl="1"/>
                <a:r>
                  <a:rPr lang="en-US" dirty="0"/>
                  <a:t>Any binary data can be interpreted as a base-</a:t>
                </a:r>
                <a14:m>
                  <m:oMath xmlns:m="http://schemas.openxmlformats.org/officeDocument/2006/math">
                    <m:r>
                      <a:rPr lang="en-US" b="0" i="1" smtClean="0">
                        <a:latin typeface="Cambria Math" panose="02040503050406030204" pitchFamily="18" charset="0"/>
                      </a:rPr>
                      <m:t>𝑏</m:t>
                    </m:r>
                  </m:oMath>
                </a14:m>
                <a:r>
                  <a:rPr lang="en-US" dirty="0"/>
                  <a:t> integer! Let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=2</m:t>
                    </m:r>
                  </m:oMath>
                </a14:m>
                <a:endParaRPr lang="en-US" dirty="0"/>
              </a:p>
              <a:p>
                <a:pPr lvl="1"/>
                <a:r>
                  <a:rPr lang="en-US" dirty="0"/>
                  <a:t>Or, we can read </a:t>
                </a:r>
                <a14:m>
                  <m:oMath xmlns:m="http://schemas.openxmlformats.org/officeDocument/2006/math">
                    <m:r>
                      <a:rPr lang="en-US" b="0" i="1" smtClean="0">
                        <a:latin typeface="Cambria Math" panose="02040503050406030204" pitchFamily="18" charset="0"/>
                      </a:rPr>
                      <m:t>𝑘</m:t>
                    </m:r>
                  </m:oMath>
                </a14:m>
                <a:r>
                  <a:rPr lang="en-US" dirty="0"/>
                  <a:t> bits at a time (say, 1 byte = 8 bits) and let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sup>
                    </m:sSup>
                  </m:oMath>
                </a14:m>
                <a:r>
                  <a:rPr lang="en-US" dirty="0"/>
                  <a:t>, interpreting each “block” as an integer in </a:t>
                </a:r>
                <a:r>
                  <a:rPr lang="en-US" b="1" dirty="0" err="1"/>
                  <a:t>Z</a:t>
                </a:r>
                <a:r>
                  <a:rPr lang="en-US" baseline="-25000" dirty="0" err="1"/>
                  <a:t>b</a:t>
                </a:r>
                <a:endParaRPr lang="en-US" baseline="-25000" dirty="0"/>
              </a:p>
            </p:txBody>
          </p:sp>
        </mc:Choice>
        <mc:Fallback xmlns="">
          <p:sp>
            <p:nvSpPr>
              <p:cNvPr id="3" name="Content Placeholder 2">
                <a:extLst>
                  <a:ext uri="{FF2B5EF4-FFF2-40B4-BE49-F238E27FC236}">
                    <a16:creationId xmlns:a16="http://schemas.microsoft.com/office/drawing/2014/main" id="{ECBA2FC5-B23F-58A2-1AE6-EEBA2C1AE41E}"/>
                  </a:ext>
                </a:extLst>
              </p:cNvPr>
              <p:cNvSpPr>
                <a:spLocks noGrp="1" noRot="1" noChangeAspect="1" noMove="1" noResize="1" noEditPoints="1" noAdjustHandles="1" noChangeArrowheads="1" noChangeShapeType="1" noTextEdit="1"/>
              </p:cNvSpPr>
              <p:nvPr>
                <p:ph idx="1"/>
              </p:nvPr>
            </p:nvSpPr>
            <p:spPr>
              <a:blipFill>
                <a:blip r:embed="rId2"/>
                <a:stretch>
                  <a:fillRect l="-617"/>
                </a:stretch>
              </a:blipFill>
            </p:spPr>
            <p:txBody>
              <a:bodyPr/>
              <a:lstStyle/>
              <a:p>
                <a:r>
                  <a:rPr lang="en-US">
                    <a:noFill/>
                  </a:rPr>
                  <a:t> </a:t>
                </a:r>
              </a:p>
            </p:txBody>
          </p:sp>
        </mc:Fallback>
      </mc:AlternateContent>
      <p:sp>
        <p:nvSpPr>
          <p:cNvPr id="4" name="3 Marcador de número de diapositiva">
            <a:extLst>
              <a:ext uri="{FF2B5EF4-FFF2-40B4-BE49-F238E27FC236}">
                <a16:creationId xmlns:a16="http://schemas.microsoft.com/office/drawing/2014/main" id="{0201FAC0-0AD5-395A-C89F-56D32504877A}"/>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5</a:t>
            </a:fld>
            <a:endParaRPr lang="pt-BR"/>
          </a:p>
        </p:txBody>
      </p:sp>
      <p:sp>
        <p:nvSpPr>
          <p:cNvPr id="5" name="Title 1">
            <a:extLst>
              <a:ext uri="{FF2B5EF4-FFF2-40B4-BE49-F238E27FC236}">
                <a16:creationId xmlns:a16="http://schemas.microsoft.com/office/drawing/2014/main" id="{0DE9D751-B7A0-F923-0960-12A26567FF73}"/>
              </a:ext>
            </a:extLst>
          </p:cNvPr>
          <p:cNvSpPr txBox="1">
            <a:spLocks/>
          </p:cNvSpPr>
          <p:nvPr/>
        </p:nvSpPr>
        <p:spPr>
          <a:xfrm>
            <a:off x="457200" y="400050"/>
            <a:ext cx="8229600" cy="74295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a:t>What if we want to use non-numeric IDs?</a:t>
            </a:r>
            <a:endParaRPr lang="en-US"/>
          </a:p>
        </p:txBody>
      </p:sp>
    </p:spTree>
    <p:extLst>
      <p:ext uri="{BB962C8B-B14F-4D97-AF65-F5344CB8AC3E}">
        <p14:creationId xmlns:p14="http://schemas.microsoft.com/office/powerpoint/2010/main" val="383192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210F64-AE80-5CC0-0431-C28718E490E8}"/>
                  </a:ext>
                </a:extLst>
              </p:cNvPr>
              <p:cNvSpPr>
                <a:spLocks noGrp="1"/>
              </p:cNvSpPr>
              <p:nvPr>
                <p:ph idx="1"/>
              </p:nvPr>
            </p:nvSpPr>
            <p:spPr>
              <a:xfrm>
                <a:off x="457200" y="1200150"/>
                <a:ext cx="8229600" cy="3943350"/>
              </a:xfrm>
            </p:spPr>
            <p:txBody>
              <a:bodyPr>
                <a:normAutofit lnSpcReduction="10000"/>
              </a:bodyPr>
              <a:lstStyle/>
              <a:p>
                <a:pPr marL="0" indent="0">
                  <a:buNone/>
                </a:pPr>
                <a:r>
                  <a:rPr lang="en-US" b="0" dirty="0"/>
                  <a:t>An </a:t>
                </a:r>
                <a14:m>
                  <m:oMath xmlns:m="http://schemas.openxmlformats.org/officeDocument/2006/math">
                    <m:r>
                      <a:rPr lang="en-US" b="0" i="1" smtClean="0">
                        <a:latin typeface="Cambria Math" panose="02040503050406030204" pitchFamily="18" charset="0"/>
                      </a:rPr>
                      <m:t>𝑘</m:t>
                    </m:r>
                  </m:oMath>
                </a14:m>
                <a:r>
                  <a:rPr lang="en-US" b="0" dirty="0"/>
                  <a:t>-digit string in base </a:t>
                </a:r>
                <a14:m>
                  <m:oMath xmlns:m="http://schemas.openxmlformats.org/officeDocument/2006/math">
                    <m:r>
                      <a:rPr lang="en-US" i="1" smtClean="0">
                        <a:latin typeface="Cambria Math" panose="02040503050406030204" pitchFamily="18" charset="0"/>
                      </a:rPr>
                      <m:t>𝑏</m:t>
                    </m:r>
                  </m:oMath>
                </a14:m>
                <a:r>
                  <a:rPr lang="en-US" dirty="0"/>
                  <a:t>:</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r>
                            <a:rPr lang="en-US" b="0" i="1" smtClean="0">
                              <a:latin typeface="Cambria Math" panose="02040503050406030204" pitchFamily="18" charset="0"/>
                            </a:rPr>
                            <m:t>−1</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r>
                            <a:rPr lang="en-US" b="0" i="1" smtClean="0">
                              <a:latin typeface="Cambria Math" panose="02040503050406030204" pitchFamily="18" charset="0"/>
                            </a:rPr>
                            <m:t>−2</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r>
                            <a:rPr lang="en-US" b="0" i="1" smtClean="0">
                              <a:latin typeface="Cambria Math" panose="02040503050406030204" pitchFamily="18" charset="0"/>
                            </a:rPr>
                            <m:t>−2</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1</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0</m:t>
                          </m:r>
                        </m:sup>
                      </m:sSup>
                    </m:oMath>
                  </m:oMathPara>
                </a14:m>
                <a:endParaRPr lang="en-US" dirty="0"/>
              </a:p>
              <a:p>
                <a:pPr lvl="1"/>
                <a:r>
                  <a:rPr lang="en-US" dirty="0"/>
                  <a:t>If </a:t>
                </a:r>
                <a14:m>
                  <m:oMath xmlns:m="http://schemas.openxmlformats.org/officeDocument/2006/math">
                    <m:r>
                      <a:rPr lang="en-US" b="0" i="1" smtClean="0">
                        <a:latin typeface="Cambria Math" panose="02040503050406030204" pitchFamily="18" charset="0"/>
                      </a:rPr>
                      <m:t>𝑘</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dirty="0"/>
                  <a:t> are large, values like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r>
                          <a:rPr lang="en-US" b="0" i="1" smtClean="0">
                            <a:latin typeface="Cambria Math" panose="02040503050406030204" pitchFamily="18" charset="0"/>
                          </a:rPr>
                          <m:t>−1</m:t>
                        </m:r>
                      </m:sup>
                    </m:sSup>
                  </m:oMath>
                </a14:m>
                <a:r>
                  <a:rPr lang="en-US" dirty="0"/>
                  <a:t> are very time-consuming to calculate</a:t>
                </a:r>
              </a:p>
              <a:p>
                <a:pPr lvl="1"/>
                <a:endParaRPr lang="en-US" dirty="0"/>
              </a:p>
              <a:p>
                <a:pPr marL="0" indent="0">
                  <a:buNone/>
                </a:pPr>
                <a:r>
                  <a:rPr lang="en-US" dirty="0"/>
                  <a:t>Instead, we can use Horner’s method:</a:t>
                </a:r>
              </a:p>
              <a:p>
                <a:pPr marL="588645"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𝑎</m:t>
                          </m:r>
                        </m:e>
                        <m:sub>
                          <m:r>
                            <a:rPr lang="en-US" i="1">
                              <a:latin typeface="Cambria Math" panose="02040503050406030204" pitchFamily="18" charset="0"/>
                            </a:rPr>
                            <m:t>𝑘</m:t>
                          </m:r>
                          <m:r>
                            <a:rPr lang="en-US" i="1">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𝑘</m:t>
                          </m:r>
                          <m:r>
                            <a:rPr lang="en-US" i="1">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0</m:t>
                          </m:r>
                        </m:sub>
                      </m:sSub>
                    </m:oMath>
                  </m:oMathPara>
                </a14:m>
                <a:endParaRPr lang="en-US" dirty="0"/>
              </a:p>
              <a:p>
                <a:pPr marL="588645" lvl="1" indent="0">
                  <a:buNone/>
                </a:pPr>
                <a:endParaRPr lang="en-US" dirty="0"/>
              </a:p>
              <a:p>
                <a:pPr marL="588645" lvl="1" indent="0">
                  <a:buNone/>
                </a:pPr>
                <a:endParaRPr lang="en-US" dirty="0"/>
              </a:p>
              <a:p>
                <a:pPr marL="0" indent="0">
                  <a:buNone/>
                </a:pPr>
                <a:r>
                  <a:rPr lang="en-US" b="1" dirty="0"/>
                  <a:t>procedure</a:t>
                </a:r>
                <a:r>
                  <a:rPr lang="en-US" dirty="0"/>
                  <a:t> </a:t>
                </a:r>
                <a:r>
                  <a:rPr lang="en-US" i="1" dirty="0"/>
                  <a:t>Horner</a:t>
                </a:r>
                <a:r>
                  <a:rPr lang="en-US" dirty="0"/>
                  <a:t>(</a:t>
                </a:r>
                <a:r>
                  <a:rPr lang="en-US" i="1" dirty="0"/>
                  <a:t>b</a:t>
                </a:r>
                <a:r>
                  <a:rPr lang="en-US" dirty="0"/>
                  <a:t>, </a:t>
                </a:r>
                <a:r>
                  <a:rPr lang="en-US" i="1" dirty="0"/>
                  <a:t>a</a:t>
                </a:r>
                <a:r>
                  <a:rPr lang="en-US" baseline="-25000" dirty="0"/>
                  <a:t>0</a:t>
                </a:r>
                <a:r>
                  <a:rPr lang="en-US" dirty="0"/>
                  <a:t>, </a:t>
                </a:r>
                <a:r>
                  <a:rPr lang="en-US" i="1" dirty="0"/>
                  <a:t>a</a:t>
                </a:r>
                <a:r>
                  <a:rPr lang="en-US" baseline="-25000" dirty="0"/>
                  <a:t>1</a:t>
                </a:r>
                <a:r>
                  <a:rPr lang="en-US" dirty="0"/>
                  <a:t>, …, </a:t>
                </a:r>
                <a:r>
                  <a:rPr lang="en-US" i="1" dirty="0"/>
                  <a:t>a</a:t>
                </a:r>
                <a:r>
                  <a:rPr lang="en-US" i="1" baseline="-25000" dirty="0"/>
                  <a:t>k</a:t>
                </a:r>
                <a:r>
                  <a:rPr lang="en-US" baseline="-25000" dirty="0"/>
                  <a:t>-1</a:t>
                </a:r>
                <a:r>
                  <a:rPr lang="en-US" dirty="0"/>
                  <a:t>)</a:t>
                </a:r>
              </a:p>
              <a:p>
                <a:pPr marL="522685" indent="0">
                  <a:buNone/>
                </a:pPr>
                <a:r>
                  <a:rPr lang="en-US" i="1" dirty="0"/>
                  <a:t>y</a:t>
                </a:r>
                <a:r>
                  <a:rPr lang="en-US" dirty="0"/>
                  <a:t> := </a:t>
                </a:r>
                <a:r>
                  <a:rPr lang="en-US" i="1" dirty="0"/>
                  <a:t>a</a:t>
                </a:r>
                <a:r>
                  <a:rPr lang="en-US" i="1" baseline="-25000" dirty="0"/>
                  <a:t>k</a:t>
                </a:r>
                <a:r>
                  <a:rPr lang="en-US" baseline="-25000" dirty="0"/>
                  <a:t>-1</a:t>
                </a:r>
              </a:p>
              <a:p>
                <a:pPr marL="522685" indent="0">
                  <a:buNone/>
                </a:pPr>
                <a:r>
                  <a:rPr lang="en-US" b="1" dirty="0"/>
                  <a:t>for</a:t>
                </a:r>
                <a:r>
                  <a:rPr lang="en-US" dirty="0"/>
                  <a:t> </a:t>
                </a:r>
                <a:r>
                  <a:rPr lang="en-US" i="1" dirty="0" err="1"/>
                  <a:t>i</a:t>
                </a:r>
                <a:r>
                  <a:rPr lang="en-US" dirty="0"/>
                  <a:t> : </a:t>
                </a:r>
                <a:r>
                  <a:rPr lang="en-US" i="1" dirty="0"/>
                  <a:t>k</a:t>
                </a:r>
                <a:r>
                  <a:rPr lang="en-US" dirty="0"/>
                  <a:t>–2 </a:t>
                </a:r>
                <a:r>
                  <a:rPr lang="en-US" b="1" dirty="0"/>
                  <a:t>to</a:t>
                </a:r>
                <a:r>
                  <a:rPr lang="en-US" dirty="0"/>
                  <a:t> 0</a:t>
                </a:r>
              </a:p>
              <a:p>
                <a:pPr marL="1035844" indent="0">
                  <a:buNone/>
                </a:pPr>
                <a:r>
                  <a:rPr lang="en-US" i="1" dirty="0"/>
                  <a:t>y</a:t>
                </a:r>
                <a:r>
                  <a:rPr lang="en-US" dirty="0"/>
                  <a:t> := </a:t>
                </a:r>
                <a:r>
                  <a:rPr lang="en-US" i="1" dirty="0"/>
                  <a:t>y </a:t>
                </a:r>
                <a:r>
                  <a:rPr lang="en-US" dirty="0"/>
                  <a:t>* </a:t>
                </a:r>
                <a:r>
                  <a:rPr lang="en-US" i="1" dirty="0"/>
                  <a:t>b</a:t>
                </a:r>
                <a:r>
                  <a:rPr lang="en-US" dirty="0"/>
                  <a:t> + </a:t>
                </a:r>
                <a:r>
                  <a:rPr lang="en-US" i="1" dirty="0"/>
                  <a:t>a</a:t>
                </a:r>
                <a:r>
                  <a:rPr lang="en-US" i="1" baseline="-25000" dirty="0"/>
                  <a:t>i</a:t>
                </a:r>
              </a:p>
              <a:p>
                <a:pPr marL="522685" indent="0">
                  <a:buNone/>
                </a:pPr>
                <a:r>
                  <a:rPr lang="en-US" b="1" dirty="0"/>
                  <a:t>return</a:t>
                </a:r>
                <a:r>
                  <a:rPr lang="en-US" dirty="0"/>
                  <a:t> </a:t>
                </a:r>
                <a:r>
                  <a:rPr lang="en-US" i="1" dirty="0"/>
                  <a:t>y</a:t>
                </a:r>
              </a:p>
            </p:txBody>
          </p:sp>
        </mc:Choice>
        <mc:Fallback xmlns="">
          <p:sp>
            <p:nvSpPr>
              <p:cNvPr id="3" name="Content Placeholder 2">
                <a:extLst>
                  <a:ext uri="{FF2B5EF4-FFF2-40B4-BE49-F238E27FC236}">
                    <a16:creationId xmlns:a16="http://schemas.microsoft.com/office/drawing/2014/main" id="{79210F64-AE80-5CC0-0431-C28718E490E8}"/>
                  </a:ext>
                </a:extLst>
              </p:cNvPr>
              <p:cNvSpPr>
                <a:spLocks noGrp="1" noRot="1" noChangeAspect="1" noMove="1" noResize="1" noEditPoints="1" noAdjustHandles="1" noChangeArrowheads="1" noChangeShapeType="1" noTextEdit="1"/>
              </p:cNvSpPr>
              <p:nvPr>
                <p:ph idx="1"/>
              </p:nvPr>
            </p:nvSpPr>
            <p:spPr>
              <a:xfrm>
                <a:off x="457200" y="1200150"/>
                <a:ext cx="8229600" cy="3943350"/>
              </a:xfrm>
              <a:blipFill>
                <a:blip r:embed="rId2"/>
                <a:stretch>
                  <a:fillRect l="-617" t="-321"/>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73F1D46B-E76B-0DE7-2113-CACD0B8E8D6D}"/>
              </a:ext>
            </a:extLst>
          </p:cNvPr>
          <p:cNvGrpSpPr/>
          <p:nvPr/>
        </p:nvGrpSpPr>
        <p:grpSpPr>
          <a:xfrm>
            <a:off x="2926080" y="3943349"/>
            <a:ext cx="3650846" cy="467591"/>
            <a:chOff x="3962400" y="4481945"/>
            <a:chExt cx="4867795" cy="623455"/>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9A580C7-B11C-8AEC-D1BD-13861C216D3E}"/>
                    </a:ext>
                  </a:extLst>
                </p:cNvPr>
                <p:cNvSpPr txBox="1"/>
                <p:nvPr/>
              </p:nvSpPr>
              <p:spPr>
                <a:xfrm>
                  <a:off x="5477395" y="4481945"/>
                  <a:ext cx="3352800" cy="553998"/>
                </a:xfrm>
                <a:prstGeom prst="rect">
                  <a:avLst/>
                </a:prstGeom>
                <a:noFill/>
              </p:spPr>
              <p:txBody>
                <a:bodyPr wrap="square" rtlCol="0">
                  <a:spAutoFit/>
                </a:bodyPr>
                <a:lstStyle/>
                <a:p>
                  <a:pPr algn="ctr"/>
                  <a:r>
                    <a:rPr lang="en-US" sz="1050" b="1" i="1" dirty="0">
                      <a:solidFill>
                        <a:srgbClr val="FF0000"/>
                      </a:solidFill>
                      <a:latin typeface="Comic Neue" panose="02000000000000000000" pitchFamily="2" charset="0"/>
                    </a:rPr>
                    <a:t>Each </a:t>
                  </a:r>
                  <a14:m>
                    <m:oMath xmlns:m="http://schemas.openxmlformats.org/officeDocument/2006/math">
                      <m:sSub>
                        <m:sSubPr>
                          <m:ctrlPr>
                            <a:rPr lang="en-US" sz="1050" b="1" i="1">
                              <a:solidFill>
                                <a:srgbClr val="FF0000"/>
                              </a:solidFill>
                              <a:latin typeface="Cambria Math" panose="02040503050406030204" pitchFamily="18" charset="0"/>
                            </a:rPr>
                          </m:ctrlPr>
                        </m:sSubPr>
                        <m:e>
                          <m:r>
                            <a:rPr lang="en-US" sz="1050" b="1" i="1">
                              <a:solidFill>
                                <a:srgbClr val="FF0000"/>
                              </a:solidFill>
                              <a:latin typeface="Cambria Math" panose="02040503050406030204" pitchFamily="18" charset="0"/>
                            </a:rPr>
                            <m:t>𝒂</m:t>
                          </m:r>
                        </m:e>
                        <m:sub>
                          <m:r>
                            <a:rPr lang="en-US" sz="1050" b="1" i="1">
                              <a:solidFill>
                                <a:srgbClr val="FF0000"/>
                              </a:solidFill>
                              <a:latin typeface="Cambria Math" panose="02040503050406030204" pitchFamily="18" charset="0"/>
                            </a:rPr>
                            <m:t>𝒊</m:t>
                          </m:r>
                        </m:sub>
                      </m:sSub>
                    </m:oMath>
                  </a14:m>
                  <a:r>
                    <a:rPr lang="en-US" sz="1050" b="1" i="1" dirty="0">
                      <a:solidFill>
                        <a:srgbClr val="FF0000"/>
                      </a:solidFill>
                      <a:latin typeface="Comic Neue" panose="02000000000000000000" pitchFamily="2" charset="0"/>
                    </a:rPr>
                    <a:t> is multiplied by </a:t>
                  </a:r>
                  <a14:m>
                    <m:oMath xmlns:m="http://schemas.openxmlformats.org/officeDocument/2006/math">
                      <m:r>
                        <a:rPr lang="en-US" sz="1050" b="1" i="1">
                          <a:solidFill>
                            <a:srgbClr val="FF0000"/>
                          </a:solidFill>
                          <a:latin typeface="Cambria Math" panose="02040503050406030204" pitchFamily="18" charset="0"/>
                        </a:rPr>
                        <m:t>𝒃</m:t>
                      </m:r>
                    </m:oMath>
                  </a14:m>
                  <a:r>
                    <a:rPr lang="en-US" sz="1050" b="1" i="1" dirty="0">
                      <a:solidFill>
                        <a:srgbClr val="FF0000"/>
                      </a:solidFill>
                      <a:latin typeface="Comic Neue" panose="02000000000000000000" pitchFamily="2" charset="0"/>
                    </a:rPr>
                    <a:t> a total of </a:t>
                  </a:r>
                  <a14:m>
                    <m:oMath xmlns:m="http://schemas.openxmlformats.org/officeDocument/2006/math">
                      <m:r>
                        <a:rPr lang="en-US" sz="1050" b="1" i="1">
                          <a:solidFill>
                            <a:srgbClr val="FF0000"/>
                          </a:solidFill>
                          <a:latin typeface="Cambria Math" panose="02040503050406030204" pitchFamily="18" charset="0"/>
                        </a:rPr>
                        <m:t>𝒊</m:t>
                      </m:r>
                    </m:oMath>
                  </a14:m>
                  <a:r>
                    <a:rPr lang="en-US" sz="1050" b="1" i="1" dirty="0">
                      <a:solidFill>
                        <a:srgbClr val="FF0000"/>
                      </a:solidFill>
                      <a:latin typeface="Comic Neue" panose="02000000000000000000" pitchFamily="2" charset="0"/>
                    </a:rPr>
                    <a:t> times</a:t>
                  </a:r>
                </a:p>
              </p:txBody>
            </p:sp>
          </mc:Choice>
          <mc:Fallback xmlns="">
            <p:sp>
              <p:nvSpPr>
                <p:cNvPr id="4" name="TextBox 3">
                  <a:extLst>
                    <a:ext uri="{FF2B5EF4-FFF2-40B4-BE49-F238E27FC236}">
                      <a16:creationId xmlns:a16="http://schemas.microsoft.com/office/drawing/2014/main" id="{19A580C7-B11C-8AEC-D1BD-13861C216D3E}"/>
                    </a:ext>
                  </a:extLst>
                </p:cNvPr>
                <p:cNvSpPr txBox="1">
                  <a:spLocks noRot="1" noChangeAspect="1" noMove="1" noResize="1" noEditPoints="1" noAdjustHandles="1" noChangeArrowheads="1" noChangeShapeType="1" noTextEdit="1"/>
                </p:cNvSpPr>
                <p:nvPr/>
              </p:nvSpPr>
              <p:spPr>
                <a:xfrm>
                  <a:off x="5477395" y="4481945"/>
                  <a:ext cx="3352800" cy="553998"/>
                </a:xfrm>
                <a:prstGeom prst="rect">
                  <a:avLst/>
                </a:prstGeom>
                <a:blipFill>
                  <a:blip r:embed="rId3"/>
                  <a:stretch>
                    <a:fillRect b="-5882"/>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545FE14A-9449-8E1D-688E-804355C6D0F5}"/>
                </a:ext>
              </a:extLst>
            </p:cNvPr>
            <p:cNvCxnSpPr>
              <a:cxnSpLocks/>
            </p:cNvCxnSpPr>
            <p:nvPr/>
          </p:nvCxnSpPr>
          <p:spPr bwMode="auto">
            <a:xfrm flipH="1">
              <a:off x="3962400" y="4783951"/>
              <a:ext cx="1981200" cy="321449"/>
            </a:xfrm>
            <a:prstGeom prst="straightConnector1">
              <a:avLst/>
            </a:prstGeom>
            <a:ln>
              <a:solidFill>
                <a:srgbClr val="FF0000"/>
              </a:solidFill>
              <a:headEnd type="none" w="med" len="med"/>
              <a:tailEnd type="arrow" w="lg" len="lg"/>
            </a:ln>
          </p:spPr>
          <p:style>
            <a:lnRef idx="2">
              <a:schemeClr val="accent6"/>
            </a:lnRef>
            <a:fillRef idx="0">
              <a:schemeClr val="accent6"/>
            </a:fillRef>
            <a:effectRef idx="1">
              <a:schemeClr val="accent6"/>
            </a:effectRef>
            <a:fontRef idx="minor">
              <a:schemeClr val="tx1"/>
            </a:fontRef>
          </p:style>
        </p:cxnSp>
      </p:grpSp>
      <p:grpSp>
        <p:nvGrpSpPr>
          <p:cNvPr id="8" name="Group 7">
            <a:extLst>
              <a:ext uri="{FF2B5EF4-FFF2-40B4-BE49-F238E27FC236}">
                <a16:creationId xmlns:a16="http://schemas.microsoft.com/office/drawing/2014/main" id="{2F79E138-FD90-0498-9520-2BAFD6CD9C3B}"/>
              </a:ext>
            </a:extLst>
          </p:cNvPr>
          <p:cNvGrpSpPr/>
          <p:nvPr/>
        </p:nvGrpSpPr>
        <p:grpSpPr>
          <a:xfrm>
            <a:off x="2983231" y="4582393"/>
            <a:ext cx="3423804" cy="587154"/>
            <a:chOff x="4381501" y="3860104"/>
            <a:chExt cx="4565072" cy="782871"/>
          </a:xfrm>
        </p:grpSpPr>
        <p:sp>
          <p:nvSpPr>
            <p:cNvPr id="9" name="TextBox 8">
              <a:extLst>
                <a:ext uri="{FF2B5EF4-FFF2-40B4-BE49-F238E27FC236}">
                  <a16:creationId xmlns:a16="http://schemas.microsoft.com/office/drawing/2014/main" id="{3004238C-1A5A-38BD-BB4D-049BD44C27AE}"/>
                </a:ext>
              </a:extLst>
            </p:cNvPr>
            <p:cNvSpPr txBox="1"/>
            <p:nvPr/>
          </p:nvSpPr>
          <p:spPr>
            <a:xfrm>
              <a:off x="5250873" y="4088978"/>
              <a:ext cx="3695700" cy="553997"/>
            </a:xfrm>
            <a:prstGeom prst="rect">
              <a:avLst/>
            </a:prstGeom>
            <a:noFill/>
          </p:spPr>
          <p:txBody>
            <a:bodyPr wrap="square" rtlCol="0">
              <a:spAutoFit/>
            </a:bodyPr>
            <a:lstStyle/>
            <a:p>
              <a:pPr algn="ctr"/>
              <a:r>
                <a:rPr lang="en-US" sz="1050" b="1" i="1" dirty="0">
                  <a:solidFill>
                    <a:srgbClr val="FF0000"/>
                  </a:solidFill>
                  <a:latin typeface="Comic Neue" panose="02000000000000000000" pitchFamily="2" charset="0"/>
                </a:rPr>
                <a:t>We can add “mod n” here if using this for hashing!</a:t>
              </a:r>
            </a:p>
          </p:txBody>
        </p:sp>
        <p:cxnSp>
          <p:nvCxnSpPr>
            <p:cNvPr id="10" name="Straight Arrow Connector 9">
              <a:extLst>
                <a:ext uri="{FF2B5EF4-FFF2-40B4-BE49-F238E27FC236}">
                  <a16:creationId xmlns:a16="http://schemas.microsoft.com/office/drawing/2014/main" id="{3E495898-B537-3FA5-423B-67855BA620F4}"/>
                </a:ext>
              </a:extLst>
            </p:cNvPr>
            <p:cNvCxnSpPr>
              <a:cxnSpLocks/>
            </p:cNvCxnSpPr>
            <p:nvPr/>
          </p:nvCxnSpPr>
          <p:spPr bwMode="auto">
            <a:xfrm flipH="1" flipV="1">
              <a:off x="4381501" y="3860104"/>
              <a:ext cx="1142999" cy="537002"/>
            </a:xfrm>
            <a:prstGeom prst="straightConnector1">
              <a:avLst/>
            </a:prstGeom>
            <a:ln>
              <a:solidFill>
                <a:srgbClr val="FF0000"/>
              </a:solidFill>
              <a:headEnd type="none" w="med" len="med"/>
              <a:tailEnd type="arrow" w="lg" len="lg"/>
            </a:ln>
          </p:spPr>
          <p:style>
            <a:lnRef idx="2">
              <a:schemeClr val="accent6"/>
            </a:lnRef>
            <a:fillRef idx="0">
              <a:schemeClr val="accent6"/>
            </a:fillRef>
            <a:effectRef idx="1">
              <a:schemeClr val="accent6"/>
            </a:effectRef>
            <a:fontRef idx="minor">
              <a:schemeClr val="tx1"/>
            </a:fontRef>
          </p:style>
        </p:cxnSp>
      </p:grpSp>
      <p:sp>
        <p:nvSpPr>
          <p:cNvPr id="5" name="3 Marcador de número de diapositiva">
            <a:extLst>
              <a:ext uri="{FF2B5EF4-FFF2-40B4-BE49-F238E27FC236}">
                <a16:creationId xmlns:a16="http://schemas.microsoft.com/office/drawing/2014/main" id="{5D0482EE-9021-1471-41EE-746920E948F6}"/>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6</a:t>
            </a:fld>
            <a:endParaRPr lang="pt-BR" dirty="0"/>
          </a:p>
        </p:txBody>
      </p:sp>
      <p:sp>
        <p:nvSpPr>
          <p:cNvPr id="11" name="Title 1">
            <a:extLst>
              <a:ext uri="{FF2B5EF4-FFF2-40B4-BE49-F238E27FC236}">
                <a16:creationId xmlns:a16="http://schemas.microsoft.com/office/drawing/2014/main" id="{891DAF01-D9D4-5538-E97C-3B40F08C8DB0}"/>
              </a:ext>
            </a:extLst>
          </p:cNvPr>
          <p:cNvSpPr txBox="1">
            <a:spLocks/>
          </p:cNvSpPr>
          <p:nvPr/>
        </p:nvSpPr>
        <p:spPr>
          <a:xfrm>
            <a:off x="457200" y="400050"/>
            <a:ext cx="8229600" cy="742950"/>
          </a:xfrm>
          <a:prstGeom prst="rect">
            <a:avLst/>
          </a:prstGeom>
          <a:noFill/>
          <a:ln>
            <a:noFill/>
          </a:ln>
        </p:spPr>
        <p:txBody>
          <a:bodyPr spcFirstLastPara="1" wrap="square" lIns="91425" tIns="45700" rIns="91425" bIns="45700" anchor="ctr" anchorCtr="0">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t>To calculate these more efficiently, we can use Horner’s method</a:t>
            </a:r>
            <a:endParaRPr lang="en-US" dirty="0"/>
          </a:p>
        </p:txBody>
      </p:sp>
    </p:spTree>
    <p:extLst>
      <p:ext uri="{BB962C8B-B14F-4D97-AF65-F5344CB8AC3E}">
        <p14:creationId xmlns:p14="http://schemas.microsoft.com/office/powerpoint/2010/main" val="15571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788E2DB-4E1D-926E-C234-CD1CF54A0013}"/>
                  </a:ext>
                </a:extLst>
              </p:cNvPr>
              <p:cNvSpPr>
                <a:spLocks noGrp="1"/>
              </p:cNvSpPr>
              <p:nvPr>
                <p:ph idx="1"/>
              </p:nvPr>
            </p:nvSpPr>
            <p:spPr>
              <a:xfrm>
                <a:off x="457200" y="1028700"/>
                <a:ext cx="8229600" cy="4101084"/>
              </a:xfrm>
            </p:spPr>
            <p:txBody>
              <a:bodyPr>
                <a:normAutofit/>
              </a:bodyPr>
              <a:lstStyle/>
              <a:p>
                <a:pPr marL="0" indent="0">
                  <a:buNone/>
                </a:pPr>
                <a:r>
                  <a:rPr lang="en-US" dirty="0"/>
                  <a:t>The textbook describes parity bits and UPC/ISBN check digits</a:t>
                </a:r>
              </a:p>
              <a:p>
                <a:pPr lvl="1"/>
                <a:endParaRPr lang="en-US" dirty="0"/>
              </a:p>
              <a:p>
                <a:pPr marL="0" indent="0">
                  <a:buNone/>
                </a:pPr>
                <a:r>
                  <a:rPr lang="en-US" dirty="0"/>
                  <a:t>The </a:t>
                </a:r>
                <a:r>
                  <a:rPr lang="en-US" dirty="0">
                    <a:solidFill>
                      <a:srgbClr val="FF0000"/>
                    </a:solidFill>
                  </a:rPr>
                  <a:t>Luhn algorithm </a:t>
                </a:r>
                <a:r>
                  <a:rPr lang="en-US" dirty="0"/>
                  <a:t>is used for credit cards</a:t>
                </a:r>
              </a:p>
              <a:p>
                <a:pPr lvl="1"/>
                <a:r>
                  <a:rPr lang="en-US" dirty="0"/>
                  <a:t>Calculates the 16th digit based on the first 15</a:t>
                </a:r>
              </a:p>
              <a:p>
                <a:pPr lvl="1"/>
                <a:r>
                  <a:rPr lang="en-US" dirty="0">
                    <a:solidFill>
                      <a:srgbClr val="00B050"/>
                    </a:solidFill>
                  </a:rPr>
                  <a:t>Double the rightmost digit and every second digit</a:t>
                </a:r>
                <a:r>
                  <a:rPr lang="en-US" dirty="0"/>
                  <a:t>, moving right to left</a:t>
                </a:r>
              </a:p>
              <a:p>
                <a:pPr lvl="1"/>
                <a:r>
                  <a:rPr lang="en-US" dirty="0"/>
                  <a:t>Let </a:t>
                </a:r>
                <a14:m>
                  <m:oMath xmlns:m="http://schemas.openxmlformats.org/officeDocument/2006/math">
                    <m:r>
                      <a:rPr lang="en-US" b="0" i="1" smtClean="0">
                        <a:latin typeface="Cambria Math" panose="02040503050406030204" pitchFamily="18" charset="0"/>
                      </a:rPr>
                      <m:t>𝑠</m:t>
                    </m:r>
                  </m:oMath>
                </a14:m>
                <a:r>
                  <a:rPr lang="en-US" dirty="0"/>
                  <a:t> be the sum of the resulting digits</a:t>
                </a:r>
              </a:p>
              <a:p>
                <a:pPr lvl="1"/>
                <a:r>
                  <a:rPr lang="en-US" dirty="0"/>
                  <a:t>Set the check digit to </a:t>
                </a:r>
                <a14:m>
                  <m:oMath xmlns:m="http://schemas.openxmlformats.org/officeDocument/2006/math">
                    <m:r>
                      <a:rPr lang="en-US" b="0" i="0" smtClean="0">
                        <a:latin typeface="Cambria Math" panose="02040503050406030204" pitchFamily="18" charset="0"/>
                      </a:rPr>
                      <m:t>10 −(</m:t>
                    </m:r>
                    <m:r>
                      <m:rPr>
                        <m:sty m:val="p"/>
                      </m:rPr>
                      <a:rPr lang="en-US" b="0" i="0" smtClean="0">
                        <a:latin typeface="Cambria Math" panose="02040503050406030204" pitchFamily="18" charset="0"/>
                      </a:rPr>
                      <m:t>s</m:t>
                    </m:r>
                    <m:r>
                      <a:rPr lang="en-US" b="0" i="0" smtClean="0">
                        <a:latin typeface="Cambria Math" panose="02040503050406030204" pitchFamily="18" charset="0"/>
                      </a:rPr>
                      <m:t> </m:t>
                    </m:r>
                    <m:r>
                      <a:rPr lang="en-US" b="1" i="0" smtClean="0">
                        <a:latin typeface="Cambria Math" panose="02040503050406030204" pitchFamily="18" charset="0"/>
                      </a:rPr>
                      <m:t>𝐦𝐨𝐝</m:t>
                    </m:r>
                    <m:r>
                      <a:rPr lang="en-US" b="0" i="1" smtClean="0">
                        <a:latin typeface="Cambria Math" panose="02040503050406030204" pitchFamily="18" charset="0"/>
                      </a:rPr>
                      <m:t> 10)</m:t>
                    </m:r>
                  </m:oMath>
                </a14:m>
                <a:endParaRPr lang="en-US" dirty="0"/>
              </a:p>
              <a:p>
                <a:pPr lvl="1"/>
                <a:endParaRPr lang="en-US" dirty="0"/>
              </a:p>
              <a:p>
                <a:pPr lvl="1"/>
                <a:endParaRPr lang="en-US" dirty="0"/>
              </a:p>
              <a:p>
                <a:pPr lvl="1"/>
                <a:endParaRPr lang="en-US" dirty="0"/>
              </a:p>
              <a:p>
                <a:pPr lvl="1"/>
                <a:endParaRPr lang="en-US" dirty="0"/>
              </a:p>
              <a:p>
                <a:pPr lvl="1"/>
                <a:endParaRPr lang="en-US" dirty="0"/>
              </a:p>
              <a:p>
                <a:pPr lvl="1"/>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=2+2+6+4+</m:t>
                    </m:r>
                    <m:d>
                      <m:dPr>
                        <m:ctrlPr>
                          <a:rPr lang="en-US" b="0" i="1" smtClean="0">
                            <a:latin typeface="Cambria Math" panose="02040503050406030204" pitchFamily="18" charset="0"/>
                          </a:rPr>
                        </m:ctrlPr>
                      </m:dPr>
                      <m:e>
                        <m:r>
                          <a:rPr lang="en-US" b="0" i="1" smtClean="0">
                            <a:latin typeface="Cambria Math" panose="02040503050406030204" pitchFamily="18" charset="0"/>
                          </a:rPr>
                          <m:t>1+0</m:t>
                        </m:r>
                      </m:e>
                    </m:d>
                    <m:r>
                      <a:rPr lang="en-US" b="0" i="1" smtClean="0">
                        <a:latin typeface="Cambria Math" panose="02040503050406030204" pitchFamily="18" charset="0"/>
                      </a:rPr>
                      <m:t>+6+</m:t>
                    </m:r>
                    <m:d>
                      <m:dPr>
                        <m:ctrlPr>
                          <a:rPr lang="en-US" b="0" i="1" smtClean="0">
                            <a:latin typeface="Cambria Math" panose="02040503050406030204" pitchFamily="18" charset="0"/>
                          </a:rPr>
                        </m:ctrlPr>
                      </m:dPr>
                      <m:e>
                        <m:r>
                          <a:rPr lang="en-US" b="0" i="1" smtClean="0">
                            <a:latin typeface="Cambria Math" panose="02040503050406030204" pitchFamily="18" charset="0"/>
                          </a:rPr>
                          <m:t>1+4</m:t>
                        </m:r>
                      </m:e>
                    </m:d>
                    <m:r>
                      <a:rPr lang="en-US" b="0" i="1" smtClean="0">
                        <a:latin typeface="Cambria Math" panose="02040503050406030204" pitchFamily="18" charset="0"/>
                      </a:rPr>
                      <m:t>+8+8+3+4+1+</m:t>
                    </m:r>
                    <m:d>
                      <m:dPr>
                        <m:ctrlPr>
                          <a:rPr lang="en-US" b="0" i="1" smtClean="0">
                            <a:latin typeface="Cambria Math" panose="02040503050406030204" pitchFamily="18" charset="0"/>
                          </a:rPr>
                        </m:ctrlPr>
                      </m:dPr>
                      <m:e>
                        <m:r>
                          <a:rPr lang="en-US" b="0" i="1" smtClean="0">
                            <a:latin typeface="Cambria Math" panose="02040503050406030204" pitchFamily="18" charset="0"/>
                          </a:rPr>
                          <m:t>1+0</m:t>
                        </m:r>
                      </m:e>
                    </m:d>
                    <m:r>
                      <a:rPr lang="en-US" b="0" i="1" smtClean="0">
                        <a:latin typeface="Cambria Math" panose="02040503050406030204" pitchFamily="18" charset="0"/>
                      </a:rPr>
                      <m:t>+5+</m:t>
                    </m:r>
                    <m:d>
                      <m:dPr>
                        <m:ctrlPr>
                          <a:rPr lang="en-US" b="0" i="1" smtClean="0">
                            <a:latin typeface="Cambria Math" panose="02040503050406030204" pitchFamily="18" charset="0"/>
                          </a:rPr>
                        </m:ctrlPr>
                      </m:dPr>
                      <m:e>
                        <m:r>
                          <a:rPr lang="en-US" b="0" i="1" smtClean="0">
                            <a:latin typeface="Cambria Math" panose="02040503050406030204" pitchFamily="18" charset="0"/>
                          </a:rPr>
                          <m:t>1+0</m:t>
                        </m:r>
                      </m:e>
                    </m:d>
                    <m:r>
                      <a:rPr lang="en-US" b="0" i="1" smtClean="0">
                        <a:latin typeface="Cambria Math" panose="02040503050406030204" pitchFamily="18" charset="0"/>
                      </a:rPr>
                      <m:t>=57</m:t>
                    </m:r>
                  </m:oMath>
                </a14:m>
                <a:endParaRPr lang="en-US" dirty="0"/>
              </a:p>
            </p:txBody>
          </p:sp>
        </mc:Choice>
        <mc:Fallback xmlns="">
          <p:sp>
            <p:nvSpPr>
              <p:cNvPr id="3" name="Content Placeholder 2">
                <a:extLst>
                  <a:ext uri="{FF2B5EF4-FFF2-40B4-BE49-F238E27FC236}">
                    <a16:creationId xmlns:a16="http://schemas.microsoft.com/office/drawing/2014/main" id="{A788E2DB-4E1D-926E-C234-CD1CF54A0013}"/>
                  </a:ext>
                </a:extLst>
              </p:cNvPr>
              <p:cNvSpPr>
                <a:spLocks noGrp="1" noRot="1" noChangeAspect="1" noMove="1" noResize="1" noEditPoints="1" noAdjustHandles="1" noChangeArrowheads="1" noChangeShapeType="1" noTextEdit="1"/>
              </p:cNvSpPr>
              <p:nvPr>
                <p:ph idx="1"/>
              </p:nvPr>
            </p:nvSpPr>
            <p:spPr>
              <a:xfrm>
                <a:off x="457200" y="1028700"/>
                <a:ext cx="8229600" cy="4101084"/>
              </a:xfrm>
              <a:blipFill>
                <a:blip r:embed="rId4"/>
                <a:stretch>
                  <a:fillRect l="-61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6F8591F-2B47-9AA7-8ECF-7B65E2EF11E4}"/>
              </a:ext>
            </a:extLst>
          </p:cNvPr>
          <p:cNvSpPr txBox="1"/>
          <p:nvPr/>
        </p:nvSpPr>
        <p:spPr>
          <a:xfrm>
            <a:off x="2499960" y="3233120"/>
            <a:ext cx="4144083" cy="507831"/>
          </a:xfrm>
          <a:prstGeom prst="rect">
            <a:avLst/>
          </a:prstGeom>
          <a:noFill/>
        </p:spPr>
        <p:txBody>
          <a:bodyPr wrap="none" rtlCol="0">
            <a:spAutoFit/>
          </a:bodyPr>
          <a:lstStyle/>
          <a:p>
            <a:pPr algn="ctr"/>
            <a:r>
              <a:rPr lang="en-US" sz="2700">
                <a:solidFill>
                  <a:srgbClr val="00B050"/>
                </a:solidFill>
                <a:latin typeface="Menlo" panose="020B0609030804020204" pitchFamily="49" charset="0"/>
                <a:ea typeface="Menlo" panose="020B0609030804020204" pitchFamily="49" charset="0"/>
                <a:cs typeface="Menlo" panose="020B0609030804020204" pitchFamily="49" charset="0"/>
              </a:rPr>
              <a:t>1</a:t>
            </a:r>
            <a:r>
              <a:rPr lang="en-US" sz="2700">
                <a:latin typeface="Menlo" panose="020B0609030804020204" pitchFamily="49" charset="0"/>
                <a:ea typeface="Menlo" panose="020B0609030804020204" pitchFamily="49" charset="0"/>
                <a:cs typeface="Menlo" panose="020B0609030804020204" pitchFamily="49" charset="0"/>
              </a:rPr>
              <a:t>2</a:t>
            </a:r>
            <a:r>
              <a:rPr lang="en-US" sz="2700">
                <a:solidFill>
                  <a:srgbClr val="00B050"/>
                </a:solidFill>
                <a:latin typeface="Menlo" panose="020B0609030804020204" pitchFamily="49" charset="0"/>
                <a:ea typeface="Menlo" panose="020B0609030804020204" pitchFamily="49" charset="0"/>
                <a:cs typeface="Menlo" panose="020B0609030804020204" pitchFamily="49" charset="0"/>
              </a:rPr>
              <a:t>3</a:t>
            </a:r>
            <a:r>
              <a:rPr lang="en-US" sz="2700">
                <a:latin typeface="Menlo" panose="020B0609030804020204" pitchFamily="49" charset="0"/>
                <a:ea typeface="Menlo" panose="020B0609030804020204" pitchFamily="49" charset="0"/>
                <a:cs typeface="Menlo" panose="020B0609030804020204" pitchFamily="49" charset="0"/>
              </a:rPr>
              <a:t>4 </a:t>
            </a:r>
            <a:r>
              <a:rPr lang="en-US" sz="2700">
                <a:solidFill>
                  <a:srgbClr val="00B050"/>
                </a:solidFill>
                <a:latin typeface="Menlo" panose="020B0609030804020204" pitchFamily="49" charset="0"/>
                <a:ea typeface="Menlo" panose="020B0609030804020204" pitchFamily="49" charset="0"/>
                <a:cs typeface="Menlo" panose="020B0609030804020204" pitchFamily="49" charset="0"/>
              </a:rPr>
              <a:t>5</a:t>
            </a:r>
            <a:r>
              <a:rPr lang="en-US" sz="2700">
                <a:latin typeface="Menlo" panose="020B0609030804020204" pitchFamily="49" charset="0"/>
                <a:ea typeface="Menlo" panose="020B0609030804020204" pitchFamily="49" charset="0"/>
                <a:cs typeface="Menlo" panose="020B0609030804020204" pitchFamily="49" charset="0"/>
              </a:rPr>
              <a:t>6</a:t>
            </a:r>
            <a:r>
              <a:rPr lang="en-US" sz="2700">
                <a:solidFill>
                  <a:srgbClr val="00B050"/>
                </a:solidFill>
                <a:latin typeface="Menlo" panose="020B0609030804020204" pitchFamily="49" charset="0"/>
                <a:ea typeface="Menlo" panose="020B0609030804020204" pitchFamily="49" charset="0"/>
                <a:cs typeface="Menlo" panose="020B0609030804020204" pitchFamily="49" charset="0"/>
              </a:rPr>
              <a:t>7</a:t>
            </a:r>
            <a:r>
              <a:rPr lang="en-US" sz="2700">
                <a:latin typeface="Menlo" panose="020B0609030804020204" pitchFamily="49" charset="0"/>
                <a:ea typeface="Menlo" panose="020B0609030804020204" pitchFamily="49" charset="0"/>
                <a:cs typeface="Menlo" panose="020B0609030804020204" pitchFamily="49" charset="0"/>
              </a:rPr>
              <a:t>8 </a:t>
            </a:r>
            <a:r>
              <a:rPr lang="en-US" sz="2700">
                <a:solidFill>
                  <a:srgbClr val="00B050"/>
                </a:solidFill>
                <a:latin typeface="Menlo" panose="020B0609030804020204" pitchFamily="49" charset="0"/>
                <a:ea typeface="Menlo" panose="020B0609030804020204" pitchFamily="49" charset="0"/>
                <a:cs typeface="Menlo" panose="020B0609030804020204" pitchFamily="49" charset="0"/>
              </a:rPr>
              <a:t>4</a:t>
            </a:r>
            <a:r>
              <a:rPr lang="en-US" sz="2700">
                <a:latin typeface="Menlo" panose="020B0609030804020204" pitchFamily="49" charset="0"/>
                <a:ea typeface="Menlo" panose="020B0609030804020204" pitchFamily="49" charset="0"/>
                <a:cs typeface="Menlo" panose="020B0609030804020204" pitchFamily="49" charset="0"/>
              </a:rPr>
              <a:t>3</a:t>
            </a:r>
            <a:r>
              <a:rPr lang="en-US" sz="2700">
                <a:solidFill>
                  <a:srgbClr val="00B050"/>
                </a:solidFill>
                <a:latin typeface="Menlo" panose="020B0609030804020204" pitchFamily="49" charset="0"/>
                <a:ea typeface="Menlo" panose="020B0609030804020204" pitchFamily="49" charset="0"/>
                <a:cs typeface="Menlo" panose="020B0609030804020204" pitchFamily="49" charset="0"/>
              </a:rPr>
              <a:t>2</a:t>
            </a:r>
            <a:r>
              <a:rPr lang="en-US" sz="2700">
                <a:latin typeface="Menlo" panose="020B0609030804020204" pitchFamily="49" charset="0"/>
                <a:ea typeface="Menlo" panose="020B0609030804020204" pitchFamily="49" charset="0"/>
                <a:cs typeface="Menlo" panose="020B0609030804020204" pitchFamily="49" charset="0"/>
              </a:rPr>
              <a:t>1 </a:t>
            </a:r>
            <a:r>
              <a:rPr lang="en-US" sz="2700">
                <a:solidFill>
                  <a:srgbClr val="00B050"/>
                </a:solidFill>
                <a:latin typeface="Menlo" panose="020B0609030804020204" pitchFamily="49" charset="0"/>
                <a:ea typeface="Menlo" panose="020B0609030804020204" pitchFamily="49" charset="0"/>
                <a:cs typeface="Menlo" panose="020B0609030804020204" pitchFamily="49" charset="0"/>
              </a:rPr>
              <a:t>5</a:t>
            </a:r>
            <a:r>
              <a:rPr lang="en-US" sz="2700">
                <a:latin typeface="Menlo" panose="020B0609030804020204" pitchFamily="49" charset="0"/>
                <a:ea typeface="Menlo" panose="020B0609030804020204" pitchFamily="49" charset="0"/>
                <a:cs typeface="Menlo" panose="020B0609030804020204" pitchFamily="49" charset="0"/>
              </a:rPr>
              <a:t>5</a:t>
            </a:r>
            <a:r>
              <a:rPr lang="en-US" sz="2700">
                <a:solidFill>
                  <a:srgbClr val="00B050"/>
                </a:solidFill>
                <a:latin typeface="Menlo" panose="020B0609030804020204" pitchFamily="49" charset="0"/>
                <a:ea typeface="Menlo" panose="020B0609030804020204" pitchFamily="49" charset="0"/>
                <a:cs typeface="Menlo" panose="020B0609030804020204" pitchFamily="49" charset="0"/>
              </a:rPr>
              <a:t>5</a:t>
            </a:r>
            <a:r>
              <a:rPr lang="en-US" sz="2700">
                <a:latin typeface="Menlo" panose="020B0609030804020204" pitchFamily="49" charset="0"/>
                <a:ea typeface="Menlo" panose="020B0609030804020204" pitchFamily="49" charset="0"/>
                <a:cs typeface="Menlo" panose="020B0609030804020204" pitchFamily="49" charset="0"/>
              </a:rPr>
              <a:t>3</a:t>
            </a:r>
          </a:p>
        </p:txBody>
      </p:sp>
      <p:sp>
        <p:nvSpPr>
          <p:cNvPr id="6" name="Rectangle 5">
            <a:extLst>
              <a:ext uri="{FF2B5EF4-FFF2-40B4-BE49-F238E27FC236}">
                <a16:creationId xmlns:a16="http://schemas.microsoft.com/office/drawing/2014/main" id="{A0399993-21CF-DAEF-57B4-BE605CCDF6CB}"/>
              </a:ext>
            </a:extLst>
          </p:cNvPr>
          <p:cNvSpPr/>
          <p:nvPr/>
        </p:nvSpPr>
        <p:spPr bwMode="auto">
          <a:xfrm>
            <a:off x="6310491" y="3213909"/>
            <a:ext cx="400050" cy="514350"/>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eaLnBrk="0" fontAlgn="base" hangingPunct="0">
              <a:spcBef>
                <a:spcPct val="0"/>
              </a:spcBef>
              <a:spcAft>
                <a:spcPct val="0"/>
              </a:spcAft>
              <a:buClrTx/>
            </a:pPr>
            <a:endParaRPr lang="en-US" sz="1800">
              <a:solidFill>
                <a:schemeClr val="tx1"/>
              </a:solidFill>
              <a:latin typeface="Arial" charset="0"/>
              <a:ea typeface="ＭＳ Ｐゴシック" charset="-128"/>
              <a:cs typeface="ＭＳ Ｐゴシック" charset="-128"/>
            </a:endParaRPr>
          </a:p>
        </p:txBody>
      </p:sp>
      <p:sp>
        <p:nvSpPr>
          <p:cNvPr id="5" name="3 Marcador de número de diapositiva">
            <a:extLst>
              <a:ext uri="{FF2B5EF4-FFF2-40B4-BE49-F238E27FC236}">
                <a16:creationId xmlns:a16="http://schemas.microsoft.com/office/drawing/2014/main" id="{9A02AC25-371E-39F7-7D10-FFB8475983C8}"/>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7</a:t>
            </a:fld>
            <a:endParaRPr lang="pt-BR"/>
          </a:p>
        </p:txBody>
      </p:sp>
      <p:sp>
        <p:nvSpPr>
          <p:cNvPr id="9" name="Title 1">
            <a:extLst>
              <a:ext uri="{FF2B5EF4-FFF2-40B4-BE49-F238E27FC236}">
                <a16:creationId xmlns:a16="http://schemas.microsoft.com/office/drawing/2014/main" id="{954AE372-3495-52CB-6042-31CEF9B0D10C}"/>
              </a:ext>
            </a:extLst>
          </p:cNvPr>
          <p:cNvSpPr txBox="1">
            <a:spLocks/>
          </p:cNvSpPr>
          <p:nvPr/>
        </p:nvSpPr>
        <p:spPr>
          <a:xfrm>
            <a:off x="457200" y="400050"/>
            <a:ext cx="8229600" cy="742950"/>
          </a:xfrm>
          <a:prstGeom prst="rect">
            <a:avLst/>
          </a:prstGeom>
          <a:noFill/>
          <a:ln>
            <a:noFill/>
          </a:ln>
        </p:spPr>
        <p:txBody>
          <a:bodyPr spcFirstLastPara="1" wrap="square" lIns="91425" tIns="45700" rIns="91425" bIns="45700" anchor="ctr" anchorCtr="0">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a:t>Congruences are also used for check bits and check digits</a:t>
            </a:r>
            <a:endParaRPr lang="en-US"/>
          </a:p>
        </p:txBody>
      </p:sp>
      <p:sp>
        <p:nvSpPr>
          <p:cNvPr id="7" name="TextBox 6">
            <a:extLst>
              <a:ext uri="{FF2B5EF4-FFF2-40B4-BE49-F238E27FC236}">
                <a16:creationId xmlns:a16="http://schemas.microsoft.com/office/drawing/2014/main" id="{30D3E297-27F7-20CE-6A5A-FFB88B03C253}"/>
              </a:ext>
            </a:extLst>
          </p:cNvPr>
          <p:cNvSpPr txBox="1"/>
          <p:nvPr/>
        </p:nvSpPr>
        <p:spPr>
          <a:xfrm>
            <a:off x="2594395" y="3728259"/>
            <a:ext cx="3881220" cy="461665"/>
          </a:xfrm>
          <a:prstGeom prst="rect">
            <a:avLst/>
          </a:prstGeom>
          <a:noFill/>
        </p:spPr>
        <p:txBody>
          <a:bodyPr wrap="square" rtlCol="0">
            <a:spAutoFit/>
          </a:bodyPr>
          <a:lstStyle/>
          <a:p>
            <a:r>
              <a:rPr lang="en-US" sz="2400">
                <a:latin typeface="Menlo" panose="020B0609030804020204" pitchFamily="49" charset="0"/>
                <a:ea typeface="Menlo" panose="020B0609030804020204" pitchFamily="49" charset="0"/>
                <a:cs typeface="Menlo" panose="020B0609030804020204" pitchFamily="49" charset="0"/>
              </a:rPr>
              <a:t>2 6 10 14  8 4 10 10</a:t>
            </a:r>
          </a:p>
        </p:txBody>
      </p:sp>
      <p:sp>
        <p:nvSpPr>
          <p:cNvPr id="8" name="TextBox 7">
            <a:extLst>
              <a:ext uri="{FF2B5EF4-FFF2-40B4-BE49-F238E27FC236}">
                <a16:creationId xmlns:a16="http://schemas.microsoft.com/office/drawing/2014/main" id="{1FD669FC-BE18-2852-6829-C5EFD5CAD2F8}"/>
              </a:ext>
            </a:extLst>
          </p:cNvPr>
          <p:cNvSpPr txBox="1"/>
          <p:nvPr/>
        </p:nvSpPr>
        <p:spPr>
          <a:xfrm>
            <a:off x="2762823" y="4114800"/>
            <a:ext cx="3881220" cy="461665"/>
          </a:xfrm>
          <a:prstGeom prst="rect">
            <a:avLst/>
          </a:prstGeom>
          <a:noFill/>
        </p:spPr>
        <p:txBody>
          <a:bodyPr wrap="square" rtlCol="0">
            <a:spAutoFit/>
          </a:bodyPr>
          <a:lstStyle/>
          <a:p>
            <a:r>
              <a:rPr lang="en-US" sz="2400">
                <a:latin typeface="Menlo" panose="020B0609030804020204" pitchFamily="49" charset="0"/>
                <a:ea typeface="Menlo" panose="020B0609030804020204" pitchFamily="49" charset="0"/>
                <a:cs typeface="Menlo" panose="020B0609030804020204" pitchFamily="49" charset="0"/>
              </a:rPr>
              <a:t>2 4  6  8  3 1  5</a:t>
            </a:r>
          </a:p>
        </p:txBody>
      </p:sp>
      <p:grpSp>
        <p:nvGrpSpPr>
          <p:cNvPr id="27" name="Group 26">
            <a:extLst>
              <a:ext uri="{FF2B5EF4-FFF2-40B4-BE49-F238E27FC236}">
                <a16:creationId xmlns:a16="http://schemas.microsoft.com/office/drawing/2014/main" id="{AEB25770-6F43-FF31-AA93-9D1CCFC0A333}"/>
              </a:ext>
            </a:extLst>
          </p:cNvPr>
          <p:cNvGrpSpPr/>
          <p:nvPr/>
        </p:nvGrpSpPr>
        <p:grpSpPr>
          <a:xfrm>
            <a:off x="2737660" y="3613268"/>
            <a:ext cx="3455322" cy="221672"/>
            <a:chOff x="2737660" y="3613268"/>
            <a:chExt cx="3455322" cy="221672"/>
          </a:xfrm>
        </p:grpSpPr>
        <p:cxnSp>
          <p:nvCxnSpPr>
            <p:cNvPr id="11" name="Straight Arrow Connector 10">
              <a:extLst>
                <a:ext uri="{FF2B5EF4-FFF2-40B4-BE49-F238E27FC236}">
                  <a16:creationId xmlns:a16="http://schemas.microsoft.com/office/drawing/2014/main" id="{E425DA93-477B-3A9C-98B4-7C1EC23C1052}"/>
                </a:ext>
              </a:extLst>
            </p:cNvPr>
            <p:cNvCxnSpPr/>
            <p:nvPr/>
          </p:nvCxnSpPr>
          <p:spPr>
            <a:xfrm>
              <a:off x="6192982" y="3632662"/>
              <a:ext cx="0" cy="19950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B958D77-FA8F-B962-A3DE-8CEE075B7BDF}"/>
                </a:ext>
              </a:extLst>
            </p:cNvPr>
            <p:cNvCxnSpPr/>
            <p:nvPr/>
          </p:nvCxnSpPr>
          <p:spPr>
            <a:xfrm>
              <a:off x="5755177" y="3635435"/>
              <a:ext cx="0" cy="19950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E67033B-F902-6B7A-4DB1-341BB3D1C1F2}"/>
                </a:ext>
              </a:extLst>
            </p:cNvPr>
            <p:cNvCxnSpPr/>
            <p:nvPr/>
          </p:nvCxnSpPr>
          <p:spPr>
            <a:xfrm>
              <a:off x="5176059" y="3621581"/>
              <a:ext cx="0" cy="19950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A1F757F-4317-A60B-328D-093370B81258}"/>
                </a:ext>
              </a:extLst>
            </p:cNvPr>
            <p:cNvCxnSpPr/>
            <p:nvPr/>
          </p:nvCxnSpPr>
          <p:spPr>
            <a:xfrm>
              <a:off x="4788131" y="3624351"/>
              <a:ext cx="0" cy="19950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9EEF2E4-58A0-AA77-527C-9EF877A46A3F}"/>
                </a:ext>
              </a:extLst>
            </p:cNvPr>
            <p:cNvCxnSpPr/>
            <p:nvPr/>
          </p:nvCxnSpPr>
          <p:spPr>
            <a:xfrm>
              <a:off x="4134201" y="3627122"/>
              <a:ext cx="0" cy="19950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CCCBEC5-5FEE-0505-4364-4E1772588C83}"/>
                </a:ext>
              </a:extLst>
            </p:cNvPr>
            <p:cNvCxnSpPr/>
            <p:nvPr/>
          </p:nvCxnSpPr>
          <p:spPr>
            <a:xfrm>
              <a:off x="3696396" y="3613268"/>
              <a:ext cx="0" cy="19950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C91F5DA-01D4-4B47-61C7-743B9B1797CE}"/>
                </a:ext>
              </a:extLst>
            </p:cNvPr>
            <p:cNvCxnSpPr/>
            <p:nvPr/>
          </p:nvCxnSpPr>
          <p:spPr>
            <a:xfrm>
              <a:off x="3117276" y="3616039"/>
              <a:ext cx="0" cy="19950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FAF07D6-824E-CFF5-D348-A5DE854A672C}"/>
                </a:ext>
              </a:extLst>
            </p:cNvPr>
            <p:cNvCxnSpPr/>
            <p:nvPr/>
          </p:nvCxnSpPr>
          <p:spPr>
            <a:xfrm>
              <a:off x="2737660" y="3618809"/>
              <a:ext cx="0" cy="19950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17A853C9-003A-9200-8D50-4A881F88A25B}"/>
              </a:ext>
            </a:extLst>
          </p:cNvPr>
          <p:cNvGrpSpPr/>
          <p:nvPr/>
        </p:nvGrpSpPr>
        <p:grpSpPr>
          <a:xfrm>
            <a:off x="2926080" y="3629890"/>
            <a:ext cx="3042454" cy="562805"/>
            <a:chOff x="2926080" y="3629890"/>
            <a:chExt cx="3042454" cy="562805"/>
          </a:xfrm>
        </p:grpSpPr>
        <p:cxnSp>
          <p:nvCxnSpPr>
            <p:cNvPr id="20" name="Straight Arrow Connector 19">
              <a:extLst>
                <a:ext uri="{FF2B5EF4-FFF2-40B4-BE49-F238E27FC236}">
                  <a16:creationId xmlns:a16="http://schemas.microsoft.com/office/drawing/2014/main" id="{A765C4D7-83D0-A54A-B5AE-7894E74F0FB7}"/>
                </a:ext>
              </a:extLst>
            </p:cNvPr>
            <p:cNvCxnSpPr/>
            <p:nvPr/>
          </p:nvCxnSpPr>
          <p:spPr>
            <a:xfrm>
              <a:off x="2926080" y="3632662"/>
              <a:ext cx="0" cy="557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9DC8BFC-7A26-F3BD-50E8-F8D3EC0BB8B9}"/>
                </a:ext>
              </a:extLst>
            </p:cNvPr>
            <p:cNvCxnSpPr/>
            <p:nvPr/>
          </p:nvCxnSpPr>
          <p:spPr>
            <a:xfrm>
              <a:off x="3311238" y="3635433"/>
              <a:ext cx="0" cy="557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04C22D4-897C-A6E6-137D-29950C0B25B5}"/>
                </a:ext>
              </a:extLst>
            </p:cNvPr>
            <p:cNvCxnSpPr/>
            <p:nvPr/>
          </p:nvCxnSpPr>
          <p:spPr>
            <a:xfrm>
              <a:off x="3920836" y="3629891"/>
              <a:ext cx="0" cy="557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8EE7F6D-BD35-0DD8-AA15-E13B33DE2D1A}"/>
                </a:ext>
              </a:extLst>
            </p:cNvPr>
            <p:cNvCxnSpPr/>
            <p:nvPr/>
          </p:nvCxnSpPr>
          <p:spPr>
            <a:xfrm>
              <a:off x="4389116" y="3632660"/>
              <a:ext cx="0" cy="557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EEC5F12-1513-E5A2-64CE-B51DC428E765}"/>
                </a:ext>
              </a:extLst>
            </p:cNvPr>
            <p:cNvCxnSpPr/>
            <p:nvPr/>
          </p:nvCxnSpPr>
          <p:spPr>
            <a:xfrm>
              <a:off x="4965464" y="3635432"/>
              <a:ext cx="0" cy="557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4A1545A-1D5D-A400-73B4-CF669C6F7EEF}"/>
                </a:ext>
              </a:extLst>
            </p:cNvPr>
            <p:cNvCxnSpPr/>
            <p:nvPr/>
          </p:nvCxnSpPr>
          <p:spPr>
            <a:xfrm>
              <a:off x="5367246" y="3629890"/>
              <a:ext cx="0" cy="557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190F794-8D9D-F6AF-AC30-BCC04414ADC5}"/>
                </a:ext>
              </a:extLst>
            </p:cNvPr>
            <p:cNvCxnSpPr/>
            <p:nvPr/>
          </p:nvCxnSpPr>
          <p:spPr>
            <a:xfrm>
              <a:off x="5968534" y="3632662"/>
              <a:ext cx="0" cy="557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01E33293-04D3-8D9D-2657-2FCF9556ABEC}"/>
              </a:ext>
            </a:extLst>
          </p:cNvPr>
          <p:cNvSpPr txBox="1"/>
          <p:nvPr/>
        </p:nvSpPr>
        <p:spPr>
          <a:xfrm>
            <a:off x="4788131" y="2625992"/>
            <a:ext cx="1636987" cy="523220"/>
          </a:xfrm>
          <a:prstGeom prst="rect">
            <a:avLst/>
          </a:prstGeom>
          <a:noFill/>
          <a:ln>
            <a:solidFill>
              <a:schemeClr val="bg2"/>
            </a:solidFill>
          </a:ln>
        </p:spPr>
        <p:txBody>
          <a:bodyPr wrap="square" rtlCol="0">
            <a:spAutoFit/>
          </a:bodyPr>
          <a:lstStyle/>
          <a:p>
            <a:pPr marL="457200" lvl="0" indent="-228600" algn="ctr">
              <a:buSzPts val="1400"/>
              <a:defRPr/>
            </a:pPr>
            <a:r>
              <a:rPr lang="en-US" dirty="0"/>
              <a:t>10-(57 mod 10)</a:t>
            </a:r>
          </a:p>
          <a:p>
            <a:pPr marL="457200" lvl="0" indent="-228600" algn="ctr">
              <a:buSzPts val="1400"/>
              <a:defRPr/>
            </a:pPr>
            <a:r>
              <a:rPr lang="en-US" dirty="0"/>
              <a:t>10-7 = 3</a:t>
            </a:r>
          </a:p>
        </p:txBody>
      </p:sp>
    </p:spTree>
    <p:extLst>
      <p:ext uri="{BB962C8B-B14F-4D97-AF65-F5344CB8AC3E}">
        <p14:creationId xmlns:p14="http://schemas.microsoft.com/office/powerpoint/2010/main" val="271791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4" grpId="0"/>
      <p:bldP spid="6" grpId="0" animBg="1"/>
      <p:bldP spid="7" grpId="0"/>
      <p:bldP spid="8"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3011" name="Content Placeholder 2"/>
              <p:cNvSpPr>
                <a:spLocks noGrp="1"/>
              </p:cNvSpPr>
              <p:nvPr>
                <p:ph idx="1"/>
              </p:nvPr>
            </p:nvSpPr>
            <p:spPr>
              <a:xfrm>
                <a:off x="457200" y="1028700"/>
                <a:ext cx="8229600" cy="3543300"/>
              </a:xfrm>
            </p:spPr>
            <p:txBody>
              <a:bodyPr>
                <a:normAutofit lnSpcReduction="10000"/>
              </a:bodyPr>
              <a:lstStyle/>
              <a:p>
                <a:pPr>
                  <a:buFont typeface="Wingdings" charset="2"/>
                  <a:buNone/>
                </a:pPr>
                <a:r>
                  <a:rPr lang="en-US" altLang="x-none" dirty="0"/>
                  <a:t>To encode a message using the Caesar cipher:</a:t>
                </a:r>
              </a:p>
              <a:p>
                <a:pPr lvl="1"/>
                <a:r>
                  <a:rPr lang="en-US" altLang="x-none" dirty="0"/>
                  <a:t>Choose a shift index </a:t>
                </a:r>
                <a:r>
                  <a:rPr lang="en-US" altLang="x-none" i="1" dirty="0"/>
                  <a:t>s</a:t>
                </a:r>
                <a:endParaRPr lang="en-US" altLang="x-none" dirty="0"/>
              </a:p>
              <a:p>
                <a:pPr lvl="1"/>
                <a:r>
                  <a:rPr lang="en-US" altLang="x-none" dirty="0"/>
                  <a:t>Convert each letter A-Z into a number 0-25</a:t>
                </a:r>
              </a:p>
              <a:p>
                <a:pPr lvl="1"/>
                <a:r>
                  <a:rPr lang="en-US" altLang="x-none" dirty="0"/>
                  <a:t>Compute </a:t>
                </a:r>
                <a14:m>
                  <m:oMath xmlns:m="http://schemas.openxmlformats.org/officeDocument/2006/math">
                    <m:r>
                      <a:rPr lang="en-US" altLang="x-none" b="0" i="1" smtClean="0">
                        <a:latin typeface="Cambria Math" panose="02040503050406030204" pitchFamily="18" charset="0"/>
                      </a:rPr>
                      <m:t>𝑓</m:t>
                    </m:r>
                    <m:d>
                      <m:dPr>
                        <m:ctrlPr>
                          <a:rPr lang="en-US" altLang="x-none" b="0" i="1" smtClean="0">
                            <a:latin typeface="Cambria Math" panose="02040503050406030204" pitchFamily="18" charset="0"/>
                          </a:rPr>
                        </m:ctrlPr>
                      </m:dPr>
                      <m:e>
                        <m:r>
                          <a:rPr lang="en-US" altLang="x-none" b="0" i="1" smtClean="0">
                            <a:latin typeface="Cambria Math" panose="02040503050406030204" pitchFamily="18" charset="0"/>
                          </a:rPr>
                          <m:t>𝑝</m:t>
                        </m:r>
                      </m:e>
                    </m:d>
                    <m:r>
                      <a:rPr lang="en-US" altLang="x-none" b="0" i="1" smtClean="0">
                        <a:latin typeface="Cambria Math" panose="02040503050406030204" pitchFamily="18" charset="0"/>
                      </a:rPr>
                      <m:t>=</m:t>
                    </m:r>
                    <m:d>
                      <m:dPr>
                        <m:ctrlPr>
                          <a:rPr lang="en-US" altLang="x-none" b="0" i="1" smtClean="0">
                            <a:latin typeface="Cambria Math" panose="02040503050406030204" pitchFamily="18" charset="0"/>
                          </a:rPr>
                        </m:ctrlPr>
                      </m:dPr>
                      <m:e>
                        <m:r>
                          <a:rPr lang="en-US" altLang="x-none" b="0" i="1" smtClean="0">
                            <a:latin typeface="Cambria Math" panose="02040503050406030204" pitchFamily="18" charset="0"/>
                          </a:rPr>
                          <m:t>𝑝</m:t>
                        </m:r>
                        <m:r>
                          <a:rPr lang="en-US" altLang="x-none" b="0" i="1" smtClean="0">
                            <a:latin typeface="Cambria Math" panose="02040503050406030204" pitchFamily="18" charset="0"/>
                          </a:rPr>
                          <m:t>+</m:t>
                        </m:r>
                        <m:r>
                          <a:rPr lang="en-US" altLang="x-none" b="0" i="1" smtClean="0">
                            <a:latin typeface="Cambria Math" panose="02040503050406030204" pitchFamily="18" charset="0"/>
                          </a:rPr>
                          <m:t>𝑠</m:t>
                        </m:r>
                      </m:e>
                    </m:d>
                    <m:r>
                      <a:rPr lang="en-US" altLang="x-none" b="0" i="1" smtClean="0">
                        <a:latin typeface="Cambria Math" panose="02040503050406030204" pitchFamily="18" charset="0"/>
                      </a:rPr>
                      <m:t> </m:t>
                    </m:r>
                    <m:r>
                      <a:rPr lang="en-US" altLang="x-none" b="1" i="0" smtClean="0">
                        <a:latin typeface="Cambria Math" panose="02040503050406030204" pitchFamily="18" charset="0"/>
                      </a:rPr>
                      <m:t>𝐦𝐨𝐝</m:t>
                    </m:r>
                    <m:r>
                      <a:rPr lang="en-US" altLang="x-none" b="0" i="1" smtClean="0">
                        <a:latin typeface="Cambria Math" panose="02040503050406030204" pitchFamily="18" charset="0"/>
                      </a:rPr>
                      <m:t> 26</m:t>
                    </m:r>
                  </m:oMath>
                </a14:m>
                <a:endParaRPr lang="en-US" altLang="x-none" dirty="0"/>
              </a:p>
              <a:p>
                <a:pPr lvl="1"/>
                <a:endParaRPr lang="en-US" altLang="x-none" dirty="0"/>
              </a:p>
              <a:p>
                <a:pPr>
                  <a:buFont typeface="Wingdings" charset="2"/>
                  <a:buNone/>
                </a:pPr>
                <a:r>
                  <a:rPr lang="en-US" altLang="x-none" b="1" i="1" dirty="0"/>
                  <a:t>Example:</a:t>
                </a:r>
                <a:r>
                  <a:rPr lang="en-US" altLang="x-none" dirty="0"/>
                  <a:t>  Let </a:t>
                </a:r>
                <a:r>
                  <a:rPr lang="en-US" altLang="x-none" i="1" dirty="0"/>
                  <a:t>s</a:t>
                </a:r>
                <a:r>
                  <a:rPr lang="en-US" altLang="x-none" dirty="0"/>
                  <a:t> = 9.  Encode </a:t>
                </a:r>
                <a:r>
                  <a:rPr lang="en-US" altLang="ja-JP" dirty="0"/>
                  <a:t>“ATTACK”.</a:t>
                </a:r>
              </a:p>
              <a:p>
                <a:pPr lvl="1"/>
                <a:r>
                  <a:rPr lang="en-US" altLang="x-none" dirty="0"/>
                  <a:t>ATTACK = 0 19 19 0 2 10</a:t>
                </a:r>
              </a:p>
              <a:p>
                <a:pPr lvl="1"/>
                <a:r>
                  <a:rPr lang="en-US" altLang="x-none" i="1" dirty="0"/>
                  <a:t>f</a:t>
                </a:r>
                <a:r>
                  <a:rPr lang="en-US" altLang="x-none" dirty="0"/>
                  <a:t>(0) = 9, </a:t>
                </a:r>
                <a:r>
                  <a:rPr lang="en-US" altLang="x-none" i="1" dirty="0"/>
                  <a:t>f</a:t>
                </a:r>
                <a:r>
                  <a:rPr lang="en-US" altLang="x-none" dirty="0"/>
                  <a:t>(19) = 2, </a:t>
                </a:r>
                <a:r>
                  <a:rPr lang="en-US" altLang="x-none" i="1" dirty="0"/>
                  <a:t>f</a:t>
                </a:r>
                <a:r>
                  <a:rPr lang="en-US" altLang="x-none" dirty="0"/>
                  <a:t>(2) = 11, </a:t>
                </a:r>
                <a:r>
                  <a:rPr lang="en-US" altLang="x-none" i="1" dirty="0"/>
                  <a:t>f</a:t>
                </a:r>
                <a:r>
                  <a:rPr lang="en-US" altLang="x-none" dirty="0"/>
                  <a:t>(10) = 19</a:t>
                </a:r>
              </a:p>
              <a:p>
                <a:pPr lvl="1"/>
                <a:r>
                  <a:rPr lang="en-US" altLang="x-none" dirty="0"/>
                  <a:t>Encrypted message: 9 2 2 9 11 19 = JCCJLT</a:t>
                </a:r>
              </a:p>
              <a:p>
                <a:pPr lvl="1"/>
                <a:endParaRPr lang="en-US" altLang="x-none" dirty="0"/>
              </a:p>
              <a:p>
                <a:pPr marL="0" indent="0">
                  <a:buNone/>
                </a:pPr>
                <a:r>
                  <a:rPr lang="en-US" altLang="x-none" dirty="0">
                    <a:solidFill>
                      <a:srgbClr val="FF0000"/>
                    </a:solidFill>
                  </a:rPr>
                  <a:t>Affine ciphers </a:t>
                </a:r>
                <a:r>
                  <a:rPr lang="en-US" altLang="x-none" dirty="0"/>
                  <a:t>use bijections of the form </a:t>
                </a:r>
                <a14:m>
                  <m:oMath xmlns:m="http://schemas.openxmlformats.org/officeDocument/2006/math">
                    <m:r>
                      <a:rPr lang="en-US" altLang="x-none" b="0" i="1" smtClean="0">
                        <a:latin typeface="Cambria Math" panose="02040503050406030204" pitchFamily="18" charset="0"/>
                      </a:rPr>
                      <m:t>𝑓</m:t>
                    </m:r>
                    <m:d>
                      <m:dPr>
                        <m:ctrlPr>
                          <a:rPr lang="en-US" altLang="x-none" b="0" i="1" smtClean="0">
                            <a:latin typeface="Cambria Math" panose="02040503050406030204" pitchFamily="18" charset="0"/>
                          </a:rPr>
                        </m:ctrlPr>
                      </m:dPr>
                      <m:e>
                        <m:r>
                          <a:rPr lang="en-US" altLang="x-none" b="0" i="1" smtClean="0">
                            <a:latin typeface="Cambria Math" panose="02040503050406030204" pitchFamily="18" charset="0"/>
                          </a:rPr>
                          <m:t>𝑝</m:t>
                        </m:r>
                      </m:e>
                    </m:d>
                    <m:r>
                      <a:rPr lang="en-US" altLang="x-none" b="0" i="1" smtClean="0">
                        <a:latin typeface="Cambria Math" panose="02040503050406030204" pitchFamily="18" charset="0"/>
                      </a:rPr>
                      <m:t>=</m:t>
                    </m:r>
                    <m:d>
                      <m:dPr>
                        <m:ctrlPr>
                          <a:rPr lang="en-US" altLang="x-none" b="0" i="1" smtClean="0">
                            <a:latin typeface="Cambria Math" panose="02040503050406030204" pitchFamily="18" charset="0"/>
                          </a:rPr>
                        </m:ctrlPr>
                      </m:dPr>
                      <m:e>
                        <m:r>
                          <a:rPr lang="en-US" altLang="x-none" b="0" i="1" smtClean="0">
                            <a:latin typeface="Cambria Math" panose="02040503050406030204" pitchFamily="18" charset="0"/>
                          </a:rPr>
                          <m:t>𝑎𝑝</m:t>
                        </m:r>
                        <m:r>
                          <a:rPr lang="en-US" altLang="x-none" b="0" i="1" smtClean="0">
                            <a:latin typeface="Cambria Math" panose="02040503050406030204" pitchFamily="18" charset="0"/>
                          </a:rPr>
                          <m:t>+</m:t>
                        </m:r>
                        <m:r>
                          <a:rPr lang="en-US" altLang="x-none" b="0" i="1" smtClean="0">
                            <a:latin typeface="Cambria Math" panose="02040503050406030204" pitchFamily="18" charset="0"/>
                          </a:rPr>
                          <m:t>𝑏</m:t>
                        </m:r>
                      </m:e>
                    </m:d>
                    <m:r>
                      <a:rPr lang="en-US" altLang="x-none" b="0" i="1" smtClean="0">
                        <a:latin typeface="Cambria Math" panose="02040503050406030204" pitchFamily="18" charset="0"/>
                      </a:rPr>
                      <m:t> </m:t>
                    </m:r>
                    <m:r>
                      <a:rPr lang="en-US" altLang="x-none" b="1" i="0" smtClean="0">
                        <a:latin typeface="Cambria Math" panose="02040503050406030204" pitchFamily="18" charset="0"/>
                      </a:rPr>
                      <m:t>𝐦𝐨𝐝</m:t>
                    </m:r>
                    <m:r>
                      <a:rPr lang="en-US" altLang="x-none" b="0" i="1" smtClean="0">
                        <a:latin typeface="Cambria Math" panose="02040503050406030204" pitchFamily="18" charset="0"/>
                      </a:rPr>
                      <m:t> 26</m:t>
                    </m:r>
                  </m:oMath>
                </a14:m>
                <a:endParaRPr lang="en-US" altLang="x-none" b="0" dirty="0"/>
              </a:p>
              <a:p>
                <a:pPr lvl="1"/>
                <a:r>
                  <a:rPr lang="en-US" altLang="x-none" dirty="0"/>
                  <a:t>To be a bijection, requires </a:t>
                </a:r>
                <a14:m>
                  <m:oMath xmlns:m="http://schemas.openxmlformats.org/officeDocument/2006/math">
                    <m:func>
                      <m:funcPr>
                        <m:ctrlPr>
                          <a:rPr lang="en-US" altLang="x-none" b="0" i="1" smtClean="0">
                            <a:latin typeface="Cambria Math" panose="02040503050406030204" pitchFamily="18" charset="0"/>
                          </a:rPr>
                        </m:ctrlPr>
                      </m:funcPr>
                      <m:fName>
                        <m:r>
                          <m:rPr>
                            <m:sty m:val="p"/>
                          </m:rPr>
                          <a:rPr lang="en-US" altLang="x-none" b="0" i="0" smtClean="0">
                            <a:latin typeface="Cambria Math" panose="02040503050406030204" pitchFamily="18" charset="0"/>
                          </a:rPr>
                          <m:t>gcd</m:t>
                        </m:r>
                      </m:fName>
                      <m:e>
                        <m:d>
                          <m:dPr>
                            <m:ctrlPr>
                              <a:rPr lang="en-US" altLang="x-none" b="0" i="1" smtClean="0">
                                <a:latin typeface="Cambria Math" panose="02040503050406030204" pitchFamily="18" charset="0"/>
                              </a:rPr>
                            </m:ctrlPr>
                          </m:dPr>
                          <m:e>
                            <m:r>
                              <a:rPr lang="en-US" altLang="x-none" b="0" i="1" smtClean="0">
                                <a:latin typeface="Cambria Math" panose="02040503050406030204" pitchFamily="18" charset="0"/>
                              </a:rPr>
                              <m:t>𝑎</m:t>
                            </m:r>
                            <m:r>
                              <a:rPr lang="en-US" altLang="x-none" b="0" i="1" smtClean="0">
                                <a:latin typeface="Cambria Math" panose="02040503050406030204" pitchFamily="18" charset="0"/>
                              </a:rPr>
                              <m:t>, 26</m:t>
                            </m:r>
                          </m:e>
                        </m:d>
                      </m:e>
                    </m:func>
                    <m:r>
                      <a:rPr lang="en-US" altLang="x-none" b="0" i="1" smtClean="0">
                        <a:latin typeface="Cambria Math" panose="02040503050406030204" pitchFamily="18" charset="0"/>
                      </a:rPr>
                      <m:t>=1</m:t>
                    </m:r>
                  </m:oMath>
                </a14:m>
                <a:endParaRPr lang="en-US" altLang="x-none" dirty="0"/>
              </a:p>
            </p:txBody>
          </p:sp>
        </mc:Choice>
        <mc:Fallback xmlns="">
          <p:sp>
            <p:nvSpPr>
              <p:cNvPr id="43011" name="Content Placeholder 2"/>
              <p:cNvSpPr>
                <a:spLocks noGrp="1" noRot="1" noChangeAspect="1" noMove="1" noResize="1" noEditPoints="1" noAdjustHandles="1" noChangeArrowheads="1" noChangeShapeType="1" noTextEdit="1"/>
              </p:cNvSpPr>
              <p:nvPr>
                <p:ph idx="1"/>
              </p:nvPr>
            </p:nvSpPr>
            <p:spPr>
              <a:xfrm>
                <a:off x="457200" y="1028700"/>
                <a:ext cx="8229600" cy="3543300"/>
              </a:xfrm>
              <a:blipFill>
                <a:blip r:embed="rId3"/>
                <a:stretch>
                  <a:fillRect l="-617" t="-717"/>
                </a:stretch>
              </a:blipFill>
            </p:spPr>
            <p:txBody>
              <a:bodyPr/>
              <a:lstStyle/>
              <a:p>
                <a:r>
                  <a:rPr lang="en-US">
                    <a:noFill/>
                  </a:rPr>
                  <a:t> </a:t>
                </a:r>
              </a:p>
            </p:txBody>
          </p:sp>
        </mc:Fallback>
      </mc:AlternateContent>
      <p:sp>
        <p:nvSpPr>
          <p:cNvPr id="2" name="3 Marcador de número de diapositiva">
            <a:extLst>
              <a:ext uri="{FF2B5EF4-FFF2-40B4-BE49-F238E27FC236}">
                <a16:creationId xmlns:a16="http://schemas.microsoft.com/office/drawing/2014/main" id="{87168915-8A50-6CB3-FAEF-6D63E9CA643E}"/>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8</a:t>
            </a:fld>
            <a:endParaRPr lang="pt-BR" dirty="0"/>
          </a:p>
        </p:txBody>
      </p:sp>
      <p:sp>
        <p:nvSpPr>
          <p:cNvPr id="3" name="Title 1">
            <a:extLst>
              <a:ext uri="{FF2B5EF4-FFF2-40B4-BE49-F238E27FC236}">
                <a16:creationId xmlns:a16="http://schemas.microsoft.com/office/drawing/2014/main" id="{485FB6D9-4A82-D629-B143-79F5778BC6DB}"/>
              </a:ext>
            </a:extLst>
          </p:cNvPr>
          <p:cNvSpPr txBox="1">
            <a:spLocks/>
          </p:cNvSpPr>
          <p:nvPr/>
        </p:nvSpPr>
        <p:spPr>
          <a:xfrm>
            <a:off x="457200" y="400050"/>
            <a:ext cx="8229600" cy="74295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ltLang="x-none" sz="3200" dirty="0"/>
              <a:t>Recall the Caesar cipher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0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01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011">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0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357355-14C0-192C-1E47-55DB2BA52206}"/>
                  </a:ext>
                </a:extLst>
              </p:cNvPr>
              <p:cNvSpPr>
                <a:spLocks noGrp="1"/>
              </p:cNvSpPr>
              <p:nvPr>
                <p:ph idx="1"/>
              </p:nvPr>
            </p:nvSpPr>
            <p:spPr>
              <a:xfrm>
                <a:off x="457199" y="1028700"/>
                <a:ext cx="8229599" cy="3886200"/>
              </a:xfrm>
            </p:spPr>
            <p:txBody>
              <a:bodyPr>
                <a:normAutofit/>
              </a:bodyPr>
              <a:lstStyle/>
              <a:p>
                <a:pPr marL="0" indent="0">
                  <a:buNone/>
                </a:pPr>
                <a:r>
                  <a:rPr lang="en-US" dirty="0">
                    <a:solidFill>
                      <a:srgbClr val="FF0000"/>
                    </a:solidFill>
                  </a:rPr>
                  <a:t>Patterns</a:t>
                </a:r>
                <a:r>
                  <a:rPr lang="en-US" dirty="0"/>
                  <a:t> become obvious even though the letters are replaced</a:t>
                </a:r>
              </a:p>
              <a:p>
                <a:pPr lvl="1"/>
                <a:r>
                  <a:rPr lang="en-US" dirty="0"/>
                  <a:t>Frequencies of letters, digraphs, trigraphs, etc.</a:t>
                </a:r>
              </a:p>
              <a:p>
                <a:pPr lvl="1"/>
                <a:endParaRPr lang="en-US" dirty="0"/>
              </a:p>
              <a:p>
                <a:pPr marL="0" indent="0">
                  <a:buNone/>
                </a:pPr>
                <a:r>
                  <a:rPr lang="en-US" dirty="0"/>
                  <a:t>However, modern secure </a:t>
                </a:r>
                <a:r>
                  <a:rPr lang="en-US" dirty="0">
                    <a:solidFill>
                      <a:srgbClr val="FF0000"/>
                    </a:solidFill>
                  </a:rPr>
                  <a:t>block ciphers </a:t>
                </a:r>
                <a:r>
                  <a:rPr lang="en-US" dirty="0"/>
                  <a:t>might look similar at first!</a:t>
                </a:r>
              </a:p>
              <a:p>
                <a:pPr lvl="1"/>
                <a:r>
                  <a:rPr lang="en-US" dirty="0"/>
                  <a:t>Replace each </a:t>
                </a:r>
                <a14:m>
                  <m:oMath xmlns:m="http://schemas.openxmlformats.org/officeDocument/2006/math">
                    <m:r>
                      <a:rPr lang="en-US" altLang="x-none" b="0" i="1" smtClean="0">
                        <a:latin typeface="Cambria Math" panose="02040503050406030204" pitchFamily="18" charset="0"/>
                      </a:rPr>
                      <m:t>𝑘</m:t>
                    </m:r>
                  </m:oMath>
                </a14:m>
                <a:r>
                  <a:rPr lang="en-US" dirty="0"/>
                  <a:t>-bit block with another </a:t>
                </a:r>
                <a14:m>
                  <m:oMath xmlns:m="http://schemas.openxmlformats.org/officeDocument/2006/math">
                    <m:r>
                      <a:rPr lang="en-US" altLang="x-none" b="0" i="1" smtClean="0">
                        <a:latin typeface="Cambria Math" panose="02040503050406030204" pitchFamily="18" charset="0"/>
                      </a:rPr>
                      <m:t>𝑘</m:t>
                    </m:r>
                  </m:oMath>
                </a14:m>
                <a:r>
                  <a:rPr lang="en-US" dirty="0"/>
                  <a:t>-bit block</a:t>
                </a:r>
              </a:p>
              <a:p>
                <a:pPr lvl="2"/>
                <a:r>
                  <a:rPr lang="en-US" dirty="0"/>
                  <a:t>Say, </a:t>
                </a:r>
                <a14:m>
                  <m:oMath xmlns:m="http://schemas.openxmlformats.org/officeDocument/2006/math">
                    <m:r>
                      <a:rPr lang="en-US" altLang="x-none" b="0" i="1" smtClean="0">
                        <a:latin typeface="Cambria Math" panose="02040503050406030204" pitchFamily="18" charset="0"/>
                      </a:rPr>
                      <m:t>𝑘</m:t>
                    </m:r>
                    <m:r>
                      <a:rPr lang="en-US" altLang="x-none" b="0" i="1" smtClean="0">
                        <a:latin typeface="Cambria Math" panose="02040503050406030204" pitchFamily="18" charset="0"/>
                      </a:rPr>
                      <m:t>=128</m:t>
                    </m:r>
                  </m:oMath>
                </a14:m>
                <a:r>
                  <a:rPr lang="en-US" dirty="0"/>
                  <a:t>, as with Advanced Encryption Standard (AES)</a:t>
                </a:r>
              </a:p>
              <a:p>
                <a:pPr lvl="1"/>
                <a:r>
                  <a:rPr lang="en-US" dirty="0"/>
                  <a:t>Use a key (e.g., also 128 bits) to determine the substitution</a:t>
                </a:r>
              </a:p>
              <a:p>
                <a:pPr lvl="1"/>
                <a:r>
                  <a:rPr lang="en-US" dirty="0"/>
                  <a:t>There are </a:t>
                </a:r>
                <a14:m>
                  <m:oMath xmlns:m="http://schemas.openxmlformats.org/officeDocument/2006/math">
                    <m:sSup>
                      <m:sSupPr>
                        <m:ctrlPr>
                          <a:rPr lang="en-US" altLang="x-none" b="0" i="1" smtClean="0">
                            <a:latin typeface="Cambria Math" panose="02040503050406030204" pitchFamily="18" charset="0"/>
                          </a:rPr>
                        </m:ctrlPr>
                      </m:sSupPr>
                      <m:e>
                        <m:r>
                          <a:rPr lang="en-US" altLang="x-none" b="0" i="1" smtClean="0">
                            <a:latin typeface="Cambria Math" panose="02040503050406030204" pitchFamily="18" charset="0"/>
                          </a:rPr>
                          <m:t>2</m:t>
                        </m:r>
                      </m:e>
                      <m:sup>
                        <m:r>
                          <a:rPr lang="en-US" altLang="x-none" b="0" i="1" smtClean="0">
                            <a:latin typeface="Cambria Math" panose="02040503050406030204" pitchFamily="18" charset="0"/>
                          </a:rPr>
                          <m:t>𝑘</m:t>
                        </m:r>
                      </m:sup>
                    </m:sSup>
                  </m:oMath>
                </a14:m>
                <a:r>
                  <a:rPr lang="en-US" dirty="0"/>
                  <a:t> possible blocks, similar number of keys, so there are way more combinations</a:t>
                </a:r>
              </a:p>
              <a:p>
                <a:pPr lvl="1"/>
                <a:r>
                  <a:rPr lang="en-US" dirty="0"/>
                  <a:t>Even so, to be used securely, a block cipher needs to be combined with a secure </a:t>
                </a:r>
                <a:r>
                  <a:rPr lang="en-US" dirty="0">
                    <a:solidFill>
                      <a:srgbClr val="FF0000"/>
                    </a:solidFill>
                  </a:rPr>
                  <a:t>mode of operation </a:t>
                </a:r>
                <a:r>
                  <a:rPr lang="en-US" dirty="0"/>
                  <a:t>(block mode)</a:t>
                </a:r>
              </a:p>
              <a:p>
                <a:pPr lvl="1"/>
                <a:r>
                  <a:rPr lang="en-US" dirty="0"/>
                  <a:t>A secure block mode ensures that the same block encrypts differently depending on its location</a:t>
                </a:r>
              </a:p>
            </p:txBody>
          </p:sp>
        </mc:Choice>
        <mc:Fallback xmlns="">
          <p:sp>
            <p:nvSpPr>
              <p:cNvPr id="3" name="Content Placeholder 2">
                <a:extLst>
                  <a:ext uri="{FF2B5EF4-FFF2-40B4-BE49-F238E27FC236}">
                    <a16:creationId xmlns:a16="http://schemas.microsoft.com/office/drawing/2014/main" id="{A0357355-14C0-192C-1E47-55DB2BA52206}"/>
                  </a:ext>
                </a:extLst>
              </p:cNvPr>
              <p:cNvSpPr>
                <a:spLocks noGrp="1" noRot="1" noChangeAspect="1" noMove="1" noResize="1" noEditPoints="1" noAdjustHandles="1" noChangeArrowheads="1" noChangeShapeType="1" noTextEdit="1"/>
              </p:cNvSpPr>
              <p:nvPr>
                <p:ph idx="1"/>
              </p:nvPr>
            </p:nvSpPr>
            <p:spPr>
              <a:xfrm>
                <a:off x="457199" y="1028700"/>
                <a:ext cx="8229599" cy="3886200"/>
              </a:xfrm>
              <a:blipFill>
                <a:blip r:embed="rId2"/>
                <a:stretch>
                  <a:fillRect l="-617" r="-463"/>
                </a:stretch>
              </a:blipFill>
            </p:spPr>
            <p:txBody>
              <a:bodyPr/>
              <a:lstStyle/>
              <a:p>
                <a:r>
                  <a:rPr lang="en-US">
                    <a:noFill/>
                  </a:rPr>
                  <a:t> </a:t>
                </a:r>
              </a:p>
            </p:txBody>
          </p:sp>
        </mc:Fallback>
      </mc:AlternateContent>
      <p:sp>
        <p:nvSpPr>
          <p:cNvPr id="4" name="3 Marcador de número de diapositiva">
            <a:extLst>
              <a:ext uri="{FF2B5EF4-FFF2-40B4-BE49-F238E27FC236}">
                <a16:creationId xmlns:a16="http://schemas.microsoft.com/office/drawing/2014/main" id="{0DBFC645-5F76-3C3B-AFB2-615063185C8B}"/>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9</a:t>
            </a:fld>
            <a:endParaRPr lang="pt-BR" dirty="0"/>
          </a:p>
        </p:txBody>
      </p:sp>
      <p:sp>
        <p:nvSpPr>
          <p:cNvPr id="5" name="Title 1">
            <a:extLst>
              <a:ext uri="{FF2B5EF4-FFF2-40B4-BE49-F238E27FC236}">
                <a16:creationId xmlns:a16="http://schemas.microsoft.com/office/drawing/2014/main" id="{22536D28-9980-A19E-276D-96E0B9420628}"/>
              </a:ext>
            </a:extLst>
          </p:cNvPr>
          <p:cNvSpPr txBox="1">
            <a:spLocks/>
          </p:cNvSpPr>
          <p:nvPr/>
        </p:nvSpPr>
        <p:spPr>
          <a:xfrm>
            <a:off x="457200" y="400050"/>
            <a:ext cx="8229600" cy="74295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t>These simple ciphers are not secure!</a:t>
            </a:r>
            <a:endParaRPr lang="en-US" dirty="0"/>
          </a:p>
        </p:txBody>
      </p:sp>
    </p:spTree>
    <p:extLst>
      <p:ext uri="{BB962C8B-B14F-4D97-AF65-F5344CB8AC3E}">
        <p14:creationId xmlns:p14="http://schemas.microsoft.com/office/powerpoint/2010/main" val="241088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theme1.xml><?xml version="1.0" encoding="utf-8"?>
<a:theme xmlns:a="http://schemas.openxmlformats.org/drawingml/2006/main" name="Brilho">
  <a:themeElements>
    <a:clrScheme name="Executivo">
      <a:dk1>
        <a:srgbClr val="000000"/>
      </a:dk1>
      <a:lt1>
        <a:srgbClr val="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7375</TotalTime>
  <Words>3624</Words>
  <Application>Microsoft Macintosh PowerPoint</Application>
  <PresentationFormat>On-screen Show (16:9)</PresentationFormat>
  <Paragraphs>439</Paragraphs>
  <Slides>22</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Cambria Math</vt:lpstr>
      <vt:lpstr>Comic Neue</vt:lpstr>
      <vt:lpstr>Menlo</vt:lpstr>
      <vt:lpstr>Trebuchet MS</vt:lpstr>
      <vt:lpstr>Wingdings</vt:lpstr>
      <vt:lpstr>Brilho</vt:lpstr>
      <vt:lpstr>CS 441: Applications of Number Theory</vt:lpstr>
      <vt:lpstr>[Motivation] Cryptography</vt:lpstr>
      <vt:lpstr>Today's 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RSA cryptosystem</vt:lpstr>
      <vt:lpstr>PowerPoint Presentation</vt:lpstr>
      <vt:lpstr>PowerPoint Presentation</vt:lpstr>
      <vt:lpstr>PowerPoint Presentation</vt:lpstr>
      <vt:lpstr>PowerPoint Presentation</vt:lpstr>
      <vt:lpstr>PowerPoint Presentation</vt:lpstr>
      <vt:lpstr>PowerPoint Presentation</vt:lpstr>
      <vt:lpstr>A brief practical security note…</vt:lpstr>
      <vt:lpstr>Why is RSA secure?</vt:lpstr>
      <vt:lpstr>Final thoughts</vt:lpstr>
      <vt:lpstr>Extra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Leveraging Unlabeled Data for Sketch-based Understanding</dc:title>
  <dc:creator>Fernando</dc:creator>
  <cp:lastModifiedBy>Nils Ever Murrugarra Llerena</cp:lastModifiedBy>
  <cp:revision>816</cp:revision>
  <cp:lastPrinted>2025-11-12T15:55:35Z</cp:lastPrinted>
  <dcterms:created xsi:type="dcterms:W3CDTF">2011-07-05T14:46:51Z</dcterms:created>
  <dcterms:modified xsi:type="dcterms:W3CDTF">2025-11-12T16:04:17Z</dcterms:modified>
</cp:coreProperties>
</file>