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webextensions/webextension1.xml" ContentType="application/vnd.ms-office.webextension+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9"/>
  </p:notesMasterIdLst>
  <p:sldIdLst>
    <p:sldId id="589" r:id="rId2"/>
    <p:sldId id="618" r:id="rId3"/>
    <p:sldId id="609" r:id="rId4"/>
    <p:sldId id="610" r:id="rId5"/>
    <p:sldId id="333" r:id="rId6"/>
    <p:sldId id="334" r:id="rId7"/>
    <p:sldId id="335" r:id="rId8"/>
    <p:sldId id="611" r:id="rId9"/>
    <p:sldId id="330" r:id="rId10"/>
    <p:sldId id="612" r:id="rId11"/>
    <p:sldId id="613" r:id="rId12"/>
    <p:sldId id="337" r:id="rId13"/>
    <p:sldId id="338" r:id="rId14"/>
    <p:sldId id="339" r:id="rId15"/>
    <p:sldId id="352" r:id="rId16"/>
    <p:sldId id="616" r:id="rId17"/>
    <p:sldId id="617" r:id="rId18"/>
    <p:sldId id="615" r:id="rId19"/>
    <p:sldId id="614" r:id="rId20"/>
    <p:sldId id="340" r:id="rId21"/>
    <p:sldId id="316" r:id="rId22"/>
    <p:sldId id="341" r:id="rId23"/>
    <p:sldId id="317" r:id="rId24"/>
    <p:sldId id="319" r:id="rId25"/>
    <p:sldId id="342" r:id="rId26"/>
    <p:sldId id="320" r:id="rId27"/>
    <p:sldId id="351" r:id="rId28"/>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
          <p15:clr>
            <a:srgbClr val="A4A3A4"/>
          </p15:clr>
        </p15:guide>
        <p15:guide id="2" pos="4608">
          <p15:clr>
            <a:srgbClr val="A4A3A4"/>
          </p15:clr>
        </p15:guide>
        <p15:guide id="3" pos="288">
          <p15:clr>
            <a:srgbClr val="A4A3A4"/>
          </p15:clr>
        </p15:guide>
        <p15:guide id="4" pos="5472">
          <p15:clr>
            <a:srgbClr val="A4A3A4"/>
          </p15:clr>
        </p15:guide>
        <p15:guide id="5" orient="horz" pos="1712">
          <p15:clr>
            <a:srgbClr val="9AA0A6"/>
          </p15:clr>
        </p15:guide>
        <p15:guide id="6" pos="2592">
          <p15:clr>
            <a:srgbClr val="9AA0A6"/>
          </p15:clr>
        </p15:guide>
        <p15:guide id="7" pos="3168">
          <p15:clr>
            <a:srgbClr val="9AA0A6"/>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hS5nRLilGD6T0EpqDE7wj9jhOMe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96AE40-E63F-448E-B565-BE41378B41F9}" name="Nils Ever Murrugarra Llerena" initials="NEML" userId="Nils Ever Murrugarra Llerena" providerId="None"/>
  <p188:author id="{8443ED59-20C7-4FDF-8DCA-8A14D1AA1C8C}" name="Microsoft Office User" initials="MOU" userId="Microsoft Office Us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Jiang" initials="" lastIdx="2" clrIdx="0"/>
  <p:cmAuthor id="2" name="Nils" initials="N" lastIdx="9"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1" autoAdjust="0"/>
    <p:restoredTop sz="67694"/>
  </p:normalViewPr>
  <p:slideViewPr>
    <p:cSldViewPr snapToGrid="0">
      <p:cViewPr varScale="1">
        <p:scale>
          <a:sx n="125" d="100"/>
          <a:sy n="125" d="100"/>
        </p:scale>
        <p:origin x="3160" y="168"/>
      </p:cViewPr>
      <p:guideLst>
        <p:guide orient="horz" pos="288"/>
        <p:guide pos="4608"/>
        <p:guide pos="288"/>
        <p:guide pos="5472"/>
        <p:guide orient="horz" pos="1712"/>
        <p:guide pos="2592"/>
        <p:guide pos="316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8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82"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81" Type="http://schemas.openxmlformats.org/officeDocument/2006/relationships/commentAuthors" Target="commentAuthors.xml"/><Relationship Id="rId86"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8" Type="http://schemas.openxmlformats.org/officeDocument/2006/relationships/slide" Target="slides/slide7.xml"/><Relationship Id="rId80" Type="http://customschemas.google.com/relationships/presentationmetadata" Target="metadata"/><Relationship Id="rId8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rmAutofit/>
          </a:bodyPr>
          <a:lstStyle/>
          <a:p>
            <a:pPr marL="0" lvl="0" indent="0" algn="l" rtl="0">
              <a:spcBef>
                <a:spcPts val="0"/>
              </a:spcBef>
              <a:spcAft>
                <a:spcPts val="0"/>
              </a:spcAft>
              <a:buClr>
                <a:schemeClr val="dk1"/>
              </a:buClr>
              <a:buSzPts val="1200"/>
              <a:buFont typeface="Arial"/>
              <a:buNone/>
            </a:pPr>
            <a:endParaRPr/>
          </a:p>
        </p:txBody>
      </p:sp>
      <p:sp>
        <p:nvSpPr>
          <p:cNvPr id="93" name="Google Shape;93;p1: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extLst>
      <p:ext uri="{BB962C8B-B14F-4D97-AF65-F5344CB8AC3E}">
        <p14:creationId xmlns:p14="http://schemas.microsoft.com/office/powerpoint/2010/main" val="391147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13BC1-019C-C503-DE6B-A88566E01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DA160D-4069-B287-71D1-456FB8F8E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67313-31FD-C0C1-982B-06BDE4AB4A55}"/>
              </a:ext>
            </a:extLst>
          </p:cNvPr>
          <p:cNvSpPr>
            <a:spLocks noGrp="1"/>
          </p:cNvSpPr>
          <p:nvPr>
            <p:ph type="body" idx="1"/>
          </p:nvPr>
        </p:nvSpPr>
        <p:spPr/>
        <p:txBody>
          <a:bodyPr/>
          <a:lstStyle/>
          <a:p>
            <a:r>
              <a:rPr lang="en-US" dirty="0"/>
              <a:t>Act 1 or 2, if time allows Act 3</a:t>
            </a:r>
          </a:p>
        </p:txBody>
      </p:sp>
      <p:sp>
        <p:nvSpPr>
          <p:cNvPr id="4" name="Slide Number Placeholder 3">
            <a:extLst>
              <a:ext uri="{FF2B5EF4-FFF2-40B4-BE49-F238E27FC236}">
                <a16:creationId xmlns:a16="http://schemas.microsoft.com/office/drawing/2014/main" id="{779B0448-1659-7DE0-1907-F4A3F960ABF2}"/>
              </a:ext>
            </a:extLst>
          </p:cNvPr>
          <p:cNvSpPr>
            <a:spLocks noGrp="1"/>
          </p:cNvSpPr>
          <p:nvPr>
            <p:ph type="sldNum" sz="quarter" idx="5"/>
          </p:nvPr>
        </p:nvSpPr>
        <p:spPr/>
        <p:txBody>
          <a:bodyPr/>
          <a:lstStyle/>
          <a:p>
            <a:fld id="{9993A721-C0E7-D748-8610-D2624659B044}" type="slidenum">
              <a:rPr lang="en-US" altLang="x-none" smtClean="0"/>
              <a:pPr/>
              <a:t>17</a:t>
            </a:fld>
            <a:endParaRPr lang="en-US" altLang="x-none"/>
          </a:p>
        </p:txBody>
      </p:sp>
    </p:spTree>
    <p:extLst>
      <p:ext uri="{BB962C8B-B14F-4D97-AF65-F5344CB8AC3E}">
        <p14:creationId xmlns:p14="http://schemas.microsoft.com/office/powerpoint/2010/main" val="1132263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382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4330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t>Example about even numbers to explain </a:t>
            </a:r>
            <a:r>
              <a:rPr lang="en-US" altLang="ja-JP" dirty="0"/>
              <a:t>“arbitrary”</a:t>
            </a:r>
            <a:endParaRPr lang="en-US" altLang="x-none" dirty="0"/>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780D0A2-CD34-C44A-88A4-53318F5D0C8F}" type="slidenum">
              <a:rPr lang="en-US" altLang="x-none" sz="1200"/>
              <a:pPr/>
              <a:t>21</a:t>
            </a:fld>
            <a:endParaRPr lang="en-US" altLang="x-non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 proof{, 2}</a:t>
            </a:r>
          </a:p>
        </p:txBody>
      </p:sp>
      <p:sp>
        <p:nvSpPr>
          <p:cNvPr id="4" name="Slide Number Placeholder 3"/>
          <p:cNvSpPr>
            <a:spLocks noGrp="1"/>
          </p:cNvSpPr>
          <p:nvPr>
            <p:ph type="sldNum" sz="quarter" idx="5"/>
          </p:nvPr>
        </p:nvSpPr>
        <p:spPr/>
        <p:txBody>
          <a:bodyPr/>
          <a:lstStyle/>
          <a:p>
            <a:fld id="{9993A721-C0E7-D748-8610-D2624659B044}" type="slidenum">
              <a:rPr lang="en-US" altLang="x-none" smtClean="0"/>
              <a:pPr/>
              <a:t>26</a:t>
            </a:fld>
            <a:endParaRPr lang="en-US" altLang="x-none"/>
          </a:p>
        </p:txBody>
      </p:sp>
    </p:spTree>
    <p:extLst>
      <p:ext uri="{BB962C8B-B14F-4D97-AF65-F5344CB8AC3E}">
        <p14:creationId xmlns:p14="http://schemas.microsoft.com/office/powerpoint/2010/main" val="3298828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CC185F8-F918-2A41-AD3E-EB24942654AE}" type="slidenum">
              <a:rPr lang="en-US" altLang="x-none" sz="1200"/>
              <a:pPr/>
              <a:t>27</a:t>
            </a:fld>
            <a:endParaRPr lang="en-US" altLang="x-none"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63775-8BC7-5C9F-8E9D-4D176DF26438}"/>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1086CA7C-2EA7-D969-C148-4B6F212535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32423FC-1219-5342-89C9-737E972DB02A}" type="slidenum">
              <a:rPr lang="en-US" altLang="x-none" sz="1200"/>
              <a:pPr/>
              <a:t>2</a:t>
            </a:fld>
            <a:endParaRPr lang="en-US" altLang="x-none" sz="1200"/>
          </a:p>
        </p:txBody>
      </p:sp>
      <p:sp>
        <p:nvSpPr>
          <p:cNvPr id="21506" name="Rectangle 2">
            <a:extLst>
              <a:ext uri="{FF2B5EF4-FFF2-40B4-BE49-F238E27FC236}">
                <a16:creationId xmlns:a16="http://schemas.microsoft.com/office/drawing/2014/main" id="{25162369-76D6-0663-9363-CC2E7BD89B5C}"/>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6E9DEFD-AA0A-6E6A-E17A-F549ABB519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fontScale="77500" lnSpcReduction="20000"/>
          </a:bodyPr>
          <a:lstStyle/>
          <a:p>
            <a:pPr eaLnBrk="1" hangingPunct="1"/>
            <a:r>
              <a:rPr lang="en-US" altLang="x-none" dirty="0"/>
              <a:t>Source: Gemini</a:t>
            </a:r>
          </a:p>
          <a:p>
            <a:pPr eaLnBrk="1" hangingPunct="1"/>
            <a:endParaRPr lang="en-US" altLang="x-none" dirty="0"/>
          </a:p>
          <a:p>
            <a:r>
              <a:rPr lang="en-US" b="1" dirty="0"/>
              <a:t>The Clues (Premises):</a:t>
            </a:r>
            <a:endParaRPr lang="en-US" dirty="0"/>
          </a:p>
          <a:p>
            <a:pPr>
              <a:buFont typeface="+mj-lt"/>
              <a:buAutoNum type="arabicPeriod"/>
            </a:pPr>
            <a:r>
              <a:rPr lang="en-US" dirty="0"/>
              <a:t>If Alice took the laptop, then she was in the computer lab at 2 PM. (A→</a:t>
            </a:r>
            <a:r>
              <a:rPr lang="en-US" dirty="0">
                <a:effectLst/>
              </a:rPr>
              <a:t>PA</a:t>
            </a:r>
            <a:r>
              <a:rPr lang="en-US" dirty="0"/>
              <a:t>)</a:t>
            </a:r>
          </a:p>
          <a:p>
            <a:pPr>
              <a:buFont typeface="+mj-lt"/>
              <a:buAutoNum type="arabicPeriod"/>
            </a:pPr>
            <a:r>
              <a:rPr lang="en-US" dirty="0"/>
              <a:t>Carol was in the lab at 2 PM. (</a:t>
            </a:r>
            <a:r>
              <a:rPr lang="en-US" dirty="0">
                <a:effectLst/>
              </a:rPr>
              <a:t>C</a:t>
            </a:r>
            <a:r>
              <a:rPr lang="en-US" dirty="0"/>
              <a:t>)</a:t>
            </a:r>
          </a:p>
          <a:p>
            <a:pPr>
              <a:buFont typeface="+mj-lt"/>
              <a:buAutoNum type="arabicPeriod"/>
            </a:pPr>
            <a:r>
              <a:rPr lang="en-US" dirty="0"/>
              <a:t>If Bob took the laptop, then he was not in the lab at 2 PM. (</a:t>
            </a:r>
            <a:r>
              <a:rPr lang="en-US" dirty="0">
                <a:effectLst/>
              </a:rPr>
              <a:t>B</a:t>
            </a:r>
            <a:r>
              <a:rPr lang="en-US" dirty="0"/>
              <a:t>→¬</a:t>
            </a:r>
            <a:r>
              <a:rPr lang="en-US" dirty="0">
                <a:effectLst/>
              </a:rPr>
              <a:t>PB</a:t>
            </a:r>
            <a:r>
              <a:rPr lang="en-US" dirty="0"/>
              <a:t>)</a:t>
            </a:r>
          </a:p>
          <a:p>
            <a:pPr>
              <a:buFont typeface="+mj-lt"/>
              <a:buAutoNum type="arabicPeriod"/>
            </a:pPr>
            <a:r>
              <a:rPr lang="en-US" dirty="0"/>
              <a:t>Either Alice took the laptop or Carol took the laptop. (A ∨ Carol)</a:t>
            </a:r>
          </a:p>
          <a:p>
            <a:pPr>
              <a:buFont typeface="+mj-lt"/>
              <a:buAutoNum type="arabicPeriod"/>
            </a:pPr>
            <a:r>
              <a:rPr lang="en-US" dirty="0"/>
              <a:t>If Carol was in the lab at 2 PM, then she did not take the laptop. (</a:t>
            </a:r>
            <a:r>
              <a:rPr lang="en-US" dirty="0">
                <a:effectLst/>
              </a:rPr>
              <a:t>C</a:t>
            </a:r>
            <a:r>
              <a:rPr lang="en-US" dirty="0"/>
              <a:t>→¬Carol)</a:t>
            </a:r>
            <a:br>
              <a:rPr lang="en-US" dirty="0"/>
            </a:br>
            <a:endParaRPr lang="en-US" dirty="0"/>
          </a:p>
          <a:p>
            <a:r>
              <a:rPr lang="en-US" b="1" dirty="0"/>
              <a:t>Solution (for the Instructor)</a:t>
            </a:r>
          </a:p>
          <a:p>
            <a:r>
              <a:rPr lang="en-US" dirty="0"/>
              <a:t>This section shows the logical steps a student group should follow to solve the puzzle.</a:t>
            </a:r>
          </a:p>
          <a:p>
            <a:r>
              <a:rPr lang="en-US" b="1" dirty="0"/>
              <a:t>Step 1:</a:t>
            </a:r>
            <a:endParaRPr lang="en-US" dirty="0"/>
          </a:p>
          <a:p>
            <a:pPr>
              <a:buFont typeface="Arial" panose="020B0604020202020204" pitchFamily="34" charset="0"/>
              <a:buChar char="•"/>
            </a:pPr>
            <a:r>
              <a:rPr lang="en-US" dirty="0"/>
              <a:t>We have Premise 2: "Carol was in the lab at 2 PM." (</a:t>
            </a:r>
            <a:r>
              <a:rPr lang="en-US" dirty="0">
                <a:effectLst/>
              </a:rPr>
              <a:t>C</a:t>
            </a:r>
            <a:r>
              <a:rPr lang="en-US" dirty="0"/>
              <a:t>)</a:t>
            </a:r>
          </a:p>
          <a:p>
            <a:pPr>
              <a:buFont typeface="Arial" panose="020B0604020202020204" pitchFamily="34" charset="0"/>
              <a:buChar char="•"/>
            </a:pPr>
            <a:r>
              <a:rPr lang="en-US" dirty="0"/>
              <a:t>We have Premise 5: "If Carol was in the lab at 2 PM, then she did not take the laptop." (</a:t>
            </a:r>
            <a:r>
              <a:rPr lang="en-US" dirty="0">
                <a:effectLst/>
              </a:rPr>
              <a:t>C</a:t>
            </a:r>
            <a:r>
              <a:rPr lang="en-US" dirty="0"/>
              <a:t>→¬Carol)</a:t>
            </a:r>
          </a:p>
          <a:p>
            <a:pPr>
              <a:buFont typeface="Arial" panose="020B0604020202020204" pitchFamily="34" charset="0"/>
              <a:buChar char="•"/>
            </a:pPr>
            <a:r>
              <a:rPr lang="en-US" b="1" dirty="0"/>
              <a:t>Deduction:</a:t>
            </a:r>
            <a:r>
              <a:rPr lang="en-US" dirty="0"/>
              <a:t> Since both </a:t>
            </a:r>
            <a:r>
              <a:rPr lang="en-US" dirty="0">
                <a:effectLst/>
              </a:rPr>
              <a:t>C</a:t>
            </a:r>
            <a:r>
              <a:rPr lang="en-US" dirty="0"/>
              <a:t> and (</a:t>
            </a:r>
            <a:r>
              <a:rPr lang="en-US" dirty="0">
                <a:effectLst/>
              </a:rPr>
              <a:t>C</a:t>
            </a:r>
            <a:r>
              <a:rPr lang="en-US" dirty="0"/>
              <a:t>→¬Carol) are true, we can conclude that Carol did not take the laptop. </a:t>
            </a:r>
            <a:r>
              <a:rPr lang="en-US" b="0" dirty="0"/>
              <a:t>(</a:t>
            </a:r>
            <a:r>
              <a:rPr lang="en-US" b="1" dirty="0"/>
              <a:t>¬Carol</a:t>
            </a:r>
            <a:r>
              <a:rPr lang="en-US" dirty="0"/>
              <a:t>)</a:t>
            </a:r>
          </a:p>
          <a:p>
            <a:r>
              <a:rPr lang="en-US" b="1" dirty="0"/>
              <a:t>Rule Used:</a:t>
            </a:r>
            <a:r>
              <a:rPr lang="en-US" dirty="0"/>
              <a:t> </a:t>
            </a:r>
            <a:r>
              <a:rPr lang="en-US" b="1" dirty="0"/>
              <a:t>Modus Ponens</a:t>
            </a:r>
          </a:p>
          <a:p>
            <a:endParaRPr lang="en-US" dirty="0"/>
          </a:p>
          <a:p>
            <a:r>
              <a:rPr lang="en-US" b="1" dirty="0"/>
              <a:t>Step 2:</a:t>
            </a:r>
            <a:endParaRPr lang="en-US" dirty="0"/>
          </a:p>
          <a:p>
            <a:pPr>
              <a:buFont typeface="Arial" panose="020B0604020202020204" pitchFamily="34" charset="0"/>
              <a:buChar char="•"/>
            </a:pPr>
            <a:r>
              <a:rPr lang="en-US" dirty="0"/>
              <a:t>We have Premise 4: "Either Alice took the laptop or Carol took the laptop." (A ∨ Carol)</a:t>
            </a:r>
          </a:p>
          <a:p>
            <a:pPr>
              <a:buFont typeface="Arial" panose="020B0604020202020204" pitchFamily="34" charset="0"/>
              <a:buChar char="•"/>
            </a:pPr>
            <a:r>
              <a:rPr lang="en-US" dirty="0"/>
              <a:t>From Step 1, we know that "Carol did not take the laptop." (¬Carol)</a:t>
            </a:r>
          </a:p>
          <a:p>
            <a:pPr>
              <a:buFont typeface="Arial" panose="020B0604020202020204" pitchFamily="34" charset="0"/>
              <a:buChar char="•"/>
            </a:pPr>
            <a:r>
              <a:rPr lang="en-US" b="1" dirty="0"/>
              <a:t>Deduction:</a:t>
            </a:r>
            <a:r>
              <a:rPr lang="en-US" dirty="0"/>
              <a:t> Since one of the two options must be true, and we have proven that Carol did not take it, it must be the case that Alice took the laptop. (</a:t>
            </a:r>
            <a:r>
              <a:rPr lang="en-US" b="1" dirty="0"/>
              <a:t>A</a:t>
            </a:r>
            <a:r>
              <a:rPr lang="en-US" dirty="0"/>
              <a:t>)</a:t>
            </a:r>
          </a:p>
          <a:p>
            <a:pPr>
              <a:buFont typeface="Arial" panose="020B0604020202020204" pitchFamily="34" charset="0"/>
              <a:buChar char="•"/>
            </a:pPr>
            <a:r>
              <a:rPr lang="en-US" b="1" dirty="0"/>
              <a:t>Rule Used:</a:t>
            </a:r>
            <a:r>
              <a:rPr lang="en-US" dirty="0"/>
              <a:t> </a:t>
            </a:r>
            <a:r>
              <a:rPr lang="en-US" b="1" dirty="0"/>
              <a:t>Disjunctive Syllogism</a:t>
            </a:r>
          </a:p>
          <a:p>
            <a:pPr>
              <a:buFont typeface="Arial" panose="020B0604020202020204" pitchFamily="34" charset="0"/>
              <a:buChar char="•"/>
            </a:pPr>
            <a:endParaRPr lang="en-US" dirty="0"/>
          </a:p>
          <a:p>
            <a:r>
              <a:rPr lang="en-US" b="1" dirty="0"/>
              <a:t>Step 3:</a:t>
            </a:r>
            <a:endParaRPr lang="en-US" dirty="0"/>
          </a:p>
          <a:p>
            <a:pPr>
              <a:buFont typeface="Arial" panose="020B0604020202020204" pitchFamily="34" charset="0"/>
              <a:buChar char="•"/>
            </a:pPr>
            <a:r>
              <a:rPr lang="en-US" dirty="0"/>
              <a:t>We have Premise 3: "If Bob took the laptop, then he was not in the lab at 2 PM." (</a:t>
            </a:r>
            <a:r>
              <a:rPr lang="en-US" dirty="0">
                <a:effectLst/>
              </a:rPr>
              <a:t>B</a:t>
            </a:r>
            <a:r>
              <a:rPr lang="en-US" dirty="0"/>
              <a:t>→¬</a:t>
            </a:r>
            <a:r>
              <a:rPr lang="en-US" dirty="0">
                <a:effectLst/>
              </a:rPr>
              <a:t>PB</a:t>
            </a:r>
            <a:r>
              <a:rPr lang="en-US" dirty="0"/>
              <a:t>)</a:t>
            </a:r>
          </a:p>
          <a:p>
            <a:pPr>
              <a:buFont typeface="Arial" panose="020B0604020202020204" pitchFamily="34" charset="0"/>
              <a:buChar char="•"/>
            </a:pPr>
            <a:r>
              <a:rPr lang="en-US" dirty="0"/>
              <a:t>We have Premise 2: "Carol was in the lab at 2 PM." (</a:t>
            </a:r>
            <a:r>
              <a:rPr lang="en-US" dirty="0">
                <a:effectLst/>
              </a:rPr>
              <a:t>C</a:t>
            </a:r>
            <a:r>
              <a:rPr lang="en-US" dirty="0"/>
              <a:t>). This premise doesn't directly connect to Bob, so we can ignore it for this step. What about Alice?</a:t>
            </a:r>
          </a:p>
          <a:p>
            <a:pPr>
              <a:buFont typeface="Arial" panose="020B0604020202020204" pitchFamily="34" charset="0"/>
              <a:buChar char="•"/>
            </a:pPr>
            <a:r>
              <a:rPr lang="en-US" dirty="0"/>
              <a:t>Let's check our previous deductions to be sure. We know Alice took the laptop (A). Let's see if this is consistent.</a:t>
            </a:r>
          </a:p>
          <a:p>
            <a:pPr>
              <a:buFont typeface="Arial" panose="020B0604020202020204" pitchFamily="34" charset="0"/>
              <a:buChar char="•"/>
            </a:pPr>
            <a:r>
              <a:rPr lang="en-US" dirty="0"/>
              <a:t>From Premise 1, we have: "If Alice took the laptop, then she was in the computer lab at 2 PM." (A→</a:t>
            </a:r>
            <a:r>
              <a:rPr lang="en-US" dirty="0">
                <a:effectLst/>
              </a:rPr>
              <a:t>PA</a:t>
            </a:r>
            <a:r>
              <a:rPr lang="en-US" dirty="0"/>
              <a:t>).</a:t>
            </a:r>
          </a:p>
          <a:p>
            <a:pPr>
              <a:buFont typeface="Arial" panose="020B0604020202020204" pitchFamily="34" charset="0"/>
              <a:buChar char="•"/>
            </a:pPr>
            <a:r>
              <a:rPr lang="en-US" dirty="0"/>
              <a:t>From our deduction in Step 2, we know Alice took the laptop (A).</a:t>
            </a:r>
          </a:p>
          <a:p>
            <a:pPr>
              <a:buFont typeface="Arial" panose="020B0604020202020204" pitchFamily="34" charset="0"/>
              <a:buChar char="•"/>
            </a:pPr>
            <a:r>
              <a:rPr lang="en-US" dirty="0"/>
              <a:t>By </a:t>
            </a:r>
            <a:r>
              <a:rPr lang="en-US" b="1" dirty="0"/>
              <a:t>Modus Ponens</a:t>
            </a:r>
            <a:r>
              <a:rPr lang="en-US" dirty="0"/>
              <a:t>, this means she must have been in the lab at 2 PM (</a:t>
            </a:r>
            <a:r>
              <a:rPr lang="en-US" dirty="0">
                <a:effectLst/>
              </a:rPr>
              <a:t>PA</a:t>
            </a:r>
            <a:r>
              <a:rPr lang="en-US" dirty="0"/>
              <a:t>).</a:t>
            </a:r>
          </a:p>
          <a:p>
            <a:pPr>
              <a:buFont typeface="Arial" panose="020B0604020202020204" pitchFamily="34" charset="0"/>
              <a:buChar char="•"/>
            </a:pPr>
            <a:r>
              <a:rPr lang="en-US" dirty="0"/>
              <a:t>This is a consistent result. Let's see if we can find anything about Bob.</a:t>
            </a:r>
          </a:p>
          <a:p>
            <a:pPr>
              <a:buFont typeface="Arial" panose="020B0604020202020204" pitchFamily="34" charset="0"/>
              <a:buChar char="•"/>
            </a:pPr>
            <a:r>
              <a:rPr lang="en-US" dirty="0"/>
              <a:t>We know from our deduction that Alice took the laptop, so it cannot be Bob. Therefore, we can conclude </a:t>
            </a:r>
            <a:r>
              <a:rPr lang="en-US" b="1" dirty="0"/>
              <a:t>Bob is not the suspect</a:t>
            </a:r>
            <a:r>
              <a:rPr lang="en-US" dirty="0"/>
              <a:t> using elimination. We could formalize this by saying if we assume Bob took the laptop, we would get a contradiction, therefore Bob is not the suspect.</a:t>
            </a:r>
          </a:p>
          <a:p>
            <a:pPr>
              <a:buFont typeface="Arial" panose="020B0604020202020204" pitchFamily="34" charset="0"/>
              <a:buChar char="•"/>
            </a:pPr>
            <a:endParaRPr lang="en-US" b="1" dirty="0">
              <a:effectLst/>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1" dirty="0"/>
              <a:t>Final Conclusion:</a:t>
            </a:r>
            <a:r>
              <a:rPr lang="en-US" dirty="0"/>
              <a:t> The suspect who took the laptop is </a:t>
            </a:r>
            <a:r>
              <a:rPr lang="en-US" b="1" dirty="0"/>
              <a:t>Alice</a:t>
            </a:r>
            <a:r>
              <a:rPr lang="en-US" dirty="0"/>
              <a:t>.</a:t>
            </a:r>
          </a:p>
        </p:txBody>
      </p:sp>
    </p:spTree>
    <p:extLst>
      <p:ext uri="{BB962C8B-B14F-4D97-AF65-F5344CB8AC3E}">
        <p14:creationId xmlns:p14="http://schemas.microsoft.com/office/powerpoint/2010/main" val="209135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32423FC-1219-5342-89C9-737E972DB02A}" type="slidenum">
              <a:rPr lang="en-US" altLang="x-none" sz="1200"/>
              <a:pPr/>
              <a:t>3</a:t>
            </a:fld>
            <a:endParaRPr lang="en-US" altLang="x-none"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t>In this class, step 1 is easy.  We give it to you!</a:t>
            </a:r>
          </a:p>
          <a:p>
            <a:r>
              <a:rPr lang="en-US" altLang="x-none"/>
              <a:t>Stress that step 2 is the first three weeks of this class</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DADBC59-23A3-0C46-8D06-88CE0E7CE0D5}" type="slidenum">
              <a:rPr lang="en-US" altLang="x-none" sz="1200"/>
              <a:pPr/>
              <a:t>5</a:t>
            </a:fld>
            <a:endParaRPr lang="en-US" altLang="x-non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t>Formal proofs:  Types of proof made by machines.  Every step is explicit.</a:t>
            </a:r>
          </a:p>
          <a:p>
            <a:r>
              <a:rPr lang="en-US" altLang="x-none"/>
              <a:t>Informal proofs: Types of proof made by people.  Often not totally explicit.</a:t>
            </a: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2A593FE-33DB-CB42-8D0B-7C6B2F6D82E1}" type="slidenum">
              <a:rPr lang="en-US" altLang="x-none" sz="1200"/>
              <a:pPr/>
              <a:t>7</a:t>
            </a:fld>
            <a:endParaRPr lang="en-US" altLang="x-non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t>Could use truth tables but this is cumbersome.  Instead, can use rules of inference.</a:t>
            </a: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81D6EB0-A9A7-7B4E-A5AE-990917741BA7}" type="slidenum">
              <a:rPr lang="en-US" altLang="x-none" sz="1200"/>
              <a:pPr/>
              <a:t>9</a:t>
            </a:fld>
            <a:endParaRPr lang="en-US" altLang="x-non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203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1 or 2, if time allows Act 3</a:t>
            </a:r>
          </a:p>
        </p:txBody>
      </p:sp>
      <p:sp>
        <p:nvSpPr>
          <p:cNvPr id="4" name="Slide Number Placeholder 3"/>
          <p:cNvSpPr>
            <a:spLocks noGrp="1"/>
          </p:cNvSpPr>
          <p:nvPr>
            <p:ph type="sldNum" sz="quarter" idx="5"/>
          </p:nvPr>
        </p:nvSpPr>
        <p:spPr/>
        <p:txBody>
          <a:bodyPr/>
          <a:lstStyle/>
          <a:p>
            <a:fld id="{9993A721-C0E7-D748-8610-D2624659B044}" type="slidenum">
              <a:rPr lang="en-US" altLang="x-none" smtClean="0"/>
              <a:pPr/>
              <a:t>15</a:t>
            </a:fld>
            <a:endParaRPr lang="en-US" altLang="x-none"/>
          </a:p>
        </p:txBody>
      </p:sp>
    </p:spTree>
    <p:extLst>
      <p:ext uri="{BB962C8B-B14F-4D97-AF65-F5344CB8AC3E}">
        <p14:creationId xmlns:p14="http://schemas.microsoft.com/office/powerpoint/2010/main" val="87038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22005-179E-B5B7-1438-128840746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5C085-8073-92AA-682D-56408D1D6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0B7AB2-E781-FB98-A52E-332D1EFC7432}"/>
              </a:ext>
            </a:extLst>
          </p:cNvPr>
          <p:cNvSpPr>
            <a:spLocks noGrp="1"/>
          </p:cNvSpPr>
          <p:nvPr>
            <p:ph type="body" idx="1"/>
          </p:nvPr>
        </p:nvSpPr>
        <p:spPr/>
        <p:txBody>
          <a:bodyPr/>
          <a:lstStyle/>
          <a:p>
            <a:r>
              <a:rPr lang="en-US" dirty="0"/>
              <a:t>Act 1 or 2, if time allows Act 3</a:t>
            </a:r>
          </a:p>
        </p:txBody>
      </p:sp>
      <p:sp>
        <p:nvSpPr>
          <p:cNvPr id="4" name="Slide Number Placeholder 3">
            <a:extLst>
              <a:ext uri="{FF2B5EF4-FFF2-40B4-BE49-F238E27FC236}">
                <a16:creationId xmlns:a16="http://schemas.microsoft.com/office/drawing/2014/main" id="{85AA4D4A-163C-3E89-8262-4D402D9A73EC}"/>
              </a:ext>
            </a:extLst>
          </p:cNvPr>
          <p:cNvSpPr>
            <a:spLocks noGrp="1"/>
          </p:cNvSpPr>
          <p:nvPr>
            <p:ph type="sldNum" sz="quarter" idx="5"/>
          </p:nvPr>
        </p:nvSpPr>
        <p:spPr/>
        <p:txBody>
          <a:bodyPr/>
          <a:lstStyle/>
          <a:p>
            <a:fld id="{9993A721-C0E7-D748-8610-D2624659B044}" type="slidenum">
              <a:rPr lang="en-US" altLang="x-none" smtClean="0"/>
              <a:pPr/>
              <a:t>16</a:t>
            </a:fld>
            <a:endParaRPr lang="en-US" altLang="x-none"/>
          </a:p>
        </p:txBody>
      </p:sp>
    </p:spTree>
    <p:extLst>
      <p:ext uri="{BB962C8B-B14F-4D97-AF65-F5344CB8AC3E}">
        <p14:creationId xmlns:p14="http://schemas.microsoft.com/office/powerpoint/2010/main" val="425610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7"/>
        <p:cNvGrpSpPr/>
        <p:nvPr/>
      </p:nvGrpSpPr>
      <p:grpSpPr>
        <a:xfrm>
          <a:off x="0" y="0"/>
          <a:ext cx="0" cy="0"/>
          <a:chOff x="0" y="0"/>
          <a:chExt cx="0" cy="0"/>
        </a:xfrm>
      </p:grpSpPr>
      <p:sp>
        <p:nvSpPr>
          <p:cNvPr id="18" name="Google Shape;18;p14"/>
          <p:cNvSpPr txBox="1">
            <a:spLocks noGrp="1"/>
          </p:cNvSpPr>
          <p:nvPr>
            <p:ph type="ctrTitle"/>
          </p:nvPr>
        </p:nvSpPr>
        <p:spPr>
          <a:xfrm>
            <a:off x="685800" y="1028700"/>
            <a:ext cx="7848600" cy="144541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4050"/>
              <a:buFont typeface="Arial"/>
              <a:buNone/>
              <a:defRPr sz="405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subTitle" idx="1"/>
          </p:nvPr>
        </p:nvSpPr>
        <p:spPr>
          <a:xfrm>
            <a:off x="685800" y="2628900"/>
            <a:ext cx="6400800" cy="1314450"/>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SzPts val="1530"/>
              <a:buNone/>
              <a:defRPr>
                <a:solidFill>
                  <a:srgbClr val="3F3F3F"/>
                </a:solidFill>
              </a:defRPr>
            </a:lvl1pPr>
            <a:lvl2pPr lvl="1" algn="ctr">
              <a:spcBef>
                <a:spcPts val="300"/>
              </a:spcBef>
              <a:spcAft>
                <a:spcPts val="0"/>
              </a:spcAft>
              <a:buSzPts val="1275"/>
              <a:buNone/>
              <a:defRPr>
                <a:solidFill>
                  <a:srgbClr val="888888"/>
                </a:solidFill>
              </a:defRPr>
            </a:lvl2pPr>
            <a:lvl3pPr lvl="2" algn="ctr">
              <a:spcBef>
                <a:spcPts val="270"/>
              </a:spcBef>
              <a:spcAft>
                <a:spcPts val="0"/>
              </a:spcAft>
              <a:buSzPts val="1215"/>
              <a:buNone/>
              <a:defRPr>
                <a:solidFill>
                  <a:srgbClr val="888888"/>
                </a:solidFill>
              </a:defRPr>
            </a:lvl3pPr>
            <a:lvl4pPr lvl="3" algn="ctr">
              <a:spcBef>
                <a:spcPts val="240"/>
              </a:spcBef>
              <a:spcAft>
                <a:spcPts val="0"/>
              </a:spcAft>
              <a:buSzPts val="1200"/>
              <a:buNone/>
              <a:defRPr>
                <a:solidFill>
                  <a:srgbClr val="888888"/>
                </a:solidFill>
              </a:defRPr>
            </a:lvl4pPr>
            <a:lvl5pPr lvl="4" algn="ctr">
              <a:spcBef>
                <a:spcPts val="210"/>
              </a:spcBef>
              <a:spcAft>
                <a:spcPts val="0"/>
              </a:spcAft>
              <a:buSzPts val="1050"/>
              <a:buNone/>
              <a:defRPr>
                <a:solidFill>
                  <a:srgbClr val="888888"/>
                </a:solidFill>
              </a:defRPr>
            </a:lvl5pPr>
            <a:lvl6pPr lvl="5" algn="ctr">
              <a:spcBef>
                <a:spcPts val="195"/>
              </a:spcBef>
              <a:spcAft>
                <a:spcPts val="0"/>
              </a:spcAft>
              <a:buSzPts val="975"/>
              <a:buNone/>
              <a:defRPr>
                <a:solidFill>
                  <a:srgbClr val="888888"/>
                </a:solidFill>
              </a:defRPr>
            </a:lvl6pPr>
            <a:lvl7pPr lvl="6" algn="ctr">
              <a:spcBef>
                <a:spcPts val="195"/>
              </a:spcBef>
              <a:spcAft>
                <a:spcPts val="0"/>
              </a:spcAft>
              <a:buSzPts val="975"/>
              <a:buNone/>
              <a:defRPr>
                <a:solidFill>
                  <a:srgbClr val="888888"/>
                </a:solidFill>
              </a:defRPr>
            </a:lvl7pPr>
            <a:lvl8pPr lvl="7" algn="ctr">
              <a:spcBef>
                <a:spcPts val="195"/>
              </a:spcBef>
              <a:spcAft>
                <a:spcPts val="0"/>
              </a:spcAft>
              <a:buSzPts val="975"/>
              <a:buNone/>
              <a:defRPr>
                <a:solidFill>
                  <a:srgbClr val="888888"/>
                </a:solidFill>
              </a:defRPr>
            </a:lvl8pPr>
            <a:lvl9pPr lvl="8" algn="ctr">
              <a:spcBef>
                <a:spcPts val="195"/>
              </a:spcBef>
              <a:spcAft>
                <a:spcPts val="0"/>
              </a:spcAft>
              <a:buSzPts val="975"/>
              <a:buNone/>
              <a:defRPr>
                <a:solidFill>
                  <a:srgbClr val="888888"/>
                </a:solidFill>
              </a:defRPr>
            </a:lvl9pPr>
          </a:lstStyle>
          <a:p>
            <a:endParaRPr/>
          </a:p>
        </p:txBody>
      </p:sp>
      <p:sp>
        <p:nvSpPr>
          <p:cNvPr id="20" name="Google Shape;20;p14"/>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23" name="Google Shape;23;p14"/>
          <p:cNvCxnSpPr/>
          <p:nvPr/>
        </p:nvCxnSpPr>
        <p:spPr>
          <a:xfrm>
            <a:off x="685800" y="2548890"/>
            <a:ext cx="7848600" cy="1191"/>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15"/>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bg>
      <p:bgPr>
        <a:solidFill>
          <a:schemeClr val="dk2"/>
        </a:solidFill>
        <a:effectLst/>
      </p:bgPr>
    </p:bg>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722313" y="1771651"/>
            <a:ext cx="7772400" cy="165020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Arial"/>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722313" y="3470149"/>
            <a:ext cx="7772400" cy="112514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530"/>
              <a:buNone/>
              <a:defRPr sz="1800">
                <a:solidFill>
                  <a:schemeClr val="lt2"/>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1080"/>
              <a:buNone/>
              <a:defRPr sz="1200">
                <a:solidFill>
                  <a:schemeClr val="lt1"/>
                </a:solidFill>
              </a:defRPr>
            </a:lvl3pPr>
            <a:lvl4pPr marL="1828800" lvl="3" indent="-228600" algn="l">
              <a:spcBef>
                <a:spcPts val="210"/>
              </a:spcBef>
              <a:spcAft>
                <a:spcPts val="0"/>
              </a:spcAft>
              <a:buSzPts val="1050"/>
              <a:buNone/>
              <a:defRPr sz="1050">
                <a:solidFill>
                  <a:schemeClr val="lt1"/>
                </a:solidFill>
              </a:defRPr>
            </a:lvl4pPr>
            <a:lvl5pPr marL="2286000" lvl="4" indent="-228600" algn="l">
              <a:spcBef>
                <a:spcPts val="210"/>
              </a:spcBef>
              <a:spcAft>
                <a:spcPts val="0"/>
              </a:spcAft>
              <a:buSzPts val="1050"/>
              <a:buNone/>
              <a:defRPr sz="1050">
                <a:solidFill>
                  <a:schemeClr val="lt1"/>
                </a:solidFill>
              </a:defRPr>
            </a:lvl5pPr>
            <a:lvl6pPr marL="2743200" lvl="5" indent="-228600" algn="l">
              <a:spcBef>
                <a:spcPts val="210"/>
              </a:spcBef>
              <a:spcAft>
                <a:spcPts val="0"/>
              </a:spcAft>
              <a:buSzPts val="1050"/>
              <a:buNone/>
              <a:defRPr sz="1050">
                <a:solidFill>
                  <a:schemeClr val="lt1"/>
                </a:solidFill>
              </a:defRPr>
            </a:lvl6pPr>
            <a:lvl7pPr marL="3200400" lvl="6" indent="-228600" algn="l">
              <a:spcBef>
                <a:spcPts val="210"/>
              </a:spcBef>
              <a:spcAft>
                <a:spcPts val="0"/>
              </a:spcAft>
              <a:buSzPts val="1050"/>
              <a:buNone/>
              <a:defRPr sz="1050">
                <a:solidFill>
                  <a:schemeClr val="lt1"/>
                </a:solidFill>
              </a:defRPr>
            </a:lvl7pPr>
            <a:lvl8pPr marL="3657600" lvl="7" indent="-228600" algn="l">
              <a:spcBef>
                <a:spcPts val="210"/>
              </a:spcBef>
              <a:spcAft>
                <a:spcPts val="0"/>
              </a:spcAft>
              <a:buSzPts val="1050"/>
              <a:buNone/>
              <a:defRPr sz="1050">
                <a:solidFill>
                  <a:schemeClr val="lt1"/>
                </a:solidFill>
              </a:defRPr>
            </a:lvl8pPr>
            <a:lvl9pPr marL="4114800" lvl="8" indent="-228600" algn="l">
              <a:spcBef>
                <a:spcPts val="210"/>
              </a:spcBef>
              <a:spcAft>
                <a:spcPts val="0"/>
              </a:spcAft>
              <a:buSzPts val="1050"/>
              <a:buNone/>
              <a:defRPr sz="1050">
                <a:solidFill>
                  <a:schemeClr val="lt1"/>
                </a:solidFill>
              </a:defRPr>
            </a:lvl9pPr>
          </a:lstStyle>
          <a:p>
            <a:endParaRPr/>
          </a:p>
        </p:txBody>
      </p:sp>
      <p:sp>
        <p:nvSpPr>
          <p:cNvPr id="33" name="Google Shape;33;p16"/>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36" name="Google Shape;36;p16"/>
          <p:cNvCxnSpPr/>
          <p:nvPr/>
        </p:nvCxnSpPr>
        <p:spPr>
          <a:xfrm>
            <a:off x="731520" y="3449574"/>
            <a:ext cx="7848600" cy="1191"/>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457200" y="1255014"/>
            <a:ext cx="4038600" cy="3538728"/>
          </a:xfrm>
          <a:prstGeom prst="rect">
            <a:avLst/>
          </a:prstGeom>
          <a:noFill/>
          <a:ln>
            <a:noFill/>
          </a:ln>
        </p:spPr>
        <p:txBody>
          <a:bodyPr spcFirstLastPara="1" wrap="square" lIns="91425" tIns="45700" rIns="91425" bIns="45700" anchor="t" anchorCtr="0">
            <a:normAutofit/>
          </a:bodyPr>
          <a:lstStyle>
            <a:lvl1pPr marL="457200" lvl="0" indent="-341947" algn="l">
              <a:spcBef>
                <a:spcPts val="420"/>
              </a:spcBef>
              <a:spcAft>
                <a:spcPts val="0"/>
              </a:spcAft>
              <a:buSzPts val="1785"/>
              <a:buChar char="•"/>
              <a:defRPr sz="2100"/>
            </a:lvl1pPr>
            <a:lvl2pPr marL="914400" lvl="1" indent="-325755" algn="l">
              <a:spcBef>
                <a:spcPts val="360"/>
              </a:spcBef>
              <a:spcAft>
                <a:spcPts val="0"/>
              </a:spcAft>
              <a:buSzPts val="1530"/>
              <a:buChar char="•"/>
              <a:defRPr sz="1800"/>
            </a:lvl2pPr>
            <a:lvl3pPr marL="1371600" lvl="2" indent="-314325" algn="l">
              <a:spcBef>
                <a:spcPts val="300"/>
              </a:spcBef>
              <a:spcAft>
                <a:spcPts val="0"/>
              </a:spcAft>
              <a:buSzPts val="1350"/>
              <a:buChar char="•"/>
              <a:defRPr sz="1500"/>
            </a:lvl3pPr>
            <a:lvl4pPr marL="1828800" lvl="3" indent="-314325" algn="l">
              <a:spcBef>
                <a:spcPts val="270"/>
              </a:spcBef>
              <a:spcAft>
                <a:spcPts val="0"/>
              </a:spcAft>
              <a:buSzPts val="1350"/>
              <a:buChar char="•"/>
              <a:defRPr sz="1350"/>
            </a:lvl4pPr>
            <a:lvl5pPr marL="2286000" lvl="4" indent="-314325" algn="l">
              <a:spcBef>
                <a:spcPts val="270"/>
              </a:spcBef>
              <a:spcAft>
                <a:spcPts val="0"/>
              </a:spcAft>
              <a:buSzPts val="1350"/>
              <a:buChar char="•"/>
              <a:defRPr sz="1350"/>
            </a:lvl5pPr>
            <a:lvl6pPr marL="2743200" lvl="5" indent="-314325" algn="l">
              <a:spcBef>
                <a:spcPts val="270"/>
              </a:spcBef>
              <a:spcAft>
                <a:spcPts val="0"/>
              </a:spcAft>
              <a:buSzPts val="1350"/>
              <a:buChar char="•"/>
              <a:defRPr sz="1350"/>
            </a:lvl6pPr>
            <a:lvl7pPr marL="3200400" lvl="6" indent="-314325" algn="l">
              <a:spcBef>
                <a:spcPts val="270"/>
              </a:spcBef>
              <a:spcAft>
                <a:spcPts val="0"/>
              </a:spcAft>
              <a:buSzPts val="1350"/>
              <a:buChar char="•"/>
              <a:defRPr sz="1350"/>
            </a:lvl7pPr>
            <a:lvl8pPr marL="3657600" lvl="7" indent="-314325" algn="l">
              <a:spcBef>
                <a:spcPts val="270"/>
              </a:spcBef>
              <a:spcAft>
                <a:spcPts val="0"/>
              </a:spcAft>
              <a:buSzPts val="1350"/>
              <a:buChar char="•"/>
              <a:defRPr sz="1350"/>
            </a:lvl8pPr>
            <a:lvl9pPr marL="4114800" lvl="8" indent="-314325" algn="l">
              <a:spcBef>
                <a:spcPts val="270"/>
              </a:spcBef>
              <a:spcAft>
                <a:spcPts val="0"/>
              </a:spcAft>
              <a:buSzPts val="1350"/>
              <a:buChar char="•"/>
              <a:defRPr sz="1350"/>
            </a:lvl9pPr>
          </a:lstStyle>
          <a:p>
            <a:endParaRPr/>
          </a:p>
        </p:txBody>
      </p:sp>
      <p:sp>
        <p:nvSpPr>
          <p:cNvPr id="40" name="Google Shape;40;p17"/>
          <p:cNvSpPr txBox="1">
            <a:spLocks noGrp="1"/>
          </p:cNvSpPr>
          <p:nvPr>
            <p:ph type="body" idx="2"/>
          </p:nvPr>
        </p:nvSpPr>
        <p:spPr>
          <a:xfrm>
            <a:off x="4648200" y="1255014"/>
            <a:ext cx="4038600" cy="3538728"/>
          </a:xfrm>
          <a:prstGeom prst="rect">
            <a:avLst/>
          </a:prstGeom>
          <a:noFill/>
          <a:ln>
            <a:noFill/>
          </a:ln>
        </p:spPr>
        <p:txBody>
          <a:bodyPr spcFirstLastPara="1" wrap="square" lIns="91425" tIns="45700" rIns="91425" bIns="45700" anchor="t" anchorCtr="0">
            <a:normAutofit/>
          </a:bodyPr>
          <a:lstStyle>
            <a:lvl1pPr marL="457200" lvl="0" indent="-341947" algn="l">
              <a:spcBef>
                <a:spcPts val="420"/>
              </a:spcBef>
              <a:spcAft>
                <a:spcPts val="0"/>
              </a:spcAft>
              <a:buSzPts val="1785"/>
              <a:buChar char="•"/>
              <a:defRPr sz="2100"/>
            </a:lvl1pPr>
            <a:lvl2pPr marL="914400" lvl="1" indent="-325755" algn="l">
              <a:spcBef>
                <a:spcPts val="360"/>
              </a:spcBef>
              <a:spcAft>
                <a:spcPts val="0"/>
              </a:spcAft>
              <a:buSzPts val="1530"/>
              <a:buChar char="•"/>
              <a:defRPr sz="1800"/>
            </a:lvl2pPr>
            <a:lvl3pPr marL="1371600" lvl="2" indent="-314325" algn="l">
              <a:spcBef>
                <a:spcPts val="300"/>
              </a:spcBef>
              <a:spcAft>
                <a:spcPts val="0"/>
              </a:spcAft>
              <a:buSzPts val="1350"/>
              <a:buChar char="•"/>
              <a:defRPr sz="1500"/>
            </a:lvl3pPr>
            <a:lvl4pPr marL="1828800" lvl="3" indent="-314325" algn="l">
              <a:spcBef>
                <a:spcPts val="270"/>
              </a:spcBef>
              <a:spcAft>
                <a:spcPts val="0"/>
              </a:spcAft>
              <a:buSzPts val="1350"/>
              <a:buChar char="•"/>
              <a:defRPr sz="1350"/>
            </a:lvl4pPr>
            <a:lvl5pPr marL="2286000" lvl="4" indent="-314325" algn="l">
              <a:spcBef>
                <a:spcPts val="270"/>
              </a:spcBef>
              <a:spcAft>
                <a:spcPts val="0"/>
              </a:spcAft>
              <a:buSzPts val="1350"/>
              <a:buChar char="•"/>
              <a:defRPr sz="1350"/>
            </a:lvl5pPr>
            <a:lvl6pPr marL="2743200" lvl="5" indent="-314325" algn="l">
              <a:spcBef>
                <a:spcPts val="270"/>
              </a:spcBef>
              <a:spcAft>
                <a:spcPts val="0"/>
              </a:spcAft>
              <a:buSzPts val="1350"/>
              <a:buChar char="•"/>
              <a:defRPr sz="1350"/>
            </a:lvl6pPr>
            <a:lvl7pPr marL="3200400" lvl="6" indent="-314325" algn="l">
              <a:spcBef>
                <a:spcPts val="270"/>
              </a:spcBef>
              <a:spcAft>
                <a:spcPts val="0"/>
              </a:spcAft>
              <a:buSzPts val="1350"/>
              <a:buChar char="•"/>
              <a:defRPr sz="1350"/>
            </a:lvl7pPr>
            <a:lvl8pPr marL="3657600" lvl="7" indent="-314325" algn="l">
              <a:spcBef>
                <a:spcPts val="270"/>
              </a:spcBef>
              <a:spcAft>
                <a:spcPts val="0"/>
              </a:spcAft>
              <a:buSzPts val="1350"/>
              <a:buChar char="•"/>
              <a:defRPr sz="1350"/>
            </a:lvl8pPr>
            <a:lvl9pPr marL="4114800" lvl="8" indent="-314325" algn="l">
              <a:spcBef>
                <a:spcPts val="270"/>
              </a:spcBef>
              <a:spcAft>
                <a:spcPts val="0"/>
              </a:spcAft>
              <a:buSzPts val="1350"/>
              <a:buChar char="•"/>
              <a:defRPr sz="1350"/>
            </a:lvl9pPr>
          </a:lstStyle>
          <a:p>
            <a:endParaRPr/>
          </a:p>
        </p:txBody>
      </p:sp>
      <p:sp>
        <p:nvSpPr>
          <p:cNvPr id="41" name="Google Shape;41;p17"/>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3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457200" y="1257300"/>
            <a:ext cx="3931920" cy="479822"/>
          </a:xfrm>
          <a:prstGeom prst="rect">
            <a:avLst/>
          </a:prstGeom>
          <a:noFill/>
          <a:ln>
            <a:noFill/>
          </a:ln>
        </p:spPr>
        <p:txBody>
          <a:bodyPr spcFirstLastPara="1" wrap="square" lIns="91425" tIns="45700" rIns="91425" bIns="45700" anchor="ctr" anchorCtr="0">
            <a:normAutofit/>
          </a:bodyPr>
          <a:lstStyle>
            <a:lvl1pPr marL="457200" lvl="0" indent="-228600" algn="ctr">
              <a:spcBef>
                <a:spcPts val="300"/>
              </a:spcBef>
              <a:spcAft>
                <a:spcPts val="0"/>
              </a:spcAft>
              <a:buSzPts val="1275"/>
              <a:buNone/>
              <a:defRPr sz="1500" b="0">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1215"/>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SzPts val="1200"/>
              <a:buNone/>
              <a:defRPr sz="1200" b="1"/>
            </a:lvl6pPr>
            <a:lvl7pPr marL="3200400" lvl="6" indent="-228600" algn="l">
              <a:spcBef>
                <a:spcPts val="240"/>
              </a:spcBef>
              <a:spcAft>
                <a:spcPts val="0"/>
              </a:spcAft>
              <a:buSzPts val="1200"/>
              <a:buNone/>
              <a:defRPr sz="1200" b="1"/>
            </a:lvl7pPr>
            <a:lvl8pPr marL="3657600" lvl="7" indent="-228600" algn="l">
              <a:spcBef>
                <a:spcPts val="240"/>
              </a:spcBef>
              <a:spcAft>
                <a:spcPts val="0"/>
              </a:spcAft>
              <a:buSzPts val="1200"/>
              <a:buNone/>
              <a:defRPr sz="1200" b="1"/>
            </a:lvl8pPr>
            <a:lvl9pPr marL="4114800" lvl="8" indent="-228600" algn="l">
              <a:spcBef>
                <a:spcPts val="240"/>
              </a:spcBef>
              <a:spcAft>
                <a:spcPts val="0"/>
              </a:spcAft>
              <a:buSzPts val="1200"/>
              <a:buNone/>
              <a:defRPr sz="1200" b="1"/>
            </a:lvl9pPr>
          </a:lstStyle>
          <a:p>
            <a:endParaRPr/>
          </a:p>
        </p:txBody>
      </p:sp>
      <p:sp>
        <p:nvSpPr>
          <p:cNvPr id="47" name="Google Shape;47;p18"/>
          <p:cNvSpPr txBox="1">
            <a:spLocks noGrp="1"/>
          </p:cNvSpPr>
          <p:nvPr>
            <p:ph type="body" idx="2"/>
          </p:nvPr>
        </p:nvSpPr>
        <p:spPr>
          <a:xfrm>
            <a:off x="457200" y="1828800"/>
            <a:ext cx="3931920" cy="2963466"/>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sz="1800"/>
            </a:lvl1pPr>
            <a:lvl2pPr marL="914400" lvl="1" indent="-309562" algn="l">
              <a:spcBef>
                <a:spcPts val="300"/>
              </a:spcBef>
              <a:spcAft>
                <a:spcPts val="0"/>
              </a:spcAft>
              <a:buSzPts val="1275"/>
              <a:buChar char="•"/>
              <a:defRPr sz="1500"/>
            </a:lvl2pPr>
            <a:lvl3pPr marL="1371600" lvl="2" indent="-305752" algn="l">
              <a:spcBef>
                <a:spcPts val="270"/>
              </a:spcBef>
              <a:spcAft>
                <a:spcPts val="0"/>
              </a:spcAft>
              <a:buSzPts val="1215"/>
              <a:buChar char="•"/>
              <a:defRPr sz="1350"/>
            </a:lvl3pPr>
            <a:lvl4pPr marL="1828800" lvl="3" indent="-304800" algn="l">
              <a:spcBef>
                <a:spcPts val="240"/>
              </a:spcBef>
              <a:spcAft>
                <a:spcPts val="0"/>
              </a:spcAft>
              <a:buSzPts val="1200"/>
              <a:buChar char="•"/>
              <a:defRPr sz="1200"/>
            </a:lvl4pPr>
            <a:lvl5pPr marL="2286000" lvl="4" indent="-304800" algn="l">
              <a:spcBef>
                <a:spcPts val="240"/>
              </a:spcBef>
              <a:spcAft>
                <a:spcPts val="0"/>
              </a:spcAft>
              <a:buSzPts val="1200"/>
              <a:buChar char="•"/>
              <a:defRPr sz="1200"/>
            </a:lvl5pPr>
            <a:lvl6pPr marL="2743200" lvl="5" indent="-304800" algn="l">
              <a:spcBef>
                <a:spcPts val="240"/>
              </a:spcBef>
              <a:spcAft>
                <a:spcPts val="0"/>
              </a:spcAft>
              <a:buSzPts val="1200"/>
              <a:buChar char="•"/>
              <a:defRPr sz="1200"/>
            </a:lvl6pPr>
            <a:lvl7pPr marL="3200400" lvl="6" indent="-304800" algn="l">
              <a:spcBef>
                <a:spcPts val="240"/>
              </a:spcBef>
              <a:spcAft>
                <a:spcPts val="0"/>
              </a:spcAft>
              <a:buSzPts val="1200"/>
              <a:buChar char="•"/>
              <a:defRPr sz="1200"/>
            </a:lvl7pPr>
            <a:lvl8pPr marL="3657600" lvl="7" indent="-304800" algn="l">
              <a:spcBef>
                <a:spcPts val="240"/>
              </a:spcBef>
              <a:spcAft>
                <a:spcPts val="0"/>
              </a:spcAft>
              <a:buSzPts val="1200"/>
              <a:buChar char="•"/>
              <a:defRPr sz="1200"/>
            </a:lvl8pPr>
            <a:lvl9pPr marL="4114800" lvl="8" indent="-304800" algn="l">
              <a:spcBef>
                <a:spcPts val="240"/>
              </a:spcBef>
              <a:spcAft>
                <a:spcPts val="0"/>
              </a:spcAft>
              <a:buSzPts val="1200"/>
              <a:buChar char="•"/>
              <a:defRPr sz="1200"/>
            </a:lvl9pPr>
          </a:lstStyle>
          <a:p>
            <a:endParaRPr/>
          </a:p>
        </p:txBody>
      </p:sp>
      <p:sp>
        <p:nvSpPr>
          <p:cNvPr id="48" name="Google Shape;48;p18"/>
          <p:cNvSpPr txBox="1">
            <a:spLocks noGrp="1"/>
          </p:cNvSpPr>
          <p:nvPr>
            <p:ph type="body" idx="3"/>
          </p:nvPr>
        </p:nvSpPr>
        <p:spPr>
          <a:xfrm>
            <a:off x="4754880" y="1257300"/>
            <a:ext cx="3931920" cy="479822"/>
          </a:xfrm>
          <a:prstGeom prst="rect">
            <a:avLst/>
          </a:prstGeom>
          <a:noFill/>
          <a:ln>
            <a:noFill/>
          </a:ln>
        </p:spPr>
        <p:txBody>
          <a:bodyPr spcFirstLastPara="1" wrap="square" lIns="91425" tIns="45700" rIns="91425" bIns="45700" anchor="ctr" anchorCtr="0">
            <a:normAutofit/>
          </a:bodyPr>
          <a:lstStyle>
            <a:lvl1pPr marL="457200" lvl="0" indent="-228600" algn="ctr">
              <a:spcBef>
                <a:spcPts val="300"/>
              </a:spcBef>
              <a:spcAft>
                <a:spcPts val="0"/>
              </a:spcAft>
              <a:buSzPts val="1275"/>
              <a:buNone/>
              <a:defRPr sz="1500" b="0">
                <a:solidFill>
                  <a:schemeClr val="dk2"/>
                </a:solidFill>
                <a:latin typeface="Arial"/>
                <a:ea typeface="Arial"/>
                <a:cs typeface="Arial"/>
                <a:sym typeface="Aria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1215"/>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SzPts val="1200"/>
              <a:buNone/>
              <a:defRPr sz="1200" b="1"/>
            </a:lvl6pPr>
            <a:lvl7pPr marL="3200400" lvl="6" indent="-228600" algn="l">
              <a:spcBef>
                <a:spcPts val="240"/>
              </a:spcBef>
              <a:spcAft>
                <a:spcPts val="0"/>
              </a:spcAft>
              <a:buSzPts val="1200"/>
              <a:buNone/>
              <a:defRPr sz="1200" b="1"/>
            </a:lvl7pPr>
            <a:lvl8pPr marL="3657600" lvl="7" indent="-228600" algn="l">
              <a:spcBef>
                <a:spcPts val="240"/>
              </a:spcBef>
              <a:spcAft>
                <a:spcPts val="0"/>
              </a:spcAft>
              <a:buSzPts val="1200"/>
              <a:buNone/>
              <a:defRPr sz="1200" b="1"/>
            </a:lvl8pPr>
            <a:lvl9pPr marL="4114800" lvl="8" indent="-228600" algn="l">
              <a:spcBef>
                <a:spcPts val="240"/>
              </a:spcBef>
              <a:spcAft>
                <a:spcPts val="0"/>
              </a:spcAft>
              <a:buSzPts val="1200"/>
              <a:buNone/>
              <a:defRPr sz="1200" b="1"/>
            </a:lvl9pPr>
          </a:lstStyle>
          <a:p>
            <a:endParaRPr/>
          </a:p>
        </p:txBody>
      </p:sp>
      <p:sp>
        <p:nvSpPr>
          <p:cNvPr id="49" name="Google Shape;49;p18"/>
          <p:cNvSpPr txBox="1">
            <a:spLocks noGrp="1"/>
          </p:cNvSpPr>
          <p:nvPr>
            <p:ph type="body" idx="4"/>
          </p:nvPr>
        </p:nvSpPr>
        <p:spPr>
          <a:xfrm>
            <a:off x="4754880" y="1828800"/>
            <a:ext cx="3931920" cy="2963466"/>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sz="1800"/>
            </a:lvl1pPr>
            <a:lvl2pPr marL="914400" lvl="1" indent="-309562" algn="l">
              <a:spcBef>
                <a:spcPts val="300"/>
              </a:spcBef>
              <a:spcAft>
                <a:spcPts val="0"/>
              </a:spcAft>
              <a:buSzPts val="1275"/>
              <a:buChar char="•"/>
              <a:defRPr sz="1500"/>
            </a:lvl2pPr>
            <a:lvl3pPr marL="1371600" lvl="2" indent="-305752" algn="l">
              <a:spcBef>
                <a:spcPts val="270"/>
              </a:spcBef>
              <a:spcAft>
                <a:spcPts val="0"/>
              </a:spcAft>
              <a:buSzPts val="1215"/>
              <a:buChar char="•"/>
              <a:defRPr sz="1350"/>
            </a:lvl3pPr>
            <a:lvl4pPr marL="1828800" lvl="3" indent="-304800" algn="l">
              <a:spcBef>
                <a:spcPts val="240"/>
              </a:spcBef>
              <a:spcAft>
                <a:spcPts val="0"/>
              </a:spcAft>
              <a:buSzPts val="1200"/>
              <a:buChar char="•"/>
              <a:defRPr sz="1200"/>
            </a:lvl4pPr>
            <a:lvl5pPr marL="2286000" lvl="4" indent="-304800" algn="l">
              <a:spcBef>
                <a:spcPts val="240"/>
              </a:spcBef>
              <a:spcAft>
                <a:spcPts val="0"/>
              </a:spcAft>
              <a:buSzPts val="1200"/>
              <a:buChar char="•"/>
              <a:defRPr sz="1200"/>
            </a:lvl5pPr>
            <a:lvl6pPr marL="2743200" lvl="5" indent="-304800" algn="l">
              <a:spcBef>
                <a:spcPts val="240"/>
              </a:spcBef>
              <a:spcAft>
                <a:spcPts val="0"/>
              </a:spcAft>
              <a:buSzPts val="1200"/>
              <a:buChar char="•"/>
              <a:defRPr sz="1200"/>
            </a:lvl6pPr>
            <a:lvl7pPr marL="3200400" lvl="6" indent="-304800" algn="l">
              <a:spcBef>
                <a:spcPts val="240"/>
              </a:spcBef>
              <a:spcAft>
                <a:spcPts val="0"/>
              </a:spcAft>
              <a:buSzPts val="1200"/>
              <a:buChar char="•"/>
              <a:defRPr sz="1200"/>
            </a:lvl7pPr>
            <a:lvl8pPr marL="3657600" lvl="7" indent="-304800" algn="l">
              <a:spcBef>
                <a:spcPts val="240"/>
              </a:spcBef>
              <a:spcAft>
                <a:spcPts val="0"/>
              </a:spcAft>
              <a:buSzPts val="1200"/>
              <a:buChar char="•"/>
              <a:defRPr sz="1200"/>
            </a:lvl8pPr>
            <a:lvl9pPr marL="4114800" lvl="8" indent="-304800" algn="l">
              <a:spcBef>
                <a:spcPts val="240"/>
              </a:spcBef>
              <a:spcAft>
                <a:spcPts val="0"/>
              </a:spcAft>
              <a:buSzPts val="1200"/>
              <a:buChar char="•"/>
              <a:defRPr sz="1200"/>
            </a:lvl9pPr>
          </a:lstStyle>
          <a:p>
            <a:endParaRPr/>
          </a:p>
        </p:txBody>
      </p:sp>
      <p:sp>
        <p:nvSpPr>
          <p:cNvPr id="50" name="Google Shape;50;p18"/>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53" name="Google Shape;53;p18"/>
          <p:cNvCxnSpPr/>
          <p:nvPr/>
        </p:nvCxnSpPr>
        <p:spPr>
          <a:xfrm rot="5400000">
            <a:off x="2806462" y="3034268"/>
            <a:ext cx="353187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457200" y="594060"/>
            <a:ext cx="2139696" cy="94640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Font typeface="Arial"/>
              <a:buNone/>
              <a:defRPr sz="1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2971800" y="594060"/>
            <a:ext cx="5715000" cy="4183380"/>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41947" algn="l">
              <a:spcBef>
                <a:spcPts val="420"/>
              </a:spcBef>
              <a:spcAft>
                <a:spcPts val="0"/>
              </a:spcAft>
              <a:buSzPts val="1785"/>
              <a:buChar char="•"/>
              <a:defRPr sz="2100"/>
            </a:lvl2pPr>
            <a:lvl3pPr marL="1371600" lvl="2" indent="-331469" algn="l">
              <a:spcBef>
                <a:spcPts val="360"/>
              </a:spcBef>
              <a:spcAft>
                <a:spcPts val="0"/>
              </a:spcAft>
              <a:buSzPts val="1620"/>
              <a:buChar char="•"/>
              <a:defRPr sz="1800"/>
            </a:lvl3pPr>
            <a:lvl4pPr marL="1828800" lvl="3" indent="-323850" algn="l">
              <a:spcBef>
                <a:spcPts val="300"/>
              </a:spcBef>
              <a:spcAft>
                <a:spcPts val="0"/>
              </a:spcAft>
              <a:buSzPts val="1500"/>
              <a:buChar char="•"/>
              <a:defRPr sz="1500"/>
            </a:lvl4pPr>
            <a:lvl5pPr marL="2286000" lvl="4" indent="-323850" algn="l">
              <a:spcBef>
                <a:spcPts val="300"/>
              </a:spcBef>
              <a:spcAft>
                <a:spcPts val="0"/>
              </a:spcAft>
              <a:buSzPts val="1500"/>
              <a:buChar char="•"/>
              <a:defRPr sz="1500"/>
            </a:lvl5pPr>
            <a:lvl6pPr marL="2743200" lvl="5" indent="-323850" algn="l">
              <a:spcBef>
                <a:spcPts val="300"/>
              </a:spcBef>
              <a:spcAft>
                <a:spcPts val="0"/>
              </a:spcAft>
              <a:buSzPts val="1500"/>
              <a:buChar char="•"/>
              <a:defRPr sz="1500"/>
            </a:lvl6pPr>
            <a:lvl7pPr marL="3200400" lvl="6" indent="-323850" algn="l">
              <a:spcBef>
                <a:spcPts val="300"/>
              </a:spcBef>
              <a:spcAft>
                <a:spcPts val="0"/>
              </a:spcAft>
              <a:buSzPts val="1500"/>
              <a:buChar char="•"/>
              <a:defRPr sz="1500"/>
            </a:lvl7pPr>
            <a:lvl8pPr marL="3657600" lvl="7" indent="-323850" algn="l">
              <a:spcBef>
                <a:spcPts val="300"/>
              </a:spcBef>
              <a:spcAft>
                <a:spcPts val="0"/>
              </a:spcAft>
              <a:buSzPts val="1500"/>
              <a:buChar char="•"/>
              <a:defRPr sz="1500"/>
            </a:lvl8pPr>
            <a:lvl9pPr marL="4114800" lvl="8" indent="-323850" algn="l">
              <a:spcBef>
                <a:spcPts val="300"/>
              </a:spcBef>
              <a:spcAft>
                <a:spcPts val="0"/>
              </a:spcAft>
              <a:buSzPts val="1500"/>
              <a:buChar char="•"/>
              <a:defRPr sz="1500"/>
            </a:lvl9pPr>
          </a:lstStyle>
          <a:p>
            <a:endParaRPr/>
          </a:p>
        </p:txBody>
      </p:sp>
      <p:sp>
        <p:nvSpPr>
          <p:cNvPr id="66" name="Google Shape;66;p21"/>
          <p:cNvSpPr txBox="1">
            <a:spLocks noGrp="1"/>
          </p:cNvSpPr>
          <p:nvPr>
            <p:ph type="body" idx="2"/>
          </p:nvPr>
        </p:nvSpPr>
        <p:spPr>
          <a:xfrm>
            <a:off x="457201" y="1597915"/>
            <a:ext cx="2139696" cy="3182711"/>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SzPts val="893"/>
              <a:buNone/>
              <a:defRPr sz="1050"/>
            </a:lvl1pPr>
            <a:lvl2pPr marL="914400" lvl="1" indent="-228600" algn="l">
              <a:spcBef>
                <a:spcPts val="180"/>
              </a:spcBef>
              <a:spcAft>
                <a:spcPts val="0"/>
              </a:spcAft>
              <a:buSzPts val="765"/>
              <a:buNone/>
              <a:defRPr sz="900"/>
            </a:lvl2pPr>
            <a:lvl3pPr marL="1371600" lvl="2" indent="-228600" algn="l">
              <a:spcBef>
                <a:spcPts val="150"/>
              </a:spcBef>
              <a:spcAft>
                <a:spcPts val="0"/>
              </a:spcAft>
              <a:buSzPts val="675"/>
              <a:buNone/>
              <a:defRPr sz="750"/>
            </a:lvl3pPr>
            <a:lvl4pPr marL="1828800" lvl="3" indent="-228600" algn="l">
              <a:spcBef>
                <a:spcPts val="135"/>
              </a:spcBef>
              <a:spcAft>
                <a:spcPts val="0"/>
              </a:spcAft>
              <a:buSzPts val="675"/>
              <a:buNone/>
              <a:defRPr sz="675"/>
            </a:lvl4pPr>
            <a:lvl5pPr marL="2286000" lvl="4" indent="-228600" algn="l">
              <a:spcBef>
                <a:spcPts val="135"/>
              </a:spcBef>
              <a:spcAft>
                <a:spcPts val="0"/>
              </a:spcAft>
              <a:buSzPts val="675"/>
              <a:buNone/>
              <a:defRPr sz="675"/>
            </a:lvl5pPr>
            <a:lvl6pPr marL="2743200" lvl="5" indent="-228600" algn="l">
              <a:spcBef>
                <a:spcPts val="135"/>
              </a:spcBef>
              <a:spcAft>
                <a:spcPts val="0"/>
              </a:spcAft>
              <a:buSzPts val="675"/>
              <a:buNone/>
              <a:defRPr sz="675"/>
            </a:lvl6pPr>
            <a:lvl7pPr marL="3200400" lvl="6" indent="-228600" algn="l">
              <a:spcBef>
                <a:spcPts val="135"/>
              </a:spcBef>
              <a:spcAft>
                <a:spcPts val="0"/>
              </a:spcAft>
              <a:buSzPts val="675"/>
              <a:buNone/>
              <a:defRPr sz="675"/>
            </a:lvl7pPr>
            <a:lvl8pPr marL="3657600" lvl="7" indent="-228600" algn="l">
              <a:spcBef>
                <a:spcPts val="135"/>
              </a:spcBef>
              <a:spcAft>
                <a:spcPts val="0"/>
              </a:spcAft>
              <a:buSzPts val="675"/>
              <a:buNone/>
              <a:defRPr sz="675"/>
            </a:lvl8pPr>
            <a:lvl9pPr marL="4114800" lvl="8" indent="-228600" algn="l">
              <a:spcBef>
                <a:spcPts val="135"/>
              </a:spcBef>
              <a:spcAft>
                <a:spcPts val="0"/>
              </a:spcAft>
              <a:buSzPts val="675"/>
              <a:buNone/>
              <a:defRPr sz="675"/>
            </a:lvl9pPr>
          </a:lstStyle>
          <a:p>
            <a:endParaRPr/>
          </a:p>
        </p:txBody>
      </p:sp>
      <p:sp>
        <p:nvSpPr>
          <p:cNvPr id="67" name="Google Shape;67;p21"/>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1"/>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70" name="Google Shape;70;p21"/>
          <p:cNvCxnSpPr/>
          <p:nvPr/>
        </p:nvCxnSpPr>
        <p:spPr>
          <a:xfrm rot="5400000">
            <a:off x="684114" y="2684956"/>
            <a:ext cx="418338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71"/>
        <p:cNvGrpSpPr/>
        <p:nvPr/>
      </p:nvGrpSpPr>
      <p:grpSpPr>
        <a:xfrm>
          <a:off x="0" y="0"/>
          <a:ext cx="0" cy="0"/>
          <a:chOff x="0" y="0"/>
          <a:chExt cx="0" cy="0"/>
        </a:xfrm>
      </p:grpSpPr>
      <p:sp>
        <p:nvSpPr>
          <p:cNvPr id="72" name="Google Shape;72;p22"/>
          <p:cNvSpPr txBox="1">
            <a:spLocks noGrp="1"/>
          </p:cNvSpPr>
          <p:nvPr>
            <p:ph type="title"/>
          </p:nvPr>
        </p:nvSpPr>
        <p:spPr>
          <a:xfrm>
            <a:off x="457200" y="594360"/>
            <a:ext cx="2142680" cy="94869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Font typeface="Arial"/>
              <a:buNone/>
              <a:defRPr sz="1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2"/>
          <p:cNvSpPr>
            <a:spLocks noGrp="1"/>
          </p:cNvSpPr>
          <p:nvPr>
            <p:ph type="pic" idx="2"/>
          </p:nvPr>
        </p:nvSpPr>
        <p:spPr>
          <a:xfrm>
            <a:off x="2858610" y="628651"/>
            <a:ext cx="5904390" cy="4125342"/>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sp>
      <p:sp>
        <p:nvSpPr>
          <p:cNvPr id="74" name="Google Shape;74;p22"/>
          <p:cNvSpPr txBox="1">
            <a:spLocks noGrp="1"/>
          </p:cNvSpPr>
          <p:nvPr>
            <p:ph type="body" idx="1"/>
          </p:nvPr>
        </p:nvSpPr>
        <p:spPr>
          <a:xfrm>
            <a:off x="457200" y="1600200"/>
            <a:ext cx="2139696" cy="3182112"/>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SzPts val="893"/>
              <a:buNone/>
              <a:defRPr sz="1050"/>
            </a:lvl1pPr>
            <a:lvl2pPr marL="914400" lvl="1" indent="-228600" algn="l">
              <a:spcBef>
                <a:spcPts val="180"/>
              </a:spcBef>
              <a:spcAft>
                <a:spcPts val="0"/>
              </a:spcAft>
              <a:buSzPts val="765"/>
              <a:buNone/>
              <a:defRPr sz="900"/>
            </a:lvl2pPr>
            <a:lvl3pPr marL="1371600" lvl="2" indent="-228600" algn="l">
              <a:spcBef>
                <a:spcPts val="150"/>
              </a:spcBef>
              <a:spcAft>
                <a:spcPts val="0"/>
              </a:spcAft>
              <a:buSzPts val="675"/>
              <a:buNone/>
              <a:defRPr sz="750"/>
            </a:lvl3pPr>
            <a:lvl4pPr marL="1828800" lvl="3" indent="-228600" algn="l">
              <a:spcBef>
                <a:spcPts val="135"/>
              </a:spcBef>
              <a:spcAft>
                <a:spcPts val="0"/>
              </a:spcAft>
              <a:buSzPts val="675"/>
              <a:buNone/>
              <a:defRPr sz="675"/>
            </a:lvl4pPr>
            <a:lvl5pPr marL="2286000" lvl="4" indent="-228600" algn="l">
              <a:spcBef>
                <a:spcPts val="135"/>
              </a:spcBef>
              <a:spcAft>
                <a:spcPts val="0"/>
              </a:spcAft>
              <a:buSzPts val="675"/>
              <a:buNone/>
              <a:defRPr sz="675"/>
            </a:lvl5pPr>
            <a:lvl6pPr marL="2743200" lvl="5" indent="-228600" algn="l">
              <a:spcBef>
                <a:spcPts val="135"/>
              </a:spcBef>
              <a:spcAft>
                <a:spcPts val="0"/>
              </a:spcAft>
              <a:buSzPts val="675"/>
              <a:buNone/>
              <a:defRPr sz="675"/>
            </a:lvl6pPr>
            <a:lvl7pPr marL="3200400" lvl="6" indent="-228600" algn="l">
              <a:spcBef>
                <a:spcPts val="135"/>
              </a:spcBef>
              <a:spcAft>
                <a:spcPts val="0"/>
              </a:spcAft>
              <a:buSzPts val="675"/>
              <a:buNone/>
              <a:defRPr sz="675"/>
            </a:lvl7pPr>
            <a:lvl8pPr marL="3657600" lvl="7" indent="-228600" algn="l">
              <a:spcBef>
                <a:spcPts val="135"/>
              </a:spcBef>
              <a:spcAft>
                <a:spcPts val="0"/>
              </a:spcAft>
              <a:buSzPts val="675"/>
              <a:buNone/>
              <a:defRPr sz="675"/>
            </a:lvl8pPr>
            <a:lvl9pPr marL="4114800" lvl="8" indent="-228600" algn="l">
              <a:spcBef>
                <a:spcPts val="135"/>
              </a:spcBef>
              <a:spcAft>
                <a:spcPts val="0"/>
              </a:spcAft>
              <a:buSzPts val="675"/>
              <a:buNone/>
              <a:defRPr sz="675"/>
            </a:lvl9pPr>
          </a:lstStyle>
          <a:p>
            <a:endParaRPr/>
          </a:p>
        </p:txBody>
      </p:sp>
      <p:sp>
        <p:nvSpPr>
          <p:cNvPr id="75" name="Google Shape;75;p22"/>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2743200" y="-1085850"/>
            <a:ext cx="3657600" cy="82296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23"/>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84"/>
        <p:cNvGrpSpPr/>
        <p:nvPr/>
      </p:nvGrpSpPr>
      <p:grpSpPr>
        <a:xfrm>
          <a:off x="0" y="0"/>
          <a:ext cx="0" cy="0"/>
          <a:chOff x="0" y="0"/>
          <a:chExt cx="0" cy="0"/>
        </a:xfrm>
      </p:grpSpPr>
      <p:sp>
        <p:nvSpPr>
          <p:cNvPr id="85" name="Google Shape;85;p24"/>
          <p:cNvSpPr txBox="1">
            <a:spLocks noGrp="1"/>
          </p:cNvSpPr>
          <p:nvPr>
            <p:ph type="title"/>
          </p:nvPr>
        </p:nvSpPr>
        <p:spPr>
          <a:xfrm rot="5400000">
            <a:off x="5457825" y="1628775"/>
            <a:ext cx="4400550"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4"/>
          <p:cNvSpPr txBox="1">
            <a:spLocks noGrp="1"/>
          </p:cNvSpPr>
          <p:nvPr>
            <p:ph type="body" idx="1"/>
          </p:nvPr>
        </p:nvSpPr>
        <p:spPr>
          <a:xfrm rot="5400000">
            <a:off x="1266825" y="-352425"/>
            <a:ext cx="4400550" cy="6019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24"/>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4"/>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p:nvPr/>
        </p:nvSpPr>
        <p:spPr>
          <a:xfrm>
            <a:off x="0" y="165590"/>
            <a:ext cx="9144000" cy="17145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1" name="Google Shape;11;p13"/>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3"/>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rmAutofit/>
          </a:bodyPr>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
        <p:nvSpPr>
          <p:cNvPr id="13" name="Google Shape;13;p13"/>
          <p:cNvSpPr/>
          <p:nvPr/>
        </p:nvSpPr>
        <p:spPr>
          <a:xfrm>
            <a:off x="0" y="0"/>
            <a:ext cx="9144000" cy="2743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Google Shape;14;p13"/>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3"/>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3"/>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FFFFFF"/>
                </a:solidFill>
                <a:latin typeface="Arial"/>
                <a:ea typeface="Arial"/>
                <a:cs typeface="Arial"/>
                <a:sym typeface="Arial"/>
              </a:defRPr>
            </a:lvl1pPr>
            <a:lvl2pPr marL="0" marR="0" lvl="1" indent="0" algn="l" rtl="0">
              <a:spcBef>
                <a:spcPts val="0"/>
              </a:spcBef>
              <a:buNone/>
              <a:defRPr sz="1050" b="1" i="0" u="none" strike="noStrike" cap="none">
                <a:solidFill>
                  <a:srgbClr val="FFFFFF"/>
                </a:solidFill>
                <a:latin typeface="Arial"/>
                <a:ea typeface="Arial"/>
                <a:cs typeface="Arial"/>
                <a:sym typeface="Arial"/>
              </a:defRPr>
            </a:lvl2pPr>
            <a:lvl3pPr marL="0" marR="0" lvl="2" indent="0" algn="l" rtl="0">
              <a:spcBef>
                <a:spcPts val="0"/>
              </a:spcBef>
              <a:buNone/>
              <a:defRPr sz="1050" b="1" i="0" u="none" strike="noStrike" cap="none">
                <a:solidFill>
                  <a:srgbClr val="FFFFFF"/>
                </a:solidFill>
                <a:latin typeface="Arial"/>
                <a:ea typeface="Arial"/>
                <a:cs typeface="Arial"/>
                <a:sym typeface="Arial"/>
              </a:defRPr>
            </a:lvl3pPr>
            <a:lvl4pPr marL="0" marR="0" lvl="3" indent="0" algn="l" rtl="0">
              <a:spcBef>
                <a:spcPts val="0"/>
              </a:spcBef>
              <a:buNone/>
              <a:defRPr sz="1050" b="1" i="0" u="none" strike="noStrike" cap="none">
                <a:solidFill>
                  <a:srgbClr val="FFFFFF"/>
                </a:solidFill>
                <a:latin typeface="Arial"/>
                <a:ea typeface="Arial"/>
                <a:cs typeface="Arial"/>
                <a:sym typeface="Arial"/>
              </a:defRPr>
            </a:lvl4pPr>
            <a:lvl5pPr marL="0" marR="0" lvl="4" indent="0" algn="l" rtl="0">
              <a:spcBef>
                <a:spcPts val="0"/>
              </a:spcBef>
              <a:buNone/>
              <a:defRPr sz="1050" b="1" i="0" u="none" strike="noStrike" cap="none">
                <a:solidFill>
                  <a:srgbClr val="FFFFFF"/>
                </a:solidFill>
                <a:latin typeface="Arial"/>
                <a:ea typeface="Arial"/>
                <a:cs typeface="Arial"/>
                <a:sym typeface="Arial"/>
              </a:defRPr>
            </a:lvl5pPr>
            <a:lvl6pPr marL="0" marR="0" lvl="5" indent="0" algn="l" rtl="0">
              <a:spcBef>
                <a:spcPts val="0"/>
              </a:spcBef>
              <a:buNone/>
              <a:defRPr sz="1050" b="1" i="0" u="none" strike="noStrike" cap="none">
                <a:solidFill>
                  <a:srgbClr val="FFFFFF"/>
                </a:solidFill>
                <a:latin typeface="Arial"/>
                <a:ea typeface="Arial"/>
                <a:cs typeface="Arial"/>
                <a:sym typeface="Arial"/>
              </a:defRPr>
            </a:lvl6pPr>
            <a:lvl7pPr marL="0" marR="0" lvl="6" indent="0" algn="l" rtl="0">
              <a:spcBef>
                <a:spcPts val="0"/>
              </a:spcBef>
              <a:buNone/>
              <a:defRPr sz="1050" b="1" i="0" u="none" strike="noStrike" cap="none">
                <a:solidFill>
                  <a:srgbClr val="FFFFFF"/>
                </a:solidFill>
                <a:latin typeface="Arial"/>
                <a:ea typeface="Arial"/>
                <a:cs typeface="Arial"/>
                <a:sym typeface="Arial"/>
              </a:defRPr>
            </a:lvl7pPr>
            <a:lvl8pPr marL="0" marR="0" lvl="7" indent="0" algn="l" rtl="0">
              <a:spcBef>
                <a:spcPts val="0"/>
              </a:spcBef>
              <a:buNone/>
              <a:defRPr sz="1050" b="1" i="0" u="none" strike="noStrike" cap="none">
                <a:solidFill>
                  <a:srgbClr val="FFFFFF"/>
                </a:solidFill>
                <a:latin typeface="Arial"/>
                <a:ea typeface="Arial"/>
                <a:cs typeface="Arial"/>
                <a:sym typeface="Arial"/>
              </a:defRPr>
            </a:lvl8pPr>
            <a:lvl9pPr marL="0" marR="0" lvl="8" indent="0" algn="l" rtl="0">
              <a:spcBef>
                <a:spcPts val="0"/>
              </a:spcBef>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murrugarrallerena@weber.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iro.com/app/board/uXjVJTFL8VE=/?share_link_id=67765008364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miro.com/app/board/uXjVJTsEvgk=/?share_link_id=8471049324"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1303712" y="1005576"/>
            <a:ext cx="6536577" cy="144541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3000"/>
              <a:buFont typeface="Arial"/>
              <a:buNone/>
            </a:pPr>
            <a:r>
              <a:rPr lang="en-US" sz="3000" dirty="0"/>
              <a:t>CS 441: Rules of Inference</a:t>
            </a:r>
            <a:endParaRPr lang="en-US" dirty="0"/>
          </a:p>
        </p:txBody>
      </p:sp>
      <p:sp>
        <p:nvSpPr>
          <p:cNvPr id="96" name="Google Shape;96;p1"/>
          <p:cNvSpPr txBox="1">
            <a:spLocks noGrp="1"/>
          </p:cNvSpPr>
          <p:nvPr>
            <p:ph type="subTitle" idx="1"/>
          </p:nvPr>
        </p:nvSpPr>
        <p:spPr>
          <a:xfrm>
            <a:off x="1657350" y="2571750"/>
            <a:ext cx="5886600" cy="24843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530"/>
              <a:buNone/>
            </a:pPr>
            <a:endParaRPr lang="en-US" b="1" dirty="0"/>
          </a:p>
          <a:p>
            <a:pPr marL="0" lvl="0" indent="0" algn="ctr" rtl="0">
              <a:spcBef>
                <a:spcPts val="0"/>
              </a:spcBef>
              <a:spcAft>
                <a:spcPts val="0"/>
              </a:spcAft>
              <a:buSzPts val="1530"/>
              <a:buNone/>
            </a:pPr>
            <a:endParaRPr lang="en-US" b="1" dirty="0"/>
          </a:p>
          <a:p>
            <a:pPr marL="0" lvl="0" indent="0" algn="ctr" rtl="0">
              <a:spcBef>
                <a:spcPts val="0"/>
              </a:spcBef>
              <a:spcAft>
                <a:spcPts val="0"/>
              </a:spcAft>
              <a:buSzPts val="1530"/>
              <a:buNone/>
            </a:pPr>
            <a:r>
              <a:rPr lang="en-US" b="1" dirty="0"/>
              <a:t>PhD. Nils </a:t>
            </a:r>
            <a:r>
              <a:rPr lang="en-US" b="1" dirty="0" err="1"/>
              <a:t>Murrugarra-Llerena</a:t>
            </a:r>
            <a:endParaRPr lang="en-US" b="1" dirty="0"/>
          </a:p>
          <a:p>
            <a:pPr marL="0" indent="0" algn="ctr">
              <a:spcBef>
                <a:spcPts val="0"/>
              </a:spcBef>
            </a:pPr>
            <a:r>
              <a:rPr lang="en-US" dirty="0">
                <a:hlinkClick r:id="rId3"/>
              </a:rPr>
              <a:t>nem177@pitt.edu</a:t>
            </a:r>
            <a:r>
              <a:rPr lang="en-US" dirty="0"/>
              <a:t> </a:t>
            </a:r>
          </a:p>
          <a:p>
            <a:pPr marL="0" lvl="0" indent="0" algn="ctr" rtl="0">
              <a:spcBef>
                <a:spcPts val="0"/>
              </a:spcBef>
              <a:spcAft>
                <a:spcPts val="0"/>
              </a:spcAft>
              <a:buSzPts val="1530"/>
              <a:buNone/>
            </a:pPr>
            <a:endParaRPr lang="en-US" b="1" dirty="0"/>
          </a:p>
          <a:p>
            <a:pPr marL="0" lvl="0" indent="0" algn="ctr" rtl="0">
              <a:spcBef>
                <a:spcPts val="0"/>
              </a:spcBef>
              <a:spcAft>
                <a:spcPts val="0"/>
              </a:spcAft>
              <a:buSzPts val="1530"/>
              <a:buNone/>
            </a:pPr>
            <a:endParaRPr lang="en-US" b="1" dirty="0"/>
          </a:p>
          <a:p>
            <a:pPr marL="0" lvl="0" indent="0" algn="ctr" rtl="0">
              <a:spcBef>
                <a:spcPts val="0"/>
              </a:spcBef>
              <a:spcAft>
                <a:spcPts val="0"/>
              </a:spcAft>
              <a:buSzPts val="1530"/>
              <a:buNone/>
            </a:pPr>
            <a:endParaRPr lang="en-US" dirty="0"/>
          </a:p>
        </p:txBody>
      </p:sp>
      <p:sp>
        <p:nvSpPr>
          <p:cNvPr id="48130" name="AutoShape 2" descr="University of Pittsburgh Logo and symbol, meaning, history, PNG, br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32" name="Picture 4" descr="University of Pittsburgh Logo and symbol, meaning, history, PNG, brand"/>
          <p:cNvPicPr>
            <a:picLocks noChangeAspect="1" noChangeArrowheads="1"/>
          </p:cNvPicPr>
          <p:nvPr/>
        </p:nvPicPr>
        <p:blipFill>
          <a:blip r:embed="rId4"/>
          <a:srcRect t="21714" b="22062"/>
          <a:stretch>
            <a:fillRect/>
          </a:stretch>
        </p:blipFill>
        <p:spPr bwMode="auto">
          <a:xfrm>
            <a:off x="2950460" y="3950191"/>
            <a:ext cx="3243079" cy="1024759"/>
          </a:xfrm>
          <a:prstGeom prst="rect">
            <a:avLst/>
          </a:prstGeom>
          <a:noFill/>
        </p:spPr>
      </p:pic>
    </p:spTree>
    <p:extLst>
      <p:ext uri="{BB962C8B-B14F-4D97-AF65-F5344CB8AC3E}">
        <p14:creationId xmlns:p14="http://schemas.microsoft.com/office/powerpoint/2010/main" val="3901698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49857" y="246490"/>
            <a:ext cx="8444286" cy="685800"/>
          </a:xfrm>
        </p:spPr>
        <p:txBody>
          <a:bodyPr>
            <a:noAutofit/>
          </a:bodyPr>
          <a:lstStyle/>
          <a:p>
            <a:r>
              <a:rPr lang="en-US" altLang="x-none" sz="2000" dirty="0"/>
              <a:t>Rules of inference are logically valid ways to draw conclusions when constructing a formal proof</a:t>
            </a:r>
          </a:p>
        </p:txBody>
      </p:sp>
      <p:sp>
        <p:nvSpPr>
          <p:cNvPr id="32771" name="Content Placeholder 2"/>
          <p:cNvSpPr>
            <a:spLocks noGrp="1"/>
          </p:cNvSpPr>
          <p:nvPr>
            <p:ph idx="1"/>
          </p:nvPr>
        </p:nvSpPr>
        <p:spPr>
          <a:xfrm>
            <a:off x="1657350" y="925830"/>
            <a:ext cx="5829300" cy="3543300"/>
          </a:xfrm>
        </p:spPr>
        <p:txBody>
          <a:bodyPr/>
          <a:lstStyle/>
          <a:p>
            <a:pPr>
              <a:buFont typeface="Wingdings" charset="2"/>
              <a:buNone/>
            </a:pPr>
            <a:r>
              <a:rPr lang="en-US" altLang="x-none" dirty="0"/>
              <a:t>The previous rule is called </a:t>
            </a:r>
            <a:r>
              <a:rPr lang="en-US" altLang="x-none" dirty="0">
                <a:solidFill>
                  <a:schemeClr val="bg2"/>
                </a:solidFill>
              </a:rPr>
              <a:t>modus ponens</a:t>
            </a:r>
          </a:p>
          <a:p>
            <a:pPr lvl="1"/>
            <a:r>
              <a:rPr lang="en-US" altLang="x-none" dirty="0"/>
              <a:t>Rule of inference:</a:t>
            </a:r>
          </a:p>
          <a:p>
            <a:pPr>
              <a:buFont typeface="Wingdings" charset="2"/>
              <a:buNone/>
            </a:pPr>
            <a:endParaRPr lang="en-US" altLang="x-none" dirty="0"/>
          </a:p>
          <a:p>
            <a:pPr>
              <a:buFont typeface="Wingdings" charset="2"/>
              <a:buNone/>
            </a:pPr>
            <a:endParaRPr lang="en-US" altLang="x-none" dirty="0"/>
          </a:p>
          <a:p>
            <a:pPr lvl="1"/>
            <a:r>
              <a:rPr lang="en-US" altLang="x-none" dirty="0">
                <a:solidFill>
                  <a:schemeClr val="bg2"/>
                </a:solidFill>
              </a:rPr>
              <a:t>Informally:</a:t>
            </a:r>
            <a:r>
              <a:rPr lang="en-US" altLang="x-none" dirty="0">
                <a:solidFill>
                  <a:srgbClr val="C00000"/>
                </a:solidFill>
              </a:rPr>
              <a:t>  </a:t>
            </a:r>
            <a:r>
              <a:rPr lang="en-US" altLang="x-none" dirty="0"/>
              <a:t>Given an implication p → q, if we know that p is true, then q is also true</a:t>
            </a:r>
          </a:p>
          <a:p>
            <a:pPr lvl="1"/>
            <a:endParaRPr lang="en-US" altLang="x-none" dirty="0"/>
          </a:p>
          <a:p>
            <a:pPr>
              <a:buFont typeface="Wingdings" charset="2"/>
              <a:buNone/>
            </a:pPr>
            <a:r>
              <a:rPr lang="en-US" altLang="x-none" dirty="0"/>
              <a:t>But why can we trust modus ponens?</a:t>
            </a:r>
          </a:p>
          <a:p>
            <a:pPr lvl="1"/>
            <a:r>
              <a:rPr lang="en-US" altLang="x-none" dirty="0"/>
              <a:t>Tautology: ((p → q) ∧ p) → q </a:t>
            </a:r>
          </a:p>
          <a:p>
            <a:pPr lvl="1"/>
            <a:r>
              <a:rPr lang="en-US" altLang="x-none" dirty="0"/>
              <a:t>Truth table:</a:t>
            </a:r>
          </a:p>
        </p:txBody>
      </p:sp>
      <p:sp>
        <p:nvSpPr>
          <p:cNvPr id="31747" name="Content Placeholder 2"/>
          <p:cNvSpPr txBox="1">
            <a:spLocks/>
          </p:cNvSpPr>
          <p:nvPr/>
        </p:nvSpPr>
        <p:spPr bwMode="auto">
          <a:xfrm>
            <a:off x="4196300" y="1281910"/>
            <a:ext cx="9715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a:latin typeface="Trebuchet MS" charset="0"/>
                <a:ea typeface="Osaka" charset="-128"/>
              </a:rPr>
              <a:t>p → q</a:t>
            </a:r>
          </a:p>
          <a:p>
            <a:pPr>
              <a:spcBef>
                <a:spcPct val="20000"/>
              </a:spcBef>
              <a:buClr>
                <a:srgbClr val="0046AA"/>
              </a:buClr>
              <a:buFont typeface="Wingdings" charset="2"/>
              <a:buNone/>
            </a:pPr>
            <a:r>
              <a:rPr lang="en-US" altLang="x-none" sz="1500">
                <a:latin typeface="Trebuchet MS" charset="0"/>
                <a:ea typeface="Osaka" charset="-128"/>
              </a:rPr>
              <a:t>p</a:t>
            </a:r>
          </a:p>
          <a:p>
            <a:pPr>
              <a:spcBef>
                <a:spcPct val="20000"/>
              </a:spcBef>
              <a:buClr>
                <a:srgbClr val="0046AA"/>
              </a:buClr>
              <a:buFont typeface="Wingdings" charset="2"/>
              <a:buNone/>
            </a:pPr>
            <a:r>
              <a:rPr lang="en-US" altLang="x-none" sz="1500">
                <a:latin typeface="Trebuchet MS" charset="0"/>
                <a:ea typeface="Osaka" charset="-128"/>
              </a:rPr>
              <a:t>∴ q</a:t>
            </a:r>
          </a:p>
        </p:txBody>
      </p:sp>
      <p:cxnSp>
        <p:nvCxnSpPr>
          <p:cNvPr id="31748" name="Straight Connector 6"/>
          <p:cNvCxnSpPr>
            <a:cxnSpLocks noChangeShapeType="1"/>
          </p:cNvCxnSpPr>
          <p:nvPr/>
        </p:nvCxnSpPr>
        <p:spPr bwMode="auto">
          <a:xfrm>
            <a:off x="4253450" y="1853411"/>
            <a:ext cx="857250" cy="119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graphicFrame>
        <p:nvGraphicFramePr>
          <p:cNvPr id="6" name="Table 5"/>
          <p:cNvGraphicFramePr>
            <a:graphicFrameLocks noGrp="1"/>
          </p:cNvGraphicFramePr>
          <p:nvPr>
            <p:extLst>
              <p:ext uri="{D42A27DB-BD31-4B8C-83A1-F6EECF244321}">
                <p14:modId xmlns:p14="http://schemas.microsoft.com/office/powerpoint/2010/main" val="2730149779"/>
              </p:ext>
            </p:extLst>
          </p:nvPr>
        </p:nvGraphicFramePr>
        <p:xfrm>
          <a:off x="3737611" y="3659586"/>
          <a:ext cx="1543051" cy="1409700"/>
        </p:xfrm>
        <a:graphic>
          <a:graphicData uri="http://schemas.openxmlformats.org/drawingml/2006/table">
            <a:tbl>
              <a:tblPr/>
              <a:tblGrid>
                <a:gridCol w="400050">
                  <a:extLst>
                    <a:ext uri="{9D8B030D-6E8A-4147-A177-3AD203B41FA5}">
                      <a16:colId xmlns:a16="http://schemas.microsoft.com/office/drawing/2014/main" val="20000"/>
                    </a:ext>
                  </a:extLst>
                </a:gridCol>
                <a:gridCol w="404813">
                  <a:extLst>
                    <a:ext uri="{9D8B030D-6E8A-4147-A177-3AD203B41FA5}">
                      <a16:colId xmlns:a16="http://schemas.microsoft.com/office/drawing/2014/main" val="20001"/>
                    </a:ext>
                  </a:extLst>
                </a:gridCol>
                <a:gridCol w="738188">
                  <a:extLst>
                    <a:ext uri="{9D8B030D-6E8A-4147-A177-3AD203B41FA5}">
                      <a16:colId xmlns:a16="http://schemas.microsoft.com/office/drawing/2014/main" val="20002"/>
                    </a:ext>
                  </a:extLst>
                </a:gridCol>
              </a:tblGrid>
              <a:tr h="274320">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p</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DFDF"/>
                    </a:solidFill>
                  </a:tcPr>
                </a:tc>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q</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DFDF"/>
                    </a:solidFill>
                  </a:tcPr>
                </a:tc>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p→q</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DFDF"/>
                    </a:solidFill>
                  </a:tcPr>
                </a:tc>
                <a:extLst>
                  <a:ext uri="{0D108BD9-81ED-4DB2-BD59-A6C34878D82A}">
                    <a16:rowId xmlns:a16="http://schemas.microsoft.com/office/drawing/2014/main" val="10000"/>
                  </a:ext>
                </a:extLst>
              </a:tr>
              <a:tr h="274320">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20">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F</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F</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20">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F</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20">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F</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F</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0046AA"/>
                        </a:buClr>
                        <a:buFont typeface="Wingdings" charset="2"/>
                        <a:defRPr sz="2000">
                          <a:solidFill>
                            <a:schemeClr val="tx1"/>
                          </a:solidFill>
                          <a:latin typeface="Trebuchet MS" charset="0"/>
                          <a:ea typeface="Osaka" charset="-128"/>
                        </a:defRPr>
                      </a:lvl1pPr>
                      <a:lvl2pPr marL="742950" indent="-285750" defTabSz="457200" eaLnBrk="0" hangingPunct="0">
                        <a:spcBef>
                          <a:spcPct val="20000"/>
                        </a:spcBef>
                        <a:buClr>
                          <a:srgbClr val="0046AA"/>
                        </a:buClr>
                        <a:buFont typeface="Wingdings" charset="2"/>
                        <a:defRPr>
                          <a:solidFill>
                            <a:schemeClr val="tx1"/>
                          </a:solidFill>
                          <a:latin typeface="Trebuchet MS" charset="0"/>
                          <a:ea typeface="Osaka" charset="-128"/>
                        </a:defRPr>
                      </a:lvl2pPr>
                      <a:lvl3pPr marL="1143000" indent="-228600" defTabSz="457200" eaLnBrk="0" hangingPunct="0">
                        <a:spcBef>
                          <a:spcPct val="20000"/>
                        </a:spcBef>
                        <a:buClr>
                          <a:srgbClr val="0046AA"/>
                        </a:buClr>
                        <a:buFont typeface="Monotype Sorts" charset="2"/>
                        <a:defRPr sz="1600">
                          <a:solidFill>
                            <a:schemeClr val="tx1"/>
                          </a:solidFill>
                          <a:latin typeface="Trebuchet MS" charset="0"/>
                          <a:ea typeface="Osaka" charset="-128"/>
                        </a:defRPr>
                      </a:lvl3pPr>
                      <a:lvl4pPr marL="1600200" indent="-228600" defTabSz="457200" eaLnBrk="0" hangingPunct="0">
                        <a:spcBef>
                          <a:spcPct val="20000"/>
                        </a:spcBef>
                        <a:buClr>
                          <a:srgbClr val="0046AA"/>
                        </a:buClr>
                        <a:buFont typeface="Wingdings" charset="2"/>
                        <a:defRPr sz="1400">
                          <a:solidFill>
                            <a:schemeClr val="tx1"/>
                          </a:solidFill>
                          <a:latin typeface="Trebuchet MS" charset="0"/>
                          <a:ea typeface="Osaka" charset="-128"/>
                        </a:defRPr>
                      </a:lvl4pPr>
                      <a:lvl5pPr marL="2057400" indent="-228600" defTabSz="457200" eaLnBrk="0" hangingPunct="0">
                        <a:spcBef>
                          <a:spcPct val="20000"/>
                        </a:spcBef>
                        <a:buClr>
                          <a:srgbClr val="0046AA"/>
                        </a:buClr>
                        <a:defRPr sz="1400">
                          <a:solidFill>
                            <a:schemeClr val="tx1"/>
                          </a:solidFill>
                          <a:latin typeface="Trebuchet MS" charset="0"/>
                          <a:ea typeface="Osaka" charset="-128"/>
                        </a:defRPr>
                      </a:lvl5pPr>
                      <a:lvl6pPr marL="25146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6pPr>
                      <a:lvl7pPr marL="29718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7pPr>
                      <a:lvl8pPr marL="34290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8pPr>
                      <a:lvl9pPr marL="3886200" indent="-228600" defTabSz="457200" eaLnBrk="0" fontAlgn="base" hangingPunct="0">
                        <a:spcBef>
                          <a:spcPct val="20000"/>
                        </a:spcBef>
                        <a:spcAft>
                          <a:spcPct val="0"/>
                        </a:spcAft>
                        <a:buClr>
                          <a:srgbClr val="0046AA"/>
                        </a:buClr>
                        <a:defRPr sz="1400">
                          <a:solidFill>
                            <a:schemeClr val="tx1"/>
                          </a:solidFill>
                          <a:latin typeface="Trebuchet MS"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Trebuchet MS" charset="0"/>
                          <a:ea typeface="Osaka" charset="-128"/>
                        </a:rPr>
                        <a:t>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2" name="Group 9"/>
          <p:cNvGrpSpPr>
            <a:grpSpLocks/>
          </p:cNvGrpSpPr>
          <p:nvPr/>
        </p:nvGrpSpPr>
        <p:grpSpPr bwMode="auto">
          <a:xfrm>
            <a:off x="3680461" y="3945335"/>
            <a:ext cx="4572000" cy="1025583"/>
            <a:chOff x="2895600" y="4952999"/>
            <a:chExt cx="6096000" cy="1367164"/>
          </a:xfrm>
        </p:grpSpPr>
        <p:sp>
          <p:nvSpPr>
            <p:cNvPr id="7" name="Rounded Rectangle 6"/>
            <p:cNvSpPr/>
            <p:nvPr/>
          </p:nvSpPr>
          <p:spPr bwMode="auto">
            <a:xfrm>
              <a:off x="2895600" y="4952999"/>
              <a:ext cx="2209800" cy="363039"/>
            </a:xfrm>
            <a:prstGeom prst="roundRect">
              <a:avLst/>
            </a:prstGeom>
            <a:noFill/>
            <a:ln w="38100" cap="flat" cmpd="sng" algn="ctr">
              <a:solidFill>
                <a:srgbClr val="FF0000"/>
              </a:solidFill>
              <a:prstDash val="solid"/>
              <a:round/>
              <a:headEnd type="none" w="med" len="med"/>
              <a:tailEnd type="none" w="med" len="med"/>
            </a:ln>
            <a:effectLst/>
          </p:spPr>
          <p:txBody>
            <a:bodyPr/>
            <a:lstStyle/>
            <a:p>
              <a:pPr algn="r" eaLnBrk="0" hangingPunct="0">
                <a:defRPr/>
              </a:pPr>
              <a:endParaRPr lang="en-US" sz="1050" dirty="0">
                <a:ea typeface="ＭＳ Ｐゴシック" charset="0"/>
                <a:cs typeface="ＭＳ Ｐゴシック" charset="0"/>
              </a:endParaRPr>
            </a:p>
          </p:txBody>
        </p:sp>
        <p:sp>
          <p:nvSpPr>
            <p:cNvPr id="31777" name="TextBox 7"/>
            <p:cNvSpPr txBox="1">
              <a:spLocks noChangeArrowheads="1"/>
            </p:cNvSpPr>
            <p:nvPr/>
          </p:nvSpPr>
          <p:spPr bwMode="auto">
            <a:xfrm>
              <a:off x="5562600" y="5581650"/>
              <a:ext cx="3429000" cy="7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Any time that </a:t>
              </a:r>
              <a:r>
                <a:rPr lang="en-US" altLang="x-none" sz="1500" b="1" i="1" dirty="0" err="1">
                  <a:solidFill>
                    <a:srgbClr val="FF0000"/>
                  </a:solidFill>
                  <a:latin typeface="Comic Neue" panose="02000000000000000000" pitchFamily="2" charset="0"/>
                </a:rPr>
                <a:t>p→q</a:t>
              </a:r>
              <a:r>
                <a:rPr lang="en-US" altLang="x-none" sz="1500" b="1" i="1" dirty="0">
                  <a:solidFill>
                    <a:srgbClr val="FF0000"/>
                  </a:solidFill>
                  <a:latin typeface="Comic Neue" panose="02000000000000000000" pitchFamily="2" charset="0"/>
                </a:rPr>
                <a:t> and p are both true, q is also true!</a:t>
              </a:r>
            </a:p>
          </p:txBody>
        </p:sp>
        <p:cxnSp>
          <p:nvCxnSpPr>
            <p:cNvPr id="9" name="Shape 8"/>
            <p:cNvCxnSpPr>
              <a:cxnSpLocks/>
              <a:stCxn id="31777" idx="0"/>
              <a:endCxn id="7" idx="3"/>
            </p:cNvCxnSpPr>
            <p:nvPr/>
          </p:nvCxnSpPr>
          <p:spPr bwMode="auto">
            <a:xfrm rot="16200000" flipV="1">
              <a:off x="5967686" y="4272235"/>
              <a:ext cx="447131" cy="2171700"/>
            </a:xfrm>
            <a:prstGeom prst="curvedConnector2">
              <a:avLst/>
            </a:prstGeom>
            <a:solidFill>
              <a:schemeClr val="accent1"/>
            </a:solidFill>
            <a:ln w="38100" cap="flat" cmpd="sng" algn="ctr">
              <a:solidFill>
                <a:srgbClr val="FF0000"/>
              </a:solidFill>
              <a:prstDash val="solid"/>
              <a:round/>
              <a:headEnd type="none" w="med" len="med"/>
              <a:tailEnd type="arrow"/>
            </a:ln>
            <a:effectLst/>
          </p:spPr>
        </p:cxnSp>
      </p:grpSp>
      <p:sp>
        <p:nvSpPr>
          <p:cNvPr id="3" name="3 Marcador de número de diapositiva">
            <a:extLst>
              <a:ext uri="{FF2B5EF4-FFF2-40B4-BE49-F238E27FC236}">
                <a16:creationId xmlns:a16="http://schemas.microsoft.com/office/drawing/2014/main" id="{243D9139-38DF-4F2D-A6C1-C372D69CA2F8}"/>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10</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pPr>
              <a:buFont typeface="Wingdings" charset="2"/>
              <a:buNone/>
            </a:pPr>
            <a:r>
              <a:rPr lang="en-US" altLang="x-none" dirty="0">
                <a:solidFill>
                  <a:schemeClr val="bg2"/>
                </a:solidFill>
              </a:rPr>
              <a:t>Addition</a:t>
            </a:r>
          </a:p>
          <a:p>
            <a:pPr lvl="1"/>
            <a:r>
              <a:rPr lang="en-US" altLang="x-none" i="1" dirty="0"/>
              <a:t>Tautology</a:t>
            </a:r>
            <a:r>
              <a:rPr lang="en-US" altLang="x-none" dirty="0"/>
              <a:t>: p → (p ∨ q)</a:t>
            </a:r>
          </a:p>
          <a:p>
            <a:pPr lvl="1"/>
            <a:r>
              <a:rPr lang="en-US" altLang="x-none" i="1" dirty="0"/>
              <a:t>Rule of inference</a:t>
            </a:r>
            <a:r>
              <a:rPr lang="en-US" altLang="x-none" dirty="0"/>
              <a:t>:</a:t>
            </a:r>
          </a:p>
          <a:p>
            <a:pPr lvl="1"/>
            <a:endParaRPr lang="en-US" altLang="x-none" dirty="0"/>
          </a:p>
          <a:p>
            <a:pPr lvl="1"/>
            <a:r>
              <a:rPr lang="en-US" altLang="x-none" i="1" dirty="0">
                <a:solidFill>
                  <a:srgbClr val="FF0000"/>
                </a:solidFill>
              </a:rPr>
              <a:t>Example</a:t>
            </a:r>
            <a:r>
              <a:rPr lang="en-US" altLang="x-none" dirty="0"/>
              <a:t>:  </a:t>
            </a:r>
            <a:r>
              <a:rPr lang="en-US" altLang="ja-JP" dirty="0"/>
              <a:t>“It is raining now, therefore it is raining now or it is snowing now.”</a:t>
            </a:r>
          </a:p>
          <a:p>
            <a:pPr lvl="1"/>
            <a:endParaRPr lang="en-US" altLang="x-none" dirty="0"/>
          </a:p>
          <a:p>
            <a:pPr>
              <a:buFont typeface="Wingdings" charset="2"/>
              <a:buNone/>
            </a:pPr>
            <a:r>
              <a:rPr lang="en-US" altLang="x-none" dirty="0">
                <a:solidFill>
                  <a:schemeClr val="bg2"/>
                </a:solidFill>
              </a:rPr>
              <a:t>Simplification</a:t>
            </a:r>
          </a:p>
          <a:p>
            <a:pPr lvl="1"/>
            <a:r>
              <a:rPr lang="en-US" altLang="x-none" i="1" dirty="0"/>
              <a:t>Tautology</a:t>
            </a:r>
            <a:r>
              <a:rPr lang="en-US" altLang="x-none" dirty="0"/>
              <a:t>: p ∧ q → p</a:t>
            </a:r>
          </a:p>
          <a:p>
            <a:pPr lvl="1"/>
            <a:r>
              <a:rPr lang="en-US" altLang="x-none" i="1" dirty="0"/>
              <a:t>Rule of inference</a:t>
            </a:r>
            <a:r>
              <a:rPr lang="en-US" altLang="x-none" dirty="0"/>
              <a:t>:</a:t>
            </a:r>
          </a:p>
          <a:p>
            <a:pPr lvl="1"/>
            <a:endParaRPr lang="en-US" altLang="x-none" dirty="0"/>
          </a:p>
          <a:p>
            <a:pPr lvl="1"/>
            <a:r>
              <a:rPr lang="en-US" altLang="x-none" i="1" dirty="0">
                <a:solidFill>
                  <a:srgbClr val="FF0000"/>
                </a:solidFill>
              </a:rPr>
              <a:t>Example</a:t>
            </a:r>
            <a:r>
              <a:rPr lang="en-US" altLang="x-none" dirty="0"/>
              <a:t>: </a:t>
            </a:r>
            <a:r>
              <a:rPr lang="en-US" altLang="ja-JP" dirty="0"/>
              <a:t>“It is cold outside and it is snowing.  Therefore, it is cold outside.”</a:t>
            </a:r>
          </a:p>
          <a:p>
            <a:pPr lvl="1">
              <a:buFont typeface="Wingdings" charset="2"/>
              <a:buNone/>
            </a:pPr>
            <a:endParaRPr lang="en-US" altLang="x-none" dirty="0"/>
          </a:p>
        </p:txBody>
      </p:sp>
      <p:sp>
        <p:nvSpPr>
          <p:cNvPr id="32771" name="Content Placeholder 2"/>
          <p:cNvSpPr txBox="1">
            <a:spLocks/>
          </p:cNvSpPr>
          <p:nvPr/>
        </p:nvSpPr>
        <p:spPr bwMode="auto">
          <a:xfrm>
            <a:off x="4114800" y="1600200"/>
            <a:ext cx="971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a:latin typeface="Trebuchet MS" charset="0"/>
                <a:ea typeface="Osaka" charset="-128"/>
              </a:rPr>
              <a:t>p</a:t>
            </a:r>
          </a:p>
          <a:p>
            <a:pPr>
              <a:spcBef>
                <a:spcPct val="20000"/>
              </a:spcBef>
              <a:buClr>
                <a:srgbClr val="0046AA"/>
              </a:buClr>
              <a:buFont typeface="Wingdings" charset="2"/>
              <a:buNone/>
            </a:pPr>
            <a:r>
              <a:rPr lang="en-US" altLang="x-none" sz="1500">
                <a:latin typeface="Trebuchet MS" charset="0"/>
                <a:ea typeface="Osaka" charset="-128"/>
              </a:rPr>
              <a:t>∴ </a:t>
            </a:r>
            <a:r>
              <a:rPr lang="en-US" altLang="x-none" sz="1500"/>
              <a:t>p ∨ q</a:t>
            </a:r>
            <a:endParaRPr lang="en-US" altLang="x-none" sz="1500">
              <a:latin typeface="Trebuchet MS" charset="0"/>
              <a:ea typeface="Osaka" charset="-128"/>
            </a:endParaRPr>
          </a:p>
        </p:txBody>
      </p:sp>
      <p:cxnSp>
        <p:nvCxnSpPr>
          <p:cNvPr id="32772" name="Straight Connector 6"/>
          <p:cNvCxnSpPr>
            <a:cxnSpLocks noChangeShapeType="1"/>
          </p:cNvCxnSpPr>
          <p:nvPr/>
        </p:nvCxnSpPr>
        <p:spPr bwMode="auto">
          <a:xfrm>
            <a:off x="4171950" y="1895475"/>
            <a:ext cx="857250" cy="1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2773" name="Content Placeholder 2"/>
          <p:cNvSpPr txBox="1">
            <a:spLocks/>
          </p:cNvSpPr>
          <p:nvPr/>
        </p:nvSpPr>
        <p:spPr bwMode="auto">
          <a:xfrm>
            <a:off x="4114800" y="3543300"/>
            <a:ext cx="971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a:latin typeface="Trebuchet MS" charset="0"/>
                <a:ea typeface="Osaka" charset="-128"/>
              </a:rPr>
              <a:t>p ∧ q</a:t>
            </a:r>
          </a:p>
          <a:p>
            <a:pPr>
              <a:spcBef>
                <a:spcPct val="20000"/>
              </a:spcBef>
              <a:buClr>
                <a:srgbClr val="0046AA"/>
              </a:buClr>
              <a:buFont typeface="Wingdings" charset="2"/>
              <a:buNone/>
            </a:pPr>
            <a:r>
              <a:rPr lang="en-US" altLang="x-none" sz="1500">
                <a:latin typeface="Trebuchet MS" charset="0"/>
                <a:ea typeface="Osaka" charset="-128"/>
              </a:rPr>
              <a:t>∴ </a:t>
            </a:r>
            <a:r>
              <a:rPr lang="en-US" altLang="x-none" sz="1500"/>
              <a:t>p</a:t>
            </a:r>
            <a:endParaRPr lang="en-US" altLang="x-none" sz="1500">
              <a:latin typeface="Trebuchet MS" charset="0"/>
              <a:ea typeface="Osaka" charset="-128"/>
            </a:endParaRPr>
          </a:p>
        </p:txBody>
      </p:sp>
      <p:cxnSp>
        <p:nvCxnSpPr>
          <p:cNvPr id="32774" name="Straight Connector 6"/>
          <p:cNvCxnSpPr>
            <a:cxnSpLocks noChangeShapeType="1"/>
          </p:cNvCxnSpPr>
          <p:nvPr/>
        </p:nvCxnSpPr>
        <p:spPr bwMode="auto">
          <a:xfrm>
            <a:off x="4171950" y="3838575"/>
            <a:ext cx="857250" cy="1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4114800" y="1600200"/>
            <a:ext cx="1143000" cy="5715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9" name="Rectangle 8"/>
          <p:cNvSpPr>
            <a:spLocks noChangeArrowheads="1"/>
          </p:cNvSpPr>
          <p:nvPr/>
        </p:nvSpPr>
        <p:spPr bwMode="auto">
          <a:xfrm>
            <a:off x="4000500" y="3600450"/>
            <a:ext cx="1143000" cy="5715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2" name="3 Marcador de número de diapositiva">
            <a:extLst>
              <a:ext uri="{FF2B5EF4-FFF2-40B4-BE49-F238E27FC236}">
                <a16:creationId xmlns:a16="http://schemas.microsoft.com/office/drawing/2014/main" id="{153B2FBD-CB16-FDE1-B9EB-23B2415B518C}"/>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11</a:t>
            </a:fld>
            <a:endParaRPr lang="pt-BR" dirty="0"/>
          </a:p>
        </p:txBody>
      </p:sp>
      <p:sp>
        <p:nvSpPr>
          <p:cNvPr id="3" name="Title 15">
            <a:extLst>
              <a:ext uri="{FF2B5EF4-FFF2-40B4-BE49-F238E27FC236}">
                <a16:creationId xmlns:a16="http://schemas.microsoft.com/office/drawing/2014/main" id="{88B928A5-D596-8135-7C29-0B97514BE560}"/>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x-none" sz="2400" dirty="0"/>
              <a:t>There are lots of other rules of inference that we can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5">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5">
                                            <p:txEl>
                                              <p:pRg st="8" end="8"/>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1714499" y="923485"/>
            <a:ext cx="6319157" cy="4400550"/>
          </a:xfrm>
        </p:spPr>
        <p:txBody>
          <a:bodyPr>
            <a:normAutofit/>
          </a:bodyPr>
          <a:lstStyle/>
          <a:p>
            <a:pPr>
              <a:buFont typeface="Wingdings" charset="2"/>
              <a:buNone/>
            </a:pPr>
            <a:r>
              <a:rPr lang="en-US" altLang="x-none" dirty="0">
                <a:solidFill>
                  <a:schemeClr val="bg2"/>
                </a:solidFill>
              </a:rPr>
              <a:t>Modus </a:t>
            </a:r>
            <a:r>
              <a:rPr lang="en-US" altLang="x-none" dirty="0" err="1">
                <a:solidFill>
                  <a:schemeClr val="bg2"/>
                </a:solidFill>
              </a:rPr>
              <a:t>tollens</a:t>
            </a:r>
            <a:endParaRPr lang="en-US" altLang="x-none" dirty="0">
              <a:solidFill>
                <a:schemeClr val="bg2"/>
              </a:solidFill>
            </a:endParaRPr>
          </a:p>
          <a:p>
            <a:pPr lvl="1"/>
            <a:r>
              <a:rPr lang="en-US" altLang="x-none" i="1" dirty="0"/>
              <a:t>Tautology</a:t>
            </a:r>
            <a:r>
              <a:rPr lang="en-US" altLang="x-none" dirty="0"/>
              <a:t>: [¬q ∧ (p → q)] → ¬p</a:t>
            </a:r>
          </a:p>
          <a:p>
            <a:pPr lvl="1"/>
            <a:r>
              <a:rPr lang="en-US" altLang="x-none" i="1" dirty="0"/>
              <a:t>Rule of inference</a:t>
            </a:r>
            <a:r>
              <a:rPr lang="en-US" altLang="x-none" dirty="0"/>
              <a:t>:</a:t>
            </a:r>
          </a:p>
          <a:p>
            <a:pPr lvl="1"/>
            <a:endParaRPr lang="en-US" altLang="x-none" dirty="0"/>
          </a:p>
          <a:p>
            <a:pPr lvl="1"/>
            <a:endParaRPr lang="en-US" altLang="x-none" i="1" dirty="0"/>
          </a:p>
          <a:p>
            <a:pPr lvl="1"/>
            <a:r>
              <a:rPr lang="en-US" altLang="x-none" i="1" dirty="0">
                <a:solidFill>
                  <a:srgbClr val="FF0000"/>
                </a:solidFill>
              </a:rPr>
              <a:t>Example</a:t>
            </a:r>
            <a:r>
              <a:rPr lang="en-US" altLang="x-none" dirty="0"/>
              <a:t>:  </a:t>
            </a:r>
            <a:r>
              <a:rPr lang="en-US" altLang="ja-JP" dirty="0"/>
              <a:t>“If I am hungry, then I will eat.  I am not eating.  Therefore, I am not hungry.”</a:t>
            </a:r>
          </a:p>
          <a:p>
            <a:pPr lvl="1"/>
            <a:endParaRPr lang="en-US" altLang="x-none" dirty="0"/>
          </a:p>
          <a:p>
            <a:pPr>
              <a:buFont typeface="Wingdings" charset="2"/>
              <a:buNone/>
            </a:pPr>
            <a:r>
              <a:rPr lang="en-US" altLang="x-none" dirty="0">
                <a:solidFill>
                  <a:schemeClr val="bg2"/>
                </a:solidFill>
              </a:rPr>
              <a:t>Hypothetical syllogism</a:t>
            </a:r>
          </a:p>
          <a:p>
            <a:pPr lvl="1"/>
            <a:r>
              <a:rPr lang="en-US" altLang="x-none" i="1" dirty="0"/>
              <a:t>Tautology</a:t>
            </a:r>
            <a:r>
              <a:rPr lang="en-US" altLang="x-none" dirty="0"/>
              <a:t>: [(p → q) ∧ (q → r)] → (p → r)  </a:t>
            </a:r>
          </a:p>
          <a:p>
            <a:pPr lvl="1"/>
            <a:r>
              <a:rPr lang="en-US" altLang="x-none" i="1" dirty="0"/>
              <a:t>Rule of inference</a:t>
            </a:r>
            <a:r>
              <a:rPr lang="en-US" altLang="x-none" dirty="0"/>
              <a:t>:</a:t>
            </a:r>
          </a:p>
          <a:p>
            <a:pPr lvl="1"/>
            <a:endParaRPr lang="en-US" altLang="x-none" dirty="0"/>
          </a:p>
          <a:p>
            <a:pPr lvl="1"/>
            <a:endParaRPr lang="en-US" altLang="x-none" i="1" dirty="0"/>
          </a:p>
          <a:p>
            <a:pPr lvl="1"/>
            <a:r>
              <a:rPr lang="en-US" altLang="x-none" i="1" dirty="0">
                <a:solidFill>
                  <a:srgbClr val="FF0000"/>
                </a:solidFill>
              </a:rPr>
              <a:t>Example</a:t>
            </a:r>
            <a:r>
              <a:rPr lang="en-US" altLang="x-none" dirty="0"/>
              <a:t>: </a:t>
            </a:r>
            <a:r>
              <a:rPr lang="en-US" altLang="ja-JP" dirty="0"/>
              <a:t>“If I eat a big meal, then I feel full.  If I feel full, then I am happy.  Therefore, if I eat a big meal, then I am happy.”</a:t>
            </a:r>
          </a:p>
          <a:p>
            <a:pPr lvl="1">
              <a:buFont typeface="Wingdings" charset="2"/>
              <a:buNone/>
            </a:pPr>
            <a:endParaRPr lang="en-US" altLang="x-none" dirty="0"/>
          </a:p>
        </p:txBody>
      </p:sp>
      <p:sp>
        <p:nvSpPr>
          <p:cNvPr id="33795" name="Content Placeholder 2"/>
          <p:cNvSpPr txBox="1">
            <a:spLocks/>
          </p:cNvSpPr>
          <p:nvPr/>
        </p:nvSpPr>
        <p:spPr bwMode="auto">
          <a:xfrm>
            <a:off x="4114800" y="1527641"/>
            <a:ext cx="9715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a:latin typeface="Trebuchet MS" charset="0"/>
                <a:ea typeface="Osaka" charset="-128"/>
              </a:rPr>
              <a:t>p </a:t>
            </a:r>
            <a:r>
              <a:rPr lang="en-US" altLang="x-none" sz="1500"/>
              <a:t>→ q</a:t>
            </a:r>
          </a:p>
          <a:p>
            <a:pPr>
              <a:spcBef>
                <a:spcPct val="20000"/>
              </a:spcBef>
              <a:buClr>
                <a:srgbClr val="0046AA"/>
              </a:buClr>
              <a:buFont typeface="Wingdings" charset="2"/>
              <a:buNone/>
            </a:pPr>
            <a:r>
              <a:rPr lang="en-US" altLang="x-none" sz="1500"/>
              <a:t>¬</a:t>
            </a:r>
            <a:r>
              <a:rPr lang="en-US" altLang="x-none" sz="1500">
                <a:latin typeface="Trebuchet MS" charset="0"/>
                <a:ea typeface="Osaka" charset="-128"/>
              </a:rPr>
              <a:t>q</a:t>
            </a:r>
          </a:p>
          <a:p>
            <a:pPr>
              <a:spcBef>
                <a:spcPct val="20000"/>
              </a:spcBef>
              <a:buClr>
                <a:srgbClr val="0046AA"/>
              </a:buClr>
              <a:buFont typeface="Wingdings" charset="2"/>
              <a:buNone/>
            </a:pPr>
            <a:r>
              <a:rPr lang="en-US" altLang="x-none" sz="1500">
                <a:latin typeface="Trebuchet MS" charset="0"/>
                <a:ea typeface="Osaka" charset="-128"/>
              </a:rPr>
              <a:t>∴ </a:t>
            </a:r>
            <a:r>
              <a:rPr lang="en-US" altLang="x-none" sz="1500"/>
              <a:t>¬p</a:t>
            </a:r>
            <a:endParaRPr lang="en-US" altLang="x-none" sz="1500">
              <a:latin typeface="Trebuchet MS" charset="0"/>
              <a:ea typeface="Osaka" charset="-128"/>
            </a:endParaRPr>
          </a:p>
        </p:txBody>
      </p:sp>
      <p:cxnSp>
        <p:nvCxnSpPr>
          <p:cNvPr id="33796" name="Straight Connector 6"/>
          <p:cNvCxnSpPr>
            <a:cxnSpLocks noChangeShapeType="1"/>
          </p:cNvCxnSpPr>
          <p:nvPr/>
        </p:nvCxnSpPr>
        <p:spPr bwMode="auto">
          <a:xfrm>
            <a:off x="4171950" y="2097951"/>
            <a:ext cx="857250"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3797" name="Content Placeholder 2"/>
          <p:cNvSpPr txBox="1">
            <a:spLocks/>
          </p:cNvSpPr>
          <p:nvPr/>
        </p:nvSpPr>
        <p:spPr bwMode="auto">
          <a:xfrm>
            <a:off x="4114800" y="3756491"/>
            <a:ext cx="1371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a:t>(p → q) </a:t>
            </a:r>
          </a:p>
          <a:p>
            <a:pPr>
              <a:spcBef>
                <a:spcPct val="20000"/>
              </a:spcBef>
              <a:buClr>
                <a:srgbClr val="0046AA"/>
              </a:buClr>
              <a:buFont typeface="Wingdings" charset="2"/>
              <a:buNone/>
            </a:pPr>
            <a:r>
              <a:rPr lang="en-US" altLang="x-none" sz="1500"/>
              <a:t>(q → r) </a:t>
            </a:r>
            <a:endParaRPr lang="en-US" altLang="x-none" sz="1500">
              <a:latin typeface="Trebuchet MS" charset="0"/>
              <a:ea typeface="Osaka" charset="-128"/>
            </a:endParaRPr>
          </a:p>
          <a:p>
            <a:pPr>
              <a:spcBef>
                <a:spcPct val="20000"/>
              </a:spcBef>
              <a:buClr>
                <a:srgbClr val="0046AA"/>
              </a:buClr>
              <a:buFont typeface="Wingdings" charset="2"/>
              <a:buNone/>
            </a:pPr>
            <a:r>
              <a:rPr lang="en-US" altLang="x-none" sz="1500">
                <a:latin typeface="Trebuchet MS" charset="0"/>
                <a:ea typeface="Osaka" charset="-128"/>
              </a:rPr>
              <a:t>∴ </a:t>
            </a:r>
            <a:r>
              <a:rPr lang="en-US" altLang="x-none" sz="1500"/>
              <a:t>(p → r) </a:t>
            </a:r>
            <a:endParaRPr lang="en-US" altLang="x-none" sz="1500">
              <a:latin typeface="Trebuchet MS" charset="0"/>
              <a:ea typeface="Osaka" charset="-128"/>
            </a:endParaRPr>
          </a:p>
        </p:txBody>
      </p:sp>
      <p:cxnSp>
        <p:nvCxnSpPr>
          <p:cNvPr id="33798" name="Straight Connector 6"/>
          <p:cNvCxnSpPr>
            <a:cxnSpLocks noChangeShapeType="1"/>
          </p:cNvCxnSpPr>
          <p:nvPr/>
        </p:nvCxnSpPr>
        <p:spPr bwMode="auto">
          <a:xfrm>
            <a:off x="4171950" y="4326801"/>
            <a:ext cx="857250"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4188275" y="1641941"/>
            <a:ext cx="1143000" cy="74295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9" name="Rectangle 8"/>
          <p:cNvSpPr>
            <a:spLocks noChangeArrowheads="1"/>
          </p:cNvSpPr>
          <p:nvPr/>
        </p:nvSpPr>
        <p:spPr bwMode="auto">
          <a:xfrm>
            <a:off x="4188278" y="3837317"/>
            <a:ext cx="1143000" cy="817245"/>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2" name="3 Marcador de número de diapositiva">
            <a:extLst>
              <a:ext uri="{FF2B5EF4-FFF2-40B4-BE49-F238E27FC236}">
                <a16:creationId xmlns:a16="http://schemas.microsoft.com/office/drawing/2014/main" id="{464C06E3-D396-46A3-4F10-9692183D76D4}"/>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12</a:t>
            </a:fld>
            <a:endParaRPr lang="pt-BR" dirty="0"/>
          </a:p>
        </p:txBody>
      </p:sp>
      <p:sp>
        <p:nvSpPr>
          <p:cNvPr id="3" name="Title 15">
            <a:extLst>
              <a:ext uri="{FF2B5EF4-FFF2-40B4-BE49-F238E27FC236}">
                <a16:creationId xmlns:a16="http://schemas.microsoft.com/office/drawing/2014/main" id="{92B38B08-E627-CAE8-D374-3ECE7CBA062D}"/>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x-none" sz="2400" dirty="0"/>
              <a:t>There are lots of other rules of inference that we can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9">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9">
                                            <p:txEl>
                                              <p:pRg st="9" end="9"/>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8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1714500" y="900485"/>
            <a:ext cx="5829300" cy="4400550"/>
          </a:xfrm>
        </p:spPr>
        <p:txBody>
          <a:bodyPr/>
          <a:lstStyle/>
          <a:p>
            <a:pPr>
              <a:buFont typeface="Wingdings" charset="2"/>
              <a:buNone/>
            </a:pPr>
            <a:r>
              <a:rPr lang="en-US" altLang="x-none" dirty="0">
                <a:solidFill>
                  <a:schemeClr val="bg2"/>
                </a:solidFill>
              </a:rPr>
              <a:t>Disjunctive syllogism</a:t>
            </a:r>
          </a:p>
          <a:p>
            <a:pPr lvl="1"/>
            <a:r>
              <a:rPr lang="en-US" altLang="x-none" i="1" dirty="0"/>
              <a:t>Tautology</a:t>
            </a:r>
            <a:r>
              <a:rPr lang="en-US" altLang="x-none" dirty="0"/>
              <a:t>: [¬p ∧ (p ∨ q)] → q</a:t>
            </a:r>
          </a:p>
          <a:p>
            <a:pPr lvl="1"/>
            <a:r>
              <a:rPr lang="en-US" altLang="x-none" i="1" dirty="0"/>
              <a:t>Rule of inference</a:t>
            </a:r>
            <a:r>
              <a:rPr lang="en-US" altLang="x-none" dirty="0"/>
              <a:t>:</a:t>
            </a:r>
          </a:p>
          <a:p>
            <a:pPr lvl="1"/>
            <a:endParaRPr lang="en-US" altLang="x-none" dirty="0"/>
          </a:p>
          <a:p>
            <a:pPr lvl="1"/>
            <a:endParaRPr lang="en-US" altLang="x-none" i="1" dirty="0"/>
          </a:p>
          <a:p>
            <a:pPr lvl="1"/>
            <a:r>
              <a:rPr lang="en-US" altLang="x-none" i="1" dirty="0">
                <a:solidFill>
                  <a:srgbClr val="FF0000"/>
                </a:solidFill>
              </a:rPr>
              <a:t>Example</a:t>
            </a:r>
            <a:r>
              <a:rPr lang="en-US" altLang="x-none" dirty="0"/>
              <a:t>:  </a:t>
            </a:r>
            <a:r>
              <a:rPr lang="en-US" altLang="ja-JP" dirty="0"/>
              <a:t>“Either the heat is broken, or I have a fever.  The heat is not broken, therefore I have a fever.”</a:t>
            </a:r>
          </a:p>
          <a:p>
            <a:pPr lvl="1"/>
            <a:endParaRPr lang="en-US" altLang="x-none" dirty="0"/>
          </a:p>
          <a:p>
            <a:pPr>
              <a:buNone/>
            </a:pPr>
            <a:r>
              <a:rPr lang="en-US" altLang="x-none" dirty="0">
                <a:solidFill>
                  <a:schemeClr val="bg2"/>
                </a:solidFill>
              </a:rPr>
              <a:t>Conjunction</a:t>
            </a:r>
          </a:p>
          <a:p>
            <a:pPr lvl="1"/>
            <a:r>
              <a:rPr lang="en-US" altLang="x-none" i="1" dirty="0"/>
              <a:t>Tautology</a:t>
            </a:r>
            <a:r>
              <a:rPr lang="en-US" altLang="x-none" dirty="0"/>
              <a:t>: [(p) ∧ (q)] → (p ∧ q)  </a:t>
            </a:r>
          </a:p>
          <a:p>
            <a:pPr lvl="1"/>
            <a:r>
              <a:rPr lang="en-US" altLang="x-none" i="1" dirty="0"/>
              <a:t>Rule of inference</a:t>
            </a:r>
            <a:r>
              <a:rPr lang="en-US" altLang="x-none" dirty="0"/>
              <a:t>:</a:t>
            </a:r>
          </a:p>
          <a:p>
            <a:pPr lvl="1"/>
            <a:endParaRPr lang="en-US" altLang="x-none" dirty="0"/>
          </a:p>
          <a:p>
            <a:pPr lvl="1"/>
            <a:endParaRPr lang="en-US" altLang="x-none" i="1" dirty="0"/>
          </a:p>
          <a:p>
            <a:pPr lvl="1"/>
            <a:r>
              <a:rPr lang="en-US" altLang="x-none" i="1" dirty="0">
                <a:solidFill>
                  <a:srgbClr val="FF0000"/>
                </a:solidFill>
              </a:rPr>
              <a:t>Example</a:t>
            </a:r>
            <a:r>
              <a:rPr lang="en-US" altLang="x-none" dirty="0"/>
              <a:t>: </a:t>
            </a:r>
            <a:r>
              <a:rPr lang="en-US" altLang="ja-JP" dirty="0"/>
              <a:t>“Jack is tall.  Jack is skinny.  Therefore, Jack is tall and skinny.”</a:t>
            </a:r>
          </a:p>
          <a:p>
            <a:pPr lvl="1">
              <a:buFont typeface="Wingdings" charset="2"/>
              <a:buNone/>
            </a:pPr>
            <a:endParaRPr lang="en-US" altLang="x-none" dirty="0"/>
          </a:p>
        </p:txBody>
      </p:sp>
      <p:sp>
        <p:nvSpPr>
          <p:cNvPr id="34819" name="Content Placeholder 2"/>
          <p:cNvSpPr txBox="1">
            <a:spLocks/>
          </p:cNvSpPr>
          <p:nvPr/>
        </p:nvSpPr>
        <p:spPr bwMode="auto">
          <a:xfrm>
            <a:off x="4253593" y="1515682"/>
            <a:ext cx="9715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dirty="0">
                <a:latin typeface="Trebuchet MS" charset="0"/>
                <a:ea typeface="Osaka" charset="-128"/>
              </a:rPr>
              <a:t>p </a:t>
            </a:r>
            <a:r>
              <a:rPr lang="en-US" altLang="x-none" sz="1500" dirty="0"/>
              <a:t>∨ q</a:t>
            </a:r>
          </a:p>
          <a:p>
            <a:pPr>
              <a:spcBef>
                <a:spcPct val="20000"/>
              </a:spcBef>
              <a:buClr>
                <a:srgbClr val="0046AA"/>
              </a:buClr>
              <a:buFont typeface="Wingdings" charset="2"/>
              <a:buNone/>
            </a:pPr>
            <a:r>
              <a:rPr lang="en-US" altLang="x-none" sz="1500" dirty="0"/>
              <a:t>¬</a:t>
            </a:r>
            <a:r>
              <a:rPr lang="en-US" altLang="x-none" sz="1500" dirty="0">
                <a:latin typeface="Trebuchet MS" charset="0"/>
                <a:ea typeface="Osaka" charset="-128"/>
              </a:rPr>
              <a:t>p</a:t>
            </a:r>
          </a:p>
          <a:p>
            <a:pPr>
              <a:spcBef>
                <a:spcPct val="20000"/>
              </a:spcBef>
              <a:buClr>
                <a:srgbClr val="0046AA"/>
              </a:buClr>
              <a:buFont typeface="Wingdings" charset="2"/>
              <a:buNone/>
            </a:pPr>
            <a:r>
              <a:rPr lang="en-US" altLang="x-none" sz="1500" dirty="0">
                <a:latin typeface="Trebuchet MS" charset="0"/>
                <a:ea typeface="Osaka" charset="-128"/>
              </a:rPr>
              <a:t>∴ </a:t>
            </a:r>
            <a:r>
              <a:rPr lang="en-US" altLang="x-none" sz="1500" dirty="0"/>
              <a:t>q</a:t>
            </a:r>
            <a:endParaRPr lang="en-US" altLang="x-none" sz="1500" dirty="0">
              <a:latin typeface="Trebuchet MS" charset="0"/>
              <a:ea typeface="Osaka" charset="-128"/>
            </a:endParaRPr>
          </a:p>
        </p:txBody>
      </p:sp>
      <p:cxnSp>
        <p:nvCxnSpPr>
          <p:cNvPr id="34820" name="Straight Connector 6"/>
          <p:cNvCxnSpPr>
            <a:cxnSpLocks noChangeShapeType="1"/>
          </p:cNvCxnSpPr>
          <p:nvPr/>
        </p:nvCxnSpPr>
        <p:spPr bwMode="auto">
          <a:xfrm>
            <a:off x="4253593" y="2099444"/>
            <a:ext cx="857250"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4821" name="Content Placeholder 2"/>
          <p:cNvSpPr txBox="1">
            <a:spLocks/>
          </p:cNvSpPr>
          <p:nvPr/>
        </p:nvSpPr>
        <p:spPr bwMode="auto">
          <a:xfrm>
            <a:off x="4245429" y="3757984"/>
            <a:ext cx="1371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a:t>p </a:t>
            </a:r>
          </a:p>
          <a:p>
            <a:pPr>
              <a:spcBef>
                <a:spcPct val="20000"/>
              </a:spcBef>
              <a:buClr>
                <a:srgbClr val="0046AA"/>
              </a:buClr>
              <a:buFont typeface="Wingdings" charset="2"/>
              <a:buNone/>
            </a:pPr>
            <a:r>
              <a:rPr lang="en-US" altLang="x-none" sz="1500"/>
              <a:t>q</a:t>
            </a:r>
            <a:endParaRPr lang="en-US" altLang="x-none" sz="1500">
              <a:latin typeface="Trebuchet MS" charset="0"/>
              <a:ea typeface="Osaka" charset="-128"/>
            </a:endParaRPr>
          </a:p>
          <a:p>
            <a:pPr>
              <a:spcBef>
                <a:spcPct val="20000"/>
              </a:spcBef>
              <a:buClr>
                <a:srgbClr val="0046AA"/>
              </a:buClr>
              <a:buFont typeface="Wingdings" charset="2"/>
              <a:buNone/>
            </a:pPr>
            <a:r>
              <a:rPr lang="en-US" altLang="x-none" sz="1500">
                <a:latin typeface="Trebuchet MS" charset="0"/>
                <a:ea typeface="Osaka" charset="-128"/>
              </a:rPr>
              <a:t>∴ </a:t>
            </a:r>
            <a:r>
              <a:rPr lang="en-US" altLang="x-none" sz="1500"/>
              <a:t>(p ∧ q) </a:t>
            </a:r>
            <a:endParaRPr lang="en-US" altLang="x-none" sz="1500">
              <a:latin typeface="Trebuchet MS" charset="0"/>
              <a:ea typeface="Osaka" charset="-128"/>
            </a:endParaRPr>
          </a:p>
        </p:txBody>
      </p:sp>
      <p:cxnSp>
        <p:nvCxnSpPr>
          <p:cNvPr id="34822" name="Straight Connector 6"/>
          <p:cNvCxnSpPr>
            <a:cxnSpLocks noChangeShapeType="1"/>
          </p:cNvCxnSpPr>
          <p:nvPr/>
        </p:nvCxnSpPr>
        <p:spPr bwMode="auto">
          <a:xfrm>
            <a:off x="4302579" y="4328294"/>
            <a:ext cx="857250"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4253594" y="1596508"/>
            <a:ext cx="1143000" cy="817245"/>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9" name="Rectangle 8"/>
          <p:cNvSpPr>
            <a:spLocks noChangeArrowheads="1"/>
          </p:cNvSpPr>
          <p:nvPr/>
        </p:nvSpPr>
        <p:spPr bwMode="auto">
          <a:xfrm>
            <a:off x="4237265" y="3871540"/>
            <a:ext cx="1143000" cy="74295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2" name="3 Marcador de número de diapositiva">
            <a:extLst>
              <a:ext uri="{FF2B5EF4-FFF2-40B4-BE49-F238E27FC236}">
                <a16:creationId xmlns:a16="http://schemas.microsoft.com/office/drawing/2014/main" id="{4EA77561-F17C-23C6-216F-0AC3A9A2AFF1}"/>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13</a:t>
            </a:fld>
            <a:endParaRPr lang="pt-BR" dirty="0"/>
          </a:p>
        </p:txBody>
      </p:sp>
      <p:sp>
        <p:nvSpPr>
          <p:cNvPr id="3" name="Title 15">
            <a:extLst>
              <a:ext uri="{FF2B5EF4-FFF2-40B4-BE49-F238E27FC236}">
                <a16:creationId xmlns:a16="http://schemas.microsoft.com/office/drawing/2014/main" id="{47378826-6016-7C03-FF16-B3E4FE38DA15}"/>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x-none" sz="2400" dirty="0"/>
              <a:t>There are lots of other rules of inference that we can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3">
                                            <p:txEl>
                                              <p:pRg st="9" end="9"/>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8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1714500" y="940242"/>
            <a:ext cx="6308366" cy="4171950"/>
          </a:xfrm>
        </p:spPr>
        <p:txBody>
          <a:bodyPr/>
          <a:lstStyle/>
          <a:p>
            <a:pPr>
              <a:buFont typeface="Wingdings" charset="2"/>
              <a:buNone/>
            </a:pPr>
            <a:r>
              <a:rPr lang="en-US" altLang="x-none" dirty="0">
                <a:solidFill>
                  <a:schemeClr val="bg2"/>
                </a:solidFill>
              </a:rPr>
              <a:t>Resolution</a:t>
            </a:r>
          </a:p>
          <a:p>
            <a:pPr lvl="1"/>
            <a:r>
              <a:rPr lang="en-US" altLang="x-none" i="1" dirty="0"/>
              <a:t>Tautology</a:t>
            </a:r>
            <a:r>
              <a:rPr lang="en-US" altLang="x-none" dirty="0"/>
              <a:t>: [(p ∨ q) ∧ (¬p ∨ r)] → (q ∨ r)</a:t>
            </a:r>
          </a:p>
          <a:p>
            <a:pPr lvl="1"/>
            <a:r>
              <a:rPr lang="en-US" altLang="x-none" i="1" dirty="0"/>
              <a:t>Rule of inference</a:t>
            </a:r>
            <a:r>
              <a:rPr lang="en-US" altLang="x-none" dirty="0"/>
              <a:t>:</a:t>
            </a:r>
          </a:p>
          <a:p>
            <a:pPr lvl="1"/>
            <a:endParaRPr lang="en-US" altLang="x-none" dirty="0"/>
          </a:p>
          <a:p>
            <a:pPr lvl="1"/>
            <a:endParaRPr lang="en-US" altLang="x-none" i="1" dirty="0"/>
          </a:p>
          <a:p>
            <a:pPr lvl="1"/>
            <a:r>
              <a:rPr lang="en-US" altLang="x-none" i="1" dirty="0">
                <a:solidFill>
                  <a:srgbClr val="FF0000"/>
                </a:solidFill>
              </a:rPr>
              <a:t>Example</a:t>
            </a:r>
            <a:r>
              <a:rPr lang="en-US" altLang="x-none" dirty="0"/>
              <a:t>:  </a:t>
            </a:r>
            <a:r>
              <a:rPr lang="en-US" altLang="ja-JP" dirty="0"/>
              <a:t>“If it is not raining, I will ride my bike.  If it is raining, I will lift weights.  Therefore, I will ride my bike or lift weights”</a:t>
            </a:r>
          </a:p>
          <a:p>
            <a:pPr lvl="1"/>
            <a:endParaRPr lang="en-US" altLang="x-none" dirty="0"/>
          </a:p>
          <a:p>
            <a:pPr>
              <a:buFont typeface="Wingdings" charset="2"/>
              <a:buNone/>
            </a:pPr>
            <a:r>
              <a:rPr lang="en-US" altLang="x-none" b="1" i="1" dirty="0">
                <a:solidFill>
                  <a:schemeClr val="bg2"/>
                </a:solidFill>
              </a:rPr>
              <a:t>Special cases:</a:t>
            </a:r>
            <a:endParaRPr lang="en-US" altLang="x-none" dirty="0">
              <a:solidFill>
                <a:schemeClr val="bg2"/>
              </a:solidFill>
            </a:endParaRPr>
          </a:p>
          <a:p>
            <a:pPr lvl="1">
              <a:buFont typeface="Trebuchet MS" charset="0"/>
              <a:buAutoNum type="arabicPeriod"/>
            </a:pPr>
            <a:r>
              <a:rPr lang="en-US" altLang="x-none" dirty="0"/>
              <a:t>If r = q, we get </a:t>
            </a:r>
          </a:p>
          <a:p>
            <a:pPr lvl="1">
              <a:buFont typeface="Trebuchet MS" charset="0"/>
              <a:buAutoNum type="arabicPeriod"/>
            </a:pPr>
            <a:endParaRPr lang="en-US" altLang="x-none" dirty="0"/>
          </a:p>
          <a:p>
            <a:pPr lvl="1">
              <a:buFont typeface="Trebuchet MS" charset="0"/>
              <a:buAutoNum type="arabicPeriod"/>
            </a:pPr>
            <a:endParaRPr lang="en-US" altLang="x-none" dirty="0"/>
          </a:p>
          <a:p>
            <a:pPr lvl="1">
              <a:buFont typeface="Trebuchet MS" charset="0"/>
              <a:buAutoNum type="arabicPeriod"/>
            </a:pPr>
            <a:r>
              <a:rPr lang="en-US" altLang="x-none" dirty="0"/>
              <a:t>If r = F, we get</a:t>
            </a:r>
          </a:p>
        </p:txBody>
      </p:sp>
      <p:sp>
        <p:nvSpPr>
          <p:cNvPr id="35843" name="Content Placeholder 2"/>
          <p:cNvSpPr txBox="1">
            <a:spLocks/>
          </p:cNvSpPr>
          <p:nvPr/>
        </p:nvSpPr>
        <p:spPr bwMode="auto">
          <a:xfrm>
            <a:off x="4194312" y="1567399"/>
            <a:ext cx="9715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dirty="0">
                <a:latin typeface="Trebuchet MS" charset="0"/>
                <a:ea typeface="Osaka" charset="-128"/>
              </a:rPr>
              <a:t>p </a:t>
            </a:r>
            <a:r>
              <a:rPr lang="en-US" altLang="x-none" sz="1500" dirty="0"/>
              <a:t>∨ q</a:t>
            </a:r>
          </a:p>
          <a:p>
            <a:pPr>
              <a:spcBef>
                <a:spcPct val="20000"/>
              </a:spcBef>
              <a:buClr>
                <a:srgbClr val="0046AA"/>
              </a:buClr>
              <a:buFont typeface="Wingdings" charset="2"/>
              <a:buNone/>
            </a:pPr>
            <a:r>
              <a:rPr lang="en-US" altLang="x-none" sz="1500" dirty="0"/>
              <a:t>¬</a:t>
            </a:r>
            <a:r>
              <a:rPr lang="en-US" altLang="x-none" sz="1500" dirty="0">
                <a:latin typeface="Trebuchet MS" charset="0"/>
                <a:ea typeface="Osaka" charset="-128"/>
              </a:rPr>
              <a:t>p </a:t>
            </a:r>
            <a:r>
              <a:rPr lang="en-US" altLang="x-none" sz="1500" dirty="0"/>
              <a:t>∨ r</a:t>
            </a:r>
            <a:endParaRPr lang="en-US" altLang="x-none" sz="1500" dirty="0">
              <a:latin typeface="Trebuchet MS" charset="0"/>
              <a:ea typeface="Osaka" charset="-128"/>
            </a:endParaRPr>
          </a:p>
          <a:p>
            <a:pPr>
              <a:spcBef>
                <a:spcPct val="20000"/>
              </a:spcBef>
              <a:buClr>
                <a:srgbClr val="0046AA"/>
              </a:buClr>
              <a:buFont typeface="Wingdings" charset="2"/>
              <a:buNone/>
            </a:pPr>
            <a:r>
              <a:rPr lang="en-US" altLang="x-none" sz="1500" dirty="0">
                <a:latin typeface="Trebuchet MS" charset="0"/>
                <a:ea typeface="Osaka" charset="-128"/>
              </a:rPr>
              <a:t>∴ </a:t>
            </a:r>
            <a:r>
              <a:rPr lang="en-US" altLang="x-none" sz="1500" dirty="0"/>
              <a:t>q ∨ r</a:t>
            </a:r>
            <a:endParaRPr lang="en-US" altLang="x-none" sz="1500" dirty="0">
              <a:latin typeface="Trebuchet MS" charset="0"/>
              <a:ea typeface="Osaka" charset="-128"/>
            </a:endParaRPr>
          </a:p>
        </p:txBody>
      </p:sp>
      <p:cxnSp>
        <p:nvCxnSpPr>
          <p:cNvPr id="35844" name="Straight Connector 6"/>
          <p:cNvCxnSpPr>
            <a:cxnSpLocks noChangeShapeType="1"/>
          </p:cNvCxnSpPr>
          <p:nvPr/>
        </p:nvCxnSpPr>
        <p:spPr bwMode="auto">
          <a:xfrm>
            <a:off x="4219657" y="2145661"/>
            <a:ext cx="857250"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5845" name="Content Placeholder 2"/>
          <p:cNvSpPr txBox="1">
            <a:spLocks/>
          </p:cNvSpPr>
          <p:nvPr/>
        </p:nvSpPr>
        <p:spPr bwMode="auto">
          <a:xfrm>
            <a:off x="3946827" y="3508512"/>
            <a:ext cx="9715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dirty="0">
                <a:latin typeface="Trebuchet MS" charset="0"/>
                <a:ea typeface="Osaka" charset="-128"/>
              </a:rPr>
              <a:t>p </a:t>
            </a:r>
            <a:r>
              <a:rPr lang="en-US" altLang="x-none" sz="1500" dirty="0"/>
              <a:t>∨ q</a:t>
            </a:r>
          </a:p>
          <a:p>
            <a:pPr>
              <a:spcBef>
                <a:spcPct val="20000"/>
              </a:spcBef>
              <a:buClr>
                <a:srgbClr val="0046AA"/>
              </a:buClr>
              <a:buFont typeface="Wingdings" charset="2"/>
              <a:buNone/>
            </a:pPr>
            <a:r>
              <a:rPr lang="en-US" altLang="x-none" sz="1500" dirty="0"/>
              <a:t>¬</a:t>
            </a:r>
            <a:r>
              <a:rPr lang="en-US" altLang="x-none" sz="1500" dirty="0">
                <a:latin typeface="Trebuchet MS" charset="0"/>
                <a:ea typeface="Osaka" charset="-128"/>
              </a:rPr>
              <a:t>p </a:t>
            </a:r>
            <a:r>
              <a:rPr lang="en-US" altLang="x-none" sz="1500" dirty="0"/>
              <a:t>∨ q</a:t>
            </a:r>
            <a:endParaRPr lang="en-US" altLang="x-none" sz="1500" dirty="0">
              <a:latin typeface="Trebuchet MS" charset="0"/>
              <a:ea typeface="Osaka" charset="-128"/>
            </a:endParaRPr>
          </a:p>
          <a:p>
            <a:pPr>
              <a:spcBef>
                <a:spcPct val="20000"/>
              </a:spcBef>
              <a:buClr>
                <a:srgbClr val="0046AA"/>
              </a:buClr>
              <a:buFont typeface="Wingdings" charset="2"/>
              <a:buNone/>
            </a:pPr>
            <a:r>
              <a:rPr lang="en-US" altLang="x-none" sz="1500" dirty="0">
                <a:latin typeface="Trebuchet MS" charset="0"/>
                <a:ea typeface="Osaka" charset="-128"/>
              </a:rPr>
              <a:t>∴ </a:t>
            </a:r>
            <a:r>
              <a:rPr lang="en-US" altLang="x-none" sz="1500" dirty="0"/>
              <a:t>q</a:t>
            </a:r>
            <a:endParaRPr lang="en-US" altLang="x-none" sz="1500" dirty="0">
              <a:latin typeface="Trebuchet MS" charset="0"/>
              <a:ea typeface="Osaka" charset="-128"/>
            </a:endParaRPr>
          </a:p>
        </p:txBody>
      </p:sp>
      <p:cxnSp>
        <p:nvCxnSpPr>
          <p:cNvPr id="35846" name="Straight Connector 6"/>
          <p:cNvCxnSpPr>
            <a:cxnSpLocks noChangeShapeType="1"/>
          </p:cNvCxnSpPr>
          <p:nvPr/>
        </p:nvCxnSpPr>
        <p:spPr bwMode="auto">
          <a:xfrm>
            <a:off x="4003977" y="4078822"/>
            <a:ext cx="857250"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5847" name="Content Placeholder 2"/>
          <p:cNvSpPr txBox="1">
            <a:spLocks/>
          </p:cNvSpPr>
          <p:nvPr/>
        </p:nvSpPr>
        <p:spPr bwMode="auto">
          <a:xfrm>
            <a:off x="3962732" y="4322861"/>
            <a:ext cx="9715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dirty="0">
                <a:latin typeface="Trebuchet MS" charset="0"/>
                <a:ea typeface="Osaka" charset="-128"/>
              </a:rPr>
              <a:t>p </a:t>
            </a:r>
            <a:r>
              <a:rPr lang="en-US" altLang="x-none" sz="1500" dirty="0"/>
              <a:t>∨ q</a:t>
            </a:r>
          </a:p>
          <a:p>
            <a:pPr>
              <a:spcBef>
                <a:spcPct val="20000"/>
              </a:spcBef>
              <a:buClr>
                <a:srgbClr val="0046AA"/>
              </a:buClr>
              <a:buFont typeface="Wingdings" charset="2"/>
              <a:buNone/>
            </a:pPr>
            <a:r>
              <a:rPr lang="en-US" altLang="x-none" sz="1500" dirty="0"/>
              <a:t>¬</a:t>
            </a:r>
            <a:r>
              <a:rPr lang="en-US" altLang="x-none" sz="1500" dirty="0">
                <a:latin typeface="Trebuchet MS" charset="0"/>
                <a:ea typeface="Osaka" charset="-128"/>
              </a:rPr>
              <a:t>p</a:t>
            </a:r>
          </a:p>
          <a:p>
            <a:pPr>
              <a:spcBef>
                <a:spcPct val="20000"/>
              </a:spcBef>
              <a:buClr>
                <a:srgbClr val="0046AA"/>
              </a:buClr>
              <a:buFont typeface="Wingdings" charset="2"/>
              <a:buNone/>
            </a:pPr>
            <a:r>
              <a:rPr lang="en-US" altLang="x-none" sz="1500" dirty="0">
                <a:latin typeface="Trebuchet MS" charset="0"/>
                <a:ea typeface="Osaka" charset="-128"/>
              </a:rPr>
              <a:t>∴ </a:t>
            </a:r>
            <a:r>
              <a:rPr lang="en-US" altLang="x-none" sz="1500" dirty="0"/>
              <a:t>q</a:t>
            </a:r>
            <a:endParaRPr lang="en-US" altLang="x-none" sz="1500" dirty="0">
              <a:latin typeface="Trebuchet MS" charset="0"/>
              <a:ea typeface="Osaka" charset="-128"/>
            </a:endParaRPr>
          </a:p>
        </p:txBody>
      </p:sp>
      <p:cxnSp>
        <p:nvCxnSpPr>
          <p:cNvPr id="35848" name="Straight Connector 6"/>
          <p:cNvCxnSpPr>
            <a:cxnSpLocks noChangeShapeType="1"/>
          </p:cNvCxnSpPr>
          <p:nvPr/>
        </p:nvCxnSpPr>
        <p:spPr bwMode="auto">
          <a:xfrm>
            <a:off x="3980125" y="4917025"/>
            <a:ext cx="857250" cy="11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4223138" y="1568892"/>
            <a:ext cx="1143000" cy="817245"/>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11" name="Rectangle 10"/>
          <p:cNvSpPr>
            <a:spLocks noChangeArrowheads="1"/>
          </p:cNvSpPr>
          <p:nvPr/>
        </p:nvSpPr>
        <p:spPr bwMode="auto">
          <a:xfrm>
            <a:off x="4002494" y="3568807"/>
            <a:ext cx="1143000" cy="74295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12" name="Rectangle 11"/>
          <p:cNvSpPr>
            <a:spLocks noChangeArrowheads="1"/>
          </p:cNvSpPr>
          <p:nvPr/>
        </p:nvSpPr>
        <p:spPr bwMode="auto">
          <a:xfrm>
            <a:off x="3962732" y="4411620"/>
            <a:ext cx="1143000" cy="74295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2" name="3 Marcador de número de diapositiva">
            <a:extLst>
              <a:ext uri="{FF2B5EF4-FFF2-40B4-BE49-F238E27FC236}">
                <a16:creationId xmlns:a16="http://schemas.microsoft.com/office/drawing/2014/main" id="{18AF1402-29DD-D428-0369-0CA53370543B}"/>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14</a:t>
            </a:fld>
            <a:endParaRPr lang="pt-BR" dirty="0"/>
          </a:p>
        </p:txBody>
      </p:sp>
      <p:sp>
        <p:nvSpPr>
          <p:cNvPr id="3" name="Title 15">
            <a:extLst>
              <a:ext uri="{FF2B5EF4-FFF2-40B4-BE49-F238E27FC236}">
                <a16:creationId xmlns:a16="http://schemas.microsoft.com/office/drawing/2014/main" id="{E83E7DD3-E98B-A2A5-FC7F-69575F090E38}"/>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x-none" sz="2400" dirty="0"/>
              <a:t>There are lots of other rules of inference that we can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8" end="8"/>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867">
                                            <p:txEl>
                                              <p:pRg st="11" end="11"/>
                                            </p:txEl>
                                          </p:spTgt>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tLang="x-none" dirty="0"/>
              <a:t>In-class Activities</a:t>
            </a:r>
          </a:p>
        </p:txBody>
      </p:sp>
      <p:sp>
        <p:nvSpPr>
          <p:cNvPr id="2" name="3 Marcador de número de diapositiva">
            <a:extLst>
              <a:ext uri="{FF2B5EF4-FFF2-40B4-BE49-F238E27FC236}">
                <a16:creationId xmlns:a16="http://schemas.microsoft.com/office/drawing/2014/main" id="{7C7804D9-3A02-A29C-5990-EACD0CA83439}"/>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15</a:t>
            </a:fld>
            <a:endParaRPr lang="pt-BR" dirty="0"/>
          </a:p>
        </p:txBody>
      </p:sp>
      <p:sp>
        <p:nvSpPr>
          <p:cNvPr id="4" name="Text Placeholder 3">
            <a:extLst>
              <a:ext uri="{FF2B5EF4-FFF2-40B4-BE49-F238E27FC236}">
                <a16:creationId xmlns:a16="http://schemas.microsoft.com/office/drawing/2014/main" id="{7563709E-A608-AC59-4061-79E007AE1F09}"/>
              </a:ext>
            </a:extLst>
          </p:cNvPr>
          <p:cNvSpPr>
            <a:spLocks noGrp="1"/>
          </p:cNvSpPr>
          <p:nvPr>
            <p:ph type="body" idx="1"/>
          </p:nvPr>
        </p:nvSpPr>
        <p:spPr/>
        <p:txBody>
          <a:bodyPr>
            <a:normAutofit/>
          </a:bodyPr>
          <a:lstStyle/>
          <a:p>
            <a:pPr marL="131445" indent="0">
              <a:buNone/>
            </a:pPr>
            <a:r>
              <a:rPr lang="en-US" b="1" dirty="0">
                <a:solidFill>
                  <a:schemeClr val="bg2"/>
                </a:solidFill>
              </a:rPr>
              <a:t>Activity 1: </a:t>
            </a:r>
            <a:r>
              <a:rPr lang="en-US" dirty="0"/>
              <a:t>Which rule of inference was used to make the following argument?</a:t>
            </a:r>
            <a:br>
              <a:rPr lang="en-US" dirty="0"/>
            </a:br>
            <a:r>
              <a:rPr lang="en-US" dirty="0"/>
              <a:t>​</a:t>
            </a:r>
            <a:br>
              <a:rPr lang="en-US" dirty="0"/>
            </a:br>
            <a:r>
              <a:rPr lang="en-US" dirty="0"/>
              <a:t>"Kangaroos live in Australia and are marsupials. Therefore, kangaroos are marsupials.”</a:t>
            </a:r>
          </a:p>
          <a:p>
            <a:pPr marL="131445" indent="0">
              <a:buNone/>
            </a:pPr>
            <a:endParaRPr lang="en-US" dirty="0"/>
          </a:p>
          <a:p>
            <a:pPr marL="474345" indent="-342900" fontAlgn="ctr">
              <a:buFont typeface="+mj-lt"/>
              <a:buAutoNum type="alphaUcPeriod"/>
            </a:pPr>
            <a:r>
              <a:rPr lang="en-US" dirty="0"/>
              <a:t>Disjunctive syllogism</a:t>
            </a:r>
          </a:p>
          <a:p>
            <a:pPr marL="474345" indent="-342900" fontAlgn="ctr">
              <a:buFont typeface="+mj-lt"/>
              <a:buAutoNum type="alphaUcPeriod"/>
            </a:pPr>
            <a:r>
              <a:rPr lang="en-US" dirty="0"/>
              <a:t>Modus tollens</a:t>
            </a:r>
          </a:p>
          <a:p>
            <a:pPr marL="474345" indent="-342900" fontAlgn="ctr">
              <a:buFont typeface="+mj-lt"/>
              <a:buAutoNum type="alphaUcPeriod"/>
            </a:pPr>
            <a:r>
              <a:rPr lang="en-US" dirty="0"/>
              <a:t>Simplification</a:t>
            </a:r>
          </a:p>
          <a:p>
            <a:pPr marL="474345" indent="-342900" fontAlgn="ctr">
              <a:buFont typeface="+mj-lt"/>
              <a:buAutoNum type="alphaUcPeriod"/>
            </a:pPr>
            <a:r>
              <a:rPr lang="en-US" dirty="0"/>
              <a:t>Modus ponens</a:t>
            </a:r>
          </a:p>
          <a:p>
            <a:pPr marL="131445" indent="0">
              <a:buNone/>
            </a:pPr>
            <a:endParaRPr lang="en-US" dirty="0"/>
          </a:p>
        </p:txBody>
      </p:sp>
      <p:sp>
        <p:nvSpPr>
          <p:cNvPr id="3" name="TextBox 2">
            <a:extLst>
              <a:ext uri="{FF2B5EF4-FFF2-40B4-BE49-F238E27FC236}">
                <a16:creationId xmlns:a16="http://schemas.microsoft.com/office/drawing/2014/main" id="{C1A4F0C8-E0D8-1CC6-D839-871D5F3FAE3D}"/>
              </a:ext>
            </a:extLst>
          </p:cNvPr>
          <p:cNvSpPr txBox="1"/>
          <p:nvPr/>
        </p:nvSpPr>
        <p:spPr>
          <a:xfrm>
            <a:off x="5839323" y="2794914"/>
            <a:ext cx="2839239" cy="954107"/>
          </a:xfrm>
          <a:prstGeom prst="rect">
            <a:avLst/>
          </a:prstGeom>
          <a:noFill/>
          <a:ln>
            <a:solidFill>
              <a:schemeClr val="accent1"/>
            </a:solidFill>
          </a:ln>
        </p:spPr>
        <p:txBody>
          <a:bodyPr wrap="none" rtlCol="0">
            <a:spAutoFit/>
          </a:bodyPr>
          <a:lstStyle/>
          <a:p>
            <a:r>
              <a:rPr lang="en-US" dirty="0">
                <a:solidFill>
                  <a:srgbClr val="FF0000"/>
                </a:solidFill>
              </a:rPr>
              <a:t>Steps:</a:t>
            </a:r>
          </a:p>
          <a:p>
            <a:pPr marL="342900" indent="-342900">
              <a:buFont typeface="+mj-lt"/>
              <a:buAutoNum type="arabicPeriod"/>
            </a:pPr>
            <a:r>
              <a:rPr lang="en-US" dirty="0"/>
              <a:t>Introduce to a classmate</a:t>
            </a:r>
          </a:p>
          <a:p>
            <a:pPr marL="342900" indent="-342900">
              <a:buFont typeface="+mj-lt"/>
              <a:buAutoNum type="arabicPeriod"/>
            </a:pPr>
            <a:r>
              <a:rPr lang="en-US" dirty="0"/>
              <a:t>Work in pairs on the exercise</a:t>
            </a:r>
          </a:p>
          <a:p>
            <a:pPr marL="342900" indent="-342900">
              <a:buFont typeface="+mj-lt"/>
              <a:buAutoNum type="arabicPeriod"/>
            </a:pPr>
            <a:r>
              <a:rPr lang="en-US" dirty="0"/>
              <a:t>Submit answers</a:t>
            </a:r>
          </a:p>
        </p:txBody>
      </p:sp>
    </p:spTree>
    <p:extLst>
      <p:ext uri="{BB962C8B-B14F-4D97-AF65-F5344CB8AC3E}">
        <p14:creationId xmlns:p14="http://schemas.microsoft.com/office/powerpoint/2010/main" val="2590483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7BAD8-47B6-5E5C-11D5-671EAA5B29EB}"/>
            </a:ext>
          </a:extLst>
        </p:cNvPr>
        <p:cNvGrpSpPr/>
        <p:nvPr/>
      </p:nvGrpSpPr>
      <p:grpSpPr>
        <a:xfrm>
          <a:off x="0" y="0"/>
          <a:ext cx="0" cy="0"/>
          <a:chOff x="0" y="0"/>
          <a:chExt cx="0" cy="0"/>
        </a:xfrm>
      </p:grpSpPr>
      <p:sp>
        <p:nvSpPr>
          <p:cNvPr id="45057" name="Title 1">
            <a:extLst>
              <a:ext uri="{FF2B5EF4-FFF2-40B4-BE49-F238E27FC236}">
                <a16:creationId xmlns:a16="http://schemas.microsoft.com/office/drawing/2014/main" id="{ECA0743A-BB07-2F0F-04B0-65DF825028AC}"/>
              </a:ext>
            </a:extLst>
          </p:cNvPr>
          <p:cNvSpPr>
            <a:spLocks noGrp="1"/>
          </p:cNvSpPr>
          <p:nvPr>
            <p:ph type="title"/>
          </p:nvPr>
        </p:nvSpPr>
        <p:spPr/>
        <p:txBody>
          <a:bodyPr/>
          <a:lstStyle/>
          <a:p>
            <a:r>
              <a:rPr lang="en-US" altLang="x-none" dirty="0"/>
              <a:t>In-class Activities</a:t>
            </a:r>
          </a:p>
        </p:txBody>
      </p:sp>
      <p:sp>
        <p:nvSpPr>
          <p:cNvPr id="2" name="3 Marcador de número de diapositiva">
            <a:extLst>
              <a:ext uri="{FF2B5EF4-FFF2-40B4-BE49-F238E27FC236}">
                <a16:creationId xmlns:a16="http://schemas.microsoft.com/office/drawing/2014/main" id="{C903CEAA-3901-42FB-11F3-18E87843CBD4}"/>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16</a:t>
            </a:fld>
            <a:endParaRPr lang="pt-BR" dirty="0"/>
          </a:p>
        </p:txBody>
      </p:sp>
      <p:sp>
        <p:nvSpPr>
          <p:cNvPr id="4" name="Text Placeholder 3">
            <a:extLst>
              <a:ext uri="{FF2B5EF4-FFF2-40B4-BE49-F238E27FC236}">
                <a16:creationId xmlns:a16="http://schemas.microsoft.com/office/drawing/2014/main" id="{46112A49-0756-7CCD-3017-781B5BFE4049}"/>
              </a:ext>
            </a:extLst>
          </p:cNvPr>
          <p:cNvSpPr>
            <a:spLocks noGrp="1"/>
          </p:cNvSpPr>
          <p:nvPr>
            <p:ph type="body" idx="1"/>
          </p:nvPr>
        </p:nvSpPr>
        <p:spPr/>
        <p:txBody>
          <a:bodyPr>
            <a:normAutofit/>
          </a:bodyPr>
          <a:lstStyle/>
          <a:p>
            <a:pPr marL="131445" indent="0">
              <a:buNone/>
            </a:pPr>
            <a:r>
              <a:rPr lang="en-US" b="1" dirty="0">
                <a:solidFill>
                  <a:schemeClr val="bg2"/>
                </a:solidFill>
              </a:rPr>
              <a:t>Activity 2: </a:t>
            </a:r>
            <a:r>
              <a:rPr lang="en-US" dirty="0"/>
              <a:t>Which rule of inference was used to make the following argument?</a:t>
            </a:r>
            <a:br>
              <a:rPr lang="en-US" dirty="0"/>
            </a:br>
            <a:r>
              <a:rPr lang="en-US" dirty="0"/>
              <a:t>​</a:t>
            </a:r>
            <a:br>
              <a:rPr lang="en-US" dirty="0"/>
            </a:br>
            <a:r>
              <a:rPr lang="en-US" dirty="0"/>
              <a:t>"Adna is an excellent swimmer.  If Adna is an excellent swimmer, then she can work as a lifeguard.  Therefore, Adna can work as a lifeguard.”</a:t>
            </a:r>
          </a:p>
          <a:p>
            <a:pPr marL="131445" indent="0">
              <a:buNone/>
            </a:pPr>
            <a:endParaRPr lang="en-US" dirty="0"/>
          </a:p>
          <a:p>
            <a:pPr marL="474345" indent="-342900" fontAlgn="ctr">
              <a:buFont typeface="+mj-lt"/>
              <a:buAutoNum type="alphaUcPeriod"/>
            </a:pPr>
            <a:r>
              <a:rPr lang="en-US" dirty="0"/>
              <a:t>Disjunctive syllogism</a:t>
            </a:r>
          </a:p>
          <a:p>
            <a:pPr marL="474345" indent="-342900" fontAlgn="ctr">
              <a:buFont typeface="+mj-lt"/>
              <a:buAutoNum type="alphaUcPeriod"/>
            </a:pPr>
            <a:r>
              <a:rPr lang="en-US" dirty="0"/>
              <a:t>Modus tollens</a:t>
            </a:r>
          </a:p>
          <a:p>
            <a:pPr marL="474345" indent="-342900" fontAlgn="ctr">
              <a:buFont typeface="+mj-lt"/>
              <a:buAutoNum type="alphaUcPeriod"/>
            </a:pPr>
            <a:r>
              <a:rPr lang="en-US" dirty="0"/>
              <a:t>Simplification</a:t>
            </a:r>
          </a:p>
          <a:p>
            <a:pPr marL="474345" indent="-342900" fontAlgn="ctr">
              <a:buFont typeface="+mj-lt"/>
              <a:buAutoNum type="alphaUcPeriod"/>
            </a:pPr>
            <a:r>
              <a:rPr lang="en-US" dirty="0"/>
              <a:t>Modus ponens</a:t>
            </a:r>
          </a:p>
          <a:p>
            <a:pPr marL="474345" indent="-342900" fontAlgn="ctr">
              <a:buFont typeface="+mj-lt"/>
              <a:buAutoNum type="alphaUcPeriod"/>
            </a:pPr>
            <a:endParaRPr lang="en-US" dirty="0"/>
          </a:p>
          <a:p>
            <a:pPr marL="131445" indent="0">
              <a:buNone/>
            </a:pPr>
            <a:endParaRPr lang="en-US" dirty="0"/>
          </a:p>
        </p:txBody>
      </p:sp>
      <p:sp>
        <p:nvSpPr>
          <p:cNvPr id="3" name="TextBox 2">
            <a:extLst>
              <a:ext uri="{FF2B5EF4-FFF2-40B4-BE49-F238E27FC236}">
                <a16:creationId xmlns:a16="http://schemas.microsoft.com/office/drawing/2014/main" id="{E8B8F21A-F72E-58D9-92D5-A393766BCB67}"/>
              </a:ext>
            </a:extLst>
          </p:cNvPr>
          <p:cNvSpPr txBox="1"/>
          <p:nvPr/>
        </p:nvSpPr>
        <p:spPr>
          <a:xfrm>
            <a:off x="5847561" y="2794914"/>
            <a:ext cx="2839239" cy="954107"/>
          </a:xfrm>
          <a:prstGeom prst="rect">
            <a:avLst/>
          </a:prstGeom>
          <a:noFill/>
          <a:ln>
            <a:solidFill>
              <a:schemeClr val="accent1"/>
            </a:solidFill>
          </a:ln>
        </p:spPr>
        <p:txBody>
          <a:bodyPr wrap="none" rtlCol="0">
            <a:spAutoFit/>
          </a:bodyPr>
          <a:lstStyle/>
          <a:p>
            <a:r>
              <a:rPr lang="en-US" dirty="0">
                <a:solidFill>
                  <a:srgbClr val="FF0000"/>
                </a:solidFill>
              </a:rPr>
              <a:t>Steps:</a:t>
            </a:r>
          </a:p>
          <a:p>
            <a:pPr marL="342900" indent="-342900">
              <a:buFont typeface="+mj-lt"/>
              <a:buAutoNum type="arabicPeriod"/>
            </a:pPr>
            <a:r>
              <a:rPr lang="en-US" dirty="0"/>
              <a:t>Introduce to a classmate</a:t>
            </a:r>
          </a:p>
          <a:p>
            <a:pPr marL="342900" indent="-342900">
              <a:buFont typeface="+mj-lt"/>
              <a:buAutoNum type="arabicPeriod"/>
            </a:pPr>
            <a:r>
              <a:rPr lang="en-US" dirty="0"/>
              <a:t>Work in pairs on the exercise</a:t>
            </a:r>
          </a:p>
          <a:p>
            <a:pPr marL="342900" indent="-342900">
              <a:buFont typeface="+mj-lt"/>
              <a:buAutoNum type="arabicPeriod"/>
            </a:pPr>
            <a:r>
              <a:rPr lang="en-US" dirty="0"/>
              <a:t>Submit answers</a:t>
            </a:r>
          </a:p>
        </p:txBody>
      </p:sp>
    </p:spTree>
    <p:extLst>
      <p:ext uri="{BB962C8B-B14F-4D97-AF65-F5344CB8AC3E}">
        <p14:creationId xmlns:p14="http://schemas.microsoft.com/office/powerpoint/2010/main" val="2424286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9BB91-3A63-5465-3E87-3E21386F4256}"/>
            </a:ext>
          </a:extLst>
        </p:cNvPr>
        <p:cNvGrpSpPr/>
        <p:nvPr/>
      </p:nvGrpSpPr>
      <p:grpSpPr>
        <a:xfrm>
          <a:off x="0" y="0"/>
          <a:ext cx="0" cy="0"/>
          <a:chOff x="0" y="0"/>
          <a:chExt cx="0" cy="0"/>
        </a:xfrm>
      </p:grpSpPr>
      <p:sp>
        <p:nvSpPr>
          <p:cNvPr id="45057" name="Title 1">
            <a:extLst>
              <a:ext uri="{FF2B5EF4-FFF2-40B4-BE49-F238E27FC236}">
                <a16:creationId xmlns:a16="http://schemas.microsoft.com/office/drawing/2014/main" id="{86BAA68F-973C-389E-7F03-7CCFA4E2FA63}"/>
              </a:ext>
            </a:extLst>
          </p:cNvPr>
          <p:cNvSpPr>
            <a:spLocks noGrp="1"/>
          </p:cNvSpPr>
          <p:nvPr>
            <p:ph type="title"/>
          </p:nvPr>
        </p:nvSpPr>
        <p:spPr/>
        <p:txBody>
          <a:bodyPr/>
          <a:lstStyle/>
          <a:p>
            <a:r>
              <a:rPr lang="en-US" altLang="x-none" dirty="0"/>
              <a:t>In-class Activities</a:t>
            </a:r>
          </a:p>
        </p:txBody>
      </p:sp>
      <p:sp>
        <p:nvSpPr>
          <p:cNvPr id="2" name="3 Marcador de número de diapositiva">
            <a:extLst>
              <a:ext uri="{FF2B5EF4-FFF2-40B4-BE49-F238E27FC236}">
                <a16:creationId xmlns:a16="http://schemas.microsoft.com/office/drawing/2014/main" id="{6B570F8A-233C-A300-076F-892F46097551}"/>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17</a:t>
            </a:fld>
            <a:endParaRPr lang="pt-BR" dirty="0"/>
          </a:p>
        </p:txBody>
      </p:sp>
      <p:sp>
        <p:nvSpPr>
          <p:cNvPr id="4" name="Text Placeholder 3">
            <a:extLst>
              <a:ext uri="{FF2B5EF4-FFF2-40B4-BE49-F238E27FC236}">
                <a16:creationId xmlns:a16="http://schemas.microsoft.com/office/drawing/2014/main" id="{B4F21CD6-8F55-81A4-F92E-A3948A438A0D}"/>
              </a:ext>
            </a:extLst>
          </p:cNvPr>
          <p:cNvSpPr>
            <a:spLocks noGrp="1"/>
          </p:cNvSpPr>
          <p:nvPr>
            <p:ph type="body" idx="1"/>
          </p:nvPr>
        </p:nvSpPr>
        <p:spPr/>
        <p:txBody>
          <a:bodyPr>
            <a:normAutofit fontScale="85000" lnSpcReduction="10000"/>
          </a:bodyPr>
          <a:lstStyle/>
          <a:p>
            <a:pPr marL="131445" indent="0">
              <a:buNone/>
            </a:pPr>
            <a:r>
              <a:rPr lang="en-US" b="1" dirty="0">
                <a:solidFill>
                  <a:schemeClr val="bg2"/>
                </a:solidFill>
              </a:rPr>
              <a:t>Activity 3: </a:t>
            </a:r>
            <a:r>
              <a:rPr lang="en-US" dirty="0"/>
              <a:t>Put the proof steps in order. Introduce each premise immediately before using it.</a:t>
            </a:r>
            <a:br>
              <a:rPr lang="en-US" dirty="0"/>
            </a:br>
            <a:r>
              <a:rPr lang="en-US" dirty="0"/>
              <a:t>​</a:t>
            </a:r>
            <a:br>
              <a:rPr lang="en-US" dirty="0"/>
            </a:br>
            <a:r>
              <a:rPr lang="en-US" dirty="0"/>
              <a:t>Premises: Someone won the jackpot. Everyone who wins the jackpot is rich.</a:t>
            </a:r>
            <a:br>
              <a:rPr lang="en-US" dirty="0"/>
            </a:br>
            <a:r>
              <a:rPr lang="en-US" dirty="0"/>
              <a:t>​</a:t>
            </a:r>
            <a:br>
              <a:rPr lang="en-US" dirty="0"/>
            </a:br>
            <a:r>
              <a:rPr lang="en-US" dirty="0"/>
              <a:t>Prove: Someone is rich.</a:t>
            </a:r>
            <a:br>
              <a:rPr lang="en-US" dirty="0"/>
            </a:br>
            <a:r>
              <a:rPr lang="en-US" dirty="0"/>
              <a:t>​</a:t>
            </a:r>
            <a:br>
              <a:rPr lang="en-US" dirty="0"/>
            </a:br>
            <a:r>
              <a:rPr lang="en-US" dirty="0"/>
              <a:t>J(x) ≡ x won the jackpot</a:t>
            </a:r>
            <a:br>
              <a:rPr lang="en-US" dirty="0"/>
            </a:br>
            <a:r>
              <a:rPr lang="en-US" dirty="0"/>
              <a:t>R(x) ≡ x is rich</a:t>
            </a:r>
          </a:p>
          <a:p>
            <a:pPr marL="131445" indent="0">
              <a:buNone/>
            </a:pPr>
            <a:endParaRPr lang="en-US" dirty="0"/>
          </a:p>
          <a:p>
            <a:pPr marL="474345" indent="-342900" fontAlgn="ctr">
              <a:buFont typeface="+mj-lt"/>
              <a:buAutoNum type="alphaUcPeriod"/>
            </a:pPr>
            <a:r>
              <a:rPr lang="en-US" dirty="0"/>
              <a:t>R(s); modus ponens</a:t>
            </a:r>
          </a:p>
          <a:p>
            <a:pPr marL="474345" indent="-342900" fontAlgn="ctr">
              <a:buFont typeface="+mj-lt"/>
              <a:buAutoNum type="alphaUcPeriod"/>
            </a:pPr>
            <a:r>
              <a:rPr lang="en-US" dirty="0"/>
              <a:t>∃x R(x); existential generalization</a:t>
            </a:r>
          </a:p>
          <a:p>
            <a:pPr marL="474345" indent="-342900" fontAlgn="ctr">
              <a:buFont typeface="+mj-lt"/>
              <a:buAutoNum type="alphaUcPeriod"/>
            </a:pPr>
            <a:r>
              <a:rPr lang="en-US" dirty="0"/>
              <a:t>J(s) → R(s); universal instantiation</a:t>
            </a:r>
          </a:p>
          <a:p>
            <a:pPr marL="474345" indent="-342900" fontAlgn="ctr">
              <a:buFont typeface="+mj-lt"/>
              <a:buAutoNum type="alphaUcPeriod"/>
            </a:pPr>
            <a:r>
              <a:rPr lang="en-US" dirty="0"/>
              <a:t>∃x J(x); premise</a:t>
            </a:r>
          </a:p>
          <a:p>
            <a:pPr marL="474345" indent="-342900" fontAlgn="ctr">
              <a:buFont typeface="+mj-lt"/>
              <a:buAutoNum type="alphaUcPeriod"/>
            </a:pPr>
            <a:r>
              <a:rPr lang="en-US" dirty="0"/>
              <a:t>∀x (J(x) → R(x)); premise</a:t>
            </a:r>
          </a:p>
          <a:p>
            <a:pPr marL="474345" indent="-342900" fontAlgn="ctr">
              <a:buFont typeface="+mj-lt"/>
              <a:buAutoNum type="alphaUcPeriod"/>
            </a:pPr>
            <a:r>
              <a:rPr lang="en-US" dirty="0"/>
              <a:t>J(s); existential instantiation</a:t>
            </a:r>
          </a:p>
          <a:p>
            <a:pPr marL="131445" indent="0">
              <a:buNone/>
            </a:pPr>
            <a:endParaRPr lang="en-US" dirty="0"/>
          </a:p>
        </p:txBody>
      </p:sp>
      <p:sp>
        <p:nvSpPr>
          <p:cNvPr id="3" name="TextBox 2">
            <a:extLst>
              <a:ext uri="{FF2B5EF4-FFF2-40B4-BE49-F238E27FC236}">
                <a16:creationId xmlns:a16="http://schemas.microsoft.com/office/drawing/2014/main" id="{DF05B6E6-DFCA-408D-9636-D54EE84F736B}"/>
              </a:ext>
            </a:extLst>
          </p:cNvPr>
          <p:cNvSpPr txBox="1"/>
          <p:nvPr/>
        </p:nvSpPr>
        <p:spPr>
          <a:xfrm>
            <a:off x="5658088" y="2473638"/>
            <a:ext cx="2839239" cy="954107"/>
          </a:xfrm>
          <a:prstGeom prst="rect">
            <a:avLst/>
          </a:prstGeom>
          <a:noFill/>
          <a:ln>
            <a:solidFill>
              <a:schemeClr val="accent1"/>
            </a:solidFill>
          </a:ln>
        </p:spPr>
        <p:txBody>
          <a:bodyPr wrap="none" rtlCol="0">
            <a:spAutoFit/>
          </a:bodyPr>
          <a:lstStyle/>
          <a:p>
            <a:r>
              <a:rPr lang="en-US" dirty="0">
                <a:solidFill>
                  <a:srgbClr val="FF0000"/>
                </a:solidFill>
              </a:rPr>
              <a:t>Steps:</a:t>
            </a:r>
          </a:p>
          <a:p>
            <a:pPr marL="342900" indent="-342900">
              <a:buFont typeface="+mj-lt"/>
              <a:buAutoNum type="arabicPeriod"/>
            </a:pPr>
            <a:r>
              <a:rPr lang="en-US" dirty="0"/>
              <a:t>Introduce to a classmate</a:t>
            </a:r>
          </a:p>
          <a:p>
            <a:pPr marL="342900" indent="-342900">
              <a:buFont typeface="+mj-lt"/>
              <a:buAutoNum type="arabicPeriod"/>
            </a:pPr>
            <a:r>
              <a:rPr lang="en-US" dirty="0"/>
              <a:t>Work in pairs on the exercise</a:t>
            </a:r>
          </a:p>
          <a:p>
            <a:pPr marL="342900" indent="-342900">
              <a:buFont typeface="+mj-lt"/>
              <a:buAutoNum type="arabicPeriod"/>
            </a:pPr>
            <a:r>
              <a:rPr lang="en-US" dirty="0"/>
              <a:t>Submit answers</a:t>
            </a:r>
          </a:p>
        </p:txBody>
      </p:sp>
    </p:spTree>
    <p:extLst>
      <p:ext uri="{BB962C8B-B14F-4D97-AF65-F5344CB8AC3E}">
        <p14:creationId xmlns:p14="http://schemas.microsoft.com/office/powerpoint/2010/main" val="2179034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89EC91-D53A-DEE2-02FA-63E52F65B09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18</a:t>
            </a:fld>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Add-in 4" title="AhaSlides - Live Polls and Quizzes">
                <a:extLst>
                  <a:ext uri="{FF2B5EF4-FFF2-40B4-BE49-F238E27FC236}">
                    <a16:creationId xmlns:a16="http://schemas.microsoft.com/office/drawing/2014/main" id="{FBFBE23B-E1F7-1602-8CA2-48A86BAED538}"/>
                  </a:ext>
                </a:extLst>
              </p:cNvPr>
              <p:cNvGraphicFramePr>
                <a:graphicFrameLocks noGrp="1"/>
              </p:cNvGraphicFramePr>
              <p:nvPr>
                <p:extLst>
                  <p:ext uri="{D42A27DB-BD31-4B8C-83A1-F6EECF244321}">
                    <p14:modId xmlns:p14="http://schemas.microsoft.com/office/powerpoint/2010/main" val="3074266669"/>
                  </p:ext>
                </p:extLst>
              </p:nvPr>
            </p:nvGraphicFramePr>
            <p:xfrm>
              <a:off x="343929" y="543694"/>
              <a:ext cx="8456141" cy="439900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5" name="Add-in 4" title="AhaSlides - Live Polls and Quizzes">
                <a:extLst>
                  <a:ext uri="{FF2B5EF4-FFF2-40B4-BE49-F238E27FC236}">
                    <a16:creationId xmlns:a16="http://schemas.microsoft.com/office/drawing/2014/main" id="{FBFBE23B-E1F7-1602-8CA2-48A86BAED538}"/>
                  </a:ext>
                </a:extLst>
              </p:cNvPr>
              <p:cNvPicPr>
                <a:picLocks noGrp="1" noRot="1" noChangeAspect="1" noMove="1" noResize="1" noEditPoints="1" noAdjustHandles="1" noChangeArrowheads="1" noChangeShapeType="1"/>
              </p:cNvPicPr>
              <p:nvPr/>
            </p:nvPicPr>
            <p:blipFill>
              <a:blip r:embed="rId4"/>
              <a:stretch>
                <a:fillRect/>
              </a:stretch>
            </p:blipFill>
            <p:spPr>
              <a:xfrm>
                <a:off x="343929" y="543694"/>
                <a:ext cx="8456141" cy="4399005"/>
              </a:xfrm>
              <a:prstGeom prst="rect">
                <a:avLst/>
              </a:prstGeom>
            </p:spPr>
          </p:pic>
        </mc:Fallback>
      </mc:AlternateContent>
    </p:spTree>
    <p:extLst>
      <p:ext uri="{BB962C8B-B14F-4D97-AF65-F5344CB8AC3E}">
        <p14:creationId xmlns:p14="http://schemas.microsoft.com/office/powerpoint/2010/main" val="1929756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lstStyle/>
          <a:p>
            <a:pPr marL="0" indent="0">
              <a:buNone/>
            </a:pPr>
            <a:r>
              <a:rPr lang="en-US" altLang="x-none" dirty="0"/>
              <a:t>If it is raining, I will stay inside.  If I am inside, Lisa will stay home.  If Lisa stays home and it is a Saturday, then we will play video games.  Today is Saturday.  It is raining.</a:t>
            </a:r>
          </a:p>
          <a:p>
            <a:pPr marL="0" indent="0">
              <a:buNone/>
            </a:pPr>
            <a:endParaRPr lang="en-US" altLang="x-none" dirty="0"/>
          </a:p>
          <a:p>
            <a:pPr marL="0" indent="0">
              <a:buNone/>
            </a:pPr>
            <a:r>
              <a:rPr lang="en-US" altLang="x-none" b="1" i="1" dirty="0">
                <a:solidFill>
                  <a:schemeClr val="bg2"/>
                </a:solidFill>
              </a:rPr>
              <a:t>Let</a:t>
            </a:r>
            <a:r>
              <a:rPr lang="en-US" altLang="x-none" b="1" i="1" dirty="0"/>
              <a:t>:</a:t>
            </a:r>
          </a:p>
          <a:p>
            <a:pPr marL="519113" lvl="1" indent="-219075"/>
            <a:r>
              <a:rPr lang="en-US" altLang="x-none" dirty="0"/>
              <a:t>r ≡ It is raining</a:t>
            </a:r>
          </a:p>
          <a:p>
            <a:pPr marL="519113" lvl="1" indent="-219075"/>
            <a:r>
              <a:rPr lang="en-US" altLang="x-none" dirty="0" err="1"/>
              <a:t>i</a:t>
            </a:r>
            <a:r>
              <a:rPr lang="en-US" altLang="x-none" dirty="0"/>
              <a:t> ≡ I am inside</a:t>
            </a:r>
          </a:p>
          <a:p>
            <a:pPr marL="519113" lvl="1" indent="-219075"/>
            <a:r>
              <a:rPr lang="en-US" altLang="x-none" dirty="0"/>
              <a:t>l ≡  Lisa will stay home</a:t>
            </a:r>
          </a:p>
          <a:p>
            <a:pPr marL="519113" lvl="1" indent="-219075"/>
            <a:r>
              <a:rPr lang="en-US" altLang="x-none" dirty="0"/>
              <a:t>p ≡  we will play video games</a:t>
            </a:r>
          </a:p>
          <a:p>
            <a:pPr marL="519113" lvl="1" indent="-219075"/>
            <a:r>
              <a:rPr lang="en-US" altLang="x-none" dirty="0"/>
              <a:t>s ≡  it is Saturday</a:t>
            </a:r>
          </a:p>
        </p:txBody>
      </p:sp>
      <p:sp>
        <p:nvSpPr>
          <p:cNvPr id="4" name="Content Placeholder 2"/>
          <p:cNvSpPr txBox="1">
            <a:spLocks/>
          </p:cNvSpPr>
          <p:nvPr/>
        </p:nvSpPr>
        <p:spPr bwMode="auto">
          <a:xfrm>
            <a:off x="5200650" y="2514600"/>
            <a:ext cx="20002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692150" indent="-29210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800" b="1" i="1" dirty="0">
                <a:solidFill>
                  <a:schemeClr val="bg2"/>
                </a:solidFill>
                <a:latin typeface="Trebuchet MS" charset="0"/>
                <a:ea typeface="Osaka" charset="-128"/>
              </a:rPr>
              <a:t>Hypotheses</a:t>
            </a:r>
            <a:r>
              <a:rPr lang="en-US" altLang="x-none" sz="1800" b="1" i="1" dirty="0">
                <a:latin typeface="Trebuchet MS" charset="0"/>
                <a:ea typeface="Osaka" charset="-128"/>
              </a:rPr>
              <a:t>:</a:t>
            </a:r>
          </a:p>
          <a:p>
            <a:pPr lvl="1">
              <a:spcBef>
                <a:spcPct val="20000"/>
              </a:spcBef>
              <a:buClr>
                <a:srgbClr val="0046AA"/>
              </a:buClr>
              <a:buFont typeface="Wingdings" charset="2"/>
              <a:buChar char="l"/>
            </a:pPr>
            <a:r>
              <a:rPr lang="en-US" altLang="x-none" sz="1500" dirty="0">
                <a:latin typeface="Trebuchet MS" charset="0"/>
                <a:ea typeface="Osaka" charset="-128"/>
              </a:rPr>
              <a:t>r → </a:t>
            </a:r>
            <a:r>
              <a:rPr lang="en-US" altLang="x-none" sz="1500" dirty="0" err="1">
                <a:latin typeface="Trebuchet MS" charset="0"/>
                <a:ea typeface="Osaka" charset="-128"/>
              </a:rPr>
              <a:t>i</a:t>
            </a:r>
            <a:endParaRPr lang="en-US" altLang="x-none" sz="1500" dirty="0">
              <a:latin typeface="Trebuchet MS" charset="0"/>
              <a:ea typeface="Osaka" charset="-128"/>
            </a:endParaRPr>
          </a:p>
          <a:p>
            <a:pPr lvl="1">
              <a:spcBef>
                <a:spcPct val="20000"/>
              </a:spcBef>
              <a:buClr>
                <a:srgbClr val="0046AA"/>
              </a:buClr>
              <a:buFont typeface="Wingdings" charset="2"/>
              <a:buChar char="l"/>
            </a:pPr>
            <a:r>
              <a:rPr lang="en-US" altLang="x-none" sz="1500" dirty="0" err="1">
                <a:latin typeface="Trebuchet MS" charset="0"/>
                <a:ea typeface="Osaka" charset="-128"/>
              </a:rPr>
              <a:t>i</a:t>
            </a:r>
            <a:r>
              <a:rPr lang="en-US" altLang="x-none" sz="1500" dirty="0">
                <a:latin typeface="Trebuchet MS" charset="0"/>
                <a:ea typeface="Osaka" charset="-128"/>
              </a:rPr>
              <a:t> → l</a:t>
            </a:r>
          </a:p>
          <a:p>
            <a:pPr lvl="1">
              <a:spcBef>
                <a:spcPct val="20000"/>
              </a:spcBef>
              <a:buClr>
                <a:srgbClr val="0046AA"/>
              </a:buClr>
              <a:buFont typeface="Wingdings" charset="2"/>
              <a:buChar char="l"/>
            </a:pPr>
            <a:r>
              <a:rPr lang="en-US" altLang="x-none" sz="1500" dirty="0">
                <a:latin typeface="Trebuchet MS" charset="0"/>
                <a:ea typeface="Osaka" charset="-128"/>
              </a:rPr>
              <a:t>(l ∧ s) → p</a:t>
            </a:r>
          </a:p>
          <a:p>
            <a:pPr lvl="1">
              <a:spcBef>
                <a:spcPct val="20000"/>
              </a:spcBef>
              <a:buClr>
                <a:srgbClr val="0046AA"/>
              </a:buClr>
              <a:buFont typeface="Wingdings" charset="2"/>
              <a:buChar char="l"/>
            </a:pPr>
            <a:r>
              <a:rPr lang="en-US" altLang="x-none" sz="1500" dirty="0">
                <a:latin typeface="Trebuchet MS" charset="0"/>
                <a:ea typeface="Osaka" charset="-128"/>
              </a:rPr>
              <a:t>s</a:t>
            </a:r>
          </a:p>
          <a:p>
            <a:pPr lvl="1">
              <a:spcBef>
                <a:spcPct val="20000"/>
              </a:spcBef>
              <a:buClr>
                <a:srgbClr val="0046AA"/>
              </a:buClr>
              <a:buFont typeface="Wingdings" charset="2"/>
              <a:buChar char="l"/>
            </a:pPr>
            <a:r>
              <a:rPr lang="en-US" altLang="x-none" sz="1500" dirty="0">
                <a:latin typeface="Trebuchet MS" charset="0"/>
                <a:ea typeface="Osaka" charset="-128"/>
              </a:rPr>
              <a:t>r</a:t>
            </a:r>
          </a:p>
        </p:txBody>
      </p:sp>
      <p:sp>
        <p:nvSpPr>
          <p:cNvPr id="6" name="Rectangle 5">
            <a:extLst>
              <a:ext uri="{FF2B5EF4-FFF2-40B4-BE49-F238E27FC236}">
                <a16:creationId xmlns:a16="http://schemas.microsoft.com/office/drawing/2014/main" id="{2FA6B365-9E9A-CD40-B557-C43C77EED70A}"/>
              </a:ext>
            </a:extLst>
          </p:cNvPr>
          <p:cNvSpPr>
            <a:spLocks noChangeArrowheads="1"/>
          </p:cNvSpPr>
          <p:nvPr/>
        </p:nvSpPr>
        <p:spPr bwMode="auto">
          <a:xfrm>
            <a:off x="5115560" y="2456935"/>
            <a:ext cx="1771650" cy="20574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2" name="3 Marcador de número de diapositiva">
            <a:extLst>
              <a:ext uri="{FF2B5EF4-FFF2-40B4-BE49-F238E27FC236}">
                <a16:creationId xmlns:a16="http://schemas.microsoft.com/office/drawing/2014/main" id="{D5340CA5-061F-B875-7915-A3DE352A887F}"/>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19</a:t>
            </a:fld>
            <a:endParaRPr lang="pt-BR" dirty="0"/>
          </a:p>
        </p:txBody>
      </p:sp>
      <p:sp>
        <p:nvSpPr>
          <p:cNvPr id="3" name="Title 1">
            <a:extLst>
              <a:ext uri="{FF2B5EF4-FFF2-40B4-BE49-F238E27FC236}">
                <a16:creationId xmlns:a16="http://schemas.microsoft.com/office/drawing/2014/main" id="{91AF05A8-5E0C-92D8-88A2-6A81BA603B56}"/>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x-none" sz="3200" dirty="0"/>
              <a:t>We can use rules of inference to build valid arguments</a:t>
            </a:r>
            <a:endParaRPr lang="en-US" altLang="x-non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9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4" grpId="0" build="p" bldLvl="2"/>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76C1A-1665-D073-E638-D0363FE6F508}"/>
            </a:ext>
          </a:extLst>
        </p:cNvPr>
        <p:cNvGrpSpPr/>
        <p:nvPr/>
      </p:nvGrpSpPr>
      <p:grpSpPr>
        <a:xfrm>
          <a:off x="0" y="0"/>
          <a:ext cx="0" cy="0"/>
          <a:chOff x="0" y="0"/>
          <a:chExt cx="0" cy="0"/>
        </a:xfrm>
      </p:grpSpPr>
      <p:sp>
        <p:nvSpPr>
          <p:cNvPr id="20481" name="Rectangle 2">
            <a:extLst>
              <a:ext uri="{FF2B5EF4-FFF2-40B4-BE49-F238E27FC236}">
                <a16:creationId xmlns:a16="http://schemas.microsoft.com/office/drawing/2014/main" id="{830E8FEB-C1A2-9B2C-E5BF-F3583AFFFC21}"/>
              </a:ext>
            </a:extLst>
          </p:cNvPr>
          <p:cNvSpPr>
            <a:spLocks noGrp="1" noChangeArrowheads="1"/>
          </p:cNvSpPr>
          <p:nvPr>
            <p:ph type="title"/>
          </p:nvPr>
        </p:nvSpPr>
        <p:spPr/>
        <p:txBody>
          <a:bodyPr/>
          <a:lstStyle/>
          <a:p>
            <a:pPr eaLnBrk="1" hangingPunct="1"/>
            <a:r>
              <a:rPr lang="en-US" altLang="x-none" dirty="0"/>
              <a:t>[Motivation] Rules of Inference</a:t>
            </a:r>
          </a:p>
        </p:txBody>
      </p:sp>
      <p:sp>
        <p:nvSpPr>
          <p:cNvPr id="20482" name="Rectangle 3">
            <a:extLst>
              <a:ext uri="{FF2B5EF4-FFF2-40B4-BE49-F238E27FC236}">
                <a16:creationId xmlns:a16="http://schemas.microsoft.com/office/drawing/2014/main" id="{05B81137-32C0-53C5-BC68-3C1336EA9666}"/>
              </a:ext>
            </a:extLst>
          </p:cNvPr>
          <p:cNvSpPr>
            <a:spLocks noGrp="1" noChangeArrowheads="1"/>
          </p:cNvSpPr>
          <p:nvPr>
            <p:ph type="body" idx="1"/>
          </p:nvPr>
        </p:nvSpPr>
        <p:spPr>
          <a:xfrm>
            <a:off x="457200" y="1013253"/>
            <a:ext cx="8423189" cy="3921211"/>
          </a:xfrm>
          <a:ln>
            <a:noFill/>
          </a:ln>
        </p:spPr>
        <p:txBody>
          <a:bodyPr>
            <a:noAutofit/>
          </a:bodyPr>
          <a:lstStyle/>
          <a:p>
            <a:pPr marL="131445" indent="0" algn="just">
              <a:buNone/>
            </a:pPr>
            <a:r>
              <a:rPr lang="en-US" sz="1400" b="1" dirty="0">
                <a:solidFill>
                  <a:schemeClr val="bg2"/>
                </a:solidFill>
              </a:rPr>
              <a:t>💻 The Case of the Missing Laptop</a:t>
            </a:r>
          </a:p>
          <a:p>
            <a:pPr marL="131445" indent="0" algn="just">
              <a:buNone/>
            </a:pPr>
            <a:r>
              <a:rPr lang="en-US" sz="1400" dirty="0"/>
              <a:t>A brand-new, top-of-the-line laptop has gone missing from the university's computer science lab. There are three suspects: Alice, Bob, and Carol, all known to have been in the lab that day. Your job, as the Logic Detective Agency, is to use the provided clues to deduce who took the laptop.</a:t>
            </a:r>
          </a:p>
          <a:p>
            <a:pPr marL="131445" indent="0" algn="just">
              <a:buNone/>
            </a:pPr>
            <a:endParaRPr lang="en-US" sz="1400" dirty="0"/>
          </a:p>
          <a:p>
            <a:pPr marL="131445" indent="0" algn="just">
              <a:buNone/>
            </a:pPr>
            <a:r>
              <a:rPr lang="en-US" sz="1400" b="1" dirty="0">
                <a:solidFill>
                  <a:schemeClr val="bg2"/>
                </a:solidFill>
              </a:rPr>
              <a:t>The Suspects: </a:t>
            </a:r>
            <a:r>
              <a:rPr lang="en-US" sz="1400" dirty="0"/>
              <a:t>Alice, Bob, and Carol</a:t>
            </a:r>
          </a:p>
          <a:p>
            <a:pPr marL="131445" indent="0" algn="just">
              <a:buNone/>
            </a:pPr>
            <a:endParaRPr lang="en-US" sz="1400" dirty="0"/>
          </a:p>
          <a:p>
            <a:pPr marL="131445" indent="0" algn="just">
              <a:buNone/>
            </a:pPr>
            <a:r>
              <a:rPr lang="en-US" sz="1400" b="1" dirty="0">
                <a:solidFill>
                  <a:schemeClr val="bg2"/>
                </a:solidFill>
              </a:rPr>
              <a:t>The Clues:</a:t>
            </a:r>
            <a:endParaRPr lang="en-US" sz="1400" dirty="0">
              <a:solidFill>
                <a:schemeClr val="bg2"/>
              </a:solidFill>
            </a:endParaRPr>
          </a:p>
          <a:p>
            <a:pPr algn="just"/>
            <a:r>
              <a:rPr lang="en-US" sz="1400" dirty="0"/>
              <a:t>If Alice took the laptop, then she was in the computer lab at 2 PM.</a:t>
            </a:r>
          </a:p>
          <a:p>
            <a:pPr algn="just"/>
            <a:r>
              <a:rPr lang="en-US" sz="1400" dirty="0"/>
              <a:t>Carol was in the lab at 2 PM.</a:t>
            </a:r>
          </a:p>
          <a:p>
            <a:pPr algn="just"/>
            <a:r>
              <a:rPr lang="en-US" sz="1400" dirty="0"/>
              <a:t>If Bob took the laptop, then he was not in the lab at 2 PM.</a:t>
            </a:r>
          </a:p>
          <a:p>
            <a:pPr algn="just"/>
            <a:r>
              <a:rPr lang="en-US" sz="1400" dirty="0"/>
              <a:t>Either Alice took the laptop or Carol took the laptop.</a:t>
            </a:r>
          </a:p>
          <a:p>
            <a:pPr algn="just"/>
            <a:r>
              <a:rPr lang="en-US" sz="1400" dirty="0"/>
              <a:t>If Carol was in the lab at 2 PM, then she did not take the laptop.</a:t>
            </a:r>
          </a:p>
          <a:p>
            <a:pPr marL="131445" indent="0" algn="just">
              <a:buNone/>
            </a:pPr>
            <a:endParaRPr lang="en-US" sz="1400" b="1" dirty="0"/>
          </a:p>
          <a:p>
            <a:pPr marL="131445" indent="0" algn="ctr">
              <a:buNone/>
            </a:pPr>
            <a:r>
              <a:rPr lang="en-US" sz="2000" b="1" dirty="0">
                <a:solidFill>
                  <a:srgbClr val="FF0000"/>
                </a:solidFill>
              </a:rPr>
              <a:t>Who took the Laptop?</a:t>
            </a:r>
            <a:endParaRPr lang="en-US" sz="2000" dirty="0">
              <a:solidFill>
                <a:srgbClr val="FF0000"/>
              </a:solidFill>
            </a:endParaRPr>
          </a:p>
        </p:txBody>
      </p:sp>
      <p:sp>
        <p:nvSpPr>
          <p:cNvPr id="3" name="3 Marcador de número de diapositiva">
            <a:extLst>
              <a:ext uri="{FF2B5EF4-FFF2-40B4-BE49-F238E27FC236}">
                <a16:creationId xmlns:a16="http://schemas.microsoft.com/office/drawing/2014/main" id="{AB349496-CC36-ACDD-DA20-741488ED8D9D}"/>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2</a:t>
            </a:fld>
            <a:endParaRPr lang="pt-BR" dirty="0"/>
          </a:p>
        </p:txBody>
      </p:sp>
      <p:pic>
        <p:nvPicPr>
          <p:cNvPr id="1026" name="Picture 2" descr="Anonymity ">
            <a:extLst>
              <a:ext uri="{FF2B5EF4-FFF2-40B4-BE49-F238E27FC236}">
                <a16:creationId xmlns:a16="http://schemas.microsoft.com/office/drawing/2014/main" id="{8B7FA25F-F85C-2872-ECBD-550377365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600" y="2973858"/>
            <a:ext cx="1625600"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57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1657350" y="940240"/>
            <a:ext cx="5829300" cy="4000500"/>
          </a:xfrm>
        </p:spPr>
        <p:txBody>
          <a:bodyPr>
            <a:normAutofit fontScale="92500" lnSpcReduction="10000"/>
          </a:bodyPr>
          <a:lstStyle/>
          <a:p>
            <a:pPr marL="0" indent="0">
              <a:buNone/>
            </a:pPr>
            <a:r>
              <a:rPr lang="en-US" altLang="x-none" sz="1500" b="1" i="1" dirty="0">
                <a:solidFill>
                  <a:schemeClr val="bg2"/>
                </a:solidFill>
              </a:rPr>
              <a:t>Let</a:t>
            </a:r>
            <a:r>
              <a:rPr lang="en-US" altLang="x-none" sz="1500" b="1" i="1" dirty="0"/>
              <a:t>:</a:t>
            </a:r>
          </a:p>
          <a:p>
            <a:pPr marL="519113" lvl="1" indent="-219075"/>
            <a:r>
              <a:rPr lang="en-US" altLang="x-none" sz="1350" dirty="0"/>
              <a:t>r ≡ It is raining</a:t>
            </a:r>
          </a:p>
          <a:p>
            <a:pPr marL="519113" lvl="1" indent="-219075"/>
            <a:r>
              <a:rPr lang="en-US" altLang="x-none" sz="1350" dirty="0" err="1"/>
              <a:t>i</a:t>
            </a:r>
            <a:r>
              <a:rPr lang="en-US" altLang="x-none" sz="1350" dirty="0"/>
              <a:t> ≡ I am inside</a:t>
            </a:r>
          </a:p>
          <a:p>
            <a:pPr marL="519113" lvl="1" indent="-219075"/>
            <a:r>
              <a:rPr lang="en-US" altLang="x-none" sz="1350" dirty="0"/>
              <a:t>l ≡  Lisa will stay home</a:t>
            </a:r>
          </a:p>
          <a:p>
            <a:pPr marL="519113" lvl="1" indent="-219075"/>
            <a:r>
              <a:rPr lang="en-US" altLang="x-none" sz="1350" dirty="0"/>
              <a:t>p ≡  we will play video games</a:t>
            </a:r>
          </a:p>
          <a:p>
            <a:pPr marL="519113" lvl="1" indent="-219075"/>
            <a:r>
              <a:rPr lang="en-US" altLang="x-none" sz="1350" dirty="0"/>
              <a:t>s ≡  it is Saturday</a:t>
            </a:r>
          </a:p>
          <a:p>
            <a:pPr marL="0" indent="0">
              <a:buNone/>
            </a:pPr>
            <a:endParaRPr lang="en-US" altLang="x-none" sz="1500" dirty="0"/>
          </a:p>
          <a:p>
            <a:pPr marL="0" indent="0">
              <a:buNone/>
            </a:pPr>
            <a:r>
              <a:rPr lang="en-US" altLang="x-none" sz="1500" b="1" i="1" dirty="0">
                <a:solidFill>
                  <a:schemeClr val="bg2"/>
                </a:solidFill>
              </a:rPr>
              <a:t>Step</a:t>
            </a:r>
            <a:r>
              <a:rPr lang="en-US" altLang="x-none" sz="1500" b="1" i="1" dirty="0"/>
              <a:t>:</a:t>
            </a:r>
          </a:p>
          <a:p>
            <a:pPr marL="519113" lvl="1" indent="-219075">
              <a:buFont typeface="Trebuchet MS" charset="0"/>
              <a:buAutoNum type="arabicPeriod"/>
            </a:pPr>
            <a:r>
              <a:rPr lang="en-US" altLang="x-none" sz="1350" dirty="0"/>
              <a:t>r → </a:t>
            </a:r>
            <a:r>
              <a:rPr lang="en-US" altLang="x-none" sz="1350" dirty="0" err="1"/>
              <a:t>i</a:t>
            </a:r>
            <a:r>
              <a:rPr lang="en-US" altLang="x-none" sz="1350" dirty="0"/>
              <a:t>		hypothesis</a:t>
            </a:r>
          </a:p>
          <a:p>
            <a:pPr marL="519113" lvl="1" indent="-219075">
              <a:buFont typeface="Trebuchet MS" charset="0"/>
              <a:buAutoNum type="arabicPeriod"/>
            </a:pPr>
            <a:r>
              <a:rPr lang="en-US" altLang="x-none" sz="1350" dirty="0" err="1"/>
              <a:t>i</a:t>
            </a:r>
            <a:r>
              <a:rPr lang="en-US" altLang="x-none" sz="1350" dirty="0"/>
              <a:t> → l		hypothesis</a:t>
            </a:r>
          </a:p>
          <a:p>
            <a:pPr marL="519113" lvl="1" indent="-219075">
              <a:buFont typeface="Trebuchet MS" charset="0"/>
              <a:buAutoNum type="arabicPeriod"/>
            </a:pPr>
            <a:r>
              <a:rPr lang="en-US" altLang="x-none" sz="1350" dirty="0"/>
              <a:t>r → l		hypothetical syllogism with 1 and 2</a:t>
            </a:r>
          </a:p>
          <a:p>
            <a:pPr marL="519113" lvl="1" indent="-219075">
              <a:buFont typeface="Trebuchet MS" charset="0"/>
              <a:buAutoNum type="arabicPeriod"/>
            </a:pPr>
            <a:r>
              <a:rPr lang="en-US" altLang="x-none" sz="1350" dirty="0"/>
              <a:t>r		hypothesis</a:t>
            </a:r>
          </a:p>
          <a:p>
            <a:pPr marL="519113" lvl="1" indent="-219075">
              <a:buFont typeface="Trebuchet MS" charset="0"/>
              <a:buAutoNum type="arabicPeriod"/>
            </a:pPr>
            <a:r>
              <a:rPr lang="en-US" altLang="x-none" sz="1350" dirty="0"/>
              <a:t>l		modus ponens with 3 and 4</a:t>
            </a:r>
          </a:p>
          <a:p>
            <a:pPr marL="519113" lvl="1" indent="-219075">
              <a:buFont typeface="Trebuchet MS" charset="0"/>
              <a:buAutoNum type="arabicPeriod"/>
            </a:pPr>
            <a:r>
              <a:rPr lang="en-US" altLang="x-none" sz="1350" dirty="0"/>
              <a:t>s		hypothesis</a:t>
            </a:r>
          </a:p>
          <a:p>
            <a:pPr marL="519113" lvl="1" indent="-219075">
              <a:buFont typeface="Trebuchet MS" charset="0"/>
              <a:buAutoNum type="arabicPeriod"/>
            </a:pPr>
            <a:r>
              <a:rPr lang="en-US" altLang="x-none" sz="1350" dirty="0"/>
              <a:t>l ∧ s		conjunction of 5 and 6</a:t>
            </a:r>
          </a:p>
          <a:p>
            <a:pPr marL="519113" lvl="1" indent="-219075">
              <a:buFont typeface="Trebuchet MS" charset="0"/>
              <a:buAutoNum type="arabicPeriod"/>
            </a:pPr>
            <a:r>
              <a:rPr lang="en-US" altLang="x-none" sz="1350" dirty="0"/>
              <a:t>(l ∧ s) → p	hypothesis</a:t>
            </a:r>
          </a:p>
          <a:p>
            <a:pPr marL="519113" lvl="1" indent="-219075">
              <a:buFont typeface="Trebuchet MS" charset="0"/>
              <a:buAutoNum type="arabicPeriod"/>
            </a:pPr>
            <a:r>
              <a:rPr lang="en-US" altLang="x-none" sz="1350" dirty="0"/>
              <a:t>p		modus ponens with 7 and 8</a:t>
            </a:r>
          </a:p>
        </p:txBody>
      </p:sp>
      <p:sp>
        <p:nvSpPr>
          <p:cNvPr id="37891" name="Content Placeholder 2"/>
          <p:cNvSpPr txBox="1">
            <a:spLocks/>
          </p:cNvSpPr>
          <p:nvPr/>
        </p:nvSpPr>
        <p:spPr bwMode="auto">
          <a:xfrm>
            <a:off x="5372100" y="940240"/>
            <a:ext cx="20002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692150" indent="-29210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b="1" i="1" dirty="0">
                <a:solidFill>
                  <a:schemeClr val="bg2"/>
                </a:solidFill>
                <a:latin typeface="Trebuchet MS" charset="0"/>
                <a:ea typeface="Osaka" charset="-128"/>
              </a:rPr>
              <a:t>Hypotheses</a:t>
            </a:r>
            <a:r>
              <a:rPr lang="en-US" altLang="x-none" sz="1500" b="1" i="1" dirty="0">
                <a:latin typeface="Trebuchet MS" charset="0"/>
                <a:ea typeface="Osaka" charset="-128"/>
              </a:rPr>
              <a:t>:</a:t>
            </a:r>
          </a:p>
          <a:p>
            <a:pPr lvl="1">
              <a:spcBef>
                <a:spcPct val="20000"/>
              </a:spcBef>
              <a:buClr>
                <a:srgbClr val="0046AA"/>
              </a:buClr>
              <a:buFont typeface="Wingdings" charset="2"/>
              <a:buChar char="l"/>
            </a:pPr>
            <a:r>
              <a:rPr lang="en-US" altLang="x-none" sz="1350" dirty="0">
                <a:latin typeface="Trebuchet MS" charset="0"/>
                <a:ea typeface="Osaka" charset="-128"/>
              </a:rPr>
              <a:t>r → </a:t>
            </a:r>
            <a:r>
              <a:rPr lang="en-US" altLang="x-none" sz="1350" dirty="0" err="1">
                <a:latin typeface="Trebuchet MS" charset="0"/>
                <a:ea typeface="Osaka" charset="-128"/>
              </a:rPr>
              <a:t>i</a:t>
            </a:r>
            <a:endParaRPr lang="en-US" altLang="x-none" sz="1350" dirty="0">
              <a:latin typeface="Trebuchet MS" charset="0"/>
              <a:ea typeface="Osaka" charset="-128"/>
            </a:endParaRPr>
          </a:p>
          <a:p>
            <a:pPr lvl="1">
              <a:spcBef>
                <a:spcPct val="20000"/>
              </a:spcBef>
              <a:buClr>
                <a:srgbClr val="0046AA"/>
              </a:buClr>
              <a:buFont typeface="Wingdings" charset="2"/>
              <a:buChar char="l"/>
            </a:pPr>
            <a:r>
              <a:rPr lang="en-US" altLang="x-none" sz="1350" dirty="0" err="1">
                <a:latin typeface="Trebuchet MS" charset="0"/>
                <a:ea typeface="Osaka" charset="-128"/>
              </a:rPr>
              <a:t>i</a:t>
            </a:r>
            <a:r>
              <a:rPr lang="en-US" altLang="x-none" sz="1350" dirty="0">
                <a:latin typeface="Trebuchet MS" charset="0"/>
                <a:ea typeface="Osaka" charset="-128"/>
              </a:rPr>
              <a:t> → l</a:t>
            </a:r>
          </a:p>
          <a:p>
            <a:pPr lvl="1">
              <a:spcBef>
                <a:spcPct val="20000"/>
              </a:spcBef>
              <a:buClr>
                <a:srgbClr val="0046AA"/>
              </a:buClr>
              <a:buFont typeface="Wingdings" charset="2"/>
              <a:buChar char="l"/>
            </a:pPr>
            <a:r>
              <a:rPr lang="en-US" altLang="x-none" sz="1350" dirty="0">
                <a:latin typeface="Trebuchet MS" charset="0"/>
                <a:ea typeface="Osaka" charset="-128"/>
              </a:rPr>
              <a:t>(l ∧ s) → p</a:t>
            </a:r>
          </a:p>
          <a:p>
            <a:pPr lvl="1">
              <a:spcBef>
                <a:spcPct val="20000"/>
              </a:spcBef>
              <a:buClr>
                <a:srgbClr val="0046AA"/>
              </a:buClr>
              <a:buFont typeface="Wingdings" charset="2"/>
              <a:buChar char="l"/>
            </a:pPr>
            <a:r>
              <a:rPr lang="en-US" altLang="x-none" sz="1350" dirty="0">
                <a:latin typeface="Trebuchet MS" charset="0"/>
                <a:ea typeface="Osaka" charset="-128"/>
              </a:rPr>
              <a:t>s</a:t>
            </a:r>
          </a:p>
          <a:p>
            <a:pPr lvl="1">
              <a:spcBef>
                <a:spcPct val="20000"/>
              </a:spcBef>
              <a:buClr>
                <a:srgbClr val="0046AA"/>
              </a:buClr>
              <a:buFont typeface="Wingdings" charset="2"/>
              <a:buChar char="l"/>
            </a:pPr>
            <a:r>
              <a:rPr lang="en-US" altLang="x-none" sz="1350" dirty="0">
                <a:latin typeface="Trebuchet MS" charset="0"/>
                <a:ea typeface="Osaka" charset="-128"/>
              </a:rPr>
              <a:t>r</a:t>
            </a:r>
          </a:p>
        </p:txBody>
      </p:sp>
      <p:grpSp>
        <p:nvGrpSpPr>
          <p:cNvPr id="2" name="Group 10"/>
          <p:cNvGrpSpPr>
            <a:grpSpLocks/>
          </p:cNvGrpSpPr>
          <p:nvPr/>
        </p:nvGrpSpPr>
        <p:grpSpPr bwMode="auto">
          <a:xfrm>
            <a:off x="5486400" y="3917993"/>
            <a:ext cx="2447355" cy="741471"/>
            <a:chOff x="5791158" y="4884003"/>
            <a:chExt cx="3263498" cy="989084"/>
          </a:xfrm>
        </p:grpSpPr>
        <p:sp>
          <p:nvSpPr>
            <p:cNvPr id="37895" name="TextBox 4"/>
            <p:cNvSpPr txBox="1">
              <a:spLocks noChangeArrowheads="1"/>
            </p:cNvSpPr>
            <p:nvPr/>
          </p:nvSpPr>
          <p:spPr bwMode="auto">
            <a:xfrm>
              <a:off x="7389059" y="4884003"/>
              <a:ext cx="1665597" cy="73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I will play</a:t>
              </a:r>
            </a:p>
            <a:p>
              <a:pPr algn="ctr" eaLnBrk="1" hangingPunct="1"/>
              <a:r>
                <a:rPr lang="en-US" altLang="x-none" sz="1500" b="1" i="1" dirty="0">
                  <a:solidFill>
                    <a:srgbClr val="FF0000"/>
                  </a:solidFill>
                  <a:latin typeface="Comic Neue" panose="02000000000000000000" pitchFamily="2" charset="0"/>
                </a:rPr>
                <a:t>video games!</a:t>
              </a:r>
            </a:p>
          </p:txBody>
        </p:sp>
        <p:cxnSp>
          <p:nvCxnSpPr>
            <p:cNvPr id="7" name="Curved Connector 6"/>
            <p:cNvCxnSpPr>
              <a:cxnSpLocks/>
            </p:cNvCxnSpPr>
            <p:nvPr/>
          </p:nvCxnSpPr>
          <p:spPr bwMode="auto">
            <a:xfrm rot="10800000" flipV="1">
              <a:off x="5791158" y="5333470"/>
              <a:ext cx="1676584" cy="539617"/>
            </a:xfrm>
            <a:prstGeom prst="curvedConnector3">
              <a:avLst>
                <a:gd name="adj1" fmla="val 50000"/>
              </a:avLst>
            </a:prstGeom>
            <a:solidFill>
              <a:schemeClr val="accent1"/>
            </a:solidFill>
            <a:ln w="38100" cap="flat" cmpd="sng" algn="ctr">
              <a:solidFill>
                <a:srgbClr val="FF0000"/>
              </a:solidFill>
              <a:prstDash val="solid"/>
              <a:round/>
              <a:headEnd type="none" w="med" len="med"/>
              <a:tailEnd type="arrow"/>
            </a:ln>
            <a:effectLst/>
          </p:spPr>
        </p:cxnSp>
      </p:grpSp>
      <p:sp>
        <p:nvSpPr>
          <p:cNvPr id="11" name="Rectangle 10">
            <a:extLst>
              <a:ext uri="{FF2B5EF4-FFF2-40B4-BE49-F238E27FC236}">
                <a16:creationId xmlns:a16="http://schemas.microsoft.com/office/drawing/2014/main" id="{0EB1D713-81AE-9840-80E3-68656609C0A2}"/>
              </a:ext>
            </a:extLst>
          </p:cNvPr>
          <p:cNvSpPr>
            <a:spLocks noChangeArrowheads="1"/>
          </p:cNvSpPr>
          <p:nvPr/>
        </p:nvSpPr>
        <p:spPr bwMode="auto">
          <a:xfrm>
            <a:off x="1833803" y="2816216"/>
            <a:ext cx="5772150" cy="24003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3" name="3 Marcador de número de diapositiva">
            <a:extLst>
              <a:ext uri="{FF2B5EF4-FFF2-40B4-BE49-F238E27FC236}">
                <a16:creationId xmlns:a16="http://schemas.microsoft.com/office/drawing/2014/main" id="{5A6F2476-AC45-4DF2-3077-E3D89E14FE40}"/>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20</a:t>
            </a:fld>
            <a:endParaRPr lang="pt-BR" dirty="0"/>
          </a:p>
        </p:txBody>
      </p:sp>
      <p:sp>
        <p:nvSpPr>
          <p:cNvPr id="4" name="Title 1">
            <a:extLst>
              <a:ext uri="{FF2B5EF4-FFF2-40B4-BE49-F238E27FC236}">
                <a16:creationId xmlns:a16="http://schemas.microsoft.com/office/drawing/2014/main" id="{EA5C7024-F561-9807-691D-8CBE9B9F27B6}"/>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x-none" sz="3200" dirty="0"/>
              <a:t>We can use rules of inference to build valid arguments</a:t>
            </a:r>
            <a:endParaRPr lang="en-US" altLang="x-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12" end="1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13" end="1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15">
                                            <p:txEl>
                                              <p:pRg st="14" end="1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915">
                                            <p:txEl>
                                              <p:pRg st="15" end="1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915">
                                            <p:txEl>
                                              <p:pRg st="16" end="16"/>
                                            </p:txEl>
                                          </p:spTgt>
                                        </p:tgtEl>
                                        <p:attrNameLst>
                                          <p:attrName>style.visibility</p:attrName>
                                        </p:attrNameLst>
                                      </p:cBhvr>
                                      <p:to>
                                        <p:strVal val="visible"/>
                                      </p:to>
                                    </p:set>
                                  </p:childTnLst>
                                </p:cTn>
                              </p:par>
                            </p:childTnLst>
                          </p:cTn>
                        </p:par>
                        <p:par>
                          <p:cTn id="43" fill="hold">
                            <p:stCondLst>
                              <p:cond delay="0"/>
                            </p:stCondLst>
                            <p:childTnLst>
                              <p:par>
                                <p:cTn id="44" presetID="22" presetClass="entr" presetSubtype="2"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right)">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1657350" y="1022736"/>
            <a:ext cx="5829300" cy="3543300"/>
          </a:xfrm>
        </p:spPr>
        <p:txBody>
          <a:bodyPr/>
          <a:lstStyle/>
          <a:p>
            <a:pPr>
              <a:buFont typeface="Wingdings" charset="2"/>
              <a:buNone/>
            </a:pPr>
            <a:r>
              <a:rPr lang="en-US" altLang="x-none" b="1" i="1" dirty="0">
                <a:solidFill>
                  <a:schemeClr val="bg2"/>
                </a:solidFill>
              </a:rPr>
              <a:t>Universal Instantiation</a:t>
            </a:r>
            <a:endParaRPr lang="en-US" altLang="x-none" dirty="0">
              <a:solidFill>
                <a:schemeClr val="bg2"/>
              </a:solidFill>
            </a:endParaRPr>
          </a:p>
          <a:p>
            <a:pPr lvl="1"/>
            <a:r>
              <a:rPr lang="en-US" altLang="x-none" dirty="0">
                <a:solidFill>
                  <a:schemeClr val="bg2"/>
                </a:solidFill>
              </a:rPr>
              <a:t>Intuition:</a:t>
            </a:r>
            <a:r>
              <a:rPr lang="en-US" altLang="x-none" dirty="0">
                <a:solidFill>
                  <a:srgbClr val="C00000"/>
                </a:solidFill>
              </a:rPr>
              <a:t> </a:t>
            </a:r>
            <a:r>
              <a:rPr lang="en-US" altLang="x-none" dirty="0"/>
              <a:t>If we know that P(x) is </a:t>
            </a:r>
            <a:r>
              <a:rPr lang="en-US" altLang="x-none" dirty="0">
                <a:solidFill>
                  <a:srgbClr val="00B050"/>
                </a:solidFill>
              </a:rPr>
              <a:t>true</a:t>
            </a:r>
            <a:r>
              <a:rPr lang="en-US" altLang="x-none" dirty="0"/>
              <a:t> for all x, then P(c) is </a:t>
            </a:r>
            <a:r>
              <a:rPr lang="en-US" altLang="x-none" dirty="0">
                <a:solidFill>
                  <a:srgbClr val="00B050"/>
                </a:solidFill>
              </a:rPr>
              <a:t>true</a:t>
            </a:r>
            <a:r>
              <a:rPr lang="en-US" altLang="x-none" dirty="0"/>
              <a:t> for a particular c</a:t>
            </a:r>
          </a:p>
          <a:p>
            <a:pPr lvl="1"/>
            <a:r>
              <a:rPr lang="en-US" altLang="x-none" dirty="0"/>
              <a:t>Rule of inference:</a:t>
            </a:r>
          </a:p>
          <a:p>
            <a:pPr lvl="1"/>
            <a:endParaRPr lang="en-US" altLang="x-none" dirty="0"/>
          </a:p>
          <a:p>
            <a:pPr lvl="1"/>
            <a:endParaRPr lang="en-US" altLang="x-none" dirty="0"/>
          </a:p>
          <a:p>
            <a:pPr>
              <a:buFont typeface="Wingdings" charset="2"/>
              <a:buNone/>
            </a:pPr>
            <a:r>
              <a:rPr lang="en-US" altLang="x-none" b="1" i="1" dirty="0">
                <a:solidFill>
                  <a:schemeClr val="bg2"/>
                </a:solidFill>
              </a:rPr>
              <a:t>Universal Generalization</a:t>
            </a:r>
          </a:p>
          <a:p>
            <a:pPr lvl="1"/>
            <a:r>
              <a:rPr lang="en-US" altLang="x-none" dirty="0">
                <a:solidFill>
                  <a:schemeClr val="bg2"/>
                </a:solidFill>
              </a:rPr>
              <a:t>Intuition:</a:t>
            </a:r>
            <a:r>
              <a:rPr lang="en-US" altLang="x-none" dirty="0">
                <a:solidFill>
                  <a:srgbClr val="C00000"/>
                </a:solidFill>
              </a:rPr>
              <a:t> </a:t>
            </a:r>
            <a:r>
              <a:rPr lang="en-US" altLang="x-none" dirty="0"/>
              <a:t>If we can show that P(c) is </a:t>
            </a:r>
            <a:r>
              <a:rPr lang="en-US" altLang="x-none" dirty="0">
                <a:solidFill>
                  <a:srgbClr val="00B050"/>
                </a:solidFill>
              </a:rPr>
              <a:t>true</a:t>
            </a:r>
            <a:r>
              <a:rPr lang="en-US" altLang="x-none" dirty="0"/>
              <a:t> for an </a:t>
            </a:r>
            <a:r>
              <a:rPr lang="en-US" altLang="x-none" dirty="0">
                <a:solidFill>
                  <a:srgbClr val="FF0000"/>
                </a:solidFill>
              </a:rPr>
              <a:t>arbitrary </a:t>
            </a:r>
            <a:r>
              <a:rPr lang="en-US" altLang="x-none" dirty="0"/>
              <a:t>c, then we can conclude that P(x) is </a:t>
            </a:r>
            <a:r>
              <a:rPr lang="en-US" altLang="x-none" dirty="0">
                <a:solidFill>
                  <a:srgbClr val="00B050"/>
                </a:solidFill>
              </a:rPr>
              <a:t>true</a:t>
            </a:r>
            <a:r>
              <a:rPr lang="en-US" altLang="x-none" dirty="0"/>
              <a:t> for any specific x</a:t>
            </a:r>
          </a:p>
          <a:p>
            <a:pPr lvl="1"/>
            <a:r>
              <a:rPr lang="en-US" altLang="x-none" dirty="0"/>
              <a:t>Rule of inference: </a:t>
            </a:r>
          </a:p>
        </p:txBody>
      </p:sp>
      <p:sp>
        <p:nvSpPr>
          <p:cNvPr id="38915" name="Content Placeholder 2"/>
          <p:cNvSpPr txBox="1">
            <a:spLocks/>
          </p:cNvSpPr>
          <p:nvPr/>
        </p:nvSpPr>
        <p:spPr bwMode="auto">
          <a:xfrm>
            <a:off x="4229100" y="1896864"/>
            <a:ext cx="971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dirty="0">
                <a:latin typeface="Trebuchet MS" charset="0"/>
                <a:ea typeface="Osaka" charset="-128"/>
              </a:rPr>
              <a:t>∀x P(x)</a:t>
            </a:r>
            <a:endParaRPr lang="en-US" altLang="x-none" sz="1500" dirty="0"/>
          </a:p>
          <a:p>
            <a:pPr>
              <a:spcBef>
                <a:spcPct val="20000"/>
              </a:spcBef>
              <a:buClr>
                <a:srgbClr val="0046AA"/>
              </a:buClr>
              <a:buFont typeface="Wingdings" charset="2"/>
              <a:buNone/>
            </a:pPr>
            <a:r>
              <a:rPr lang="en-US" altLang="x-none" sz="1500" dirty="0">
                <a:latin typeface="Trebuchet MS" charset="0"/>
                <a:ea typeface="Osaka" charset="-128"/>
              </a:rPr>
              <a:t>∴ </a:t>
            </a:r>
            <a:r>
              <a:rPr lang="en-US" altLang="x-none" sz="1500" dirty="0"/>
              <a:t>P(c)</a:t>
            </a:r>
            <a:endParaRPr lang="en-US" altLang="x-none" sz="1500" dirty="0">
              <a:latin typeface="Trebuchet MS" charset="0"/>
              <a:ea typeface="Osaka" charset="-128"/>
            </a:endParaRPr>
          </a:p>
        </p:txBody>
      </p:sp>
      <p:cxnSp>
        <p:nvCxnSpPr>
          <p:cNvPr id="38916" name="Straight Connector 6"/>
          <p:cNvCxnSpPr>
            <a:cxnSpLocks noChangeShapeType="1"/>
          </p:cNvCxnSpPr>
          <p:nvPr/>
        </p:nvCxnSpPr>
        <p:spPr bwMode="auto">
          <a:xfrm>
            <a:off x="4286250" y="2192139"/>
            <a:ext cx="857250" cy="1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8917" name="Content Placeholder 2"/>
          <p:cNvSpPr txBox="1">
            <a:spLocks/>
          </p:cNvSpPr>
          <p:nvPr/>
        </p:nvSpPr>
        <p:spPr bwMode="auto">
          <a:xfrm>
            <a:off x="4133933" y="3829048"/>
            <a:ext cx="1257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dirty="0">
                <a:latin typeface="Trebuchet MS" charset="0"/>
                <a:ea typeface="Osaka" charset="-128"/>
              </a:rPr>
              <a:t>P(c)</a:t>
            </a:r>
            <a:endParaRPr lang="en-US" altLang="x-none" sz="1500" dirty="0"/>
          </a:p>
          <a:p>
            <a:pPr>
              <a:spcBef>
                <a:spcPct val="20000"/>
              </a:spcBef>
              <a:buClr>
                <a:srgbClr val="0046AA"/>
              </a:buClr>
              <a:buFont typeface="Wingdings" charset="2"/>
              <a:buNone/>
            </a:pPr>
            <a:r>
              <a:rPr lang="en-US" altLang="x-none" sz="1500" dirty="0">
                <a:latin typeface="Trebuchet MS" charset="0"/>
                <a:ea typeface="Osaka" charset="-128"/>
              </a:rPr>
              <a:t>∴ ∀</a:t>
            </a:r>
            <a:r>
              <a:rPr lang="en-US" altLang="x-none" sz="1500" dirty="0" err="1">
                <a:latin typeface="Trebuchet MS" charset="0"/>
                <a:ea typeface="Osaka" charset="-128"/>
              </a:rPr>
              <a:t>x</a:t>
            </a:r>
            <a:r>
              <a:rPr lang="en-US" altLang="x-none" sz="1500" dirty="0" err="1"/>
              <a:t>P</a:t>
            </a:r>
            <a:r>
              <a:rPr lang="en-US" altLang="x-none" sz="1500" dirty="0"/>
              <a:t>(x)</a:t>
            </a:r>
            <a:endParaRPr lang="en-US" altLang="x-none" sz="1500" dirty="0">
              <a:latin typeface="Trebuchet MS" charset="0"/>
              <a:ea typeface="Osaka" charset="-128"/>
            </a:endParaRPr>
          </a:p>
        </p:txBody>
      </p:sp>
      <p:cxnSp>
        <p:nvCxnSpPr>
          <p:cNvPr id="38918" name="Straight Connector 6"/>
          <p:cNvCxnSpPr>
            <a:cxnSpLocks noChangeShapeType="1"/>
          </p:cNvCxnSpPr>
          <p:nvPr/>
        </p:nvCxnSpPr>
        <p:spPr bwMode="auto">
          <a:xfrm>
            <a:off x="4191083" y="4152898"/>
            <a:ext cx="857250" cy="1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2" name="Group 12"/>
          <p:cNvGrpSpPr>
            <a:grpSpLocks/>
          </p:cNvGrpSpPr>
          <p:nvPr/>
        </p:nvGrpSpPr>
        <p:grpSpPr bwMode="auto">
          <a:xfrm>
            <a:off x="1395412" y="3323645"/>
            <a:ext cx="6034088" cy="1848769"/>
            <a:chOff x="336550" y="4134668"/>
            <a:chExt cx="8045450" cy="2464493"/>
          </a:xfrm>
        </p:grpSpPr>
        <p:sp>
          <p:nvSpPr>
            <p:cNvPr id="38922" name="TextBox 7"/>
            <p:cNvSpPr txBox="1">
              <a:spLocks noChangeArrowheads="1"/>
            </p:cNvSpPr>
            <p:nvPr/>
          </p:nvSpPr>
          <p:spPr bwMode="auto">
            <a:xfrm>
              <a:off x="336550" y="5552947"/>
              <a:ext cx="8045450" cy="104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Note that </a:t>
              </a:r>
              <a:r>
                <a:rPr lang="en-US" altLang="ja-JP" sz="1500" b="1" i="1" dirty="0">
                  <a:solidFill>
                    <a:srgbClr val="FF0000"/>
                  </a:solidFill>
                  <a:latin typeface="Comic Neue" panose="02000000000000000000" pitchFamily="2" charset="0"/>
                </a:rPr>
                <a:t>“arbitrary” does not mean “randomly chosen.”  It means that we cannot make </a:t>
              </a:r>
              <a:r>
                <a:rPr lang="en-US" altLang="ja-JP" sz="1500" b="1" i="1" u="sng" dirty="0">
                  <a:solidFill>
                    <a:srgbClr val="FF0000"/>
                  </a:solidFill>
                  <a:latin typeface="Comic Neue" panose="02000000000000000000" pitchFamily="2" charset="0"/>
                </a:rPr>
                <a:t>any</a:t>
              </a:r>
              <a:r>
                <a:rPr lang="en-US" altLang="ja-JP" sz="1500" b="1" i="1" dirty="0">
                  <a:solidFill>
                    <a:srgbClr val="FF0000"/>
                  </a:solidFill>
                  <a:latin typeface="Comic Neue" panose="02000000000000000000" pitchFamily="2" charset="0"/>
                </a:rPr>
                <a:t> assumptions about c other than the fact that it comes from the appropriate domain.</a:t>
              </a:r>
              <a:endParaRPr lang="en-US" altLang="x-none" sz="1500" b="1" i="1" dirty="0">
                <a:solidFill>
                  <a:srgbClr val="FF0000"/>
                </a:solidFill>
                <a:latin typeface="Comic Neue" panose="02000000000000000000" pitchFamily="2" charset="0"/>
              </a:endParaRPr>
            </a:p>
          </p:txBody>
        </p:sp>
        <p:cxnSp>
          <p:nvCxnSpPr>
            <p:cNvPr id="10" name="Shape 9"/>
            <p:cNvCxnSpPr>
              <a:cxnSpLocks/>
              <a:stCxn id="38922" idx="3"/>
            </p:cNvCxnSpPr>
            <p:nvPr/>
          </p:nvCxnSpPr>
          <p:spPr bwMode="auto">
            <a:xfrm flipH="1" flipV="1">
              <a:off x="8293211" y="4134668"/>
              <a:ext cx="88789" cy="1941386"/>
            </a:xfrm>
            <a:prstGeom prst="curvedConnector4">
              <a:avLst>
                <a:gd name="adj1" fmla="val -907252"/>
                <a:gd name="adj2" fmla="val 100052"/>
              </a:avLst>
            </a:prstGeom>
            <a:solidFill>
              <a:schemeClr val="accent1"/>
            </a:solidFill>
            <a:ln w="38100" cap="flat" cmpd="sng" algn="ctr">
              <a:solidFill>
                <a:srgbClr val="FF0000"/>
              </a:solidFill>
              <a:prstDash val="solid"/>
              <a:round/>
              <a:headEnd type="none" w="med" len="med"/>
              <a:tailEnd type="arrow"/>
            </a:ln>
            <a:effectLst/>
          </p:spPr>
        </p:cxnSp>
      </p:grpSp>
      <p:sp>
        <p:nvSpPr>
          <p:cNvPr id="11" name="Rectangle 10"/>
          <p:cNvSpPr>
            <a:spLocks noChangeArrowheads="1"/>
          </p:cNvSpPr>
          <p:nvPr/>
        </p:nvSpPr>
        <p:spPr bwMode="auto">
          <a:xfrm>
            <a:off x="4229100" y="1925439"/>
            <a:ext cx="1543050" cy="62865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12" name="Rectangle 11"/>
          <p:cNvSpPr>
            <a:spLocks noChangeArrowheads="1"/>
          </p:cNvSpPr>
          <p:nvPr/>
        </p:nvSpPr>
        <p:spPr bwMode="auto">
          <a:xfrm>
            <a:off x="4125982" y="3830622"/>
            <a:ext cx="1543050" cy="62865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3" name="3 Marcador de número de diapositiva">
            <a:extLst>
              <a:ext uri="{FF2B5EF4-FFF2-40B4-BE49-F238E27FC236}">
                <a16:creationId xmlns:a16="http://schemas.microsoft.com/office/drawing/2014/main" id="{58ECBF17-3B94-2FBA-7EEF-57FEEABBB8B1}"/>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21</a:t>
            </a:fld>
            <a:endParaRPr lang="pt-BR" dirty="0"/>
          </a:p>
        </p:txBody>
      </p:sp>
      <p:sp>
        <p:nvSpPr>
          <p:cNvPr id="4" name="Title 1">
            <a:extLst>
              <a:ext uri="{FF2B5EF4-FFF2-40B4-BE49-F238E27FC236}">
                <a16:creationId xmlns:a16="http://schemas.microsoft.com/office/drawing/2014/main" id="{C055DFCF-52AE-F1EE-F1B5-5EBFABDE04B0}"/>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x-none" sz="3200" dirty="0"/>
              <a:t>We also have rules of inference for statements with quantifiers</a:t>
            </a:r>
            <a:endParaRPr lang="en-US" altLang="x-none" dirty="0"/>
          </a:p>
        </p:txBody>
      </p:sp>
      <p:sp>
        <p:nvSpPr>
          <p:cNvPr id="5" name="TextBox 4">
            <a:extLst>
              <a:ext uri="{FF2B5EF4-FFF2-40B4-BE49-F238E27FC236}">
                <a16:creationId xmlns:a16="http://schemas.microsoft.com/office/drawing/2014/main" id="{2AA5B6C9-5EFA-9690-4ACF-5464E70B0A0E}"/>
              </a:ext>
            </a:extLst>
          </p:cNvPr>
          <p:cNvSpPr txBox="1"/>
          <p:nvPr/>
        </p:nvSpPr>
        <p:spPr>
          <a:xfrm>
            <a:off x="6319750" y="3733559"/>
            <a:ext cx="2219499" cy="523220"/>
          </a:xfrm>
          <a:prstGeom prst="rect">
            <a:avLst/>
          </a:prstGeom>
          <a:noFill/>
          <a:ln w="19050">
            <a:solidFill>
              <a:schemeClr val="bg2"/>
            </a:solidFill>
          </a:ln>
        </p:spPr>
        <p:txBody>
          <a:bodyPr wrap="square" rtlCol="0">
            <a:spAutoFit/>
          </a:bodyPr>
          <a:lstStyle/>
          <a:p>
            <a:pPr algn="ctr"/>
            <a:r>
              <a:rPr lang="en-US" dirty="0"/>
              <a:t>P(c) is </a:t>
            </a:r>
            <a:r>
              <a:rPr lang="en-US" dirty="0">
                <a:solidFill>
                  <a:srgbClr val="00B050"/>
                </a:solidFill>
              </a:rPr>
              <a:t>True</a:t>
            </a:r>
            <a:r>
              <a:rPr lang="en-US" dirty="0"/>
              <a:t> for all elements c in its domain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3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39">
                                            <p:txEl>
                                              <p:pRg st="7" end="7"/>
                                            </p:txEl>
                                          </p:spTgt>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11" grpId="0" animBg="1"/>
      <p:bldP spid="1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1665301" y="959125"/>
            <a:ext cx="5829300" cy="3543300"/>
          </a:xfrm>
        </p:spPr>
        <p:txBody>
          <a:bodyPr>
            <a:normAutofit fontScale="92500" lnSpcReduction="10000"/>
          </a:bodyPr>
          <a:lstStyle/>
          <a:p>
            <a:pPr>
              <a:buFont typeface="Wingdings" charset="2"/>
              <a:buNone/>
            </a:pPr>
            <a:r>
              <a:rPr lang="en-US" altLang="x-none" b="1" i="1" dirty="0">
                <a:solidFill>
                  <a:schemeClr val="bg2"/>
                </a:solidFill>
              </a:rPr>
              <a:t>Existential Instantiation</a:t>
            </a:r>
            <a:endParaRPr lang="en-US" altLang="x-none" dirty="0">
              <a:solidFill>
                <a:schemeClr val="bg2"/>
              </a:solidFill>
            </a:endParaRPr>
          </a:p>
          <a:p>
            <a:pPr lvl="1"/>
            <a:r>
              <a:rPr lang="en-US" altLang="x-none" dirty="0">
                <a:solidFill>
                  <a:schemeClr val="bg2"/>
                </a:solidFill>
              </a:rPr>
              <a:t>Intuition: </a:t>
            </a:r>
            <a:r>
              <a:rPr lang="en-US" altLang="x-none" dirty="0"/>
              <a:t>If we know that ∃x P(x) is </a:t>
            </a:r>
            <a:r>
              <a:rPr lang="en-US" altLang="x-none" dirty="0">
                <a:solidFill>
                  <a:srgbClr val="00B050"/>
                </a:solidFill>
              </a:rPr>
              <a:t>true</a:t>
            </a:r>
            <a:r>
              <a:rPr lang="en-US" altLang="x-none" dirty="0"/>
              <a:t>, then we know that P(c) is </a:t>
            </a:r>
            <a:r>
              <a:rPr lang="en-US" altLang="x-none" dirty="0">
                <a:solidFill>
                  <a:srgbClr val="00B050"/>
                </a:solidFill>
              </a:rPr>
              <a:t>true</a:t>
            </a:r>
            <a:r>
              <a:rPr lang="en-US" altLang="x-none" dirty="0"/>
              <a:t> for </a:t>
            </a:r>
            <a:r>
              <a:rPr lang="en-US" altLang="x-none" dirty="0">
                <a:solidFill>
                  <a:srgbClr val="FF0000"/>
                </a:solidFill>
              </a:rPr>
              <a:t>some </a:t>
            </a:r>
            <a:r>
              <a:rPr lang="en-US" altLang="x-none" dirty="0"/>
              <a:t>c</a:t>
            </a:r>
          </a:p>
          <a:p>
            <a:pPr lvl="1"/>
            <a:r>
              <a:rPr lang="en-US" altLang="x-none" dirty="0"/>
              <a:t>Rule of inference:</a:t>
            </a:r>
          </a:p>
          <a:p>
            <a:pPr lvl="1"/>
            <a:endParaRPr lang="en-US" altLang="x-none" dirty="0"/>
          </a:p>
          <a:p>
            <a:pPr lvl="1"/>
            <a:endParaRPr lang="en-US" altLang="x-none" dirty="0"/>
          </a:p>
          <a:p>
            <a:pPr lvl="1"/>
            <a:endParaRPr lang="en-US" altLang="x-none" dirty="0"/>
          </a:p>
          <a:p>
            <a:pPr lvl="1"/>
            <a:endParaRPr lang="en-US" altLang="x-none" dirty="0"/>
          </a:p>
          <a:p>
            <a:pPr lvl="1"/>
            <a:endParaRPr lang="en-US" altLang="x-none" dirty="0"/>
          </a:p>
          <a:p>
            <a:pPr lvl="1"/>
            <a:endParaRPr lang="en-US" altLang="x-none" dirty="0"/>
          </a:p>
          <a:p>
            <a:pPr>
              <a:buFont typeface="Wingdings" charset="2"/>
              <a:buNone/>
            </a:pPr>
            <a:r>
              <a:rPr lang="en-US" altLang="x-none" b="1" i="1" dirty="0">
                <a:solidFill>
                  <a:schemeClr val="bg2"/>
                </a:solidFill>
              </a:rPr>
              <a:t>Existential Generalization</a:t>
            </a:r>
          </a:p>
          <a:p>
            <a:pPr lvl="1"/>
            <a:r>
              <a:rPr lang="en-US" altLang="x-none" dirty="0">
                <a:solidFill>
                  <a:schemeClr val="bg2"/>
                </a:solidFill>
              </a:rPr>
              <a:t>Intuition: </a:t>
            </a:r>
            <a:r>
              <a:rPr lang="en-US" altLang="x-none" dirty="0"/>
              <a:t>If we can show that P(c) is </a:t>
            </a:r>
            <a:r>
              <a:rPr lang="en-US" altLang="x-none" dirty="0">
                <a:solidFill>
                  <a:srgbClr val="00B050"/>
                </a:solidFill>
              </a:rPr>
              <a:t>true</a:t>
            </a:r>
            <a:r>
              <a:rPr lang="en-US" altLang="x-none" dirty="0"/>
              <a:t> for a particular c, then we can conclude that ∃x P(x) is </a:t>
            </a:r>
            <a:r>
              <a:rPr lang="en-US" altLang="x-none" dirty="0">
                <a:solidFill>
                  <a:srgbClr val="00B050"/>
                </a:solidFill>
              </a:rPr>
              <a:t>true</a:t>
            </a:r>
          </a:p>
          <a:p>
            <a:pPr lvl="1"/>
            <a:r>
              <a:rPr lang="en-US" altLang="x-none" dirty="0"/>
              <a:t>Rule of inference: </a:t>
            </a:r>
          </a:p>
        </p:txBody>
      </p:sp>
      <p:sp>
        <p:nvSpPr>
          <p:cNvPr id="3" name="Content Placeholder 2"/>
          <p:cNvSpPr txBox="1">
            <a:spLocks/>
          </p:cNvSpPr>
          <p:nvPr/>
        </p:nvSpPr>
        <p:spPr bwMode="auto">
          <a:xfrm>
            <a:off x="4046717" y="1708289"/>
            <a:ext cx="971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dirty="0">
                <a:latin typeface="Trebuchet MS" charset="0"/>
                <a:ea typeface="Osaka" charset="-128"/>
              </a:rPr>
              <a:t>∃x P(x)</a:t>
            </a:r>
            <a:endParaRPr lang="en-US" altLang="x-none" sz="1500" dirty="0"/>
          </a:p>
          <a:p>
            <a:pPr>
              <a:spcBef>
                <a:spcPct val="20000"/>
              </a:spcBef>
              <a:buClr>
                <a:srgbClr val="0046AA"/>
              </a:buClr>
              <a:buFont typeface="Wingdings" charset="2"/>
              <a:buNone/>
            </a:pPr>
            <a:r>
              <a:rPr lang="en-US" altLang="x-none" sz="1500" dirty="0">
                <a:latin typeface="Trebuchet MS" charset="0"/>
                <a:ea typeface="Osaka" charset="-128"/>
              </a:rPr>
              <a:t>∴ </a:t>
            </a:r>
            <a:r>
              <a:rPr lang="en-US" altLang="x-none" sz="1500" dirty="0"/>
              <a:t>P(c)</a:t>
            </a:r>
            <a:endParaRPr lang="en-US" altLang="x-none" sz="1500" dirty="0">
              <a:latin typeface="Trebuchet MS" charset="0"/>
              <a:ea typeface="Osaka" charset="-128"/>
            </a:endParaRPr>
          </a:p>
        </p:txBody>
      </p:sp>
      <p:cxnSp>
        <p:nvCxnSpPr>
          <p:cNvPr id="40964" name="Straight Connector 6"/>
          <p:cNvCxnSpPr>
            <a:cxnSpLocks noChangeShapeType="1"/>
          </p:cNvCxnSpPr>
          <p:nvPr/>
        </p:nvCxnSpPr>
        <p:spPr bwMode="auto">
          <a:xfrm>
            <a:off x="4103867" y="2003564"/>
            <a:ext cx="857250" cy="1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0965" name="Content Placeholder 2"/>
          <p:cNvSpPr txBox="1">
            <a:spLocks/>
          </p:cNvSpPr>
          <p:nvPr/>
        </p:nvSpPr>
        <p:spPr bwMode="auto">
          <a:xfrm>
            <a:off x="4046717" y="4184375"/>
            <a:ext cx="1257300" cy="65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500">
                <a:latin typeface="Trebuchet MS" charset="0"/>
                <a:ea typeface="Osaka" charset="-128"/>
              </a:rPr>
              <a:t>P(c)</a:t>
            </a:r>
            <a:endParaRPr lang="en-US" altLang="x-none" sz="1500"/>
          </a:p>
          <a:p>
            <a:pPr>
              <a:spcBef>
                <a:spcPct val="20000"/>
              </a:spcBef>
              <a:buClr>
                <a:srgbClr val="0046AA"/>
              </a:buClr>
              <a:buFont typeface="Wingdings" charset="2"/>
              <a:buNone/>
            </a:pPr>
            <a:r>
              <a:rPr lang="en-US" altLang="x-none" sz="1500">
                <a:latin typeface="Trebuchet MS" charset="0"/>
                <a:ea typeface="Osaka" charset="-128"/>
              </a:rPr>
              <a:t>∴ ∃x</a:t>
            </a:r>
            <a:r>
              <a:rPr lang="en-US" altLang="x-none" sz="1500"/>
              <a:t>P(x)</a:t>
            </a:r>
            <a:endParaRPr lang="en-US" altLang="x-none" sz="1500">
              <a:latin typeface="Trebuchet MS" charset="0"/>
              <a:ea typeface="Osaka" charset="-128"/>
            </a:endParaRPr>
          </a:p>
        </p:txBody>
      </p:sp>
      <p:cxnSp>
        <p:nvCxnSpPr>
          <p:cNvPr id="40966" name="Straight Connector 6"/>
          <p:cNvCxnSpPr>
            <a:cxnSpLocks noChangeShapeType="1"/>
          </p:cNvCxnSpPr>
          <p:nvPr/>
        </p:nvCxnSpPr>
        <p:spPr bwMode="auto">
          <a:xfrm>
            <a:off x="4103867" y="4497509"/>
            <a:ext cx="857250" cy="1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2" name="Group 11"/>
          <p:cNvGrpSpPr>
            <a:grpSpLocks/>
          </p:cNvGrpSpPr>
          <p:nvPr/>
        </p:nvGrpSpPr>
        <p:grpSpPr bwMode="auto">
          <a:xfrm>
            <a:off x="1289063" y="2000484"/>
            <a:ext cx="6034088" cy="1184379"/>
            <a:chOff x="184150" y="2455309"/>
            <a:chExt cx="8045450" cy="1578858"/>
          </a:xfrm>
        </p:grpSpPr>
        <p:sp>
          <p:nvSpPr>
            <p:cNvPr id="40970" name="TextBox 7"/>
            <p:cNvSpPr txBox="1">
              <a:spLocks noChangeArrowheads="1"/>
            </p:cNvSpPr>
            <p:nvPr/>
          </p:nvSpPr>
          <p:spPr bwMode="auto">
            <a:xfrm>
              <a:off x="184150" y="3295650"/>
              <a:ext cx="8045450" cy="73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Again, we cannot make assumptions about c other than the fact that it exists and is from the appropriate domain.</a:t>
              </a:r>
            </a:p>
          </p:txBody>
        </p:sp>
        <p:cxnSp>
          <p:nvCxnSpPr>
            <p:cNvPr id="10" name="Shape 9"/>
            <p:cNvCxnSpPr>
              <a:cxnSpLocks/>
              <a:stCxn id="40970" idx="3"/>
            </p:cNvCxnSpPr>
            <p:nvPr/>
          </p:nvCxnSpPr>
          <p:spPr bwMode="auto">
            <a:xfrm flipH="1" flipV="1">
              <a:off x="5156422" y="2455309"/>
              <a:ext cx="3073178" cy="1209600"/>
            </a:xfrm>
            <a:prstGeom prst="curvedConnector3">
              <a:avLst>
                <a:gd name="adj1" fmla="val -9918"/>
              </a:avLst>
            </a:prstGeom>
            <a:solidFill>
              <a:schemeClr val="accent1"/>
            </a:solidFill>
            <a:ln w="38100" cap="flat" cmpd="sng" algn="ctr">
              <a:solidFill>
                <a:srgbClr val="FF0000"/>
              </a:solidFill>
              <a:prstDash val="solid"/>
              <a:round/>
              <a:headEnd type="none" w="med" len="med"/>
              <a:tailEnd type="arrow"/>
            </a:ln>
            <a:effectLst/>
          </p:spPr>
        </p:cxnSp>
      </p:grpSp>
      <p:sp>
        <p:nvSpPr>
          <p:cNvPr id="11" name="Rectangle 10"/>
          <p:cNvSpPr>
            <a:spLocks noChangeArrowheads="1"/>
          </p:cNvSpPr>
          <p:nvPr/>
        </p:nvSpPr>
        <p:spPr bwMode="auto">
          <a:xfrm>
            <a:off x="4046717" y="1736864"/>
            <a:ext cx="971550" cy="62865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13" name="Rectangle 12"/>
          <p:cNvSpPr>
            <a:spLocks noChangeArrowheads="1"/>
          </p:cNvSpPr>
          <p:nvPr/>
        </p:nvSpPr>
        <p:spPr bwMode="auto">
          <a:xfrm>
            <a:off x="4103867" y="4198067"/>
            <a:ext cx="971550" cy="62865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4" name="3 Marcador de número de diapositiva">
            <a:extLst>
              <a:ext uri="{FF2B5EF4-FFF2-40B4-BE49-F238E27FC236}">
                <a16:creationId xmlns:a16="http://schemas.microsoft.com/office/drawing/2014/main" id="{6A93BE5A-9B89-B05C-7481-850FC123021B}"/>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22</a:t>
            </a:fld>
            <a:endParaRPr lang="pt-BR" dirty="0"/>
          </a:p>
        </p:txBody>
      </p:sp>
      <p:sp>
        <p:nvSpPr>
          <p:cNvPr id="5" name="Title 1">
            <a:extLst>
              <a:ext uri="{FF2B5EF4-FFF2-40B4-BE49-F238E27FC236}">
                <a16:creationId xmlns:a16="http://schemas.microsoft.com/office/drawing/2014/main" id="{4E98584A-5C0A-F154-9EFB-8EF976BB5F4F}"/>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x-none" sz="3200" dirty="0"/>
              <a:t>We also have rules of inference for statements with quantifiers</a:t>
            </a:r>
            <a:endParaRPr lang="en-US" altLang="x-non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0963">
                                            <p:txEl>
                                              <p:pRg st="9" end="9"/>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0963">
                                            <p:txEl>
                                              <p:pRg st="10" end="1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0963">
                                            <p:txEl>
                                              <p:pRg st="11" end="11"/>
                                            </p:txEl>
                                          </p:spTgt>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1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tLang="x-none"/>
              <a:t>Hungry dogs redux</a:t>
            </a:r>
          </a:p>
        </p:txBody>
      </p:sp>
      <p:grpSp>
        <p:nvGrpSpPr>
          <p:cNvPr id="41986" name="Group 9"/>
          <p:cNvGrpSpPr>
            <a:grpSpLocks/>
          </p:cNvGrpSpPr>
          <p:nvPr/>
        </p:nvGrpSpPr>
        <p:grpSpPr bwMode="auto">
          <a:xfrm>
            <a:off x="1293579" y="1165862"/>
            <a:ext cx="3647152" cy="1766202"/>
            <a:chOff x="353842" y="2133600"/>
            <a:chExt cx="4861589" cy="2355058"/>
          </a:xfrm>
        </p:grpSpPr>
        <p:pic>
          <p:nvPicPr>
            <p:cNvPr id="42006" name="Picture 4"/>
            <p:cNvPicPr>
              <a:picLocks noChangeAspect="1"/>
            </p:cNvPicPr>
            <p:nvPr/>
          </p:nvPicPr>
          <p:blipFill>
            <a:blip r:embed="rId2">
              <a:extLst>
                <a:ext uri="{28A0092B-C50C-407E-A947-70E740481C1C}">
                  <a14:useLocalDpi xmlns:a14="http://schemas.microsoft.com/office/drawing/2010/main" val="0"/>
                </a:ext>
              </a:extLst>
            </a:blip>
            <a:srcRect l="11258" t="20860" r="1324" b="34106"/>
            <a:stretch>
              <a:fillRect/>
            </a:stretch>
          </p:blipFill>
          <p:spPr bwMode="auto">
            <a:xfrm>
              <a:off x="381000" y="2133600"/>
              <a:ext cx="47333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7" name="TextBox 5"/>
            <p:cNvSpPr txBox="1">
              <a:spLocks noChangeArrowheads="1"/>
            </p:cNvSpPr>
            <p:nvPr/>
          </p:nvSpPr>
          <p:spPr bwMode="auto">
            <a:xfrm>
              <a:off x="353842" y="4057749"/>
              <a:ext cx="4861589" cy="43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500" dirty="0">
                  <a:solidFill>
                    <a:schemeClr val="bg2"/>
                  </a:solidFill>
                  <a:latin typeface="Trebuchet MS" charset="0"/>
                </a:rPr>
                <a:t>Given: </a:t>
              </a:r>
              <a:r>
                <a:rPr lang="en-US" altLang="x-none" sz="1500" dirty="0">
                  <a:latin typeface="Trebuchet MS" charset="0"/>
                </a:rPr>
                <a:t>All of my dogs like peanut butter</a:t>
              </a:r>
            </a:p>
          </p:txBody>
        </p:sp>
      </p:grpSp>
      <p:grpSp>
        <p:nvGrpSpPr>
          <p:cNvPr id="41987" name="Group 14"/>
          <p:cNvGrpSpPr>
            <a:grpSpLocks/>
          </p:cNvGrpSpPr>
          <p:nvPr/>
        </p:nvGrpSpPr>
        <p:grpSpPr bwMode="auto">
          <a:xfrm>
            <a:off x="6083870" y="814388"/>
            <a:ext cx="1778052" cy="3543300"/>
            <a:chOff x="6425211" y="1752600"/>
            <a:chExt cx="2370974" cy="4724400"/>
          </a:xfrm>
        </p:grpSpPr>
        <p:pic>
          <p:nvPicPr>
            <p:cNvPr id="42004" name="Picture 6"/>
            <p:cNvPicPr>
              <a:picLocks noChangeAspect="1"/>
            </p:cNvPicPr>
            <p:nvPr/>
          </p:nvPicPr>
          <p:blipFill>
            <a:blip r:embed="rId3">
              <a:extLst>
                <a:ext uri="{28A0092B-C50C-407E-A947-70E740481C1C}">
                  <a14:useLocalDpi xmlns:a14="http://schemas.microsoft.com/office/drawing/2010/main" val="0"/>
                </a:ext>
              </a:extLst>
            </a:blip>
            <a:srcRect l="32539" t="23810" r="30952" b="13095"/>
            <a:stretch>
              <a:fillRect/>
            </a:stretch>
          </p:blipFill>
          <p:spPr bwMode="auto">
            <a:xfrm>
              <a:off x="6781800" y="2438400"/>
              <a:ext cx="1752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5" name="TextBox 7"/>
            <p:cNvSpPr txBox="1">
              <a:spLocks noChangeArrowheads="1"/>
            </p:cNvSpPr>
            <p:nvPr/>
          </p:nvSpPr>
          <p:spPr bwMode="auto">
            <a:xfrm>
              <a:off x="6425211" y="1752600"/>
              <a:ext cx="23709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500" dirty="0">
                  <a:solidFill>
                    <a:schemeClr val="bg2"/>
                  </a:solidFill>
                  <a:latin typeface="Trebuchet MS" charset="0"/>
                </a:rPr>
                <a:t>Given: </a:t>
              </a:r>
              <a:r>
                <a:rPr lang="en-US" altLang="x-none" sz="1500" dirty="0">
                  <a:latin typeface="Trebuchet MS" charset="0"/>
                </a:rPr>
                <a:t>Kody is one</a:t>
              </a:r>
            </a:p>
            <a:p>
              <a:pPr algn="ctr"/>
              <a:r>
                <a:rPr lang="en-US" altLang="x-none" sz="1500" dirty="0">
                  <a:latin typeface="Trebuchet MS" charset="0"/>
                </a:rPr>
                <a:t>of my dogs</a:t>
              </a:r>
            </a:p>
          </p:txBody>
        </p:sp>
      </p:grpSp>
      <p:cxnSp>
        <p:nvCxnSpPr>
          <p:cNvPr id="11" name="Straight Connector 10"/>
          <p:cNvCxnSpPr/>
          <p:nvPr/>
        </p:nvCxnSpPr>
        <p:spPr bwMode="auto">
          <a:xfrm>
            <a:off x="2456953" y="2937511"/>
            <a:ext cx="742950" cy="1191"/>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1990" name="Straight Connector 11"/>
          <p:cNvCxnSpPr>
            <a:cxnSpLocks noChangeShapeType="1"/>
          </p:cNvCxnSpPr>
          <p:nvPr/>
        </p:nvCxnSpPr>
        <p:spPr bwMode="auto">
          <a:xfrm>
            <a:off x="3257053" y="2936321"/>
            <a:ext cx="1543050" cy="119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grpSp>
        <p:nvGrpSpPr>
          <p:cNvPr id="4" name="Group 20"/>
          <p:cNvGrpSpPr>
            <a:grpSpLocks/>
          </p:cNvGrpSpPr>
          <p:nvPr/>
        </p:nvGrpSpPr>
        <p:grpSpPr bwMode="auto">
          <a:xfrm>
            <a:off x="1893788" y="2937508"/>
            <a:ext cx="906065" cy="494597"/>
            <a:chOff x="1382713" y="3429000"/>
            <a:chExt cx="1208087" cy="659527"/>
          </a:xfrm>
        </p:grpSpPr>
        <p:sp>
          <p:nvSpPr>
            <p:cNvPr id="42002" name="TextBox 13"/>
            <p:cNvSpPr txBox="1">
              <a:spLocks noChangeArrowheads="1"/>
            </p:cNvSpPr>
            <p:nvPr/>
          </p:nvSpPr>
          <p:spPr bwMode="auto">
            <a:xfrm>
              <a:off x="1382713" y="3657599"/>
              <a:ext cx="746359" cy="43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500" b="1" i="1" dirty="0">
                  <a:solidFill>
                    <a:srgbClr val="FF0000"/>
                  </a:solidFill>
                  <a:latin typeface="Comic Neue" panose="02000000000000000000" pitchFamily="2" charset="0"/>
                </a:rPr>
                <a:t>M(x)</a:t>
              </a:r>
            </a:p>
          </p:txBody>
        </p:sp>
        <p:cxnSp>
          <p:nvCxnSpPr>
            <p:cNvPr id="16" name="Shape 15"/>
            <p:cNvCxnSpPr/>
            <p:nvPr/>
          </p:nvCxnSpPr>
          <p:spPr bwMode="auto">
            <a:xfrm flipV="1">
              <a:off x="2274888" y="3429000"/>
              <a:ext cx="315912" cy="458832"/>
            </a:xfrm>
            <a:prstGeom prst="curvedConnector2">
              <a:avLst/>
            </a:prstGeom>
            <a:solidFill>
              <a:schemeClr val="accent1"/>
            </a:solidFill>
            <a:ln w="38100" cap="flat" cmpd="sng" algn="ctr">
              <a:solidFill>
                <a:srgbClr val="FF0000"/>
              </a:solidFill>
              <a:prstDash val="solid"/>
              <a:round/>
              <a:headEnd type="none" w="med" len="med"/>
              <a:tailEnd type="arrow"/>
            </a:ln>
            <a:effectLst/>
          </p:spPr>
        </p:cxnSp>
      </p:grpSp>
      <p:grpSp>
        <p:nvGrpSpPr>
          <p:cNvPr id="5" name="Group 21"/>
          <p:cNvGrpSpPr>
            <a:grpSpLocks/>
          </p:cNvGrpSpPr>
          <p:nvPr/>
        </p:nvGrpSpPr>
        <p:grpSpPr bwMode="auto">
          <a:xfrm>
            <a:off x="3257054" y="2937513"/>
            <a:ext cx="914401" cy="540855"/>
            <a:chOff x="3200400" y="3429002"/>
            <a:chExt cx="1219201" cy="720827"/>
          </a:xfrm>
        </p:grpSpPr>
        <p:sp>
          <p:nvSpPr>
            <p:cNvPr id="42000" name="TextBox 16"/>
            <p:cNvSpPr txBox="1">
              <a:spLocks noChangeArrowheads="1"/>
            </p:cNvSpPr>
            <p:nvPr/>
          </p:nvSpPr>
          <p:spPr bwMode="auto">
            <a:xfrm>
              <a:off x="3200400" y="3657600"/>
              <a:ext cx="744221" cy="49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b="1" i="1" dirty="0">
                  <a:solidFill>
                    <a:srgbClr val="FF0000"/>
                  </a:solidFill>
                  <a:latin typeface="Comic Neue" panose="02000000000000000000" pitchFamily="2" charset="0"/>
                </a:rPr>
                <a:t>P(x)</a:t>
              </a:r>
            </a:p>
          </p:txBody>
        </p:sp>
        <p:cxnSp>
          <p:nvCxnSpPr>
            <p:cNvPr id="18" name="Shape 17"/>
            <p:cNvCxnSpPr>
              <a:stCxn id="42000" idx="3"/>
            </p:cNvCxnSpPr>
            <p:nvPr/>
          </p:nvCxnSpPr>
          <p:spPr bwMode="auto">
            <a:xfrm flipV="1">
              <a:off x="3944621" y="3429002"/>
              <a:ext cx="474980" cy="474713"/>
            </a:xfrm>
            <a:prstGeom prst="curvedConnector3">
              <a:avLst>
                <a:gd name="adj1" fmla="val 96873"/>
              </a:avLst>
            </a:prstGeom>
            <a:solidFill>
              <a:schemeClr val="accent1"/>
            </a:solidFill>
            <a:ln w="38100" cap="flat" cmpd="sng" algn="ctr">
              <a:solidFill>
                <a:srgbClr val="FF0000"/>
              </a:solidFill>
              <a:prstDash val="solid"/>
              <a:round/>
              <a:headEnd type="none" w="med" len="med"/>
              <a:tailEnd type="arrow"/>
            </a:ln>
            <a:effectLst/>
          </p:spPr>
        </p:cxnSp>
      </p:grpSp>
      <p:grpSp>
        <p:nvGrpSpPr>
          <p:cNvPr id="6" name="Group 19"/>
          <p:cNvGrpSpPr>
            <a:grpSpLocks/>
          </p:cNvGrpSpPr>
          <p:nvPr/>
        </p:nvGrpSpPr>
        <p:grpSpPr bwMode="auto">
          <a:xfrm>
            <a:off x="5331618" y="1143001"/>
            <a:ext cx="1126329" cy="666039"/>
            <a:chOff x="5584825" y="1524003"/>
            <a:chExt cx="1501772" cy="888114"/>
          </a:xfrm>
        </p:grpSpPr>
        <p:sp>
          <p:nvSpPr>
            <p:cNvPr id="41998" name="TextBox 13"/>
            <p:cNvSpPr txBox="1">
              <a:spLocks noChangeArrowheads="1"/>
            </p:cNvSpPr>
            <p:nvPr/>
          </p:nvSpPr>
          <p:spPr bwMode="auto">
            <a:xfrm>
              <a:off x="5584825" y="1981200"/>
              <a:ext cx="1158865" cy="43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500" b="1" i="1" dirty="0">
                  <a:solidFill>
                    <a:srgbClr val="FF0000"/>
                  </a:solidFill>
                  <a:latin typeface="Comic Neue" panose="02000000000000000000" pitchFamily="2" charset="0"/>
                </a:rPr>
                <a:t>M(Kody)</a:t>
              </a:r>
            </a:p>
          </p:txBody>
        </p:sp>
        <p:cxnSp>
          <p:nvCxnSpPr>
            <p:cNvPr id="19" name="Shape 18"/>
            <p:cNvCxnSpPr>
              <a:stCxn id="41998" idx="0"/>
            </p:cNvCxnSpPr>
            <p:nvPr/>
          </p:nvCxnSpPr>
          <p:spPr bwMode="auto">
            <a:xfrm rot="5400000" flipH="1" flipV="1">
              <a:off x="6396829" y="1291433"/>
              <a:ext cx="457198" cy="922338"/>
            </a:xfrm>
            <a:prstGeom prst="curvedConnector2">
              <a:avLst/>
            </a:prstGeom>
            <a:solidFill>
              <a:schemeClr val="accent1"/>
            </a:solidFill>
            <a:ln w="38100" cap="flat" cmpd="sng" algn="ctr">
              <a:solidFill>
                <a:srgbClr val="FF0000"/>
              </a:solidFill>
              <a:prstDash val="solid"/>
              <a:round/>
              <a:headEnd type="none" w="med" len="med"/>
              <a:tailEnd type="arrow"/>
            </a:ln>
            <a:effectLst/>
          </p:spPr>
        </p:cxnSp>
      </p:grpSp>
      <p:sp>
        <p:nvSpPr>
          <p:cNvPr id="41992" name="Content Placeholder 2"/>
          <p:cNvSpPr>
            <a:spLocks noGrp="1"/>
          </p:cNvSpPr>
          <p:nvPr>
            <p:ph idx="1"/>
          </p:nvPr>
        </p:nvSpPr>
        <p:spPr>
          <a:xfrm>
            <a:off x="1543050" y="3657600"/>
            <a:ext cx="6599086" cy="1371600"/>
          </a:xfrm>
        </p:spPr>
        <p:txBody>
          <a:bodyPr>
            <a:normAutofit lnSpcReduction="10000"/>
          </a:bodyPr>
          <a:lstStyle/>
          <a:p>
            <a:pPr marL="342900" indent="-342900">
              <a:buFont typeface="Trebuchet MS" charset="0"/>
              <a:buAutoNum type="arabicPeriod"/>
            </a:pPr>
            <a:r>
              <a:rPr lang="en-US" altLang="x-none" dirty="0"/>
              <a:t>∀x [M(x) → P(x)]	hypothesis</a:t>
            </a:r>
          </a:p>
          <a:p>
            <a:pPr marL="342900" indent="-342900">
              <a:buFont typeface="Trebuchet MS" charset="0"/>
              <a:buAutoNum type="arabicPeriod"/>
            </a:pPr>
            <a:r>
              <a:rPr lang="en-US" altLang="x-none" dirty="0"/>
              <a:t>M(Kody)		hypothesis</a:t>
            </a:r>
          </a:p>
          <a:p>
            <a:pPr marL="342900" indent="-342900">
              <a:buFont typeface="Trebuchet MS" charset="0"/>
              <a:buAutoNum type="arabicPeriod"/>
            </a:pPr>
            <a:r>
              <a:rPr lang="en-US" altLang="x-none" dirty="0"/>
              <a:t>M(Kody) → P(Kody)	universal instantiation from 1</a:t>
            </a:r>
          </a:p>
          <a:p>
            <a:pPr marL="342900" indent="-342900">
              <a:buFont typeface="Trebuchet MS" charset="0"/>
              <a:buAutoNum type="arabicPeriod"/>
            </a:pPr>
            <a:r>
              <a:rPr lang="en-US" altLang="x-none" dirty="0"/>
              <a:t>P(Kody)		modus ponens from 2 and 3</a:t>
            </a:r>
          </a:p>
        </p:txBody>
      </p:sp>
      <p:sp>
        <p:nvSpPr>
          <p:cNvPr id="23" name="Rectangle 22"/>
          <p:cNvSpPr>
            <a:spLocks noChangeArrowheads="1"/>
          </p:cNvSpPr>
          <p:nvPr/>
        </p:nvSpPr>
        <p:spPr bwMode="auto">
          <a:xfrm>
            <a:off x="1789044" y="3755087"/>
            <a:ext cx="3714750" cy="3429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24" name="Rectangle 23"/>
          <p:cNvSpPr>
            <a:spLocks noChangeArrowheads="1"/>
          </p:cNvSpPr>
          <p:nvPr/>
        </p:nvSpPr>
        <p:spPr bwMode="auto">
          <a:xfrm>
            <a:off x="1846193" y="4074134"/>
            <a:ext cx="4465335" cy="3429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25" name="Rectangle 24"/>
          <p:cNvSpPr>
            <a:spLocks noChangeArrowheads="1"/>
          </p:cNvSpPr>
          <p:nvPr/>
        </p:nvSpPr>
        <p:spPr bwMode="auto">
          <a:xfrm>
            <a:off x="1846194" y="4369328"/>
            <a:ext cx="5829300" cy="3429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26" name="Rectangle 25"/>
          <p:cNvSpPr>
            <a:spLocks noChangeArrowheads="1"/>
          </p:cNvSpPr>
          <p:nvPr/>
        </p:nvSpPr>
        <p:spPr bwMode="auto">
          <a:xfrm>
            <a:off x="1836303" y="4673336"/>
            <a:ext cx="5829300" cy="3429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2" name="3 Marcador de número de diapositiva">
            <a:extLst>
              <a:ext uri="{FF2B5EF4-FFF2-40B4-BE49-F238E27FC236}">
                <a16:creationId xmlns:a16="http://schemas.microsoft.com/office/drawing/2014/main" id="{DAF97CC7-8E06-1125-CE5D-E2DB8B9FE0C5}"/>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23</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1990"/>
                                        </p:tgtEl>
                                        <p:attrNameLst>
                                          <p:attrName>style.visibility</p:attrName>
                                        </p:attrNameLst>
                                      </p:cBhvr>
                                      <p:to>
                                        <p:strVal val="visible"/>
                                      </p:to>
                                    </p:set>
                                    <p:animEffect transition="in" filter="wipe(left)">
                                      <p:cBhvr>
                                        <p:cTn id="17" dur="500"/>
                                        <p:tgtEl>
                                          <p:spTgt spid="419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tLang="x-none"/>
              <a:t>Reasoning about our class</a:t>
            </a:r>
          </a:p>
        </p:txBody>
      </p:sp>
      <p:sp>
        <p:nvSpPr>
          <p:cNvPr id="43010" name="Content Placeholder 2"/>
          <p:cNvSpPr>
            <a:spLocks noGrp="1"/>
          </p:cNvSpPr>
          <p:nvPr>
            <p:ph idx="1"/>
          </p:nvPr>
        </p:nvSpPr>
        <p:spPr/>
        <p:txBody>
          <a:bodyPr/>
          <a:lstStyle/>
          <a:p>
            <a:pPr marL="0" indent="0">
              <a:buNone/>
            </a:pPr>
            <a:r>
              <a:rPr lang="en-US" altLang="x-none" dirty="0"/>
              <a:t>Show that the premises </a:t>
            </a:r>
            <a:r>
              <a:rPr lang="en-US" altLang="ja-JP" dirty="0"/>
              <a:t>“A student in this class has not read the book” and “everyone in this class turned in HW1” imply the conclusion “Someone who turned in HW1 has not read the book.”</a:t>
            </a:r>
          </a:p>
          <a:p>
            <a:pPr marL="0" indent="0">
              <a:buNone/>
            </a:pPr>
            <a:endParaRPr lang="en-US" altLang="x-none" dirty="0"/>
          </a:p>
          <a:p>
            <a:pPr marL="0" indent="0">
              <a:buNone/>
            </a:pPr>
            <a:r>
              <a:rPr lang="en-US" altLang="x-none" b="1" i="1" dirty="0">
                <a:solidFill>
                  <a:schemeClr val="bg2"/>
                </a:solidFill>
              </a:rPr>
              <a:t>Let</a:t>
            </a:r>
            <a:r>
              <a:rPr lang="en-US" altLang="x-none" b="1" i="1" dirty="0"/>
              <a:t>:</a:t>
            </a:r>
          </a:p>
          <a:p>
            <a:pPr marL="556022" lvl="1" indent="-255985"/>
            <a:r>
              <a:rPr lang="en-US" altLang="x-none" dirty="0"/>
              <a:t>C(x) ≡ x is in this class</a:t>
            </a:r>
          </a:p>
          <a:p>
            <a:pPr marL="556022" lvl="1" indent="-255985"/>
            <a:r>
              <a:rPr lang="en-US" altLang="x-none" dirty="0"/>
              <a:t>B(x) ≡ x has read the book</a:t>
            </a:r>
          </a:p>
          <a:p>
            <a:pPr marL="556022" lvl="1" indent="-255985"/>
            <a:r>
              <a:rPr lang="en-US" altLang="x-none" dirty="0"/>
              <a:t>T(x) ≡ x turned in HW1</a:t>
            </a:r>
          </a:p>
        </p:txBody>
      </p:sp>
      <p:sp>
        <p:nvSpPr>
          <p:cNvPr id="43011" name="Content Placeholder 2"/>
          <p:cNvSpPr txBox="1">
            <a:spLocks/>
          </p:cNvSpPr>
          <p:nvPr/>
        </p:nvSpPr>
        <p:spPr bwMode="auto">
          <a:xfrm>
            <a:off x="4629150" y="2514600"/>
            <a:ext cx="32575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692150" indent="-29210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800" b="1" i="1" dirty="0">
                <a:solidFill>
                  <a:schemeClr val="bg2"/>
                </a:solidFill>
                <a:latin typeface="Trebuchet MS" charset="0"/>
                <a:ea typeface="Osaka" charset="-128"/>
              </a:rPr>
              <a:t>Premises</a:t>
            </a:r>
            <a:r>
              <a:rPr lang="en-US" altLang="x-none" sz="1800" b="1" i="1" dirty="0">
                <a:latin typeface="Trebuchet MS" charset="0"/>
                <a:ea typeface="Osaka" charset="-128"/>
              </a:rPr>
              <a:t>:</a:t>
            </a:r>
          </a:p>
          <a:p>
            <a:pPr lvl="1">
              <a:spcBef>
                <a:spcPct val="20000"/>
              </a:spcBef>
              <a:buClr>
                <a:srgbClr val="0046AA"/>
              </a:buClr>
              <a:buFont typeface="Wingdings" charset="2"/>
              <a:buChar char="l"/>
            </a:pPr>
            <a:r>
              <a:rPr lang="en-US" altLang="x-none" sz="1500" dirty="0">
                <a:latin typeface="Trebuchet MS" charset="0"/>
                <a:ea typeface="Osaka" charset="-128"/>
              </a:rPr>
              <a:t>∃x [C(x) ∧ ¬B(x)]</a:t>
            </a:r>
          </a:p>
          <a:p>
            <a:pPr lvl="1">
              <a:spcBef>
                <a:spcPct val="20000"/>
              </a:spcBef>
              <a:buClr>
                <a:srgbClr val="0046AA"/>
              </a:buClr>
              <a:buFont typeface="Wingdings" charset="2"/>
              <a:buChar char="l"/>
            </a:pPr>
            <a:r>
              <a:rPr lang="en-US" altLang="x-none" sz="1500" dirty="0">
                <a:latin typeface="Trebuchet MS" charset="0"/>
                <a:ea typeface="Osaka" charset="-128"/>
              </a:rPr>
              <a:t>∀x [C(x) → T(x)]</a:t>
            </a:r>
          </a:p>
        </p:txBody>
      </p:sp>
      <p:sp>
        <p:nvSpPr>
          <p:cNvPr id="5" name="Rectangle 4"/>
          <p:cNvSpPr>
            <a:spLocks noChangeArrowheads="1"/>
          </p:cNvSpPr>
          <p:nvPr/>
        </p:nvSpPr>
        <p:spPr bwMode="auto">
          <a:xfrm>
            <a:off x="1085357" y="2857500"/>
            <a:ext cx="2628900" cy="28575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6" name="Rectangle 5"/>
          <p:cNvSpPr>
            <a:spLocks noChangeArrowheads="1"/>
          </p:cNvSpPr>
          <p:nvPr/>
        </p:nvSpPr>
        <p:spPr bwMode="auto">
          <a:xfrm>
            <a:off x="1085357" y="3143250"/>
            <a:ext cx="2628900" cy="28575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7" name="Rectangle 6"/>
          <p:cNvSpPr>
            <a:spLocks noChangeArrowheads="1"/>
          </p:cNvSpPr>
          <p:nvPr/>
        </p:nvSpPr>
        <p:spPr bwMode="auto">
          <a:xfrm>
            <a:off x="1028207" y="3429000"/>
            <a:ext cx="2628900" cy="28575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8" name="Rectangle 7"/>
          <p:cNvSpPr>
            <a:spLocks noChangeArrowheads="1"/>
          </p:cNvSpPr>
          <p:nvPr/>
        </p:nvSpPr>
        <p:spPr bwMode="auto">
          <a:xfrm>
            <a:off x="5367626" y="2857500"/>
            <a:ext cx="2628900" cy="28575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9" name="Rectangle 8"/>
          <p:cNvSpPr>
            <a:spLocks noChangeArrowheads="1"/>
          </p:cNvSpPr>
          <p:nvPr/>
        </p:nvSpPr>
        <p:spPr bwMode="auto">
          <a:xfrm>
            <a:off x="5367626" y="3143250"/>
            <a:ext cx="2628900" cy="28575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2" name="3 Marcador de número de diapositiva">
            <a:extLst>
              <a:ext uri="{FF2B5EF4-FFF2-40B4-BE49-F238E27FC236}">
                <a16:creationId xmlns:a16="http://schemas.microsoft.com/office/drawing/2014/main" id="{2F4FA28E-4E47-921A-609C-5CECF11730A3}"/>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24</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x-none"/>
              <a:t>Reasoning about our class</a:t>
            </a:r>
          </a:p>
        </p:txBody>
      </p:sp>
      <p:sp>
        <p:nvSpPr>
          <p:cNvPr id="44034" name="Content Placeholder 2"/>
          <p:cNvSpPr>
            <a:spLocks noGrp="1"/>
          </p:cNvSpPr>
          <p:nvPr>
            <p:ph idx="1"/>
          </p:nvPr>
        </p:nvSpPr>
        <p:spPr>
          <a:xfrm>
            <a:off x="1657349" y="925830"/>
            <a:ext cx="6540445" cy="4286250"/>
          </a:xfrm>
        </p:spPr>
        <p:txBody>
          <a:bodyPr>
            <a:normAutofit lnSpcReduction="10000"/>
          </a:bodyPr>
          <a:lstStyle/>
          <a:p>
            <a:pPr marL="0" indent="0">
              <a:buNone/>
            </a:pPr>
            <a:r>
              <a:rPr lang="en-US" altLang="x-none" b="1" i="1" dirty="0">
                <a:solidFill>
                  <a:schemeClr val="bg2"/>
                </a:solidFill>
              </a:rPr>
              <a:t>Let</a:t>
            </a:r>
            <a:r>
              <a:rPr lang="en-US" altLang="x-none" b="1" i="1" dirty="0"/>
              <a:t>:</a:t>
            </a:r>
          </a:p>
          <a:p>
            <a:pPr marL="556022" lvl="1" indent="-255985"/>
            <a:r>
              <a:rPr lang="en-US" altLang="x-none" dirty="0"/>
              <a:t>C(x) ≡ x is in this class</a:t>
            </a:r>
          </a:p>
          <a:p>
            <a:pPr marL="556022" lvl="1" indent="-255985"/>
            <a:r>
              <a:rPr lang="en-US" altLang="x-none" dirty="0"/>
              <a:t>B(x) ≡ x has read the book</a:t>
            </a:r>
          </a:p>
          <a:p>
            <a:pPr marL="556022" lvl="1" indent="-255985"/>
            <a:r>
              <a:rPr lang="en-US" altLang="x-none" dirty="0"/>
              <a:t>T(x) ≡ x turned in HW1</a:t>
            </a:r>
          </a:p>
          <a:p>
            <a:pPr marL="556022" lvl="1" indent="-255985"/>
            <a:endParaRPr lang="en-US" altLang="x-none" dirty="0"/>
          </a:p>
          <a:p>
            <a:pPr marL="0" indent="0">
              <a:buNone/>
            </a:pPr>
            <a:r>
              <a:rPr lang="en-US" altLang="x-none" b="1" i="1" dirty="0">
                <a:solidFill>
                  <a:schemeClr val="bg2"/>
                </a:solidFill>
              </a:rPr>
              <a:t>Steps</a:t>
            </a:r>
            <a:r>
              <a:rPr lang="en-US" altLang="x-none" b="1" i="1" dirty="0"/>
              <a:t>:</a:t>
            </a:r>
            <a:endParaRPr lang="en-US" altLang="x-none" dirty="0"/>
          </a:p>
          <a:p>
            <a:pPr marL="556022" lvl="1" indent="-255985">
              <a:buFont typeface="Trebuchet MS" charset="0"/>
              <a:buAutoNum type="arabicPeriod"/>
            </a:pPr>
            <a:r>
              <a:rPr lang="en-US" altLang="x-none" dirty="0"/>
              <a:t>∃x [C(x) ∧ ¬B(x)]	hypothesis</a:t>
            </a:r>
          </a:p>
          <a:p>
            <a:pPr marL="556022" lvl="1" indent="-255985">
              <a:buFont typeface="Trebuchet MS" charset="0"/>
              <a:buAutoNum type="arabicPeriod"/>
            </a:pPr>
            <a:r>
              <a:rPr lang="en-US" altLang="x-none" dirty="0"/>
              <a:t>C(a) ∧ ¬B(a)		existential instantiation from 1</a:t>
            </a:r>
          </a:p>
          <a:p>
            <a:pPr marL="556022" lvl="1" indent="-255985">
              <a:buFont typeface="Trebuchet MS" charset="0"/>
              <a:buAutoNum type="arabicPeriod"/>
            </a:pPr>
            <a:r>
              <a:rPr lang="en-US" altLang="x-none" dirty="0"/>
              <a:t>C(a)		simplification from 2</a:t>
            </a:r>
          </a:p>
          <a:p>
            <a:pPr marL="556022" lvl="1" indent="-255985">
              <a:buFont typeface="Trebuchet MS" charset="0"/>
              <a:buAutoNum type="arabicPeriod"/>
            </a:pPr>
            <a:r>
              <a:rPr lang="en-US" altLang="x-none" dirty="0"/>
              <a:t>∀x [C(x) → T(x)]	hypothesis</a:t>
            </a:r>
          </a:p>
          <a:p>
            <a:pPr marL="556022" lvl="1" indent="-255985">
              <a:buFont typeface="Trebuchet MS" charset="0"/>
              <a:buAutoNum type="arabicPeriod"/>
            </a:pPr>
            <a:r>
              <a:rPr lang="en-US" altLang="x-none" dirty="0"/>
              <a:t>C(a) → T(a)		universal instantiation from 4</a:t>
            </a:r>
          </a:p>
          <a:p>
            <a:pPr marL="556022" lvl="1" indent="-255985">
              <a:buFont typeface="Trebuchet MS" charset="0"/>
              <a:buAutoNum type="arabicPeriod"/>
            </a:pPr>
            <a:r>
              <a:rPr lang="en-US" altLang="x-none" dirty="0"/>
              <a:t>T(a)			modus ponens from 5 and 3</a:t>
            </a:r>
          </a:p>
          <a:p>
            <a:pPr marL="556022" lvl="1" indent="-255985">
              <a:buFont typeface="Trebuchet MS" charset="0"/>
              <a:buAutoNum type="arabicPeriod"/>
            </a:pPr>
            <a:r>
              <a:rPr lang="en-US" altLang="x-none" dirty="0"/>
              <a:t>¬B(a)		simplification from 2</a:t>
            </a:r>
          </a:p>
          <a:p>
            <a:pPr marL="556022" lvl="1" indent="-255985">
              <a:buFont typeface="Trebuchet MS" charset="0"/>
              <a:buAutoNum type="arabicPeriod"/>
            </a:pPr>
            <a:r>
              <a:rPr lang="en-US" altLang="x-none" dirty="0"/>
              <a:t>T(a) ∧ ¬B(a)		conjunction of 6 and 7</a:t>
            </a:r>
          </a:p>
          <a:p>
            <a:pPr marL="556022" lvl="1" indent="-255985">
              <a:buFont typeface="Trebuchet MS" charset="0"/>
              <a:buAutoNum type="arabicPeriod"/>
            </a:pPr>
            <a:r>
              <a:rPr lang="en-US" altLang="x-none" dirty="0"/>
              <a:t>∃x [T(x) ∧ ¬B(x)]	existential generalization from 8</a:t>
            </a:r>
          </a:p>
        </p:txBody>
      </p:sp>
      <p:sp>
        <p:nvSpPr>
          <p:cNvPr id="44035" name="Content Placeholder 2"/>
          <p:cNvSpPr txBox="1">
            <a:spLocks/>
          </p:cNvSpPr>
          <p:nvPr/>
        </p:nvSpPr>
        <p:spPr bwMode="auto">
          <a:xfrm>
            <a:off x="4629150" y="1211580"/>
            <a:ext cx="32575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692150" indent="-29210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800" b="1" i="1" dirty="0">
                <a:solidFill>
                  <a:schemeClr val="bg2"/>
                </a:solidFill>
                <a:latin typeface="Trebuchet MS" charset="0"/>
                <a:ea typeface="Osaka" charset="-128"/>
              </a:rPr>
              <a:t>Premises</a:t>
            </a:r>
            <a:r>
              <a:rPr lang="en-US" altLang="x-none" sz="1800" b="1" i="1" dirty="0">
                <a:latin typeface="Trebuchet MS" charset="0"/>
                <a:ea typeface="Osaka" charset="-128"/>
              </a:rPr>
              <a:t>:</a:t>
            </a:r>
          </a:p>
          <a:p>
            <a:pPr lvl="1">
              <a:spcBef>
                <a:spcPct val="20000"/>
              </a:spcBef>
              <a:buClr>
                <a:srgbClr val="0046AA"/>
              </a:buClr>
              <a:buFont typeface="Wingdings" charset="2"/>
              <a:buChar char="l"/>
            </a:pPr>
            <a:r>
              <a:rPr lang="en-US" altLang="x-none" sz="1500" dirty="0">
                <a:latin typeface="Trebuchet MS" charset="0"/>
                <a:ea typeface="Osaka" charset="-128"/>
              </a:rPr>
              <a:t>∃x [C(x) ∧ ¬B(x)]</a:t>
            </a:r>
          </a:p>
          <a:p>
            <a:pPr lvl="1">
              <a:spcBef>
                <a:spcPct val="20000"/>
              </a:spcBef>
              <a:buClr>
                <a:srgbClr val="0046AA"/>
              </a:buClr>
              <a:buFont typeface="Wingdings" charset="2"/>
              <a:buChar char="l"/>
            </a:pPr>
            <a:r>
              <a:rPr lang="en-US" altLang="x-none" sz="1500" dirty="0">
                <a:latin typeface="Trebuchet MS" charset="0"/>
                <a:ea typeface="Osaka" charset="-128"/>
              </a:rPr>
              <a:t>∀x [C(x) → T(x)]</a:t>
            </a:r>
          </a:p>
        </p:txBody>
      </p:sp>
      <p:sp>
        <p:nvSpPr>
          <p:cNvPr id="5" name="Rectangle 4"/>
          <p:cNvSpPr>
            <a:spLocks noChangeArrowheads="1"/>
          </p:cNvSpPr>
          <p:nvPr/>
        </p:nvSpPr>
        <p:spPr bwMode="auto">
          <a:xfrm>
            <a:off x="2252705" y="2648797"/>
            <a:ext cx="5257800" cy="28575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6" name="Rectangle 5"/>
          <p:cNvSpPr>
            <a:spLocks noChangeArrowheads="1"/>
          </p:cNvSpPr>
          <p:nvPr/>
        </p:nvSpPr>
        <p:spPr bwMode="auto">
          <a:xfrm>
            <a:off x="2252705" y="2927573"/>
            <a:ext cx="5257800" cy="2286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7" name="Rectangle 6"/>
          <p:cNvSpPr>
            <a:spLocks noChangeArrowheads="1"/>
          </p:cNvSpPr>
          <p:nvPr/>
        </p:nvSpPr>
        <p:spPr bwMode="auto">
          <a:xfrm>
            <a:off x="2309855" y="3157662"/>
            <a:ext cx="5257800" cy="2286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8" name="Rectangle 7"/>
          <p:cNvSpPr>
            <a:spLocks noChangeArrowheads="1"/>
          </p:cNvSpPr>
          <p:nvPr/>
        </p:nvSpPr>
        <p:spPr bwMode="auto">
          <a:xfrm>
            <a:off x="2309855" y="3395704"/>
            <a:ext cx="5257800" cy="2286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9" name="Rectangle 8"/>
          <p:cNvSpPr>
            <a:spLocks noChangeArrowheads="1"/>
          </p:cNvSpPr>
          <p:nvPr/>
        </p:nvSpPr>
        <p:spPr bwMode="auto">
          <a:xfrm>
            <a:off x="2309855" y="3665037"/>
            <a:ext cx="5257800" cy="237067"/>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10" name="Rectangle 9"/>
          <p:cNvSpPr>
            <a:spLocks noChangeArrowheads="1"/>
          </p:cNvSpPr>
          <p:nvPr/>
        </p:nvSpPr>
        <p:spPr bwMode="auto">
          <a:xfrm>
            <a:off x="2252705" y="3911085"/>
            <a:ext cx="5257800" cy="268817"/>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11" name="Rectangle 10"/>
          <p:cNvSpPr>
            <a:spLocks noChangeArrowheads="1"/>
          </p:cNvSpPr>
          <p:nvPr/>
        </p:nvSpPr>
        <p:spPr bwMode="auto">
          <a:xfrm>
            <a:off x="2309855" y="4187853"/>
            <a:ext cx="5257800" cy="2286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12" name="Rectangle 11"/>
          <p:cNvSpPr>
            <a:spLocks noChangeArrowheads="1"/>
          </p:cNvSpPr>
          <p:nvPr/>
        </p:nvSpPr>
        <p:spPr bwMode="auto">
          <a:xfrm>
            <a:off x="2252705" y="4425895"/>
            <a:ext cx="5257800" cy="2286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13" name="Rectangle 12"/>
          <p:cNvSpPr>
            <a:spLocks noChangeArrowheads="1"/>
          </p:cNvSpPr>
          <p:nvPr/>
        </p:nvSpPr>
        <p:spPr bwMode="auto">
          <a:xfrm>
            <a:off x="2248309" y="4679840"/>
            <a:ext cx="5973340" cy="2286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2" name="3 Marcador de número de diapositiva">
            <a:extLst>
              <a:ext uri="{FF2B5EF4-FFF2-40B4-BE49-F238E27FC236}">
                <a16:creationId xmlns:a16="http://schemas.microsoft.com/office/drawing/2014/main" id="{DED4EC8C-405A-95D4-C814-BA0E9EF252B1}"/>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25</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tLang="x-none" dirty="0"/>
              <a:t>In-class Activities</a:t>
            </a:r>
          </a:p>
        </p:txBody>
      </p:sp>
      <p:sp>
        <p:nvSpPr>
          <p:cNvPr id="45058" name="Content Placeholder 2"/>
          <p:cNvSpPr>
            <a:spLocks noGrp="1"/>
          </p:cNvSpPr>
          <p:nvPr>
            <p:ph idx="1"/>
          </p:nvPr>
        </p:nvSpPr>
        <p:spPr/>
        <p:txBody>
          <a:bodyPr/>
          <a:lstStyle/>
          <a:p>
            <a:pPr marL="0" indent="0" algn="just">
              <a:buNone/>
            </a:pPr>
            <a:r>
              <a:rPr lang="en-US" altLang="x-none" b="1" dirty="0">
                <a:solidFill>
                  <a:schemeClr val="bg2"/>
                </a:solidFill>
              </a:rPr>
              <a:t>Activity 4:</a:t>
            </a:r>
            <a:r>
              <a:rPr lang="en-US" altLang="x-none" dirty="0">
                <a:solidFill>
                  <a:schemeClr val="bg2"/>
                </a:solidFill>
              </a:rPr>
              <a:t>  </a:t>
            </a:r>
            <a:r>
              <a:rPr lang="en-US" altLang="x-none" dirty="0"/>
              <a:t>Solve </a:t>
            </a:r>
            <a:r>
              <a:rPr lang="en-US" i="1" dirty="0">
                <a:solidFill>
                  <a:schemeClr val="bg2"/>
                </a:solidFill>
              </a:rPr>
              <a:t>The Case of the Missing Laptop</a:t>
            </a:r>
            <a:r>
              <a:rPr lang="en-US" altLang="ja-JP" dirty="0"/>
              <a:t> activity [</a:t>
            </a:r>
            <a:r>
              <a:rPr lang="en-US" altLang="ja-JP" dirty="0">
                <a:hlinkClick r:id="rId3"/>
              </a:rPr>
              <a:t>miro</a:t>
            </a:r>
            <a:r>
              <a:rPr lang="en-US" altLang="ja-JP" dirty="0"/>
              <a:t>]</a:t>
            </a:r>
          </a:p>
          <a:p>
            <a:pPr marL="0" indent="0" algn="just">
              <a:buNone/>
            </a:pPr>
            <a:endParaRPr lang="en-US" altLang="x-none" b="1" dirty="0">
              <a:solidFill>
                <a:schemeClr val="bg2"/>
              </a:solidFill>
            </a:endParaRPr>
          </a:p>
          <a:p>
            <a:pPr marL="0" indent="0" algn="just">
              <a:buNone/>
            </a:pPr>
            <a:r>
              <a:rPr lang="en-US" altLang="x-none" b="1" dirty="0">
                <a:solidFill>
                  <a:schemeClr val="bg2"/>
                </a:solidFill>
              </a:rPr>
              <a:t>Activity 5:</a:t>
            </a:r>
            <a:r>
              <a:rPr lang="en-US" altLang="x-none" dirty="0">
                <a:solidFill>
                  <a:schemeClr val="bg2"/>
                </a:solidFill>
              </a:rPr>
              <a:t>  </a:t>
            </a:r>
            <a:r>
              <a:rPr lang="en-US" altLang="x-none" dirty="0"/>
              <a:t>Show that the premises </a:t>
            </a:r>
            <a:r>
              <a:rPr lang="en-US" altLang="ja-JP" dirty="0"/>
              <a:t>“Everyone in this discrete math class has taken a course in computer science” and “Chike is a student in this discrete math class” lead to the conclusion “Chike has taken a course in computer science.” [</a:t>
            </a:r>
            <a:r>
              <a:rPr lang="en-US" altLang="ja-JP" dirty="0">
                <a:hlinkClick r:id="rId4"/>
              </a:rPr>
              <a:t>miro</a:t>
            </a:r>
            <a:r>
              <a:rPr lang="en-US" altLang="ja-JP" dirty="0"/>
              <a:t>]</a:t>
            </a:r>
          </a:p>
        </p:txBody>
      </p:sp>
      <p:sp>
        <p:nvSpPr>
          <p:cNvPr id="2" name="3 Marcador de número de diapositiva">
            <a:extLst>
              <a:ext uri="{FF2B5EF4-FFF2-40B4-BE49-F238E27FC236}">
                <a16:creationId xmlns:a16="http://schemas.microsoft.com/office/drawing/2014/main" id="{4E296195-AB9B-7BA9-1A15-CA32A7B0163B}"/>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26</a:t>
            </a:fld>
            <a:endParaRPr lang="pt-BR" dirty="0"/>
          </a:p>
        </p:txBody>
      </p:sp>
      <p:sp>
        <p:nvSpPr>
          <p:cNvPr id="3" name="TextBox 2">
            <a:extLst>
              <a:ext uri="{FF2B5EF4-FFF2-40B4-BE49-F238E27FC236}">
                <a16:creationId xmlns:a16="http://schemas.microsoft.com/office/drawing/2014/main" id="{E3A0241E-8F80-CA0D-F9D3-00AA218FDB1A}"/>
              </a:ext>
            </a:extLst>
          </p:cNvPr>
          <p:cNvSpPr txBox="1"/>
          <p:nvPr/>
        </p:nvSpPr>
        <p:spPr>
          <a:xfrm>
            <a:off x="2998225" y="3363101"/>
            <a:ext cx="2839239" cy="1169551"/>
          </a:xfrm>
          <a:prstGeom prst="rect">
            <a:avLst/>
          </a:prstGeom>
          <a:noFill/>
          <a:ln>
            <a:solidFill>
              <a:schemeClr val="accent1"/>
            </a:solidFill>
          </a:ln>
        </p:spPr>
        <p:txBody>
          <a:bodyPr wrap="none" rtlCol="0">
            <a:spAutoFit/>
          </a:bodyPr>
          <a:lstStyle/>
          <a:p>
            <a:r>
              <a:rPr lang="en-US" dirty="0">
                <a:solidFill>
                  <a:srgbClr val="FF0000"/>
                </a:solidFill>
              </a:rPr>
              <a:t>Steps:</a:t>
            </a:r>
          </a:p>
          <a:p>
            <a:pPr marL="342900" indent="-342900">
              <a:buFont typeface="+mj-lt"/>
              <a:buAutoNum type="arabicPeriod"/>
            </a:pPr>
            <a:r>
              <a:rPr lang="en-US" dirty="0"/>
              <a:t>Introduce to a classmate</a:t>
            </a:r>
          </a:p>
          <a:p>
            <a:pPr marL="342900" indent="-342900">
              <a:buFont typeface="+mj-lt"/>
              <a:buAutoNum type="arabicPeriod"/>
            </a:pPr>
            <a:r>
              <a:rPr lang="en-US" dirty="0"/>
              <a:t>Work in pairs on the exercise</a:t>
            </a:r>
          </a:p>
          <a:p>
            <a:pPr marL="342900" indent="-342900">
              <a:buFont typeface="+mj-lt"/>
              <a:buAutoNum type="arabicPeriod"/>
            </a:pPr>
            <a:r>
              <a:rPr lang="en-US" dirty="0"/>
              <a:t>Submit answers on miro</a:t>
            </a:r>
          </a:p>
          <a:p>
            <a:pPr marL="342900" indent="-342900">
              <a:buFont typeface="+mj-lt"/>
              <a:buAutoNum type="arabicPeriod"/>
            </a:pPr>
            <a:r>
              <a:rPr lang="en-US" dirty="0"/>
              <a:t>Volunteers to share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fade">
                                      <p:cBhvr>
                                        <p:cTn id="7" dur="150"/>
                                        <p:tgtEl>
                                          <p:spTgt spid="45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8">
                                            <p:txEl>
                                              <p:pRg st="2" end="2"/>
                                            </p:txEl>
                                          </p:spTgt>
                                        </p:tgtEl>
                                        <p:attrNameLst>
                                          <p:attrName>style.visibility</p:attrName>
                                        </p:attrNameLst>
                                      </p:cBhvr>
                                      <p:to>
                                        <p:strVal val="visible"/>
                                      </p:to>
                                    </p:set>
                                    <p:animEffect transition="in" filter="fade">
                                      <p:cBhvr>
                                        <p:cTn id="12" dur="150"/>
                                        <p:tgtEl>
                                          <p:spTgt spid="450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altLang="x-none"/>
              <a:t>Final Thoughts</a:t>
            </a:r>
          </a:p>
        </p:txBody>
      </p:sp>
      <p:sp>
        <p:nvSpPr>
          <p:cNvPr id="46082" name="Rectangle 3"/>
          <p:cNvSpPr>
            <a:spLocks noGrp="1" noChangeArrowheads="1"/>
          </p:cNvSpPr>
          <p:nvPr>
            <p:ph type="body" idx="1"/>
          </p:nvPr>
        </p:nvSpPr>
        <p:spPr>
          <a:xfrm>
            <a:off x="457199" y="1028700"/>
            <a:ext cx="8229599" cy="3771900"/>
          </a:xfrm>
        </p:spPr>
        <p:txBody>
          <a:bodyPr>
            <a:normAutofit/>
          </a:bodyPr>
          <a:lstStyle/>
          <a:p>
            <a:pPr eaLnBrk="1" hangingPunct="1">
              <a:lnSpc>
                <a:spcPct val="90000"/>
              </a:lnSpc>
            </a:pPr>
            <a:r>
              <a:rPr lang="en-US" altLang="x-none" sz="2000" dirty="0"/>
              <a:t>Until today, we had look at </a:t>
            </a:r>
            <a:r>
              <a:rPr lang="en-US" altLang="x-none" sz="2000" dirty="0">
                <a:solidFill>
                  <a:schemeClr val="bg2"/>
                </a:solidFill>
              </a:rPr>
              <a:t>representing</a:t>
            </a:r>
            <a:r>
              <a:rPr lang="en-US" altLang="x-none" sz="2000" dirty="0">
                <a:solidFill>
                  <a:srgbClr val="FF0000"/>
                </a:solidFill>
              </a:rPr>
              <a:t> </a:t>
            </a:r>
            <a:r>
              <a:rPr lang="en-US" altLang="x-none" sz="2000" dirty="0"/>
              <a:t>different types of logical statements</a:t>
            </a:r>
          </a:p>
          <a:p>
            <a:pPr eaLnBrk="1" hangingPunct="1">
              <a:lnSpc>
                <a:spcPct val="90000"/>
              </a:lnSpc>
            </a:pPr>
            <a:endParaRPr lang="en-US" altLang="x-none" sz="2000" dirty="0"/>
          </a:p>
          <a:p>
            <a:pPr eaLnBrk="1" hangingPunct="1">
              <a:lnSpc>
                <a:spcPct val="90000"/>
              </a:lnSpc>
            </a:pPr>
            <a:r>
              <a:rPr lang="en-US" altLang="x-none" sz="2000" dirty="0">
                <a:solidFill>
                  <a:schemeClr val="bg2"/>
                </a:solidFill>
              </a:rPr>
              <a:t>Rules of inference </a:t>
            </a:r>
            <a:r>
              <a:rPr lang="en-US" altLang="x-none" sz="2000" dirty="0"/>
              <a:t>allow us to derive new results by reasoning about known truths</a:t>
            </a:r>
          </a:p>
          <a:p>
            <a:pPr eaLnBrk="1" hangingPunct="1">
              <a:lnSpc>
                <a:spcPct val="90000"/>
              </a:lnSpc>
            </a:pPr>
            <a:endParaRPr lang="en-US" altLang="x-none" sz="2000" dirty="0"/>
          </a:p>
          <a:p>
            <a:pPr eaLnBrk="1" hangingPunct="1">
              <a:lnSpc>
                <a:spcPct val="90000"/>
              </a:lnSpc>
            </a:pPr>
            <a:r>
              <a:rPr lang="en-US" altLang="x-none" sz="2000" dirty="0"/>
              <a:t>Next time: </a:t>
            </a:r>
          </a:p>
          <a:p>
            <a:pPr lvl="1" eaLnBrk="1" hangingPunct="1">
              <a:lnSpc>
                <a:spcPct val="90000"/>
              </a:lnSpc>
            </a:pPr>
            <a:r>
              <a:rPr lang="en-US" altLang="x-none" sz="2000" dirty="0"/>
              <a:t>Proof techniques</a:t>
            </a:r>
          </a:p>
          <a:p>
            <a:pPr lvl="1" eaLnBrk="1" hangingPunct="1">
              <a:lnSpc>
                <a:spcPct val="90000"/>
              </a:lnSpc>
            </a:pPr>
            <a:r>
              <a:rPr lang="en-US" altLang="x-none" sz="2000" dirty="0"/>
              <a:t>Please read section 1.8</a:t>
            </a:r>
          </a:p>
        </p:txBody>
      </p:sp>
      <p:sp>
        <p:nvSpPr>
          <p:cNvPr id="2" name="3 Marcador de número de diapositiva">
            <a:extLst>
              <a:ext uri="{FF2B5EF4-FFF2-40B4-BE49-F238E27FC236}">
                <a16:creationId xmlns:a16="http://schemas.microsoft.com/office/drawing/2014/main" id="{555C457D-64E8-822B-F95D-1B1D1B0FA988}"/>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27</a:t>
            </a:fld>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altLang="x-none" dirty="0"/>
              <a:t>Today</a:t>
            </a:r>
            <a:r>
              <a:rPr lang="en-US" altLang="ja-JP" dirty="0"/>
              <a:t>’s topics</a:t>
            </a:r>
            <a:endParaRPr lang="en-US" altLang="x-none" dirty="0"/>
          </a:p>
        </p:txBody>
      </p:sp>
      <p:sp>
        <p:nvSpPr>
          <p:cNvPr id="20482" name="Rectangle 3"/>
          <p:cNvSpPr>
            <a:spLocks noGrp="1" noChangeArrowheads="1"/>
          </p:cNvSpPr>
          <p:nvPr>
            <p:ph type="body" idx="1"/>
          </p:nvPr>
        </p:nvSpPr>
        <p:spPr>
          <a:xfrm>
            <a:off x="457200" y="1200150"/>
            <a:ext cx="6452483" cy="3657600"/>
          </a:xfrm>
          <a:ln>
            <a:noFill/>
          </a:ln>
        </p:spPr>
        <p:txBody>
          <a:bodyPr>
            <a:normAutofit/>
          </a:bodyPr>
          <a:lstStyle/>
          <a:p>
            <a:pPr algn="just" eaLnBrk="1" hangingPunct="1"/>
            <a:r>
              <a:rPr lang="en-US" altLang="x-none" sz="2000" dirty="0"/>
              <a:t>Rules of inference</a:t>
            </a:r>
          </a:p>
          <a:p>
            <a:pPr lvl="1" algn="just" eaLnBrk="1" hangingPunct="1"/>
            <a:r>
              <a:rPr lang="en-US" altLang="x-none" sz="2000" dirty="0"/>
              <a:t>Logical equivalences allowed us to </a:t>
            </a:r>
            <a:r>
              <a:rPr lang="en-US" altLang="x-none" sz="2000" dirty="0">
                <a:solidFill>
                  <a:srgbClr val="0070C0"/>
                </a:solidFill>
              </a:rPr>
              <a:t>rewrite</a:t>
            </a:r>
            <a:r>
              <a:rPr lang="en-US" altLang="x-none" sz="2000" dirty="0"/>
              <a:t> and </a:t>
            </a:r>
            <a:r>
              <a:rPr lang="en-US" altLang="x-none" sz="2000" dirty="0">
                <a:solidFill>
                  <a:srgbClr val="FF0000"/>
                </a:solidFill>
              </a:rPr>
              <a:t>simplify</a:t>
            </a:r>
            <a:r>
              <a:rPr lang="en-US" altLang="x-none" sz="2000" dirty="0"/>
              <a:t> single logical statements.</a:t>
            </a:r>
          </a:p>
          <a:p>
            <a:pPr lvl="1" algn="just" eaLnBrk="1" hangingPunct="1"/>
            <a:endParaRPr lang="en-US" altLang="x-none" sz="2000" dirty="0"/>
          </a:p>
          <a:p>
            <a:pPr lvl="1" algn="just" eaLnBrk="1" hangingPunct="1"/>
            <a:r>
              <a:rPr lang="en-US" altLang="x-none" sz="2000" dirty="0"/>
              <a:t>How do we deduce </a:t>
            </a:r>
            <a:r>
              <a:rPr lang="en-US" altLang="x-none" sz="2000" dirty="0">
                <a:solidFill>
                  <a:srgbClr val="00B050"/>
                </a:solidFill>
              </a:rPr>
              <a:t>new information </a:t>
            </a:r>
            <a:r>
              <a:rPr lang="en-US" altLang="x-none" sz="2000" dirty="0"/>
              <a:t>by combining information from (perhaps multiple) known truths?</a:t>
            </a:r>
          </a:p>
          <a:p>
            <a:pPr algn="just" eaLnBrk="1" hangingPunct="1"/>
            <a:endParaRPr lang="en-US" altLang="x-none" sz="2000" dirty="0"/>
          </a:p>
          <a:p>
            <a:pPr algn="just" eaLnBrk="1" hangingPunct="1"/>
            <a:endParaRPr lang="en-US" altLang="x-none" sz="2000" dirty="0"/>
          </a:p>
        </p:txBody>
      </p:sp>
      <p:pic>
        <p:nvPicPr>
          <p:cNvPr id="2" name="Picture 2" descr="Notebook ">
            <a:extLst>
              <a:ext uri="{FF2B5EF4-FFF2-40B4-BE49-F238E27FC236}">
                <a16:creationId xmlns:a16="http://schemas.microsoft.com/office/drawing/2014/main" id="{B50430C8-08B4-D073-8AB3-41F406EA1ADE}"/>
              </a:ext>
            </a:extLst>
          </p:cNvPr>
          <p:cNvPicPr>
            <a:picLocks noChangeAspect="1" noChangeArrowheads="1"/>
          </p:cNvPicPr>
          <p:nvPr/>
        </p:nvPicPr>
        <p:blipFill>
          <a:blip r:embed="rId3"/>
          <a:srcRect/>
          <a:stretch>
            <a:fillRect/>
          </a:stretch>
        </p:blipFill>
        <p:spPr bwMode="auto">
          <a:xfrm>
            <a:off x="7437524" y="1490431"/>
            <a:ext cx="1219200" cy="1219201"/>
          </a:xfrm>
          <a:prstGeom prst="rect">
            <a:avLst/>
          </a:prstGeom>
          <a:noFill/>
        </p:spPr>
      </p:pic>
      <p:sp>
        <p:nvSpPr>
          <p:cNvPr id="3" name="3 Marcador de número de diapositiva">
            <a:extLst>
              <a:ext uri="{FF2B5EF4-FFF2-40B4-BE49-F238E27FC236}">
                <a16:creationId xmlns:a16="http://schemas.microsoft.com/office/drawing/2014/main" id="{BA11DB4E-1C73-3552-8E18-464F81BF2146}"/>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3</a:t>
            </a:fld>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465527"/>
            <a:ext cx="34528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9"/>
          <p:cNvGrpSpPr>
            <a:grpSpLocks/>
          </p:cNvGrpSpPr>
          <p:nvPr/>
        </p:nvGrpSpPr>
        <p:grpSpPr bwMode="auto">
          <a:xfrm>
            <a:off x="5172075" y="970040"/>
            <a:ext cx="2428874" cy="1137045"/>
            <a:chOff x="5372101" y="1091305"/>
            <a:chExt cx="3238499" cy="1516795"/>
          </a:xfrm>
        </p:grpSpPr>
        <p:sp>
          <p:nvSpPr>
            <p:cNvPr id="22541" name="TextBox 9"/>
            <p:cNvSpPr txBox="1">
              <a:spLocks noChangeArrowheads="1"/>
            </p:cNvSpPr>
            <p:nvPr/>
          </p:nvSpPr>
          <p:spPr bwMode="auto">
            <a:xfrm>
              <a:off x="6096000" y="1091305"/>
              <a:ext cx="2514600" cy="73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Propositional logic (representation)</a:t>
              </a:r>
            </a:p>
          </p:txBody>
        </p:sp>
        <p:cxnSp>
          <p:nvCxnSpPr>
            <p:cNvPr id="13" name="Shape 12"/>
            <p:cNvCxnSpPr>
              <a:stCxn id="22541" idx="1"/>
            </p:cNvCxnSpPr>
            <p:nvPr/>
          </p:nvCxnSpPr>
          <p:spPr bwMode="auto">
            <a:xfrm rot="10800000" flipV="1">
              <a:off x="5372101" y="1460816"/>
              <a:ext cx="723899" cy="1147284"/>
            </a:xfrm>
            <a:prstGeom prst="curvedConnector2">
              <a:avLst/>
            </a:prstGeom>
            <a:solidFill>
              <a:schemeClr val="accent1"/>
            </a:solidFill>
            <a:ln w="38100" cap="flat" cmpd="sng" algn="ctr">
              <a:solidFill>
                <a:srgbClr val="FF0000"/>
              </a:solidFill>
              <a:prstDash val="solid"/>
              <a:round/>
              <a:headEnd type="none" w="med" len="med"/>
              <a:tailEnd type="arrow"/>
            </a:ln>
            <a:effectLst/>
          </p:spPr>
        </p:cxnSp>
      </p:grpSp>
      <p:grpSp>
        <p:nvGrpSpPr>
          <p:cNvPr id="3" name="Group 30"/>
          <p:cNvGrpSpPr>
            <a:grpSpLocks/>
          </p:cNvGrpSpPr>
          <p:nvPr/>
        </p:nvGrpSpPr>
        <p:grpSpPr bwMode="auto">
          <a:xfrm>
            <a:off x="1335378" y="972062"/>
            <a:ext cx="3836695" cy="1853054"/>
            <a:chOff x="256503" y="1094145"/>
            <a:chExt cx="5115594" cy="2470286"/>
          </a:xfrm>
        </p:grpSpPr>
        <p:sp>
          <p:nvSpPr>
            <p:cNvPr id="22539" name="TextBox 13"/>
            <p:cNvSpPr txBox="1">
              <a:spLocks noChangeArrowheads="1"/>
            </p:cNvSpPr>
            <p:nvPr/>
          </p:nvSpPr>
          <p:spPr bwMode="auto">
            <a:xfrm>
              <a:off x="256503" y="1094145"/>
              <a:ext cx="3276600" cy="7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Predicate logic</a:t>
              </a:r>
              <a:br>
                <a:rPr lang="en-US" altLang="x-none" sz="1500" b="1" i="1" dirty="0">
                  <a:solidFill>
                    <a:srgbClr val="FF0000"/>
                  </a:solidFill>
                  <a:latin typeface="Comic Neue" panose="02000000000000000000" pitchFamily="2" charset="0"/>
                </a:rPr>
              </a:br>
              <a:r>
                <a:rPr lang="en-US" altLang="x-none" sz="1500" b="1" i="1" dirty="0">
                  <a:solidFill>
                    <a:srgbClr val="FF0000"/>
                  </a:solidFill>
                  <a:latin typeface="Comic Neue" panose="02000000000000000000" pitchFamily="2" charset="0"/>
                </a:rPr>
                <a:t>(refined representation)</a:t>
              </a:r>
            </a:p>
          </p:txBody>
        </p:sp>
        <p:cxnSp>
          <p:nvCxnSpPr>
            <p:cNvPr id="17" name="Shape 16"/>
            <p:cNvCxnSpPr>
              <a:stCxn id="22539" idx="2"/>
            </p:cNvCxnSpPr>
            <p:nvPr/>
          </p:nvCxnSpPr>
          <p:spPr bwMode="auto">
            <a:xfrm rot="16200000" flipH="1">
              <a:off x="2767571" y="959905"/>
              <a:ext cx="1731758" cy="3477294"/>
            </a:xfrm>
            <a:prstGeom prst="curvedConnector2">
              <a:avLst/>
            </a:prstGeom>
            <a:solidFill>
              <a:schemeClr val="accent1"/>
            </a:solidFill>
            <a:ln w="38100" cap="flat" cmpd="sng" algn="ctr">
              <a:solidFill>
                <a:srgbClr val="FF0000"/>
              </a:solidFill>
              <a:prstDash val="solid"/>
              <a:round/>
              <a:headEnd type="none" w="med" len="med"/>
              <a:tailEnd type="arrow"/>
            </a:ln>
            <a:effectLst/>
          </p:spPr>
        </p:cxnSp>
      </p:grpSp>
      <p:grpSp>
        <p:nvGrpSpPr>
          <p:cNvPr id="4" name="Group 31"/>
          <p:cNvGrpSpPr>
            <a:grpSpLocks/>
          </p:cNvGrpSpPr>
          <p:nvPr/>
        </p:nvGrpSpPr>
        <p:grpSpPr bwMode="auto">
          <a:xfrm>
            <a:off x="5033598" y="2465227"/>
            <a:ext cx="2971800" cy="1051322"/>
            <a:chOff x="5187462" y="3084814"/>
            <a:chExt cx="3962400" cy="1402498"/>
          </a:xfrm>
        </p:grpSpPr>
        <p:sp>
          <p:nvSpPr>
            <p:cNvPr id="22537" name="TextBox 19"/>
            <p:cNvSpPr txBox="1">
              <a:spLocks noChangeArrowheads="1"/>
            </p:cNvSpPr>
            <p:nvPr/>
          </p:nvSpPr>
          <p:spPr bwMode="auto">
            <a:xfrm>
              <a:off x="6482862" y="3084814"/>
              <a:ext cx="2667000" cy="73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Quantifiers (generalization)</a:t>
              </a:r>
            </a:p>
          </p:txBody>
        </p:sp>
        <p:cxnSp>
          <p:nvCxnSpPr>
            <p:cNvPr id="23" name="Shape 22"/>
            <p:cNvCxnSpPr>
              <a:stCxn id="22537" idx="2"/>
            </p:cNvCxnSpPr>
            <p:nvPr/>
          </p:nvCxnSpPr>
          <p:spPr bwMode="auto">
            <a:xfrm rot="5400000">
              <a:off x="6170189" y="2841139"/>
              <a:ext cx="663446" cy="2628899"/>
            </a:xfrm>
            <a:prstGeom prst="curvedConnector2">
              <a:avLst/>
            </a:prstGeom>
            <a:solidFill>
              <a:schemeClr val="accent1"/>
            </a:solidFill>
            <a:ln w="38100" cap="flat" cmpd="sng" algn="ctr">
              <a:solidFill>
                <a:srgbClr val="FF0000"/>
              </a:solidFill>
              <a:prstDash val="solid"/>
              <a:round/>
              <a:headEnd type="none" w="med" len="med"/>
              <a:tailEnd type="arrow"/>
            </a:ln>
            <a:effectLst/>
          </p:spPr>
        </p:cxnSp>
      </p:grpSp>
      <p:grpSp>
        <p:nvGrpSpPr>
          <p:cNvPr id="5" name="Group 32"/>
          <p:cNvGrpSpPr>
            <a:grpSpLocks/>
          </p:cNvGrpSpPr>
          <p:nvPr/>
        </p:nvGrpSpPr>
        <p:grpSpPr bwMode="auto">
          <a:xfrm>
            <a:off x="3086100" y="4123004"/>
            <a:ext cx="2628900" cy="1102051"/>
            <a:chOff x="2590800" y="5295903"/>
            <a:chExt cx="3505200" cy="1470130"/>
          </a:xfrm>
        </p:grpSpPr>
        <p:sp>
          <p:nvSpPr>
            <p:cNvPr id="22535" name="TextBox 25"/>
            <p:cNvSpPr txBox="1">
              <a:spLocks noChangeArrowheads="1"/>
            </p:cNvSpPr>
            <p:nvPr/>
          </p:nvSpPr>
          <p:spPr bwMode="auto">
            <a:xfrm>
              <a:off x="2590800" y="6027003"/>
              <a:ext cx="3505200" cy="73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Inference and proof (deriving new knowledge!)</a:t>
              </a:r>
            </a:p>
          </p:txBody>
        </p:sp>
        <p:cxnSp>
          <p:nvCxnSpPr>
            <p:cNvPr id="27" name="Shape 26"/>
            <p:cNvCxnSpPr>
              <a:stCxn id="22535" idx="3"/>
            </p:cNvCxnSpPr>
            <p:nvPr/>
          </p:nvCxnSpPr>
          <p:spPr bwMode="auto">
            <a:xfrm flipH="1" flipV="1">
              <a:off x="4876800" y="5295903"/>
              <a:ext cx="1219200" cy="1100615"/>
            </a:xfrm>
            <a:prstGeom prst="curvedConnector3">
              <a:avLst>
                <a:gd name="adj1" fmla="val -25000"/>
              </a:avLst>
            </a:prstGeom>
            <a:solidFill>
              <a:schemeClr val="accent1"/>
            </a:solidFill>
            <a:ln w="38100" cap="flat" cmpd="sng" algn="ctr">
              <a:solidFill>
                <a:srgbClr val="FF0000"/>
              </a:solidFill>
              <a:prstDash val="solid"/>
              <a:round/>
              <a:headEnd type="none" w="med" len="med"/>
              <a:tailEnd type="arrow"/>
            </a:ln>
            <a:effectLst/>
          </p:spPr>
        </p:cxnSp>
      </p:grpSp>
      <p:sp>
        <p:nvSpPr>
          <p:cNvPr id="6" name="Rectangle 2">
            <a:extLst>
              <a:ext uri="{FF2B5EF4-FFF2-40B4-BE49-F238E27FC236}">
                <a16:creationId xmlns:a16="http://schemas.microsoft.com/office/drawing/2014/main" id="{59E94462-82EC-B5F5-8640-C952C9B63C2C}"/>
              </a:ext>
            </a:extLst>
          </p:cNvPr>
          <p:cNvSpPr txBox="1">
            <a:spLocks noChangeArrowheads="1"/>
          </p:cNvSpPr>
          <p:nvPr/>
        </p:nvSpPr>
        <p:spPr>
          <a:xfrm>
            <a:off x="457200" y="400050"/>
            <a:ext cx="8229600" cy="742950"/>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x-none" sz="3200" dirty="0"/>
              <a:t>What have we learned?  Where are we going?</a:t>
            </a:r>
            <a:endParaRPr lang="en-US" altLang="x-none" dirty="0"/>
          </a:p>
        </p:txBody>
      </p:sp>
      <p:sp>
        <p:nvSpPr>
          <p:cNvPr id="9" name="3 Marcador de número de diapositiva">
            <a:extLst>
              <a:ext uri="{FF2B5EF4-FFF2-40B4-BE49-F238E27FC236}">
                <a16:creationId xmlns:a16="http://schemas.microsoft.com/office/drawing/2014/main" id="{88160E84-2172-F4FE-B5E6-298840D3C11D}"/>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4</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tLang="x-none" dirty="0"/>
              <a:t>Writing valid proofs is a subtle art</a:t>
            </a:r>
          </a:p>
        </p:txBody>
      </p:sp>
      <p:grpSp>
        <p:nvGrpSpPr>
          <p:cNvPr id="2" name="Group 9"/>
          <p:cNvGrpSpPr>
            <a:grpSpLocks/>
          </p:cNvGrpSpPr>
          <p:nvPr/>
        </p:nvGrpSpPr>
        <p:grpSpPr bwMode="auto">
          <a:xfrm>
            <a:off x="790575" y="1108668"/>
            <a:ext cx="2524125" cy="1770668"/>
            <a:chOff x="-469900" y="1022865"/>
            <a:chExt cx="3365499" cy="2360369"/>
          </a:xfrm>
        </p:grpSpPr>
        <p:pic>
          <p:nvPicPr>
            <p:cNvPr id="235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22865"/>
              <a:ext cx="219456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TextBox 6"/>
            <p:cNvSpPr txBox="1">
              <a:spLocks noChangeArrowheads="1"/>
            </p:cNvSpPr>
            <p:nvPr/>
          </p:nvSpPr>
          <p:spPr bwMode="auto">
            <a:xfrm>
              <a:off x="-469900" y="2337025"/>
              <a:ext cx="3365499" cy="10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dirty="0">
                  <a:solidFill>
                    <a:srgbClr val="C00000"/>
                  </a:solidFill>
                  <a:latin typeface="Trebuchet MS" charset="0"/>
                </a:rPr>
                <a:t>Step 1: </a:t>
              </a:r>
              <a:r>
                <a:rPr lang="en-US" altLang="x-none" sz="1500" dirty="0">
                  <a:latin typeface="Trebuchet MS" charset="0"/>
                </a:rPr>
                <a:t>Discover and formalize the property that you wish to prove</a:t>
              </a:r>
            </a:p>
          </p:txBody>
        </p:sp>
      </p:grpSp>
      <p:grpSp>
        <p:nvGrpSpPr>
          <p:cNvPr id="3" name="Group 10"/>
          <p:cNvGrpSpPr>
            <a:grpSpLocks/>
          </p:cNvGrpSpPr>
          <p:nvPr/>
        </p:nvGrpSpPr>
        <p:grpSpPr bwMode="auto">
          <a:xfrm>
            <a:off x="4514850" y="685800"/>
            <a:ext cx="3200400" cy="2327879"/>
            <a:chOff x="4800600" y="1524000"/>
            <a:chExt cx="4267200" cy="3103499"/>
          </a:xfrm>
        </p:grpSpPr>
        <p:pic>
          <p:nvPicPr>
            <p:cNvPr id="2356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24000"/>
              <a:ext cx="1509713" cy="194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TextBox 7"/>
            <p:cNvSpPr txBox="1">
              <a:spLocks noChangeArrowheads="1"/>
            </p:cNvSpPr>
            <p:nvPr/>
          </p:nvSpPr>
          <p:spPr bwMode="auto">
            <a:xfrm>
              <a:off x="4800600" y="3581174"/>
              <a:ext cx="4267200" cy="10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dirty="0">
                  <a:solidFill>
                    <a:srgbClr val="C00000"/>
                  </a:solidFill>
                  <a:latin typeface="Trebuchet MS" charset="0"/>
                </a:rPr>
                <a:t>Step 2: </a:t>
              </a:r>
              <a:r>
                <a:rPr lang="en-US" altLang="x-none" sz="1500" dirty="0">
                  <a:latin typeface="Trebuchet MS" charset="0"/>
                </a:rPr>
                <a:t>Formalize the ground truths (axioms) that you will use to prove this property</a:t>
              </a:r>
            </a:p>
          </p:txBody>
        </p:sp>
      </p:grpSp>
      <p:grpSp>
        <p:nvGrpSpPr>
          <p:cNvPr id="4" name="Group 11"/>
          <p:cNvGrpSpPr>
            <a:grpSpLocks/>
          </p:cNvGrpSpPr>
          <p:nvPr/>
        </p:nvGrpSpPr>
        <p:grpSpPr bwMode="auto">
          <a:xfrm>
            <a:off x="1485900" y="2914650"/>
            <a:ext cx="3200400" cy="2194530"/>
            <a:chOff x="457200" y="3810000"/>
            <a:chExt cx="4267200" cy="2926039"/>
          </a:xfrm>
        </p:grpSpPr>
        <p:pic>
          <p:nvPicPr>
            <p:cNvPr id="2356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810000"/>
              <a:ext cx="33655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TextBox 8"/>
            <p:cNvSpPr txBox="1">
              <a:spLocks noChangeArrowheads="1"/>
            </p:cNvSpPr>
            <p:nvPr/>
          </p:nvSpPr>
          <p:spPr bwMode="auto">
            <a:xfrm>
              <a:off x="457200" y="5689599"/>
              <a:ext cx="4267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dirty="0">
                  <a:solidFill>
                    <a:srgbClr val="C00000"/>
                  </a:solidFill>
                  <a:latin typeface="Trebuchet MS" charset="0"/>
                </a:rPr>
                <a:t>Step 3: </a:t>
              </a:r>
              <a:r>
                <a:rPr lang="en-US" altLang="x-none" sz="1500" dirty="0">
                  <a:latin typeface="Trebuchet MS" charset="0"/>
                </a:rPr>
                <a:t>Show that the property in question follows from the truth of your axioms</a:t>
              </a:r>
            </a:p>
          </p:txBody>
        </p:sp>
      </p:grpSp>
      <p:grpSp>
        <p:nvGrpSpPr>
          <p:cNvPr id="5" name="Group 17"/>
          <p:cNvGrpSpPr>
            <a:grpSpLocks/>
          </p:cNvGrpSpPr>
          <p:nvPr/>
        </p:nvGrpSpPr>
        <p:grpSpPr bwMode="auto">
          <a:xfrm>
            <a:off x="3314701" y="1071935"/>
            <a:ext cx="1669799" cy="1414986"/>
            <a:chOff x="2895591" y="1429245"/>
            <a:chExt cx="2226329" cy="1886650"/>
          </a:xfrm>
        </p:grpSpPr>
        <p:sp>
          <p:nvSpPr>
            <p:cNvPr id="23564" name="TextBox 12"/>
            <p:cNvSpPr txBox="1">
              <a:spLocks noChangeArrowheads="1"/>
            </p:cNvSpPr>
            <p:nvPr/>
          </p:nvSpPr>
          <p:spPr bwMode="auto">
            <a:xfrm>
              <a:off x="3550596" y="1429245"/>
              <a:ext cx="1571324" cy="738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This is called</a:t>
              </a:r>
            </a:p>
            <a:p>
              <a:pPr algn="ctr" eaLnBrk="1" hangingPunct="1"/>
              <a:r>
                <a:rPr lang="en-US" altLang="ja-JP" sz="1500" b="1" i="1" dirty="0">
                  <a:solidFill>
                    <a:srgbClr val="FF0000"/>
                  </a:solidFill>
                  <a:latin typeface="Comic Neue" panose="02000000000000000000" pitchFamily="2" charset="0"/>
                </a:rPr>
                <a:t>“research”</a:t>
              </a:r>
              <a:endParaRPr lang="en-US" altLang="x-none" sz="1500" b="1" i="1" dirty="0">
                <a:solidFill>
                  <a:srgbClr val="FF0000"/>
                </a:solidFill>
                <a:latin typeface="Comic Neue" panose="02000000000000000000" pitchFamily="2" charset="0"/>
              </a:endParaRPr>
            </a:p>
          </p:txBody>
        </p:sp>
        <p:cxnSp>
          <p:nvCxnSpPr>
            <p:cNvPr id="15" name="Shape 14"/>
            <p:cNvCxnSpPr>
              <a:stCxn id="23564" idx="2"/>
              <a:endCxn id="23571" idx="3"/>
            </p:cNvCxnSpPr>
            <p:nvPr/>
          </p:nvCxnSpPr>
          <p:spPr bwMode="auto">
            <a:xfrm rot="5400000">
              <a:off x="3041932" y="2021569"/>
              <a:ext cx="1147985" cy="1440667"/>
            </a:xfrm>
            <a:prstGeom prst="curvedConnector2">
              <a:avLst/>
            </a:prstGeom>
            <a:solidFill>
              <a:schemeClr val="accent1"/>
            </a:solidFill>
            <a:ln w="38100" cap="flat" cmpd="sng" algn="ctr">
              <a:solidFill>
                <a:srgbClr val="FF0000"/>
              </a:solidFill>
              <a:prstDash val="solid"/>
              <a:round/>
              <a:headEnd type="none" w="med" len="med"/>
              <a:tailEnd type="arrow"/>
            </a:ln>
            <a:effectLst/>
          </p:spPr>
        </p:cxnSp>
      </p:grpSp>
      <p:grpSp>
        <p:nvGrpSpPr>
          <p:cNvPr id="6" name="Group 18"/>
          <p:cNvGrpSpPr>
            <a:grpSpLocks/>
          </p:cNvGrpSpPr>
          <p:nvPr/>
        </p:nvGrpSpPr>
        <p:grpSpPr bwMode="auto">
          <a:xfrm>
            <a:off x="5621609" y="3013678"/>
            <a:ext cx="2228850" cy="1053320"/>
            <a:chOff x="5971478" y="4018238"/>
            <a:chExt cx="2971800" cy="1404277"/>
          </a:xfrm>
        </p:grpSpPr>
        <p:sp>
          <p:nvSpPr>
            <p:cNvPr id="23562" name="TextBox 18"/>
            <p:cNvSpPr txBox="1">
              <a:spLocks noChangeArrowheads="1"/>
            </p:cNvSpPr>
            <p:nvPr/>
          </p:nvSpPr>
          <p:spPr bwMode="auto">
            <a:xfrm>
              <a:off x="5971478" y="4683930"/>
              <a:ext cx="2971800" cy="73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Mysterious, but not terribly difficult</a:t>
              </a:r>
            </a:p>
          </p:txBody>
        </p:sp>
        <p:cxnSp>
          <p:nvCxnSpPr>
            <p:cNvPr id="20" name="Shape 19"/>
            <p:cNvCxnSpPr>
              <a:cxnSpLocks/>
              <a:stCxn id="23562" idx="0"/>
            </p:cNvCxnSpPr>
            <p:nvPr/>
          </p:nvCxnSpPr>
          <p:spPr bwMode="auto">
            <a:xfrm rot="16200000" flipV="1">
              <a:off x="6868386" y="4094938"/>
              <a:ext cx="665693" cy="512293"/>
            </a:xfrm>
            <a:prstGeom prst="curvedConnector3">
              <a:avLst>
                <a:gd name="adj1" fmla="val 30379"/>
              </a:avLst>
            </a:prstGeom>
            <a:solidFill>
              <a:schemeClr val="accent1"/>
            </a:solidFill>
            <a:ln w="38100" cap="flat" cmpd="sng" algn="ctr">
              <a:solidFill>
                <a:srgbClr val="FF0000"/>
              </a:solidFill>
              <a:prstDash val="solid"/>
              <a:round/>
              <a:headEnd type="none" w="med" len="med"/>
              <a:tailEnd type="arrow"/>
            </a:ln>
            <a:effectLst/>
          </p:spPr>
        </p:cxnSp>
      </p:grpSp>
      <p:grpSp>
        <p:nvGrpSpPr>
          <p:cNvPr id="9" name="Group 20"/>
          <p:cNvGrpSpPr>
            <a:grpSpLocks/>
          </p:cNvGrpSpPr>
          <p:nvPr/>
        </p:nvGrpSpPr>
        <p:grpSpPr bwMode="auto">
          <a:xfrm>
            <a:off x="4295777" y="3681415"/>
            <a:ext cx="3273625" cy="1509955"/>
            <a:chOff x="4203702" y="4908552"/>
            <a:chExt cx="4364833" cy="2013176"/>
          </a:xfrm>
        </p:grpSpPr>
        <p:sp>
          <p:nvSpPr>
            <p:cNvPr id="23560" name="TextBox 27"/>
            <p:cNvSpPr txBox="1">
              <a:spLocks noChangeArrowheads="1"/>
            </p:cNvSpPr>
            <p:nvPr/>
          </p:nvSpPr>
          <p:spPr bwMode="auto">
            <a:xfrm>
              <a:off x="6061865" y="5875339"/>
              <a:ext cx="2506670" cy="104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br>
                <a:rPr lang="en-US" altLang="x-none" sz="1500" b="1" i="1" dirty="0">
                  <a:solidFill>
                    <a:srgbClr val="FF0000"/>
                  </a:solidFill>
                  <a:latin typeface="Comic Neue" panose="02000000000000000000" pitchFamily="2" charset="0"/>
                </a:rPr>
              </a:br>
              <a:r>
                <a:rPr lang="en-US" altLang="x-none" sz="1500" b="1" i="1" dirty="0">
                  <a:solidFill>
                    <a:srgbClr val="FF0000"/>
                  </a:solidFill>
                  <a:latin typeface="Comic Neue" panose="02000000000000000000" pitchFamily="2" charset="0"/>
                </a:rPr>
                <a:t>This is the hard part</a:t>
              </a:r>
              <a:r>
                <a:rPr lang="is-IS" altLang="x-none" sz="1500" b="1" i="1" dirty="0">
                  <a:solidFill>
                    <a:srgbClr val="FF0000"/>
                  </a:solidFill>
                  <a:latin typeface="Comic Neue" panose="02000000000000000000" pitchFamily="2" charset="0"/>
                </a:rPr>
                <a:t>…</a:t>
              </a:r>
            </a:p>
            <a:p>
              <a:pPr algn="ctr" eaLnBrk="1" hangingPunct="1"/>
              <a:endParaRPr lang="en-US" altLang="x-none" sz="1500" b="1" i="1" dirty="0">
                <a:solidFill>
                  <a:srgbClr val="FF0000"/>
                </a:solidFill>
                <a:latin typeface="Comic Neue" panose="02000000000000000000" pitchFamily="2" charset="0"/>
              </a:endParaRPr>
            </a:p>
          </p:txBody>
        </p:sp>
        <p:cxnSp>
          <p:nvCxnSpPr>
            <p:cNvPr id="29" name="Shape 19"/>
            <p:cNvCxnSpPr>
              <a:stCxn id="23560" idx="1"/>
              <a:endCxn id="6" idx="3"/>
            </p:cNvCxnSpPr>
            <p:nvPr/>
          </p:nvCxnSpPr>
          <p:spPr bwMode="auto">
            <a:xfrm rot="10800000">
              <a:off x="4203702" y="4908552"/>
              <a:ext cx="1858164" cy="1489981"/>
            </a:xfrm>
            <a:prstGeom prst="curvedConnector3">
              <a:avLst>
                <a:gd name="adj1" fmla="val 50000"/>
              </a:avLst>
            </a:prstGeom>
            <a:solidFill>
              <a:schemeClr val="accent1"/>
            </a:solidFill>
            <a:ln w="38100" cap="flat" cmpd="sng" algn="ctr">
              <a:solidFill>
                <a:srgbClr val="FF0000"/>
              </a:solidFill>
              <a:prstDash val="solid"/>
              <a:round/>
              <a:headEnd type="none" w="med" len="med"/>
              <a:tailEnd type="arrow"/>
            </a:ln>
            <a:effectLst/>
          </p:spPr>
        </p:cxnSp>
      </p:grpSp>
      <p:sp>
        <p:nvSpPr>
          <p:cNvPr id="10" name="3 Marcador de número de diapositiva">
            <a:extLst>
              <a:ext uri="{FF2B5EF4-FFF2-40B4-BE49-F238E27FC236}">
                <a16:creationId xmlns:a16="http://schemas.microsoft.com/office/drawing/2014/main" id="{3C0B927E-EE70-63F7-693B-4150F459B45F}"/>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5</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a:buFont typeface="Wingdings" charset="2"/>
              <a:buNone/>
            </a:pPr>
            <a:r>
              <a:rPr lang="en-US" altLang="x-none" dirty="0"/>
              <a:t>A </a:t>
            </a:r>
            <a:r>
              <a:rPr lang="en-US" altLang="x-none" dirty="0">
                <a:solidFill>
                  <a:schemeClr val="bg2"/>
                </a:solidFill>
              </a:rPr>
              <a:t>conjecture</a:t>
            </a:r>
            <a:r>
              <a:rPr lang="en-US" altLang="x-none" dirty="0">
                <a:solidFill>
                  <a:srgbClr val="FF0000"/>
                </a:solidFill>
              </a:rPr>
              <a:t> </a:t>
            </a:r>
            <a:r>
              <a:rPr lang="en-US" altLang="x-none" dirty="0"/>
              <a:t>is a statement that is thought to be true.</a:t>
            </a:r>
          </a:p>
          <a:p>
            <a:pPr>
              <a:buFont typeface="Wingdings" charset="2"/>
              <a:buNone/>
            </a:pPr>
            <a:endParaRPr lang="en-US" altLang="x-none" dirty="0"/>
          </a:p>
          <a:p>
            <a:pPr>
              <a:buFont typeface="Wingdings" charset="2"/>
              <a:buNone/>
            </a:pPr>
            <a:r>
              <a:rPr lang="en-US" altLang="x-none" dirty="0"/>
              <a:t>A </a:t>
            </a:r>
            <a:r>
              <a:rPr lang="en-US" altLang="x-none" dirty="0">
                <a:solidFill>
                  <a:schemeClr val="bg2"/>
                </a:solidFill>
              </a:rPr>
              <a:t>proof</a:t>
            </a:r>
            <a:r>
              <a:rPr lang="en-US" altLang="x-none" dirty="0">
                <a:solidFill>
                  <a:srgbClr val="FF0000"/>
                </a:solidFill>
              </a:rPr>
              <a:t> </a:t>
            </a:r>
            <a:r>
              <a:rPr lang="en-US" altLang="x-none" dirty="0"/>
              <a:t>is a valid argument that establishes the truth of a given statement (i.e., a conjecture)</a:t>
            </a:r>
          </a:p>
          <a:p>
            <a:pPr>
              <a:buFont typeface="Wingdings" charset="2"/>
              <a:buNone/>
            </a:pPr>
            <a:endParaRPr lang="en-US" altLang="x-none" dirty="0"/>
          </a:p>
          <a:p>
            <a:pPr>
              <a:buFont typeface="Wingdings" charset="2"/>
              <a:buNone/>
            </a:pPr>
            <a:endParaRPr lang="en-US" altLang="x-none" dirty="0"/>
          </a:p>
          <a:p>
            <a:pPr>
              <a:buFont typeface="Wingdings" charset="2"/>
              <a:buNone/>
            </a:pPr>
            <a:endParaRPr lang="en-US" altLang="x-none" dirty="0"/>
          </a:p>
          <a:p>
            <a:pPr>
              <a:buFont typeface="Wingdings" charset="2"/>
              <a:buNone/>
            </a:pPr>
            <a:endParaRPr lang="en-US" altLang="x-none" dirty="0"/>
          </a:p>
          <a:p>
            <a:pPr>
              <a:buFont typeface="Wingdings" charset="2"/>
              <a:buNone/>
            </a:pPr>
            <a:endParaRPr lang="en-US" altLang="x-none" dirty="0"/>
          </a:p>
          <a:p>
            <a:pPr>
              <a:buFont typeface="Wingdings" charset="2"/>
              <a:buNone/>
            </a:pPr>
            <a:r>
              <a:rPr lang="en-US" altLang="x-none" dirty="0"/>
              <a:t>After a proof has been found for a given conjecture, it becomes a </a:t>
            </a:r>
            <a:r>
              <a:rPr lang="en-US" altLang="x-none" dirty="0">
                <a:solidFill>
                  <a:schemeClr val="bg2"/>
                </a:solidFill>
              </a:rPr>
              <a:t>theorem</a:t>
            </a:r>
          </a:p>
        </p:txBody>
      </p:sp>
      <p:grpSp>
        <p:nvGrpSpPr>
          <p:cNvPr id="2" name="Group 10"/>
          <p:cNvGrpSpPr>
            <a:grpSpLocks/>
          </p:cNvGrpSpPr>
          <p:nvPr/>
        </p:nvGrpSpPr>
        <p:grpSpPr bwMode="auto">
          <a:xfrm>
            <a:off x="2404772" y="1960997"/>
            <a:ext cx="5653378" cy="1336277"/>
            <a:chOff x="1682365" y="2614634"/>
            <a:chExt cx="7537835" cy="1781582"/>
          </a:xfrm>
        </p:grpSpPr>
        <p:sp>
          <p:nvSpPr>
            <p:cNvPr id="25609" name="TextBox 5"/>
            <p:cNvSpPr txBox="1">
              <a:spLocks noChangeArrowheads="1"/>
            </p:cNvSpPr>
            <p:nvPr/>
          </p:nvSpPr>
          <p:spPr bwMode="auto">
            <a:xfrm>
              <a:off x="4572000" y="3657601"/>
              <a:ext cx="4648200" cy="73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A sequence of statements ending with a conclusion</a:t>
              </a:r>
            </a:p>
          </p:txBody>
        </p:sp>
        <p:sp>
          <p:nvSpPr>
            <p:cNvPr id="6" name="Rounded Rectangle 5"/>
            <p:cNvSpPr/>
            <p:nvPr/>
          </p:nvSpPr>
          <p:spPr bwMode="auto">
            <a:xfrm>
              <a:off x="1682365" y="2614634"/>
              <a:ext cx="1406525" cy="380974"/>
            </a:xfrm>
            <a:prstGeom prst="roundRect">
              <a:avLst/>
            </a:prstGeom>
            <a:noFill/>
            <a:ln w="19050" cap="flat" cmpd="sng" algn="ctr">
              <a:solidFill>
                <a:srgbClr val="FF0000"/>
              </a:solidFill>
              <a:prstDash val="solid"/>
              <a:round/>
              <a:headEnd type="none" w="med" len="med"/>
              <a:tailEnd type="none" w="med" len="med"/>
            </a:ln>
            <a:effectLst/>
          </p:spPr>
          <p:txBody>
            <a:bodyPr/>
            <a:lstStyle/>
            <a:p>
              <a:pPr algn="r" eaLnBrk="0" hangingPunct="0">
                <a:defRPr/>
              </a:pPr>
              <a:endParaRPr lang="en-US" sz="1050" dirty="0">
                <a:ea typeface="ＭＳ Ｐゴシック" charset="0"/>
                <a:cs typeface="ＭＳ Ｐゴシック" charset="0"/>
              </a:endParaRPr>
            </a:p>
          </p:txBody>
        </p:sp>
        <p:cxnSp>
          <p:nvCxnSpPr>
            <p:cNvPr id="8" name="Curved Connector 7"/>
            <p:cNvCxnSpPr>
              <a:cxnSpLocks/>
              <a:stCxn id="6" idx="0"/>
              <a:endCxn id="25609" idx="0"/>
            </p:cNvCxnSpPr>
            <p:nvPr/>
          </p:nvCxnSpPr>
          <p:spPr bwMode="auto">
            <a:xfrm rot="16200000" flipH="1">
              <a:off x="4119381" y="880881"/>
              <a:ext cx="1042967" cy="4510473"/>
            </a:xfrm>
            <a:prstGeom prst="curvedConnector3">
              <a:avLst>
                <a:gd name="adj1" fmla="val -29222"/>
              </a:avLst>
            </a:prstGeom>
            <a:solidFill>
              <a:schemeClr val="accent1"/>
            </a:solidFill>
            <a:ln w="38100" cap="flat" cmpd="sng" algn="ctr">
              <a:solidFill>
                <a:srgbClr val="FF0000"/>
              </a:solidFill>
              <a:prstDash val="solid"/>
              <a:round/>
              <a:headEnd type="none" w="med" len="med"/>
              <a:tailEnd type="arrow"/>
            </a:ln>
            <a:effectLst/>
          </p:spPr>
        </p:cxnSp>
      </p:grpSp>
      <p:grpSp>
        <p:nvGrpSpPr>
          <p:cNvPr id="3" name="Group 9"/>
          <p:cNvGrpSpPr>
            <a:grpSpLocks/>
          </p:cNvGrpSpPr>
          <p:nvPr/>
        </p:nvGrpSpPr>
        <p:grpSpPr bwMode="auto">
          <a:xfrm>
            <a:off x="1143000" y="1953039"/>
            <a:ext cx="3486150" cy="1358592"/>
            <a:chOff x="0" y="2604009"/>
            <a:chExt cx="4648200" cy="1811201"/>
          </a:xfrm>
        </p:grpSpPr>
        <p:sp>
          <p:nvSpPr>
            <p:cNvPr id="25606" name="TextBox 10"/>
            <p:cNvSpPr txBox="1">
              <a:spLocks noChangeArrowheads="1"/>
            </p:cNvSpPr>
            <p:nvPr/>
          </p:nvSpPr>
          <p:spPr bwMode="auto">
            <a:xfrm>
              <a:off x="0" y="3676650"/>
              <a:ext cx="4648200" cy="73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The truth of the conclusion follows from the truth of the preceding statements</a:t>
              </a:r>
            </a:p>
          </p:txBody>
        </p:sp>
        <p:sp>
          <p:nvSpPr>
            <p:cNvPr id="7" name="Rounded Rectangle 6"/>
            <p:cNvSpPr/>
            <p:nvPr/>
          </p:nvSpPr>
          <p:spPr bwMode="auto">
            <a:xfrm>
              <a:off x="974447" y="2604009"/>
              <a:ext cx="671472" cy="380946"/>
            </a:xfrm>
            <a:prstGeom prst="roundRect">
              <a:avLst/>
            </a:prstGeom>
            <a:noFill/>
            <a:ln w="19050" cap="flat" cmpd="sng" algn="ctr">
              <a:solidFill>
                <a:srgbClr val="FF0000"/>
              </a:solidFill>
              <a:prstDash val="solid"/>
              <a:round/>
              <a:headEnd type="none" w="med" len="med"/>
              <a:tailEnd type="none" w="med" len="med"/>
            </a:ln>
            <a:effectLst/>
          </p:spPr>
          <p:txBody>
            <a:bodyPr/>
            <a:lstStyle/>
            <a:p>
              <a:pPr algn="r" eaLnBrk="0" hangingPunct="0">
                <a:defRPr/>
              </a:pPr>
              <a:endParaRPr lang="en-US" sz="1050" dirty="0">
                <a:ea typeface="ＭＳ Ｐゴシック" charset="0"/>
                <a:cs typeface="ＭＳ Ｐゴシック" charset="0"/>
              </a:endParaRPr>
            </a:p>
          </p:txBody>
        </p:sp>
        <p:cxnSp>
          <p:nvCxnSpPr>
            <p:cNvPr id="9" name="Curved Connector 8"/>
            <p:cNvCxnSpPr>
              <a:cxnSpLocks/>
              <a:stCxn id="7" idx="2"/>
              <a:endCxn id="25606" idx="0"/>
            </p:cNvCxnSpPr>
            <p:nvPr/>
          </p:nvCxnSpPr>
          <p:spPr bwMode="auto">
            <a:xfrm rot="16200000" flipH="1">
              <a:off x="1471294" y="2823844"/>
              <a:ext cx="691695" cy="1013917"/>
            </a:xfrm>
            <a:prstGeom prst="curvedConnector3">
              <a:avLst>
                <a:gd name="adj1" fmla="val 13220"/>
              </a:avLst>
            </a:prstGeom>
            <a:solidFill>
              <a:schemeClr val="accent1"/>
            </a:solidFill>
            <a:ln w="38100" cap="flat" cmpd="sng" algn="ctr">
              <a:solidFill>
                <a:srgbClr val="FF0000"/>
              </a:solidFill>
              <a:prstDash val="solid"/>
              <a:round/>
              <a:headEnd type="none" w="med" len="med"/>
              <a:tailEnd type="arrow"/>
            </a:ln>
            <a:effectLst/>
          </p:spPr>
        </p:cxnSp>
      </p:grpSp>
      <p:sp>
        <p:nvSpPr>
          <p:cNvPr id="12" name="Rectangle 11"/>
          <p:cNvSpPr>
            <a:spLocks noChangeArrowheads="1"/>
          </p:cNvSpPr>
          <p:nvPr/>
        </p:nvSpPr>
        <p:spPr bwMode="auto">
          <a:xfrm>
            <a:off x="1143000" y="2758874"/>
            <a:ext cx="6858000" cy="914400"/>
          </a:xfrm>
          <a:prstGeom prst="rect">
            <a:avLst/>
          </a:prstGeom>
          <a:solidFill>
            <a:schemeClr val="bg1"/>
          </a:solidFill>
          <a:ln>
            <a:noFill/>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4" name="Title 1">
            <a:extLst>
              <a:ext uri="{FF2B5EF4-FFF2-40B4-BE49-F238E27FC236}">
                <a16:creationId xmlns:a16="http://schemas.microsoft.com/office/drawing/2014/main" id="{9B5102FA-A4D7-371F-4722-2B27C6052787}"/>
              </a:ext>
            </a:extLst>
          </p:cNvPr>
          <p:cNvSpPr txBox="1">
            <a:spLocks/>
          </p:cNvSpPr>
          <p:nvPr/>
        </p:nvSpPr>
        <p:spPr>
          <a:xfrm>
            <a:off x="457200" y="400050"/>
            <a:ext cx="8229600" cy="7429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x-none" dirty="0"/>
              <a:t>What is science without jargon?</a:t>
            </a:r>
          </a:p>
        </p:txBody>
      </p:sp>
      <p:sp>
        <p:nvSpPr>
          <p:cNvPr id="16" name="3 Marcador de número de diapositiva">
            <a:extLst>
              <a:ext uri="{FF2B5EF4-FFF2-40B4-BE49-F238E27FC236}">
                <a16:creationId xmlns:a16="http://schemas.microsoft.com/office/drawing/2014/main" id="{45802D54-4051-8156-811B-245E3B984AF7}"/>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6</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x-none"/>
              <a:t>A tale of two proof techniques</a:t>
            </a:r>
          </a:p>
        </p:txBody>
      </p:sp>
      <p:sp>
        <p:nvSpPr>
          <p:cNvPr id="26626" name="Content Placeholder 2"/>
          <p:cNvSpPr>
            <a:spLocks noGrp="1"/>
          </p:cNvSpPr>
          <p:nvPr>
            <p:ph idx="1"/>
          </p:nvPr>
        </p:nvSpPr>
        <p:spPr>
          <a:xfrm>
            <a:off x="1428750" y="1028700"/>
            <a:ext cx="3486150" cy="1428750"/>
          </a:xfrm>
        </p:spPr>
        <p:txBody>
          <a:bodyPr/>
          <a:lstStyle/>
          <a:p>
            <a:pPr marL="0" indent="0" algn="ctr">
              <a:buNone/>
            </a:pPr>
            <a:r>
              <a:rPr lang="en-US" altLang="x-none" dirty="0"/>
              <a:t>In a </a:t>
            </a:r>
            <a:r>
              <a:rPr lang="en-US" altLang="x-none" dirty="0">
                <a:solidFill>
                  <a:schemeClr val="bg2"/>
                </a:solidFill>
              </a:rPr>
              <a:t>formal proof</a:t>
            </a:r>
            <a:r>
              <a:rPr lang="en-US" altLang="x-none" dirty="0"/>
              <a:t>, each step of the proof clearly follows from the postulates and axioms assumed in the conjecture.</a:t>
            </a:r>
          </a:p>
        </p:txBody>
      </p:sp>
      <p:grpSp>
        <p:nvGrpSpPr>
          <p:cNvPr id="2" name="Group 12"/>
          <p:cNvGrpSpPr>
            <a:grpSpLocks/>
          </p:cNvGrpSpPr>
          <p:nvPr/>
        </p:nvGrpSpPr>
        <p:grpSpPr bwMode="auto">
          <a:xfrm>
            <a:off x="1714500" y="3075385"/>
            <a:ext cx="6172200" cy="2010965"/>
            <a:chOff x="762000" y="4100513"/>
            <a:chExt cx="8229600" cy="2681287"/>
          </a:xfrm>
        </p:grpSpPr>
        <p:sp>
          <p:nvSpPr>
            <p:cNvPr id="26635" name="Content Placeholder 2"/>
            <p:cNvSpPr txBox="1">
              <a:spLocks/>
            </p:cNvSpPr>
            <p:nvPr/>
          </p:nvSpPr>
          <p:spPr bwMode="auto">
            <a:xfrm>
              <a:off x="4343400" y="4252913"/>
              <a:ext cx="464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20000"/>
                </a:spcBef>
                <a:buClr>
                  <a:srgbClr val="0046AA"/>
                </a:buClr>
                <a:buFont typeface="Wingdings" charset="2"/>
                <a:buNone/>
              </a:pPr>
              <a:r>
                <a:rPr lang="en-US" altLang="x-none" sz="1800" dirty="0">
                  <a:latin typeface="Trebuchet MS" charset="0"/>
                  <a:ea typeface="Osaka" charset="-128"/>
                </a:rPr>
                <a:t>In an </a:t>
              </a:r>
              <a:r>
                <a:rPr lang="en-US" altLang="x-none" sz="1800" dirty="0">
                  <a:solidFill>
                    <a:schemeClr val="bg2"/>
                  </a:solidFill>
                  <a:latin typeface="Trebuchet MS" charset="0"/>
                  <a:ea typeface="Osaka" charset="-128"/>
                </a:rPr>
                <a:t>informal proof</a:t>
              </a:r>
              <a:r>
                <a:rPr lang="en-US" altLang="x-none" sz="1800" dirty="0">
                  <a:latin typeface="Trebuchet MS" charset="0"/>
                  <a:ea typeface="Osaka" charset="-128"/>
                </a:rPr>
                <a:t>, one step in the proof may consist of multiple derivations, portions of the proof may be skipped or assumed correct, and axioms may not be explicitly stated.</a:t>
              </a:r>
            </a:p>
          </p:txBody>
        </p:sp>
        <p:pic>
          <p:nvPicPr>
            <p:cNvPr id="2663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00513"/>
              <a:ext cx="2976563"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28" name="Group 13"/>
          <p:cNvGrpSpPr>
            <a:grpSpLocks/>
          </p:cNvGrpSpPr>
          <p:nvPr/>
        </p:nvGrpSpPr>
        <p:grpSpPr bwMode="auto">
          <a:xfrm>
            <a:off x="5372100" y="685800"/>
            <a:ext cx="2000250" cy="2000250"/>
            <a:chOff x="5486400" y="1066800"/>
            <a:chExt cx="2667000" cy="2667000"/>
          </a:xfrm>
        </p:grpSpPr>
        <p:pic>
          <p:nvPicPr>
            <p:cNvPr id="2663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06680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905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1"/>
          <p:cNvGrpSpPr>
            <a:grpSpLocks/>
          </p:cNvGrpSpPr>
          <p:nvPr/>
        </p:nvGrpSpPr>
        <p:grpSpPr bwMode="auto">
          <a:xfrm>
            <a:off x="1489378" y="1657349"/>
            <a:ext cx="5597222" cy="1066083"/>
            <a:chOff x="461837" y="2209800"/>
            <a:chExt cx="7462963" cy="1421505"/>
          </a:xfrm>
        </p:grpSpPr>
        <p:sp>
          <p:nvSpPr>
            <p:cNvPr id="26630" name="TextBox 5"/>
            <p:cNvSpPr txBox="1">
              <a:spLocks noChangeArrowheads="1"/>
            </p:cNvSpPr>
            <p:nvPr/>
          </p:nvSpPr>
          <p:spPr bwMode="auto">
            <a:xfrm>
              <a:off x="1295400" y="3200400"/>
              <a:ext cx="6629400" cy="43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Statements that are assumed to be true</a:t>
              </a:r>
            </a:p>
          </p:txBody>
        </p:sp>
        <p:sp>
          <p:nvSpPr>
            <p:cNvPr id="16" name="Rounded Rectangle 15"/>
            <p:cNvSpPr/>
            <p:nvPr/>
          </p:nvSpPr>
          <p:spPr bwMode="auto">
            <a:xfrm>
              <a:off x="461837" y="2209800"/>
              <a:ext cx="3159125" cy="381016"/>
            </a:xfrm>
            <a:prstGeom prst="roundRect">
              <a:avLst/>
            </a:prstGeom>
            <a:noFill/>
            <a:ln w="38100" cap="flat" cmpd="sng" algn="ctr">
              <a:solidFill>
                <a:srgbClr val="FF0000"/>
              </a:solidFill>
              <a:prstDash val="solid"/>
              <a:round/>
              <a:headEnd type="none" w="med" len="med"/>
              <a:tailEnd type="none" w="med" len="med"/>
            </a:ln>
            <a:effectLst/>
          </p:spPr>
          <p:txBody>
            <a:bodyPr/>
            <a:lstStyle/>
            <a:p>
              <a:pPr algn="r" eaLnBrk="0" hangingPunct="0">
                <a:defRPr/>
              </a:pPr>
              <a:endParaRPr lang="en-US" sz="1050" dirty="0">
                <a:ea typeface="ＭＳ Ｐゴシック" charset="0"/>
                <a:cs typeface="ＭＳ Ｐゴシック" charset="0"/>
              </a:endParaRPr>
            </a:p>
          </p:txBody>
        </p:sp>
        <p:cxnSp>
          <p:nvCxnSpPr>
            <p:cNvPr id="17" name="Curved Connector 16"/>
            <p:cNvCxnSpPr>
              <a:stCxn id="16" idx="3"/>
            </p:cNvCxnSpPr>
            <p:nvPr/>
          </p:nvCxnSpPr>
          <p:spPr bwMode="auto">
            <a:xfrm>
              <a:off x="3620962" y="2400308"/>
              <a:ext cx="803275" cy="952541"/>
            </a:xfrm>
            <a:prstGeom prst="curvedConnector2">
              <a:avLst/>
            </a:prstGeom>
            <a:solidFill>
              <a:schemeClr val="accent1"/>
            </a:solidFill>
            <a:ln w="38100" cap="flat" cmpd="sng" algn="ctr">
              <a:solidFill>
                <a:srgbClr val="FF0000"/>
              </a:solidFill>
              <a:prstDash val="solid"/>
              <a:round/>
              <a:headEnd type="none" w="med" len="med"/>
              <a:tailEnd type="arrow"/>
            </a:ln>
            <a:effectLst/>
          </p:spPr>
        </p:cxnSp>
      </p:grpSp>
      <p:sp>
        <p:nvSpPr>
          <p:cNvPr id="3" name="3 Marcador de número de diapositiva">
            <a:extLst>
              <a:ext uri="{FF2B5EF4-FFF2-40B4-BE49-F238E27FC236}">
                <a16:creationId xmlns:a16="http://schemas.microsoft.com/office/drawing/2014/main" id="{5C0CAD10-1CFA-D1C3-C1BA-A730C4833793}"/>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7</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1257300" y="971550"/>
            <a:ext cx="6743700" cy="1543050"/>
          </a:xfrm>
        </p:spPr>
        <p:txBody>
          <a:bodyPr>
            <a:normAutofit fontScale="85000" lnSpcReduction="20000"/>
          </a:bodyPr>
          <a:lstStyle/>
          <a:p>
            <a:pPr>
              <a:buFont typeface="Wingdings" charset="2"/>
              <a:buNone/>
            </a:pPr>
            <a:r>
              <a:rPr lang="en-US" altLang="x-none" b="1" i="1" dirty="0">
                <a:solidFill>
                  <a:schemeClr val="bg2"/>
                </a:solidFill>
              </a:rPr>
              <a:t>Consider the following argument:</a:t>
            </a:r>
          </a:p>
          <a:p>
            <a:pPr>
              <a:buFont typeface="Wingdings" charset="2"/>
              <a:buNone/>
            </a:pPr>
            <a:endParaRPr lang="en-US" altLang="x-none" b="1" i="1" dirty="0"/>
          </a:p>
          <a:p>
            <a:pPr>
              <a:buFont typeface="Wingdings" charset="2"/>
              <a:buNone/>
            </a:pPr>
            <a:r>
              <a:rPr lang="en-US" altLang="x-none" dirty="0"/>
              <a:t>  </a:t>
            </a:r>
            <a:r>
              <a:rPr lang="en-US" altLang="ja-JP" dirty="0"/>
              <a:t>“If you have an account, you can access the network”</a:t>
            </a:r>
          </a:p>
          <a:p>
            <a:pPr>
              <a:buFont typeface="Wingdings" charset="2"/>
              <a:buNone/>
            </a:pPr>
            <a:r>
              <a:rPr lang="en-US" altLang="x-none" dirty="0"/>
              <a:t>  </a:t>
            </a:r>
            <a:r>
              <a:rPr lang="en-US" altLang="ja-JP" dirty="0"/>
              <a:t>“You have an account”</a:t>
            </a:r>
          </a:p>
          <a:p>
            <a:pPr>
              <a:buFont typeface="Wingdings" charset="2"/>
              <a:buNone/>
            </a:pPr>
            <a:r>
              <a:rPr lang="en-US" altLang="x-none" dirty="0"/>
              <a:t>Therefore,</a:t>
            </a:r>
          </a:p>
          <a:p>
            <a:pPr>
              <a:buFont typeface="Wingdings" charset="2"/>
              <a:buNone/>
            </a:pPr>
            <a:r>
              <a:rPr lang="en-US" altLang="x-none" dirty="0"/>
              <a:t>  </a:t>
            </a:r>
            <a:r>
              <a:rPr lang="en-US" altLang="ja-JP" dirty="0"/>
              <a:t>“You can access the network”</a:t>
            </a:r>
            <a:endParaRPr lang="en-US" altLang="x-none" dirty="0"/>
          </a:p>
        </p:txBody>
      </p:sp>
      <p:grpSp>
        <p:nvGrpSpPr>
          <p:cNvPr id="28674" name="Group 10"/>
          <p:cNvGrpSpPr>
            <a:grpSpLocks/>
          </p:cNvGrpSpPr>
          <p:nvPr/>
        </p:nvGrpSpPr>
        <p:grpSpPr bwMode="auto">
          <a:xfrm>
            <a:off x="6226368" y="1341834"/>
            <a:ext cx="1717482" cy="1838795"/>
            <a:chOff x="6777824" y="1789099"/>
            <a:chExt cx="2289976" cy="2451801"/>
          </a:xfrm>
        </p:grpSpPr>
        <p:sp>
          <p:nvSpPr>
            <p:cNvPr id="15" name="Right Brace 14"/>
            <p:cNvSpPr/>
            <p:nvPr/>
          </p:nvSpPr>
          <p:spPr bwMode="auto">
            <a:xfrm>
              <a:off x="6777824" y="1789099"/>
              <a:ext cx="304800" cy="990630"/>
            </a:xfrm>
            <a:prstGeom prst="rightBrace">
              <a:avLst/>
            </a:prstGeom>
            <a:noFill/>
            <a:ln w="38100" cap="flat" cmpd="sng" algn="ctr">
              <a:solidFill>
                <a:srgbClr val="FF0000"/>
              </a:solidFill>
              <a:prstDash val="solid"/>
              <a:round/>
              <a:headEnd type="none" w="med" len="med"/>
              <a:tailEnd type="none" w="med" len="med"/>
            </a:ln>
            <a:effectLst/>
          </p:spPr>
          <p:txBody>
            <a:bodyPr/>
            <a:lstStyle/>
            <a:p>
              <a:pPr algn="r" eaLnBrk="0" hangingPunct="0">
                <a:defRPr/>
              </a:pPr>
              <a:endParaRPr lang="en-US" sz="1050">
                <a:ea typeface="ＭＳ Ｐゴシック" charset="0"/>
                <a:cs typeface="ＭＳ Ｐゴシック" charset="0"/>
              </a:endParaRPr>
            </a:p>
          </p:txBody>
        </p:sp>
        <p:sp>
          <p:nvSpPr>
            <p:cNvPr id="28688" name="TextBox 15"/>
            <p:cNvSpPr txBox="1">
              <a:spLocks noChangeArrowheads="1"/>
            </p:cNvSpPr>
            <p:nvPr/>
          </p:nvSpPr>
          <p:spPr bwMode="auto">
            <a:xfrm>
              <a:off x="7239000" y="3810000"/>
              <a:ext cx="1828800" cy="4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Premises</a:t>
              </a:r>
            </a:p>
          </p:txBody>
        </p:sp>
        <p:cxnSp>
          <p:nvCxnSpPr>
            <p:cNvPr id="17" name="Curved Connector 16"/>
            <p:cNvCxnSpPr>
              <a:stCxn id="28688" idx="0"/>
              <a:endCxn id="15" idx="1"/>
            </p:cNvCxnSpPr>
            <p:nvPr/>
          </p:nvCxnSpPr>
          <p:spPr bwMode="auto">
            <a:xfrm rot="16200000" flipV="1">
              <a:off x="6855220" y="2511820"/>
              <a:ext cx="1525586" cy="1070776"/>
            </a:xfrm>
            <a:prstGeom prst="curvedConnector4">
              <a:avLst>
                <a:gd name="adj1" fmla="val 81023"/>
                <a:gd name="adj2" fmla="val 1486"/>
              </a:avLst>
            </a:prstGeom>
            <a:solidFill>
              <a:schemeClr val="accent1"/>
            </a:solidFill>
            <a:ln w="38100" cap="flat" cmpd="sng" algn="ctr">
              <a:solidFill>
                <a:srgbClr val="FF0000"/>
              </a:solidFill>
              <a:prstDash val="solid"/>
              <a:round/>
              <a:headEnd type="none" w="med" len="med"/>
              <a:tailEnd type="arrow"/>
            </a:ln>
            <a:effectLst/>
          </p:spPr>
        </p:cxnSp>
      </p:grpSp>
      <p:grpSp>
        <p:nvGrpSpPr>
          <p:cNvPr id="28675" name="Group 11"/>
          <p:cNvGrpSpPr>
            <a:grpSpLocks/>
          </p:cNvGrpSpPr>
          <p:nvPr/>
        </p:nvGrpSpPr>
        <p:grpSpPr bwMode="auto">
          <a:xfrm>
            <a:off x="3486150" y="2285386"/>
            <a:ext cx="1600200" cy="1291728"/>
            <a:chOff x="3124200" y="3047142"/>
            <a:chExt cx="2133600" cy="1722408"/>
          </a:xfrm>
        </p:grpSpPr>
        <p:sp>
          <p:nvSpPr>
            <p:cNvPr id="28685" name="TextBox 23"/>
            <p:cNvSpPr txBox="1">
              <a:spLocks noChangeArrowheads="1"/>
            </p:cNvSpPr>
            <p:nvPr/>
          </p:nvSpPr>
          <p:spPr bwMode="auto">
            <a:xfrm>
              <a:off x="3124200" y="4338638"/>
              <a:ext cx="2133600" cy="43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Conclusion</a:t>
              </a:r>
            </a:p>
          </p:txBody>
        </p:sp>
        <p:cxnSp>
          <p:nvCxnSpPr>
            <p:cNvPr id="26" name="Curved Connector 16"/>
            <p:cNvCxnSpPr>
              <a:cxnSpLocks/>
            </p:cNvCxnSpPr>
            <p:nvPr/>
          </p:nvCxnSpPr>
          <p:spPr bwMode="auto">
            <a:xfrm rot="16200000" flipV="1">
              <a:off x="3677152" y="3390699"/>
              <a:ext cx="1506952" cy="819837"/>
            </a:xfrm>
            <a:prstGeom prst="curvedConnector3">
              <a:avLst>
                <a:gd name="adj1" fmla="val 99953"/>
              </a:avLst>
            </a:prstGeom>
            <a:solidFill>
              <a:schemeClr val="accent1"/>
            </a:solidFill>
            <a:ln w="38100" cap="flat" cmpd="sng" algn="ctr">
              <a:solidFill>
                <a:srgbClr val="FF0000"/>
              </a:solidFill>
              <a:prstDash val="solid"/>
              <a:round/>
              <a:headEnd type="none" w="med" len="med"/>
              <a:tailEnd type="arrow"/>
            </a:ln>
            <a:effectLst/>
          </p:spPr>
        </p:cxnSp>
      </p:grpSp>
      <p:sp>
        <p:nvSpPr>
          <p:cNvPr id="29704" name="TextBox 28"/>
          <p:cNvSpPr txBox="1">
            <a:spLocks noChangeArrowheads="1"/>
          </p:cNvSpPr>
          <p:nvPr/>
        </p:nvSpPr>
        <p:spPr bwMode="auto">
          <a:xfrm>
            <a:off x="1314450" y="4086225"/>
            <a:ext cx="6572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dirty="0">
                <a:latin typeface="Trebuchet MS" charset="0"/>
              </a:rPr>
              <a:t>This argument </a:t>
            </a:r>
            <a:r>
              <a:rPr lang="en-US" altLang="x-none" sz="2100" i="1" dirty="0">
                <a:solidFill>
                  <a:schemeClr val="bg2"/>
                </a:solidFill>
                <a:latin typeface="Trebuchet MS" charset="0"/>
              </a:rPr>
              <a:t>seems</a:t>
            </a:r>
            <a:r>
              <a:rPr lang="en-US" altLang="x-none" sz="2100" i="1" dirty="0">
                <a:solidFill>
                  <a:srgbClr val="FF0000"/>
                </a:solidFill>
                <a:latin typeface="Trebuchet MS" charset="0"/>
              </a:rPr>
              <a:t> </a:t>
            </a:r>
            <a:r>
              <a:rPr lang="en-US" altLang="x-none" sz="2100" dirty="0">
                <a:latin typeface="Trebuchet MS" charset="0"/>
              </a:rPr>
              <a:t>valid, but how can we demonstrate this </a:t>
            </a:r>
            <a:r>
              <a:rPr lang="en-US" altLang="x-none" sz="2100" dirty="0">
                <a:solidFill>
                  <a:schemeClr val="bg2"/>
                </a:solidFill>
                <a:latin typeface="Trebuchet MS" charset="0"/>
              </a:rPr>
              <a:t>formally</a:t>
            </a:r>
            <a:r>
              <a:rPr lang="en-US" altLang="x-none" sz="2100" dirty="0">
                <a:latin typeface="Trebuchet MS" charset="0"/>
              </a:rPr>
              <a:t>??</a:t>
            </a:r>
          </a:p>
        </p:txBody>
      </p:sp>
      <p:sp>
        <p:nvSpPr>
          <p:cNvPr id="28677" name="Title 15"/>
          <p:cNvSpPr>
            <a:spLocks noGrp="1"/>
          </p:cNvSpPr>
          <p:nvPr>
            <p:ph type="title"/>
          </p:nvPr>
        </p:nvSpPr>
        <p:spPr/>
        <p:txBody>
          <a:bodyPr/>
          <a:lstStyle/>
          <a:p>
            <a:r>
              <a:rPr lang="en-US" altLang="x-none" dirty="0"/>
              <a:t>How can we formalize an argument?</a:t>
            </a:r>
          </a:p>
        </p:txBody>
      </p:sp>
      <p:cxnSp>
        <p:nvCxnSpPr>
          <p:cNvPr id="19" name="Straight Connector 18"/>
          <p:cNvCxnSpPr>
            <a:cxnSpLocks noChangeShapeType="1"/>
          </p:cNvCxnSpPr>
          <p:nvPr/>
        </p:nvCxnSpPr>
        <p:spPr bwMode="auto">
          <a:xfrm>
            <a:off x="1771650" y="3886200"/>
            <a:ext cx="5772150" cy="1191"/>
          </a:xfrm>
          <a:prstGeom prst="line">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5" name="Group 20"/>
          <p:cNvGrpSpPr>
            <a:grpSpLocks/>
          </p:cNvGrpSpPr>
          <p:nvPr/>
        </p:nvGrpSpPr>
        <p:grpSpPr bwMode="auto">
          <a:xfrm>
            <a:off x="3200400" y="2183421"/>
            <a:ext cx="2163749" cy="1369590"/>
            <a:chOff x="3352800" y="3126880"/>
            <a:chExt cx="2884999" cy="1826120"/>
          </a:xfrm>
          <a:solidFill>
            <a:schemeClr val="bg1"/>
          </a:solidFill>
        </p:grpSpPr>
        <p:sp>
          <p:nvSpPr>
            <p:cNvPr id="28681" name="Rectangle 17"/>
            <p:cNvSpPr>
              <a:spLocks noChangeArrowheads="1"/>
            </p:cNvSpPr>
            <p:nvPr/>
          </p:nvSpPr>
          <p:spPr bwMode="auto">
            <a:xfrm>
              <a:off x="3352800" y="4038600"/>
              <a:ext cx="2819400" cy="83820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28682" name="Rectangle 19"/>
            <p:cNvSpPr>
              <a:spLocks noChangeArrowheads="1"/>
            </p:cNvSpPr>
            <p:nvPr/>
          </p:nvSpPr>
          <p:spPr bwMode="auto">
            <a:xfrm>
              <a:off x="4637599" y="3126880"/>
              <a:ext cx="1600200" cy="182612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grpSp>
      <p:sp>
        <p:nvSpPr>
          <p:cNvPr id="2" name="3 Marcador de número de diapositiva">
            <a:extLst>
              <a:ext uri="{FF2B5EF4-FFF2-40B4-BE49-F238E27FC236}">
                <a16:creationId xmlns:a16="http://schemas.microsoft.com/office/drawing/2014/main" id="{64D3FEC4-B203-AC6D-93F7-44A1ECAB8C9F}"/>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8</a:t>
            </a:fld>
            <a:endParaRPr lang="pt-BR" dirty="0"/>
          </a:p>
        </p:txBody>
      </p:sp>
      <p:grpSp>
        <p:nvGrpSpPr>
          <p:cNvPr id="9" name="Group 15">
            <a:extLst>
              <a:ext uri="{FF2B5EF4-FFF2-40B4-BE49-F238E27FC236}">
                <a16:creationId xmlns:a16="http://schemas.microsoft.com/office/drawing/2014/main" id="{75E37F1F-AC7F-4536-AF09-D78FF217D242}"/>
              </a:ext>
            </a:extLst>
          </p:cNvPr>
          <p:cNvGrpSpPr>
            <a:grpSpLocks/>
          </p:cNvGrpSpPr>
          <p:nvPr/>
        </p:nvGrpSpPr>
        <p:grpSpPr bwMode="auto">
          <a:xfrm>
            <a:off x="6177860" y="914400"/>
            <a:ext cx="1660746" cy="2286000"/>
            <a:chOff x="6993251" y="1828800"/>
            <a:chExt cx="2213614" cy="3048000"/>
          </a:xfrm>
        </p:grpSpPr>
        <p:sp>
          <p:nvSpPr>
            <p:cNvPr id="10" name="Rectangle 12">
              <a:extLst>
                <a:ext uri="{FF2B5EF4-FFF2-40B4-BE49-F238E27FC236}">
                  <a16:creationId xmlns:a16="http://schemas.microsoft.com/office/drawing/2014/main" id="{99A619EF-5460-995A-240C-AEB17DDE4CC0}"/>
                </a:ext>
              </a:extLst>
            </p:cNvPr>
            <p:cNvSpPr>
              <a:spLocks noChangeArrowheads="1"/>
            </p:cNvSpPr>
            <p:nvPr/>
          </p:nvSpPr>
          <p:spPr bwMode="auto">
            <a:xfrm>
              <a:off x="6993251" y="1828800"/>
              <a:ext cx="2213614" cy="2667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sp>
          <p:nvSpPr>
            <p:cNvPr id="11" name="Rectangle 13">
              <a:extLst>
                <a:ext uri="{FF2B5EF4-FFF2-40B4-BE49-F238E27FC236}">
                  <a16:creationId xmlns:a16="http://schemas.microsoft.com/office/drawing/2014/main" id="{95BD3225-6396-15BF-5416-BD43595487F7}"/>
                </a:ext>
              </a:extLst>
            </p:cNvPr>
            <p:cNvSpPr>
              <a:spLocks noChangeArrowheads="1"/>
            </p:cNvSpPr>
            <p:nvPr/>
          </p:nvSpPr>
          <p:spPr bwMode="auto">
            <a:xfrm>
              <a:off x="7239000" y="3276600"/>
              <a:ext cx="1905000" cy="1600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endParaRPr lang="x-none" altLang="x-none"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9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143000" y="346877"/>
            <a:ext cx="6858000" cy="685800"/>
          </a:xfrm>
        </p:spPr>
        <p:txBody>
          <a:bodyPr/>
          <a:lstStyle/>
          <a:p>
            <a:r>
              <a:rPr lang="en-US" altLang="x-none" dirty="0"/>
              <a:t>Let</a:t>
            </a:r>
            <a:r>
              <a:rPr lang="en-US" altLang="ja-JP" dirty="0"/>
              <a:t>’s analyze the </a:t>
            </a:r>
            <a:r>
              <a:rPr lang="en-US" altLang="ja-JP" i="1" dirty="0">
                <a:solidFill>
                  <a:srgbClr val="FF0000"/>
                </a:solidFill>
              </a:rPr>
              <a:t>form </a:t>
            </a:r>
            <a:r>
              <a:rPr lang="en-US" altLang="ja-JP" dirty="0"/>
              <a:t>of our argument</a:t>
            </a:r>
            <a:endParaRPr lang="en-US" altLang="x-none" dirty="0"/>
          </a:p>
        </p:txBody>
      </p:sp>
      <p:sp>
        <p:nvSpPr>
          <p:cNvPr id="29698" name="Content Placeholder 2"/>
          <p:cNvSpPr>
            <a:spLocks noGrp="1"/>
          </p:cNvSpPr>
          <p:nvPr>
            <p:ph idx="1"/>
          </p:nvPr>
        </p:nvSpPr>
        <p:spPr>
          <a:xfrm>
            <a:off x="1657350" y="1428750"/>
            <a:ext cx="6343650" cy="1543050"/>
          </a:xfrm>
        </p:spPr>
        <p:txBody>
          <a:bodyPr/>
          <a:lstStyle/>
          <a:p>
            <a:pPr>
              <a:buFont typeface="Wingdings" charset="2"/>
              <a:buNone/>
            </a:pPr>
            <a:r>
              <a:rPr lang="en-US" altLang="ja-JP" dirty="0"/>
              <a:t>“If you have an account, then you can access the network”</a:t>
            </a:r>
          </a:p>
          <a:p>
            <a:pPr>
              <a:buFont typeface="Wingdings" charset="2"/>
              <a:buNone/>
            </a:pPr>
            <a:r>
              <a:rPr lang="en-US" altLang="ja-JP" dirty="0"/>
              <a:t>“You have an account”</a:t>
            </a:r>
          </a:p>
          <a:p>
            <a:pPr>
              <a:buFont typeface="Wingdings" charset="2"/>
              <a:buNone/>
            </a:pPr>
            <a:r>
              <a:rPr lang="en-US" altLang="x-none" dirty="0"/>
              <a:t>Therefore,</a:t>
            </a:r>
          </a:p>
          <a:p>
            <a:pPr>
              <a:buFont typeface="Wingdings" charset="2"/>
              <a:buNone/>
            </a:pPr>
            <a:r>
              <a:rPr lang="en-US" altLang="ja-JP" dirty="0"/>
              <a:t>“You can access the network”</a:t>
            </a:r>
            <a:endParaRPr lang="en-US" altLang="x-none" dirty="0"/>
          </a:p>
        </p:txBody>
      </p:sp>
      <p:grpSp>
        <p:nvGrpSpPr>
          <p:cNvPr id="2" name="Group 16"/>
          <p:cNvGrpSpPr>
            <a:grpSpLocks/>
          </p:cNvGrpSpPr>
          <p:nvPr/>
        </p:nvGrpSpPr>
        <p:grpSpPr bwMode="auto">
          <a:xfrm>
            <a:off x="4972050" y="3429000"/>
            <a:ext cx="971550" cy="1543050"/>
            <a:chOff x="5105400" y="4572000"/>
            <a:chExt cx="1295400" cy="2057400"/>
          </a:xfrm>
        </p:grpSpPr>
        <p:sp>
          <p:nvSpPr>
            <p:cNvPr id="29712" name="Content Placeholder 2"/>
            <p:cNvSpPr txBox="1">
              <a:spLocks/>
            </p:cNvSpPr>
            <p:nvPr/>
          </p:nvSpPr>
          <p:spPr bwMode="auto">
            <a:xfrm>
              <a:off x="5105400" y="4572000"/>
              <a:ext cx="12954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Clr>
                  <a:srgbClr val="0046AA"/>
                </a:buClr>
                <a:buFont typeface="Wingdings" charset="2"/>
                <a:buNone/>
              </a:pPr>
              <a:r>
                <a:rPr lang="en-US" altLang="x-none" sz="1800">
                  <a:latin typeface="Trebuchet MS" charset="0"/>
                  <a:ea typeface="Osaka" charset="-128"/>
                </a:rPr>
                <a:t>p → q</a:t>
              </a:r>
            </a:p>
            <a:p>
              <a:pPr>
                <a:spcBef>
                  <a:spcPct val="20000"/>
                </a:spcBef>
                <a:buClr>
                  <a:srgbClr val="0046AA"/>
                </a:buClr>
                <a:buFont typeface="Wingdings" charset="2"/>
                <a:buNone/>
              </a:pPr>
              <a:r>
                <a:rPr lang="en-US" altLang="x-none" sz="1800">
                  <a:latin typeface="Trebuchet MS" charset="0"/>
                  <a:ea typeface="Osaka" charset="-128"/>
                </a:rPr>
                <a:t>p</a:t>
              </a:r>
            </a:p>
            <a:p>
              <a:pPr>
                <a:spcBef>
                  <a:spcPct val="20000"/>
                </a:spcBef>
                <a:buClr>
                  <a:srgbClr val="0046AA"/>
                </a:buClr>
                <a:buFont typeface="Wingdings" charset="2"/>
                <a:buNone/>
              </a:pPr>
              <a:endParaRPr lang="en-US" altLang="x-none" sz="1800">
                <a:latin typeface="Trebuchet MS" charset="0"/>
                <a:ea typeface="Osaka" charset="-128"/>
              </a:endParaRPr>
            </a:p>
            <a:p>
              <a:pPr>
                <a:spcBef>
                  <a:spcPct val="20000"/>
                </a:spcBef>
                <a:buClr>
                  <a:srgbClr val="0046AA"/>
                </a:buClr>
                <a:buFont typeface="Wingdings" charset="2"/>
                <a:buNone/>
              </a:pPr>
              <a:r>
                <a:rPr lang="en-US" altLang="x-none" sz="1800">
                  <a:latin typeface="Trebuchet MS" charset="0"/>
                  <a:ea typeface="Osaka" charset="-128"/>
                </a:rPr>
                <a:t>∴ q</a:t>
              </a:r>
            </a:p>
          </p:txBody>
        </p:sp>
        <p:cxnSp>
          <p:nvCxnSpPr>
            <p:cNvPr id="29713" name="Straight Connector 6"/>
            <p:cNvCxnSpPr>
              <a:cxnSpLocks noChangeShapeType="1"/>
            </p:cNvCxnSpPr>
            <p:nvPr/>
          </p:nvCxnSpPr>
          <p:spPr bwMode="auto">
            <a:xfrm>
              <a:off x="5181600" y="5638800"/>
              <a:ext cx="11430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grpSp>
      <p:sp>
        <p:nvSpPr>
          <p:cNvPr id="8" name="Bent Arrow 7"/>
          <p:cNvSpPr/>
          <p:nvPr/>
        </p:nvSpPr>
        <p:spPr bwMode="auto">
          <a:xfrm rot="10800000" flipH="1">
            <a:off x="2628900" y="2971800"/>
            <a:ext cx="1943100" cy="1657350"/>
          </a:xfrm>
          <a:prstGeom prst="bentArrow">
            <a:avLst>
              <a:gd name="adj1" fmla="val 29959"/>
              <a:gd name="adj2" fmla="val 25709"/>
              <a:gd name="adj3" fmla="val 27562"/>
              <a:gd name="adj4" fmla="val 42571"/>
            </a:avLst>
          </a:prstGeom>
          <a:gradFill flip="none" rotWithShape="1">
            <a:gsLst>
              <a:gs pos="0">
                <a:schemeClr val="bg1"/>
              </a:gs>
              <a:gs pos="100000">
                <a:schemeClr val="bg2"/>
              </a:gs>
            </a:gsLst>
            <a:lin ang="0" scaled="1"/>
            <a:tileRect/>
          </a:gradFill>
          <a:ln w="9525" cap="flat" cmpd="sng" algn="ctr">
            <a:solidFill>
              <a:schemeClr val="tx1"/>
            </a:solidFill>
            <a:prstDash val="solid"/>
            <a:round/>
            <a:headEnd type="none" w="med" len="med"/>
            <a:tailEnd type="none" w="med" len="med"/>
          </a:ln>
          <a:effectLst/>
        </p:spPr>
        <p:txBody>
          <a:bodyPr/>
          <a:lstStyle/>
          <a:p>
            <a:pPr algn="r" eaLnBrk="0" hangingPunct="0">
              <a:defRPr/>
            </a:pPr>
            <a:endParaRPr lang="en-US" sz="1050">
              <a:ea typeface="ＭＳ Ｐゴシック" charset="0"/>
              <a:cs typeface="ＭＳ Ｐゴシック" charset="0"/>
            </a:endParaRPr>
          </a:p>
        </p:txBody>
      </p:sp>
      <p:cxnSp>
        <p:nvCxnSpPr>
          <p:cNvPr id="9" name="Straight Connector 6"/>
          <p:cNvCxnSpPr>
            <a:cxnSpLocks noChangeShapeType="1"/>
          </p:cNvCxnSpPr>
          <p:nvPr/>
        </p:nvCxnSpPr>
        <p:spPr bwMode="auto">
          <a:xfrm>
            <a:off x="2057400" y="1827307"/>
            <a:ext cx="2114550" cy="1191"/>
          </a:xfrm>
          <a:prstGeom prst="line">
            <a:avLst/>
          </a:prstGeom>
          <a:noFill/>
          <a:ln w="38100">
            <a:solidFill>
              <a:srgbClr val="FF0000"/>
            </a:solidFill>
            <a:round/>
            <a:headEnd/>
            <a:tailEnd/>
          </a:ln>
        </p:spPr>
      </p:cxnSp>
      <p:cxnSp>
        <p:nvCxnSpPr>
          <p:cNvPr id="13" name="Straight Connector 6"/>
          <p:cNvCxnSpPr>
            <a:cxnSpLocks noChangeShapeType="1"/>
          </p:cNvCxnSpPr>
          <p:nvPr/>
        </p:nvCxnSpPr>
        <p:spPr bwMode="auto">
          <a:xfrm>
            <a:off x="4857750" y="1827307"/>
            <a:ext cx="2800350" cy="1191"/>
          </a:xfrm>
          <a:prstGeom prst="line">
            <a:avLst/>
          </a:prstGeom>
          <a:noFill/>
          <a:ln w="38100">
            <a:solidFill>
              <a:srgbClr val="FF0000"/>
            </a:solidFill>
            <a:round/>
            <a:headEnd/>
            <a:tailEnd/>
          </a:ln>
        </p:spPr>
      </p:cxnSp>
      <p:grpSp>
        <p:nvGrpSpPr>
          <p:cNvPr id="3" name="Group 18"/>
          <p:cNvGrpSpPr>
            <a:grpSpLocks/>
          </p:cNvGrpSpPr>
          <p:nvPr/>
        </p:nvGrpSpPr>
        <p:grpSpPr bwMode="auto">
          <a:xfrm>
            <a:off x="5715000" y="2571751"/>
            <a:ext cx="2286000" cy="1628774"/>
            <a:chOff x="6096000" y="3429000"/>
            <a:chExt cx="3048000" cy="2171699"/>
          </a:xfrm>
        </p:grpSpPr>
        <p:sp>
          <p:nvSpPr>
            <p:cNvPr id="29710" name="TextBox 15"/>
            <p:cNvSpPr txBox="1">
              <a:spLocks noChangeArrowheads="1"/>
            </p:cNvSpPr>
            <p:nvPr/>
          </p:nvSpPr>
          <p:spPr bwMode="auto">
            <a:xfrm>
              <a:off x="6096000" y="3429000"/>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500" b="1" i="1" dirty="0">
                  <a:solidFill>
                    <a:srgbClr val="FF0000"/>
                  </a:solidFill>
                  <a:latin typeface="Comic Neue" panose="02000000000000000000" pitchFamily="2" charset="0"/>
                </a:rPr>
                <a:t>This is called a </a:t>
              </a:r>
              <a:r>
                <a:rPr lang="en-US" altLang="ja-JP" sz="1500" b="1" i="1" dirty="0">
                  <a:solidFill>
                    <a:srgbClr val="FF0000"/>
                  </a:solidFill>
                  <a:latin typeface="Comic Neue" panose="02000000000000000000" pitchFamily="2" charset="0"/>
                </a:rPr>
                <a:t>“rule of inference”</a:t>
              </a:r>
              <a:endParaRPr lang="en-US" altLang="x-none" sz="1500" b="1" i="1" dirty="0">
                <a:solidFill>
                  <a:srgbClr val="FF0000"/>
                </a:solidFill>
                <a:latin typeface="Comic Neue" panose="02000000000000000000" pitchFamily="2" charset="0"/>
              </a:endParaRPr>
            </a:p>
          </p:txBody>
        </p:sp>
        <p:cxnSp>
          <p:nvCxnSpPr>
            <p:cNvPr id="18" name="Shape 17"/>
            <p:cNvCxnSpPr>
              <a:stCxn id="29710" idx="2"/>
              <a:endCxn id="29712" idx="3"/>
            </p:cNvCxnSpPr>
            <p:nvPr/>
          </p:nvCxnSpPr>
          <p:spPr bwMode="auto">
            <a:xfrm rot="5400000">
              <a:off x="6293883" y="4274582"/>
              <a:ext cx="1433035" cy="1219200"/>
            </a:xfrm>
            <a:prstGeom prst="curvedConnector2">
              <a:avLst/>
            </a:prstGeom>
            <a:solidFill>
              <a:schemeClr val="accent1"/>
            </a:solidFill>
            <a:ln w="38100" cap="flat" cmpd="sng" algn="ctr">
              <a:solidFill>
                <a:srgbClr val="FF0000"/>
              </a:solidFill>
              <a:prstDash val="solid"/>
              <a:round/>
              <a:headEnd type="none" w="med" len="med"/>
              <a:tailEnd type="arrow"/>
            </a:ln>
            <a:effectLst/>
          </p:spPr>
        </p:cxnSp>
      </p:grpSp>
      <p:grpSp>
        <p:nvGrpSpPr>
          <p:cNvPr id="4" name="Group 14"/>
          <p:cNvGrpSpPr>
            <a:grpSpLocks/>
          </p:cNvGrpSpPr>
          <p:nvPr/>
        </p:nvGrpSpPr>
        <p:grpSpPr bwMode="auto">
          <a:xfrm>
            <a:off x="2400300" y="739378"/>
            <a:ext cx="2286000" cy="803672"/>
            <a:chOff x="1676400" y="985838"/>
            <a:chExt cx="3048000" cy="1071560"/>
          </a:xfrm>
        </p:grpSpPr>
        <p:sp>
          <p:nvSpPr>
            <p:cNvPr id="29708" name="TextBox 18"/>
            <p:cNvSpPr txBox="1">
              <a:spLocks noChangeArrowheads="1"/>
            </p:cNvSpPr>
            <p:nvPr/>
          </p:nvSpPr>
          <p:spPr bwMode="auto">
            <a:xfrm>
              <a:off x="1676400" y="985838"/>
              <a:ext cx="3048000"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b="1" i="1" dirty="0">
                  <a:solidFill>
                    <a:srgbClr val="FF0000"/>
                  </a:solidFill>
                  <a:latin typeface="Comic Neue" panose="02000000000000000000" pitchFamily="2" charset="0"/>
                </a:rPr>
                <a:t>p</a:t>
              </a:r>
            </a:p>
          </p:txBody>
        </p:sp>
        <p:cxnSp>
          <p:nvCxnSpPr>
            <p:cNvPr id="21" name="Shape 20"/>
            <p:cNvCxnSpPr>
              <a:cxnSpLocks/>
              <a:stCxn id="29708" idx="2"/>
            </p:cNvCxnSpPr>
            <p:nvPr/>
          </p:nvCxnSpPr>
          <p:spPr bwMode="auto">
            <a:xfrm rot="5400000">
              <a:off x="2557670" y="1414668"/>
              <a:ext cx="579119" cy="706341"/>
            </a:xfrm>
            <a:prstGeom prst="curvedConnector2">
              <a:avLst/>
            </a:prstGeom>
            <a:solidFill>
              <a:schemeClr val="accent1"/>
            </a:solidFill>
            <a:ln w="38100" cap="flat" cmpd="sng" algn="ctr">
              <a:solidFill>
                <a:srgbClr val="FF0000"/>
              </a:solidFill>
              <a:prstDash val="solid"/>
              <a:round/>
              <a:headEnd type="none" w="med" len="med"/>
              <a:tailEnd type="arrow"/>
            </a:ln>
            <a:effectLst/>
          </p:spPr>
        </p:cxnSp>
      </p:grpSp>
      <p:grpSp>
        <p:nvGrpSpPr>
          <p:cNvPr id="5" name="Group 15"/>
          <p:cNvGrpSpPr>
            <a:grpSpLocks/>
          </p:cNvGrpSpPr>
          <p:nvPr/>
        </p:nvGrpSpPr>
        <p:grpSpPr bwMode="auto">
          <a:xfrm>
            <a:off x="5257800" y="739378"/>
            <a:ext cx="2286000" cy="803672"/>
            <a:chOff x="5486400" y="985838"/>
            <a:chExt cx="3048000" cy="1071562"/>
          </a:xfrm>
        </p:grpSpPr>
        <p:sp>
          <p:nvSpPr>
            <p:cNvPr id="29706" name="TextBox 19"/>
            <p:cNvSpPr txBox="1">
              <a:spLocks noChangeArrowheads="1"/>
            </p:cNvSpPr>
            <p:nvPr/>
          </p:nvSpPr>
          <p:spPr bwMode="auto">
            <a:xfrm>
              <a:off x="5486400" y="985838"/>
              <a:ext cx="3048000"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b="1" i="1" dirty="0">
                  <a:solidFill>
                    <a:srgbClr val="FF0000"/>
                  </a:solidFill>
                  <a:latin typeface="Comic Neue" panose="02000000000000000000" pitchFamily="2" charset="0"/>
                </a:rPr>
                <a:t>q</a:t>
              </a:r>
            </a:p>
          </p:txBody>
        </p:sp>
        <p:cxnSp>
          <p:nvCxnSpPr>
            <p:cNvPr id="25" name="Shape 20"/>
            <p:cNvCxnSpPr>
              <a:stCxn id="29706" idx="2"/>
            </p:cNvCxnSpPr>
            <p:nvPr/>
          </p:nvCxnSpPr>
          <p:spPr bwMode="auto">
            <a:xfrm rot="16200000" flipH="1">
              <a:off x="6911340" y="1577340"/>
              <a:ext cx="579120" cy="381000"/>
            </a:xfrm>
            <a:prstGeom prst="curvedConnector3">
              <a:avLst>
                <a:gd name="adj1" fmla="val 18879"/>
              </a:avLst>
            </a:prstGeom>
            <a:solidFill>
              <a:schemeClr val="accent1"/>
            </a:solidFill>
            <a:ln w="38100" cap="flat" cmpd="sng" algn="ctr">
              <a:solidFill>
                <a:srgbClr val="FF0000"/>
              </a:solidFill>
              <a:prstDash val="solid"/>
              <a:round/>
              <a:headEnd type="none" w="med" len="med"/>
              <a:tailEnd type="arrow"/>
            </a:ln>
            <a:effectLst/>
          </p:spPr>
        </p:cxnSp>
      </p:grpSp>
      <p:sp>
        <p:nvSpPr>
          <p:cNvPr id="6" name="3 Marcador de número de diapositiva">
            <a:extLst>
              <a:ext uri="{FF2B5EF4-FFF2-40B4-BE49-F238E27FC236}">
                <a16:creationId xmlns:a16="http://schemas.microsoft.com/office/drawing/2014/main" id="{F8BBF29A-E5F8-29B0-3BB2-8FE198B6E5E7}"/>
              </a:ext>
            </a:extLst>
          </p:cNvPr>
          <p:cNvSpPr>
            <a:spLocks noGrp="1"/>
          </p:cNvSpPr>
          <p:nvPr>
            <p:ph type="sldNum" sz="quarter" idx="12"/>
          </p:nvPr>
        </p:nvSpPr>
        <p:spPr>
          <a:xfrm>
            <a:off x="7620000" y="13716"/>
            <a:ext cx="1066800" cy="246888"/>
          </a:xfrm>
        </p:spPr>
        <p:txBody>
          <a:bodyPr>
            <a:noAutofit/>
          </a:bodyPr>
          <a:lstStyle/>
          <a:p>
            <a:fld id="{12A1D360-EE44-42AC-A6C7-CCF1DFA7C784}" type="slidenum">
              <a:rPr lang="pt-BR" smtClean="0"/>
              <a:pPr/>
              <a:t>9</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ilho">
  <a:themeElements>
    <a:clrScheme name="Executivo">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1.png"/></Relationships>
</file>

<file path=ppt/webextensions/webextension1.xml><?xml version="1.0" encoding="utf-8"?>
<we:webextension xmlns:we="http://schemas.microsoft.com/office/webextensions/webextension/2010/11" id="{26E62891-97F1-E64B-B128-AD107105E7F2}">
  <we:reference id="wa200004824" version="2.1.0.0" store="en-US" storeType="OMEX"/>
  <we:alternateReferences>
    <we:reference id="wa200004824" version="2.1.0.0" store="wa200004824" storeType="OMEX"/>
  </we:alternateReferences>
  <we:properties>
    <we:property name="dataSlidePPT" value="{&quot;slideId&quot;:130105120,&quot;presentationId&quot;:7183709}"/>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3255</TotalTime>
  <Words>3118</Words>
  <Application>Microsoft Macintosh PowerPoint</Application>
  <PresentationFormat>On-screen Show (16:9)</PresentationFormat>
  <Paragraphs>433</Paragraphs>
  <Slides>27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Calibri</vt:lpstr>
      <vt:lpstr>Comic Neue</vt:lpstr>
      <vt:lpstr>Trebuchet MS</vt:lpstr>
      <vt:lpstr>Wingdings</vt:lpstr>
      <vt:lpstr>Brilho</vt:lpstr>
      <vt:lpstr>CS 441: Rules of Inference</vt:lpstr>
      <vt:lpstr>[Motivation] Rules of Inference</vt:lpstr>
      <vt:lpstr>Today’s topics</vt:lpstr>
      <vt:lpstr>PowerPoint Presentation</vt:lpstr>
      <vt:lpstr>Writing valid proofs is a subtle art</vt:lpstr>
      <vt:lpstr>PowerPoint Presentation</vt:lpstr>
      <vt:lpstr>A tale of two proof techniques</vt:lpstr>
      <vt:lpstr>How can we formalize an argument?</vt:lpstr>
      <vt:lpstr>Let’s analyze the form of our argument</vt:lpstr>
      <vt:lpstr>Rules of inference are logically valid ways to draw conclusions when constructing a formal proof</vt:lpstr>
      <vt:lpstr>PowerPoint Presentation</vt:lpstr>
      <vt:lpstr>PowerPoint Presentation</vt:lpstr>
      <vt:lpstr>PowerPoint Presentation</vt:lpstr>
      <vt:lpstr>PowerPoint Presentation</vt:lpstr>
      <vt:lpstr>In-class Activities</vt:lpstr>
      <vt:lpstr>In-class Activities</vt:lpstr>
      <vt:lpstr>In-class Activities</vt:lpstr>
      <vt:lpstr>PowerPoint Presentation</vt:lpstr>
      <vt:lpstr>PowerPoint Presentation</vt:lpstr>
      <vt:lpstr>PowerPoint Presentation</vt:lpstr>
      <vt:lpstr>PowerPoint Presentation</vt:lpstr>
      <vt:lpstr>PowerPoint Presentation</vt:lpstr>
      <vt:lpstr>Hungry dogs redux</vt:lpstr>
      <vt:lpstr>Reasoning about our class</vt:lpstr>
      <vt:lpstr>Reasoning about our class</vt:lpstr>
      <vt:lpstr>In-class Activities</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Leveraging Unlabeled Data for Sketch-based Understanding</dc:title>
  <dc:creator>Fernando</dc:creator>
  <cp:lastModifiedBy>Nils Ever Murrugarra Llerena</cp:lastModifiedBy>
  <cp:revision>244</cp:revision>
  <cp:lastPrinted>2025-09-15T16:36:37Z</cp:lastPrinted>
  <dcterms:created xsi:type="dcterms:W3CDTF">2011-07-05T14:46:51Z</dcterms:created>
  <dcterms:modified xsi:type="dcterms:W3CDTF">2025-09-15T16:37:41Z</dcterms:modified>
</cp:coreProperties>
</file>