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webextensions/webextension1.xml" ContentType="application/vnd.ms-office.webextension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589" r:id="rId2"/>
    <p:sldId id="615" r:id="rId3"/>
    <p:sldId id="285" r:id="rId4"/>
    <p:sldId id="297" r:id="rId5"/>
    <p:sldId id="287" r:id="rId6"/>
    <p:sldId id="347" r:id="rId7"/>
    <p:sldId id="288" r:id="rId8"/>
    <p:sldId id="300" r:id="rId9"/>
    <p:sldId id="299" r:id="rId10"/>
    <p:sldId id="301" r:id="rId11"/>
    <p:sldId id="302" r:id="rId12"/>
    <p:sldId id="289" r:id="rId13"/>
    <p:sldId id="616" r:id="rId14"/>
    <p:sldId id="314" r:id="rId15"/>
    <p:sldId id="338" r:id="rId16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54" autoAdjust="0"/>
    <p:restoredTop sz="82737"/>
  </p:normalViewPr>
  <p:slideViewPr>
    <p:cSldViewPr snapToGrid="0">
      <p:cViewPr varScale="1">
        <p:scale>
          <a:sx n="155" d="100"/>
          <a:sy n="155" d="100"/>
        </p:scale>
        <p:origin x="2592" y="184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Good for small numbers of cases (human based), not large numbers of cases (computer based).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237B380-CF7D-C944-A527-F5EFA621C33C}" type="slidenum">
              <a:rPr lang="en-US" altLang="x-none" sz="1200"/>
              <a:pPr/>
              <a:t>3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Proof by cases, based on the SIGNs of x and y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2F9172B-D945-D740-A24D-1AD0580135A8}" type="slidenum">
              <a:rPr lang="en-US" altLang="x-none" sz="1200"/>
              <a:pPr/>
              <a:t>5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#3, add examples in the board</a:t>
            </a:r>
          </a:p>
          <a:p>
            <a:endParaRPr lang="en-US" dirty="0"/>
          </a:p>
          <a:p>
            <a:r>
              <a:rPr lang="en-US" dirty="0"/>
              <a:t>[Case 1]</a:t>
            </a:r>
          </a:p>
          <a:p>
            <a:r>
              <a:rPr lang="en-US" dirty="0"/>
              <a:t>x = 3</a:t>
            </a:r>
          </a:p>
          <a:p>
            <a:r>
              <a:rPr lang="en-US" dirty="0"/>
              <a:t>y = -2</a:t>
            </a:r>
          </a:p>
          <a:p>
            <a:endParaRPr lang="en-US" dirty="0"/>
          </a:p>
          <a:p>
            <a:r>
              <a:rPr lang="en-US" dirty="0"/>
              <a:t>[Case 2]</a:t>
            </a:r>
          </a:p>
          <a:p>
            <a:r>
              <a:rPr lang="en-US" dirty="0"/>
              <a:t>x = 3</a:t>
            </a:r>
          </a:p>
          <a:p>
            <a:r>
              <a:rPr lang="en-US" dirty="0"/>
              <a:t>y = -4</a:t>
            </a:r>
          </a:p>
          <a:p>
            <a:endParaRPr lang="en-US" dirty="0"/>
          </a:p>
          <a:p>
            <a:r>
              <a:rPr lang="en-US" dirty="0"/>
              <a:t>|</a:t>
            </a:r>
            <a:r>
              <a:rPr lang="en-US" dirty="0" err="1"/>
              <a:t>x+y</a:t>
            </a:r>
            <a:r>
              <a:rPr lang="en-US" dirty="0"/>
              <a:t>| generates a difference. How to write it?</a:t>
            </a:r>
          </a:p>
          <a:p>
            <a:endParaRPr lang="en-US" dirty="0"/>
          </a:p>
          <a:p>
            <a: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|x|+|y| = x+|y|</a:t>
            </a:r>
          </a:p>
          <a:p>
            <a: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75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Constructive</a:t>
            </a:r>
            <a:r>
              <a:rPr lang="en-US" dirty="0"/>
              <a:t>: ﻿Sometimes an existence proof of ∃</a:t>
            </a:r>
            <a:r>
              <a:rPr lang="en-US" dirty="0" err="1"/>
              <a:t>xP</a:t>
            </a:r>
            <a:r>
              <a:rPr lang="en-US" dirty="0"/>
              <a:t>(x) can be given by finding an element a, such that P(a) is true. </a:t>
            </a:r>
          </a:p>
          <a:p>
            <a:endParaRPr lang="en-US" dirty="0"/>
          </a:p>
          <a:p>
            <a:r>
              <a:rPr lang="en-US" b="1" dirty="0"/>
              <a:t>Non-constructive</a:t>
            </a:r>
            <a:r>
              <a:rPr lang="en-US"/>
              <a:t>: ﻿We </a:t>
            </a:r>
            <a:r>
              <a:rPr lang="en-US" dirty="0"/>
              <a:t>do not find an element </a:t>
            </a:r>
            <a:r>
              <a:rPr lang="en-US"/>
              <a:t>a such that </a:t>
            </a:r>
            <a:r>
              <a:rPr lang="en-US" dirty="0"/>
              <a:t>P(a) is true, but rather prove that ∃</a:t>
            </a:r>
            <a:r>
              <a:rPr lang="en-US" dirty="0" err="1"/>
              <a:t>xP</a:t>
            </a:r>
            <a:r>
              <a:rPr lang="en-US" dirty="0"/>
              <a:t>(x) is true in some other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9853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Rational number</a:t>
            </a:r>
            <a:r>
              <a:rPr lang="en-US" dirty="0"/>
              <a:t>: It can be represented in the form of a fraction. P/Q, where P and Q are integers</a:t>
            </a:r>
          </a:p>
          <a:p>
            <a:endParaRPr lang="en-US" b="1" dirty="0"/>
          </a:p>
          <a:p>
            <a:r>
              <a:rPr lang="en-US" b="1" dirty="0"/>
              <a:t>Irrational number</a:t>
            </a:r>
            <a:r>
              <a:rPr lang="en-US" dirty="0"/>
              <a:t>: It can not be represented in the form of a fraction. E.g. sqrt(2)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9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21C2D-8C6E-2902-91CE-A633EB520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201BEF-92EC-7FB9-368B-A8044AC798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7BE263-3F44-F9ED-0398-BF18165A3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A3F63-8B98-DA7B-E919-D194AD2E1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976FD-ED7D-1245-9A62-B7B00787A421}" type="slidenum">
              <a:rPr lang="en-US" altLang="x-none" smtClean="0"/>
              <a:pPr/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0137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Constructive or non-constructive (based on 1)</a:t>
            </a:r>
          </a:p>
          <a:p>
            <a:r>
              <a:rPr lang="en-US" dirty="0"/>
              <a:t>Proof by cases (independent)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976FD-ED7D-1245-9A62-B7B00787A421}" type="slidenum">
              <a:rPr lang="en-US" altLang="x-none" smtClean="0"/>
              <a:pPr/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38384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JLsd5O4=/?share_link_id=32259201883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ro.com/app/board/uXjVJLsafjw=/?share_link_id=46748311231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Proof Methods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</p:spPr>
        <p:txBody>
          <a:bodyPr/>
          <a:lstStyle/>
          <a:p>
            <a:r>
              <a:rPr lang="en-US" altLang="x-none"/>
              <a:t>A constructive existence proof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20002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Prove</a:t>
            </a:r>
            <a:r>
              <a:rPr lang="en-US" altLang="x-none" b="1" i="1" dirty="0"/>
              <a:t>:</a:t>
            </a:r>
            <a:r>
              <a:rPr lang="en-US" altLang="x-none" dirty="0"/>
              <a:t>  Show that there is a positive integer that can be written as the sum of cubes of positive integers in two different ways.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</a:t>
            </a:r>
            <a:r>
              <a:rPr lang="en-US" altLang="x-none" b="1" i="1" dirty="0"/>
              <a:t>:</a:t>
            </a:r>
            <a:r>
              <a:rPr lang="en-US" altLang="x-none" dirty="0"/>
              <a:t>  1729 = 10</a:t>
            </a:r>
            <a:r>
              <a:rPr lang="en-US" altLang="x-none" baseline="30000" dirty="0"/>
              <a:t>3</a:t>
            </a:r>
            <a:r>
              <a:rPr lang="en-US" altLang="x-none" dirty="0"/>
              <a:t> + 9</a:t>
            </a:r>
            <a:r>
              <a:rPr lang="en-US" altLang="x-none" baseline="30000" dirty="0"/>
              <a:t>3</a:t>
            </a:r>
            <a:r>
              <a:rPr lang="en-US" altLang="x-none" dirty="0"/>
              <a:t> = 12</a:t>
            </a:r>
            <a:r>
              <a:rPr lang="en-US" altLang="x-none" baseline="30000" dirty="0"/>
              <a:t>3</a:t>
            </a:r>
            <a:r>
              <a:rPr lang="en-US" altLang="x-none" dirty="0"/>
              <a:t> + 1</a:t>
            </a:r>
            <a:r>
              <a:rPr lang="en-US" altLang="x-none" baseline="30000" dirty="0"/>
              <a:t>3</a:t>
            </a:r>
            <a:r>
              <a:rPr lang="en-US" altLang="x-none" dirty="0"/>
              <a:t>  ☐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Obviously, the claim has been proven because we have shown that a specific instance of the claim is valid. </a:t>
            </a:r>
          </a:p>
          <a:p>
            <a:pPr marL="0" indent="0">
              <a:buNone/>
            </a:pPr>
            <a:endParaRPr lang="en-US" altLang="x-none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00200" y="3714750"/>
            <a:ext cx="6000750" cy="1004888"/>
            <a:chOff x="609600" y="4953000"/>
            <a:chExt cx="8001000" cy="1339850"/>
          </a:xfrm>
        </p:grpSpPr>
        <p:sp>
          <p:nvSpPr>
            <p:cNvPr id="35845" name="TextBox 3"/>
            <p:cNvSpPr txBox="1">
              <a:spLocks noChangeArrowheads="1"/>
            </p:cNvSpPr>
            <p:nvPr/>
          </p:nvSpPr>
          <p:spPr bwMode="auto">
            <a:xfrm>
              <a:off x="1371600" y="5257800"/>
              <a:ext cx="72390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Constructive existence proofs are really just instances of </a:t>
              </a:r>
              <a:r>
                <a:rPr lang="en-US" altLang="ja-JP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“existential generalization.”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pic>
          <p:nvPicPr>
            <p:cNvPr id="35846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4953000"/>
              <a:ext cx="838200" cy="1339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57349" y="2228849"/>
            <a:ext cx="5691101" cy="680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CEDC2BBF-1C42-520A-F860-375142CD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 non-constructive existence proof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31520" y="1028700"/>
            <a:ext cx="8229600" cy="3829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Prove</a:t>
            </a:r>
            <a:r>
              <a:rPr lang="en-US" altLang="x-none" b="1" i="1" dirty="0"/>
              <a:t>:</a:t>
            </a:r>
            <a:r>
              <a:rPr lang="en-US" altLang="x-none" dirty="0"/>
              <a:t>  Show that there exist two irrational numbers x and y such that </a:t>
            </a:r>
            <a:r>
              <a:rPr lang="en-US" altLang="x-none" dirty="0" err="1"/>
              <a:t>x</a:t>
            </a:r>
            <a:r>
              <a:rPr lang="en-US" altLang="x-none" baseline="30000" dirty="0" err="1"/>
              <a:t>y</a:t>
            </a:r>
            <a:r>
              <a:rPr lang="en-US" altLang="x-none" dirty="0"/>
              <a:t> is rational.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</a:t>
            </a:r>
            <a:r>
              <a:rPr lang="en-US" altLang="x-none" b="1" i="1" dirty="0"/>
              <a:t>:</a:t>
            </a:r>
            <a:endParaRPr lang="en-US" altLang="x-none" dirty="0"/>
          </a:p>
          <a:p>
            <a:pPr lvl="1"/>
            <a:r>
              <a:rPr lang="en-US" altLang="x-none" dirty="0"/>
              <a:t>We know that √2 is irrational, so let x = √2</a:t>
            </a:r>
          </a:p>
          <a:p>
            <a:pPr lvl="1"/>
            <a:r>
              <a:rPr lang="en-US" altLang="x-none" dirty="0">
                <a:solidFill>
                  <a:srgbClr val="00B050"/>
                </a:solidFill>
              </a:rPr>
              <a:t>Case 1</a:t>
            </a:r>
            <a:r>
              <a:rPr lang="en-US" altLang="x-none" dirty="0"/>
              <a:t>: If √2</a:t>
            </a:r>
            <a:r>
              <a:rPr lang="en-US" altLang="x-none" baseline="30000" dirty="0"/>
              <a:t>√2</a:t>
            </a:r>
            <a:r>
              <a:rPr lang="en-US" altLang="x-none" dirty="0"/>
              <a:t> is </a:t>
            </a:r>
            <a:r>
              <a:rPr lang="en-US" altLang="x-none" dirty="0">
                <a:solidFill>
                  <a:schemeClr val="bg2"/>
                </a:solidFill>
              </a:rPr>
              <a:t>rational</a:t>
            </a:r>
            <a:r>
              <a:rPr lang="en-US" altLang="x-none" dirty="0"/>
              <a:t>, then we are done!  (i.e., x = y = √2)</a:t>
            </a:r>
          </a:p>
          <a:p>
            <a:pPr lvl="1"/>
            <a:r>
              <a:rPr lang="en-US" altLang="x-none" dirty="0">
                <a:solidFill>
                  <a:srgbClr val="00B050"/>
                </a:solidFill>
              </a:rPr>
              <a:t>Case 2</a:t>
            </a:r>
            <a:r>
              <a:rPr lang="en-US" altLang="x-none" dirty="0"/>
              <a:t>: If √2</a:t>
            </a:r>
            <a:r>
              <a:rPr lang="en-US" altLang="x-none" baseline="30000" dirty="0"/>
              <a:t>√2</a:t>
            </a:r>
            <a:r>
              <a:rPr lang="en-US" altLang="x-none" dirty="0"/>
              <a:t> is </a:t>
            </a:r>
            <a:r>
              <a:rPr lang="en-US" altLang="x-none" dirty="0">
                <a:solidFill>
                  <a:schemeClr val="bg2"/>
                </a:solidFill>
              </a:rPr>
              <a:t>irrational</a:t>
            </a:r>
            <a:r>
              <a:rPr lang="en-US" altLang="x-none" dirty="0"/>
              <a:t>, then let x = √2</a:t>
            </a:r>
            <a:r>
              <a:rPr lang="en-US" altLang="x-none" baseline="30000" dirty="0"/>
              <a:t>√2</a:t>
            </a:r>
            <a:r>
              <a:rPr lang="en-US" altLang="x-none" dirty="0"/>
              <a:t> and y = √2, both of which are irrational</a:t>
            </a:r>
          </a:p>
          <a:p>
            <a:pPr lvl="2"/>
            <a:r>
              <a:rPr lang="en-US" altLang="x-none" dirty="0"/>
              <a:t>Now, </a:t>
            </a:r>
            <a:r>
              <a:rPr lang="en-US" altLang="x-none" dirty="0" err="1"/>
              <a:t>x</a:t>
            </a:r>
            <a:r>
              <a:rPr lang="en-US" altLang="x-none" baseline="30000" dirty="0" err="1"/>
              <a:t>y</a:t>
            </a:r>
            <a:r>
              <a:rPr lang="en-US" altLang="x-none" dirty="0"/>
              <a:t> = (√2</a:t>
            </a:r>
            <a:r>
              <a:rPr lang="en-US" altLang="x-none" baseline="30000" dirty="0"/>
              <a:t>√2</a:t>
            </a:r>
            <a:r>
              <a:rPr lang="en-US" altLang="x-none" dirty="0"/>
              <a:t>)</a:t>
            </a:r>
            <a:r>
              <a:rPr lang="en-US" altLang="x-none" baseline="30000" dirty="0"/>
              <a:t>√2 </a:t>
            </a:r>
            <a:r>
              <a:rPr lang="en-US" altLang="x-none" dirty="0"/>
              <a:t>= √2</a:t>
            </a:r>
            <a:r>
              <a:rPr lang="en-US" altLang="x-none" baseline="30000" dirty="0"/>
              <a:t>2</a:t>
            </a:r>
            <a:r>
              <a:rPr lang="en-US" altLang="x-none" dirty="0"/>
              <a:t> = 2, which is rational (i.e., 2 = 2/1)   ☐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Note:  </a:t>
            </a:r>
            <a:r>
              <a:rPr lang="en-US" altLang="x-none" dirty="0"/>
              <a:t>We don</a:t>
            </a:r>
            <a:r>
              <a:rPr lang="en-US" altLang="ja-JP" dirty="0"/>
              <a:t>’t know whether √2</a:t>
            </a:r>
            <a:r>
              <a:rPr lang="en-US" altLang="ja-JP" baseline="30000" dirty="0"/>
              <a:t>√2</a:t>
            </a:r>
            <a:r>
              <a:rPr lang="en-US" altLang="ja-JP" dirty="0"/>
              <a:t> is rational or irrational.  However, in either case, we can use it to construct a rational number.</a:t>
            </a:r>
            <a:endParaRPr lang="en-US" altLang="x-none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272113" y="2286875"/>
            <a:ext cx="7475394" cy="1362577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4C03950-730B-3EE9-221D-C0491D31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657350" y="1053192"/>
            <a:ext cx="6229350" cy="42291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/>
              <a:t>This process has two steps: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Provide an existence proof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Show that any other solution to the problem is equivalent to the solution generated in step 1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</a:t>
            </a:r>
            <a:r>
              <a:rPr lang="en-US" altLang="x-none" b="1" i="1" dirty="0"/>
              <a:t>:</a:t>
            </a:r>
            <a:r>
              <a:rPr lang="en-US" altLang="x-none" dirty="0"/>
              <a:t>  Prove that if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 are real numbers, then there exists a unique real number </a:t>
            </a:r>
            <a:r>
              <a:rPr lang="en-US" altLang="x-none" i="1" dirty="0"/>
              <a:t>r</a:t>
            </a:r>
            <a:r>
              <a:rPr lang="en-US" altLang="x-none" dirty="0"/>
              <a:t> such that </a:t>
            </a:r>
            <a:r>
              <a:rPr lang="en-US" altLang="x-none" i="1" dirty="0" err="1"/>
              <a:t>ar</a:t>
            </a:r>
            <a:r>
              <a:rPr lang="en-US" altLang="x-none" dirty="0"/>
              <a:t> + </a:t>
            </a:r>
            <a:r>
              <a:rPr lang="en-US" altLang="x-none" i="1" dirty="0"/>
              <a:t>b</a:t>
            </a:r>
            <a:r>
              <a:rPr lang="en-US" altLang="x-none" dirty="0"/>
              <a:t> = 0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</a:t>
            </a:r>
            <a:r>
              <a:rPr lang="en-US" altLang="x-none" b="1" i="1" dirty="0"/>
              <a:t>:</a:t>
            </a:r>
            <a:endParaRPr lang="en-US" altLang="x-none" dirty="0"/>
          </a:p>
          <a:p>
            <a:pPr marL="642938" lvl="1" indent="-342900"/>
            <a:r>
              <a:rPr lang="en-US" altLang="x-none" dirty="0"/>
              <a:t>Note that r = -b/a is a solution to this equality since </a:t>
            </a:r>
            <a:br>
              <a:rPr lang="en-US" altLang="x-none" dirty="0"/>
            </a:br>
            <a:r>
              <a:rPr lang="en-US" altLang="x-none" dirty="0"/>
              <a:t>a(-b/a) + b = -b + b = 0.</a:t>
            </a:r>
          </a:p>
          <a:p>
            <a:pPr marL="642938" lvl="1" indent="-342900"/>
            <a:r>
              <a:rPr lang="en-US" altLang="x-none" dirty="0"/>
              <a:t>Assume that as + b = 0</a:t>
            </a:r>
          </a:p>
          <a:p>
            <a:pPr marL="642938" lvl="1" indent="-342900"/>
            <a:r>
              <a:rPr lang="en-US" altLang="x-none" dirty="0"/>
              <a:t>Then as = -b, so s = -b/a = r, which means s is just r ☐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82292" y="3149773"/>
            <a:ext cx="925253" cy="743066"/>
            <a:chOff x="5519057" y="3862243"/>
            <a:chExt cx="1233671" cy="990755"/>
          </a:xfrm>
        </p:grpSpPr>
        <p:sp>
          <p:nvSpPr>
            <p:cNvPr id="37897" name="TextBox 3"/>
            <p:cNvSpPr txBox="1">
              <a:spLocks noChangeArrowheads="1"/>
            </p:cNvSpPr>
            <p:nvPr/>
          </p:nvSpPr>
          <p:spPr bwMode="auto">
            <a:xfrm>
              <a:off x="5519057" y="3862243"/>
              <a:ext cx="1233671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Existence</a:t>
              </a:r>
            </a:p>
          </p:txBody>
        </p:sp>
        <p:cxnSp>
          <p:nvCxnSpPr>
            <p:cNvPr id="6" name="Shape 5"/>
            <p:cNvCxnSpPr>
              <a:cxnSpLocks/>
            </p:cNvCxnSpPr>
            <p:nvPr/>
          </p:nvCxnSpPr>
          <p:spPr bwMode="auto">
            <a:xfrm rot="16200000" flipH="1">
              <a:off x="5825129" y="4538582"/>
              <a:ext cx="625180" cy="365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074571" y="4826277"/>
            <a:ext cx="1483475" cy="338283"/>
            <a:chOff x="6575425" y="6097588"/>
            <a:chExt cx="1977384" cy="451088"/>
          </a:xfrm>
        </p:grpSpPr>
        <p:sp>
          <p:nvSpPr>
            <p:cNvPr id="37895" name="TextBox 6"/>
            <p:cNvSpPr txBox="1">
              <a:spLocks noChangeArrowheads="1"/>
            </p:cNvSpPr>
            <p:nvPr/>
          </p:nvSpPr>
          <p:spPr bwMode="auto">
            <a:xfrm>
              <a:off x="7086600" y="6117750"/>
              <a:ext cx="1466209" cy="430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Uniqueness</a:t>
              </a:r>
              <a:endParaRPr lang="en-US" altLang="x-none" sz="18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10" name="Shape 9"/>
            <p:cNvCxnSpPr>
              <a:cxnSpLocks/>
              <a:stCxn id="37895" idx="1"/>
            </p:cNvCxnSpPr>
            <p:nvPr/>
          </p:nvCxnSpPr>
          <p:spPr bwMode="auto">
            <a:xfrm rot="10800000">
              <a:off x="6575425" y="6097588"/>
              <a:ext cx="511175" cy="235626"/>
            </a:xfrm>
            <a:prstGeom prst="curvedConnector3">
              <a:avLst>
                <a:gd name="adj1" fmla="val 92579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Rectangle 11"/>
          <p:cNvSpPr/>
          <p:nvPr/>
        </p:nvSpPr>
        <p:spPr bwMode="auto">
          <a:xfrm>
            <a:off x="2269252" y="1411685"/>
            <a:ext cx="5617448" cy="855691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2C262653-4140-B234-D7F8-A11E500F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E9EF511-FDA9-D0DF-14E6-CF925F814EE2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Sometimes, existence is not enough, and we need to prove </a:t>
            </a:r>
            <a:r>
              <a:rPr lang="en-US" altLang="x-none" sz="3200" b="1" dirty="0"/>
              <a:t>uniqueness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0962F-C4C9-A535-D14D-B4004C612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82B630CE-41AD-961A-D8F3-104FE3A66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D9AB8E5-EBB5-D7E4-0E39-A79B92F0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5" name="Add-in 4" title="AhaSlides - Live Polls and Quizzes">
                <a:extLst>
                  <a:ext uri="{FF2B5EF4-FFF2-40B4-BE49-F238E27FC236}">
                    <a16:creationId xmlns:a16="http://schemas.microsoft.com/office/drawing/2014/main" id="{2374D952-F066-B6D5-133A-4924135754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9173302"/>
                  </p:ext>
                </p:extLst>
              </p:nvPr>
            </p:nvGraphicFramePr>
            <p:xfrm>
              <a:off x="457200" y="1143000"/>
              <a:ext cx="8229600" cy="3873843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5" name="Add-in 4" title="AhaSlides - Live Polls and Quizzes">
                <a:extLst>
                  <a:ext uri="{FF2B5EF4-FFF2-40B4-BE49-F238E27FC236}">
                    <a16:creationId xmlns:a16="http://schemas.microsoft.com/office/drawing/2014/main" id="{2374D952-F066-B6D5-133A-4924135754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200" y="1143000"/>
                <a:ext cx="8229600" cy="387384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364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1: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Prove that there exists a positive integer that is equal to the sum of all positive integers less than it.  Is your proof constructive or non-constructive? [</a:t>
            </a:r>
            <a:r>
              <a:rPr lang="en-US" altLang="x-none" dirty="0">
                <a:hlinkClick r:id="rId3"/>
              </a:rPr>
              <a:t>miro</a:t>
            </a:r>
            <a:r>
              <a:rPr lang="en-US" altLang="x-none" dirty="0"/>
              <a:t>]</a:t>
            </a:r>
          </a:p>
          <a:p>
            <a:pPr marL="0" indent="0">
              <a:buNone/>
            </a:pPr>
            <a:endParaRPr lang="en-US" altLang="x-none" b="1" dirty="0"/>
          </a:p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2: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Prove that there is no positive integer n such that n</a:t>
            </a:r>
            <a:r>
              <a:rPr lang="en-US" altLang="x-none" baseline="30000" dirty="0"/>
              <a:t>2</a:t>
            </a:r>
            <a:r>
              <a:rPr lang="en-US" altLang="x-none" dirty="0"/>
              <a:t> + n</a:t>
            </a:r>
            <a:r>
              <a:rPr lang="en-US" altLang="x-none" baseline="30000" dirty="0"/>
              <a:t>3</a:t>
            </a:r>
            <a:r>
              <a:rPr lang="en-US" altLang="x-none" dirty="0"/>
              <a:t> = 100. [</a:t>
            </a:r>
            <a:r>
              <a:rPr lang="en-US" altLang="x-none" dirty="0">
                <a:hlinkClick r:id="rId4"/>
              </a:rPr>
              <a:t>miro</a:t>
            </a:r>
            <a:r>
              <a:rPr lang="en-US" altLang="x-none" dirty="0"/>
              <a:t>]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6056616-6933-D4F9-F6DD-E1FCC0187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72CD1-1C6C-27B2-55E8-0530D19C44BD}"/>
              </a:ext>
            </a:extLst>
          </p:cNvPr>
          <p:cNvSpPr txBox="1"/>
          <p:nvPr/>
        </p:nvSpPr>
        <p:spPr>
          <a:xfrm>
            <a:off x="3152380" y="3573899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Proving theorems is not always straightforward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Having several </a:t>
            </a:r>
            <a:r>
              <a:rPr lang="en-US" altLang="x-none" dirty="0">
                <a:solidFill>
                  <a:srgbClr val="FF0000"/>
                </a:solidFill>
              </a:rPr>
              <a:t>proof strategies </a:t>
            </a:r>
            <a:r>
              <a:rPr lang="en-US" altLang="x-none" dirty="0"/>
              <a:t>at your disposal will make a huge difference in your success rate!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We are </a:t>
            </a:r>
            <a:r>
              <a:rPr lang="en-US" altLang="ja-JP" dirty="0"/>
              <a:t>“done” with our intro to logic and proofs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Next lecture:</a:t>
            </a:r>
          </a:p>
          <a:p>
            <a:pPr lvl="1"/>
            <a:r>
              <a:rPr lang="en-US" altLang="x-none" dirty="0"/>
              <a:t>Intro to set theory</a:t>
            </a:r>
          </a:p>
          <a:p>
            <a:pPr lvl="1"/>
            <a:r>
              <a:rPr lang="en-US" altLang="x-none" dirty="0"/>
              <a:t>Please read sections 2.1 and 2.2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D35CC00-8059-9DAC-0D8A-ACC18E8C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 techniques</a:t>
            </a:r>
          </a:p>
          <a:p>
            <a:pPr lvl="1"/>
            <a:r>
              <a:rPr lang="en-US" dirty="0"/>
              <a:t>Proof by exhaustion</a:t>
            </a:r>
          </a:p>
          <a:p>
            <a:pPr lvl="1"/>
            <a:r>
              <a:rPr lang="en-US" dirty="0"/>
              <a:t>Proof by cases</a:t>
            </a:r>
          </a:p>
          <a:p>
            <a:pPr lvl="1"/>
            <a:r>
              <a:rPr lang="en-US" dirty="0"/>
              <a:t>Existence proofs</a:t>
            </a:r>
          </a:p>
          <a:p>
            <a:pPr lvl="1"/>
            <a:r>
              <a:rPr lang="en-US" dirty="0"/>
              <a:t>Uniqueness proofs</a:t>
            </a:r>
          </a:p>
          <a:p>
            <a:endParaRPr lang="en-US" dirty="0"/>
          </a:p>
          <a:p>
            <a:r>
              <a:rPr lang="en-US" dirty="0"/>
              <a:t>Proof strategies</a:t>
            </a:r>
          </a:p>
          <a:p>
            <a:pPr lvl="1"/>
            <a:r>
              <a:rPr lang="en-US" dirty="0"/>
              <a:t>Backward reasoning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38862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/>
              <a:t>Sometimes, we need to prove a theorem of the form: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 algn="ctr">
              <a:buFont typeface="Wingdings" charset="2"/>
              <a:buNone/>
            </a:pPr>
            <a:r>
              <a:rPr lang="en-US" altLang="x-none" dirty="0"/>
              <a:t>p</a:t>
            </a:r>
            <a:r>
              <a:rPr lang="en-US" altLang="x-none" baseline="-25000" dirty="0"/>
              <a:t>1</a:t>
            </a:r>
            <a:r>
              <a:rPr lang="en-US" altLang="x-none" dirty="0"/>
              <a:t> ∨ p</a:t>
            </a:r>
            <a:r>
              <a:rPr lang="en-US" altLang="x-none" baseline="-25000" dirty="0"/>
              <a:t>2</a:t>
            </a:r>
            <a:r>
              <a:rPr lang="en-US" altLang="x-none" dirty="0"/>
              <a:t> ∨ … ∨ </a:t>
            </a:r>
            <a:r>
              <a:rPr lang="en-US" altLang="x-none" dirty="0" err="1"/>
              <a:t>p</a:t>
            </a:r>
            <a:r>
              <a:rPr lang="en-US" altLang="x-none" baseline="-25000" dirty="0" err="1"/>
              <a:t>n</a:t>
            </a:r>
            <a:r>
              <a:rPr lang="en-US" altLang="x-none" dirty="0"/>
              <a:t> → q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Note:</a:t>
            </a:r>
            <a:r>
              <a:rPr lang="en-US" altLang="x-none" dirty="0"/>
              <a:t> (p</a:t>
            </a:r>
            <a:r>
              <a:rPr lang="en-US" altLang="x-none" baseline="-25000" dirty="0"/>
              <a:t>1</a:t>
            </a:r>
            <a:r>
              <a:rPr lang="en-US" altLang="x-none" dirty="0"/>
              <a:t> ∨ p</a:t>
            </a:r>
            <a:r>
              <a:rPr lang="en-US" altLang="x-none" baseline="-25000" dirty="0"/>
              <a:t>2</a:t>
            </a:r>
            <a:r>
              <a:rPr lang="en-US" altLang="x-none" dirty="0"/>
              <a:t> ∨ … ∨ </a:t>
            </a:r>
            <a:r>
              <a:rPr lang="en-US" altLang="x-none" dirty="0" err="1"/>
              <a:t>p</a:t>
            </a:r>
            <a:r>
              <a:rPr lang="en-US" altLang="x-none" baseline="-25000" dirty="0" err="1"/>
              <a:t>n</a:t>
            </a:r>
            <a:r>
              <a:rPr lang="en-US" altLang="x-none" dirty="0"/>
              <a:t>)→ q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	≡ ¬(p</a:t>
            </a:r>
            <a:r>
              <a:rPr lang="en-US" altLang="x-none" baseline="-25000" dirty="0"/>
              <a:t>1</a:t>
            </a:r>
            <a:r>
              <a:rPr lang="en-US" altLang="x-none" dirty="0"/>
              <a:t> ∨ p</a:t>
            </a:r>
            <a:r>
              <a:rPr lang="en-US" altLang="x-none" baseline="-25000" dirty="0"/>
              <a:t>2</a:t>
            </a:r>
            <a:r>
              <a:rPr lang="en-US" altLang="x-none" dirty="0"/>
              <a:t> ∨ … ∨ </a:t>
            </a:r>
            <a:r>
              <a:rPr lang="en-US" altLang="x-none" dirty="0" err="1"/>
              <a:t>p</a:t>
            </a:r>
            <a:r>
              <a:rPr lang="en-US" altLang="x-none" baseline="-25000" dirty="0" err="1"/>
              <a:t>n</a:t>
            </a:r>
            <a:r>
              <a:rPr lang="en-US" altLang="x-none" dirty="0"/>
              <a:t>) ∨ q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	≡ (¬p</a:t>
            </a:r>
            <a:r>
              <a:rPr lang="en-US" altLang="x-none" baseline="-25000" dirty="0"/>
              <a:t>1</a:t>
            </a:r>
            <a:r>
              <a:rPr lang="en-US" altLang="x-none" dirty="0"/>
              <a:t> ∧ ¬p</a:t>
            </a:r>
            <a:r>
              <a:rPr lang="en-US" altLang="x-none" baseline="-25000" dirty="0"/>
              <a:t>2</a:t>
            </a:r>
            <a:r>
              <a:rPr lang="en-US" altLang="x-none" dirty="0"/>
              <a:t> ∧ … ∧ ¬</a:t>
            </a:r>
            <a:r>
              <a:rPr lang="en-US" altLang="x-none" dirty="0" err="1"/>
              <a:t>p</a:t>
            </a:r>
            <a:r>
              <a:rPr lang="en-US" altLang="x-none" baseline="-25000" dirty="0" err="1"/>
              <a:t>n</a:t>
            </a:r>
            <a:r>
              <a:rPr lang="en-US" altLang="x-none" dirty="0"/>
              <a:t>) ∨ q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	≡ (¬p</a:t>
            </a:r>
            <a:r>
              <a:rPr lang="en-US" altLang="x-none" baseline="-25000" dirty="0"/>
              <a:t>1 </a:t>
            </a:r>
            <a:r>
              <a:rPr lang="en-US" altLang="x-none" dirty="0"/>
              <a:t>∨ q) ∧ (¬p</a:t>
            </a:r>
            <a:r>
              <a:rPr lang="en-US" altLang="x-none" baseline="-25000" dirty="0"/>
              <a:t>2 </a:t>
            </a:r>
            <a:r>
              <a:rPr lang="en-US" altLang="x-none" dirty="0"/>
              <a:t>∨ q) ∧ … ∧ (¬</a:t>
            </a:r>
            <a:r>
              <a:rPr lang="en-US" altLang="x-none" dirty="0" err="1"/>
              <a:t>p</a:t>
            </a:r>
            <a:r>
              <a:rPr lang="en-US" altLang="x-none" baseline="-25000" dirty="0" err="1"/>
              <a:t>n</a:t>
            </a:r>
            <a:r>
              <a:rPr lang="en-US" altLang="x-none" dirty="0"/>
              <a:t> ∨ q)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	≡ (p</a:t>
            </a:r>
            <a:r>
              <a:rPr lang="en-US" altLang="x-none" baseline="-25000" dirty="0"/>
              <a:t>1 </a:t>
            </a:r>
            <a:r>
              <a:rPr lang="en-US" altLang="x-none" dirty="0"/>
              <a:t>→ q) ∧ (p</a:t>
            </a:r>
            <a:r>
              <a:rPr lang="en-US" altLang="x-none" baseline="-25000" dirty="0"/>
              <a:t>2 </a:t>
            </a:r>
            <a:r>
              <a:rPr lang="en-US" altLang="x-none" dirty="0"/>
              <a:t>→q) ∧ … ∧ (</a:t>
            </a:r>
            <a:r>
              <a:rPr lang="en-US" altLang="x-none" dirty="0" err="1"/>
              <a:t>p</a:t>
            </a:r>
            <a:r>
              <a:rPr lang="en-US" altLang="x-none" baseline="-25000" dirty="0" err="1"/>
              <a:t>n</a:t>
            </a:r>
            <a:r>
              <a:rPr lang="en-US" altLang="x-none" dirty="0"/>
              <a:t> → q) 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So, we might need to examine </a:t>
            </a:r>
            <a:r>
              <a:rPr lang="en-US" altLang="x-none" dirty="0">
                <a:solidFill>
                  <a:srgbClr val="FF0000"/>
                </a:solidFill>
              </a:rPr>
              <a:t>multiple cases!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00748" y="2228851"/>
            <a:ext cx="1443024" cy="1371600"/>
            <a:chOff x="6477000" y="2971800"/>
            <a:chExt cx="1923479" cy="1828799"/>
          </a:xfrm>
        </p:grpSpPr>
        <p:sp>
          <p:nvSpPr>
            <p:cNvPr id="26632" name="TextBox 3"/>
            <p:cNvSpPr txBox="1">
              <a:spLocks noChangeArrowheads="1"/>
            </p:cNvSpPr>
            <p:nvPr/>
          </p:nvSpPr>
          <p:spPr bwMode="auto">
            <a:xfrm>
              <a:off x="6477000" y="2971800"/>
              <a:ext cx="1923479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Distributive law</a:t>
              </a:r>
            </a:p>
          </p:txBody>
        </p:sp>
        <p:cxnSp>
          <p:nvCxnSpPr>
            <p:cNvPr id="6" name="Curved Connector 5"/>
            <p:cNvCxnSpPr>
              <a:cxnSpLocks/>
            </p:cNvCxnSpPr>
            <p:nvPr/>
          </p:nvCxnSpPr>
          <p:spPr bwMode="auto">
            <a:xfrm rot="5400000">
              <a:off x="6792402" y="3820972"/>
              <a:ext cx="1371598" cy="587656"/>
            </a:xfrm>
            <a:prstGeom prst="curvedConnector3">
              <a:avLst>
                <a:gd name="adj1" fmla="val 99206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Rectangle 11"/>
          <p:cNvSpPr/>
          <p:nvPr/>
        </p:nvSpPr>
        <p:spPr bwMode="auto">
          <a:xfrm>
            <a:off x="1597915" y="2138451"/>
            <a:ext cx="5824451" cy="1903997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7B73299F-EA35-554A-130A-A3ADED439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698E1A3-B441-BB65-59D3-F1962B0577F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Not all theorems are of the form p → 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200150"/>
            <a:ext cx="6172200" cy="3543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</a:t>
            </a:r>
            <a:r>
              <a:rPr lang="en-US" altLang="x-none" b="1" i="1" dirty="0"/>
              <a:t>:</a:t>
            </a:r>
          </a:p>
          <a:p>
            <a:pPr lvl="1"/>
            <a:r>
              <a:rPr lang="en-US" altLang="x-none" dirty="0"/>
              <a:t>n = 1: (1)</a:t>
            </a:r>
            <a:r>
              <a:rPr lang="en-US" altLang="x-none" baseline="30000" dirty="0"/>
              <a:t>2</a:t>
            </a:r>
            <a:r>
              <a:rPr lang="en-US" altLang="x-none" dirty="0"/>
              <a:t> + 1 = 2,  2(1) = 2, and 2 ≥ 2</a:t>
            </a:r>
          </a:p>
          <a:p>
            <a:pPr lvl="1"/>
            <a:r>
              <a:rPr lang="en-US" altLang="x-none" dirty="0"/>
              <a:t>n = 2: (2)</a:t>
            </a:r>
            <a:r>
              <a:rPr lang="en-US" altLang="x-none" baseline="30000" dirty="0"/>
              <a:t>2</a:t>
            </a:r>
            <a:r>
              <a:rPr lang="en-US" altLang="x-none" dirty="0"/>
              <a:t> + 1 = 5,  2(2) = 4, and 5 ≥ 4</a:t>
            </a:r>
          </a:p>
          <a:p>
            <a:pPr lvl="1"/>
            <a:r>
              <a:rPr lang="en-US" altLang="x-none" dirty="0"/>
              <a:t>n = 3: (3)</a:t>
            </a:r>
            <a:r>
              <a:rPr lang="en-US" altLang="x-none" baseline="30000" dirty="0"/>
              <a:t>2</a:t>
            </a:r>
            <a:r>
              <a:rPr lang="en-US" altLang="x-none" dirty="0"/>
              <a:t> + 1 = 10,  2(3) = 6, and 10 ≥ 6</a:t>
            </a:r>
          </a:p>
          <a:p>
            <a:pPr lvl="1"/>
            <a:r>
              <a:rPr lang="en-US" altLang="x-none" dirty="0"/>
              <a:t>n = 4: (4)</a:t>
            </a:r>
            <a:r>
              <a:rPr lang="en-US" altLang="x-none" baseline="30000" dirty="0"/>
              <a:t>2</a:t>
            </a:r>
            <a:r>
              <a:rPr lang="en-US" altLang="x-none" dirty="0"/>
              <a:t> + 1 = 17,  2(4) = 8, and 17 ≥ 8</a:t>
            </a:r>
          </a:p>
          <a:p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Since we have verified each case, we have shown that n</a:t>
            </a:r>
            <a:r>
              <a:rPr lang="en-US" altLang="x-none" baseline="30000" dirty="0"/>
              <a:t>2</a:t>
            </a:r>
            <a:r>
              <a:rPr lang="en-US" altLang="x-none" dirty="0"/>
              <a:t> + 1 ≥ 2n where n is a positive integer with 1 ≤ n ≤ 4.  ☐</a:t>
            </a: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1828800" y="4006454"/>
            <a:ext cx="57912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With only 4 cases to consider, exhaustive proof was a good choice!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310938" y="1662546"/>
            <a:ext cx="3973484" cy="1174010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61647B3-128A-045B-8A2A-B5D22026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24E4DF-B0CC-3EF1-3B79-7763F1F2B38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n</a:t>
            </a:r>
            <a:r>
              <a:rPr lang="en-US" altLang="x-none" sz="3200" baseline="30000" dirty="0"/>
              <a:t>2</a:t>
            </a:r>
            <a:r>
              <a:rPr lang="en-US" altLang="x-none" sz="3200" dirty="0"/>
              <a:t> + 1 ≥ 2n where n is a positive integer with 1 ≤ n ≤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532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</a:t>
            </a:r>
            <a:r>
              <a:rPr lang="en-US" altLang="x-none" b="1" i="1" dirty="0"/>
              <a:t>:</a:t>
            </a:r>
            <a:r>
              <a:rPr lang="en-US" altLang="x-none" dirty="0"/>
              <a:t>  Prove the triangle inequality.  That is, if x and y are real numbers, then |x| + |y| ≥ |x + y|.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/>
              <a:t>Clearly, we can</a:t>
            </a:r>
            <a:r>
              <a:rPr lang="en-US" altLang="ja-JP" dirty="0"/>
              <a:t>’t use exhaustive proof here since there are </a:t>
            </a:r>
            <a:r>
              <a:rPr lang="en-US" altLang="ja-JP" dirty="0">
                <a:solidFill>
                  <a:srgbClr val="FF0000"/>
                </a:solidFill>
              </a:rPr>
              <a:t>infinitely many </a:t>
            </a:r>
            <a:r>
              <a:rPr lang="en-US" altLang="ja-JP" dirty="0"/>
              <a:t>real numbers to consider.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We also can</a:t>
            </a:r>
            <a:r>
              <a:rPr lang="en-US" altLang="ja-JP" dirty="0"/>
              <a:t>’t use a simple direct proof either, since our proof depends on the signs of x and y.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</p:txBody>
      </p:sp>
      <p:sp>
        <p:nvSpPr>
          <p:cNvPr id="4" name="Rectangle 3"/>
          <p:cNvSpPr/>
          <p:nvPr/>
        </p:nvSpPr>
        <p:spPr>
          <a:xfrm>
            <a:off x="1745318" y="3935186"/>
            <a:ext cx="5321842" cy="71558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50" b="1" spc="38" dirty="0">
                <a:ln w="11430">
                  <a:noFill/>
                </a:ln>
                <a:solidFill>
                  <a:srgbClr val="FF0000"/>
                </a:solidFill>
                <a:cs typeface="ＭＳ Ｐゴシック" charset="-128"/>
              </a:rPr>
              <a:t>What should we do?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ED4D1719-933D-5D7A-CBF0-4DAF0934F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0435303-59A6-ACF3-C9C5-4FDD43B210E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Sometimes, </a:t>
            </a:r>
            <a:r>
              <a:rPr lang="en-US" altLang="x-none" sz="3200" b="1" dirty="0"/>
              <a:t>exhaustive proof</a:t>
            </a:r>
            <a:r>
              <a:rPr lang="en-US" altLang="x-none" sz="3200" dirty="0"/>
              <a:t> isn</a:t>
            </a:r>
            <a:r>
              <a:rPr lang="en-US" altLang="ja-JP" sz="3200" dirty="0"/>
              <a:t>’t an option, but we still need to examine multiple possibilities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746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x-none" dirty="0">
                    <a:solidFill>
                      <a:schemeClr val="bg2"/>
                    </a:solidFill>
                  </a:rPr>
                  <a:t>Note</a:t>
                </a:r>
                <a:r>
                  <a:rPr lang="en-US" altLang="x-none" dirty="0"/>
                  <a:t>: If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x-none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x-none" dirty="0"/>
                  <a:t>, otherwise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altLang="x-none" dirty="0"/>
              </a:p>
              <a:p>
                <a:r>
                  <a:rPr lang="en-US" altLang="x-none" dirty="0">
                    <a:solidFill>
                      <a:schemeClr val="bg2"/>
                    </a:solidFill>
                  </a:rPr>
                  <a:t>Cases</a:t>
                </a:r>
                <a:r>
                  <a:rPr lang="en-US" altLang="x-none" dirty="0"/>
                  <a:t>:</a:t>
                </a:r>
              </a:p>
              <a:p>
                <a:pPr marL="728663" lvl="1" indent="-385763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altLang="x-none" dirty="0"/>
              </a:p>
              <a:p>
                <a:pPr marL="985838" lvl="2" indent="-385763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x-none" dirty="0"/>
              </a:p>
              <a:p>
                <a:pPr marL="985838" lvl="2" indent="-385763"/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x-none" dirty="0"/>
                  <a:t>   </a:t>
                </a:r>
                <a:r>
                  <a:rPr lang="en-US" altLang="x-none" b="1" dirty="0">
                    <a:solidFill>
                      <a:srgbClr val="FF0000"/>
                    </a:solidFill>
                  </a:rPr>
                  <a:t>✓</a:t>
                </a:r>
              </a:p>
              <a:p>
                <a:pPr marL="728663" lvl="1" indent="-385763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altLang="x-none" dirty="0"/>
              </a:p>
              <a:p>
                <a:pPr marL="985838" lvl="2" indent="-385763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x-none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x-none" dirty="0"/>
              </a:p>
              <a:p>
                <a:pPr marL="985838" lvl="2" indent="-385763"/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≥−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x-none" dirty="0"/>
                  <a:t>   </a:t>
                </a:r>
                <a:r>
                  <a:rPr lang="en-US" altLang="x-none" b="1" dirty="0">
                    <a:solidFill>
                      <a:srgbClr val="FF0000"/>
                    </a:solidFill>
                  </a:rPr>
                  <a:t>✓</a:t>
                </a:r>
                <a:endParaRPr lang="en-US" altLang="x-none" dirty="0">
                  <a:solidFill>
                    <a:srgbClr val="FF0000"/>
                  </a:solidFill>
                </a:endParaRPr>
              </a:p>
              <a:p>
                <a:pPr marL="728663" lvl="1" indent="-385763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altLang="x-none" dirty="0"/>
              </a:p>
              <a:p>
                <a:pPr marL="985838" lvl="2" indent="-385763"/>
                <a:r>
                  <a:rPr lang="en-US" altLang="x-none" dirty="0"/>
                  <a:t>If </a:t>
                </a:r>
                <a14:m>
                  <m:oMath xmlns:m="http://schemas.openxmlformats.org/officeDocument/2006/math"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altLang="x-none" dirty="0"/>
                  <a:t>, then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x-none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br>
                  <a:rPr lang="en-US" altLang="x-none" dirty="0"/>
                </a:br>
                <a:r>
                  <a:rPr lang="en-US" altLang="x-none" dirty="0"/>
                  <a:t>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altLang="x-none" dirty="0"/>
                  <a:t>   </a:t>
                </a:r>
                <a:r>
                  <a:rPr lang="en-US" altLang="x-none" b="1" dirty="0">
                    <a:solidFill>
                      <a:srgbClr val="FF0000"/>
                    </a:solidFill>
                  </a:rPr>
                  <a:t>✓</a:t>
                </a:r>
                <a:endParaRPr lang="en-US" altLang="x-none" dirty="0">
                  <a:solidFill>
                    <a:srgbClr val="FF0000"/>
                  </a:solidFill>
                </a:endParaRPr>
              </a:p>
              <a:p>
                <a:pPr marL="985838" lvl="2" indent="-385763"/>
                <a:r>
                  <a:rPr lang="en-US" altLang="x-none" dirty="0"/>
                  <a:t>If </a:t>
                </a:r>
                <a14:m>
                  <m:oMath xmlns:m="http://schemas.openxmlformats.org/officeDocument/2006/math">
                    <m:r>
                      <a:rPr lang="en-US" altLang="x-non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altLang="x-none" dirty="0"/>
                  <a:t>, then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br>
                  <a:rPr lang="en-US" altLang="x-none" dirty="0"/>
                </a:br>
                <a:r>
                  <a:rPr lang="en-US" altLang="x-none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begChr m:val="|"/>
                        <m:endChr m:val="|"/>
                        <m:ctrlPr>
                          <a:rPr lang="en-US" altLang="x-non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x-non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x-none" dirty="0"/>
                  <a:t>   </a:t>
                </a:r>
                <a:r>
                  <a:rPr lang="en-US" altLang="x-none" b="1" dirty="0">
                    <a:solidFill>
                      <a:srgbClr val="FF0000"/>
                    </a:solidFill>
                  </a:rPr>
                  <a:t>✓</a:t>
                </a:r>
                <a:endParaRPr lang="en-US" altLang="x-none" dirty="0">
                  <a:solidFill>
                    <a:srgbClr val="FF0000"/>
                  </a:solidFill>
                </a:endParaRPr>
              </a:p>
              <a:p>
                <a:pPr marL="728663" lvl="1" indent="-385763">
                  <a:buFont typeface="+mj-lt"/>
                  <a:buAutoNum type="arabicParenR"/>
                </a:pPr>
                <a:r>
                  <a:rPr lang="en-US" altLang="x-none" dirty="0"/>
                  <a:t>Symmetrical to Case 3  ☐</a:t>
                </a:r>
              </a:p>
            </p:txBody>
          </p:sp>
        </mc:Choice>
        <mc:Fallback xmlns="">
          <p:sp>
            <p:nvSpPr>
              <p:cNvPr id="3174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D770BB0-1692-774C-D84D-3B98CFA9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C5DC9B-9A24-287C-F17E-6C9F6138DCF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b="1" i="1" dirty="0"/>
              <a:t>Example:</a:t>
            </a:r>
            <a:r>
              <a:rPr lang="en-US" altLang="x-none" sz="3200" dirty="0"/>
              <a:t>  Prove that if x and y are real numbers, then |x| + |y| ≥ |x + y|.</a:t>
            </a: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3CB3FC5-EB9B-18C8-2739-5CCA376C81FD}"/>
              </a:ext>
            </a:extLst>
          </p:cNvPr>
          <p:cNvSpPr/>
          <p:nvPr/>
        </p:nvSpPr>
        <p:spPr>
          <a:xfrm>
            <a:off x="1637607" y="3591098"/>
            <a:ext cx="606829" cy="22444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5040D27-786A-1A68-8CB9-DB6ED9138C51}"/>
              </a:ext>
            </a:extLst>
          </p:cNvPr>
          <p:cNvSpPr/>
          <p:nvPr/>
        </p:nvSpPr>
        <p:spPr>
          <a:xfrm>
            <a:off x="1640379" y="4009504"/>
            <a:ext cx="606829" cy="2244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5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50"/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uiExpand="1" build="p" bldLvl="3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3886200"/>
          </a:xfrm>
        </p:spPr>
        <p:txBody>
          <a:bodyPr/>
          <a:lstStyle/>
          <a:p>
            <a:pPr marL="1245394" indent="-1245394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Mistake 1</a:t>
            </a:r>
            <a:r>
              <a:rPr lang="en-US" altLang="x-none" b="1" i="1" dirty="0"/>
              <a:t>:</a:t>
            </a:r>
            <a:r>
              <a:rPr lang="en-US" altLang="x-none" dirty="0"/>
              <a:t>  Proof by </a:t>
            </a:r>
            <a:r>
              <a:rPr lang="en-US" altLang="ja-JP" dirty="0"/>
              <a:t>“a few cases” is </a:t>
            </a:r>
            <a:r>
              <a:rPr lang="en-US" altLang="ja-JP" dirty="0">
                <a:solidFill>
                  <a:srgbClr val="FF0000"/>
                </a:solidFill>
              </a:rPr>
              <a:t>not</a:t>
            </a:r>
            <a:r>
              <a:rPr lang="en-US" altLang="ja-JP" dirty="0">
                <a:solidFill>
                  <a:srgbClr val="C00000"/>
                </a:solidFill>
              </a:rPr>
              <a:t> </a:t>
            </a:r>
            <a:r>
              <a:rPr lang="en-US" altLang="ja-JP" dirty="0"/>
              <a:t>equivalent to proof by cases.</a:t>
            </a:r>
            <a:endParaRPr lang="en-US" altLang="ja-JP" b="1" i="1" dirty="0"/>
          </a:p>
          <a:p>
            <a:pPr marL="1245394" indent="-1245394">
              <a:buNone/>
            </a:pPr>
            <a:endParaRPr lang="en-US" altLang="x-none" b="1" i="1" dirty="0"/>
          </a:p>
          <a:p>
            <a:pPr marL="1245394" indent="-1245394">
              <a:buNone/>
            </a:pPr>
            <a:endParaRPr lang="en-US" altLang="x-none" b="1" i="1" dirty="0"/>
          </a:p>
          <a:p>
            <a:pPr marL="1245394" indent="-1245394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</a:t>
            </a:r>
            <a:r>
              <a:rPr lang="en-US" altLang="x-none" b="1" i="1" dirty="0"/>
              <a:t>:</a:t>
            </a:r>
            <a:r>
              <a:rPr lang="en-US" altLang="x-none" dirty="0"/>
              <a:t>  Prove that all odd numbers are prime.</a:t>
            </a:r>
          </a:p>
          <a:p>
            <a:pPr marL="1245394" indent="-1245394">
              <a:buNone/>
            </a:pPr>
            <a:r>
              <a:rPr lang="en-US" altLang="ja-JP" i="1" dirty="0"/>
              <a:t>“Proof:”</a:t>
            </a:r>
          </a:p>
          <a:p>
            <a:pPr marL="519113" lvl="1" indent="-219075"/>
            <a:r>
              <a:rPr lang="en-US" altLang="x-none" dirty="0">
                <a:solidFill>
                  <a:srgbClr val="00B050"/>
                </a:solidFill>
              </a:rPr>
              <a:t>Case (</a:t>
            </a:r>
            <a:r>
              <a:rPr lang="en-US" altLang="x-none" dirty="0" err="1">
                <a:solidFill>
                  <a:srgbClr val="00B050"/>
                </a:solidFill>
              </a:rPr>
              <a:t>i</a:t>
            </a:r>
            <a:r>
              <a:rPr lang="en-US" altLang="x-none" dirty="0">
                <a:solidFill>
                  <a:srgbClr val="00B050"/>
                </a:solidFill>
              </a:rPr>
              <a:t>):</a:t>
            </a:r>
            <a:r>
              <a:rPr lang="en-US" altLang="x-none" dirty="0"/>
              <a:t>  The number 1 is both odd and prime</a:t>
            </a:r>
          </a:p>
          <a:p>
            <a:pPr marL="519113" lvl="1" indent="-219075"/>
            <a:r>
              <a:rPr lang="en-US" altLang="x-none" dirty="0">
                <a:solidFill>
                  <a:srgbClr val="00B050"/>
                </a:solidFill>
              </a:rPr>
              <a:t>Case (ii):</a:t>
            </a:r>
            <a:r>
              <a:rPr lang="en-US" altLang="x-none" dirty="0"/>
              <a:t>  The number 3 is both odd and prime</a:t>
            </a:r>
          </a:p>
          <a:p>
            <a:pPr marL="519113" lvl="1" indent="-219075"/>
            <a:r>
              <a:rPr lang="en-US" altLang="x-none" dirty="0">
                <a:solidFill>
                  <a:srgbClr val="00B050"/>
                </a:solidFill>
              </a:rPr>
              <a:t>Case (iii):</a:t>
            </a:r>
            <a:r>
              <a:rPr lang="en-US" altLang="x-none" dirty="0"/>
              <a:t>  The number 5 is both odd and prime</a:t>
            </a:r>
          </a:p>
          <a:p>
            <a:pPr marL="519113" lvl="1" indent="-219075"/>
            <a:r>
              <a:rPr lang="en-US" altLang="x-none" dirty="0">
                <a:solidFill>
                  <a:srgbClr val="00B050"/>
                </a:solidFill>
              </a:rPr>
              <a:t>Case (iv):</a:t>
            </a:r>
            <a:r>
              <a:rPr lang="en-US" altLang="x-none" dirty="0"/>
              <a:t>  The number 7 is both odd and prime</a:t>
            </a:r>
          </a:p>
          <a:p>
            <a:pPr marL="519113" lvl="1" indent="-219075"/>
            <a:endParaRPr lang="en-US" altLang="x-none" dirty="0"/>
          </a:p>
          <a:p>
            <a:pPr marL="1245394" indent="-1245394">
              <a:buNone/>
            </a:pPr>
            <a:r>
              <a:rPr lang="en-US" altLang="x-none" dirty="0"/>
              <a:t>Thus, we have shown that odd numbers are prime.  ☐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965256" y="1606153"/>
            <a:ext cx="2692844" cy="1822847"/>
            <a:chOff x="5096340" y="2141538"/>
            <a:chExt cx="3590459" cy="2430462"/>
          </a:xfrm>
        </p:grpSpPr>
        <p:sp>
          <p:nvSpPr>
            <p:cNvPr id="32772" name="TextBox 3"/>
            <p:cNvSpPr txBox="1">
              <a:spLocks noChangeArrowheads="1"/>
            </p:cNvSpPr>
            <p:nvPr/>
          </p:nvSpPr>
          <p:spPr bwMode="auto">
            <a:xfrm>
              <a:off x="5096340" y="2141538"/>
              <a:ext cx="359045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This is a </a:t>
              </a:r>
              <a:r>
                <a:rPr lang="en-US" altLang="ja-JP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“there exists” proof, not a “for all” proof!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6" name="Curved Connector 5"/>
            <p:cNvCxnSpPr>
              <a:stCxn id="32772" idx="3"/>
            </p:cNvCxnSpPr>
            <p:nvPr/>
          </p:nvCxnSpPr>
          <p:spPr bwMode="auto">
            <a:xfrm flipH="1">
              <a:off x="6858001" y="2510870"/>
              <a:ext cx="1828798" cy="2061130"/>
            </a:xfrm>
            <a:prstGeom prst="curvedConnector4">
              <a:avLst>
                <a:gd name="adj1" fmla="val -50000"/>
                <a:gd name="adj2" fmla="val 100154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9842CC9D-D3E6-AFB4-A202-EB8F7B83F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A519748-5192-94F7-626C-D2EC8A5351D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Making mistakes when using </a:t>
            </a:r>
            <a:r>
              <a:rPr lang="en-US" altLang="x-none" sz="3200" b="1" dirty="0"/>
              <a:t>proof by cases</a:t>
            </a:r>
            <a:r>
              <a:rPr lang="en-US" altLang="x-none" sz="3200" dirty="0"/>
              <a:t> is all too easy!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45394" indent="-1245394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Mistake 2</a:t>
            </a:r>
            <a:r>
              <a:rPr lang="en-US" altLang="x-none" b="1" i="1" dirty="0"/>
              <a:t>:</a:t>
            </a:r>
            <a:r>
              <a:rPr lang="en-US" altLang="x-none" dirty="0"/>
              <a:t>  Leaving out critical cases.</a:t>
            </a:r>
          </a:p>
          <a:p>
            <a:pPr marL="1245394" indent="-1245394">
              <a:buNone/>
            </a:pPr>
            <a:endParaRPr lang="en-US" altLang="x-none" b="1" i="1" dirty="0"/>
          </a:p>
          <a:p>
            <a:pPr marL="1245394" indent="-1245394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</a:t>
            </a:r>
            <a:r>
              <a:rPr lang="en-US" altLang="x-none" b="1" i="1" dirty="0"/>
              <a:t>:</a:t>
            </a:r>
            <a:r>
              <a:rPr lang="en-US" altLang="x-none" dirty="0"/>
              <a:t>  Prove that x</a:t>
            </a:r>
            <a:r>
              <a:rPr lang="en-US" altLang="x-none" baseline="30000" dirty="0"/>
              <a:t>2</a:t>
            </a:r>
            <a:r>
              <a:rPr lang="en-US" altLang="x-none" dirty="0"/>
              <a:t> &gt; 0 for all integers x</a:t>
            </a:r>
          </a:p>
          <a:p>
            <a:pPr marL="1245394" indent="-1245394">
              <a:buNone/>
            </a:pPr>
            <a:r>
              <a:rPr lang="en-US" altLang="ja-JP" i="1" dirty="0"/>
              <a:t>“Proof:”</a:t>
            </a:r>
            <a:endParaRPr lang="en-US" altLang="ja-JP" dirty="0"/>
          </a:p>
          <a:p>
            <a:pPr marL="556022" lvl="1" indent="-254794"/>
            <a:r>
              <a:rPr lang="en-US" altLang="x-none" dirty="0">
                <a:solidFill>
                  <a:srgbClr val="00B050"/>
                </a:solidFill>
              </a:rPr>
              <a:t>Case (</a:t>
            </a:r>
            <a:r>
              <a:rPr lang="en-US" altLang="x-none" dirty="0" err="1">
                <a:solidFill>
                  <a:srgbClr val="00B050"/>
                </a:solidFill>
              </a:rPr>
              <a:t>i</a:t>
            </a:r>
            <a:r>
              <a:rPr lang="en-US" altLang="x-none" dirty="0">
                <a:solidFill>
                  <a:srgbClr val="00B050"/>
                </a:solidFill>
              </a:rPr>
              <a:t>)</a:t>
            </a:r>
            <a:r>
              <a:rPr lang="en-US" altLang="x-none" dirty="0"/>
              <a:t>:  Assume that x &lt; 0. Since the product of two negative numbers is always positive, x</a:t>
            </a:r>
            <a:r>
              <a:rPr lang="en-US" altLang="x-none" baseline="30000" dirty="0"/>
              <a:t>2</a:t>
            </a:r>
            <a:r>
              <a:rPr lang="en-US" altLang="x-none" dirty="0"/>
              <a:t> &gt; 0.</a:t>
            </a:r>
          </a:p>
          <a:p>
            <a:pPr marL="556022" lvl="1" indent="-254794"/>
            <a:r>
              <a:rPr lang="en-US" altLang="x-none" dirty="0">
                <a:solidFill>
                  <a:srgbClr val="00B050"/>
                </a:solidFill>
              </a:rPr>
              <a:t>Case  (ii)</a:t>
            </a:r>
            <a:r>
              <a:rPr lang="en-US" altLang="x-none" dirty="0"/>
              <a:t>:  Assume that x &gt; 0.  Since the product of two positive numbers is always positive, x</a:t>
            </a:r>
            <a:r>
              <a:rPr lang="en-US" altLang="x-none" baseline="30000" dirty="0"/>
              <a:t>2</a:t>
            </a:r>
            <a:r>
              <a:rPr lang="en-US" altLang="x-none" dirty="0"/>
              <a:t> &gt; 0.</a:t>
            </a:r>
          </a:p>
          <a:p>
            <a:pPr marL="556022" lvl="1" indent="-254794"/>
            <a:endParaRPr lang="en-US" altLang="x-none" dirty="0"/>
          </a:p>
          <a:p>
            <a:pPr marL="1245394" indent="-1245394">
              <a:buNone/>
            </a:pPr>
            <a:r>
              <a:rPr lang="en-US" altLang="x-none" dirty="0"/>
              <a:t>Since we have proven the claim for all cases, we can conclude that x</a:t>
            </a:r>
            <a:r>
              <a:rPr lang="en-US" altLang="x-none" baseline="30000" dirty="0"/>
              <a:t>2</a:t>
            </a:r>
            <a:r>
              <a:rPr lang="en-US" altLang="x-none" dirty="0"/>
              <a:t> &gt; 0 for all integers x.  ☐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2114550" y="4572000"/>
            <a:ext cx="4800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What about the case in which x = 0?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FDD7CBC-49D6-F600-CB9C-43D4E717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A049401-2CD1-D59C-FBA4-FE5E81ACDBA0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Making mistakes when using </a:t>
            </a:r>
            <a:r>
              <a:rPr lang="en-US" altLang="x-none" sz="3200" b="1" dirty="0"/>
              <a:t>proof by cases </a:t>
            </a:r>
            <a:r>
              <a:rPr lang="en-US" altLang="x-none" sz="3200" dirty="0"/>
              <a:t>is all too easy!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266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657350" y="800100"/>
            <a:ext cx="5829300" cy="400050"/>
          </a:xfrm>
        </p:spPr>
        <p:txBody>
          <a:bodyPr>
            <a:normAutofit lnSpcReduction="10000"/>
          </a:bodyPr>
          <a:lstStyle/>
          <a:p>
            <a:pPr algn="ctr">
              <a:buFont typeface="Wingdings" charset="2"/>
              <a:buNone/>
            </a:pPr>
            <a:r>
              <a:rPr lang="en-US" altLang="x-none" b="1" i="1"/>
              <a:t>There are two ways to do this</a:t>
            </a:r>
          </a:p>
          <a:p>
            <a:pPr>
              <a:buFont typeface="Wingdings" charset="2"/>
              <a:buNone/>
            </a:pPr>
            <a:endParaRPr lang="en-US" altLang="x-none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57301" y="1314450"/>
            <a:ext cx="2940228" cy="2023111"/>
            <a:chOff x="381000" y="2057400"/>
            <a:chExt cx="3920071" cy="2697481"/>
          </a:xfrm>
        </p:grpSpPr>
        <p:pic>
          <p:nvPicPr>
            <p:cNvPr id="34829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596" y="2057400"/>
              <a:ext cx="2844800" cy="213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0" name="TextBox 4"/>
            <p:cNvSpPr txBox="1">
              <a:spLocks noChangeArrowheads="1"/>
            </p:cNvSpPr>
            <p:nvPr/>
          </p:nvSpPr>
          <p:spPr bwMode="auto">
            <a:xfrm>
              <a:off x="381000" y="4262438"/>
              <a:ext cx="392007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800" dirty="0">
                  <a:latin typeface="Trebuchet MS" charset="0"/>
                </a:rPr>
                <a:t>The </a:t>
              </a:r>
              <a:r>
                <a:rPr lang="en-US" altLang="x-none" sz="1800" dirty="0">
                  <a:solidFill>
                    <a:srgbClr val="FF0000"/>
                  </a:solidFill>
                  <a:latin typeface="Trebuchet MS" charset="0"/>
                </a:rPr>
                <a:t>constructive </a:t>
              </a:r>
              <a:r>
                <a:rPr lang="en-US" altLang="x-none" sz="1800" dirty="0">
                  <a:latin typeface="Trebuchet MS" charset="0"/>
                </a:rPr>
                <a:t>approach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692254" y="3188494"/>
            <a:ext cx="3401893" cy="1920717"/>
            <a:chOff x="4572000" y="4026916"/>
            <a:chExt cx="4536413" cy="2561233"/>
          </a:xfrm>
        </p:grpSpPr>
        <p:pic>
          <p:nvPicPr>
            <p:cNvPr id="34827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200" y="4026916"/>
              <a:ext cx="2819400" cy="2011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8" name="TextBox 6"/>
            <p:cNvSpPr txBox="1">
              <a:spLocks noChangeArrowheads="1"/>
            </p:cNvSpPr>
            <p:nvPr/>
          </p:nvSpPr>
          <p:spPr bwMode="auto">
            <a:xfrm>
              <a:off x="4572000" y="6095653"/>
              <a:ext cx="4536413" cy="49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800" dirty="0">
                  <a:latin typeface="Trebuchet MS" charset="0"/>
                </a:rPr>
                <a:t>The </a:t>
              </a:r>
              <a:r>
                <a:rPr lang="en-US" altLang="x-none" sz="1800" dirty="0">
                  <a:solidFill>
                    <a:srgbClr val="FF0000"/>
                  </a:solidFill>
                  <a:latin typeface="Trebuchet MS" charset="0"/>
                </a:rPr>
                <a:t>non-constructive</a:t>
              </a:r>
              <a:r>
                <a:rPr lang="en-US" altLang="x-none" sz="1800" dirty="0">
                  <a:solidFill>
                    <a:srgbClr val="C00000"/>
                  </a:solidFill>
                  <a:latin typeface="Trebuchet MS" charset="0"/>
                </a:rPr>
                <a:t> </a:t>
              </a:r>
              <a:r>
                <a:rPr lang="en-US" altLang="x-none" sz="1800" dirty="0">
                  <a:latin typeface="Trebuchet MS" charset="0"/>
                </a:rPr>
                <a:t>approach</a:t>
              </a:r>
            </a:p>
          </p:txBody>
        </p:sp>
      </p:grpSp>
      <p:sp>
        <p:nvSpPr>
          <p:cNvPr id="34821" name="TextBox 9"/>
          <p:cNvSpPr txBox="1">
            <a:spLocks noChangeArrowheads="1"/>
          </p:cNvSpPr>
          <p:nvPr/>
        </p:nvSpPr>
        <p:spPr bwMode="auto">
          <a:xfrm>
            <a:off x="3943350" y="1206104"/>
            <a:ext cx="40862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Prove the claim by showing how to </a:t>
            </a:r>
            <a:r>
              <a:rPr lang="en-US" altLang="x-none" sz="1500" b="1" i="1" u="sng" dirty="0">
                <a:solidFill>
                  <a:srgbClr val="FF0000"/>
                </a:solidFill>
                <a:latin typeface="Comic Neue" panose="02000000000000000000" pitchFamily="2" charset="0"/>
              </a:rPr>
              <a:t>construct</a:t>
            </a:r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 an example</a:t>
            </a:r>
          </a:p>
        </p:txBody>
      </p:sp>
      <p:cxnSp>
        <p:nvCxnSpPr>
          <p:cNvPr id="14" name="Shape 13"/>
          <p:cNvCxnSpPr>
            <a:stCxn id="34821" idx="2"/>
          </p:cNvCxnSpPr>
          <p:nvPr/>
        </p:nvCxnSpPr>
        <p:spPr bwMode="auto">
          <a:xfrm rot="5400000">
            <a:off x="4501934" y="1030071"/>
            <a:ext cx="754498" cy="2214561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823" name="TextBox 14"/>
          <p:cNvSpPr txBox="1">
            <a:spLocks noChangeArrowheads="1"/>
          </p:cNvSpPr>
          <p:nvPr/>
        </p:nvSpPr>
        <p:spPr bwMode="auto">
          <a:xfrm>
            <a:off x="1031082" y="3434954"/>
            <a:ext cx="399811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Show that it is </a:t>
            </a:r>
            <a:r>
              <a:rPr lang="en-US" altLang="x-none" sz="1500" b="1" i="1" u="sng" dirty="0">
                <a:solidFill>
                  <a:srgbClr val="FF0000"/>
                </a:solidFill>
                <a:latin typeface="Comic Neue" panose="02000000000000000000" pitchFamily="2" charset="0"/>
              </a:rPr>
              <a:t>guaranteed</a:t>
            </a:r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 that such an element exists</a:t>
            </a:r>
          </a:p>
        </p:txBody>
      </p:sp>
      <p:cxnSp>
        <p:nvCxnSpPr>
          <p:cNvPr id="16" name="Shape 15"/>
          <p:cNvCxnSpPr>
            <a:stCxn id="34823" idx="2"/>
          </p:cNvCxnSpPr>
          <p:nvPr/>
        </p:nvCxnSpPr>
        <p:spPr bwMode="auto">
          <a:xfrm rot="16200000" flipH="1">
            <a:off x="3878046" y="3141048"/>
            <a:ext cx="531851" cy="222765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35470" y="1257300"/>
            <a:ext cx="4229100" cy="1543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142998" y="3301153"/>
            <a:ext cx="4157962" cy="142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EA84E21E-ED13-A999-07BC-00274AAB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CEBC9F-5A12-A280-EDBE-235143E19301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 we need to prove the </a:t>
            </a:r>
            <a:r>
              <a:rPr lang="en-US" altLang="x-none" sz="3200" b="1" dirty="0">
                <a:solidFill>
                  <a:srgbClr val="FF0000"/>
                </a:solidFill>
              </a:rPr>
              <a:t>existence</a:t>
            </a:r>
            <a:r>
              <a:rPr lang="en-US" altLang="x-none" sz="3200" dirty="0">
                <a:solidFill>
                  <a:srgbClr val="FF0000"/>
                </a:solidFill>
              </a:rPr>
              <a:t> </a:t>
            </a:r>
            <a:r>
              <a:rPr lang="en-US" altLang="x-none" sz="3200" dirty="0"/>
              <a:t>of a given element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webextensions/webextension1.xml><?xml version="1.0" encoding="utf-8"?>
<we:webextension xmlns:we="http://schemas.microsoft.com/office/webextensions/webextension/2010/11" id="{0D91AA42-AC4D-1C44-A39A-0C551E45E78E}">
  <we:reference id="wa200004824" version="2.1.0.0" store="en-US" storeType="OMEX"/>
  <we:alternateReferences>
    <we:reference id="wa200004824" version="2.1.0.0" store="wa200004824" storeType="OMEX"/>
  </we:alternateReferences>
  <we:properties>
    <we:property name="dataSlidePPT" value="{&quot;activePresentationId&quot;:7280521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4839</TotalTime>
  <Words>1582</Words>
  <Application>Microsoft Macintosh PowerPoint</Application>
  <PresentationFormat>On-screen Show (16:9)</PresentationFormat>
  <Paragraphs>181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Cambria Math</vt:lpstr>
      <vt:lpstr>Comic Neue</vt:lpstr>
      <vt:lpstr>Trebuchet MS</vt:lpstr>
      <vt:lpstr>Wingdings</vt:lpstr>
      <vt:lpstr>Brilho</vt:lpstr>
      <vt:lpstr>CS 441: Proof Methods</vt:lpstr>
      <vt:lpstr>Today's 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constructive existence proof</vt:lpstr>
      <vt:lpstr>A non-constructive existence proof</vt:lpstr>
      <vt:lpstr>PowerPoint Presentation</vt:lpstr>
      <vt:lpstr>In-class Activities</vt:lpstr>
      <vt:lpstr>In-class Activities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271</cp:revision>
  <cp:lastPrinted>2025-02-03T16:39:14Z</cp:lastPrinted>
  <dcterms:created xsi:type="dcterms:W3CDTF">2011-07-05T14:46:51Z</dcterms:created>
  <dcterms:modified xsi:type="dcterms:W3CDTF">2025-09-24T18:29:48Z</dcterms:modified>
</cp:coreProperties>
</file>