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41.jpg" ContentType="image/jpe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media/image63.jpg" ContentType="image/jpeg"/>
  <Override PartName="/ppt/media/image66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51"/>
  </p:notesMasterIdLst>
  <p:sldIdLst>
    <p:sldId id="589" r:id="rId2"/>
    <p:sldId id="262" r:id="rId3"/>
    <p:sldId id="686" r:id="rId4"/>
    <p:sldId id="313" r:id="rId5"/>
    <p:sldId id="353" r:id="rId6"/>
    <p:sldId id="312" r:id="rId7"/>
    <p:sldId id="617" r:id="rId8"/>
    <p:sldId id="314" r:id="rId9"/>
    <p:sldId id="315" r:id="rId10"/>
    <p:sldId id="317" r:id="rId11"/>
    <p:sldId id="316" r:id="rId12"/>
    <p:sldId id="687" r:id="rId13"/>
    <p:sldId id="1686" r:id="rId14"/>
    <p:sldId id="1687" r:id="rId15"/>
    <p:sldId id="405" r:id="rId16"/>
    <p:sldId id="1692" r:id="rId17"/>
    <p:sldId id="1689" r:id="rId18"/>
    <p:sldId id="1690" r:id="rId19"/>
    <p:sldId id="1695" r:id="rId20"/>
    <p:sldId id="1693" r:id="rId21"/>
    <p:sldId id="1696" r:id="rId22"/>
    <p:sldId id="383" r:id="rId23"/>
    <p:sldId id="1697" r:id="rId24"/>
    <p:sldId id="408" r:id="rId25"/>
    <p:sldId id="1688" r:id="rId26"/>
    <p:sldId id="409" r:id="rId27"/>
    <p:sldId id="1698" r:id="rId28"/>
    <p:sldId id="1694" r:id="rId29"/>
    <p:sldId id="1699" r:id="rId30"/>
    <p:sldId id="1700" r:id="rId31"/>
    <p:sldId id="613" r:id="rId32"/>
    <p:sldId id="1701" r:id="rId33"/>
    <p:sldId id="1707" r:id="rId34"/>
    <p:sldId id="512" r:id="rId35"/>
    <p:sldId id="524" r:id="rId36"/>
    <p:sldId id="538" r:id="rId37"/>
    <p:sldId id="542" r:id="rId38"/>
    <p:sldId id="541" r:id="rId39"/>
    <p:sldId id="535" r:id="rId40"/>
    <p:sldId id="603" r:id="rId41"/>
    <p:sldId id="1706" r:id="rId42"/>
    <p:sldId id="1702" r:id="rId43"/>
    <p:sldId id="684" r:id="rId44"/>
    <p:sldId id="1705" r:id="rId45"/>
    <p:sldId id="1703" r:id="rId46"/>
    <p:sldId id="1704" r:id="rId47"/>
    <p:sldId id="1708" r:id="rId48"/>
    <p:sldId id="1709" r:id="rId49"/>
    <p:sldId id="1710" r:id="rId50"/>
  </p:sldIdLst>
  <p:sldSz cx="9144000" cy="5143500" type="screen16x9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0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70"/>
    <p:restoredTop sz="82855"/>
  </p:normalViewPr>
  <p:slideViewPr>
    <p:cSldViewPr snapToGrid="0">
      <p:cViewPr varScale="1">
        <p:scale>
          <a:sx n="161" d="100"/>
          <a:sy n="161" d="100"/>
        </p:scale>
        <p:origin x="1656" y="184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81" Type="http://schemas.openxmlformats.org/officeDocument/2006/relationships/commentAuthors" Target="commentAuthors.xml"/><Relationship Id="rId86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ur-thinking.nashtechglobal.com/insights/how-will-agentic-ai-reshape-your-work-and-organisation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ncord.com/blog/ai-agents-guide-to-agentic-ai/" TargetMode="External"/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 txBox="1">
            <a:spLocks noGrp="1" noChangeArrowheads="1"/>
          </p:cNvSpPr>
          <p:nvPr/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47" tIns="47873" rIns="95747" bIns="47873" anchor="b"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FA4CD1B-7466-409D-AE3E-A725FC772F15}" type="slidenum">
              <a:rPr lang="en-US" altLang="en-US" sz="1300" smtClean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sz="1300">
              <a:solidFill>
                <a:srgbClr val="000000"/>
              </a:solidFill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49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0" hangingPunct="0"/>
            <a:fld id="{3D298D5B-AC18-9E43-9454-DCD2E0BC5BB2}" type="slidenum">
              <a:rPr lang="en-US">
                <a:solidFill>
                  <a:srgbClr val="000000"/>
                </a:solidFill>
              </a:rPr>
              <a:pPr eaLnBrk="0" hangingPunct="0"/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172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fld id="{6F156383-8799-4AB5-93E1-863A0F9C8CFC}" type="slidenum">
              <a:rPr lang="en-US" altLang="en-US" sz="1200" b="1">
                <a:solidFill>
                  <a:srgbClr val="FFFF00"/>
                </a:solidFill>
              </a:rPr>
              <a:pPr eaLnBrk="1" hangingPunct="1">
                <a:spcBef>
                  <a:spcPct val="50000"/>
                </a:spcBef>
              </a:pPr>
              <a:t>6</a:t>
            </a:fld>
            <a:endParaRPr lang="en-US" altLang="en-US" sz="1200" b="1">
              <a:solidFill>
                <a:srgbClr val="FFFF00"/>
              </a:solidFill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275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E3DA93-867C-4A16-8458-62FE93DB9A0C}" type="slidenum">
              <a:rPr lang="en-US" altLang="en-US">
                <a:solidFill>
                  <a:srgbClr val="000000"/>
                </a:solidFill>
              </a:rPr>
              <a:pPr eaLnBrk="1" hangingPunct="1"/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96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8F4510A-2D00-4F7A-BB88-5226673341E1}" type="slidenum">
              <a:rPr lang="en-US" altLang="en-US">
                <a:solidFill>
                  <a:srgbClr val="000000"/>
                </a:solidFill>
              </a:rPr>
              <a:pPr eaLnBrk="1" hangingPunct="1"/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86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fld id="{D91C8ACD-1BAD-420E-8B61-324576C57CCB}" type="slidenum">
              <a:rPr lang="en-US" altLang="en-US" sz="1200" b="1">
                <a:solidFill>
                  <a:srgbClr val="FFFF00"/>
                </a:solidFill>
              </a:rPr>
              <a:pPr eaLnBrk="1" hangingPunct="1">
                <a:spcBef>
                  <a:spcPct val="50000"/>
                </a:spcBef>
              </a:pPr>
              <a:t>10</a:t>
            </a:fld>
            <a:endParaRPr lang="en-US" altLang="en-US" sz="1200" b="1">
              <a:solidFill>
                <a:srgbClr val="FFFF00"/>
              </a:solidFill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06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3100444-D572-4497-991B-FBD42A48CD9D}" type="slidenum">
              <a:rPr lang="en-US" altLang="en-US">
                <a:solidFill>
                  <a:srgbClr val="000000"/>
                </a:solidFill>
              </a:rPr>
              <a:pPr eaLnBrk="1" hangingPunct="1"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381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133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Until minute 4:31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=puB-4LuRNys&amp;ab_channel=</a:t>
            </a:r>
            <a:r>
              <a:rPr lang="en-US" dirty="0" err="1"/>
              <a:t>AISciences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7729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734A2E-489F-4048-8201-25B572CE4BB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948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A2280-52DD-6B07-15D3-142EDA39C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4C98E0FC-A06F-88EB-0F60-AF2A518EE7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CEEFB751-8F31-D118-4361-DD4D5E48EC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A31B684F-6925-597D-6A70-F0270090B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233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148DE-800A-7617-027F-B04053B5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7C7DD576-2E46-DB96-ABA8-3E43CF8F0B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47312857-1229-A519-6ECC-AC15A46588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D9E2DF70-2B89-4463-1C93-97F0B37C1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13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</a:t>
            </a:r>
            <a:r>
              <a:rPr lang="en-US" baseline="0" dirty="0"/>
              <a:t> is hard if you don’t know what a bus is, but easy if you do.</a:t>
            </a:r>
          </a:p>
          <a:p>
            <a:r>
              <a:rPr lang="en-US" baseline="0" dirty="0"/>
              <a:t>- We hope that if we give this task to a machine learner, it will also solve it by recognizing semantics.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E09B76-0FB8-4CFA-ACAF-41C9690F12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355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1C470-0529-A85E-74BD-40ABCFF1E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8CAA7BCE-E5E3-8642-FB70-940E67EBB7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F98EED09-127E-9F23-ABF3-15A3F679D4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1C189872-E3AD-49D7-1CD0-E8D9C566D4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www.assemblyai.com</a:t>
            </a:r>
            <a:r>
              <a:rPr lang="en-US" dirty="0"/>
              <a:t>/blog/how-dall-e-2-actually-works/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www.edge</a:t>
            </a:r>
            <a:r>
              <a:rPr lang="en-US" dirty="0"/>
              <a:t>-ai-</a:t>
            </a:r>
            <a:r>
              <a:rPr lang="en-US" dirty="0" err="1"/>
              <a:t>vision.com</a:t>
            </a:r>
            <a:r>
              <a:rPr lang="en-US" dirty="0"/>
              <a:t>/2023/01/from-dall%C2%B7e-to-stable-diffusion-how-do-text-to-image-generation-models-work/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188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5BC46-3959-7E10-F9AD-8B8E13B2C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29ACE4EC-7EA9-F774-D9D3-C4E4CD28A8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2FCF0D22-15A7-3DCF-19FE-6A9DBACD40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1F6213CD-D880-17FB-96AC-9DB990015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52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81207-8E3A-4326-4669-1CC640228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E0A9489A-3849-05FB-F0A6-8CFBB32367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53DBA112-4D80-5D6E-9779-E454F8C1EC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EAC4C6EC-8CF7-CF05-3600-DFEE2D823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www.assemblyai.com</a:t>
            </a:r>
            <a:r>
              <a:rPr lang="en-US" dirty="0"/>
              <a:t>/blog/how-dall-e-2-actually-works/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305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F4526-7C13-D493-6D37-5852B5C89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5712A3F5-88CC-254F-0E4C-75587B237B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546A5798-FAF3-6B00-9C61-CA2E890D86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5E2159CD-C579-B4F0-613F-66BC415A5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www.assemblyai.com</a:t>
            </a:r>
            <a:r>
              <a:rPr lang="en-US" dirty="0"/>
              <a:t>/blog/how-dall-e-2-actually-works/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390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D7893-9D77-BFCA-57C5-866E33225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DD71852F-54BE-8B5B-8AA6-2A56CAD9A2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4FEAC484-CBFF-B071-34D1-B13DB360F8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778FDBDE-282C-1482-3056-3E8160665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dirty="0">
                <a:hlinkClick r:id="rId3"/>
              </a:rPr>
              <a:t>https://our-thinking.nashtechglobal.com/insights/how-will-agentic-ai-reshape-your-work-and-organisation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3748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E0A9E-D0D3-37D1-8C89-87CD59BBE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144BE063-B24A-67C5-2188-305A64E9F0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57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B8EAC-9605-4052-835B-8D9D8503CB6E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57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3834FCE3-AEF3-EAE0-D97E-C27966AA5A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4B6E38FE-68AD-FF8F-C49F-740FEDC5A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200" dirty="0">
                <a:hlinkClick r:id="rId3"/>
              </a:rPr>
              <a:t>https://encord.com/blog/ai-agents-guide-to-agentic-ai/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7749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721F9B-BC9D-4C5A-AE78-6EFEB571987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45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67D7C6-78AC-4C7A-A17F-4D0AAA37D1C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5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2" r:id="rId10"/>
    <p:sldLayoutId id="214748366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39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microsoft.com/office/2007/relationships/hdphoto" Target="../media/hdphoto1.wdp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jpeg"/><Relationship Id="rId9" Type="http://schemas.openxmlformats.org/officeDocument/2006/relationships/image" Target="../media/image37.tif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uB-4LuRNys?feature=oembed" TargetMode="External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jpeg"/><Relationship Id="rId5" Type="http://schemas.openxmlformats.org/officeDocument/2006/relationships/image" Target="../media/image46.wmf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ion.caltech.edu/visipedia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rxiv.org/pdf/1412.0623.pdf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311.3715.pdf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64.jpeg"/><Relationship Id="rId10" Type="http://schemas.openxmlformats.org/officeDocument/2006/relationships/image" Target="../media/image67.jpeg"/><Relationship Id="rId4" Type="http://schemas.openxmlformats.org/officeDocument/2006/relationships/image" Target="../media/image63.jpg"/><Relationship Id="rId9" Type="http://schemas.openxmlformats.org/officeDocument/2006/relationships/image" Target="../media/image66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dge-ai-vision.com/2023/01/from-dall%C2%B7e-to-stable-diffusion-how-do-text-to-image-generation-models-work/" TargetMode="External"/><Relationship Id="rId5" Type="http://schemas.openxmlformats.org/officeDocument/2006/relationships/image" Target="../media/image69.png"/><Relationship Id="rId4" Type="http://schemas.openxmlformats.org/officeDocument/2006/relationships/hyperlink" Target="https://learnopencv.com/mastering-dall-e-2/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access.thecvf.com/content/CVPR2024/papers/Zhang_MM-Narrator_Narrating_Long-form_Videos_with_Multimodal_In-Context_Learning_CVPR_2024_paper.pdf" TargetMode="External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access.thecvf.com/content/CVPR2024/papers/Chen_LION_Empowering_Multimodal_Large_Language_Model_with_Dual-Level_Visual_Knowledge_CVPR_2024_paper.pdf" TargetMode="External"/><Relationship Id="rId5" Type="http://schemas.openxmlformats.org/officeDocument/2006/relationships/image" Target="../media/image72.png"/><Relationship Id="rId4" Type="http://schemas.openxmlformats.org/officeDocument/2006/relationships/hyperlink" Target="https://openaccess.thecvf.com/content/CVPR2024/papers/Ai_Multimodal_Prompt_Perceiver_Empower_Adaptiveness_Generalizability_and_Fidelity_for_All-in-One_CVPR_2024_paper.pdf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archive/cs/cs224n/cs224n.1234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amol-wagh/whats-new-in-gpt-4-an-overview-of-the-gpt-4-architecture-and-capabilities-of-next-generation-ai-900c445d5ff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our-thinking.nashtechglobal.com/insights/how-will-agentic-ai-reshape-your-work-and-organisation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encord.com/blog/ai-agents-guide-to-agentic-ai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1674/2074: Intro to Computer Vision</a:t>
            </a:r>
            <a:endParaRPr lang="en-US" dirty="0"/>
          </a:p>
        </p:txBody>
      </p:sp>
      <p:sp>
        <p:nvSpPr>
          <p:cNvPr id="4" name="Google Shape;96;p1">
            <a:extLst>
              <a:ext uri="{FF2B5EF4-FFF2-40B4-BE49-F238E27FC236}">
                <a16:creationId xmlns:a16="http://schemas.microsoft.com/office/drawing/2014/main" id="{3A7EE3A7-8C9D-8FCA-23E8-19BE71FA88EB}"/>
              </a:ext>
            </a:extLst>
          </p:cNvPr>
          <p:cNvSpPr txBox="1">
            <a:spLocks/>
          </p:cNvSpPr>
          <p:nvPr/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ctr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b="1" dirty="0"/>
              <a:t>PhD. Nils Murrugarra-Llerena</a:t>
            </a:r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 descr="University of Pittsburgh Logo and symbol, meaning, history, PNG, brand">
            <a:extLst>
              <a:ext uri="{FF2B5EF4-FFF2-40B4-BE49-F238E27FC236}">
                <a16:creationId xmlns:a16="http://schemas.microsoft.com/office/drawing/2014/main" id="{D28E2EE2-3F3F-1EC0-FE1A-566AA383E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4936575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Adapted from Kristen </a:t>
            </a:r>
            <a:r>
              <a:rPr lang="en-US" sz="750" dirty="0" err="1">
                <a:solidFill>
                  <a:prstClr val="black"/>
                </a:solidFill>
              </a:rPr>
              <a:t>Grauman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6FC964DB-7EBA-95BA-7843-C5A13926C1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Computer Vision?</a:t>
            </a:r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940CF1-345E-9D26-B301-BFBA218D623A}"/>
              </a:ext>
            </a:extLst>
          </p:cNvPr>
          <p:cNvSpPr/>
          <p:nvPr/>
        </p:nvSpPr>
        <p:spPr>
          <a:xfrm>
            <a:off x="1143000" y="4123284"/>
            <a:ext cx="6858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/>
              <a:t>"We see with our brains, not with our eyes“ (Oliver Sacks and others)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756AA9-388F-F826-FECF-958A1FD4C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39" y="1038423"/>
            <a:ext cx="4357922" cy="24513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BBD225-2EA0-54C2-A9D3-28A422D8E872}"/>
              </a:ext>
            </a:extLst>
          </p:cNvPr>
          <p:cNvSpPr txBox="1"/>
          <p:nvPr/>
        </p:nvSpPr>
        <p:spPr>
          <a:xfrm>
            <a:off x="4215973" y="371116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Done?</a:t>
            </a: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0BFB7115-17F4-9C87-9746-A259ABDE6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52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01" y="1200150"/>
            <a:ext cx="5496176" cy="3657600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en-US" dirty="0"/>
              <a:t>Automatic understanding of images and video</a:t>
            </a:r>
          </a:p>
          <a:p>
            <a:pPr lvl="1">
              <a:lnSpc>
                <a:spcPct val="125000"/>
              </a:lnSpc>
            </a:pPr>
            <a:r>
              <a:rPr lang="en-US" sz="1800" dirty="0">
                <a:ea typeface="ＭＳ Ｐゴシック" pitchFamily="34" charset="-128"/>
              </a:rPr>
              <a:t>Algorithms and representations to allow a machine to recognize objects, people, scenes, and activities</a:t>
            </a:r>
            <a:endParaRPr lang="en-US" sz="1800" i="1" dirty="0">
              <a:ea typeface="ＭＳ Ｐゴシック" pitchFamily="34" charset="-128"/>
            </a:endParaRPr>
          </a:p>
          <a:p>
            <a:pPr lvl="1">
              <a:lnSpc>
                <a:spcPct val="125000"/>
              </a:lnSpc>
            </a:pPr>
            <a:r>
              <a:rPr lang="en-US" sz="1800" dirty="0">
                <a:ea typeface="ＭＳ Ｐゴシック" pitchFamily="34" charset="-128"/>
              </a:rPr>
              <a:t>Algorithms to mine, search, and interact with visual data </a:t>
            </a:r>
          </a:p>
          <a:p>
            <a:pPr lvl="1">
              <a:lnSpc>
                <a:spcPct val="125000"/>
              </a:lnSpc>
            </a:pPr>
            <a:r>
              <a:rPr lang="en-US" sz="1800" dirty="0">
                <a:ea typeface="ＭＳ Ｐゴシック" pitchFamily="34" charset="-128"/>
              </a:rPr>
              <a:t>Computing properties and navigating within the 3D world using visual data </a:t>
            </a:r>
            <a:endParaRPr lang="en-US" sz="1800" i="1" dirty="0">
              <a:ea typeface="ＭＳ Ｐゴシック" pitchFamily="34" charset="-128"/>
            </a:endParaRPr>
          </a:p>
          <a:p>
            <a:pPr lvl="1">
              <a:lnSpc>
                <a:spcPct val="125000"/>
              </a:lnSpc>
            </a:pPr>
            <a:r>
              <a:rPr lang="en-US" sz="1800" dirty="0">
                <a:ea typeface="ＭＳ Ｐゴシック" pitchFamily="34" charset="-128"/>
              </a:rPr>
              <a:t>Generating realistic synthetic visual data</a:t>
            </a:r>
          </a:p>
          <a:p>
            <a:pPr lvl="1">
              <a:lnSpc>
                <a:spcPct val="125000"/>
              </a:lnSpc>
            </a:pPr>
            <a:endParaRPr lang="en-US" dirty="0">
              <a:ea typeface="ＭＳ Ｐゴシック" pitchFamily="34" charset="-128"/>
            </a:endParaRPr>
          </a:p>
          <a:p>
            <a:pPr lvl="1">
              <a:lnSpc>
                <a:spcPct val="125000"/>
              </a:lnSpc>
              <a:buNone/>
            </a:pPr>
            <a:endParaRPr lang="en-US" i="1" dirty="0">
              <a:ea typeface="ＭＳ Ｐゴシック" pitchFamily="34" charset="-128"/>
            </a:endParaRPr>
          </a:p>
          <a:p>
            <a:pPr lvl="1">
              <a:lnSpc>
                <a:spcPct val="125000"/>
              </a:lnSpc>
            </a:pPr>
            <a:endParaRPr lang="en-US" i="1" dirty="0">
              <a:ea typeface="ＭＳ Ｐゴシック" pitchFamily="34" charset="-128"/>
            </a:endParaRPr>
          </a:p>
          <a:p>
            <a:pPr lvl="1">
              <a:lnSpc>
                <a:spcPct val="125000"/>
              </a:lnSpc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4936575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Adapted from Kristen </a:t>
            </a:r>
            <a:r>
              <a:rPr lang="en-US" sz="750" dirty="0" err="1">
                <a:solidFill>
                  <a:prstClr val="black"/>
                </a:solidFill>
              </a:rPr>
              <a:t>Grauman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6FC964DB-7EBA-95BA-7843-C5A13926C1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is Computer Vision?</a:t>
            </a:r>
            <a:endParaRPr dirty="0"/>
          </a:p>
        </p:txBody>
      </p:sp>
      <p:pic>
        <p:nvPicPr>
          <p:cNvPr id="2050" name="Picture 2" descr="Computer vision">
            <a:extLst>
              <a:ext uri="{FF2B5EF4-FFF2-40B4-BE49-F238E27FC236}">
                <a16:creationId xmlns:a16="http://schemas.microsoft.com/office/drawing/2014/main" id="{76592BF9-26BB-459E-5B82-1B1B9DFE0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951" y="1757790"/>
            <a:ext cx="3096042" cy="162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A220E0F5-ABE1-F372-38AB-C06F7A8E1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862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0" y="4951979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Kristen </a:t>
            </a:r>
            <a:r>
              <a:rPr lang="en-US" sz="750" dirty="0" err="1">
                <a:solidFill>
                  <a:prstClr val="black"/>
                </a:solidFill>
              </a:rPr>
              <a:t>Grauman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3" name="Google Shape;87;p18">
            <a:extLst>
              <a:ext uri="{FF2B5EF4-FFF2-40B4-BE49-F238E27FC236}">
                <a16:creationId xmlns:a16="http://schemas.microsoft.com/office/drawing/2014/main" id="{7A8FE592-F627-64FA-8891-48443B068D6A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What is Computer Vision?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85481E-8226-A667-BA4C-3B2A57850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056" y="1138028"/>
            <a:ext cx="5165888" cy="3732135"/>
          </a:xfrm>
          <a:prstGeom prst="rect">
            <a:avLst/>
          </a:prstGeom>
        </p:spPr>
      </p:pic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E87821C-3ADF-B2BD-2A26-1D1E34341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294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178" name="Picture 2"/>
          <p:cNvPicPr>
            <a:picLocks noChangeAspect="1" noChangeArrowheads="1"/>
          </p:cNvPicPr>
          <p:nvPr/>
        </p:nvPicPr>
        <p:blipFill>
          <a:blip r:embed="rId3"/>
          <a:srcRect l="43750" t="34502" r="14063" b="26685"/>
          <a:stretch>
            <a:fillRect/>
          </a:stretch>
        </p:blipFill>
        <p:spPr bwMode="auto">
          <a:xfrm>
            <a:off x="3257550" y="1600200"/>
            <a:ext cx="24003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3885010" y="1816894"/>
            <a:ext cx="1066800" cy="1360885"/>
            <a:chOff x="3656671" y="2423160"/>
            <a:chExt cx="1421780" cy="1813560"/>
          </a:xfrm>
        </p:grpSpPr>
        <p:sp>
          <p:nvSpPr>
            <p:cNvPr id="23574" name="Rectangle 5"/>
            <p:cNvSpPr>
              <a:spLocks noChangeArrowheads="1"/>
            </p:cNvSpPr>
            <p:nvPr/>
          </p:nvSpPr>
          <p:spPr bwMode="auto">
            <a:xfrm>
              <a:off x="3656671" y="2423160"/>
              <a:ext cx="789878" cy="112268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75" name="Rectangle 6"/>
            <p:cNvSpPr>
              <a:spLocks noChangeArrowheads="1"/>
            </p:cNvSpPr>
            <p:nvPr/>
          </p:nvSpPr>
          <p:spPr bwMode="auto">
            <a:xfrm>
              <a:off x="3735659" y="2509520"/>
              <a:ext cx="789878" cy="112268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76" name="Rectangle 7"/>
            <p:cNvSpPr>
              <a:spLocks noChangeArrowheads="1"/>
            </p:cNvSpPr>
            <p:nvPr/>
          </p:nvSpPr>
          <p:spPr bwMode="auto">
            <a:xfrm>
              <a:off x="3814646" y="2595880"/>
              <a:ext cx="789878" cy="1122680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77" name="Rectangle 8"/>
            <p:cNvSpPr>
              <a:spLocks noChangeArrowheads="1"/>
            </p:cNvSpPr>
            <p:nvPr/>
          </p:nvSpPr>
          <p:spPr bwMode="auto">
            <a:xfrm>
              <a:off x="3893634" y="2682240"/>
              <a:ext cx="789878" cy="112268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78" name="Rectangle 9"/>
            <p:cNvSpPr>
              <a:spLocks noChangeArrowheads="1"/>
            </p:cNvSpPr>
            <p:nvPr/>
          </p:nvSpPr>
          <p:spPr bwMode="auto">
            <a:xfrm>
              <a:off x="3972622" y="2768600"/>
              <a:ext cx="789878" cy="112268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79" name="Rectangle 10"/>
            <p:cNvSpPr>
              <a:spLocks noChangeArrowheads="1"/>
            </p:cNvSpPr>
            <p:nvPr/>
          </p:nvSpPr>
          <p:spPr bwMode="auto">
            <a:xfrm>
              <a:off x="4051610" y="2854960"/>
              <a:ext cx="789878" cy="112268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80" name="Rectangle 11"/>
            <p:cNvSpPr>
              <a:spLocks noChangeArrowheads="1"/>
            </p:cNvSpPr>
            <p:nvPr/>
          </p:nvSpPr>
          <p:spPr bwMode="auto">
            <a:xfrm>
              <a:off x="4130598" y="2941320"/>
              <a:ext cx="789878" cy="1122680"/>
            </a:xfrm>
            <a:prstGeom prst="rect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81" name="Rectangle 12"/>
            <p:cNvSpPr>
              <a:spLocks noChangeArrowheads="1"/>
            </p:cNvSpPr>
            <p:nvPr/>
          </p:nvSpPr>
          <p:spPr bwMode="auto">
            <a:xfrm>
              <a:off x="4209585" y="3027680"/>
              <a:ext cx="789878" cy="112268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82" name="Rectangle 13"/>
            <p:cNvSpPr>
              <a:spLocks noChangeArrowheads="1"/>
            </p:cNvSpPr>
            <p:nvPr/>
          </p:nvSpPr>
          <p:spPr bwMode="auto">
            <a:xfrm>
              <a:off x="4288573" y="3114040"/>
              <a:ext cx="789878" cy="1122680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</p:grp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3530204" y="1428750"/>
            <a:ext cx="1777603" cy="1943100"/>
          </a:xfrm>
          <a:prstGeom prst="flowChartMagneticDisk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342900" eaLnBrk="0" hangingPunct="0"/>
            <a:endParaRPr lang="en-US" sz="1050"/>
          </a:p>
        </p:txBody>
      </p:sp>
      <p:sp>
        <p:nvSpPr>
          <p:cNvPr id="23558" name="TextBox 24"/>
          <p:cNvSpPr txBox="1">
            <a:spLocks noChangeArrowheads="1"/>
          </p:cNvSpPr>
          <p:nvPr/>
        </p:nvSpPr>
        <p:spPr bwMode="auto">
          <a:xfrm>
            <a:off x="3543300" y="3486151"/>
            <a:ext cx="1885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defTabSz="342900" eaLnBrk="0" hangingPunct="0"/>
            <a:r>
              <a:rPr lang="en-US" sz="1800" b="1"/>
              <a:t>Image or video archives</a:t>
            </a:r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657350" y="1946672"/>
            <a:ext cx="1885950" cy="1908949"/>
            <a:chOff x="685800" y="2595880"/>
            <a:chExt cx="2514600" cy="2544642"/>
          </a:xfrm>
        </p:grpSpPr>
        <p:sp>
          <p:nvSpPr>
            <p:cNvPr id="23570" name="Rectangle 15"/>
            <p:cNvSpPr>
              <a:spLocks noChangeArrowheads="1"/>
            </p:cNvSpPr>
            <p:nvPr/>
          </p:nvSpPr>
          <p:spPr bwMode="auto">
            <a:xfrm>
              <a:off x="1524000" y="2595880"/>
              <a:ext cx="789878" cy="112268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71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1711596" y="2768600"/>
              <a:ext cx="365319" cy="7340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defTabSz="342900"/>
              <a:r>
                <a:rPr lang="en-US" sz="27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  <a:ea typeface="Arial Black"/>
                  <a:cs typeface="Arial Black"/>
                </a:rPr>
                <a:t>?</a:t>
              </a:r>
            </a:p>
          </p:txBody>
        </p:sp>
        <p:sp>
          <p:nvSpPr>
            <p:cNvPr id="23572" name="Line 17"/>
            <p:cNvSpPr>
              <a:spLocks noChangeShapeType="1"/>
            </p:cNvSpPr>
            <p:nvPr/>
          </p:nvSpPr>
          <p:spPr bwMode="auto">
            <a:xfrm>
              <a:off x="2392866" y="3114040"/>
              <a:ext cx="7108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342900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3573" name="TextBox 25"/>
            <p:cNvSpPr txBox="1">
              <a:spLocks noChangeArrowheads="1"/>
            </p:cNvSpPr>
            <p:nvPr/>
          </p:nvSpPr>
          <p:spPr bwMode="auto">
            <a:xfrm>
              <a:off x="685800" y="4648200"/>
              <a:ext cx="2514600" cy="492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342900" eaLnBrk="0" hangingPunct="0"/>
              <a:r>
                <a:rPr lang="en-US" sz="1800" b="1"/>
                <a:t>Query</a:t>
              </a: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5425678" y="1752600"/>
            <a:ext cx="2118122" cy="2379476"/>
            <a:chOff x="5710354" y="2336800"/>
            <a:chExt cx="2824046" cy="3173376"/>
          </a:xfrm>
        </p:grpSpPr>
        <p:sp>
          <p:nvSpPr>
            <p:cNvPr id="23562" name="Rectangle 18"/>
            <p:cNvSpPr>
              <a:spLocks noChangeArrowheads="1"/>
            </p:cNvSpPr>
            <p:nvPr/>
          </p:nvSpPr>
          <p:spPr bwMode="auto">
            <a:xfrm>
              <a:off x="6500232" y="2595880"/>
              <a:ext cx="789878" cy="112268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63" name="Rectangle 19"/>
            <p:cNvSpPr>
              <a:spLocks noChangeArrowheads="1"/>
            </p:cNvSpPr>
            <p:nvPr/>
          </p:nvSpPr>
          <p:spPr bwMode="auto">
            <a:xfrm>
              <a:off x="6658207" y="2854960"/>
              <a:ext cx="789878" cy="112268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64" name="Rectangle 20"/>
            <p:cNvSpPr>
              <a:spLocks noChangeArrowheads="1"/>
            </p:cNvSpPr>
            <p:nvPr/>
          </p:nvSpPr>
          <p:spPr bwMode="auto">
            <a:xfrm>
              <a:off x="6895171" y="3114040"/>
              <a:ext cx="789878" cy="1122680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342900" eaLnBrk="0" hangingPunct="0"/>
              <a:endParaRPr lang="en-US" sz="1050"/>
            </a:p>
          </p:txBody>
        </p:sp>
        <p:sp>
          <p:nvSpPr>
            <p:cNvPr id="23565" name="Line 21"/>
            <p:cNvSpPr>
              <a:spLocks noChangeShapeType="1"/>
            </p:cNvSpPr>
            <p:nvPr/>
          </p:nvSpPr>
          <p:spPr bwMode="auto">
            <a:xfrm>
              <a:off x="5710354" y="3114040"/>
              <a:ext cx="71089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342900"/>
              <a:endParaRPr lang="en-US" sz="1050">
                <a:solidFill>
                  <a:prstClr val="black"/>
                </a:solidFill>
              </a:endParaRPr>
            </a:p>
          </p:txBody>
        </p:sp>
        <p:sp>
          <p:nvSpPr>
            <p:cNvPr id="23566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7862771" y="3114040"/>
              <a:ext cx="138229" cy="3238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defTabSz="342900"/>
              <a:r>
                <a:rPr lang="en-US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 Black"/>
                  <a:ea typeface="Arial Black"/>
                  <a:cs typeface="Arial Black"/>
                </a:rPr>
                <a:t>1</a:t>
              </a:r>
            </a:p>
          </p:txBody>
        </p:sp>
        <p:sp>
          <p:nvSpPr>
            <p:cNvPr id="23567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7625808" y="2682240"/>
              <a:ext cx="138229" cy="3238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defTabSz="342900"/>
              <a:r>
                <a:rPr lang="en-US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 Black"/>
                  <a:ea typeface="Arial Black"/>
                  <a:cs typeface="Arial Black"/>
                </a:rPr>
                <a:t>2</a:t>
              </a:r>
            </a:p>
          </p:txBody>
        </p:sp>
        <p:sp>
          <p:nvSpPr>
            <p:cNvPr id="23568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7369098" y="2336800"/>
              <a:ext cx="138229" cy="3238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defTabSz="342900"/>
              <a:r>
                <a:rPr lang="en-US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latin typeface="Arial Black"/>
                  <a:ea typeface="Arial Black"/>
                  <a:cs typeface="Arial Black"/>
                </a:rPr>
                <a:t>3</a:t>
              </a:r>
            </a:p>
          </p:txBody>
        </p:sp>
        <p:sp>
          <p:nvSpPr>
            <p:cNvPr id="23569" name="TextBox 26"/>
            <p:cNvSpPr txBox="1">
              <a:spLocks noChangeArrowheads="1"/>
            </p:cNvSpPr>
            <p:nvPr/>
          </p:nvSpPr>
          <p:spPr bwMode="auto">
            <a:xfrm>
              <a:off x="6019800" y="4648200"/>
              <a:ext cx="2514600" cy="861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defTabSz="342900" eaLnBrk="0" hangingPunct="0"/>
              <a:r>
                <a:rPr lang="en-US" sz="1800" b="1"/>
                <a:t>Relevant content</a:t>
              </a:r>
            </a:p>
          </p:txBody>
        </p:sp>
      </p:grpSp>
      <p:sp>
        <p:nvSpPr>
          <p:cNvPr id="32" name="Can 31"/>
          <p:cNvSpPr>
            <a:spLocks noChangeArrowheads="1"/>
          </p:cNvSpPr>
          <p:nvPr/>
        </p:nvSpPr>
        <p:spPr bwMode="auto">
          <a:xfrm>
            <a:off x="3200400" y="1257300"/>
            <a:ext cx="2514600" cy="2228850"/>
          </a:xfrm>
          <a:prstGeom prst="can">
            <a:avLst>
              <a:gd name="adj" fmla="val 25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defTabSz="342900" eaLnBrk="0" hangingPunct="0"/>
            <a:endParaRPr lang="en-US" sz="1050"/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0" y="4951653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Kristen </a:t>
            </a:r>
            <a:r>
              <a:rPr lang="en-US" sz="750" dirty="0" err="1">
                <a:solidFill>
                  <a:prstClr val="black"/>
                </a:solidFill>
              </a:rPr>
              <a:t>Grauman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5" name="Google Shape;87;p18">
            <a:extLst>
              <a:ext uri="{FF2B5EF4-FFF2-40B4-BE49-F238E27FC236}">
                <a16:creationId xmlns:a16="http://schemas.microsoft.com/office/drawing/2014/main" id="{8A365927-4179-10E0-D694-09E56DD54ACF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Understanding: Visual search, organization</a:t>
            </a:r>
          </a:p>
        </p:txBody>
      </p: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5E7DE89C-7DA3-9710-9FCE-9FBC479DF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47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51347"/>
            <a:ext cx="17145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869" y="1265635"/>
            <a:ext cx="1735931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037285"/>
            <a:ext cx="110013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60" y="1229916"/>
            <a:ext cx="2187178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39"/>
          <a:stretch>
            <a:fillRect/>
          </a:stretch>
        </p:blipFill>
        <p:spPr bwMode="auto">
          <a:xfrm>
            <a:off x="1371600" y="3043238"/>
            <a:ext cx="1714500" cy="135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 Box 17"/>
          <p:cNvSpPr txBox="1">
            <a:spLocks noChangeArrowheads="1"/>
          </p:cNvSpPr>
          <p:nvPr/>
        </p:nvSpPr>
        <p:spPr bwMode="auto">
          <a:xfrm>
            <a:off x="1638808" y="908447"/>
            <a:ext cx="117532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050">
                <a:solidFill>
                  <a:srgbClr val="000000"/>
                </a:solidFill>
              </a:rPr>
              <a:t>Real-time stereo</a:t>
            </a:r>
          </a:p>
        </p:txBody>
      </p:sp>
      <p:sp>
        <p:nvSpPr>
          <p:cNvPr id="21513" name="Text Box 18"/>
          <p:cNvSpPr txBox="1">
            <a:spLocks noChangeArrowheads="1"/>
          </p:cNvSpPr>
          <p:nvPr/>
        </p:nvSpPr>
        <p:spPr bwMode="auto">
          <a:xfrm>
            <a:off x="3339704" y="922735"/>
            <a:ext cx="21717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050">
                <a:solidFill>
                  <a:srgbClr val="000000"/>
                </a:solidFill>
              </a:rPr>
              <a:t>Structure from motion</a:t>
            </a:r>
          </a:p>
        </p:txBody>
      </p:sp>
      <p:sp>
        <p:nvSpPr>
          <p:cNvPr id="21514" name="AutoShape 20"/>
          <p:cNvSpPr>
            <a:spLocks noChangeArrowheads="1"/>
          </p:cNvSpPr>
          <p:nvPr/>
        </p:nvSpPr>
        <p:spPr bwMode="auto">
          <a:xfrm>
            <a:off x="6572250" y="2751535"/>
            <a:ext cx="3429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00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altLang="en-US" sz="900" b="1">
              <a:solidFill>
                <a:srgbClr val="FFFF00"/>
              </a:solidFill>
            </a:endParaRPr>
          </a:p>
        </p:txBody>
      </p:sp>
      <p:sp>
        <p:nvSpPr>
          <p:cNvPr id="21515" name="Text Box 21"/>
          <p:cNvSpPr txBox="1">
            <a:spLocks noChangeArrowheads="1"/>
          </p:cNvSpPr>
          <p:nvPr/>
        </p:nvSpPr>
        <p:spPr bwMode="auto">
          <a:xfrm>
            <a:off x="1676545" y="2688431"/>
            <a:ext cx="112723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FFFFFF"/>
                </a:solidFill>
              </a:rPr>
              <a:t>NASA Mars Rover</a:t>
            </a:r>
          </a:p>
        </p:txBody>
      </p:sp>
      <p:sp>
        <p:nvSpPr>
          <p:cNvPr id="21516" name="Text Box 22"/>
          <p:cNvSpPr txBox="1">
            <a:spLocks noChangeArrowheads="1"/>
          </p:cNvSpPr>
          <p:nvPr/>
        </p:nvSpPr>
        <p:spPr bwMode="auto">
          <a:xfrm>
            <a:off x="1833448" y="4364831"/>
            <a:ext cx="9348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Pollefeys et al.</a:t>
            </a:r>
          </a:p>
        </p:txBody>
      </p:sp>
      <p:sp>
        <p:nvSpPr>
          <p:cNvPr id="21517" name="Text Box 24"/>
          <p:cNvSpPr txBox="1">
            <a:spLocks noChangeArrowheads="1"/>
          </p:cNvSpPr>
          <p:nvPr/>
        </p:nvSpPr>
        <p:spPr bwMode="auto">
          <a:xfrm>
            <a:off x="5486400" y="751285"/>
            <a:ext cx="24003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050">
                <a:solidFill>
                  <a:srgbClr val="000000"/>
                </a:solidFill>
              </a:rPr>
              <a:t>Multi-view stereo for</a:t>
            </a:r>
            <a:br>
              <a:rPr lang="en-US" altLang="en-US" sz="1050">
                <a:solidFill>
                  <a:srgbClr val="000000"/>
                </a:solidFill>
              </a:rPr>
            </a:br>
            <a:r>
              <a:rPr lang="en-US" altLang="en-US" sz="1050">
                <a:solidFill>
                  <a:srgbClr val="000000"/>
                </a:solidFill>
              </a:rPr>
              <a:t>community photo collections</a:t>
            </a:r>
          </a:p>
        </p:txBody>
      </p:sp>
      <p:sp>
        <p:nvSpPr>
          <p:cNvPr id="21518" name="Text Box 25"/>
          <p:cNvSpPr txBox="1">
            <a:spLocks noChangeArrowheads="1"/>
          </p:cNvSpPr>
          <p:nvPr/>
        </p:nvSpPr>
        <p:spPr bwMode="auto">
          <a:xfrm>
            <a:off x="6292525" y="4463654"/>
            <a:ext cx="8963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Goesele et al.</a:t>
            </a:r>
          </a:p>
        </p:txBody>
      </p:sp>
      <p:sp>
        <p:nvSpPr>
          <p:cNvPr id="21519" name="Text Box 22"/>
          <p:cNvSpPr txBox="1">
            <a:spLocks noChangeArrowheads="1"/>
          </p:cNvSpPr>
          <p:nvPr/>
        </p:nvSpPr>
        <p:spPr bwMode="auto">
          <a:xfrm>
            <a:off x="7734639" y="4912668"/>
            <a:ext cx="14093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Slide credit: L. </a:t>
            </a:r>
            <a:r>
              <a:rPr lang="en-US" altLang="en-US" sz="900" dirty="0" err="1">
                <a:solidFill>
                  <a:srgbClr val="000000"/>
                </a:solidFill>
              </a:rPr>
              <a:t>Lazebnik</a:t>
            </a:r>
            <a:endParaRPr lang="en-US" altLang="en-US" sz="900" dirty="0">
              <a:solidFill>
                <a:srgbClr val="000000"/>
              </a:solidFill>
            </a:endParaRPr>
          </a:p>
        </p:txBody>
      </p:sp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1CB8D4B0-4CAF-FF2B-9DCC-1AB699230AAE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Understanding: Measurement</a:t>
            </a: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4F26464C-E619-7902-EA8C-2271DC23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879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2521744" y="1342890"/>
            <a:ext cx="4100513" cy="2732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311902">
              <a:buClrTx/>
              <a:defRPr/>
            </a:pPr>
            <a:endParaRPr sz="614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F7F26-9632-4AB1-BED7-CB77635EFBA7}"/>
              </a:ext>
            </a:extLst>
          </p:cNvPr>
          <p:cNvSpPr txBox="1"/>
          <p:nvPr/>
        </p:nvSpPr>
        <p:spPr>
          <a:xfrm>
            <a:off x="1143000" y="4925616"/>
            <a:ext cx="6858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900" i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Karras</a:t>
            </a:r>
            <a:r>
              <a:rPr lang="en-US" sz="90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et al., “Progressive Growing of GANs for Improved Quality, Stability, and Variation”, ICLR 2018</a:t>
            </a:r>
          </a:p>
        </p:txBody>
      </p:sp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BDD61BA0-9FDA-0144-A82B-E73B1B1CE2D0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Understanding: Generation</a:t>
            </a: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DE7D6327-D011-7D11-7547-708CD4393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95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Group 6"/>
          <p:cNvGrpSpPr>
            <a:grpSpLocks/>
          </p:cNvGrpSpPr>
          <p:nvPr/>
        </p:nvGrpSpPr>
        <p:grpSpPr bwMode="auto">
          <a:xfrm>
            <a:off x="5355432" y="2899710"/>
            <a:ext cx="1835944" cy="1107281"/>
            <a:chOff x="2812" y="2954"/>
            <a:chExt cx="1542" cy="930"/>
          </a:xfrm>
        </p:grpSpPr>
        <p:sp>
          <p:nvSpPr>
            <p:cNvPr id="23573" name="Text Box 4"/>
            <p:cNvSpPr txBox="1">
              <a:spLocks noChangeArrowheads="1"/>
            </p:cNvSpPr>
            <p:nvPr/>
          </p:nvSpPr>
          <p:spPr bwMode="auto">
            <a:xfrm>
              <a:off x="2971" y="3113"/>
              <a:ext cx="1225" cy="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250">
                  <a:solidFill>
                    <a:srgbClr val="000000"/>
                  </a:solidFill>
                </a:rPr>
                <a:t>Cognitive science</a:t>
              </a:r>
            </a:p>
          </p:txBody>
        </p:sp>
        <p:sp>
          <p:nvSpPr>
            <p:cNvPr id="23574" name="Oval 5"/>
            <p:cNvSpPr>
              <a:spLocks noChangeArrowheads="1"/>
            </p:cNvSpPr>
            <p:nvPr/>
          </p:nvSpPr>
          <p:spPr bwMode="auto">
            <a:xfrm>
              <a:off x="2812" y="2954"/>
              <a:ext cx="1542" cy="93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</p:grpSp>
      <p:grpSp>
        <p:nvGrpSpPr>
          <p:cNvPr id="23556" name="Group 22"/>
          <p:cNvGrpSpPr>
            <a:grpSpLocks/>
          </p:cNvGrpSpPr>
          <p:nvPr/>
        </p:nvGrpSpPr>
        <p:grpSpPr bwMode="auto">
          <a:xfrm>
            <a:off x="3654029" y="3466448"/>
            <a:ext cx="1835944" cy="1107281"/>
            <a:chOff x="3833" y="1684"/>
            <a:chExt cx="1542" cy="930"/>
          </a:xfrm>
        </p:grpSpPr>
        <p:sp>
          <p:nvSpPr>
            <p:cNvPr id="23571" name="Text Box 8"/>
            <p:cNvSpPr txBox="1">
              <a:spLocks noChangeArrowheads="1"/>
            </p:cNvSpPr>
            <p:nvPr/>
          </p:nvSpPr>
          <p:spPr bwMode="auto">
            <a:xfrm>
              <a:off x="3946" y="1979"/>
              <a:ext cx="1315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250">
                  <a:solidFill>
                    <a:srgbClr val="000000"/>
                  </a:solidFill>
                </a:rPr>
                <a:t>Algorithms</a:t>
              </a:r>
            </a:p>
          </p:txBody>
        </p:sp>
        <p:sp>
          <p:nvSpPr>
            <p:cNvPr id="23572" name="Oval 9"/>
            <p:cNvSpPr>
              <a:spLocks noChangeArrowheads="1"/>
            </p:cNvSpPr>
            <p:nvPr/>
          </p:nvSpPr>
          <p:spPr bwMode="auto">
            <a:xfrm>
              <a:off x="3833" y="1684"/>
              <a:ext cx="1542" cy="93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</p:grpSp>
      <p:grpSp>
        <p:nvGrpSpPr>
          <p:cNvPr id="23557" name="Group 20"/>
          <p:cNvGrpSpPr>
            <a:grpSpLocks/>
          </p:cNvGrpSpPr>
          <p:nvPr/>
        </p:nvGrpSpPr>
        <p:grpSpPr bwMode="auto">
          <a:xfrm>
            <a:off x="1952625" y="2953288"/>
            <a:ext cx="1835944" cy="1107281"/>
            <a:chOff x="204" y="2908"/>
            <a:chExt cx="1542" cy="930"/>
          </a:xfrm>
        </p:grpSpPr>
        <p:sp>
          <p:nvSpPr>
            <p:cNvPr id="23569" name="Text Box 10"/>
            <p:cNvSpPr txBox="1">
              <a:spLocks noChangeArrowheads="1"/>
            </p:cNvSpPr>
            <p:nvPr/>
          </p:nvSpPr>
          <p:spPr bwMode="auto">
            <a:xfrm>
              <a:off x="317" y="3022"/>
              <a:ext cx="1315" cy="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250">
                  <a:solidFill>
                    <a:srgbClr val="000000"/>
                  </a:solidFill>
                </a:rPr>
                <a:t>Image processing</a:t>
              </a:r>
            </a:p>
          </p:txBody>
        </p:sp>
        <p:sp>
          <p:nvSpPr>
            <p:cNvPr id="23570" name="Oval 11"/>
            <p:cNvSpPr>
              <a:spLocks noChangeArrowheads="1"/>
            </p:cNvSpPr>
            <p:nvPr/>
          </p:nvSpPr>
          <p:spPr bwMode="auto">
            <a:xfrm>
              <a:off x="204" y="2908"/>
              <a:ext cx="1542" cy="93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</p:grpSp>
      <p:grpSp>
        <p:nvGrpSpPr>
          <p:cNvPr id="23558" name="Group 21"/>
          <p:cNvGrpSpPr>
            <a:grpSpLocks/>
          </p:cNvGrpSpPr>
          <p:nvPr/>
        </p:nvGrpSpPr>
        <p:grpSpPr bwMode="auto">
          <a:xfrm>
            <a:off x="3518298" y="1306654"/>
            <a:ext cx="1835944" cy="1107281"/>
            <a:chOff x="2381" y="2862"/>
            <a:chExt cx="1542" cy="930"/>
          </a:xfrm>
        </p:grpSpPr>
        <p:sp>
          <p:nvSpPr>
            <p:cNvPr id="23567" name="Text Box 12"/>
            <p:cNvSpPr txBox="1">
              <a:spLocks noChangeArrowheads="1"/>
            </p:cNvSpPr>
            <p:nvPr/>
          </p:nvSpPr>
          <p:spPr bwMode="auto">
            <a:xfrm>
              <a:off x="2494" y="2976"/>
              <a:ext cx="1384" cy="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250" dirty="0">
                  <a:solidFill>
                    <a:srgbClr val="000000"/>
                  </a:solidFill>
                </a:rPr>
                <a:t>Artificial intelligence</a:t>
              </a:r>
            </a:p>
          </p:txBody>
        </p:sp>
        <p:sp>
          <p:nvSpPr>
            <p:cNvPr id="23568" name="Oval 13"/>
            <p:cNvSpPr>
              <a:spLocks noChangeArrowheads="1"/>
            </p:cNvSpPr>
            <p:nvPr/>
          </p:nvSpPr>
          <p:spPr bwMode="auto">
            <a:xfrm>
              <a:off x="2381" y="2862"/>
              <a:ext cx="1542" cy="93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</p:grpSp>
      <p:grpSp>
        <p:nvGrpSpPr>
          <p:cNvPr id="23559" name="Group 19"/>
          <p:cNvGrpSpPr>
            <a:grpSpLocks/>
          </p:cNvGrpSpPr>
          <p:nvPr/>
        </p:nvGrpSpPr>
        <p:grpSpPr bwMode="auto">
          <a:xfrm>
            <a:off x="1899048" y="1819813"/>
            <a:ext cx="1835944" cy="1107281"/>
            <a:chOff x="250" y="935"/>
            <a:chExt cx="1542" cy="930"/>
          </a:xfrm>
        </p:grpSpPr>
        <p:sp>
          <p:nvSpPr>
            <p:cNvPr id="23565" name="Text Box 14"/>
            <p:cNvSpPr txBox="1">
              <a:spLocks noChangeArrowheads="1"/>
            </p:cNvSpPr>
            <p:nvPr/>
          </p:nvSpPr>
          <p:spPr bwMode="auto">
            <a:xfrm>
              <a:off x="363" y="1248"/>
              <a:ext cx="1315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250">
                  <a:solidFill>
                    <a:srgbClr val="000000"/>
                  </a:solidFill>
                </a:rPr>
                <a:t>Graphics</a:t>
              </a:r>
            </a:p>
          </p:txBody>
        </p:sp>
        <p:sp>
          <p:nvSpPr>
            <p:cNvPr id="23566" name="Oval 15"/>
            <p:cNvSpPr>
              <a:spLocks noChangeArrowheads="1"/>
            </p:cNvSpPr>
            <p:nvPr/>
          </p:nvSpPr>
          <p:spPr bwMode="auto">
            <a:xfrm>
              <a:off x="250" y="935"/>
              <a:ext cx="1542" cy="93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</p:grpSp>
      <p:grpSp>
        <p:nvGrpSpPr>
          <p:cNvPr id="23560" name="Group 23"/>
          <p:cNvGrpSpPr>
            <a:grpSpLocks/>
          </p:cNvGrpSpPr>
          <p:nvPr/>
        </p:nvGrpSpPr>
        <p:grpSpPr bwMode="auto">
          <a:xfrm>
            <a:off x="5166123" y="1792429"/>
            <a:ext cx="1835944" cy="1107281"/>
            <a:chOff x="2494" y="3385"/>
            <a:chExt cx="1542" cy="930"/>
          </a:xfrm>
        </p:grpSpPr>
        <p:sp>
          <p:nvSpPr>
            <p:cNvPr id="23563" name="Text Box 16"/>
            <p:cNvSpPr txBox="1">
              <a:spLocks noChangeArrowheads="1"/>
            </p:cNvSpPr>
            <p:nvPr/>
          </p:nvSpPr>
          <p:spPr bwMode="auto">
            <a:xfrm>
              <a:off x="2607" y="3499"/>
              <a:ext cx="1315" cy="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250">
                  <a:solidFill>
                    <a:srgbClr val="000000"/>
                  </a:solidFill>
                </a:rPr>
                <a:t>Machine learning</a:t>
              </a:r>
            </a:p>
          </p:txBody>
        </p:sp>
        <p:sp>
          <p:nvSpPr>
            <p:cNvPr id="23564" name="Oval 17"/>
            <p:cNvSpPr>
              <a:spLocks noChangeArrowheads="1"/>
            </p:cNvSpPr>
            <p:nvPr/>
          </p:nvSpPr>
          <p:spPr bwMode="auto">
            <a:xfrm>
              <a:off x="2494" y="3385"/>
              <a:ext cx="1542" cy="93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</p:grpSp>
      <p:sp>
        <p:nvSpPr>
          <p:cNvPr id="23561" name="Oval 24"/>
          <p:cNvSpPr>
            <a:spLocks noChangeArrowheads="1"/>
          </p:cNvSpPr>
          <p:nvPr/>
        </p:nvSpPr>
        <p:spPr bwMode="auto">
          <a:xfrm>
            <a:off x="3356372" y="2224625"/>
            <a:ext cx="2241947" cy="1458516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050">
              <a:solidFill>
                <a:srgbClr val="000000"/>
              </a:solidFill>
            </a:endParaRPr>
          </a:p>
        </p:txBody>
      </p:sp>
      <p:sp>
        <p:nvSpPr>
          <p:cNvPr id="23562" name="Text Box 25"/>
          <p:cNvSpPr txBox="1">
            <a:spLocks noChangeArrowheads="1"/>
          </p:cNvSpPr>
          <p:nvPr/>
        </p:nvSpPr>
        <p:spPr bwMode="auto">
          <a:xfrm>
            <a:off x="3626644" y="2575860"/>
            <a:ext cx="1647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3333CC"/>
                </a:solidFill>
              </a:rPr>
              <a:t>Computer vision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Kristen </a:t>
            </a:r>
            <a:r>
              <a:rPr lang="en-US" sz="750" dirty="0" err="1">
                <a:solidFill>
                  <a:prstClr val="black"/>
                </a:solidFill>
              </a:rPr>
              <a:t>Grauman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E90569D7-C8E1-CE5D-0C91-9ACA254D5BDA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Understanding: Related Disciplines</a:t>
            </a: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0D1B25C7-EFD3-0756-F3E4-5E0D155E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6369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 descr="MCj0433856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357" y="1957388"/>
            <a:ext cx="837010" cy="83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5489973" y="1389460"/>
            <a:ext cx="159305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250">
                <a:solidFill>
                  <a:srgbClr val="000000"/>
                </a:solidFill>
              </a:rPr>
              <a:t>Model</a:t>
            </a:r>
          </a:p>
        </p:txBody>
      </p:sp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2438400" y="1389460"/>
            <a:ext cx="113466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250">
                <a:solidFill>
                  <a:srgbClr val="000000"/>
                </a:solidFill>
              </a:rPr>
              <a:t>Images</a:t>
            </a:r>
          </a:p>
        </p:txBody>
      </p:sp>
      <p:grpSp>
        <p:nvGrpSpPr>
          <p:cNvPr id="24582" name="Group 11"/>
          <p:cNvGrpSpPr>
            <a:grpSpLocks/>
          </p:cNvGrpSpPr>
          <p:nvPr/>
        </p:nvGrpSpPr>
        <p:grpSpPr bwMode="auto">
          <a:xfrm>
            <a:off x="2276475" y="2038350"/>
            <a:ext cx="1377554" cy="1404938"/>
            <a:chOff x="340" y="2341"/>
            <a:chExt cx="1157" cy="1180"/>
          </a:xfrm>
        </p:grpSpPr>
        <p:pic>
          <p:nvPicPr>
            <p:cNvPr id="24589" name="Picture 5" descr="MCj04338560000[1]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808080"/>
                </a:clrFrom>
                <a:clrTo>
                  <a:srgbClr val="80808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341"/>
              <a:ext cx="703" cy="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Rectangle 9"/>
            <p:cNvSpPr>
              <a:spLocks noChangeArrowheads="1"/>
            </p:cNvSpPr>
            <p:nvPr/>
          </p:nvSpPr>
          <p:spPr bwMode="auto">
            <a:xfrm rot="803088">
              <a:off x="340" y="2908"/>
              <a:ext cx="726" cy="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1" name="Rectangle 10"/>
            <p:cNvSpPr>
              <a:spLocks noChangeArrowheads="1"/>
            </p:cNvSpPr>
            <p:nvPr/>
          </p:nvSpPr>
          <p:spPr bwMode="auto">
            <a:xfrm rot="-1740558">
              <a:off x="771" y="2931"/>
              <a:ext cx="726" cy="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1050">
                <a:solidFill>
                  <a:srgbClr val="000000"/>
                </a:solidFill>
              </a:endParaRPr>
            </a:p>
          </p:txBody>
        </p:sp>
      </p:grpSp>
      <p:sp>
        <p:nvSpPr>
          <p:cNvPr id="24583" name="Rectangle 12"/>
          <p:cNvSpPr>
            <a:spLocks noChangeArrowheads="1"/>
          </p:cNvSpPr>
          <p:nvPr/>
        </p:nvSpPr>
        <p:spPr bwMode="auto">
          <a:xfrm>
            <a:off x="2519363" y="1930004"/>
            <a:ext cx="971550" cy="94535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050">
              <a:solidFill>
                <a:srgbClr val="000000"/>
              </a:solidFill>
            </a:endParaRPr>
          </a:p>
        </p:txBody>
      </p:sp>
      <p:sp>
        <p:nvSpPr>
          <p:cNvPr id="24584" name="Line 13"/>
          <p:cNvSpPr>
            <a:spLocks noChangeShapeType="1"/>
          </p:cNvSpPr>
          <p:nvPr/>
        </p:nvSpPr>
        <p:spPr bwMode="auto">
          <a:xfrm>
            <a:off x="3896916" y="1740694"/>
            <a:ext cx="135016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/>
          </a:p>
        </p:txBody>
      </p:sp>
      <p:sp>
        <p:nvSpPr>
          <p:cNvPr id="24585" name="Text Box 14"/>
          <p:cNvSpPr txBox="1">
            <a:spLocks noChangeArrowheads="1"/>
          </p:cNvSpPr>
          <p:nvPr/>
        </p:nvSpPr>
        <p:spPr bwMode="auto">
          <a:xfrm>
            <a:off x="4220766" y="1416844"/>
            <a:ext cx="756047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650">
                <a:solidFill>
                  <a:srgbClr val="000000"/>
                </a:solidFill>
              </a:rPr>
              <a:t>Vision</a:t>
            </a:r>
          </a:p>
        </p:txBody>
      </p:sp>
      <p:sp>
        <p:nvSpPr>
          <p:cNvPr id="24586" name="Line 15"/>
          <p:cNvSpPr>
            <a:spLocks noChangeShapeType="1"/>
          </p:cNvSpPr>
          <p:nvPr/>
        </p:nvSpPr>
        <p:spPr bwMode="auto">
          <a:xfrm flipH="1">
            <a:off x="3869532" y="2253854"/>
            <a:ext cx="140374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/>
          </a:p>
        </p:txBody>
      </p:sp>
      <p:sp>
        <p:nvSpPr>
          <p:cNvPr id="24587" name="Text Box 16"/>
          <p:cNvSpPr txBox="1">
            <a:spLocks noChangeArrowheads="1"/>
          </p:cNvSpPr>
          <p:nvPr/>
        </p:nvSpPr>
        <p:spPr bwMode="auto">
          <a:xfrm>
            <a:off x="4139804" y="2253854"/>
            <a:ext cx="110728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650">
                <a:solidFill>
                  <a:srgbClr val="000000"/>
                </a:solidFill>
              </a:rPr>
              <a:t>Graphics</a:t>
            </a:r>
          </a:p>
        </p:txBody>
      </p:sp>
      <p:sp>
        <p:nvSpPr>
          <p:cNvPr id="24588" name="Text Box 17"/>
          <p:cNvSpPr txBox="1">
            <a:spLocks noChangeArrowheads="1"/>
          </p:cNvSpPr>
          <p:nvPr/>
        </p:nvSpPr>
        <p:spPr bwMode="auto">
          <a:xfrm>
            <a:off x="1790700" y="3413523"/>
            <a:ext cx="5915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0000"/>
                </a:solidFill>
              </a:rPr>
              <a:t>Inverse problems: analysis and synthesis.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Kristen </a:t>
            </a:r>
            <a:r>
              <a:rPr lang="en-US" sz="750" dirty="0" err="1">
                <a:solidFill>
                  <a:prstClr val="black"/>
                </a:solidFill>
              </a:rPr>
              <a:t>Grauman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E722AE8D-F602-0EFC-C68A-1E82FA995D99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Understanding: Vision and graphics</a:t>
            </a: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BAE52973-A96C-EF17-01EF-5E66547E3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340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60"/>
          <p:cNvSpPr>
            <a:spLocks noGrp="1" noChangeArrowheads="1"/>
          </p:cNvSpPr>
          <p:nvPr>
            <p:ph type="body" idx="4294967295"/>
          </p:nvPr>
        </p:nvSpPr>
        <p:spPr>
          <a:xfrm>
            <a:off x="348452" y="959029"/>
            <a:ext cx="6629400" cy="441722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100" dirty="0"/>
              <a:t>Images and video are everywhere!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77525" y="4958611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Adapted from Lana </a:t>
            </a:r>
            <a:r>
              <a:rPr lang="en-US" sz="750" dirty="0" err="1">
                <a:solidFill>
                  <a:prstClr val="black"/>
                </a:solidFill>
              </a:rPr>
              <a:t>Lazebnik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77852" y="1585129"/>
            <a:ext cx="21513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144k hours uploaded to YouTube daily </a:t>
            </a:r>
          </a:p>
          <a:p>
            <a:r>
              <a:rPr lang="en-US" sz="900" dirty="0"/>
              <a:t>4.5 mil photos uploaded to Flickr daily</a:t>
            </a:r>
          </a:p>
          <a:p>
            <a:r>
              <a:rPr lang="en-US" sz="900" dirty="0"/>
              <a:t>10 </a:t>
            </a:r>
            <a:r>
              <a:rPr lang="en-US" sz="900" dirty="0" err="1"/>
              <a:t>bil</a:t>
            </a:r>
            <a:r>
              <a:rPr lang="en-US" sz="900" dirty="0"/>
              <a:t> images indexed by Google</a:t>
            </a:r>
          </a:p>
        </p:txBody>
      </p:sp>
      <p:sp>
        <p:nvSpPr>
          <p:cNvPr id="3" name="Google Shape;87;p18">
            <a:extLst>
              <a:ext uri="{FF2B5EF4-FFF2-40B4-BE49-F238E27FC236}">
                <a16:creationId xmlns:a16="http://schemas.microsoft.com/office/drawing/2014/main" id="{93038E51-DB35-9609-A48D-2883ABA9C928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Why Vision?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3110E2-13AC-77D2-3A8A-08180ADBEE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9" t="2252"/>
          <a:stretch/>
        </p:blipFill>
        <p:spPr>
          <a:xfrm>
            <a:off x="1388086" y="1548350"/>
            <a:ext cx="5589766" cy="3399995"/>
          </a:xfrm>
          <a:prstGeom prst="rect">
            <a:avLst/>
          </a:prstGeom>
        </p:spPr>
      </p:pic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CC13641E-5249-DE65-F018-D33C4F805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3610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1700" y="1017450"/>
            <a:ext cx="6172200" cy="339447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en-US" altLang="en-US" sz="2100" dirty="0"/>
              <a:t>As image sources multiply, so do applications</a:t>
            </a:r>
          </a:p>
          <a:p>
            <a:pPr lvl="1" eaLnBrk="1" hangingPunct="1"/>
            <a:r>
              <a:rPr lang="en-US" altLang="en-US" dirty="0"/>
              <a:t>Relieve humans of boring, easy tasks</a:t>
            </a:r>
          </a:p>
          <a:p>
            <a:pPr lvl="1" eaLnBrk="1" hangingPunct="1"/>
            <a:r>
              <a:rPr lang="en-US" altLang="en-US" dirty="0"/>
              <a:t>Perception for robotics / autonomous agents</a:t>
            </a:r>
          </a:p>
          <a:p>
            <a:pPr lvl="1" eaLnBrk="1" hangingPunct="1"/>
            <a:r>
              <a:rPr lang="en-US" altLang="en-US" dirty="0"/>
              <a:t>Organize and give access to visual content</a:t>
            </a:r>
          </a:p>
          <a:p>
            <a:pPr lvl="1" eaLnBrk="1" hangingPunct="1"/>
            <a:r>
              <a:rPr lang="en-US" altLang="en-US" dirty="0"/>
              <a:t>Description of content for the visually impaired</a:t>
            </a:r>
          </a:p>
          <a:p>
            <a:pPr lvl="1" eaLnBrk="1" hangingPunct="1"/>
            <a:r>
              <a:rPr lang="en-US" altLang="en-US" dirty="0"/>
              <a:t>Human-computer interaction</a:t>
            </a:r>
          </a:p>
          <a:p>
            <a:pPr lvl="1" eaLnBrk="1" hangingPunct="1"/>
            <a:r>
              <a:rPr lang="en-US" altLang="en-US" dirty="0"/>
              <a:t>Fun applications (e.g. art styles to my photos)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4934147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dirty="0">
                <a:solidFill>
                  <a:prstClr val="black"/>
                </a:solidFill>
              </a:rPr>
              <a:t>Adapted from Kristen </a:t>
            </a:r>
            <a:r>
              <a:rPr lang="en-US" sz="750" dirty="0" err="1">
                <a:solidFill>
                  <a:prstClr val="black"/>
                </a:solidFill>
              </a:rPr>
              <a:t>Grauman</a:t>
            </a:r>
            <a:endParaRPr lang="en-US" sz="750" dirty="0">
              <a:solidFill>
                <a:prstClr val="black"/>
              </a:solidFill>
            </a:endParaRPr>
          </a:p>
        </p:txBody>
      </p:sp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C98C9B34-9F8E-D7BC-305C-D33E037D598F}"/>
              </a:ext>
            </a:extLst>
          </p:cNvPr>
          <p:cNvSpPr txBox="1">
            <a:spLocks/>
          </p:cNvSpPr>
          <p:nvPr/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bg2"/>
                </a:solidFill>
              </a:rPr>
              <a:t>Why Vision?</a:t>
            </a:r>
          </a:p>
        </p:txBody>
      </p:sp>
      <p:pic>
        <p:nvPicPr>
          <p:cNvPr id="7" name="Picture 2" descr="Computer vision">
            <a:extLst>
              <a:ext uri="{FF2B5EF4-FFF2-40B4-BE49-F238E27FC236}">
                <a16:creationId xmlns:a16="http://schemas.microsoft.com/office/drawing/2014/main" id="{422A6AF7-F28F-F11C-2543-2CD6D9E21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951" y="1757790"/>
            <a:ext cx="3096042" cy="162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F338D788-1693-959B-1EB6-1461D55F4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545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7;p18">
            <a:extLst>
              <a:ext uri="{FF2B5EF4-FFF2-40B4-BE49-F238E27FC236}">
                <a16:creationId xmlns:a16="http://schemas.microsoft.com/office/drawing/2014/main" id="{9DA25085-B410-11EC-43D1-9E530D7013C5}"/>
              </a:ext>
            </a:extLst>
          </p:cNvPr>
          <p:cNvSpPr txBox="1">
            <a:spLocks/>
          </p:cNvSpPr>
          <p:nvPr/>
        </p:nvSpPr>
        <p:spPr>
          <a:xfrm>
            <a:off x="311700" y="2077026"/>
            <a:ext cx="8520600" cy="12227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000" dirty="0">
                <a:solidFill>
                  <a:schemeClr val="bg2"/>
                </a:solidFill>
              </a:rPr>
              <a:t>Current Computer Vision Topics: From CVPR, ICCV, and ECCV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6BA409-71A0-0538-7DC3-4366AD1F6B70}"/>
              </a:ext>
            </a:extLst>
          </p:cNvPr>
          <p:cNvSpPr txBox="1"/>
          <p:nvPr/>
        </p:nvSpPr>
        <p:spPr>
          <a:xfrm>
            <a:off x="1434762" y="3999507"/>
            <a:ext cx="62744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CVPR = IEEE/CVF Conference on Computer Vision and Pattern Recognition</a:t>
            </a:r>
            <a:br>
              <a:rPr lang="en-US" sz="1400" dirty="0"/>
            </a:br>
            <a:r>
              <a:rPr lang="en-US" sz="1400" dirty="0"/>
              <a:t>ICCV = IEEE/CVF International Conference on Computer Vision</a:t>
            </a:r>
            <a:br>
              <a:rPr lang="en-US" sz="1400" dirty="0"/>
            </a:br>
            <a:r>
              <a:rPr lang="en-US" sz="1400" dirty="0"/>
              <a:t>ECCV = European Conference on Computer Vision</a:t>
            </a:r>
            <a:endParaRPr lang="en-US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8377D244-425C-2336-C46D-4C32BF88B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126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70AD86-699B-EF9A-1EE8-A3398CBD2A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33" t="28723" r="25855" b="12837"/>
          <a:stretch/>
        </p:blipFill>
        <p:spPr>
          <a:xfrm>
            <a:off x="1156854" y="1208282"/>
            <a:ext cx="6858001" cy="34099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629F17-881E-CC46-D88C-3A82ADAAB81B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Radford et al. "Learning Transferable Visual Models From Natural Language Supervision." ICML 2021.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DD05D1-205D-B22F-6E20-B8E2B6C96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Image-text alignment</a:t>
            </a: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B696CD76-E3BC-C53A-B416-7497714D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1520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4A4983-E041-CECE-D492-994C0B3ED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77" t="31749" r="22873" b="15106"/>
          <a:stretch/>
        </p:blipFill>
        <p:spPr>
          <a:xfrm>
            <a:off x="1250373" y="928908"/>
            <a:ext cx="6643255" cy="39053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1EE061-99A2-92BA-DDBF-FE242830DE51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Gu et al. "Open-vocabulary Object Detection via Vision and Language Knowledge Distillation." ICLR 2021.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FADC21-3150-1A00-5ECC-C8E64248D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Open-vocabulary object detection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87AF25A-B238-AAB2-3C57-AA4FACB3E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8595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698" t="8316" r="11316" b="25790"/>
          <a:stretch/>
        </p:blipFill>
        <p:spPr>
          <a:xfrm>
            <a:off x="1170073" y="1101164"/>
            <a:ext cx="6794834" cy="3455375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i="1" dirty="0" err="1">
                <a:solidFill>
                  <a:prstClr val="black"/>
                </a:solidFill>
              </a:rPr>
              <a:t>Redmon</a:t>
            </a:r>
            <a:r>
              <a:rPr lang="en-US" sz="750" i="1" dirty="0">
                <a:solidFill>
                  <a:prstClr val="black"/>
                </a:solidFill>
              </a:rPr>
              <a:t> et al., CVPR 2016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7FA23B9C-82D2-5A6D-8967-621634FEB0C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dk2"/>
                </a:solidFill>
              </a:rPr>
              <a:t>How to recognize objects in new modalities</a:t>
            </a:r>
          </a:p>
        </p:txBody>
      </p:sp>
      <p:sp>
        <p:nvSpPr>
          <p:cNvPr id="8" name="3 Marcador de número de diapositiva">
            <a:extLst>
              <a:ext uri="{FF2B5EF4-FFF2-40B4-BE49-F238E27FC236}">
                <a16:creationId xmlns:a16="http://schemas.microsoft.com/office/drawing/2014/main" id="{FD283BF3-7CFE-44D9-6D97-D6E84BC2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845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AF7113-4BB6-204A-69BC-E56A8853E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70" t="39314" r="23617" b="10000"/>
          <a:stretch/>
        </p:blipFill>
        <p:spPr>
          <a:xfrm>
            <a:off x="2835548" y="901354"/>
            <a:ext cx="3472904" cy="39271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62AB1B-D9AF-1B09-F107-4F028737DEB1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Kalluri</a:t>
            </a: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et al. "</a:t>
            </a:r>
            <a:r>
              <a:rPr lang="en-US" sz="1050" i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GeoNet</a:t>
            </a: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: Benchmarking Unsupervised Adaptation across Geographies." CVPR 2023.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73DE35-AAAB-8BA5-789F-70FF3EB62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use models across countries</a:t>
            </a:r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C155D5A4-41EA-BEF7-B5E7-D38967D4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5385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506557-D034-B6E2-9111-E9BB1124B7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93" t="27967" r="23404" b="34019"/>
          <a:stretch/>
        </p:blipFill>
        <p:spPr>
          <a:xfrm>
            <a:off x="1143000" y="1656061"/>
            <a:ext cx="6858000" cy="28363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2A64C8-7CC0-2C0A-3630-902853FF0BCE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Zhou et al. "Learning to Prompt for Vision-Language Models." IJCV 2022.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1E2567-A2E8-2F4B-62D9-D9B0C4D4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query vision-language models</a:t>
            </a:r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79144177-68A2-B6D0-C12F-7144B2221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7212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036C2-62D6-3E99-74B4-BC706E4E49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42341" r="26915" b="20969"/>
          <a:stretch/>
        </p:blipFill>
        <p:spPr>
          <a:xfrm>
            <a:off x="1143000" y="1090744"/>
            <a:ext cx="6858000" cy="32850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D5FCF9-0B82-775F-2F25-C2898E1E5969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Pratt et al. "What does a platypus look like? Generating customized prompts for zero-shot image classification." ICCV 2023.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353609-2F7B-9F71-2AAF-7E4770208132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dk2"/>
                </a:solidFill>
              </a:rPr>
              <a:t>How to query vision-language models</a:t>
            </a:r>
          </a:p>
        </p:txBody>
      </p: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BC5482F4-E0AD-5EC7-0813-279E5318D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9603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51A60A-F3E9-161C-7344-F6C436C3CC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106" t="26832" r="17128" b="11324"/>
          <a:stretch/>
        </p:blipFill>
        <p:spPr>
          <a:xfrm>
            <a:off x="2970750" y="852469"/>
            <a:ext cx="3202501" cy="40123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0F66CD-F9B9-5D4B-3338-F3FCA6D34CB0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Tan et al. "Language-Guided Audio-Visual Source Separation via Trimodal Consistency." CVPR 2023.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04DE81-9DBD-D2F4-4BF2-DE4267FCB1F9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dk2"/>
                </a:solidFill>
              </a:rPr>
              <a:t>How to integrate modalities (audio)</a:t>
            </a:r>
          </a:p>
        </p:txBody>
      </p:sp>
      <p:sp>
        <p:nvSpPr>
          <p:cNvPr id="8" name="3 Marcador de número de diapositiva">
            <a:extLst>
              <a:ext uri="{FF2B5EF4-FFF2-40B4-BE49-F238E27FC236}">
                <a16:creationId xmlns:a16="http://schemas.microsoft.com/office/drawing/2014/main" id="{CDE27A4A-A314-8C4C-7E61-F1B7E324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5910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FD1A20-CB10-6A88-E9D2-6EF01A0A69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2" t="28723" r="27022" b="12837"/>
          <a:stretch/>
        </p:blipFill>
        <p:spPr>
          <a:xfrm>
            <a:off x="1143000" y="1058753"/>
            <a:ext cx="6858000" cy="35436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8274A1-34A5-A2B6-8834-E032A8931163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Grauman</a:t>
            </a: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et al. "Ego4D: Around the World in 3,000 Hours of Egocentric Video." CVPR 2022.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158EBAE-6A93-BB5C-F4ED-860C0A816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represent everyday activities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8A617B5E-E295-6328-F73B-926B646A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5451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D5871-267F-46BB-A518-8EFA76331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06" t="31762" r="19276" b="37563"/>
          <a:stretch/>
        </p:blipFill>
        <p:spPr>
          <a:xfrm>
            <a:off x="1928192" y="1864659"/>
            <a:ext cx="5287617" cy="28216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20DBCE-092D-47E0-9E8F-AC438EF47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i="1" dirty="0" err="1">
                <a:solidFill>
                  <a:prstClr val="black"/>
                </a:solidFill>
              </a:rPr>
              <a:t>Bagautdinov</a:t>
            </a:r>
            <a:r>
              <a:rPr lang="en-US" sz="750" i="1" dirty="0">
                <a:solidFill>
                  <a:prstClr val="black"/>
                </a:solidFill>
              </a:rPr>
              <a:t> et al., CVPR 2017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576D33-77FE-EFAD-AFB4-2A96ECAC1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How to understand activities and intents</a:t>
            </a:r>
          </a:p>
        </p:txBody>
      </p: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2FA35B83-8709-4485-059F-543393E9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4027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eople.csail.mit.edu/hpirsiav/quality_files/teaser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09" y="1768231"/>
            <a:ext cx="4404183" cy="258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43000" y="4956210"/>
            <a:ext cx="4710363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750" i="1" dirty="0" err="1">
                <a:solidFill>
                  <a:prstClr val="black"/>
                </a:solidFill>
              </a:rPr>
              <a:t>Pirsiavash</a:t>
            </a:r>
            <a:r>
              <a:rPr lang="en-US" sz="750" i="1" dirty="0">
                <a:solidFill>
                  <a:prstClr val="black"/>
                </a:solidFill>
              </a:rPr>
              <a:t> et al., ECCV 2014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8194BB-9112-EC72-B027-79679042B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How to grade how well an activity is performed</a:t>
            </a:r>
          </a:p>
        </p:txBody>
      </p: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31033439-BE2F-0CDF-668D-596C6A10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7421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CF0DDB-0CE8-43F0-AFDF-641EE61D14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154" y="1247873"/>
            <a:ext cx="4785692" cy="368964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9FE722-E325-42C7-9DAC-AD97A324F3ED}"/>
              </a:ext>
            </a:extLst>
          </p:cNvPr>
          <p:cNvSpPr txBox="1"/>
          <p:nvPr/>
        </p:nvSpPr>
        <p:spPr>
          <a:xfrm>
            <a:off x="1143001" y="4955339"/>
            <a:ext cx="1160895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50" i="1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Gao et al., CVPR 2018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37895153-D0E2-50FE-7932-ECF9F8024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How to imagine motion in static images</a:t>
            </a:r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9168BB45-7BB1-3149-ECEB-94F38DC59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645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seas.upenn.edu/%7Ehypar/ffm_teas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752" y="1779049"/>
            <a:ext cx="6617958" cy="140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i="1" dirty="0">
                <a:solidFill>
                  <a:prstClr val="black"/>
                </a:solidFill>
              </a:rPr>
              <a:t>Park et al., CVPR 2016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25AB7CA6-A6CB-BE33-E8B1-277BF9CB0E8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dk2"/>
                </a:solidFill>
              </a:rPr>
              <a:t>How to decode physics from video</a:t>
            </a: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C5B69762-A9D6-E878-0223-5E76B5AF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3695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133FBE-327D-1F85-5C22-6DDD795E8D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75" t="29480" r="23723" b="4326"/>
          <a:stretch/>
        </p:blipFill>
        <p:spPr>
          <a:xfrm>
            <a:off x="1719629" y="803977"/>
            <a:ext cx="5704741" cy="41083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9FBD67-0958-3FF6-C35A-53E7219D83DA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Gupta and </a:t>
            </a:r>
            <a:r>
              <a:rPr lang="en-US" sz="1050" i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Kembhavi</a:t>
            </a: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. "Visual Programming: Compositional visual reasoning without training." CVPR 2023.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D4335-14D4-BBEE-AF99-AAFE87AE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231171"/>
            <a:ext cx="61722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perform high-level reasoning</a:t>
            </a:r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B2049973-8C14-BC25-6A3C-E3DDC1F0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5583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712" t="39300" r="9931" b="4581"/>
          <a:stretch/>
        </p:blipFill>
        <p:spPr>
          <a:xfrm>
            <a:off x="569243" y="999878"/>
            <a:ext cx="8005513" cy="3368478"/>
          </a:xfrm>
          <a:prstGeom prst="rect">
            <a:avLst/>
          </a:prstGeom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i="1" dirty="0" err="1"/>
              <a:t>Tapaswi</a:t>
            </a:r>
            <a:r>
              <a:rPr lang="en-US" sz="750" i="1" dirty="0"/>
              <a:t> </a:t>
            </a:r>
            <a:r>
              <a:rPr lang="en-US" sz="750" i="1" dirty="0">
                <a:solidFill>
                  <a:prstClr val="black"/>
                </a:solidFill>
              </a:rPr>
              <a:t>et al., CVPR 2016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B1C219-0EBB-C931-BD25-D941103EC667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dk2"/>
                </a:solidFill>
              </a:rPr>
              <a:t>How to understand stories in film</a:t>
            </a: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9498B8CA-4F66-AE22-6DB4-47F4F6982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126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CE6B92-E9FC-41D0-A00C-BDF9F360FBF0}"/>
              </a:ext>
            </a:extLst>
          </p:cNvPr>
          <p:cNvSpPr txBox="1"/>
          <p:nvPr/>
        </p:nvSpPr>
        <p:spPr>
          <a:xfrm>
            <a:off x="1143001" y="4955339"/>
            <a:ext cx="1141659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825" i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Vicol</a:t>
            </a:r>
            <a:r>
              <a:rPr lang="en-US" sz="825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et al., CVPR 2018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461" t="33175" r="19683" b="7397"/>
          <a:stretch/>
        </p:blipFill>
        <p:spPr>
          <a:xfrm>
            <a:off x="1485900" y="1142999"/>
            <a:ext cx="6213653" cy="316774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1A80E1A-C7BE-D191-CF50-C8A05B0EAEC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000" dirty="0">
                <a:solidFill>
                  <a:schemeClr val="dk2"/>
                </a:solidFill>
              </a:rPr>
              <a:t>How to understand roles in film</a:t>
            </a: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4D49683A-9315-F433-E868-301F55B2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6577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0233B9-95DA-4ED4-74C0-BD82094173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50" t="24562" r="21807" b="29291"/>
          <a:stretch/>
        </p:blipFill>
        <p:spPr>
          <a:xfrm>
            <a:off x="2446378" y="977491"/>
            <a:ext cx="4324202" cy="3864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863BAD-8CE4-3A6F-CAD8-0F15013EB1C2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Ye et al. "Interpreting the Rhetoric of Visual Advertisements." TPAMI 2019.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2A8C5D-7D93-A5CD-1333-4F517CBA7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understand media persuasion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4BC42AD2-06BE-4A04-8309-0AF896AB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2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D149A5F4-63FF-4E31-9746-34F1E871ADD8}"/>
              </a:ext>
            </a:extLst>
          </p:cNvPr>
          <p:cNvSpPr/>
          <p:nvPr/>
        </p:nvSpPr>
        <p:spPr>
          <a:xfrm>
            <a:off x="4616837" y="1577116"/>
            <a:ext cx="3341910" cy="2851607"/>
          </a:xfrm>
          <a:prstGeom prst="roundRect">
            <a:avLst>
              <a:gd name="adj" fmla="val 1775"/>
            </a:avLst>
          </a:prstGeom>
          <a:solidFill>
            <a:srgbClr val="FFFFFF">
              <a:alpha val="65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FC0D75F-1D82-4BBA-86B7-1F5BB47A6938}"/>
              </a:ext>
            </a:extLst>
          </p:cNvPr>
          <p:cNvSpPr/>
          <p:nvPr/>
        </p:nvSpPr>
        <p:spPr>
          <a:xfrm>
            <a:off x="1179439" y="2853494"/>
            <a:ext cx="3359498" cy="1575229"/>
          </a:xfrm>
          <a:prstGeom prst="roundRect">
            <a:avLst>
              <a:gd name="adj" fmla="val 3547"/>
            </a:avLst>
          </a:prstGeom>
          <a:solidFill>
            <a:srgbClr val="FFFFFF">
              <a:alpha val="65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6B57BB1-352E-4772-9B99-5FB21D53A78C}"/>
              </a:ext>
            </a:extLst>
          </p:cNvPr>
          <p:cNvSpPr/>
          <p:nvPr/>
        </p:nvSpPr>
        <p:spPr>
          <a:xfrm>
            <a:off x="1179439" y="1581589"/>
            <a:ext cx="3359498" cy="1231490"/>
          </a:xfrm>
          <a:prstGeom prst="roundRect">
            <a:avLst>
              <a:gd name="adj" fmla="val 4382"/>
            </a:avLst>
          </a:prstGeom>
          <a:solidFill>
            <a:srgbClr val="FFFFFF">
              <a:alpha val="65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/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43000" y="750095"/>
            <a:ext cx="6858000" cy="296945"/>
          </a:xfrm>
          <a:effectLst>
            <a:outerShdw blurRad="50800" dist="38100" dir="5400000" algn="t" rotWithShape="0">
              <a:schemeClr val="bg1">
                <a:alpha val="40000"/>
              </a:scheme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en-US" altLang="en-US" sz="1575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Automatic Understanding of Image and Video Advertisements</a:t>
            </a:r>
            <a:br>
              <a:rPr lang="en-US" altLang="en-US" sz="1575" dirty="0"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1" dirty="0"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1125" dirty="0"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5A78D4-D855-497A-AC9C-10D0ADAAF175}"/>
              </a:ext>
            </a:extLst>
          </p:cNvPr>
          <p:cNvGrpSpPr/>
          <p:nvPr/>
        </p:nvGrpSpPr>
        <p:grpSpPr>
          <a:xfrm>
            <a:off x="4682045" y="3567602"/>
            <a:ext cx="3211493" cy="630857"/>
            <a:chOff x="6249798" y="5457526"/>
            <a:chExt cx="5788404" cy="1121523"/>
          </a:xfrm>
        </p:grpSpPr>
        <p:sp>
          <p:nvSpPr>
            <p:cNvPr id="9" name="TextBox 8"/>
            <p:cNvSpPr txBox="1"/>
            <p:nvPr/>
          </p:nvSpPr>
          <p:spPr>
            <a:xfrm>
              <a:off x="6249798" y="5823285"/>
              <a:ext cx="5788404" cy="75576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indent="-102870" defTabSz="514350">
                <a:buFont typeface=".AppleSystemUIFont" charset="-120"/>
                <a:buChar char="-"/>
              </a:pPr>
              <a:r>
                <a:rPr lang="en-US" sz="844" dirty="0">
                  <a:solidFill>
                    <a:prstClr val="black"/>
                  </a:solidFill>
                  <a:latin typeface="Calibri Light" panose="020F0302020204030204"/>
                  <a:ea typeface="Monaco" charset="0"/>
                  <a:cs typeface="Monaco" charset="0"/>
                </a:rPr>
                <a:t>I should buy Volkswagen because it can hold a big bear.</a:t>
              </a:r>
            </a:p>
            <a:p>
              <a:pPr indent="-102870" defTabSz="514350">
                <a:buFont typeface=".AppleSystemUIFont" charset="-120"/>
                <a:buChar char="-"/>
              </a:pPr>
              <a:r>
                <a:rPr lang="en-US" sz="844" dirty="0">
                  <a:solidFill>
                    <a:prstClr val="black"/>
                  </a:solidFill>
                  <a:latin typeface="Calibri Light" panose="020F0302020204030204"/>
                  <a:ea typeface="Monaco" charset="0"/>
                  <a:cs typeface="Monaco" charset="0"/>
                </a:rPr>
                <a:t>I should buy VW SUV because it can fit anything and everything in it.</a:t>
              </a:r>
            </a:p>
            <a:p>
              <a:pPr indent="-102870" defTabSz="514350">
                <a:buFont typeface=".AppleSystemUIFont" charset="-120"/>
                <a:buChar char="-"/>
              </a:pPr>
              <a:r>
                <a:rPr lang="en-US" sz="844" dirty="0">
                  <a:solidFill>
                    <a:prstClr val="black"/>
                  </a:solidFill>
                  <a:latin typeface="Calibri Light" panose="020F0302020204030204"/>
                  <a:ea typeface="Monaco" charset="0"/>
                  <a:cs typeface="Monaco" charset="0"/>
                </a:rPr>
                <a:t>I should buy this car because it can hold everything I need.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49798" y="5457526"/>
              <a:ext cx="5788404" cy="365760"/>
            </a:xfrm>
            <a:prstGeom prst="rect">
              <a:avLst/>
            </a:prstGeom>
            <a:solidFill>
              <a:srgbClr val="7030A0"/>
            </a:solidFill>
            <a:ln w="28575">
              <a:solidFill>
                <a:srgbClr val="7030A0"/>
              </a:solidFill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>
                <a:defRPr sz="140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defRPr>
              </a:lvl1pPr>
            </a:lstStyle>
            <a:p>
              <a:pPr defTabSz="514350"/>
              <a:r>
                <a:rPr lang="en-US" sz="900" dirty="0">
                  <a:solidFill>
                    <a:prstClr val="white"/>
                  </a:solidFill>
                  <a:latin typeface="Calibri" panose="020F0502020204030204"/>
                </a:rPr>
                <a:t>What should the viewer do, and why should they do this?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D06041-5708-41E1-86A8-117D42819ED5}"/>
              </a:ext>
            </a:extLst>
          </p:cNvPr>
          <p:cNvGrpSpPr/>
          <p:nvPr/>
        </p:nvGrpSpPr>
        <p:grpSpPr>
          <a:xfrm>
            <a:off x="6489746" y="1792406"/>
            <a:ext cx="1403792" cy="514465"/>
            <a:chOff x="9463488" y="1683817"/>
            <a:chExt cx="2574714" cy="914604"/>
          </a:xfrm>
        </p:grpSpPr>
        <p:sp>
          <p:nvSpPr>
            <p:cNvPr id="7" name="TextBox 6"/>
            <p:cNvSpPr txBox="1"/>
            <p:nvPr/>
          </p:nvSpPr>
          <p:spPr>
            <a:xfrm>
              <a:off x="9463488" y="2232661"/>
              <a:ext cx="2574713" cy="3657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defTabSz="514350"/>
              <a:r>
                <a:rPr lang="en-US" sz="844" dirty="0">
                  <a:solidFill>
                    <a:prstClr val="black"/>
                  </a:solidFill>
                  <a:latin typeface="Calibri Light" panose="020F0302020204030204"/>
                </a:rPr>
                <a:t>Cars, automobiles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463489" y="1683817"/>
              <a:ext cx="2574713" cy="548640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defTabSz="514350"/>
              <a:r>
                <a:rPr lang="en-US" sz="9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</a:rPr>
                <a:t>What’s being advertised in this image?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89746" y="2402079"/>
            <a:ext cx="1403792" cy="617221"/>
            <a:chOff x="4857597" y="2406458"/>
            <a:chExt cx="4813659" cy="1097281"/>
          </a:xfrm>
          <a:effectLst/>
        </p:grpSpPr>
        <p:sp>
          <p:nvSpPr>
            <p:cNvPr id="12" name="TextBox 11"/>
            <p:cNvSpPr txBox="1"/>
            <p:nvPr/>
          </p:nvSpPr>
          <p:spPr>
            <a:xfrm>
              <a:off x="4857597" y="2955099"/>
              <a:ext cx="4813659" cy="54864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defTabSz="514350"/>
              <a:r>
                <a:rPr lang="en-US" sz="825" dirty="0">
                  <a:solidFill>
                    <a:prstClr val="black"/>
                  </a:solidFill>
                  <a:latin typeface="Calibri Light" panose="020F0302020204030204"/>
                </a:rPr>
                <a:t>Amused, Creative, Impressed, Youthful, Conscious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57597" y="2406458"/>
              <a:ext cx="4813659" cy="548640"/>
            </a:xfrm>
            <a:prstGeom prst="rect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defTabSz="514350"/>
              <a:r>
                <a:rPr lang="en-US" sz="9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</a:rPr>
                <a:t>What sentiments are provoked in the viewer?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047" y="1769798"/>
            <a:ext cx="1744901" cy="1256390"/>
          </a:xfrm>
          <a:prstGeom prst="rect">
            <a:avLst/>
          </a:prstGeom>
          <a:effectLst/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D59CCD4-CFA0-4F5C-9C5C-FBEDA716DFFC}"/>
              </a:ext>
            </a:extLst>
          </p:cNvPr>
          <p:cNvGrpSpPr/>
          <p:nvPr/>
        </p:nvGrpSpPr>
        <p:grpSpPr>
          <a:xfrm>
            <a:off x="4682046" y="3091899"/>
            <a:ext cx="3211492" cy="410415"/>
            <a:chOff x="4152921" y="3858932"/>
            <a:chExt cx="4813660" cy="729626"/>
          </a:xfrm>
          <a:effectLst/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B65C6B-F8C5-49FE-9AD0-EA95B0764484}"/>
                </a:ext>
              </a:extLst>
            </p:cNvPr>
            <p:cNvSpPr txBox="1"/>
            <p:nvPr/>
          </p:nvSpPr>
          <p:spPr>
            <a:xfrm>
              <a:off x="4152921" y="4222798"/>
              <a:ext cx="4813660" cy="3657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defTabSz="514350"/>
              <a:r>
                <a:rPr lang="en-US" sz="844" dirty="0">
                  <a:solidFill>
                    <a:prstClr val="black"/>
                  </a:solidFill>
                  <a:latin typeface="Calibri Light" panose="020F0302020204030204"/>
                </a:rPr>
                <a:t>Symbolism, Contrast, Straightforward, Transferred qualities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95CD85C-2CA3-4A67-AA1F-1D1EF151BB30}"/>
                </a:ext>
              </a:extLst>
            </p:cNvPr>
            <p:cNvSpPr txBox="1"/>
            <p:nvPr/>
          </p:nvSpPr>
          <p:spPr>
            <a:xfrm>
              <a:off x="4152922" y="3858932"/>
              <a:ext cx="4813659" cy="365760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wrap="square" rtlCol="0" anchor="ctr">
              <a:noAutofit/>
            </a:bodyPr>
            <a:lstStyle/>
            <a:p>
              <a:pPr defTabSz="514350"/>
              <a:r>
                <a:rPr lang="en-US" sz="9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</a:rPr>
                <a:t>What </a:t>
              </a:r>
              <a:r>
                <a:rPr lang="en-US" altLang="zh-CN" sz="9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  <a:ea typeface="DengXian" panose="02010600030101010101" pitchFamily="2" charset="-122"/>
                </a:rPr>
                <a:t>strategies</a:t>
              </a:r>
              <a:r>
                <a:rPr lang="zh-CN" altLang="en-US" sz="9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  <a:ea typeface="DengXian" panose="02010600030101010101" pitchFamily="2" charset="-122"/>
                </a:rPr>
                <a:t> </a:t>
              </a:r>
              <a:r>
                <a:rPr lang="en-US" sz="900" dirty="0"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/>
                </a:rPr>
                <a:t>are used to persuade viewer?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96D2701-D9B5-4A09-A857-43A565E076D0}"/>
              </a:ext>
            </a:extLst>
          </p:cNvPr>
          <p:cNvSpPr txBox="1"/>
          <p:nvPr/>
        </p:nvSpPr>
        <p:spPr>
          <a:xfrm>
            <a:off x="1197161" y="2848692"/>
            <a:ext cx="3386613" cy="485846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square" lIns="51435" tIns="0" rIns="51435" bIns="0" rtlCol="0">
            <a:noAutofit/>
          </a:bodyPr>
          <a:lstStyle/>
          <a:p>
            <a:pPr defTabSz="514350"/>
            <a:r>
              <a:rPr lang="en-US" altLang="zh-CN" sz="1013" dirty="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We </a:t>
            </a:r>
            <a:r>
              <a:rPr lang="en-US" altLang="zh-CN" sz="1013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collect an advertisement </a:t>
            </a:r>
            <a:r>
              <a:rPr lang="en-US" altLang="zh-CN" sz="1013" dirty="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dataset</a:t>
            </a:r>
            <a:r>
              <a:rPr lang="zh-CN" altLang="en-US" sz="1013" dirty="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 </a:t>
            </a:r>
            <a:r>
              <a:rPr lang="en-US" altLang="zh-CN" sz="1013" dirty="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containing 64,832 images and 3,477 videos, each annotated by 3-5 human workers from Amazon Mechanical Turk. </a:t>
            </a:r>
            <a:endParaRPr lang="en-US" sz="1013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4D927D1-B458-4A01-A80E-832D00F4B1F8}"/>
              </a:ext>
            </a:extLst>
          </p:cNvPr>
          <p:cNvGraphicFramePr>
            <a:graphicFrameLocks noGrp="1"/>
          </p:cNvGraphicFramePr>
          <p:nvPr/>
        </p:nvGraphicFramePr>
        <p:xfrm>
          <a:off x="1238830" y="3300872"/>
          <a:ext cx="3253897" cy="540069"/>
        </p:xfrm>
        <a:graphic>
          <a:graphicData uri="http://schemas.openxmlformats.org/drawingml/2006/table">
            <a:tbl>
              <a:tblPr firstCol="1" bandCol="1">
                <a:tableStyleId>{21E4AEA4-8DFA-4A89-87EB-49C32662AFE0}</a:tableStyleId>
              </a:tblPr>
              <a:tblGrid>
                <a:gridCol w="51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8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023">
                <a:tc rowSpan="3"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Image</a:t>
                      </a:r>
                      <a:endParaRPr lang="en-US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latin typeface="+mj-lt"/>
                        </a:rPr>
                        <a:t>Topic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latin typeface="+mj-lt"/>
                        </a:rPr>
                        <a:t>204,340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latin typeface="+mj-lt"/>
                        </a:rPr>
                        <a:t>Strategy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latin typeface="+mj-lt"/>
                        </a:rPr>
                        <a:t>20,000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23">
                <a:tc v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latin typeface="+mj-lt"/>
                        </a:rPr>
                        <a:t>Sentiment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latin typeface="+mj-lt"/>
                        </a:rPr>
                        <a:t>102,340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latin typeface="+mj-lt"/>
                        </a:rPr>
                        <a:t>Symbol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latin typeface="+mj-lt"/>
                        </a:rPr>
                        <a:t>64,131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23">
                <a:tc vMerge="1">
                  <a:txBody>
                    <a:bodyPr/>
                    <a:lstStyle/>
                    <a:p>
                      <a:pPr algn="ctr"/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latin typeface="+mj-lt"/>
                        </a:rPr>
                        <a:t>Q+A Pair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>
                          <a:latin typeface="+mj-lt"/>
                        </a:rPr>
                        <a:t>202,090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latin typeface="+mj-lt"/>
                        </a:rPr>
                        <a:t>Slogan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latin typeface="+mj-lt"/>
                        </a:rPr>
                        <a:t>11,130</a:t>
                      </a:r>
                      <a:endParaRPr lang="en-US" sz="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1098213417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ADE283E-EF93-4C1D-9BA3-04BA801BEAF8}"/>
              </a:ext>
            </a:extLst>
          </p:cNvPr>
          <p:cNvGraphicFramePr>
            <a:graphicFrameLocks noGrp="1"/>
          </p:cNvGraphicFramePr>
          <p:nvPr/>
        </p:nvGraphicFramePr>
        <p:xfrm>
          <a:off x="1238830" y="3853041"/>
          <a:ext cx="3253895" cy="540069"/>
        </p:xfrm>
        <a:graphic>
          <a:graphicData uri="http://schemas.openxmlformats.org/drawingml/2006/table">
            <a:tbl>
              <a:tblPr firstCol="1" bandCol="1">
                <a:tableStyleId>{7DF18680-E054-41AD-8BC1-D1AEF772440D}</a:tableStyleId>
              </a:tblPr>
              <a:tblGrid>
                <a:gridCol w="514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4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8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023">
                <a:tc rowSpan="3"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Video</a:t>
                      </a:r>
                      <a:endParaRPr lang="en-US" sz="800" b="1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+mj-lt"/>
                        </a:rPr>
                        <a:t>Topic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+mj-lt"/>
                        </a:rPr>
                        <a:t>17,345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14742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j-lt"/>
                        </a:rPr>
                        <a:t>Fun/Exciting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14742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j-lt"/>
                        </a:rPr>
                        <a:t>15,380</a:t>
                      </a:r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23">
                <a:tc vMerge="1"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j-lt"/>
                        </a:rPr>
                        <a:t>Sentiment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j-lt"/>
                        </a:rPr>
                        <a:t>17,345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j-lt"/>
                        </a:rPr>
                        <a:t>English?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+mj-lt"/>
                        </a:rPr>
                        <a:t>17,374</a:t>
                      </a:r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23">
                <a:tc vMerge="1">
                  <a:txBody>
                    <a:bodyPr/>
                    <a:lstStyle/>
                    <a:p>
                      <a:pPr algn="ctr"/>
                      <a:endParaRPr lang="en-US" sz="1500" b="1" dirty="0"/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j-lt"/>
                        </a:rPr>
                        <a:t>Q+</a:t>
                      </a:r>
                      <a:r>
                        <a:rPr lang="en-US" sz="800" baseline="0" dirty="0">
                          <a:latin typeface="+mj-lt"/>
                        </a:rPr>
                        <a:t>A Pair</a:t>
                      </a:r>
                      <a:endParaRPr lang="en-US" sz="800" dirty="0">
                        <a:latin typeface="+mj-lt"/>
                      </a:endParaRP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+mj-lt"/>
                        </a:rPr>
                        <a:t>17,345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+mj-lt"/>
                        </a:rPr>
                        <a:t>Effective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+mj-lt"/>
                        </a:rPr>
                        <a:t>16,721</a:t>
                      </a:r>
                    </a:p>
                  </a:txBody>
                  <a:tcPr marL="51435" marR="51435" marT="25718" marB="25718" anchor="ctr"/>
                </a:tc>
                <a:extLst>
                  <a:ext uri="{0D108BD9-81ED-4DB2-BD59-A6C34878D82A}">
                    <a16:rowId xmlns:a16="http://schemas.microsoft.com/office/drawing/2014/main" val="3284973361"/>
                  </a:ext>
                </a:extLst>
              </a:tr>
            </a:tbl>
          </a:graphicData>
        </a:graphic>
      </p:graphicFrame>
      <p:grpSp>
        <p:nvGrpSpPr>
          <p:cNvPr id="58" name="Group 57">
            <a:extLst>
              <a:ext uri="{FF2B5EF4-FFF2-40B4-BE49-F238E27FC236}">
                <a16:creationId xmlns:a16="http://schemas.microsoft.com/office/drawing/2014/main" id="{AADFEFA2-86E9-4332-8919-065135F570F6}"/>
              </a:ext>
            </a:extLst>
          </p:cNvPr>
          <p:cNvGrpSpPr/>
          <p:nvPr/>
        </p:nvGrpSpPr>
        <p:grpSpPr>
          <a:xfrm>
            <a:off x="2301092" y="2051956"/>
            <a:ext cx="1359735" cy="720090"/>
            <a:chOff x="1988528" y="1655059"/>
            <a:chExt cx="2417307" cy="12801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DCB0373-89BC-4731-9202-C278C85BD1F1}"/>
                </a:ext>
              </a:extLst>
            </p:cNvPr>
            <p:cNvSpPr/>
            <p:nvPr/>
          </p:nvSpPr>
          <p:spPr>
            <a:xfrm>
              <a:off x="1988528" y="1655059"/>
              <a:ext cx="2417307" cy="12801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/>
              <a:r>
                <a:rPr lang="en-US" sz="788" b="1" dirty="0">
                  <a:solidFill>
                    <a:prstClr val="white"/>
                  </a:solidFill>
                  <a:latin typeface="Calibri" panose="020F0502020204030204"/>
                </a:rPr>
                <a:t>Atypical Objects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C146845-71BB-4954-97BD-BA08D4016376}"/>
                </a:ext>
              </a:extLst>
            </p:cNvPr>
            <p:cNvGrpSpPr/>
            <p:nvPr/>
          </p:nvGrpSpPr>
          <p:grpSpPr>
            <a:xfrm>
              <a:off x="2040734" y="1742688"/>
              <a:ext cx="2312894" cy="914400"/>
              <a:chOff x="2568034" y="1779373"/>
              <a:chExt cx="2312894" cy="914400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7822048-FD7B-41D3-BFCE-14C778E79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8034" y="1779373"/>
                <a:ext cx="746818" cy="914400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25BAADE7-90E6-4DBB-874F-EA75D9B39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5980" y="1779373"/>
                <a:ext cx="778627" cy="914400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BEF6A006-ABC0-4BDA-BDEC-E6447750B0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5736" y="1779373"/>
                <a:ext cx="685192" cy="914400"/>
              </a:xfrm>
              <a:prstGeom prst="rect">
                <a:avLst/>
              </a:prstGeom>
            </p:spPr>
          </p:pic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F2EFD3B-25F9-47B7-B307-402DCC516E57}"/>
              </a:ext>
            </a:extLst>
          </p:cNvPr>
          <p:cNvGrpSpPr/>
          <p:nvPr/>
        </p:nvGrpSpPr>
        <p:grpSpPr>
          <a:xfrm>
            <a:off x="1204792" y="2051956"/>
            <a:ext cx="1089368" cy="720090"/>
            <a:chOff x="232016" y="1615476"/>
            <a:chExt cx="1936653" cy="128016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B551465-3408-4F6A-9056-375D746EE44E}"/>
                </a:ext>
              </a:extLst>
            </p:cNvPr>
            <p:cNvSpPr/>
            <p:nvPr/>
          </p:nvSpPr>
          <p:spPr>
            <a:xfrm>
              <a:off x="232016" y="1615476"/>
              <a:ext cx="1936653" cy="12801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514350"/>
              <a:r>
                <a:rPr lang="en-US" sz="788" b="1" dirty="0">
                  <a:solidFill>
                    <a:prstClr val="white"/>
                  </a:solidFill>
                  <a:latin typeface="Calibri" panose="020F0502020204030204"/>
                </a:rPr>
                <a:t>Symbolism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384A0CD-EA45-4FF1-8BE8-5BA257A44B95}"/>
                </a:ext>
              </a:extLst>
            </p:cNvPr>
            <p:cNvGrpSpPr/>
            <p:nvPr/>
          </p:nvGrpSpPr>
          <p:grpSpPr>
            <a:xfrm>
              <a:off x="292527" y="1695440"/>
              <a:ext cx="1815630" cy="914400"/>
              <a:chOff x="461360" y="1798311"/>
              <a:chExt cx="1815630" cy="914400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D959B033-1B42-4869-B8A7-779DD2166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1360" y="1798311"/>
                <a:ext cx="762000" cy="914400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3A54C3C4-6443-49FD-8986-C6BCCF6365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77" r="1736"/>
              <a:stretch/>
            </p:blipFill>
            <p:spPr>
              <a:xfrm>
                <a:off x="1270441" y="1798311"/>
                <a:ext cx="1006549" cy="914400"/>
              </a:xfrm>
              <a:prstGeom prst="rect">
                <a:avLst/>
              </a:prstGeom>
            </p:spPr>
          </p:pic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71B9A67-931E-4ED9-B837-087F39B18FEE}"/>
              </a:ext>
            </a:extLst>
          </p:cNvPr>
          <p:cNvGrpSpPr/>
          <p:nvPr/>
        </p:nvGrpSpPr>
        <p:grpSpPr>
          <a:xfrm>
            <a:off x="3667757" y="2051956"/>
            <a:ext cx="848678" cy="720090"/>
            <a:chOff x="4488250" y="1655059"/>
            <a:chExt cx="1508760" cy="128016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5FA6DCD-C11B-4109-B2BA-8CDC0675248A}"/>
                </a:ext>
              </a:extLst>
            </p:cNvPr>
            <p:cNvSpPr/>
            <p:nvPr/>
          </p:nvSpPr>
          <p:spPr>
            <a:xfrm>
              <a:off x="4488250" y="1655059"/>
              <a:ext cx="1508760" cy="12801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514350"/>
              <a:r>
                <a:rPr lang="en-US" sz="788" b="1" dirty="0">
                  <a:solidFill>
                    <a:prstClr val="white"/>
                  </a:solidFill>
                  <a:latin typeface="Calibri" panose="020F0502020204030204"/>
                </a:rPr>
                <a:t>Culture/Memes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7615B16-672C-4350-8AA3-1F9A6D302542}"/>
                </a:ext>
              </a:extLst>
            </p:cNvPr>
            <p:cNvGrpSpPr/>
            <p:nvPr/>
          </p:nvGrpSpPr>
          <p:grpSpPr>
            <a:xfrm>
              <a:off x="4530401" y="1742688"/>
              <a:ext cx="1424459" cy="914400"/>
              <a:chOff x="3617229" y="2717393"/>
              <a:chExt cx="1424459" cy="914400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39C47CD9-07AC-4288-A7C9-71914943DE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7229" y="2717393"/>
                <a:ext cx="765544" cy="914400"/>
              </a:xfrm>
              <a:prstGeom prst="rect">
                <a:avLst/>
              </a:prstGeom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5FB0F9F2-D85B-415B-878D-DFAD32A2B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32088" y="2717393"/>
                <a:ext cx="609600" cy="914400"/>
              </a:xfrm>
              <a:prstGeom prst="rect">
                <a:avLst/>
              </a:prstGeom>
            </p:spPr>
          </p:pic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80E2533-4450-4658-AD53-9C0DAAE8147D}"/>
              </a:ext>
            </a:extLst>
          </p:cNvPr>
          <p:cNvSpPr txBox="1"/>
          <p:nvPr/>
        </p:nvSpPr>
        <p:spPr>
          <a:xfrm>
            <a:off x="1179438" y="1580609"/>
            <a:ext cx="3392562" cy="480224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square" lIns="51435" tIns="0" rIns="51435" bIns="0" rtlCol="0">
            <a:noAutofit/>
          </a:bodyPr>
          <a:lstStyle/>
          <a:p>
            <a:pPr defTabSz="514350"/>
            <a:r>
              <a:rPr lang="en-US" altLang="zh-CN" sz="1013" dirty="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Understanding advertisements is more challenging than simply recognizing physical content from images, as ads employ a variety of strategies to persuade viewers.</a:t>
            </a:r>
            <a:endParaRPr lang="en-US" sz="59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FFAD778-E35E-4FA1-860B-7DACD260246F}"/>
              </a:ext>
            </a:extLst>
          </p:cNvPr>
          <p:cNvSpPr txBox="1"/>
          <p:nvPr/>
        </p:nvSpPr>
        <p:spPr>
          <a:xfrm>
            <a:off x="4657510" y="1581590"/>
            <a:ext cx="3301238" cy="190217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square" lIns="51435" tIns="0" rIns="51435" bIns="0" rtlCol="0">
            <a:noAutofit/>
          </a:bodyPr>
          <a:lstStyle/>
          <a:p>
            <a:pPr defTabSz="514350"/>
            <a:r>
              <a:rPr lang="en-US" altLang="zh-CN" sz="1013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Here are </a:t>
            </a:r>
            <a:r>
              <a:rPr lang="en-US" altLang="zh-CN" sz="1013" dirty="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some sample annotations in our dataset.</a:t>
            </a:r>
            <a:endParaRPr lang="en-US" sz="59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81606EB-59EB-470D-B8B8-D8BCC1EC322E}"/>
              </a:ext>
            </a:extLst>
          </p:cNvPr>
          <p:cNvSpPr/>
          <p:nvPr/>
        </p:nvSpPr>
        <p:spPr>
          <a:xfrm>
            <a:off x="2003898" y="978886"/>
            <a:ext cx="5136205" cy="594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14350"/>
            <a: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Zaeem Hussain, Mingda Zhang, </a:t>
            </a:r>
            <a:r>
              <a:rPr lang="en-US" altLang="en-US" sz="1013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Xiaozhong</a:t>
            </a:r>
            <a: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Zhang, Keren Ye, Christopher Thomas,</a:t>
            </a:r>
            <a:b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013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Zuha</a:t>
            </a:r>
            <a: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Agha, Nathan Ong, Adriana </a:t>
            </a:r>
            <a:r>
              <a:rPr lang="en-US" altLang="en-US" sz="1013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Kovashka</a:t>
            </a:r>
            <a:b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25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01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University of Pittsburgh</a:t>
            </a:r>
            <a:endParaRPr lang="en-US" sz="1013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8BD1277C-ED58-461B-96FC-1A8E576160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500" b="93000" l="8000" r="93500">
                        <a14:foregroundMark x1="17000" y1="16500" x2="17000" y2="16500"/>
                        <a14:foregroundMark x1="26000" y1="16500" x2="26000" y2="16500"/>
                        <a14:foregroundMark x1="25000" y1="7500" x2="25000" y2="7500"/>
                        <a14:foregroundMark x1="8000" y1="17500" x2="8000" y2="17500"/>
                        <a14:foregroundMark x1="14000" y1="34500" x2="14000" y2="34500"/>
                        <a14:foregroundMark x1="24000" y1="31500" x2="24000" y2="31500"/>
                        <a14:foregroundMark x1="48500" y1="36500" x2="48500" y2="36500"/>
                        <a14:foregroundMark x1="51000" y1="22000" x2="51000" y2="22000"/>
                        <a14:foregroundMark x1="57500" y1="33500" x2="57500" y2="33500"/>
                        <a14:foregroundMark x1="53000" y1="28500" x2="53000" y2="28500"/>
                        <a14:foregroundMark x1="69000" y1="27500" x2="69000" y2="27500"/>
                        <a14:foregroundMark x1="75000" y1="25500" x2="75000" y2="25500"/>
                        <a14:foregroundMark x1="86000" y1="31500" x2="86000" y2="31500"/>
                        <a14:foregroundMark x1="83500" y1="34500" x2="83500" y2="34500"/>
                        <a14:foregroundMark x1="80500" y1="39000" x2="80500" y2="39000"/>
                        <a14:foregroundMark x1="87500" y1="37500" x2="87500" y2="37500"/>
                        <a14:foregroundMark x1="83500" y1="53000" x2="83500" y2="53000"/>
                        <a14:foregroundMark x1="80000" y1="50500" x2="80000" y2="50500"/>
                        <a14:foregroundMark x1="86500" y1="59000" x2="86500" y2="59000"/>
                        <a14:foregroundMark x1="89500" y1="72500" x2="89500" y2="72500"/>
                        <a14:foregroundMark x1="90500" y1="83000" x2="90500" y2="83000"/>
                        <a14:foregroundMark x1="86000" y1="86500" x2="86000" y2="86500"/>
                        <a14:foregroundMark x1="88500" y1="90000" x2="88500" y2="90000"/>
                        <a14:foregroundMark x1="79000" y1="93000" x2="79000" y2="93000"/>
                        <a14:foregroundMark x1="89500" y1="92000" x2="89500" y2="92000"/>
                        <a14:foregroundMark x1="68000" y1="91500" x2="68000" y2="91500"/>
                        <a14:foregroundMark x1="60000" y1="65500" x2="60000" y2="65500"/>
                        <a14:foregroundMark x1="64000" y1="64500" x2="64000" y2="64500"/>
                        <a14:foregroundMark x1="62500" y1="58500" x2="62500" y2="58500"/>
                        <a14:foregroundMark x1="56000" y1="71000" x2="56000" y2="71000"/>
                        <a14:foregroundMark x1="50000" y1="78000" x2="50000" y2="78000"/>
                        <a14:foregroundMark x1="38500" y1="79000" x2="38500" y2="79000"/>
                        <a14:foregroundMark x1="33500" y1="72500" x2="33500" y2="72500"/>
                        <a14:foregroundMark x1="35000" y1="83000" x2="35000" y2="83000"/>
                        <a14:foregroundMark x1="44000" y1="92000" x2="44000" y2="92000"/>
                        <a14:foregroundMark x1="26000" y1="82000" x2="26000" y2="82000"/>
                        <a14:foregroundMark x1="17000" y1="82000" x2="17000" y2="82000"/>
                        <a14:foregroundMark x1="26000" y1="67000" x2="26000" y2="67000"/>
                        <a14:foregroundMark x1="25500" y1="61500" x2="25500" y2="61500"/>
                        <a14:foregroundMark x1="17000" y1="65500" x2="17000" y2="65500"/>
                        <a14:foregroundMark x1="16500" y1="58000" x2="16500" y2="58000"/>
                        <a14:foregroundMark x1="15000" y1="56000" x2="15000" y2="56000"/>
                        <a14:foregroundMark x1="10500" y1="60000" x2="10500" y2="60000"/>
                        <a14:foregroundMark x1="8000" y1="62500" x2="8000" y2="62500"/>
                        <a14:foregroundMark x1="8500" y1="68500" x2="8500" y2="68500"/>
                        <a14:foregroundMark x1="21000" y1="56000" x2="21000" y2="56000"/>
                        <a14:foregroundMark x1="23000" y1="53500" x2="23000" y2="53500"/>
                        <a14:foregroundMark x1="20000" y1="48000" x2="20000" y2="48000"/>
                        <a14:foregroundMark x1="26500" y1="49500" x2="26500" y2="49500"/>
                        <a14:foregroundMark x1="26500" y1="37000" x2="26500" y2="37000"/>
                        <a14:foregroundMark x1="8500" y1="39000" x2="8500" y2="39000"/>
                        <a14:foregroundMark x1="8000" y1="51000" x2="8000" y2="51000"/>
                        <a14:foregroundMark x1="37000" y1="57000" x2="37000" y2="57000"/>
                        <a14:foregroundMark x1="41000" y1="64500" x2="41000" y2="64500"/>
                        <a14:foregroundMark x1="47500" y1="62000" x2="47500" y2="62000"/>
                        <a14:foregroundMark x1="38500" y1="16500" x2="38500" y2="16500"/>
                        <a14:foregroundMark x1="45000" y1="12500" x2="45000" y2="12500"/>
                        <a14:foregroundMark x1="53000" y1="9000" x2="53000" y2="9000"/>
                        <a14:foregroundMark x1="35000" y1="24000" x2="35000" y2="24000"/>
                        <a14:foregroundMark x1="35500" y1="8000" x2="35500" y2="8000"/>
                        <a14:foregroundMark x1="85000" y1="17500" x2="85000" y2="17500"/>
                        <a14:foregroundMark x1="74500" y1="74000" x2="74500" y2="74000"/>
                        <a14:foregroundMark x1="41500" y1="41000" x2="41500" y2="41000"/>
                        <a14:foregroundMark x1="27000" y1="56000" x2="27000" y2="56000"/>
                        <a14:foregroundMark x1="47000" y1="85500" x2="47000" y2="85500"/>
                        <a14:backgroundMark x1="17000" y1="57000" x2="17000" y2="57000"/>
                        <a14:backgroundMark x1="16500" y1="56500" x2="16500" y2="56500"/>
                        <a14:backgroundMark x1="16000" y1="57000" x2="16000" y2="57000"/>
                        <a14:backgroundMark x1="16000" y1="56000" x2="16000" y2="56000"/>
                        <a14:backgroundMark x1="24000" y1="56000" x2="24000" y2="56000"/>
                        <a14:backgroundMark x1="22000" y1="56000" x2="22000" y2="56000"/>
                        <a14:backgroundMark x1="10500" y1="62000" x2="10500" y2="62000"/>
                        <a14:backgroundMark x1="11000" y1="61000" x2="11000" y2="61000"/>
                        <a14:backgroundMark x1="10500" y1="61000" x2="10500" y2="61000"/>
                        <a14:backgroundMark x1="8500" y1="52000" x2="8500" y2="52000"/>
                        <a14:backgroundMark x1="8000" y1="52500" x2="8000" y2="52500"/>
                        <a14:backgroundMark x1="7500" y1="52000" x2="7500" y2="52000"/>
                        <a14:backgroundMark x1="35000" y1="25500" x2="35000" y2="25500"/>
                        <a14:backgroundMark x1="35500" y1="25000" x2="35500" y2="25000"/>
                        <a14:backgroundMark x1="35500" y1="25000" x2="35500" y2="25000"/>
                        <a14:backgroundMark x1="35000" y1="25000" x2="35000" y2="25000"/>
                        <a14:backgroundMark x1="46000" y1="13000" x2="46000" y2="13000"/>
                        <a14:backgroundMark x1="76000" y1="24000" x2="76000" y2="24000"/>
                        <a14:backgroundMark x1="77500" y1="23500" x2="77500" y2="23500"/>
                        <a14:backgroundMark x1="94500" y1="17500" x2="94500" y2="17500"/>
                        <a14:backgroundMark x1="94500" y1="16500" x2="94500" y2="16500"/>
                        <a14:backgroundMark x1="94000" y1="17500" x2="94000" y2="17500"/>
                        <a14:backgroundMark x1="94000" y1="17000" x2="94000" y2="17000"/>
                        <a14:backgroundMark x1="70000" y1="28000" x2="70000" y2="28000"/>
                        <a14:backgroundMark x1="70000" y1="27000" x2="70000" y2="27000"/>
                        <a14:backgroundMark x1="61000" y1="66500" x2="61000" y2="66500"/>
                        <a14:backgroundMark x1="60500" y1="65000" x2="60500" y2="65000"/>
                        <a14:backgroundMark x1="79500" y1="94500" x2="78500" y2="94500"/>
                        <a14:backgroundMark x1="79000" y1="94000" x2="79000" y2="9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2591" y="979935"/>
            <a:ext cx="551898" cy="551898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D554207C-4146-45F6-9BF4-E679E30DD12E}"/>
              </a:ext>
            </a:extLst>
          </p:cNvPr>
          <p:cNvSpPr txBox="1"/>
          <p:nvPr/>
        </p:nvSpPr>
        <p:spPr>
          <a:xfrm>
            <a:off x="4659302" y="4209610"/>
            <a:ext cx="3256979" cy="190217"/>
          </a:xfrm>
          <a:prstGeom prst="rect">
            <a:avLst/>
          </a:prstGeom>
          <a:noFill/>
          <a:ln w="76200">
            <a:noFill/>
            <a:miter lim="800000"/>
          </a:ln>
        </p:spPr>
        <p:txBody>
          <a:bodyPr wrap="square" lIns="0" tIns="0" rIns="0" bIns="0" rtlCol="0" anchor="b">
            <a:noAutofit/>
          </a:bodyPr>
          <a:lstStyle/>
          <a:p>
            <a:pPr defTabSz="514350"/>
            <a:r>
              <a:rPr lang="en-US" altLang="zh-CN" sz="1013" dirty="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rPr>
              <a:t>More information available at </a:t>
            </a:r>
            <a:r>
              <a:rPr lang="en-US" altLang="zh-CN" sz="900" dirty="0">
                <a:solidFill>
                  <a:srgbClr val="7030A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http://cs.pitt.edu/~kovashka/ads</a:t>
            </a:r>
            <a:endParaRPr lang="en-US" sz="59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161" y="962706"/>
            <a:ext cx="597107" cy="58635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8487E45F-0B26-4242-A7CF-824CE37A6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i="1" dirty="0">
                <a:solidFill>
                  <a:prstClr val="black"/>
                </a:solidFill>
              </a:rPr>
              <a:t>Hussein et al., CVPR 2017</a:t>
            </a:r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D377CBE7-488D-BA8D-C504-150AD896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5477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24A74E-0F99-0F82-6D72-EBDF544BCC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37" t="21111" r="23958" b="33704"/>
          <a:stretch/>
        </p:blipFill>
        <p:spPr>
          <a:xfrm>
            <a:off x="1143000" y="1229057"/>
            <a:ext cx="6858000" cy="31632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358FF5-7E9A-C8E9-8841-02819B4345DB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Gafni et al. "Make-A-Scene: Scene-Based Text-to-Image Generation with Human Priors.” ECCV 2022.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CE16D30-5A3C-49AA-3CFF-93ECB40D0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generate arbitrary content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B418D36D-5338-F0BC-6361-1DA347D42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50880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5088B8-5964-41BB-8F36-3D7D1E2826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152" y="1085850"/>
            <a:ext cx="4621695" cy="3657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8F05ED-AD4C-48DF-967D-86BD70C9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50" i="1" dirty="0">
                <a:solidFill>
                  <a:prstClr val="black"/>
                </a:solidFill>
              </a:rPr>
              <a:t>Das et al., CVPR 2018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1FBC43D7-069F-C020-EEA7-2210B1E0E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How to reason and act</a:t>
            </a:r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747583ED-4D43-2BCD-1A87-EC1194619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4300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478893-5E38-E0BA-E7E3-340CB1641A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67" t="22929" r="11667" b="23169"/>
          <a:stretch/>
        </p:blipFill>
        <p:spPr>
          <a:xfrm>
            <a:off x="1214438" y="1675233"/>
            <a:ext cx="6858000" cy="26265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8561E2-6624-2AA7-A3EA-92517FDF6ABF}"/>
              </a:ext>
            </a:extLst>
          </p:cNvPr>
          <p:cNvSpPr txBox="1"/>
          <p:nvPr/>
        </p:nvSpPr>
        <p:spPr>
          <a:xfrm>
            <a:off x="1143000" y="4912667"/>
            <a:ext cx="69309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Ahn et al. "Do As I Can, Not As I Say: Grounding Language in Robotic Affordances." </a:t>
            </a:r>
            <a:r>
              <a:rPr lang="en-US" sz="1050" i="1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CoRL</a:t>
            </a:r>
            <a:r>
              <a:rPr lang="en-US" sz="1050" i="1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2023.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7C0F2-15BF-E6A5-44F5-C34BF4F45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205978"/>
            <a:ext cx="6172200" cy="1144840"/>
          </a:xfrm>
        </p:spPr>
        <p:txBody>
          <a:bodyPr>
            <a:normAutofit/>
          </a:bodyPr>
          <a:lstStyle/>
          <a:p>
            <a:r>
              <a:rPr lang="en-US" dirty="0"/>
              <a:t>How to use language models for robotics tasks</a:t>
            </a:r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E977B783-2868-CDFC-157E-EF72F6FF7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5309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54989-21A6-FE17-BE01-9B61A6EC3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Vision: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7EB1B-4DD5-2CB3-F799-EA58429246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33</a:t>
            </a:fld>
            <a:endParaRPr lang="en-US"/>
          </a:p>
        </p:txBody>
      </p:sp>
      <p:pic>
        <p:nvPicPr>
          <p:cNvPr id="5" name="Online Media 4" descr="Computer Vision Explained in 5 Minutes | AI Explained">
            <a:hlinkClick r:id="" action="ppaction://media"/>
            <a:extLst>
              <a:ext uri="{FF2B5EF4-FFF2-40B4-BE49-F238E27FC236}">
                <a16:creationId xmlns:a16="http://schemas.microsoft.com/office/drawing/2014/main" id="{8259439C-EBE4-3CB8-CF7A-4355E81634A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26810" y="1061357"/>
            <a:ext cx="6690379" cy="37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3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BD30-B8A3-4069-AB37-C1AB5E9B0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571750"/>
            <a:ext cx="6858000" cy="51683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Overview of topics</a:t>
            </a:r>
            <a:endParaRPr lang="en-US" sz="1500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5B1CCBDD-32E5-6C40-E56A-BA3965F3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5003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4" descr="ed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73" y="2650446"/>
            <a:ext cx="1459706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5" descr="le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73" y="1219314"/>
            <a:ext cx="1459706" cy="136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822" y="1191930"/>
            <a:ext cx="2052638" cy="182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7" descr="fip18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728" y="2271827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8" descr="fip18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728" y="1300277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9" descr="fip18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728" y="3248139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5" name="Picture 10" descr="texture-0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437" y="3083833"/>
            <a:ext cx="1662113" cy="1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Picture 12" descr="stone_texture_for_tutorial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913" y="3419590"/>
            <a:ext cx="1632347" cy="1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7" name="Picture 11" descr="honeycomb-textur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494" y="3974421"/>
            <a:ext cx="1632347" cy="108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8" name="Text Box 13"/>
          <p:cNvSpPr txBox="1">
            <a:spLocks noChangeArrowheads="1"/>
          </p:cNvSpPr>
          <p:nvPr/>
        </p:nvSpPr>
        <p:spPr bwMode="auto">
          <a:xfrm>
            <a:off x="138449" y="4171940"/>
            <a:ext cx="41393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defTabSz="685800" eaLnBrk="1" fontAlgn="base" hangingPunct="1">
              <a:spcBef>
                <a:spcPct val="5000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altLang="en-US" sz="2100" kern="1200" dirty="0">
                <a:solidFill>
                  <a:srgbClr val="000000"/>
                </a:solidFill>
                <a:ea typeface="+mn-ea"/>
                <a:cs typeface="+mn-cs"/>
              </a:rPr>
              <a:t>Describing and transforming textures, colors, edges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9573" y="4956210"/>
            <a:ext cx="188595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685800">
              <a:buClrTx/>
              <a:defRPr/>
            </a:pPr>
            <a:r>
              <a:rPr lang="en-US" sz="750" kern="1200" dirty="0">
                <a:solidFill>
                  <a:prstClr val="black"/>
                </a:solidFill>
                <a:ea typeface="+mn-ea"/>
                <a:cs typeface="+mn-cs"/>
              </a:rPr>
              <a:t>Kristen </a:t>
            </a:r>
            <a:r>
              <a:rPr lang="en-US" sz="750" kern="1200" dirty="0" err="1">
                <a:solidFill>
                  <a:prstClr val="black"/>
                </a:solidFill>
                <a:ea typeface="+mn-ea"/>
                <a:cs typeface="+mn-cs"/>
              </a:rPr>
              <a:t>Grauman</a:t>
            </a:r>
            <a:endParaRPr lang="en-US" sz="75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C7777C9E-5A6F-E949-CE74-BDA945B9AE2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Features and Filters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10D95CC1-5F73-BED0-6B90-70861388D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2429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Fine-grained recognition</a:t>
            </a:r>
          </a:p>
        </p:txBody>
      </p:sp>
      <p:pic>
        <p:nvPicPr>
          <p:cNvPr id="23556" name="Picture 4" descr="http://www.vision.caltech.edu/visipedia/beak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867" y="1657587"/>
            <a:ext cx="6015337" cy="294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3"/>
          <p:cNvSpPr>
            <a:spLocks noChangeArrowheads="1"/>
          </p:cNvSpPr>
          <p:nvPr/>
        </p:nvSpPr>
        <p:spPr bwMode="auto">
          <a:xfrm>
            <a:off x="3742135" y="4658916"/>
            <a:ext cx="18989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800" kern="1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Visipedia</a:t>
            </a:r>
            <a:r>
              <a:rPr lang="en-US" altLang="en-US" sz="1800" kern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Project</a:t>
            </a:r>
            <a:endParaRPr lang="en-US" altLang="en-US" sz="1800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0829" y="4935751"/>
            <a:ext cx="1200970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solidFill>
                  <a:srgbClr val="FFFFFF">
                    <a:lumMod val="65000"/>
                  </a:srgbClr>
                </a:solidFill>
                <a:latin typeface="Calibri"/>
                <a:ea typeface="+mn-ea"/>
                <a:cs typeface="Arial" panose="020B0604020202020204" pitchFamily="34" charset="0"/>
              </a:rPr>
              <a:t>Slide credit: D. </a:t>
            </a:r>
            <a:r>
              <a:rPr lang="en-US" sz="900" kern="1200" dirty="0" err="1">
                <a:solidFill>
                  <a:srgbClr val="FFFFFF">
                    <a:lumMod val="65000"/>
                  </a:srgbClr>
                </a:solidFill>
                <a:latin typeface="Calibri"/>
                <a:ea typeface="+mn-ea"/>
                <a:cs typeface="Arial" panose="020B0604020202020204" pitchFamily="34" charset="0"/>
              </a:rPr>
              <a:t>Hoiem</a:t>
            </a:r>
            <a:endParaRPr lang="en-US" sz="900" kern="1200" dirty="0">
              <a:solidFill>
                <a:srgbClr val="FFFFFF">
                  <a:lumMod val="65000"/>
                </a:srgbClr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6A19101-397C-DA73-7302-FF7D9849EBF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Image Categorization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8E32ADCB-9651-DFBF-AC1A-5D34A329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757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83129" y="2733447"/>
            <a:ext cx="2126974" cy="811530"/>
          </a:xfrm>
        </p:spPr>
        <p:txBody>
          <a:bodyPr/>
          <a:lstStyle/>
          <a:p>
            <a:r>
              <a:rPr lang="en-US" altLang="en-US" sz="2100" dirty="0"/>
              <a:t>Material recognition</a:t>
            </a:r>
          </a:p>
        </p:txBody>
      </p:sp>
      <p:grpSp>
        <p:nvGrpSpPr>
          <p:cNvPr id="30724" name="Group 5"/>
          <p:cNvGrpSpPr>
            <a:grpSpLocks/>
          </p:cNvGrpSpPr>
          <p:nvPr/>
        </p:nvGrpSpPr>
        <p:grpSpPr bwMode="auto">
          <a:xfrm>
            <a:off x="2914650" y="1036382"/>
            <a:ext cx="5772150" cy="3502819"/>
            <a:chOff x="152401" y="1752600"/>
            <a:chExt cx="7896224" cy="4791075"/>
          </a:xfrm>
        </p:grpSpPr>
        <p:pic>
          <p:nvPicPr>
            <p:cNvPr id="30726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1" y="1752600"/>
              <a:ext cx="3939536" cy="479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7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2425" y="2667000"/>
              <a:ext cx="3886200" cy="387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3321844" y="4712494"/>
            <a:ext cx="2544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80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[</a:t>
            </a:r>
            <a:r>
              <a:rPr lang="en-US" altLang="en-US" sz="1800" kern="1200">
                <a:solidFill>
                  <a:prstClr val="black"/>
                </a:solidFill>
                <a:latin typeface="Arial" panose="020B0604020202020204" pitchFamily="34" charset="0"/>
                <a:cs typeface="+mn-cs"/>
                <a:hlinkClick r:id="rId4"/>
              </a:rPr>
              <a:t>Bell et al. CVPR 2015</a:t>
            </a:r>
            <a:r>
              <a:rPr lang="en-US" altLang="en-US" sz="180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0829" y="4935751"/>
            <a:ext cx="1200970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solidFill>
                  <a:srgbClr val="FFFFFF">
                    <a:lumMod val="65000"/>
                  </a:srgbClr>
                </a:solidFill>
                <a:latin typeface="Calibri"/>
                <a:ea typeface="+mn-ea"/>
                <a:cs typeface="Arial" panose="020B0604020202020204" pitchFamily="34" charset="0"/>
              </a:rPr>
              <a:t>Slide credit: D. </a:t>
            </a:r>
            <a:r>
              <a:rPr lang="en-US" sz="900" kern="1200" dirty="0" err="1">
                <a:solidFill>
                  <a:srgbClr val="FFFFFF">
                    <a:lumMod val="65000"/>
                  </a:srgbClr>
                </a:solidFill>
                <a:latin typeface="Calibri"/>
                <a:ea typeface="+mn-ea"/>
                <a:cs typeface="Arial" panose="020B0604020202020204" pitchFamily="34" charset="0"/>
              </a:rPr>
              <a:t>Hoiem</a:t>
            </a:r>
            <a:endParaRPr lang="en-US" sz="900" kern="1200" dirty="0">
              <a:solidFill>
                <a:srgbClr val="FFFFFF">
                  <a:lumMod val="65000"/>
                </a:srgbClr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963A5C63-E5BD-7AED-9751-B4A6A845B4F6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Image Categorization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0C96953-0B05-99D8-BFFE-4941AAD14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720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76470" y="2400797"/>
            <a:ext cx="2246243" cy="742950"/>
          </a:xfrm>
        </p:spPr>
        <p:txBody>
          <a:bodyPr/>
          <a:lstStyle/>
          <a:p>
            <a:r>
              <a:rPr lang="en-US" altLang="en-US" dirty="0"/>
              <a:t>Image style recognition</a:t>
            </a:r>
          </a:p>
        </p:txBody>
      </p:sp>
      <p:pic>
        <p:nvPicPr>
          <p:cNvPr id="27652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888" y="1182290"/>
            <a:ext cx="5060156" cy="362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3434953" y="4847035"/>
            <a:ext cx="231986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zh-TW" sz="135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[</a:t>
            </a:r>
            <a:r>
              <a:rPr lang="en-US" altLang="en-US" sz="1350" kern="1200">
                <a:solidFill>
                  <a:prstClr val="black"/>
                </a:solidFill>
                <a:latin typeface="Arial" panose="020B0604020202020204" pitchFamily="34" charset="0"/>
                <a:cs typeface="+mn-cs"/>
                <a:hlinkClick r:id="rId3"/>
              </a:rPr>
              <a:t>Karayev</a:t>
            </a:r>
            <a:r>
              <a:rPr lang="zh-TW" altLang="en-US" sz="1350" kern="1200">
                <a:solidFill>
                  <a:prstClr val="black"/>
                </a:solidFill>
                <a:latin typeface="Arial" panose="020B0604020202020204" pitchFamily="34" charset="0"/>
                <a:cs typeface="+mn-cs"/>
                <a:hlinkClick r:id="rId3"/>
              </a:rPr>
              <a:t> </a:t>
            </a:r>
            <a:r>
              <a:rPr lang="en-US" altLang="zh-TW" sz="1350" kern="1200">
                <a:solidFill>
                  <a:prstClr val="black"/>
                </a:solidFill>
                <a:latin typeface="Arial" panose="020B0604020202020204" pitchFamily="34" charset="0"/>
                <a:cs typeface="+mn-cs"/>
                <a:hlinkClick r:id="rId3"/>
              </a:rPr>
              <a:t>et al. BMVC 2014</a:t>
            </a:r>
            <a:r>
              <a:rPr lang="en-US" altLang="zh-TW" sz="1350" kern="120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]</a:t>
            </a:r>
            <a:endParaRPr lang="en-US" altLang="en-US" sz="1350" kern="120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0829" y="4935751"/>
            <a:ext cx="1200970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900" kern="1200" dirty="0">
                <a:solidFill>
                  <a:srgbClr val="FFFFFF">
                    <a:lumMod val="65000"/>
                  </a:srgbClr>
                </a:solidFill>
                <a:latin typeface="Calibri"/>
                <a:ea typeface="+mn-ea"/>
                <a:cs typeface="Arial" panose="020B0604020202020204" pitchFamily="34" charset="0"/>
              </a:rPr>
              <a:t>Slide credit: D. </a:t>
            </a:r>
            <a:r>
              <a:rPr lang="en-US" sz="900" kern="1200" dirty="0" err="1">
                <a:solidFill>
                  <a:srgbClr val="FFFFFF">
                    <a:lumMod val="65000"/>
                  </a:srgbClr>
                </a:solidFill>
                <a:latin typeface="Calibri"/>
                <a:ea typeface="+mn-ea"/>
                <a:cs typeface="Arial" panose="020B0604020202020204" pitchFamily="34" charset="0"/>
              </a:rPr>
              <a:t>Hoiem</a:t>
            </a:r>
            <a:endParaRPr lang="en-US" sz="900" kern="1200" dirty="0">
              <a:solidFill>
                <a:srgbClr val="FFFFFF">
                  <a:lumMod val="65000"/>
                </a:srgbClr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50C5C896-4010-FE18-9E06-029D9343259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Image Categorization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ECD582AF-02FD-B195-06CD-CA7F62E8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778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061005"/>
            <a:ext cx="6172200" cy="3394472"/>
          </a:xfrm>
        </p:spPr>
        <p:txBody>
          <a:bodyPr/>
          <a:lstStyle/>
          <a:p>
            <a:r>
              <a:rPr lang="en-US" sz="2100" dirty="0"/>
              <a:t>State-of-the-art on many recognition tasks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185612" y="1613766"/>
            <a:ext cx="6807150" cy="1768211"/>
            <a:chOff x="56816" y="2337215"/>
            <a:chExt cx="9076200" cy="2357615"/>
          </a:xfrm>
        </p:grpSpPr>
        <p:pic>
          <p:nvPicPr>
            <p:cNvPr id="145410" name="Picture 2" descr="http://1.bp.blogspot.com/-TE9BUs2F8XA/VRMo02YyWcI/AAAAAAAAN3Y/5v8-Zc8cFy4/s1600/alexne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81"/>
            <a:stretch/>
          </p:blipFill>
          <p:spPr bwMode="auto">
            <a:xfrm>
              <a:off x="757451" y="2337215"/>
              <a:ext cx="7362968" cy="2357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6816" y="3244498"/>
              <a:ext cx="821421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n-US" sz="1350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Image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25933" y="3517457"/>
              <a:ext cx="120708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n-US" sz="1350" kern="120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Prediction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582" t="17732" r="29478" b="36060"/>
          <a:stretch/>
        </p:blipFill>
        <p:spPr>
          <a:xfrm>
            <a:off x="3407609" y="3351296"/>
            <a:ext cx="2328782" cy="1603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36391" y="4455476"/>
            <a:ext cx="199926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Yosinski</a:t>
            </a:r>
            <a:r>
              <a:rPr lang="en-US" sz="9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et al., ICML DL workshop 2015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1898" y="3475727"/>
            <a:ext cx="14622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Krizhevsky</a:t>
            </a:r>
            <a:r>
              <a:rPr lang="en-US" sz="9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et al., NIPS 2012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E25155BD-8EEF-C7B4-19F7-AF87CDC3E97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Convolutional Neural Networks (CNNs)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192E34CA-F1FB-BA53-3F75-BBC518577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8529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200151"/>
            <a:ext cx="6300148" cy="3394472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Sequence processing, e.g. question answering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836" t="25254" r="22985" b="30567"/>
          <a:stretch/>
        </p:blipFill>
        <p:spPr>
          <a:xfrm>
            <a:off x="1256286" y="1821978"/>
            <a:ext cx="6611650" cy="2638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86098" y="4603343"/>
            <a:ext cx="11720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9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Wu et al., CVPR 2016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65638EA2-59A4-A10D-0D4C-434D29E74CA1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Recurrent Neural Networks (RNNs)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FE20036B-EAE3-F248-0F4A-5C96E0F7C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618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AD5A2-F47F-3B0E-B8D7-6B4C3BBA8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C2F59DE9-6CDD-DD38-EA77-1A8991C4E2D4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Object Recognition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574FEAC-9FE7-D0F2-EBDF-358D16890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41</a:t>
            </a:fld>
            <a:endParaRPr lang="pt-BR"/>
          </a:p>
        </p:txBody>
      </p:sp>
      <p:sp>
        <p:nvSpPr>
          <p:cNvPr id="3" name="object 79">
            <a:extLst>
              <a:ext uri="{FF2B5EF4-FFF2-40B4-BE49-F238E27FC236}">
                <a16:creationId xmlns:a16="http://schemas.microsoft.com/office/drawing/2014/main" id="{36F7903B-AFDE-3C1C-E94D-BDE14B98F4BD}"/>
              </a:ext>
            </a:extLst>
          </p:cNvPr>
          <p:cNvSpPr txBox="1"/>
          <p:nvPr/>
        </p:nvSpPr>
        <p:spPr>
          <a:xfrm>
            <a:off x="1167157" y="4959805"/>
            <a:ext cx="6600068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97"/>
            <a:r>
              <a:rPr lang="en-US" sz="1050" spc="35" dirty="0">
                <a:cs typeface="Arial Narrow"/>
              </a:rPr>
              <a:t>Adapted from Vicente </a:t>
            </a:r>
            <a:r>
              <a:rPr lang="en-US" sz="1050" spc="35" dirty="0" err="1">
                <a:cs typeface="Arial Narrow"/>
              </a:rPr>
              <a:t>Ordoñez</a:t>
            </a:r>
            <a:endParaRPr lang="en-US" sz="1050" dirty="0"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8AFA91-D5E7-422B-D954-C3C0A27E0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254" y="1689306"/>
            <a:ext cx="3592878" cy="2212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B206ED-6049-0420-67E5-D1E0564FDB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"/>
          <a:stretch/>
        </p:blipFill>
        <p:spPr>
          <a:xfrm>
            <a:off x="457200" y="1689306"/>
            <a:ext cx="3625425" cy="221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9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E9783-30E7-DEF0-26B0-0EC2BE03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C3F88CFF-F00E-0637-ED75-604831351653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Image Segmentation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8851C69A-DF1D-214A-C56B-6C470980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42</a:t>
            </a:fld>
            <a:endParaRPr lang="pt-BR"/>
          </a:p>
        </p:txBody>
      </p:sp>
      <p:sp>
        <p:nvSpPr>
          <p:cNvPr id="5" name="object 79">
            <a:extLst>
              <a:ext uri="{FF2B5EF4-FFF2-40B4-BE49-F238E27FC236}">
                <a16:creationId xmlns:a16="http://schemas.microsoft.com/office/drawing/2014/main" id="{66E4824E-6377-367F-7BD4-6BEC41851F82}"/>
              </a:ext>
            </a:extLst>
          </p:cNvPr>
          <p:cNvSpPr txBox="1"/>
          <p:nvPr/>
        </p:nvSpPr>
        <p:spPr>
          <a:xfrm>
            <a:off x="1167157" y="4959805"/>
            <a:ext cx="6600068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97"/>
            <a:r>
              <a:rPr lang="en-US" sz="1050" spc="35" dirty="0">
                <a:cs typeface="Arial Narrow"/>
              </a:rPr>
              <a:t>Adapted from Vicente </a:t>
            </a:r>
            <a:r>
              <a:rPr lang="en-US" sz="1050" spc="35" dirty="0" err="1">
                <a:cs typeface="Arial Narrow"/>
              </a:rPr>
              <a:t>Ordoñez</a:t>
            </a:r>
            <a:endParaRPr lang="en-US" sz="1050" dirty="0"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C574C7-FD18-1423-132D-010AA309DF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"/>
          <a:stretch/>
        </p:blipFill>
        <p:spPr>
          <a:xfrm>
            <a:off x="457200" y="1018585"/>
            <a:ext cx="3625425" cy="2211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4FB10F-29DB-A938-B15B-8CA1728DF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006" y="2967109"/>
            <a:ext cx="4517412" cy="207348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F5E3CF-9D54-26BB-3A51-44A5C095F3B1}"/>
              </a:ext>
            </a:extLst>
          </p:cNvPr>
          <p:cNvCxnSpPr>
            <a:cxnSpLocks/>
          </p:cNvCxnSpPr>
          <p:nvPr/>
        </p:nvCxnSpPr>
        <p:spPr>
          <a:xfrm flipV="1">
            <a:off x="5756744" y="3625795"/>
            <a:ext cx="2417197" cy="174928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78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28950" y="2000250"/>
            <a:ext cx="2735319" cy="2672389"/>
            <a:chOff x="2514600" y="2667000"/>
            <a:chExt cx="3647092" cy="3563185"/>
          </a:xfrm>
        </p:grpSpPr>
        <p:pic>
          <p:nvPicPr>
            <p:cNvPr id="34" name="Picture 33"/>
            <p:cNvPicPr>
              <a:picLocks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73" t="39334" r="38328" b="39334"/>
            <a:stretch/>
          </p:blipFill>
          <p:spPr>
            <a:xfrm>
              <a:off x="4637693" y="4706185"/>
              <a:ext cx="1523999" cy="1524000"/>
            </a:xfrm>
            <a:prstGeom prst="rect">
              <a:avLst/>
            </a:prstGeom>
            <a:ln w="38100">
              <a:noFill/>
              <a:prstDash val="dash"/>
            </a:ln>
          </p:spPr>
        </p:pic>
        <p:pic>
          <p:nvPicPr>
            <p:cNvPr id="5" name="Picture 4"/>
            <p:cNvPicPr>
              <a:picLocks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96" t="11536" r="60605" b="66440"/>
            <a:stretch/>
          </p:blipFill>
          <p:spPr>
            <a:xfrm>
              <a:off x="2514600" y="2667000"/>
              <a:ext cx="1523999" cy="1524000"/>
            </a:xfrm>
            <a:prstGeom prst="rect">
              <a:avLst/>
            </a:prstGeom>
            <a:ln w="38100">
              <a:solidFill>
                <a:srgbClr val="0000FF"/>
              </a:solidFill>
            </a:ln>
          </p:spPr>
        </p:pic>
        <p:sp>
          <p:nvSpPr>
            <p:cNvPr id="13" name="Rectangle 12"/>
            <p:cNvSpPr/>
            <p:nvPr/>
          </p:nvSpPr>
          <p:spPr>
            <a:xfrm flipH="1">
              <a:off x="4641321" y="4700289"/>
              <a:ext cx="1516743" cy="151674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1" name="Picture 10"/>
          <p:cNvPicPr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90000"/>
                    </a14:imgEffect>
                    <a14:imgEffect>
                      <a14:brightnessContrast bright="22000" contras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24" t="15490" r="25882" b="12353"/>
          <a:stretch/>
        </p:blipFill>
        <p:spPr>
          <a:xfrm>
            <a:off x="5561938" y="1200151"/>
            <a:ext cx="2210462" cy="1540076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80000"/>
                    </a14:imgEffect>
                    <a14:imgEffect>
                      <a14:brightnessContrast bright="16000" contras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8" t="5982" r="39506" b="28894"/>
          <a:stretch/>
        </p:blipFill>
        <p:spPr>
          <a:xfrm>
            <a:off x="5426461" y="1297138"/>
            <a:ext cx="2210462" cy="1540076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6" t="33247" r="15644" b="18814"/>
          <a:stretch/>
        </p:blipFill>
        <p:spPr>
          <a:xfrm flipH="1">
            <a:off x="5293169" y="1394124"/>
            <a:ext cx="2208276" cy="154305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3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38" t="30850" r="11280" b="14185"/>
          <a:stretch/>
        </p:blipFill>
        <p:spPr>
          <a:xfrm>
            <a:off x="5160889" y="1494086"/>
            <a:ext cx="2207266" cy="154007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711956" y="1494086"/>
            <a:ext cx="476102" cy="47610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56301" y="2137451"/>
            <a:ext cx="476102" cy="47610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4" name="Straight Arrow Connector 23"/>
          <p:cNvCxnSpPr>
            <a:stCxn id="5" idx="3"/>
            <a:endCxn id="12" idx="1"/>
          </p:cNvCxnSpPr>
          <p:nvPr/>
        </p:nvCxnSpPr>
        <p:spPr>
          <a:xfrm flipV="1">
            <a:off x="4171950" y="1732137"/>
            <a:ext cx="1540006" cy="839613"/>
          </a:xfrm>
          <a:prstGeom prst="straightConnector1">
            <a:avLst/>
          </a:prstGeom>
          <a:ln w="38100">
            <a:solidFill>
              <a:srgbClr val="0000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3" idx="0"/>
            <a:endCxn id="18" idx="1"/>
          </p:cNvCxnSpPr>
          <p:nvPr/>
        </p:nvCxnSpPr>
        <p:spPr>
          <a:xfrm flipV="1">
            <a:off x="5192769" y="2375502"/>
            <a:ext cx="1363532" cy="1149715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3000" y="4957522"/>
            <a:ext cx="685800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50" i="1" kern="1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Doersch</a:t>
            </a:r>
            <a:r>
              <a:rPr lang="en-US" sz="750" i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al., ICCV 2015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A16CD316-B28A-2D2C-8FEE-2F1EF3AA14A0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Unsupervised / Self-supervised Learning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3EE837D-1856-EDD4-CAA7-5EAFB496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43</a:t>
            </a:fld>
            <a:endParaRPr lang="pt-B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42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921">
        <p:fade/>
      </p:transition>
    </mc:Choice>
    <mc:Fallback xmlns="">
      <p:transition spd="med" advTm="279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C26DB-683F-AA7B-8046-690EC438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AF168049-24E8-04CC-5CEE-7561588EC5D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Generative AI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FF410A5E-C939-3BB9-756B-3DF8FDA4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44</a:t>
            </a:fld>
            <a:endParaRPr lang="pt-BR"/>
          </a:p>
        </p:txBody>
      </p:sp>
      <p:pic>
        <p:nvPicPr>
          <p:cNvPr id="5" name="Picture 2" descr="diagram of model architecture of dalle 2">
            <a:extLst>
              <a:ext uri="{FF2B5EF4-FFF2-40B4-BE49-F238E27FC236}">
                <a16:creationId xmlns:a16="http://schemas.microsoft.com/office/drawing/2014/main" id="{661ED0A0-9A8F-2C3D-DFB8-E23936AF8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" y="1143000"/>
            <a:ext cx="4739640" cy="203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978275-F7AC-1669-0E5E-C2C69B97AB22}"/>
              </a:ext>
            </a:extLst>
          </p:cNvPr>
          <p:cNvSpPr txBox="1"/>
          <p:nvPr/>
        </p:nvSpPr>
        <p:spPr>
          <a:xfrm>
            <a:off x="350520" y="3215315"/>
            <a:ext cx="43813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Dall.e</a:t>
            </a:r>
            <a:r>
              <a:rPr lang="en-US" dirty="0"/>
              <a:t> 2: </a:t>
            </a:r>
            <a:r>
              <a:rPr lang="en-US" dirty="0">
                <a:hlinkClick r:id="rId4"/>
              </a:rPr>
              <a:t>https://learnopencv.com/mastering-dall-e-2/</a:t>
            </a:r>
            <a:r>
              <a:rPr lang="en-US" dirty="0"/>
              <a:t> 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F71723A-F54E-B735-6B88-E0DB21AD28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24" r="24889" b="25587"/>
          <a:stretch/>
        </p:blipFill>
        <p:spPr bwMode="auto">
          <a:xfrm>
            <a:off x="5222240" y="1485825"/>
            <a:ext cx="3830320" cy="131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4047E0-E8D4-6A87-CAA3-1F98C537E239}"/>
              </a:ext>
            </a:extLst>
          </p:cNvPr>
          <p:cNvSpPr txBox="1"/>
          <p:nvPr/>
        </p:nvSpPr>
        <p:spPr>
          <a:xfrm>
            <a:off x="5374641" y="2832446"/>
            <a:ext cx="35661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6"/>
              </a:rPr>
              <a:t>Stable Diffusion</a:t>
            </a:r>
            <a:r>
              <a:rPr lang="en-US" dirty="0"/>
              <a:t>: “</a:t>
            </a:r>
            <a:r>
              <a:rPr lang="en-US" b="1" i="0" dirty="0">
                <a:solidFill>
                  <a:srgbClr val="666666"/>
                </a:solidFill>
                <a:effectLst/>
                <a:latin typeface="Lato" panose="020F0502020204030203" pitchFamily="34" charset="0"/>
              </a:rPr>
              <a:t>Triceratops programming on a MacBook in a startup office</a:t>
            </a:r>
            <a:r>
              <a:rPr lang="en-US" dirty="0"/>
              <a:t>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17B4B4-68EB-0239-37D2-CD905774B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88" y="3606158"/>
            <a:ext cx="5247640" cy="14870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A56C70-FE1D-8E42-D92F-99F06F517C45}"/>
              </a:ext>
            </a:extLst>
          </p:cNvPr>
          <p:cNvSpPr txBox="1"/>
          <p:nvPr/>
        </p:nvSpPr>
        <p:spPr>
          <a:xfrm>
            <a:off x="5730241" y="4094480"/>
            <a:ext cx="1889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Text-conditional image-inpainting [</a:t>
            </a:r>
            <a:r>
              <a:rPr lang="en-US" dirty="0">
                <a:hlinkClick r:id="rId6"/>
              </a:rPr>
              <a:t>ref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179860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1B2D9-8CCF-94CC-B04D-773525310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33DD7AB5-11AC-B0DC-0D93-1BB21AB3618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Multimodal Generative AI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1F268E62-BD74-B101-FF08-85FFB661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45</a:t>
            </a:fld>
            <a:endParaRPr lang="pt-B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4EB205-BA5A-6F60-7242-9B4037562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72" y="1050493"/>
            <a:ext cx="4196303" cy="17803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4686A4-73B0-AE1B-EF6C-2E651D2C91E3}"/>
              </a:ext>
            </a:extLst>
          </p:cNvPr>
          <p:cNvSpPr txBox="1"/>
          <p:nvPr/>
        </p:nvSpPr>
        <p:spPr>
          <a:xfrm>
            <a:off x="519791" y="2830834"/>
            <a:ext cx="4110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Multimodal Prompt Perceiver: Empower Adaptiveness, Generalizability and Fidelity for All-in-One Image Restoration [</a:t>
            </a:r>
            <a:r>
              <a:rPr lang="en-US" sz="1000" dirty="0">
                <a:hlinkClick r:id="rId4"/>
              </a:rPr>
              <a:t>CVPR</a:t>
            </a:r>
            <a:r>
              <a:rPr lang="en-US" sz="1000" dirty="0"/>
              <a:t>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3D2AEB-BB9C-56BB-CDE6-DAEED3EED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0336" y="1050493"/>
            <a:ext cx="3622694" cy="24626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813920-35E6-9D51-53F2-67EBD0549DFE}"/>
              </a:ext>
            </a:extLst>
          </p:cNvPr>
          <p:cNvSpPr txBox="1"/>
          <p:nvPr/>
        </p:nvSpPr>
        <p:spPr>
          <a:xfrm>
            <a:off x="5478450" y="3598156"/>
            <a:ext cx="307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LION : Empowering Multimodal Large Language Model with Dual-Level Visual Knowledge [</a:t>
            </a:r>
            <a:r>
              <a:rPr lang="en-US" sz="1000" dirty="0">
                <a:hlinkClick r:id="rId6"/>
              </a:rPr>
              <a:t>CVPR</a:t>
            </a:r>
            <a:r>
              <a:rPr lang="en-US" sz="1000" dirty="0"/>
              <a:t>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0D8F3B-6E40-F04D-F6AF-EF4CD7235A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480" y="3363422"/>
            <a:ext cx="3072070" cy="17800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DA4C9E-F2CE-D180-F27E-5F9C2E2426D1}"/>
              </a:ext>
            </a:extLst>
          </p:cNvPr>
          <p:cNvSpPr txBox="1"/>
          <p:nvPr/>
        </p:nvSpPr>
        <p:spPr>
          <a:xfrm>
            <a:off x="3586040" y="4303000"/>
            <a:ext cx="20673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MM-Narrator: Narrating Long-form Videos with Multimodal In-Context Learning [</a:t>
            </a:r>
            <a:r>
              <a:rPr lang="en-US" sz="1000" dirty="0">
                <a:hlinkClick r:id="rId8"/>
              </a:rPr>
              <a:t>CVPR</a:t>
            </a:r>
            <a:r>
              <a:rPr lang="en-US" sz="1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948708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BD45-C8D8-CCF4-71E1-6CF21F473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E651BC25-612C-E62D-60BB-090B93ECDAF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Large Language Models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5CA0FE5-6172-4E3E-EB74-F386161C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46</a:t>
            </a:fld>
            <a:endParaRPr lang="pt-B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7B1EA6-965C-D3BE-22AE-B56DF928FFC9}"/>
              </a:ext>
            </a:extLst>
          </p:cNvPr>
          <p:cNvSpPr txBox="1"/>
          <p:nvPr/>
        </p:nvSpPr>
        <p:spPr>
          <a:xfrm>
            <a:off x="3412375" y="4912668"/>
            <a:ext cx="58272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﻿Xiang Lisa Li, Antoine </a:t>
            </a:r>
            <a:r>
              <a:rPr lang="en-US" sz="900" dirty="0" err="1"/>
              <a:t>Bosselut</a:t>
            </a:r>
            <a:r>
              <a:rPr lang="en-US" sz="900" dirty="0"/>
              <a:t>, Chris Maning - </a:t>
            </a:r>
            <a:r>
              <a:rPr lang="en-US" sz="900" dirty="0">
                <a:hlinkClick r:id="rId3"/>
              </a:rPr>
              <a:t>https://web.stanford.edu/class/archive/cs/cs224n/cs224n.1234/</a:t>
            </a:r>
            <a:r>
              <a:rPr lang="en-US" sz="9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C6EDE9-5BEB-3319-E78A-C6BD0D286F70}"/>
              </a:ext>
            </a:extLst>
          </p:cNvPr>
          <p:cNvSpPr txBox="1"/>
          <p:nvPr/>
        </p:nvSpPr>
        <p:spPr>
          <a:xfrm>
            <a:off x="458373" y="1048944"/>
            <a:ext cx="347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﻿ChatGPT </a:t>
            </a:r>
            <a:r>
              <a:rPr lang="en-US"/>
              <a:t>is a </a:t>
            </a:r>
            <a:r>
              <a:rPr lang="en-US" dirty="0"/>
              <a:t>Natural Language Generation (NLG) system!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1A5F39-48FE-AB82-BB32-29D5F49BFB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54" r="11990"/>
          <a:stretch/>
        </p:blipFill>
        <p:spPr>
          <a:xfrm>
            <a:off x="5134090" y="468619"/>
            <a:ext cx="3658994" cy="23508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5DA7DB-78F4-0520-6A26-1A916CED6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3106237"/>
            <a:ext cx="7772400" cy="11181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D5DEC1-8FEF-8FCA-3D52-2479065C0633}"/>
              </a:ext>
            </a:extLst>
          </p:cNvPr>
          <p:cNvSpPr txBox="1"/>
          <p:nvPr/>
        </p:nvSpPr>
        <p:spPr>
          <a:xfrm>
            <a:off x="3649139" y="4357224"/>
            <a:ext cx="12907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NLG Systems</a:t>
            </a:r>
          </a:p>
        </p:txBody>
      </p:sp>
    </p:spTree>
    <p:extLst>
      <p:ext uri="{BB962C8B-B14F-4D97-AF65-F5344CB8AC3E}">
        <p14:creationId xmlns:p14="http://schemas.microsoft.com/office/powerpoint/2010/main" val="22028041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9FD5-AAF8-8BB3-1BB4-7144EB8BD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BD4561D1-4B9D-387E-0042-345C60CD96B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Multimodal Large Language Models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8499713-3AD4-5FB6-DEF7-38485247E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47</a:t>
            </a:fld>
            <a:endParaRPr lang="pt-B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54210-6E81-BE20-725B-46FDCC9B9EDE}"/>
              </a:ext>
            </a:extLst>
          </p:cNvPr>
          <p:cNvSpPr txBox="1"/>
          <p:nvPr/>
        </p:nvSpPr>
        <p:spPr>
          <a:xfrm>
            <a:off x="200450" y="4845071"/>
            <a:ext cx="8743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Gpt-4: </a:t>
            </a:r>
            <a:r>
              <a:rPr lang="en-US" sz="1000" dirty="0">
                <a:hlinkClick r:id="rId3"/>
              </a:rPr>
              <a:t>https://medium.com/@amol-wagh/whats-new-in-gpt-4-an-overview-of-the-gpt-4-architecture-and-capabilities-of-next-generation-ai-900c445d5ffe</a:t>
            </a:r>
            <a:r>
              <a:rPr lang="en-US" sz="1000" dirty="0"/>
              <a:t>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A28ED8A-7D03-386A-EC9C-64F4772EA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3"/>
          <a:stretch/>
        </p:blipFill>
        <p:spPr bwMode="auto">
          <a:xfrm>
            <a:off x="283211" y="1851084"/>
            <a:ext cx="5873750" cy="20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5CCC7AF-2508-A636-A405-E54BECCC49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4985"/>
          <a:stretch/>
        </p:blipFill>
        <p:spPr bwMode="auto">
          <a:xfrm>
            <a:off x="7335520" y="1566109"/>
            <a:ext cx="135128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0380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2EFF0-10B3-1555-662F-BF8429354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C51045DF-2705-E364-2A82-E3D0FCA3CFF7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Agentic AI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69CEFF1-96FA-B9E3-E725-E45033F0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48</a:t>
            </a:fld>
            <a:endParaRPr lang="pt-B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8CD566-24CF-5935-715F-B9975ED4A92B}"/>
              </a:ext>
            </a:extLst>
          </p:cNvPr>
          <p:cNvSpPr txBox="1"/>
          <p:nvPr/>
        </p:nvSpPr>
        <p:spPr>
          <a:xfrm>
            <a:off x="3049062" y="4883563"/>
            <a:ext cx="60949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3"/>
              </a:rPr>
              <a:t>https://our-thinking.nashtechglobal.com/insights/how-will-agentic-ai-reshape-your-work-and-organisation</a:t>
            </a:r>
            <a:r>
              <a:rPr lang="en-US" sz="1000" dirty="0"/>
              <a:t> </a:t>
            </a:r>
          </a:p>
        </p:txBody>
      </p:sp>
      <p:pic>
        <p:nvPicPr>
          <p:cNvPr id="1026" name="Picture 2" descr="In article banner - Introduction on Agentic AI-2">
            <a:extLst>
              <a:ext uri="{FF2B5EF4-FFF2-40B4-BE49-F238E27FC236}">
                <a16:creationId xmlns:a16="http://schemas.microsoft.com/office/drawing/2014/main" id="{C8D45C5A-0ACE-5CB6-4540-3D44BB440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7" t="4654" r="7257" b="4942"/>
          <a:stretch>
            <a:fillRect/>
          </a:stretch>
        </p:blipFill>
        <p:spPr bwMode="auto">
          <a:xfrm>
            <a:off x="1983921" y="1045029"/>
            <a:ext cx="5176157" cy="358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9939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8843-F8B3-97F2-A3B5-2FB5DFBD9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CA006F56-9A7E-F507-9EC0-3F55188187EB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Agentic AI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6D3A0362-2CBF-69E7-6550-08D5D0CC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49</a:t>
            </a:fld>
            <a:endParaRPr lang="pt-B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0949D8-6178-F245-3CB8-A39F784AFFA2}"/>
              </a:ext>
            </a:extLst>
          </p:cNvPr>
          <p:cNvSpPr txBox="1"/>
          <p:nvPr/>
        </p:nvSpPr>
        <p:spPr>
          <a:xfrm>
            <a:off x="5895995" y="4883563"/>
            <a:ext cx="3248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hlinkClick r:id="rId3"/>
              </a:rPr>
              <a:t>https://encord.com/blog/ai-agents-guide-to-agentic-ai/</a:t>
            </a:r>
            <a:r>
              <a:rPr lang="en-US" sz="1000" dirty="0"/>
              <a:t> </a:t>
            </a:r>
          </a:p>
        </p:txBody>
      </p:sp>
      <p:pic>
        <p:nvPicPr>
          <p:cNvPr id="2050" name="Picture 2" descr="AI Agent Core Components">
            <a:extLst>
              <a:ext uri="{FF2B5EF4-FFF2-40B4-BE49-F238E27FC236}">
                <a16:creationId xmlns:a16="http://schemas.microsoft.com/office/drawing/2014/main" id="{FBCAA202-DCEE-B947-A92E-C7D57CBCE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192" y="918912"/>
            <a:ext cx="6507616" cy="382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8811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3643</TotalTime>
  <Words>1472</Words>
  <Application>Microsoft Macintosh PowerPoint</Application>
  <PresentationFormat>On-screen Show (16:9)</PresentationFormat>
  <Paragraphs>286</Paragraphs>
  <Slides>49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ＭＳ Ｐゴシック</vt:lpstr>
      <vt:lpstr>.AppleSystemUIFont</vt:lpstr>
      <vt:lpstr>Arial</vt:lpstr>
      <vt:lpstr>Arial Black</vt:lpstr>
      <vt:lpstr>Arial Narrow</vt:lpstr>
      <vt:lpstr>Calibri</vt:lpstr>
      <vt:lpstr>Calibri Light</vt:lpstr>
      <vt:lpstr>Lato</vt:lpstr>
      <vt:lpstr>Brilho</vt:lpstr>
      <vt:lpstr>CS 1674/2074: Intro to Computer Vision</vt:lpstr>
      <vt:lpstr>What is Computer Vision?</vt:lpstr>
      <vt:lpstr>What is Computer Vision?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Image-text alignment</vt:lpstr>
      <vt:lpstr>Open-vocabulary object detection</vt:lpstr>
      <vt:lpstr>PowerPoint Presentation</vt:lpstr>
      <vt:lpstr>How to use models across countries</vt:lpstr>
      <vt:lpstr>How to query vision-language models</vt:lpstr>
      <vt:lpstr>PowerPoint Presentation</vt:lpstr>
      <vt:lpstr>PowerPoint Presentation</vt:lpstr>
      <vt:lpstr>How to represent everyday activities</vt:lpstr>
      <vt:lpstr>How to understand activities and intents</vt:lpstr>
      <vt:lpstr>How to grade how well an activity is performed</vt:lpstr>
      <vt:lpstr>How to imagine motion in static images</vt:lpstr>
      <vt:lpstr>PowerPoint Presentation</vt:lpstr>
      <vt:lpstr>How to perform high-level reasoning</vt:lpstr>
      <vt:lpstr>PowerPoint Presentation</vt:lpstr>
      <vt:lpstr>PowerPoint Presentation</vt:lpstr>
      <vt:lpstr>How to understand media persuasion</vt:lpstr>
      <vt:lpstr>Automatic Understanding of Image and Video Advertisements  </vt:lpstr>
      <vt:lpstr>How to generate arbitrary content</vt:lpstr>
      <vt:lpstr>How to reason and act</vt:lpstr>
      <vt:lpstr>How to use language models for robotics tasks</vt:lpstr>
      <vt:lpstr>Computer Vision: Summary</vt:lpstr>
      <vt:lpstr>Overview of 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120</cp:revision>
  <cp:lastPrinted>2024-08-28T20:53:31Z</cp:lastPrinted>
  <dcterms:created xsi:type="dcterms:W3CDTF">2011-07-05T14:46:51Z</dcterms:created>
  <dcterms:modified xsi:type="dcterms:W3CDTF">2026-08-28T01:08:17Z</dcterms:modified>
</cp:coreProperties>
</file>