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6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1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webextensions/webextension1.xml" ContentType="application/vnd.ms-office.webextension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34.xml" ContentType="application/vnd.openxmlformats-officedocument.presentationml.notesSlide+xml"/>
  <Override PartName="/ppt/webextensions/webextension2.xml" ContentType="application/vnd.ms-office.webextension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35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37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38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39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40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41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42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43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ags/tag70.xml" ContentType="application/vnd.openxmlformats-officedocument.presentationml.tags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50.xml" ContentType="application/vnd.openxmlformats-officedocument.presentationml.notesSlide+xml"/>
  <Override PartName="/ppt/webextensions/webextension3.xml" ContentType="application/vnd.ms-office.webextension+xml"/>
  <Override PartName="/ppt/notesSlides/notesSlide51.xml" ContentType="application/vnd.openxmlformats-officedocument.presentationml.notesSlide+xml"/>
  <Override PartName="/ppt/tags/tag73.xml" ContentType="application/vnd.openxmlformats-officedocument.presentationml.tags+xml"/>
  <Override PartName="/ppt/notesSlides/notesSlide52.xml" ContentType="application/vnd.openxmlformats-officedocument.presentationml.notesSlide+xml"/>
  <Override PartName="/ppt/tags/tag74.xml" ContentType="application/vnd.openxmlformats-officedocument.presentationml.tags+xml"/>
  <Override PartName="/ppt/notesSlides/notesSlide53.xml" ContentType="application/vnd.openxmlformats-officedocument.presentationml.notesSlide+xml"/>
  <Override PartName="/ppt/tags/tag75.xml" ContentType="application/vnd.openxmlformats-officedocument.presentationml.tags+xml"/>
  <Override PartName="/ppt/notesSlides/notesSlide54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notesSlides/notesSlide97.xml" ContentType="application/vnd.openxmlformats-officedocument.presentationml.notesSlide+xml"/>
  <Override PartName="/ppt/webextensions/webextension4.xml" ContentType="application/vnd.ms-office.webextension+xml"/>
  <Override PartName="/ppt/notesSlides/notesSlide9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07"/>
  </p:notesMasterIdLst>
  <p:sldIdLst>
    <p:sldId id="589" r:id="rId2"/>
    <p:sldId id="618" r:id="rId3"/>
    <p:sldId id="497" r:id="rId4"/>
    <p:sldId id="345" r:id="rId5"/>
    <p:sldId id="269" r:id="rId6"/>
    <p:sldId id="267" r:id="rId7"/>
    <p:sldId id="268" r:id="rId8"/>
    <p:sldId id="271" r:id="rId9"/>
    <p:sldId id="270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687" r:id="rId19"/>
    <p:sldId id="265" r:id="rId20"/>
    <p:sldId id="280" r:id="rId21"/>
    <p:sldId id="281" r:id="rId22"/>
    <p:sldId id="282" r:id="rId23"/>
    <p:sldId id="283" r:id="rId24"/>
    <p:sldId id="287" r:id="rId25"/>
    <p:sldId id="288" r:id="rId26"/>
    <p:sldId id="289" r:id="rId27"/>
    <p:sldId id="291" r:id="rId28"/>
    <p:sldId id="694" r:id="rId29"/>
    <p:sldId id="292" r:id="rId30"/>
    <p:sldId id="293" r:id="rId31"/>
    <p:sldId id="290" r:id="rId32"/>
    <p:sldId id="294" r:id="rId33"/>
    <p:sldId id="630" r:id="rId34"/>
    <p:sldId id="686" r:id="rId35"/>
    <p:sldId id="487" r:id="rId36"/>
    <p:sldId id="488" r:id="rId37"/>
    <p:sldId id="489" r:id="rId38"/>
    <p:sldId id="490" r:id="rId39"/>
    <p:sldId id="491" r:id="rId40"/>
    <p:sldId id="492" r:id="rId41"/>
    <p:sldId id="493" r:id="rId42"/>
    <p:sldId id="494" r:id="rId43"/>
    <p:sldId id="495" r:id="rId44"/>
    <p:sldId id="496" r:id="rId45"/>
    <p:sldId id="398" r:id="rId46"/>
    <p:sldId id="297" r:id="rId47"/>
    <p:sldId id="298" r:id="rId48"/>
    <p:sldId id="299" r:id="rId49"/>
    <p:sldId id="300" r:id="rId50"/>
    <p:sldId id="693" r:id="rId51"/>
    <p:sldId id="301" r:id="rId52"/>
    <p:sldId id="302" r:id="rId53"/>
    <p:sldId id="303" r:id="rId54"/>
    <p:sldId id="304" r:id="rId55"/>
    <p:sldId id="505" r:id="rId56"/>
    <p:sldId id="305" r:id="rId57"/>
    <p:sldId id="306" r:id="rId58"/>
    <p:sldId id="264" r:id="rId59"/>
    <p:sldId id="506" r:id="rId60"/>
    <p:sldId id="420" r:id="rId61"/>
    <p:sldId id="421" r:id="rId62"/>
    <p:sldId id="422" r:id="rId63"/>
    <p:sldId id="684" r:id="rId64"/>
    <p:sldId id="386" r:id="rId65"/>
    <p:sldId id="399" r:id="rId66"/>
    <p:sldId id="692" r:id="rId67"/>
    <p:sldId id="690" r:id="rId68"/>
    <p:sldId id="688" r:id="rId69"/>
    <p:sldId id="414" r:id="rId70"/>
    <p:sldId id="415" r:id="rId71"/>
    <p:sldId id="416" r:id="rId72"/>
    <p:sldId id="417" r:id="rId73"/>
    <p:sldId id="500" r:id="rId74"/>
    <p:sldId id="425" r:id="rId75"/>
    <p:sldId id="426" r:id="rId76"/>
    <p:sldId id="430" r:id="rId77"/>
    <p:sldId id="429" r:id="rId78"/>
    <p:sldId id="428" r:id="rId79"/>
    <p:sldId id="431" r:id="rId80"/>
    <p:sldId id="504" r:id="rId81"/>
    <p:sldId id="432" r:id="rId82"/>
    <p:sldId id="685" r:id="rId83"/>
    <p:sldId id="434" r:id="rId84"/>
    <p:sldId id="435" r:id="rId85"/>
    <p:sldId id="436" r:id="rId86"/>
    <p:sldId id="437" r:id="rId87"/>
    <p:sldId id="438" r:id="rId88"/>
    <p:sldId id="439" r:id="rId89"/>
    <p:sldId id="440" r:id="rId90"/>
    <p:sldId id="441" r:id="rId91"/>
    <p:sldId id="443" r:id="rId92"/>
    <p:sldId id="444" r:id="rId93"/>
    <p:sldId id="446" r:id="rId94"/>
    <p:sldId id="447" r:id="rId95"/>
    <p:sldId id="448" r:id="rId96"/>
    <p:sldId id="450" r:id="rId97"/>
    <p:sldId id="462" r:id="rId98"/>
    <p:sldId id="465" r:id="rId99"/>
    <p:sldId id="466" r:id="rId100"/>
    <p:sldId id="503" r:id="rId101"/>
    <p:sldId id="467" r:id="rId102"/>
    <p:sldId id="689" r:id="rId103"/>
    <p:sldId id="468" r:id="rId104"/>
    <p:sldId id="469" r:id="rId105"/>
    <p:sldId id="470" r:id="rId106"/>
  </p:sldIdLst>
  <p:sldSz cx="9144000" cy="5143500" type="screen16x9"/>
  <p:notesSz cx="7315200" cy="9601200"/>
  <p:custDataLst>
    <p:tags r:id="rId108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">
          <p15:clr>
            <a:srgbClr val="A4A3A4"/>
          </p15:clr>
        </p15:guide>
        <p15:guide id="2" pos="4608">
          <p15:clr>
            <a:srgbClr val="A4A3A4"/>
          </p15:clr>
        </p15:guide>
        <p15:guide id="3" pos="288">
          <p15:clr>
            <a:srgbClr val="A4A3A4"/>
          </p15:clr>
        </p15:guide>
        <p15:guide id="4" pos="5472">
          <p15:clr>
            <a:srgbClr val="A4A3A4"/>
          </p15:clr>
        </p15:guide>
        <p15:guide id="5" orient="horz" pos="1712">
          <p15:clr>
            <a:srgbClr val="9AA0A6"/>
          </p15:clr>
        </p15:guide>
        <p15:guide id="6" pos="2592">
          <p15:clr>
            <a:srgbClr val="9AA0A6"/>
          </p15:clr>
        </p15:guide>
        <p15:guide id="7" pos="3168">
          <p15:clr>
            <a:srgbClr val="9AA0A6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9" roundtripDataSignature="AMtx7mhS5nRLilGD6T0EpqDE7wj9jhOMe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096AE40-E63F-448E-B565-BE41378B41F9}" name="Nils Ever Murrugarra Llerena" initials="NEML" userId="Nils Ever Murrugarra Llerena" providerId="None"/>
  <p188:author id="{8443ED59-20C7-4FDF-8DCA-8A14D1AA1C8C}" name="Microsoft Office User" initials="MOU" userId="Microsoft Office Us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e Jiang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07"/>
    <p:restoredTop sz="84015"/>
  </p:normalViewPr>
  <p:slideViewPr>
    <p:cSldViewPr snapToGrid="0">
      <p:cViewPr varScale="1">
        <p:scale>
          <a:sx n="157" d="100"/>
          <a:sy n="157" d="100"/>
        </p:scale>
        <p:origin x="2504" y="168"/>
      </p:cViewPr>
      <p:guideLst>
        <p:guide orient="horz" pos="288"/>
        <p:guide pos="4608"/>
        <p:guide pos="288"/>
        <p:guide pos="5472"/>
        <p:guide orient="horz" pos="1712"/>
        <p:guide pos="2592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33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34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ags" Target="tags/tag1.xml"/><Relationship Id="rId129" Type="http://customschemas.google.com/relationships/presentationmetadata" Target="meta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30" Type="http://schemas.openxmlformats.org/officeDocument/2006/relationships/commentAuthors" Target="commentAuthors.xml"/><Relationship Id="rId135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3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143587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93" name="Google Shape;93;p1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470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63775-8BC7-5C9F-8E9D-4D176DF26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1086CA7C-2EA7-D969-C148-4B6F212535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32423FC-1219-5342-89C9-737E972DB02A}" type="slidenum">
              <a:rPr lang="en-US" altLang="x-none" sz="1200"/>
              <a:pPr/>
              <a:t>2</a:t>
            </a:fld>
            <a:endParaRPr lang="en-US" altLang="x-none" sz="120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25162369-76D6-0663-9363-CC2E7BD89B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6E9DEFD-AA0A-6E6A-E17A-F549ABB519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r>
              <a:rPr lang="en-US" altLang="x-none" dirty="0"/>
              <a:t>Source: Gemini</a:t>
            </a:r>
          </a:p>
          <a:p>
            <a:pPr eaLnBrk="1" hangingPunct="1"/>
            <a:endParaRPr lang="en-US" altLang="x-none" dirty="0"/>
          </a:p>
          <a:p>
            <a:pPr eaLnBrk="1" hangingPunct="1"/>
            <a:r>
              <a:rPr lang="en-US" dirty="0"/>
              <a:t>A pebble is a small, smooth stone, usually rounded by water action along rivers or ocean beaches.</a:t>
            </a:r>
          </a:p>
          <a:p>
            <a:pPr eaLnBrk="1" hangingPunct="1"/>
            <a:endParaRPr lang="en-US" altLang="x-none" dirty="0"/>
          </a:p>
          <a:p>
            <a:pPr eaLnBrk="1" hangingPunct="1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sieve</a:t>
            </a:r>
            <a:r>
              <a:rPr lang="en-US" dirty="0"/>
              <a:t> is a tool with a mesh or perforated bottom used to separate finer particles from coarser ones, or to separate solids from liquids.</a:t>
            </a: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2091353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Interactive Filters: https://</a:t>
            </a:r>
            <a:r>
              <a:rPr lang="en-US" dirty="0" err="1"/>
              <a:t>setosa.io</a:t>
            </a:r>
            <a:r>
              <a:rPr lang="en-US" dirty="0"/>
              <a:t>/</a:t>
            </a:r>
            <a:r>
              <a:rPr lang="en-US" dirty="0" err="1"/>
              <a:t>ev</a:t>
            </a:r>
            <a:r>
              <a:rPr lang="en-US" dirty="0"/>
              <a:t>/image-kernels/</a:t>
            </a:r>
          </a:p>
          <a:p>
            <a:endParaRPr lang="en-US" dirty="0"/>
          </a:p>
          <a:p>
            <a:r>
              <a:rPr lang="en-US" dirty="0"/>
              <a:t>Explained Visually: https://</a:t>
            </a:r>
            <a:r>
              <a:rPr lang="en-US" dirty="0" err="1"/>
              <a:t>setosa.io</a:t>
            </a:r>
            <a:r>
              <a:rPr lang="en-US" dirty="0"/>
              <a:t>/</a:t>
            </a:r>
            <a:r>
              <a:rPr lang="en-US" dirty="0" err="1"/>
              <a:t>ev</a:t>
            </a:r>
            <a:r>
              <a:rPr lang="en-US" dirty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7789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2F1F6-DC5D-4F1C-B5F7-1014541A27E4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09184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9E018D-B7B6-4E88-9386-B18F50D4F690}" type="slidenum">
              <a:rPr lang="en-US" smtClean="0">
                <a:solidFill>
                  <a:srgbClr val="000000"/>
                </a:solidFill>
                <a:latin typeface="Arial" pitchFamily="34" charset="0"/>
              </a:rPr>
              <a:pPr/>
              <a:t>5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229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B387DA-4282-458B-B09B-527FDF1B9596}" type="slidenum">
              <a:rPr lang="en-US" smtClean="0">
                <a:solidFill>
                  <a:srgbClr val="000000"/>
                </a:solidFill>
                <a:latin typeface="Arial" pitchFamily="34" charset="0"/>
              </a:rPr>
              <a:pPr/>
              <a:t>6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52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994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FE9BDF16-C3AA-431E-B382-CED24DFD049F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8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endParaRPr lang="ru-RU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240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802B91BD-AE3D-45B2-8D19-778CAC761D45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9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endParaRPr lang="ru-RU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108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C005ABCB-1F76-41F2-A6BA-944EBD40C1AD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10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endParaRPr lang="ru-RU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300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E8AB4EF1-DC94-4663-BFBA-097A847D4A6C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11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endParaRPr lang="ru-RU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255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C37D8D04-FB13-4DD9-BB99-6272BD0FF3B8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12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23988" y="401638"/>
            <a:ext cx="10171113" cy="5722937"/>
          </a:xfrm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3920" y="6365797"/>
            <a:ext cx="5620174" cy="2536984"/>
          </a:xfrm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431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5171A6E4-BC61-4A72-BD27-38810B3A5BD2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13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23988" y="401638"/>
            <a:ext cx="10171113" cy="5722937"/>
          </a:xfrm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3920" y="6365797"/>
            <a:ext cx="5620174" cy="2536984"/>
          </a:xfrm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3174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EAB43C4F-4458-41F0-AD44-772F25BC2867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14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23988" y="401638"/>
            <a:ext cx="10171113" cy="5722937"/>
          </a:xfrm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3920" y="6365797"/>
            <a:ext cx="5620174" cy="2536984"/>
          </a:xfrm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9873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1029A176-4046-4B7B-956A-F34347B98A95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15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23988" y="401638"/>
            <a:ext cx="10171113" cy="5722937"/>
          </a:xfrm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3920" y="6365797"/>
            <a:ext cx="5620174" cy="2536984"/>
          </a:xfrm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116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056BFCC4-61B8-4840-A4E3-9CCD00C9EE45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16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23988" y="401638"/>
            <a:ext cx="10171113" cy="5722937"/>
          </a:xfrm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3920" y="6365797"/>
            <a:ext cx="5620174" cy="2536984"/>
          </a:xfrm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5679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9AE17901-43E1-4762-9E76-97D06ED6248A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17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23988" y="401638"/>
            <a:ext cx="10171113" cy="5722937"/>
          </a:xfrm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3920" y="6365797"/>
            <a:ext cx="5620174" cy="2536984"/>
          </a:xfrm>
          <a:noFill/>
          <a:ln/>
        </p:spPr>
        <p:txBody>
          <a:bodyPr/>
          <a:lstStyle/>
          <a:p>
            <a:r>
              <a:rPr lang="en-US" dirty="0">
                <a:latin typeface="Arial" pitchFamily="34" charset="0"/>
              </a:rPr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32512855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B9117-D606-D4EC-0182-855782906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601947-2936-1320-C3E6-8F7E34C614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A265BA-9B1B-FE3F-874A-1739FAC4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Interactive Filters: https://</a:t>
            </a:r>
            <a:r>
              <a:rPr lang="en-US" dirty="0" err="1"/>
              <a:t>setosa.io</a:t>
            </a:r>
            <a:r>
              <a:rPr lang="en-US" dirty="0"/>
              <a:t>/</a:t>
            </a:r>
            <a:r>
              <a:rPr lang="en-US" dirty="0" err="1"/>
              <a:t>ev</a:t>
            </a:r>
            <a:r>
              <a:rPr lang="en-US" dirty="0"/>
              <a:t>/image-kernels/</a:t>
            </a:r>
          </a:p>
          <a:p>
            <a:endParaRPr lang="en-US" dirty="0"/>
          </a:p>
          <a:p>
            <a:r>
              <a:rPr lang="en-US" dirty="0"/>
              <a:t>Explained Visually: https://</a:t>
            </a:r>
            <a:r>
              <a:rPr lang="en-US" dirty="0" err="1"/>
              <a:t>setosa.io</a:t>
            </a:r>
            <a:r>
              <a:rPr lang="en-US" dirty="0"/>
              <a:t>/</a:t>
            </a:r>
            <a:r>
              <a:rPr lang="en-US" dirty="0" err="1"/>
              <a:t>ev</a:t>
            </a:r>
            <a:r>
              <a:rPr lang="en-US" dirty="0"/>
              <a:t>/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=-Cusii3uPDU&amp;ab_channel=</a:t>
            </a:r>
            <a:r>
              <a:rPr lang="en-US" dirty="0" err="1"/>
              <a:t>QuantConcept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9CEC9-4EEC-39E4-424B-C56CA00AB5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4258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52F1F6-DC5D-4F1C-B5F7-1014541A27E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2743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174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DC747F-6BDC-4B7E-8485-75457E9F09C4}" type="slidenum">
              <a:rPr lang="en-US" smtClean="0">
                <a:solidFill>
                  <a:srgbClr val="000000"/>
                </a:solidFill>
                <a:latin typeface="Arial" pitchFamily="34" charset="0"/>
              </a:rPr>
              <a:pPr/>
              <a:t>20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1059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5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175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BF6080-A959-404A-88AD-B917C2FB6962}" type="slidenum">
              <a:rPr lang="en-US" smtClean="0">
                <a:solidFill>
                  <a:srgbClr val="000000"/>
                </a:solidFill>
                <a:latin typeface="Arial" pitchFamily="34" charset="0"/>
              </a:rPr>
              <a:pPr/>
              <a:t>21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0304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E0ADFA-DA70-4C10-8F63-CF2AF1E80AAB}" type="slidenum">
              <a:rPr lang="en-US" smtClean="0">
                <a:solidFill>
                  <a:srgbClr val="000000"/>
                </a:solidFill>
                <a:latin typeface="Arial" pitchFamily="34" charset="0"/>
              </a:rPr>
              <a:pPr/>
              <a:t>22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1913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7A117C65-0AC2-480D-A518-8911252410C8}" type="slidenum">
              <a:rPr lang="en-US" b="1" smtClean="0">
                <a:solidFill>
                  <a:srgbClr val="000000"/>
                </a:solidFill>
                <a:latin typeface="Arial" pitchFamily="34" charset="0"/>
              </a:rPr>
              <a:pPr eaLnBrk="0" hangingPunct="0"/>
              <a:t>23</a:t>
            </a:fld>
            <a:endParaRPr lang="en-US" b="1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4980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1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81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39FEB0-3C55-4079-8724-8593F8217CBF}" type="slidenum">
              <a:rPr lang="en-US" smtClean="0">
                <a:solidFill>
                  <a:srgbClr val="000000"/>
                </a:solidFill>
                <a:latin typeface="Arial" pitchFamily="34" charset="0"/>
              </a:rPr>
              <a:pPr/>
              <a:t>24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9569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3795CC44-627F-4466-8DB9-F57F1CDE3086}" type="slidenum">
              <a:rPr lang="en-US" smtClean="0">
                <a:solidFill>
                  <a:srgbClr val="000000"/>
                </a:solidFill>
                <a:latin typeface="Arial" pitchFamily="34" charset="0"/>
              </a:rPr>
              <a:pPr eaLnBrk="0" hangingPunct="0"/>
              <a:t>25</a:t>
            </a:fld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8760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1B024F52-5115-4E90-BC92-4DF6EA162768}" type="slidenum">
              <a:rPr lang="en-US" smtClean="0">
                <a:solidFill>
                  <a:srgbClr val="000000"/>
                </a:solidFill>
                <a:latin typeface="Arial" pitchFamily="34" charset="0"/>
              </a:rPr>
              <a:pPr eaLnBrk="0" hangingPunct="0"/>
              <a:t>26</a:t>
            </a:fld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23988" y="401638"/>
            <a:ext cx="10174288" cy="5724525"/>
          </a:xfrm>
          <a:solidFill>
            <a:srgbClr val="FFFFFF"/>
          </a:solidFill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3920" y="6367463"/>
            <a:ext cx="5620174" cy="253531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5946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65226604-9998-44C9-A2D6-C34062C32886}" type="slidenum">
              <a:rPr lang="en-US" smtClean="0">
                <a:solidFill>
                  <a:srgbClr val="000000"/>
                </a:solidFill>
                <a:latin typeface="Arial" pitchFamily="34" charset="0"/>
              </a:rPr>
              <a:pPr eaLnBrk="0" hangingPunct="0"/>
              <a:t>27</a:t>
            </a:fld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23988" y="401638"/>
            <a:ext cx="10174288" cy="5724525"/>
          </a:xfrm>
          <a:solidFill>
            <a:srgbClr val="FFFFFF"/>
          </a:solidFill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3920" y="6367463"/>
            <a:ext cx="5620174" cy="253531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2973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40710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5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  <a:p>
            <a:r>
              <a:rPr lang="en-US" dirty="0">
                <a:latin typeface="Arial" pitchFamily="34" charset="0"/>
              </a:rPr>
              <a:t>In </a:t>
            </a:r>
            <a:r>
              <a:rPr lang="en-US" dirty="0" err="1">
                <a:latin typeface="Arial" pitchFamily="34" charset="0"/>
              </a:rPr>
              <a:t>matlab</a:t>
            </a:r>
            <a:r>
              <a:rPr lang="en-US" dirty="0">
                <a:latin typeface="Arial" pitchFamily="34" charset="0"/>
              </a:rPr>
              <a:t>, conv2 does convolution, filter2 does correlation.  </a:t>
            </a:r>
            <a:r>
              <a:rPr lang="en-US" dirty="0" err="1">
                <a:latin typeface="Arial" pitchFamily="34" charset="0"/>
              </a:rPr>
              <a:t>Imfilter</a:t>
            </a:r>
            <a:r>
              <a:rPr lang="en-US" dirty="0">
                <a:latin typeface="Arial" pitchFamily="34" charset="0"/>
              </a:rPr>
              <a:t> does either if specified, correlation by default (‘</a:t>
            </a:r>
            <a:r>
              <a:rPr lang="en-US" dirty="0" err="1">
                <a:latin typeface="Arial" pitchFamily="34" charset="0"/>
              </a:rPr>
              <a:t>conv</a:t>
            </a:r>
            <a:r>
              <a:rPr lang="en-US" dirty="0">
                <a:latin typeface="Arial" pitchFamily="34" charset="0"/>
              </a:rPr>
              <a:t>’, ‘</a:t>
            </a:r>
            <a:r>
              <a:rPr lang="en-US" dirty="0" err="1">
                <a:latin typeface="Arial" pitchFamily="34" charset="0"/>
              </a:rPr>
              <a:t>corr</a:t>
            </a:r>
            <a:r>
              <a:rPr lang="en-US" dirty="0">
                <a:latin typeface="Arial" pitchFamily="34" charset="0"/>
              </a:rPr>
              <a:t>’ option)</a:t>
            </a:r>
          </a:p>
          <a:p>
            <a:endParaRPr lang="en-US" dirty="0">
              <a:latin typeface="Arial" pitchFamily="34" charset="0"/>
            </a:endParaRPr>
          </a:p>
        </p:txBody>
      </p:sp>
      <p:sp>
        <p:nvSpPr>
          <p:cNvPr id="185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DE27A1-F920-4875-884E-F1E0FAD80E70}" type="slidenum">
              <a:rPr lang="en-US" smtClean="0">
                <a:solidFill>
                  <a:srgbClr val="000000"/>
                </a:solidFill>
                <a:latin typeface="Arial" pitchFamily="34" charset="0"/>
              </a:rPr>
              <a:pPr/>
              <a:t>29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8612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3857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EA0DF3-7642-4C59-8098-530067F53AB7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4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4386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52F1F6-DC5D-4F1C-B5F7-1014541A27E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5161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BAD559-58E6-437A-A7FE-2E6C4DB0F6C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67589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28624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8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88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C0C879-833C-4E31-9D34-3E4FF8128AD5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71752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E7930-BC2B-4868-B227-89E595E5B114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817408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E7930-BC2B-4868-B227-89E595E5B114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32485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E7930-BC2B-4868-B227-89E595E5B114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03181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E7930-BC2B-4868-B227-89E595E5B114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6177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E7930-BC2B-4868-B227-89E595E5B114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0979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E7930-BC2B-4868-B227-89E595E5B114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363004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E7930-BC2B-4868-B227-89E595E5B114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0602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E7930-BC2B-4868-B227-89E595E5B114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296528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E7930-BC2B-4868-B227-89E595E5B114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919523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1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Cross-correlation </a:t>
            </a:r>
            <a:r>
              <a:rPr lang="en-US" b="1" dirty="0"/>
              <a:t>does not</a:t>
            </a:r>
            <a:r>
              <a:rPr lang="en-US" dirty="0"/>
              <a:t> generally possess the property of </a:t>
            </a:r>
            <a:r>
              <a:rPr lang="en-US" b="1" dirty="0"/>
              <a:t>associativity</a:t>
            </a:r>
            <a:r>
              <a:rPr lang="en-US" dirty="0"/>
              <a:t>, while </a:t>
            </a:r>
            <a:r>
              <a:rPr lang="en-US" b="1" dirty="0"/>
              <a:t>convolution does</a:t>
            </a:r>
            <a:r>
              <a:rPr lang="en-US" dirty="0"/>
              <a:t>.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201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FB9115-D0E6-4727-96A2-085F3747F7E3}" type="slidenum"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731384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0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190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369EF6-1ACB-4DBC-BD66-79683FE9885E}" type="slidenum">
              <a:rPr lang="en-US" b="1" smtClean="0">
                <a:solidFill>
                  <a:srgbClr val="000000"/>
                </a:solidFill>
                <a:latin typeface="Arial" pitchFamily="34" charset="0"/>
              </a:rPr>
              <a:pPr/>
              <a:t>46</a:t>
            </a:fld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51668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EAC8B376-7100-4653-9D12-1B20E6A1AEC0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47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82313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C36053CF-FD69-45E7-89E6-37DF635C2587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48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29122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EBD32699-ADD3-4340-B510-B584D706B725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49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69360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065191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ED584A98-F1CC-4AEC-8E86-DE5057707644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51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25981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DEC64AD1-3AED-46BC-B687-1A6B36608B20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52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62810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97F1F670-F64E-4E74-ABC2-F3E50DC1E20C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53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18374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52FD08E2-6016-4314-B294-08902BBE1534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54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72615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C83D8466-881E-4A74-9CC7-F03813FDE188}" type="slidenum">
              <a:rPr lang="en-US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0" hangingPunct="0"/>
              <a:t>56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08022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06738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28154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31165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78184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5D0321-666E-420E-A160-F5E4AE792CD0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8180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</p:spPr>
            <p:txBody>
              <a:bodyPr/>
              <a:lstStyle/>
              <a:p>
                <a:pPr lvl="0"/>
                <a:r>
                  <a:rPr lang="en-US" sz="1200" b="1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'full'</a:t>
                </a:r>
                <a:r>
                  <a:rPr lang="en-US" sz="1200" b="0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: Computes the convolution over every possible overlap position between the input arrays. This includes the edges where the arrays only partially overlap, resulting in an output size of </a:t>
                </a:r>
                <a14:m>
                  <m:oMath xmlns:m="http://schemas.openxmlformats.org/officeDocument/2006/math">
                    <m:r>
                      <a:rPr lang="en-US" sz="1200" b="0" i="1" u="none" strike="noStrike" cap="none" smtClean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m:t>𝑁</m:t>
                    </m:r>
                    <m:r>
                      <a:rPr lang="en-US" sz="12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m:t>+</m:t>
                    </m:r>
                    <m:r>
                      <a:rPr lang="en-US" sz="1200" b="0" i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m:t>𝑀</m:t>
                    </m:r>
                    <m:r>
                      <a:rPr lang="en-US" sz="1200" b="0" i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m:t>−1</m:t>
                    </m:r>
                  </m:oMath>
                </a14:m>
                <a:r>
                  <a:rPr lang="en-US" sz="1200" b="0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(where </a:t>
                </a:r>
                <a14:m>
                  <m:oMath xmlns:m="http://schemas.openxmlformats.org/officeDocument/2006/math">
                    <m:r>
                      <a:rPr lang="en-US" sz="1200" b="0" i="1" u="none" strike="noStrike" cap="none" smtClean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m:t>𝑁</m:t>
                    </m:r>
                  </m:oMath>
                </a14:m>
                <a:r>
                  <a:rPr lang="en-US" sz="1200" b="0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200" b="0" i="1" u="none" strike="noStrike" cap="none" smtClean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m:t>𝑀</m:t>
                    </m:r>
                  </m:oMath>
                </a14:m>
                <a:r>
                  <a:rPr lang="en-US" sz="1200" b="0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are the lengths of the input arrays). Because it accounts for these outer boundary interactions, the output is larger than </a:t>
                </a:r>
                <a14:m>
                  <m:oMath xmlns:m="http://schemas.openxmlformats.org/officeDocument/2006/math">
                    <m:r>
                      <a:rPr lang="en-US" sz="1200" b="0" i="1" u="none" strike="noStrike" cap="none" smtClean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m:t>𝑓</m:t>
                    </m:r>
                  </m:oMath>
                </a14:m>
                <a:r>
                  <a:rPr lang="en-US" sz="1200" b="0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.</a:t>
                </a:r>
              </a:p>
              <a:p>
                <a:pPr lvl="0"/>
                <a:endParaRPr lang="en-US" sz="1200" b="0" i="0" u="none" strike="noStrike" cap="none" dirty="0">
                  <a:solidFill>
                    <a:schemeClr val="dk1"/>
                  </a:solidFill>
                  <a:effectLst/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lvl="0"/>
                <a:r>
                  <a:rPr lang="en-US" sz="1200" b="1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'same'</a:t>
                </a:r>
                <a:r>
                  <a:rPr lang="en-US" sz="1200" b="0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: Returns an output array whose dimensions match the primary input </a:t>
                </a:r>
                <a14:m>
                  <m:oMath xmlns:m="http://schemas.openxmlformats.org/officeDocument/2006/math">
                    <m:r>
                      <a:rPr lang="en-US" sz="1200" b="0" i="1" u="none" strike="noStrike" cap="none" smtClean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m:t>𝑓</m:t>
                    </m:r>
                  </m:oMath>
                </a14:m>
                <a:r>
                  <a:rPr lang="en-US" sz="1200" b="0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exactly. It does this by taking the central portion of the 'full' output and trimming the edges. This mode is commonly used in image filtering or time-series analysis when you need the processed output to retain the exact same spatial dimensions or length as the original input.</a:t>
                </a:r>
              </a:p>
              <a:p>
                <a:endParaRPr lang="en-US" dirty="0">
                  <a:latin typeface="Arial" pitchFamily="34" charset="0"/>
                </a:endParaRPr>
              </a:p>
            </p:txBody>
          </p:sp>
        </mc:Choice>
        <mc:Fallback>
          <p:sp>
            <p:nvSpPr>
              <p:cNvPr id="178180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</p:spPr>
            <p:txBody>
              <a:bodyPr/>
              <a:lstStyle/>
              <a:p>
                <a:pPr lvl="0"/>
                <a:r>
                  <a:rPr lang="en-US" sz="1200" b="1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'full'</a:t>
                </a:r>
                <a:r>
                  <a:rPr lang="en-US" sz="1200" b="0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: Computes the convolution over every possible overlap position between the input arrays. This includes the edges where the arrays only partially overlap, resulting in an output size of </a:t>
                </a:r>
                <a:r>
                  <a:rPr lang="en-US" sz="12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𝑁+𝑀−1</a:t>
                </a:r>
                <a:r>
                  <a:rPr lang="en-US" sz="1200" b="0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(where </a:t>
                </a:r>
                <a:r>
                  <a:rPr lang="en-US" sz="12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𝑁</a:t>
                </a:r>
                <a:r>
                  <a:rPr lang="en-US" sz="1200" b="0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and </a:t>
                </a:r>
                <a:r>
                  <a:rPr lang="en-US" sz="12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𝑀</a:t>
                </a:r>
                <a:r>
                  <a:rPr lang="en-US" sz="1200" b="0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are the lengths of the input arrays). Because it accounts for these outer boundary interactions, the output is larger than </a:t>
                </a:r>
                <a:r>
                  <a:rPr lang="en-US" sz="12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𝑓</a:t>
                </a:r>
                <a:r>
                  <a:rPr lang="en-US" sz="1200" b="0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.</a:t>
                </a:r>
              </a:p>
              <a:p>
                <a:pPr lvl="0"/>
                <a:endParaRPr lang="en-US" sz="1200" b="0" i="0" u="none" strike="noStrike" cap="none" dirty="0">
                  <a:solidFill>
                    <a:schemeClr val="dk1"/>
                  </a:solidFill>
                  <a:effectLst/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lvl="0"/>
                <a:r>
                  <a:rPr lang="en-US" sz="1200" b="1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'same'</a:t>
                </a:r>
                <a:r>
                  <a:rPr lang="en-US" sz="1200" b="0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: Returns an output array whose dimensions match the primary input </a:t>
                </a:r>
                <a:r>
                  <a:rPr lang="en-US" sz="12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𝑓</a:t>
                </a:r>
                <a:r>
                  <a:rPr lang="en-US" sz="1200" b="0" i="0" u="none" strike="noStrike" cap="none" dirty="0">
                    <a:solidFill>
                      <a:schemeClr val="dk1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exactly. It does this by taking the central portion of the 'full' output and trimming the edges. This mode is commonly used in image filtering or time-series analysis when you need the processed output to retain the exact same spatial dimensions or length as the original input.</a:t>
                </a:r>
              </a:p>
              <a:p>
                <a:endParaRPr lang="en-US" dirty="0">
                  <a:latin typeface="Arial" pitchFamily="34" charset="0"/>
                </a:endParaRP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635920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136F2D-D980-4131-9081-078D0672D457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r>
              <a:rPr lang="en-US" dirty="0">
                <a:latin typeface="Arial" pitchFamily="34" charset="0"/>
              </a:rPr>
              <a:t>All examples are shown in the animation.</a:t>
            </a:r>
            <a:endParaRPr lang="ru-RU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54823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48696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3CD0D-D4F5-424C-818E-D89E5847A0F8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/>
              <a:t>No matrix multiplication, it is a convolution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03629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BAE71-40D6-8EE5-7762-3E509B6C0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8ECBFF50-7886-73E8-B929-AB70B959E0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A3CD0D-D4F5-424C-818E-D89E5847A0F8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E26FB55F-0872-8AA7-E92F-913A353897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9D7325C0-29CD-BBDF-739D-E7FD81EBA4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01330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928F5-F21F-44EA-64D2-2E590C08E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Slide Image Placeholder 1">
            <a:extLst>
              <a:ext uri="{FF2B5EF4-FFF2-40B4-BE49-F238E27FC236}">
                <a16:creationId xmlns:a16="http://schemas.microsoft.com/office/drawing/2014/main" id="{458780F5-6BBF-30BA-2DE0-F62D1E52BCE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8899" name="Notes Placeholder 2">
            <a:extLst>
              <a:ext uri="{FF2B5EF4-FFF2-40B4-BE49-F238E27FC236}">
                <a16:creationId xmlns:a16="http://schemas.microsoft.com/office/drawing/2014/main" id="{A9820604-5B3D-262E-69D1-A74E7E824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Arial" pitchFamily="34" charset="0"/>
              </a:rPr>
              <a:t>\</a:t>
            </a:r>
          </a:p>
        </p:txBody>
      </p:sp>
      <p:sp>
        <p:nvSpPr>
          <p:cNvPr id="208900" name="Slide Number Placeholder 3">
            <a:extLst>
              <a:ext uri="{FF2B5EF4-FFF2-40B4-BE49-F238E27FC236}">
                <a16:creationId xmlns:a16="http://schemas.microsoft.com/office/drawing/2014/main" id="{86A29945-1D60-0E8A-F991-52B87216B8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47DD9B-4950-4E5A-940D-6CE923CD0D5E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853308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8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Arial" pitchFamily="34" charset="0"/>
              </a:rPr>
              <a:t>\</a:t>
            </a:r>
          </a:p>
        </p:txBody>
      </p:sp>
      <p:sp>
        <p:nvSpPr>
          <p:cNvPr id="208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47DD9B-4950-4E5A-940D-6CE923CD0D5E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73277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9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</a:endParaRPr>
          </a:p>
        </p:txBody>
      </p:sp>
      <p:sp>
        <p:nvSpPr>
          <p:cNvPr id="209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CCBEA3-1841-422A-A5A0-C25C6D4B72FD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69343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2F1F6-DC5D-4F1C-B5F7-1014541A27E4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002752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210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CC0E27-AFC7-4419-A0E4-0563EA0FB993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459679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3879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8909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890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22CBE-ED8B-45BA-9A6E-348B1A39EB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926509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7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98613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6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3510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4099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3409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845F2C-A55F-4C01-B6BD-69B39E8BA65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076820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411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[x-direction] </a:t>
            </a:r>
          </a:p>
          <a:p>
            <a:endParaRPr lang="en-US" dirty="0"/>
          </a:p>
          <a:p>
            <a:r>
              <a:rPr lang="en-US" dirty="0"/>
              <a:t>|</a:t>
            </a:r>
          </a:p>
          <a:p>
            <a:r>
              <a:rPr lang="en-US" dirty="0"/>
              <a:t>|</a:t>
            </a:r>
          </a:p>
          <a:p>
            <a:r>
              <a:rPr lang="en-US" dirty="0"/>
              <a:t>|</a:t>
            </a:r>
          </a:p>
          <a:p>
            <a:r>
              <a:rPr lang="en-US" dirty="0"/>
              <a:t>|</a:t>
            </a:r>
          </a:p>
          <a:p>
            <a:r>
              <a:rPr lang="en-US" dirty="0"/>
              <a:t>Vertical Edges</a:t>
            </a:r>
          </a:p>
          <a:p>
            <a:endParaRPr lang="en-US" dirty="0"/>
          </a:p>
          <a:p>
            <a:r>
              <a:rPr lang="en-US" dirty="0"/>
              <a:t>[</a:t>
            </a:r>
            <a:r>
              <a:rPr lang="en-US" dirty="0" err="1"/>
              <a:t>y_direction</a:t>
            </a:r>
            <a:r>
              <a:rPr lang="en-US" dirty="0"/>
              <a:t>]</a:t>
            </a:r>
          </a:p>
          <a:p>
            <a:r>
              <a:rPr lang="en-US" dirty="0"/>
              <a:t>------ Horizontal Edges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014662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04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3604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CBD3E5-D1C7-41EE-896F-C03409F9AE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05069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24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3624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7004FB-0B0F-41F5-8FAD-E485DD60D9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44928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659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3665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EC8F9-771F-42D1-84FE-6421A8C90D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96220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4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3686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988C6A-CB79-4B75-A64E-2A5F584822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34176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069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3706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363397-E4AF-47C2-B316-5A6D1AAAEB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610752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1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72511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37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3737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8D579B-2187-4A01-AB8E-F383C9CE86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6783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332804-55E6-48A7-A691-13A2EA49647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216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  <p:sp>
        <p:nvSpPr>
          <p:cNvPr id="9216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EBE52A-F3B8-4995-B408-4B2AE74E775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43594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9D2EEE-7ECB-4D37-9EEC-B87249E9B1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318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pitchFamily="34" charset="0"/>
              </a:rPr>
              <a:t>a: Horizontal and Vertical Edges</a:t>
            </a:r>
          </a:p>
          <a:p>
            <a:pPr eaLnBrk="1" hangingPunct="1"/>
            <a:endParaRPr lang="en-US" dirty="0">
              <a:latin typeface="Arial" pitchFamily="34" charset="0"/>
            </a:endParaRPr>
          </a:p>
          <a:p>
            <a:pPr eaLnBrk="1" hangingPunct="1"/>
            <a:r>
              <a:rPr lang="en-US" dirty="0">
                <a:latin typeface="Arial" pitchFamily="34" charset="0"/>
              </a:rPr>
              <a:t>b: Horizontal Edges</a:t>
            </a:r>
          </a:p>
        </p:txBody>
      </p:sp>
      <p:sp>
        <p:nvSpPr>
          <p:cNvPr id="9318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358EE8-E338-4F63-B372-EBE1ED86AC0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249680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2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9754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7990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3799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2A77E-6543-4FB0-94D6-99F65A5E67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09265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4E371F-9BFA-4F6B-BF36-275653E4A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861130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4E371F-9BFA-4F6B-BF36-275653E4A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37279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4E371F-9BFA-4F6B-BF36-275653E4A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052282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4E371F-9BFA-4F6B-BF36-275653E4A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39453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4E371F-9BFA-4F6B-BF36-275653E4A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849097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4E371F-9BFA-4F6B-BF36-275653E4A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74540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4E371F-9BFA-4F6B-BF36-275653E4A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294859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4E371F-9BFA-4F6B-BF36-275653E4A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4896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4E371F-9BFA-4F6B-BF36-275653E4A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536708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20945-5675-C1D1-7B92-82CCB9565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4533BD-107C-59D0-1291-BB5FA5B2CE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28F4B3-9009-6808-3679-345C18A5D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96EB9-C67E-7035-9FC3-4295D3B399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4E371F-9BFA-4F6B-BF36-275653E4A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8631804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785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5785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389CE7-0552-421C-9EAD-8267410F30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774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50"/>
              <a:buFont typeface="Arial"/>
              <a:buNone/>
              <a:defRPr sz="405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SzPts val="1530"/>
              <a:buNone/>
              <a:defRPr>
                <a:solidFill>
                  <a:srgbClr val="3F3F3F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SzPts val="1275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70"/>
              </a:spcBef>
              <a:spcAft>
                <a:spcPts val="0"/>
              </a:spcAft>
              <a:buSzPts val="1215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10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3" name="Google Shape;23;p14"/>
          <p:cNvCxnSpPr/>
          <p:nvPr/>
        </p:nvCxnSpPr>
        <p:spPr>
          <a:xfrm>
            <a:off x="685800" y="2548890"/>
            <a:ext cx="7848600" cy="1191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6"/>
          <p:cNvSpPr txBox="1"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"/>
              <a:buNone/>
              <a:defRPr sz="36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2"/>
                </a:solidFill>
              </a:defRPr>
            </a:lvl1pPr>
            <a:lvl2pPr marL="914400" lvl="1" indent="-228600" algn="l"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108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6" name="Google Shape;36;p16"/>
          <p:cNvCxnSpPr/>
          <p:nvPr/>
        </p:nvCxnSpPr>
        <p:spPr>
          <a:xfrm>
            <a:off x="731520" y="3449574"/>
            <a:ext cx="7848600" cy="1191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457200" y="1255014"/>
            <a:ext cx="4038600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2pPr>
            <a:lvl3pPr marL="1371600" lvl="2" indent="-314325" algn="l">
              <a:spcBef>
                <a:spcPts val="300"/>
              </a:spcBef>
              <a:spcAft>
                <a:spcPts val="0"/>
              </a:spcAft>
              <a:buSzPts val="1350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2"/>
          </p:nvPr>
        </p:nvSpPr>
        <p:spPr>
          <a:xfrm>
            <a:off x="4648200" y="1255014"/>
            <a:ext cx="4038600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2pPr>
            <a:lvl3pPr marL="1371600" lvl="2" indent="-314325" algn="l">
              <a:spcBef>
                <a:spcPts val="300"/>
              </a:spcBef>
              <a:spcAft>
                <a:spcPts val="0"/>
              </a:spcAft>
              <a:buSzPts val="1350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45720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3"/>
          </p:nvPr>
        </p:nvSpPr>
        <p:spPr>
          <a:xfrm>
            <a:off x="475488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4"/>
          </p:nvPr>
        </p:nvSpPr>
        <p:spPr>
          <a:xfrm>
            <a:off x="475488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3" name="Google Shape;53;p18"/>
          <p:cNvCxnSpPr/>
          <p:nvPr/>
        </p:nvCxnSpPr>
        <p:spPr>
          <a:xfrm rot="5400000">
            <a:off x="2806462" y="3034268"/>
            <a:ext cx="3531870" cy="794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1"/>
          <p:cNvSpPr txBox="1"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body" idx="1"/>
          </p:nvPr>
        </p:nvSpPr>
        <p:spPr>
          <a:xfrm>
            <a:off x="2971800" y="594060"/>
            <a:ext cx="571500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8140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1pPr>
            <a:lvl2pPr marL="914400" lvl="1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4pPr>
            <a:lvl5pPr marL="2286000" lvl="4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5pPr>
            <a:lvl6pPr marL="2743200" lvl="5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6pPr>
            <a:lvl7pPr marL="3200400" lvl="6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7pPr>
            <a:lvl8pPr marL="3657600" lvl="7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8pPr>
            <a:lvl9pPr marL="4114800" lvl="8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body" idx="2"/>
          </p:nvPr>
        </p:nvSpPr>
        <p:spPr>
          <a:xfrm>
            <a:off x="457201" y="1597915"/>
            <a:ext cx="2139696" cy="318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0" name="Google Shape;70;p21"/>
          <p:cNvCxnSpPr/>
          <p:nvPr/>
        </p:nvCxnSpPr>
        <p:spPr>
          <a:xfrm rot="5400000">
            <a:off x="684114" y="2684956"/>
            <a:ext cx="4183380" cy="1588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 txBox="1"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>
            <a:spLocks noGrp="1"/>
          </p:cNvSpPr>
          <p:nvPr>
            <p:ph type="pic" idx="2"/>
          </p:nvPr>
        </p:nvSpPr>
        <p:spPr>
          <a:xfrm>
            <a:off x="2858610" y="628651"/>
            <a:ext cx="5904390" cy="4125342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12700" dir="5400000" algn="t" rotWithShape="0">
              <a:srgbClr val="000000">
                <a:alpha val="58823"/>
              </a:srgbClr>
            </a:outerShdw>
          </a:effectLst>
        </p:spPr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2139696" cy="3182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2743200" y="-1085850"/>
            <a:ext cx="36576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 txBox="1">
            <a:spLocks noGrp="1"/>
          </p:cNvSpPr>
          <p:nvPr>
            <p:ph type="title"/>
          </p:nvPr>
        </p:nvSpPr>
        <p:spPr>
          <a:xfrm rot="5400000">
            <a:off x="5457825" y="1628775"/>
            <a:ext cx="440055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body" idx="1"/>
          </p:nvPr>
        </p:nvSpPr>
        <p:spPr>
          <a:xfrm rot="5400000">
            <a:off x="1266825" y="-352425"/>
            <a:ext cx="440055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67D7C6-78AC-4C7A-A17F-4D0AAA37D1C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180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150"/>
            <a:ext cx="7772400" cy="6286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685800"/>
            <a:ext cx="7772400" cy="394335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28961-56CF-4D0D-9EE0-8E27C53DE99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9/9/26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DFF11-EF67-4A6A-8E8B-46DEBC046CE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14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428AE-0DA5-4F89-9D16-40EE3B7301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9/9/26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811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9562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75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5752" algn="l" rtl="0"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1215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5275" algn="l" rtl="0">
              <a:spcBef>
                <a:spcPts val="21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62" r:id="rId10"/>
    <p:sldLayoutId id="2147483663" r:id="rId11"/>
    <p:sldLayoutId id="2147483664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murrugarrallerena@weber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hyperlink" Target="https://github.com/nineil-pitt/cs1674_fall26/tree/main/lab_2_filter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3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etosa.io/ev/" TargetMode="External"/><Relationship Id="rId5" Type="http://schemas.openxmlformats.org/officeDocument/2006/relationships/hyperlink" Target="https://setosa.io/ev/image-kernels/" TargetMode="Externa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13" Type="http://schemas.openxmlformats.org/officeDocument/2006/relationships/image" Target="../media/image32.png"/><Relationship Id="rId3" Type="http://schemas.openxmlformats.org/officeDocument/2006/relationships/tags" Target="../tags/tag2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0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image" Target="../media/image31.png"/><Relationship Id="rId5" Type="http://schemas.openxmlformats.org/officeDocument/2006/relationships/tags" Target="../tags/tag22.xml"/><Relationship Id="rId10" Type="http://schemas.openxmlformats.org/officeDocument/2006/relationships/image" Target="../media/image23.png"/><Relationship Id="rId4" Type="http://schemas.openxmlformats.org/officeDocument/2006/relationships/tags" Target="../tags/tag21.xml"/><Relationship Id="rId9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26.xml"/><Relationship Id="rId7" Type="http://schemas.openxmlformats.org/officeDocument/2006/relationships/image" Target="../media/image23.png"/><Relationship Id="rId12" Type="http://schemas.openxmlformats.org/officeDocument/2006/relationships/image" Target="../media/image38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notesSlide" Target="../notesSlides/notesSlide24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2.xml"/><Relationship Id="rId10" Type="http://schemas.openxmlformats.org/officeDocument/2006/relationships/oleObject" Target="../embeddings/oleObject1.bin"/><Relationship Id="rId4" Type="http://schemas.openxmlformats.org/officeDocument/2006/relationships/tags" Target="../tags/tag27.xml"/><Relationship Id="rId9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46.png"/><Relationship Id="rId5" Type="http://schemas.microsoft.com/office/2011/relationships/webextension" Target="../webextensions/webextension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nineil-pitt/cs1674_fall26/tree/main/lab_2_filters" TargetMode="External"/><Relationship Id="rId3" Type="http://schemas.openxmlformats.org/officeDocument/2006/relationships/image" Target="../media/image47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ineil-pitt/cs1674_fall26/tree/main/lab_2_filters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58.png"/><Relationship Id="rId5" Type="http://schemas.microsoft.com/office/2011/relationships/webextension" Target="../webextensions/webextension2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36.xml"/><Relationship Id="rId7" Type="http://schemas.openxmlformats.org/officeDocument/2006/relationships/image" Target="../media/image59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36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0.png"/><Relationship Id="rId4" Type="http://schemas.openxmlformats.org/officeDocument/2006/relationships/tags" Target="../tags/tag37.xml"/><Relationship Id="rId9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40.xml"/><Relationship Id="rId7" Type="http://schemas.openxmlformats.org/officeDocument/2006/relationships/image" Target="../media/image59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notesSlide" Target="../notesSlides/notesSlide37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0.png"/><Relationship Id="rId4" Type="http://schemas.openxmlformats.org/officeDocument/2006/relationships/tags" Target="../tags/tag41.xml"/><Relationship Id="rId9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44.xml"/><Relationship Id="rId7" Type="http://schemas.openxmlformats.org/officeDocument/2006/relationships/image" Target="../media/image59.pn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notesSlide" Target="../notesSlides/notesSlide38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0.png"/><Relationship Id="rId4" Type="http://schemas.openxmlformats.org/officeDocument/2006/relationships/tags" Target="../tags/tag45.xml"/><Relationship Id="rId9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48.xml"/><Relationship Id="rId7" Type="http://schemas.openxmlformats.org/officeDocument/2006/relationships/image" Target="../media/image59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notesSlide" Target="../notesSlides/notesSlide39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0.png"/><Relationship Id="rId4" Type="http://schemas.openxmlformats.org/officeDocument/2006/relationships/tags" Target="../tags/tag49.xml"/><Relationship Id="rId9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52.xml"/><Relationship Id="rId7" Type="http://schemas.openxmlformats.org/officeDocument/2006/relationships/image" Target="../media/image59.pn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notesSlide" Target="../notesSlides/notesSlide40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0.png"/><Relationship Id="rId4" Type="http://schemas.openxmlformats.org/officeDocument/2006/relationships/tags" Target="../tags/tag53.xml"/><Relationship Id="rId9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56.xml"/><Relationship Id="rId7" Type="http://schemas.openxmlformats.org/officeDocument/2006/relationships/image" Target="../media/image59.png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notesSlide" Target="../notesSlides/notesSlide41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0.png"/><Relationship Id="rId4" Type="http://schemas.openxmlformats.org/officeDocument/2006/relationships/tags" Target="../tags/tag57.xml"/><Relationship Id="rId9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60.xml"/><Relationship Id="rId7" Type="http://schemas.openxmlformats.org/officeDocument/2006/relationships/image" Target="../media/image59.png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notesSlide" Target="../notesSlides/notesSlide42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0.png"/><Relationship Id="rId4" Type="http://schemas.openxmlformats.org/officeDocument/2006/relationships/tags" Target="../tags/tag61.xml"/><Relationship Id="rId9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64.xml"/><Relationship Id="rId7" Type="http://schemas.openxmlformats.org/officeDocument/2006/relationships/image" Target="../media/image59.png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notesSlide" Target="../notesSlides/notesSlide43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0.png"/><Relationship Id="rId4" Type="http://schemas.openxmlformats.org/officeDocument/2006/relationships/tags" Target="../tags/tag65.xml"/><Relationship Id="rId9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68.xml"/><Relationship Id="rId7" Type="http://schemas.openxmlformats.org/officeDocument/2006/relationships/image" Target="../media/image59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notesSlide" Target="../notesSlides/notesSlide44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0.png"/><Relationship Id="rId4" Type="http://schemas.openxmlformats.org/officeDocument/2006/relationships/tags" Target="../tags/tag69.xml"/><Relationship Id="rId9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0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64.png"/><Relationship Id="rId5" Type="http://schemas.microsoft.com/office/2011/relationships/webextension" Target="../webextensions/webextension3.xml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3.xml"/><Relationship Id="rId5" Type="http://schemas.openxmlformats.org/officeDocument/2006/relationships/image" Target="../media/image31.png"/><Relationship Id="rId4" Type="http://schemas.openxmlformats.org/officeDocument/2006/relationships/image" Target="../media/image6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Relationship Id="rId6" Type="http://schemas.openxmlformats.org/officeDocument/2006/relationships/image" Target="../media/image65.png"/><Relationship Id="rId5" Type="http://schemas.openxmlformats.org/officeDocument/2006/relationships/image" Target="../media/image31.png"/><Relationship Id="rId4" Type="http://schemas.openxmlformats.org/officeDocument/2006/relationships/image" Target="../media/image6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5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4" Type="http://schemas.openxmlformats.org/officeDocument/2006/relationships/image" Target="../media/image6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8.xml"/><Relationship Id="rId6" Type="http://schemas.openxmlformats.org/officeDocument/2006/relationships/image" Target="../media/image66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scipy.org/doc/scipy/reference/generated/scipy.ndimage.median_filter.html#scipy.ndimage.median_filter" TargetMode="Externa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13" Type="http://schemas.openxmlformats.org/officeDocument/2006/relationships/image" Target="../media/image83.jpeg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12" Type="http://schemas.openxmlformats.org/officeDocument/2006/relationships/image" Target="../media/image8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11" Type="http://schemas.openxmlformats.org/officeDocument/2006/relationships/image" Target="../media/image81.jpeg"/><Relationship Id="rId5" Type="http://schemas.openxmlformats.org/officeDocument/2006/relationships/image" Target="../media/image75.jpeg"/><Relationship Id="rId15" Type="http://schemas.openxmlformats.org/officeDocument/2006/relationships/image" Target="../media/image85.jpeg"/><Relationship Id="rId10" Type="http://schemas.openxmlformats.org/officeDocument/2006/relationships/image" Target="../media/image80.jpeg"/><Relationship Id="rId4" Type="http://schemas.openxmlformats.org/officeDocument/2006/relationships/image" Target="../media/image74.jpeg"/><Relationship Id="rId9" Type="http://schemas.openxmlformats.org/officeDocument/2006/relationships/image" Target="../media/image79.jpeg"/><Relationship Id="rId14" Type="http://schemas.openxmlformats.org/officeDocument/2006/relationships/image" Target="../media/image84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3.bin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image" Target="../media/image91.png"/><Relationship Id="rId11" Type="http://schemas.openxmlformats.org/officeDocument/2006/relationships/image" Target="../media/image95.png"/><Relationship Id="rId5" Type="http://schemas.openxmlformats.org/officeDocument/2006/relationships/hyperlink" Target="http://cvcl.mit.edu/hybridimage.htm" TargetMode="External"/><Relationship Id="rId10" Type="http://schemas.openxmlformats.org/officeDocument/2006/relationships/image" Target="../media/image94.jpeg"/><Relationship Id="rId4" Type="http://schemas.openxmlformats.org/officeDocument/2006/relationships/notesSlide" Target="../notesSlides/notesSlide67.xml"/><Relationship Id="rId9" Type="http://schemas.openxmlformats.org/officeDocument/2006/relationships/image" Target="../media/image9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wmf"/><Relationship Id="rId3" Type="http://schemas.openxmlformats.org/officeDocument/2006/relationships/image" Target="../media/image99.png"/><Relationship Id="rId7" Type="http://schemas.openxmlformats.org/officeDocument/2006/relationships/oleObject" Target="../embeddings/oleObject4.bin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101.png"/><Relationship Id="rId10" Type="http://schemas.openxmlformats.org/officeDocument/2006/relationships/image" Target="../media/image103.wmf"/><Relationship Id="rId4" Type="http://schemas.openxmlformats.org/officeDocument/2006/relationships/image" Target="../media/image100.png"/><Relationship Id="rId9" Type="http://schemas.openxmlformats.org/officeDocument/2006/relationships/oleObject" Target="../embeddings/oleObject5.bin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7" Type="http://schemas.openxmlformats.org/officeDocument/2006/relationships/image" Target="../media/image11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image" Target="../media/image118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microsoft.com/office/2007/relationships/hdphoto" Target="../media/hdphoto1.wdp"/><Relationship Id="rId4" Type="http://schemas.openxmlformats.org/officeDocument/2006/relationships/image" Target="../media/image11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image" Target="../media/image118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microsoft.com/office/2007/relationships/hdphoto" Target="../media/hdphoto1.wdp"/><Relationship Id="rId4" Type="http://schemas.openxmlformats.org/officeDocument/2006/relationships/image" Target="../media/image11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image" Target="../media/image118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microsoft.com/office/2007/relationships/hdphoto" Target="../media/hdphoto1.wdp"/><Relationship Id="rId4" Type="http://schemas.openxmlformats.org/officeDocument/2006/relationships/image" Target="../media/image116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5.png"/><Relationship Id="rId7" Type="http://schemas.openxmlformats.org/officeDocument/2006/relationships/image" Target="../media/image118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microsoft.com/office/2007/relationships/hdphoto" Target="../media/hdphoto1.wdp"/><Relationship Id="rId4" Type="http://schemas.openxmlformats.org/officeDocument/2006/relationships/image" Target="../media/image116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1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20.wmf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9.bin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1.wmf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2.bin"/><Relationship Id="rId4" Type="http://schemas.openxmlformats.org/officeDocument/2006/relationships/image" Target="../media/image120.wmf"/><Relationship Id="rId9" Type="http://schemas.openxmlformats.org/officeDocument/2006/relationships/image" Target="../media/image123.jpe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7" Type="http://schemas.openxmlformats.org/officeDocument/2006/relationships/image" Target="../media/image12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2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4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6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8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0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9.jpe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0.xm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jpe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jpeg"/><Relationship Id="rId5" Type="http://schemas.openxmlformats.org/officeDocument/2006/relationships/image" Target="../media/image143.png"/><Relationship Id="rId4" Type="http://schemas.openxmlformats.org/officeDocument/2006/relationships/image" Target="../media/image142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image" Target="../media/image147.png"/><Relationship Id="rId5" Type="http://schemas.microsoft.com/office/2011/relationships/webextension" Target="../webextensions/webextension4.xml"/><Relationship Id="rId4" Type="http://schemas.openxmlformats.org/officeDocument/2006/relationships/notesSlide" Target="../notesSlides/notesSlide9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7" Type="http://schemas.openxmlformats.org/officeDocument/2006/relationships/image" Target="../media/image146.jpe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44.jpeg"/><Relationship Id="rId4" Type="http://schemas.openxmlformats.org/officeDocument/2006/relationships/image" Target="../media/image143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1303712" y="1005576"/>
            <a:ext cx="6536577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lang="en-US" sz="3000"/>
              <a:t>CS 1674/2074: </a:t>
            </a:r>
            <a:r>
              <a:rPr lang="en-US" sz="3000" dirty="0"/>
              <a:t>Filters</a:t>
            </a:r>
            <a:endParaRPr lang="en-US" dirty="0"/>
          </a:p>
        </p:txBody>
      </p:sp>
      <p:sp>
        <p:nvSpPr>
          <p:cNvPr id="4" name="Google Shape;96;p1">
            <a:extLst>
              <a:ext uri="{FF2B5EF4-FFF2-40B4-BE49-F238E27FC236}">
                <a16:creationId xmlns:a16="http://schemas.microsoft.com/office/drawing/2014/main" id="{F46CD92E-B67F-3ADF-6EC5-F5AEDCB1E979}"/>
              </a:ext>
            </a:extLst>
          </p:cNvPr>
          <p:cNvSpPr txBox="1">
            <a:spLocks/>
          </p:cNvSpPr>
          <p:nvPr/>
        </p:nvSpPr>
        <p:spPr>
          <a:xfrm>
            <a:off x="1657350" y="2571750"/>
            <a:ext cx="5886600" cy="24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9562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75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5752" algn="ctr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1215"/>
              <a:buFont typeface="Arial"/>
              <a:buNone/>
              <a:defRPr sz="13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5275" algn="ctr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0512" algn="ctr" rtl="0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0512" algn="ctr" rtl="0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0512" algn="ctr" rtl="0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0512" algn="ctr" rtl="0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ts val="0"/>
              </a:spcBef>
            </a:pPr>
            <a:endParaRPr lang="en-US" b="1" dirty="0"/>
          </a:p>
          <a:p>
            <a:pPr marL="0" indent="0" algn="ctr">
              <a:spcBef>
                <a:spcPts val="0"/>
              </a:spcBef>
            </a:pPr>
            <a:endParaRPr lang="en-US" b="1" dirty="0"/>
          </a:p>
          <a:p>
            <a:pPr marL="0" indent="0" algn="ctr">
              <a:spcBef>
                <a:spcPts val="0"/>
              </a:spcBef>
            </a:pPr>
            <a:r>
              <a:rPr lang="en-US" b="1" dirty="0"/>
              <a:t>PhD. Nils Murrugarra-Llerena</a:t>
            </a:r>
          </a:p>
          <a:p>
            <a:pPr marL="0" indent="0" algn="ctr">
              <a:spcBef>
                <a:spcPts val="0"/>
              </a:spcBef>
            </a:pPr>
            <a:r>
              <a:rPr lang="en-US" dirty="0">
                <a:hlinkClick r:id="rId3"/>
              </a:rPr>
              <a:t>nem177@pitt.edu</a:t>
            </a:r>
            <a:r>
              <a:rPr lang="en-US" dirty="0"/>
              <a:t> </a:t>
            </a:r>
          </a:p>
          <a:p>
            <a:pPr marL="0" indent="0" algn="ctr">
              <a:spcBef>
                <a:spcPts val="0"/>
              </a:spcBef>
            </a:pPr>
            <a:endParaRPr lang="en-US" b="1" dirty="0"/>
          </a:p>
          <a:p>
            <a:pPr marL="0" indent="0" algn="ctr">
              <a:spcBef>
                <a:spcPts val="0"/>
              </a:spcBef>
            </a:pPr>
            <a:endParaRPr lang="en-US" b="1" dirty="0"/>
          </a:p>
          <a:p>
            <a:pPr marL="0" indent="0" algn="ctr">
              <a:spcBef>
                <a:spcPts val="0"/>
              </a:spcBef>
            </a:pPr>
            <a:endParaRPr lang="en-US" dirty="0"/>
          </a:p>
        </p:txBody>
      </p:sp>
      <p:pic>
        <p:nvPicPr>
          <p:cNvPr id="5" name="Picture 4" descr="University of Pittsburgh Logo and symbol, meaning, history, PNG, brand">
            <a:extLst>
              <a:ext uri="{FF2B5EF4-FFF2-40B4-BE49-F238E27FC236}">
                <a16:creationId xmlns:a16="http://schemas.microsoft.com/office/drawing/2014/main" id="{3AEC75A1-DF84-09AF-4894-7DD85B3B4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t="21714" b="22062"/>
          <a:stretch>
            <a:fillRect/>
          </a:stretch>
        </p:blipFill>
        <p:spPr bwMode="auto">
          <a:xfrm>
            <a:off x="2950460" y="3950191"/>
            <a:ext cx="3243079" cy="10247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1698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76C1A-1665-D073-E638-D0363FE6F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830E8FEB-C1A2-9B2C-E5BF-F3583AFFFC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 dirty="0"/>
              <a:t>[Motivation] Filters</a:t>
            </a:r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05B81137-32C0-53C5-BC68-3C1336EA96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1" y="1013253"/>
            <a:ext cx="6392966" cy="3921211"/>
          </a:xfrm>
          <a:ln>
            <a:noFill/>
          </a:ln>
        </p:spPr>
        <p:txBody>
          <a:bodyPr>
            <a:noAutofit/>
          </a:bodyPr>
          <a:lstStyle/>
          <a:p>
            <a:pPr marL="131445" indent="0" algn="just">
              <a:buNone/>
            </a:pPr>
            <a:r>
              <a:rPr lang="en-US" sz="1400" b="1" dirty="0">
                <a:solidFill>
                  <a:schemeClr val="bg2"/>
                </a:solidFill>
              </a:rPr>
              <a:t>Sifting Sand</a:t>
            </a:r>
          </a:p>
          <a:p>
            <a:pPr marL="131445" indent="0" algn="just">
              <a:buNone/>
            </a:pPr>
            <a:r>
              <a:rPr lang="en-US" sz="1400" dirty="0"/>
              <a:t>Imagine an image is a big pile of sand with different-sized pebbles mixed in. You want to separate the pebbles by size. </a:t>
            </a:r>
            <a:endParaRPr lang="en-US" sz="2400" dirty="0">
              <a:solidFill>
                <a:srgbClr val="FF0000"/>
              </a:solidFill>
            </a:endParaRPr>
          </a:p>
          <a:p>
            <a:pPr marL="131445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What would you do?</a:t>
            </a:r>
          </a:p>
          <a:p>
            <a:pPr marL="131445" indent="0" algn="just">
              <a:buNone/>
            </a:pPr>
            <a:endParaRPr lang="en-US" sz="1400" dirty="0"/>
          </a:p>
          <a:p>
            <a:pPr marL="131445" indent="0" algn="just">
              <a:buNone/>
            </a:pPr>
            <a:r>
              <a:rPr lang="en-US" sz="1400" dirty="0"/>
              <a:t>You wouldn't try to pick out each pebble by hand; instead, you'd use a series of </a:t>
            </a:r>
            <a:r>
              <a:rPr lang="en-US" sz="1400" b="1" dirty="0"/>
              <a:t>sieves</a:t>
            </a:r>
            <a:r>
              <a:rPr lang="en-US" sz="1400" dirty="0"/>
              <a:t> with different mesh sizes.</a:t>
            </a:r>
          </a:p>
          <a:p>
            <a:pPr marL="131445" indent="0" algn="just">
              <a:buNone/>
            </a:pPr>
            <a:endParaRPr lang="en-US" sz="1400" dirty="0"/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AB349496-CC36-ACDD-DA20-741488ED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</a:t>
            </a:fld>
            <a:endParaRPr lang="pt-BR" dirty="0"/>
          </a:p>
        </p:txBody>
      </p:sp>
      <p:pic>
        <p:nvPicPr>
          <p:cNvPr id="2" name="Picture 2" descr="Different Types of Sieves: Complete Break Down | 2023 | YKM">
            <a:extLst>
              <a:ext uri="{FF2B5EF4-FFF2-40B4-BE49-F238E27FC236}">
                <a16:creationId xmlns:a16="http://schemas.microsoft.com/office/drawing/2014/main" id="{2D01F9F4-F284-C925-D7B6-13287D1FF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908" y="3145765"/>
            <a:ext cx="4776106" cy="199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2F399134-DCC4-E379-C535-22A54D8EE4EA}"/>
              </a:ext>
            </a:extLst>
          </p:cNvPr>
          <p:cNvGrpSpPr/>
          <p:nvPr/>
        </p:nvGrpSpPr>
        <p:grpSpPr>
          <a:xfrm>
            <a:off x="2514600" y="3555126"/>
            <a:ext cx="6381640" cy="1034775"/>
            <a:chOff x="2514600" y="3555126"/>
            <a:chExt cx="6381640" cy="103477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537936A-FB78-6BB9-99E1-12661BE52D93}"/>
                </a:ext>
              </a:extLst>
            </p:cNvPr>
            <p:cNvSpPr txBox="1"/>
            <p:nvPr/>
          </p:nvSpPr>
          <p:spPr>
            <a:xfrm>
              <a:off x="7873203" y="3912027"/>
              <a:ext cx="10230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2"/>
                  </a:solidFill>
                </a:rPr>
                <a:t>Filters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9D62AB2B-A563-34F6-460B-B0CF9604D7EF}"/>
                </a:ext>
              </a:extLst>
            </p:cNvPr>
            <p:cNvCxnSpPr>
              <a:cxnSpLocks/>
              <a:endCxn id="4" idx="1"/>
            </p:cNvCxnSpPr>
            <p:nvPr/>
          </p:nvCxnSpPr>
          <p:spPr>
            <a:xfrm>
              <a:off x="6487510" y="3555126"/>
              <a:ext cx="1385693" cy="5877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19A1567-FD0B-07D3-7BFF-3C21B179BE44}"/>
                </a:ext>
              </a:extLst>
            </p:cNvPr>
            <p:cNvCxnSpPr>
              <a:cxnSpLocks/>
              <a:endCxn id="4" idx="1"/>
            </p:cNvCxnSpPr>
            <p:nvPr/>
          </p:nvCxnSpPr>
          <p:spPr>
            <a:xfrm flipV="1">
              <a:off x="6471659" y="4142860"/>
              <a:ext cx="1401544" cy="40936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B2B92AB-769E-ED6C-6F26-A07AC4D5D87C}"/>
                </a:ext>
              </a:extLst>
            </p:cNvPr>
            <p:cNvCxnSpPr>
              <a:cxnSpLocks/>
              <a:endCxn id="4" idx="1"/>
            </p:cNvCxnSpPr>
            <p:nvPr/>
          </p:nvCxnSpPr>
          <p:spPr>
            <a:xfrm flipV="1">
              <a:off x="5163207" y="4142860"/>
              <a:ext cx="2709996" cy="4470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585C9C6-07F5-744C-4C6A-44D6D6EEC0E2}"/>
                </a:ext>
              </a:extLst>
            </p:cNvPr>
            <p:cNvCxnSpPr>
              <a:cxnSpLocks/>
              <a:endCxn id="4" idx="1"/>
            </p:cNvCxnSpPr>
            <p:nvPr/>
          </p:nvCxnSpPr>
          <p:spPr>
            <a:xfrm>
              <a:off x="5573110" y="3625473"/>
              <a:ext cx="2300093" cy="51738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BE6A941-8B00-4FB1-3928-303BE2CE0A15}"/>
                </a:ext>
              </a:extLst>
            </p:cNvPr>
            <p:cNvCxnSpPr>
              <a:cxnSpLocks/>
              <a:endCxn id="4" idx="1"/>
            </p:cNvCxnSpPr>
            <p:nvPr/>
          </p:nvCxnSpPr>
          <p:spPr>
            <a:xfrm flipV="1">
              <a:off x="3980794" y="4142860"/>
              <a:ext cx="3892409" cy="3037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9114349-FE9B-D495-A825-06915BBA7B33}"/>
                </a:ext>
              </a:extLst>
            </p:cNvPr>
            <p:cNvCxnSpPr>
              <a:cxnSpLocks/>
              <a:endCxn id="4" idx="1"/>
            </p:cNvCxnSpPr>
            <p:nvPr/>
          </p:nvCxnSpPr>
          <p:spPr>
            <a:xfrm>
              <a:off x="4420961" y="3644729"/>
              <a:ext cx="3452242" cy="4981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6ED4ACA-1C73-8E59-5A39-B5F259C207CF}"/>
                </a:ext>
              </a:extLst>
            </p:cNvPr>
            <p:cNvCxnSpPr>
              <a:cxnSpLocks/>
              <a:endCxn id="4" idx="1"/>
            </p:cNvCxnSpPr>
            <p:nvPr/>
          </p:nvCxnSpPr>
          <p:spPr>
            <a:xfrm>
              <a:off x="3570891" y="3607049"/>
              <a:ext cx="4302312" cy="53581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F6AC172-1E8A-EA93-BC91-2B1063535ECF}"/>
                </a:ext>
              </a:extLst>
            </p:cNvPr>
            <p:cNvCxnSpPr>
              <a:cxnSpLocks/>
              <a:endCxn id="4" idx="1"/>
            </p:cNvCxnSpPr>
            <p:nvPr/>
          </p:nvCxnSpPr>
          <p:spPr>
            <a:xfrm flipV="1">
              <a:off x="2656491" y="4142860"/>
              <a:ext cx="5216712" cy="3310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92DE03D-DCFE-06C6-FE45-BB76C906D2AB}"/>
                </a:ext>
              </a:extLst>
            </p:cNvPr>
            <p:cNvCxnSpPr>
              <a:cxnSpLocks/>
              <a:endCxn id="4" idx="1"/>
            </p:cNvCxnSpPr>
            <p:nvPr/>
          </p:nvCxnSpPr>
          <p:spPr>
            <a:xfrm>
              <a:off x="2514600" y="3709446"/>
              <a:ext cx="5358603" cy="43341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8" name="Picture 4" descr="Texture and Background of Stones of Different Sizes Stuck in the ...">
            <a:extLst>
              <a:ext uri="{FF2B5EF4-FFF2-40B4-BE49-F238E27FC236}">
                <a16:creationId xmlns:a16="http://schemas.microsoft.com/office/drawing/2014/main" id="{D1F4F2E3-9D74-A2D7-42FB-44D6AB4E0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59" y="1393054"/>
            <a:ext cx="2184341" cy="145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55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6172200" cy="3782616"/>
          </a:xfrm>
        </p:spPr>
        <p:txBody>
          <a:bodyPr>
            <a:normAutofit/>
          </a:bodyPr>
          <a:lstStyle/>
          <a:p>
            <a:r>
              <a:rPr lang="en-US" dirty="0"/>
              <a:t>Filters: motivation, math and properties</a:t>
            </a:r>
          </a:p>
          <a:p>
            <a:r>
              <a:rPr lang="en-US" dirty="0"/>
              <a:t>Types of filters</a:t>
            </a:r>
          </a:p>
          <a:p>
            <a:pPr lvl="1"/>
            <a:r>
              <a:rPr lang="en-US" dirty="0"/>
              <a:t>Linear</a:t>
            </a:r>
          </a:p>
          <a:p>
            <a:pPr lvl="2"/>
            <a:r>
              <a:rPr lang="en-US" dirty="0"/>
              <a:t>Smoothing</a:t>
            </a:r>
          </a:p>
          <a:p>
            <a:pPr lvl="2"/>
            <a:r>
              <a:rPr lang="en-US" dirty="0"/>
              <a:t>Other</a:t>
            </a:r>
          </a:p>
          <a:p>
            <a:pPr lvl="1"/>
            <a:r>
              <a:rPr lang="en-US" dirty="0"/>
              <a:t>Non-linear</a:t>
            </a:r>
          </a:p>
          <a:p>
            <a:pPr lvl="2"/>
            <a:r>
              <a:rPr lang="en-US" dirty="0"/>
              <a:t>Median </a:t>
            </a:r>
          </a:p>
          <a:p>
            <a:endParaRPr lang="en-US" dirty="0"/>
          </a:p>
          <a:p>
            <a:r>
              <a:rPr lang="en-US" dirty="0"/>
              <a:t>Applications of filters</a:t>
            </a:r>
          </a:p>
          <a:p>
            <a:pPr lvl="1"/>
            <a:r>
              <a:rPr lang="en-US" dirty="0"/>
              <a:t>Texture representation with filters</a:t>
            </a:r>
          </a:p>
          <a:p>
            <a:pPr lvl="1"/>
            <a:r>
              <a:rPr lang="en-US" dirty="0"/>
              <a:t>Anti-aliasing for image subsampling  </a:t>
            </a:r>
          </a:p>
          <a:p>
            <a:pPr marL="131445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BB71D-A907-4887-8FF3-522EDE046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3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6146" name="Picture 2" descr="plan ">
            <a:extLst>
              <a:ext uri="{FF2B5EF4-FFF2-40B4-BE49-F238E27FC236}">
                <a16:creationId xmlns:a16="http://schemas.microsoft.com/office/drawing/2014/main" id="{EBDD4BDA-146F-48F4-BEF0-4B40D99D2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106" y="1758950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184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12822"/>
            <a:ext cx="8229599" cy="17716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1350" dirty="0">
                <a:latin typeface="Arial" pitchFamily="34" charset="0"/>
                <a:cs typeface="Arial" pitchFamily="34" charset="0"/>
              </a:rPr>
              <a:t>Color images represented as a matrix with multiple channels (=1 if grayscale)</a:t>
            </a:r>
          </a:p>
          <a:p>
            <a:pPr>
              <a:defRPr/>
            </a:pPr>
            <a:r>
              <a:rPr lang="en-US" sz="1350" dirty="0">
                <a:latin typeface="Arial" pitchFamily="34" charset="0"/>
                <a:cs typeface="Arial" pitchFamily="34" charset="0"/>
              </a:rPr>
              <a:t>Suppose we have a </a:t>
            </a:r>
            <a:r>
              <a:rPr lang="en-US" sz="1350" dirty="0" err="1">
                <a:latin typeface="Arial" pitchFamily="34" charset="0"/>
                <a:cs typeface="Arial" pitchFamily="34" charset="0"/>
              </a:rPr>
              <a:t>NxM</a:t>
            </a:r>
            <a:r>
              <a:rPr lang="en-US" sz="1350" dirty="0">
                <a:latin typeface="Arial" pitchFamily="34" charset="0"/>
                <a:cs typeface="Arial" pitchFamily="34" charset="0"/>
              </a:rPr>
              <a:t> RGB image called “</a:t>
            </a:r>
            <a:r>
              <a:rPr lang="en-US" sz="1350" dirty="0" err="1">
                <a:latin typeface="Arial" pitchFamily="34" charset="0"/>
                <a:cs typeface="Arial" pitchFamily="34" charset="0"/>
              </a:rPr>
              <a:t>im</a:t>
            </a:r>
            <a:r>
              <a:rPr lang="en-US" sz="1350" dirty="0">
                <a:latin typeface="Arial" pitchFamily="34" charset="0"/>
                <a:cs typeface="Arial" pitchFamily="34" charset="0"/>
              </a:rPr>
              <a:t>”</a:t>
            </a:r>
          </a:p>
          <a:p>
            <a:pPr lvl="1">
              <a:defRPr/>
            </a:pPr>
            <a:r>
              <a:rPr lang="en-US" sz="1350" dirty="0" err="1">
                <a:latin typeface="Arial" pitchFamily="34" charset="0"/>
                <a:cs typeface="Arial" pitchFamily="34" charset="0"/>
              </a:rPr>
              <a:t>im</a:t>
            </a:r>
            <a:r>
              <a:rPr lang="en-US" sz="1350" dirty="0">
                <a:latin typeface="Arial" pitchFamily="34" charset="0"/>
                <a:cs typeface="Arial" pitchFamily="34" charset="0"/>
              </a:rPr>
              <a:t>(0,0,0) = top-left pixel value in R-channel</a:t>
            </a:r>
          </a:p>
          <a:p>
            <a:pPr lvl="1">
              <a:defRPr/>
            </a:pPr>
            <a:r>
              <a:rPr lang="en-US" sz="1350" dirty="0" err="1">
                <a:latin typeface="Arial" pitchFamily="34" charset="0"/>
                <a:cs typeface="Arial" pitchFamily="34" charset="0"/>
              </a:rPr>
              <a:t>im</a:t>
            </a:r>
            <a:r>
              <a:rPr lang="en-US" sz="1350" dirty="0">
                <a:latin typeface="Arial" pitchFamily="34" charset="0"/>
                <a:cs typeface="Arial" pitchFamily="34" charset="0"/>
              </a:rPr>
              <a:t>(y, x, b) = y pixels </a:t>
            </a:r>
            <a:r>
              <a:rPr lang="en-US" sz="1350" b="1" dirty="0">
                <a:latin typeface="Arial" pitchFamily="34" charset="0"/>
                <a:cs typeface="Arial" pitchFamily="34" charset="0"/>
              </a:rPr>
              <a:t>down (rows)</a:t>
            </a:r>
            <a:r>
              <a:rPr lang="en-US" sz="1350" dirty="0">
                <a:latin typeface="Arial" pitchFamily="34" charset="0"/>
                <a:cs typeface="Arial" pitchFamily="34" charset="0"/>
              </a:rPr>
              <a:t>, x pixels </a:t>
            </a:r>
            <a:r>
              <a:rPr lang="en-US" sz="1350" b="1" dirty="0">
                <a:latin typeface="Arial" pitchFamily="34" charset="0"/>
                <a:cs typeface="Arial" pitchFamily="34" charset="0"/>
              </a:rPr>
              <a:t>to right (cols) </a:t>
            </a:r>
            <a:r>
              <a:rPr lang="en-US" sz="1350" dirty="0">
                <a:latin typeface="Arial" pitchFamily="34" charset="0"/>
                <a:cs typeface="Arial" pitchFamily="34" charset="0"/>
              </a:rPr>
              <a:t>in </a:t>
            </a:r>
            <a:r>
              <a:rPr lang="en-US" sz="1350" dirty="0" err="1">
                <a:latin typeface="Arial" pitchFamily="34" charset="0"/>
                <a:cs typeface="Arial" pitchFamily="34" charset="0"/>
              </a:rPr>
              <a:t>b</a:t>
            </a:r>
            <a:r>
              <a:rPr lang="en-US" sz="1350" baseline="30000" dirty="0" err="1">
                <a:latin typeface="Arial" pitchFamily="34" charset="0"/>
                <a:cs typeface="Arial" pitchFamily="34" charset="0"/>
              </a:rPr>
              <a:t>th</a:t>
            </a:r>
            <a:r>
              <a:rPr lang="en-US" sz="1350" dirty="0">
                <a:latin typeface="Arial" pitchFamily="34" charset="0"/>
                <a:cs typeface="Arial" pitchFamily="34" charset="0"/>
              </a:rPr>
              <a:t> channel</a:t>
            </a:r>
          </a:p>
          <a:p>
            <a:pPr lvl="1">
              <a:defRPr/>
            </a:pPr>
            <a:r>
              <a:rPr lang="en-US" sz="1350" dirty="0" err="1">
                <a:latin typeface="Arial" pitchFamily="34" charset="0"/>
                <a:cs typeface="Arial" pitchFamily="34" charset="0"/>
              </a:rPr>
              <a:t>im</a:t>
            </a:r>
            <a:r>
              <a:rPr lang="en-US" sz="1350" dirty="0">
                <a:latin typeface="Arial" pitchFamily="34" charset="0"/>
                <a:cs typeface="Arial" pitchFamily="34" charset="0"/>
              </a:rPr>
              <a:t>(N-1, M-1, 2) = bottom-right pixel in B-channel</a:t>
            </a:r>
          </a:p>
          <a:p>
            <a:pPr>
              <a:defRPr/>
            </a:pPr>
            <a:r>
              <a:rPr lang="en-US" sz="1350" dirty="0">
                <a:latin typeface="Arial" pitchFamily="34" charset="0"/>
                <a:cs typeface="Arial" pitchFamily="34" charset="0"/>
              </a:rPr>
              <a:t>cv2.imread(filename) returns a uint8 image (values 0 to 255)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783453"/>
              </p:ext>
            </p:extLst>
          </p:nvPr>
        </p:nvGraphicFramePr>
        <p:xfrm>
          <a:off x="2945735" y="3508210"/>
          <a:ext cx="3667125" cy="1571625"/>
        </p:xfrm>
        <a:graphic>
          <a:graphicData uri="http://schemas.openxmlformats.org/drawingml/2006/table">
            <a:tbl>
              <a:tblPr/>
              <a:tblGrid>
                <a:gridCol w="33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0.86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141662"/>
              </p:ext>
            </p:extLst>
          </p:nvPr>
        </p:nvGraphicFramePr>
        <p:xfrm>
          <a:off x="2581778" y="3325730"/>
          <a:ext cx="3667125" cy="1571625"/>
        </p:xfrm>
        <a:graphic>
          <a:graphicData uri="http://schemas.openxmlformats.org/drawingml/2006/table">
            <a:tbl>
              <a:tblPr/>
              <a:tblGrid>
                <a:gridCol w="33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0.86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617017"/>
              </p:ext>
            </p:extLst>
          </p:nvPr>
        </p:nvGraphicFramePr>
        <p:xfrm>
          <a:off x="2208797" y="3143250"/>
          <a:ext cx="3667125" cy="1571625"/>
        </p:xfrm>
        <a:graphic>
          <a:graphicData uri="http://schemas.openxmlformats.org/drawingml/2006/table">
            <a:tbl>
              <a:tblPr/>
              <a:tblGrid>
                <a:gridCol w="33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0.86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7144" marR="7144" marT="7144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8266" name="TextBox 6"/>
          <p:cNvSpPr txBox="1">
            <a:spLocks noChangeArrowheads="1"/>
          </p:cNvSpPr>
          <p:nvPr/>
        </p:nvSpPr>
        <p:spPr bwMode="auto">
          <a:xfrm>
            <a:off x="5923547" y="2971800"/>
            <a:ext cx="30970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>
                <a:latin typeface="Arial" pitchFamily="34" charset="0"/>
              </a:rPr>
              <a:t>R</a:t>
            </a:r>
          </a:p>
        </p:txBody>
      </p:sp>
      <p:sp>
        <p:nvSpPr>
          <p:cNvPr id="78267" name="TextBox 7"/>
          <p:cNvSpPr txBox="1">
            <a:spLocks noChangeArrowheads="1"/>
          </p:cNvSpPr>
          <p:nvPr/>
        </p:nvSpPr>
        <p:spPr bwMode="auto">
          <a:xfrm>
            <a:off x="6296528" y="3154280"/>
            <a:ext cx="31931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>
                <a:latin typeface="Arial" pitchFamily="34" charset="0"/>
              </a:rPr>
              <a:t>G</a:t>
            </a:r>
          </a:p>
        </p:txBody>
      </p:sp>
      <p:sp>
        <p:nvSpPr>
          <p:cNvPr id="78268" name="TextBox 8"/>
          <p:cNvSpPr txBox="1">
            <a:spLocks noChangeArrowheads="1"/>
          </p:cNvSpPr>
          <p:nvPr/>
        </p:nvSpPr>
        <p:spPr bwMode="auto">
          <a:xfrm>
            <a:off x="6603335" y="3279610"/>
            <a:ext cx="30970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>
                <a:latin typeface="Arial" pitchFamily="34" charset="0"/>
              </a:rPr>
              <a:t>B</a:t>
            </a:r>
          </a:p>
        </p:txBody>
      </p:sp>
      <p:sp>
        <p:nvSpPr>
          <p:cNvPr id="78269" name="TextBox 9"/>
          <p:cNvSpPr txBox="1">
            <a:spLocks noChangeArrowheads="1"/>
          </p:cNvSpPr>
          <p:nvPr/>
        </p:nvSpPr>
        <p:spPr bwMode="auto">
          <a:xfrm>
            <a:off x="1751598" y="2971800"/>
            <a:ext cx="492443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>
                <a:latin typeface="Arial" pitchFamily="34" charset="0"/>
              </a:rPr>
              <a:t>row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1237248" y="4000501"/>
            <a:ext cx="1371600" cy="238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271" name="TextBox 12"/>
          <p:cNvSpPr txBox="1">
            <a:spLocks noChangeArrowheads="1"/>
          </p:cNvSpPr>
          <p:nvPr/>
        </p:nvSpPr>
        <p:spPr bwMode="auto">
          <a:xfrm>
            <a:off x="2151648" y="2857500"/>
            <a:ext cx="800219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>
                <a:latin typeface="Arial" pitchFamily="34" charset="0"/>
              </a:rPr>
              <a:t>column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894597" y="3028950"/>
            <a:ext cx="3028950" cy="119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273" name="TextBox 13"/>
          <p:cNvSpPr txBox="1">
            <a:spLocks noChangeArrowheads="1"/>
          </p:cNvSpPr>
          <p:nvPr/>
        </p:nvSpPr>
        <p:spPr bwMode="auto">
          <a:xfrm>
            <a:off x="6614653" y="4913968"/>
            <a:ext cx="280035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dirty="0"/>
              <a:t>Adapted from Derek </a:t>
            </a:r>
            <a:r>
              <a:rPr lang="en-US" sz="900" dirty="0" err="1"/>
              <a:t>Hoiem</a:t>
            </a:r>
            <a:endParaRPr lang="en-US" sz="9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E0C99E-65B4-4FFD-9BFB-1D4C32A2A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4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C721E8C-2D07-81B5-5334-ACDF87487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How images are represented</a:t>
            </a:r>
          </a:p>
        </p:txBody>
      </p:sp>
    </p:spTree>
    <p:extLst>
      <p:ext uri="{BB962C8B-B14F-4D97-AF65-F5344CB8AC3E}">
        <p14:creationId xmlns:p14="http://schemas.microsoft.com/office/powerpoint/2010/main" val="783873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1" y="1154907"/>
            <a:ext cx="1451372" cy="108823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4" descr="im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5919" y="1266826"/>
            <a:ext cx="1451372" cy="108823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5" descr="im3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47838" y="1378744"/>
            <a:ext cx="1451372" cy="108942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6" descr="im4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60947" y="1491854"/>
            <a:ext cx="1451372" cy="108823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7" descr="im5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72866" y="1603772"/>
            <a:ext cx="1451372" cy="108942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6328" name="Content Placeholder 12"/>
          <p:cNvSpPr>
            <a:spLocks noGrp="1"/>
          </p:cNvSpPr>
          <p:nvPr>
            <p:ph idx="1"/>
          </p:nvPr>
        </p:nvSpPr>
        <p:spPr>
          <a:xfrm>
            <a:off x="1641872" y="3119438"/>
            <a:ext cx="6130528" cy="178055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same object will look very different across images </a:t>
            </a:r>
          </a:p>
          <a:p>
            <a:r>
              <a:rPr lang="en-US" dirty="0"/>
              <a:t>Even multiple images of same static scene won’t be identical</a:t>
            </a:r>
          </a:p>
          <a:p>
            <a:r>
              <a:rPr lang="en-US" dirty="0"/>
              <a:t>How could we reduce the noise, i.e., give an estimate of the true intensities?</a:t>
            </a:r>
          </a:p>
          <a:p>
            <a:r>
              <a:rPr lang="en-US" dirty="0"/>
              <a:t>What if there’s only one image?</a:t>
            </a:r>
          </a:p>
        </p:txBody>
      </p:sp>
      <p:pic>
        <p:nvPicPr>
          <p:cNvPr id="14" name="Picture 13" descr="noise2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95700" y="1065610"/>
            <a:ext cx="1971675" cy="197167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82954" name="Picture 14" descr="noise1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59066" y="1065610"/>
            <a:ext cx="1971675" cy="197167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970485" y="1613298"/>
            <a:ext cx="191690" cy="19169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50" b="1">
              <a:solidFill>
                <a:srgbClr val="FFFFFF"/>
              </a:solidFill>
            </a:endParaRPr>
          </a:p>
        </p:txBody>
      </p:sp>
      <p:pic>
        <p:nvPicPr>
          <p:cNvPr id="9" name="Picture 8" descr="im6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85976" y="1716882"/>
            <a:ext cx="1451372" cy="108823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2080023" y="1722835"/>
            <a:ext cx="191690" cy="19169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50" b="1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5468BC-9711-4579-9EC4-E259A4189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5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459EBC0-B0CA-8D94-B4E9-8436378FD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Enter Noise</a:t>
            </a:r>
          </a:p>
        </p:txBody>
      </p:sp>
    </p:spTree>
    <p:extLst>
      <p:ext uri="{BB962C8B-B14F-4D97-AF65-F5344CB8AC3E}">
        <p14:creationId xmlns:p14="http://schemas.microsoft.com/office/powerpoint/2010/main" val="2018984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Content Placeholder 2"/>
          <p:cNvSpPr>
            <a:spLocks noGrp="1"/>
          </p:cNvSpPr>
          <p:nvPr>
            <p:ph idx="1"/>
          </p:nvPr>
        </p:nvSpPr>
        <p:spPr>
          <a:xfrm>
            <a:off x="786064" y="1038225"/>
            <a:ext cx="3375172" cy="3086100"/>
          </a:xfrm>
        </p:spPr>
        <p:txBody>
          <a:bodyPr>
            <a:noAutofit/>
          </a:bodyPr>
          <a:lstStyle/>
          <a:p>
            <a:pPr marL="255985" lvl="1" indent="-255985">
              <a:spcAft>
                <a:spcPts val="900"/>
              </a:spcAft>
            </a:pPr>
            <a:r>
              <a:rPr lang="en-US" sz="1800" b="1" dirty="0">
                <a:solidFill>
                  <a:schemeClr val="bg2"/>
                </a:solidFill>
                <a:cs typeface="Arial" pitchFamily="34" charset="0"/>
              </a:rPr>
              <a:t>Impulse noise</a:t>
            </a:r>
            <a:r>
              <a:rPr lang="en-US" sz="1800" b="1" dirty="0">
                <a:cs typeface="Arial" pitchFamily="34" charset="0"/>
              </a:rPr>
              <a:t>: </a:t>
            </a:r>
            <a:r>
              <a:rPr lang="en-US" sz="1800" dirty="0">
                <a:cs typeface="Arial" pitchFamily="34" charset="0"/>
              </a:rPr>
              <a:t>random occurrences of white pixels</a:t>
            </a:r>
          </a:p>
          <a:p>
            <a:pPr marL="255985" lvl="1" indent="-255985">
              <a:spcAft>
                <a:spcPts val="900"/>
              </a:spcAft>
            </a:pPr>
            <a:r>
              <a:rPr lang="en-US" sz="1800" b="1" dirty="0">
                <a:solidFill>
                  <a:schemeClr val="bg2"/>
                </a:solidFill>
                <a:cs typeface="Arial" pitchFamily="34" charset="0"/>
              </a:rPr>
              <a:t>Salt and pepper noise</a:t>
            </a:r>
            <a:r>
              <a:rPr lang="en-US" sz="1800" dirty="0">
                <a:cs typeface="Arial" pitchFamily="34" charset="0"/>
              </a:rPr>
              <a:t>: random occurrences of   black and white pixels</a:t>
            </a:r>
          </a:p>
          <a:p>
            <a:pPr marL="255985" lvl="1" indent="-255985">
              <a:spcAft>
                <a:spcPts val="900"/>
              </a:spcAft>
            </a:pPr>
            <a:r>
              <a:rPr lang="en-US" sz="1800" b="1" dirty="0">
                <a:solidFill>
                  <a:schemeClr val="bg2"/>
                </a:solidFill>
                <a:cs typeface="Arial" pitchFamily="34" charset="0"/>
              </a:rPr>
              <a:t>Gaussian noise</a:t>
            </a:r>
            <a:r>
              <a:rPr lang="en-US" sz="1800" dirty="0">
                <a:cs typeface="Arial" pitchFamily="34" charset="0"/>
              </a:rPr>
              <a:t>: variations in intensity drawn from a Gaussian normal distribution</a:t>
            </a:r>
            <a:endParaRPr lang="en-US" sz="1800" b="1" dirty="0">
              <a:cs typeface="Arial" pitchFamily="34" charset="0"/>
            </a:endParaRPr>
          </a:p>
          <a:p>
            <a:pPr marL="255985" lvl="1" indent="-255985">
              <a:spcAft>
                <a:spcPts val="900"/>
              </a:spcAft>
            </a:pPr>
            <a:endParaRPr lang="en-US" sz="1800" dirty="0">
              <a:cs typeface="Arial" pitchFamily="34" charset="0"/>
            </a:endParaRPr>
          </a:p>
          <a:p>
            <a:pPr marL="255985" indent="-255985">
              <a:spcAft>
                <a:spcPts val="900"/>
              </a:spcAft>
            </a:pPr>
            <a:endParaRPr lang="en-US" sz="2100" dirty="0"/>
          </a:p>
        </p:txBody>
      </p:sp>
      <p:pic>
        <p:nvPicPr>
          <p:cNvPr id="80900" name="Picture 5" descr="noi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2416" y="901304"/>
            <a:ext cx="3182541" cy="3974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1" name="TextBox 4"/>
          <p:cNvSpPr txBox="1">
            <a:spLocks noChangeArrowheads="1"/>
          </p:cNvSpPr>
          <p:nvPr/>
        </p:nvSpPr>
        <p:spPr bwMode="auto">
          <a:xfrm>
            <a:off x="7578701" y="4926806"/>
            <a:ext cx="210859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/>
              <a:t>Source: S. Seitz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F1CA8F-1415-4EA1-9CE8-63B49731B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6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9BCCC7E-F0A5-D5A1-6B89-673E24C25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Common types of noise</a:t>
            </a:r>
          </a:p>
        </p:txBody>
      </p:sp>
    </p:spTree>
    <p:extLst>
      <p:ext uri="{BB962C8B-B14F-4D97-AF65-F5344CB8AC3E}">
        <p14:creationId xmlns:p14="http://schemas.microsoft.com/office/powerpoint/2010/main" val="3066715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TextBox 5"/>
          <p:cNvSpPr txBox="1">
            <a:spLocks noChangeArrowheads="1"/>
          </p:cNvSpPr>
          <p:nvPr/>
        </p:nvSpPr>
        <p:spPr bwMode="auto">
          <a:xfrm>
            <a:off x="6927057" y="4926806"/>
            <a:ext cx="210859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/>
              <a:t>Fig: M. Hebert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08346" y="1003697"/>
            <a:ext cx="5110163" cy="3921919"/>
            <a:chOff x="-101664" y="1201707"/>
            <a:chExt cx="6813550" cy="5229225"/>
          </a:xfrm>
        </p:grpSpPr>
        <p:pic>
          <p:nvPicPr>
            <p:cNvPr id="8192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01664" y="1201707"/>
              <a:ext cx="6813550" cy="5229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1928" name="Rectangle 6"/>
            <p:cNvSpPr>
              <a:spLocks noChangeArrowheads="1"/>
            </p:cNvSpPr>
            <p:nvPr/>
          </p:nvSpPr>
          <p:spPr bwMode="auto">
            <a:xfrm>
              <a:off x="52263" y="1384272"/>
              <a:ext cx="1095390" cy="1131903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50"/>
            </a:p>
          </p:txBody>
        </p:sp>
      </p:grpSp>
      <p:sp>
        <p:nvSpPr>
          <p:cNvPr id="81925" name="TextBox 7"/>
          <p:cNvSpPr txBox="1">
            <a:spLocks noChangeArrowheads="1"/>
          </p:cNvSpPr>
          <p:nvPr/>
        </p:nvSpPr>
        <p:spPr bwMode="auto">
          <a:xfrm>
            <a:off x="5415524" y="1469658"/>
            <a:ext cx="37534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/>
              <a:t>&gt;&gt; noise = </a:t>
            </a:r>
            <a:r>
              <a:rPr lang="en-US" sz="1200" dirty="0" err="1"/>
              <a:t>np.random.rand</a:t>
            </a:r>
            <a:r>
              <a:rPr lang="en-US" sz="1200" dirty="0"/>
              <a:t>( *</a:t>
            </a:r>
            <a:r>
              <a:rPr lang="en-US" sz="1200" dirty="0" err="1"/>
              <a:t>im.shape</a:t>
            </a:r>
            <a:r>
              <a:rPr lang="en-US" sz="1200" dirty="0"/>
              <a:t>  ) * sigma</a:t>
            </a:r>
            <a:br>
              <a:rPr lang="en-US" sz="1200" dirty="0"/>
            </a:br>
            <a:r>
              <a:rPr lang="en-US" sz="1200" dirty="0"/>
              <a:t>&gt;&gt; </a:t>
            </a:r>
            <a:r>
              <a:rPr lang="en-US" sz="1200" dirty="0" err="1"/>
              <a:t>im_noise</a:t>
            </a:r>
            <a:r>
              <a:rPr lang="en-US" sz="1200" dirty="0"/>
              <a:t> = </a:t>
            </a:r>
            <a:r>
              <a:rPr lang="en-US" sz="1200" dirty="0" err="1"/>
              <a:t>im</a:t>
            </a:r>
            <a:r>
              <a:rPr lang="en-US" sz="1200" dirty="0"/>
              <a:t> + noise</a:t>
            </a:r>
            <a:endParaRPr lang="en-US" sz="1050" b="1" dirty="0">
              <a:highlight>
                <a:srgbClr val="FFFF00"/>
              </a:highlight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475998" y="2026267"/>
            <a:ext cx="3423047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50" dirty="0"/>
              <a:t>What is impact of the sigma?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88E173-84D9-4FD9-9FDC-4591AB1AD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7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DE58A9B-A92A-77BF-7862-1F2091D8F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Gaussian noise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24E06B-D764-094B-DC3E-6B16F8A7CB2B}"/>
              </a:ext>
            </a:extLst>
          </p:cNvPr>
          <p:cNvSpPr txBox="1"/>
          <p:nvPr/>
        </p:nvSpPr>
        <p:spPr>
          <a:xfrm>
            <a:off x="6489439" y="2617096"/>
            <a:ext cx="1407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[</a:t>
            </a:r>
            <a:r>
              <a:rPr lang="en-US" dirty="0" err="1">
                <a:solidFill>
                  <a:schemeClr val="bg2"/>
                </a:solidFill>
              </a:rPr>
              <a:t>Github</a:t>
            </a:r>
            <a:r>
              <a:rPr lang="en-US" dirty="0">
                <a:solidFill>
                  <a:schemeClr val="bg2"/>
                </a:solidFill>
              </a:rPr>
              <a:t>: </a:t>
            </a:r>
            <a:r>
              <a:rPr lang="en-US" dirty="0">
                <a:solidFill>
                  <a:schemeClr val="bg2"/>
                </a:solidFill>
                <a:hlinkClick r:id="rId4"/>
              </a:rPr>
              <a:t>Lab 2</a:t>
            </a:r>
            <a:r>
              <a:rPr lang="en-US" dirty="0">
                <a:solidFill>
                  <a:schemeClr val="bg2"/>
                </a:solidFill>
              </a:rPr>
              <a:t>]</a:t>
            </a:r>
          </a:p>
        </p:txBody>
      </p:sp>
      <p:pic>
        <p:nvPicPr>
          <p:cNvPr id="5" name="Picture 2" descr="Jupyter Notebooks: A Beginner's Guide! | by Pavan Belagatti | ITNEXT">
            <a:extLst>
              <a:ext uri="{FF2B5EF4-FFF2-40B4-BE49-F238E27FC236}">
                <a16:creationId xmlns:a16="http://schemas.microsoft.com/office/drawing/2014/main" id="{9AFD0E19-2F6B-D943-F76A-10942DD38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879" y="2964656"/>
            <a:ext cx="3272348" cy="183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665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attempt at a solution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Let’s replace each pixel with an </a:t>
            </a:r>
            <a:r>
              <a:rPr lang="en-US" dirty="0">
                <a:solidFill>
                  <a:schemeClr val="bg2"/>
                </a:solidFill>
              </a:rPr>
              <a:t>average of all the values in its neighborhood</a:t>
            </a:r>
          </a:p>
          <a:p>
            <a:pPr>
              <a:buFontTx/>
              <a:buChar char="•"/>
            </a:pPr>
            <a:r>
              <a:rPr lang="en-US" dirty="0"/>
              <a:t>Moving average in 1D:</a:t>
            </a:r>
          </a:p>
        </p:txBody>
      </p:sp>
      <p:pic>
        <p:nvPicPr>
          <p:cNvPr id="84996" name="Picture 4" descr="smoothing-d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8951" y="2571747"/>
            <a:ext cx="2918222" cy="2125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8933" name="Picture 5" descr="smoothing-d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8951" y="2571747"/>
            <a:ext cx="2918222" cy="2125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8934" name="Picture 6" descr="smoothing-d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28951" y="2571747"/>
            <a:ext cx="2918222" cy="2125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8935" name="Picture 7" descr="smoothing-d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28951" y="2571747"/>
            <a:ext cx="2918222" cy="2125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8936" name="Picture 8" descr="smoothing-d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28951" y="2571747"/>
            <a:ext cx="2918222" cy="2125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001" name="Text Box 9"/>
          <p:cNvSpPr txBox="1">
            <a:spLocks noChangeArrowheads="1"/>
          </p:cNvSpPr>
          <p:nvPr/>
        </p:nvSpPr>
        <p:spPr bwMode="auto">
          <a:xfrm>
            <a:off x="6515100" y="4914900"/>
            <a:ext cx="156966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>
                <a:cs typeface="Arial" pitchFamily="34" charset="0"/>
              </a:rPr>
              <a:t>Source: S. Marschner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E786D8-9F5B-486C-8A13-8815CFFE9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8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629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First attempt at a solution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Let’s replace each pixel with an average of all the values in its neighborhood</a:t>
            </a:r>
          </a:p>
          <a:p>
            <a:pPr>
              <a:buFontTx/>
              <a:buChar char="•"/>
            </a:pPr>
            <a:r>
              <a:rPr lang="en-US" dirty="0"/>
              <a:t>Why/when will this work?</a:t>
            </a:r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•"/>
            </a:pPr>
            <a:r>
              <a:rPr lang="en-US" dirty="0"/>
              <a:t>Assumptions: </a:t>
            </a:r>
          </a:p>
          <a:p>
            <a:pPr lvl="1"/>
            <a:r>
              <a:rPr lang="en-US" dirty="0"/>
              <a:t>Expect pixels to be like their neighbors</a:t>
            </a:r>
          </a:p>
          <a:p>
            <a:pPr lvl="1"/>
            <a:r>
              <a:rPr lang="en-US" dirty="0"/>
              <a:t>Expect noise processes to be independent from pixel to pixel</a:t>
            </a:r>
          </a:p>
          <a:p>
            <a:pPr>
              <a:buFontTx/>
              <a:buChar char="•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D80677-0392-4A60-B95D-4D5139BFC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9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34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Weighted Moving Average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Can add weights to our moving average</a:t>
            </a:r>
          </a:p>
          <a:p>
            <a:r>
              <a:rPr lang="en-US" i="1"/>
              <a:t>Weights </a:t>
            </a:r>
            <a:r>
              <a:rPr lang="en-US"/>
              <a:t> [1, 1, 1, 1, 1]  / 5 </a:t>
            </a:r>
          </a:p>
        </p:txBody>
      </p:sp>
      <p:pic>
        <p:nvPicPr>
          <p:cNvPr id="86020" name="Picture 4" descr="smoothing-bo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8951" y="2571750"/>
            <a:ext cx="2917031" cy="2125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21" name="Text Box 6"/>
          <p:cNvSpPr txBox="1">
            <a:spLocks noChangeArrowheads="1"/>
          </p:cNvSpPr>
          <p:nvPr/>
        </p:nvSpPr>
        <p:spPr bwMode="auto">
          <a:xfrm>
            <a:off x="6515100" y="4914900"/>
            <a:ext cx="156966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>
                <a:cs typeface="Arial" pitchFamily="34" charset="0"/>
              </a:rPr>
              <a:t>Source: S. Marschner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8F7430-E566-41F3-9998-F3E2FD5AD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10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494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Weighted Moving Average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Non-uniform weights [</a:t>
            </a:r>
            <a:r>
              <a:rPr lang="en-US" dirty="0">
                <a:solidFill>
                  <a:srgbClr val="FF0000"/>
                </a:solidFill>
              </a:rPr>
              <a:t>1, 4, 6, 4, 1</a:t>
            </a:r>
            <a:r>
              <a:rPr lang="en-US" dirty="0"/>
              <a:t>] / 16</a:t>
            </a:r>
          </a:p>
        </p:txBody>
      </p:sp>
      <p:pic>
        <p:nvPicPr>
          <p:cNvPr id="87044" name="Picture 4" descr="smoothing-bo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6569" y="2343150"/>
            <a:ext cx="2917031" cy="2125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0709" name="Picture 5" descr="smoothing-be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8951" y="2313335"/>
            <a:ext cx="2917031" cy="2125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6292363" y="4914900"/>
            <a:ext cx="1943161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cs typeface="Arial" pitchFamily="34" charset="0"/>
              </a:rPr>
              <a:t>Adapted from S. </a:t>
            </a:r>
            <a:r>
              <a:rPr lang="en-US" sz="1050" b="1" dirty="0" err="1">
                <a:cs typeface="Arial" pitchFamily="34" charset="0"/>
              </a:rPr>
              <a:t>Marschner</a:t>
            </a:r>
            <a:endParaRPr lang="en-US" sz="1050" b="1" dirty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30922" y="3122856"/>
            <a:ext cx="1051891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Central pixel =</a:t>
            </a:r>
          </a:p>
          <a:p>
            <a:r>
              <a:rPr lang="en-US" sz="1050" dirty="0"/>
              <a:t>(</a:t>
            </a:r>
            <a:r>
              <a:rPr lang="en-US" sz="1050" dirty="0">
                <a:solidFill>
                  <a:srgbClr val="00B050"/>
                </a:solidFill>
              </a:rPr>
              <a:t>10</a:t>
            </a:r>
            <a:r>
              <a:rPr lang="en-US" sz="1050" dirty="0"/>
              <a:t>*</a:t>
            </a:r>
            <a:r>
              <a:rPr lang="en-US" sz="1050" dirty="0">
                <a:solidFill>
                  <a:srgbClr val="FF0000"/>
                </a:solidFill>
              </a:rPr>
              <a:t>1</a:t>
            </a:r>
            <a:r>
              <a:rPr lang="en-US" sz="1050" dirty="0"/>
              <a:t> + </a:t>
            </a:r>
          </a:p>
          <a:p>
            <a:r>
              <a:rPr lang="en-US" sz="1050" dirty="0">
                <a:solidFill>
                  <a:srgbClr val="00B050"/>
                </a:solidFill>
              </a:rPr>
              <a:t>14</a:t>
            </a:r>
            <a:r>
              <a:rPr lang="en-US" sz="1050" dirty="0"/>
              <a:t>*</a:t>
            </a:r>
            <a:r>
              <a:rPr lang="en-US" sz="1050" dirty="0">
                <a:solidFill>
                  <a:srgbClr val="FF0000"/>
                </a:solidFill>
              </a:rPr>
              <a:t>4</a:t>
            </a:r>
            <a:r>
              <a:rPr lang="en-US" sz="1050" dirty="0"/>
              <a:t> +</a:t>
            </a:r>
          </a:p>
          <a:p>
            <a:r>
              <a:rPr lang="en-US" sz="1050" dirty="0">
                <a:solidFill>
                  <a:srgbClr val="00B050"/>
                </a:solidFill>
              </a:rPr>
              <a:t>12</a:t>
            </a:r>
            <a:r>
              <a:rPr lang="en-US" sz="1050" dirty="0"/>
              <a:t>*</a:t>
            </a:r>
            <a:r>
              <a:rPr lang="en-US" sz="1050" dirty="0">
                <a:solidFill>
                  <a:srgbClr val="FF0000"/>
                </a:solidFill>
              </a:rPr>
              <a:t>6</a:t>
            </a:r>
            <a:r>
              <a:rPr lang="en-US" sz="1050" dirty="0"/>
              <a:t> +</a:t>
            </a:r>
          </a:p>
          <a:p>
            <a:r>
              <a:rPr lang="en-US" sz="1050" dirty="0">
                <a:solidFill>
                  <a:srgbClr val="00B050"/>
                </a:solidFill>
              </a:rPr>
              <a:t>13</a:t>
            </a:r>
            <a:r>
              <a:rPr lang="en-US" sz="1050" dirty="0"/>
              <a:t>*</a:t>
            </a:r>
            <a:r>
              <a:rPr lang="en-US" sz="1050" dirty="0">
                <a:solidFill>
                  <a:srgbClr val="FF0000"/>
                </a:solidFill>
              </a:rPr>
              <a:t>4</a:t>
            </a:r>
            <a:r>
              <a:rPr lang="en-US" sz="1050" dirty="0"/>
              <a:t> + </a:t>
            </a:r>
          </a:p>
          <a:p>
            <a:r>
              <a:rPr lang="en-US" sz="1050" dirty="0">
                <a:solidFill>
                  <a:srgbClr val="00B050"/>
                </a:solidFill>
              </a:rPr>
              <a:t>20</a:t>
            </a:r>
            <a:r>
              <a:rPr lang="en-US" sz="1050" dirty="0"/>
              <a:t>*</a:t>
            </a:r>
            <a:r>
              <a:rPr lang="en-US" sz="1050" dirty="0">
                <a:solidFill>
                  <a:srgbClr val="FF0000"/>
                </a:solidFill>
              </a:rPr>
              <a:t>1</a:t>
            </a:r>
            <a:r>
              <a:rPr lang="en-US" sz="1050" dirty="0"/>
              <a:t>) / 16  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721257" y="1973178"/>
            <a:ext cx="954107" cy="687377"/>
            <a:chOff x="3437675" y="2697163"/>
            <a:chExt cx="1272143" cy="916503"/>
          </a:xfrm>
        </p:grpSpPr>
        <p:sp>
          <p:nvSpPr>
            <p:cNvPr id="3" name="TextBox 2"/>
            <p:cNvSpPr txBox="1"/>
            <p:nvPr/>
          </p:nvSpPr>
          <p:spPr>
            <a:xfrm>
              <a:off x="3437675" y="2697163"/>
              <a:ext cx="1272143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00B050"/>
                  </a:solidFill>
                </a:rPr>
                <a:t>10 14 12 13 20</a:t>
              </a:r>
            </a:p>
          </p:txBody>
        </p:sp>
        <p:cxnSp>
          <p:nvCxnSpPr>
            <p:cNvPr id="5" name="Straight Arrow Connector 4"/>
            <p:cNvCxnSpPr/>
            <p:nvPr/>
          </p:nvCxnSpPr>
          <p:spPr>
            <a:xfrm>
              <a:off x="3617843" y="2965824"/>
              <a:ext cx="159027" cy="64784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3803374" y="2974162"/>
              <a:ext cx="92765" cy="6395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>
              <a:stCxn id="3" idx="2"/>
            </p:cNvCxnSpPr>
            <p:nvPr/>
          </p:nvCxnSpPr>
          <p:spPr>
            <a:xfrm flipH="1">
              <a:off x="3993275" y="3004939"/>
              <a:ext cx="80472" cy="60872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4059042" y="2974162"/>
              <a:ext cx="141898" cy="6395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>
              <a:off x="4200940" y="2974162"/>
              <a:ext cx="145773" cy="11028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0F91D-706C-42A6-831C-E01F2CD44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11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44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Moving Average In 2D</a:t>
            </a:r>
          </a:p>
        </p:txBody>
      </p:sp>
      <p:graphicFrame>
        <p:nvGraphicFramePr>
          <p:cNvPr id="842905" name="Group 153"/>
          <p:cNvGraphicFramePr>
            <a:graphicFrameLocks noGrp="1"/>
          </p:cNvGraphicFramePr>
          <p:nvPr/>
        </p:nvGraphicFramePr>
        <p:xfrm>
          <a:off x="1676400" y="1715691"/>
          <a:ext cx="2667000" cy="256818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74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59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88190" name="Picture 14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57451" y="1200150"/>
            <a:ext cx="1145381" cy="34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43037" name="Group 285"/>
          <p:cNvGraphicFramePr>
            <a:graphicFrameLocks noGrp="1"/>
          </p:cNvGraphicFramePr>
          <p:nvPr/>
        </p:nvGraphicFramePr>
        <p:xfrm>
          <a:off x="4686300" y="1714500"/>
          <a:ext cx="2686048" cy="2571753"/>
        </p:xfrm>
        <a:graphic>
          <a:graphicData uri="http://schemas.openxmlformats.org/drawingml/2006/table">
            <a:tbl>
              <a:tblPr/>
              <a:tblGrid>
                <a:gridCol w="269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88314" name="Picture 279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43550" y="1200150"/>
            <a:ext cx="10287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315" name="Rectangle 147"/>
          <p:cNvSpPr>
            <a:spLocks noChangeArrowheads="1"/>
          </p:cNvSpPr>
          <p:nvPr/>
        </p:nvSpPr>
        <p:spPr bwMode="auto">
          <a:xfrm>
            <a:off x="4972050" y="1943100"/>
            <a:ext cx="273844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b="1">
              <a:cs typeface="Arial" pitchFamily="34" charset="0"/>
            </a:endParaRPr>
          </a:p>
        </p:txBody>
      </p:sp>
      <p:graphicFrame>
        <p:nvGraphicFramePr>
          <p:cNvPr id="843038" name="Group 286"/>
          <p:cNvGraphicFramePr>
            <a:graphicFrameLocks noGrp="1"/>
          </p:cNvGraphicFramePr>
          <p:nvPr/>
        </p:nvGraphicFramePr>
        <p:xfrm>
          <a:off x="1676400" y="1715691"/>
          <a:ext cx="2667000" cy="256818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74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59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8439" name="Rectangle 146"/>
          <p:cNvSpPr>
            <a:spLocks noChangeArrowheads="1"/>
          </p:cNvSpPr>
          <p:nvPr/>
        </p:nvSpPr>
        <p:spPr bwMode="auto">
          <a:xfrm>
            <a:off x="1657350" y="1714500"/>
            <a:ext cx="8001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b="1">
              <a:cs typeface="Arial" pitchFamily="34" charset="0"/>
            </a:endParaRPr>
          </a:p>
        </p:txBody>
      </p:sp>
      <p:sp>
        <p:nvSpPr>
          <p:cNvPr id="88440" name="Text Box 410"/>
          <p:cNvSpPr txBox="1">
            <a:spLocks noChangeArrowheads="1"/>
          </p:cNvSpPr>
          <p:nvPr/>
        </p:nvSpPr>
        <p:spPr bwMode="auto">
          <a:xfrm>
            <a:off x="6850856" y="4914900"/>
            <a:ext cx="120097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>
                <a:cs typeface="Arial" pitchFamily="34" charset="0"/>
              </a:rPr>
              <a:t>Source: S. Seitz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EEB6A7-EE0D-45CD-83E9-7A0F717A5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12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472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Moving Average In 2D</a:t>
            </a:r>
          </a:p>
        </p:txBody>
      </p:sp>
      <p:graphicFrame>
        <p:nvGraphicFramePr>
          <p:cNvPr id="860163" name="Group 3"/>
          <p:cNvGraphicFramePr>
            <a:graphicFrameLocks noGrp="1"/>
          </p:cNvGraphicFramePr>
          <p:nvPr/>
        </p:nvGraphicFramePr>
        <p:xfrm>
          <a:off x="1676400" y="1715691"/>
          <a:ext cx="2667000" cy="256818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74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59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89214" name="Picture 12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57451" y="1200150"/>
            <a:ext cx="1145381" cy="34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60289" name="Group 129"/>
          <p:cNvGraphicFramePr>
            <a:graphicFrameLocks noGrp="1"/>
          </p:cNvGraphicFramePr>
          <p:nvPr/>
        </p:nvGraphicFramePr>
        <p:xfrm>
          <a:off x="4686300" y="1714500"/>
          <a:ext cx="2686048" cy="2571753"/>
        </p:xfrm>
        <a:graphic>
          <a:graphicData uri="http://schemas.openxmlformats.org/drawingml/2006/table">
            <a:tbl>
              <a:tblPr/>
              <a:tblGrid>
                <a:gridCol w="269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89338" name="Picture 252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43550" y="1200150"/>
            <a:ext cx="10287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339" name="Rectangle 253"/>
          <p:cNvSpPr>
            <a:spLocks noChangeArrowheads="1"/>
          </p:cNvSpPr>
          <p:nvPr/>
        </p:nvSpPr>
        <p:spPr bwMode="auto">
          <a:xfrm>
            <a:off x="5200650" y="1943100"/>
            <a:ext cx="28575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b="1">
              <a:cs typeface="Arial" pitchFamily="34" charset="0"/>
            </a:endParaRPr>
          </a:p>
        </p:txBody>
      </p:sp>
      <p:graphicFrame>
        <p:nvGraphicFramePr>
          <p:cNvPr id="860414" name="Group 254"/>
          <p:cNvGraphicFramePr>
            <a:graphicFrameLocks noGrp="1"/>
          </p:cNvGraphicFramePr>
          <p:nvPr/>
        </p:nvGraphicFramePr>
        <p:xfrm>
          <a:off x="1676400" y="1715691"/>
          <a:ext cx="2667000" cy="256818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74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59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9463" name="Rectangle 127"/>
          <p:cNvSpPr>
            <a:spLocks noChangeArrowheads="1"/>
          </p:cNvSpPr>
          <p:nvPr/>
        </p:nvSpPr>
        <p:spPr bwMode="auto">
          <a:xfrm>
            <a:off x="1943100" y="1714500"/>
            <a:ext cx="8001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b="1">
              <a:cs typeface="Arial" pitchFamily="34" charset="0"/>
            </a:endParaRPr>
          </a:p>
        </p:txBody>
      </p:sp>
      <p:sp>
        <p:nvSpPr>
          <p:cNvPr id="89464" name="Text Box 378"/>
          <p:cNvSpPr txBox="1">
            <a:spLocks noChangeArrowheads="1"/>
          </p:cNvSpPr>
          <p:nvPr/>
        </p:nvSpPr>
        <p:spPr bwMode="auto">
          <a:xfrm>
            <a:off x="6850856" y="4914900"/>
            <a:ext cx="120097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>
                <a:cs typeface="Arial" pitchFamily="34" charset="0"/>
              </a:rPr>
              <a:t>Source: S. Seitz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70E60F-5BA0-423B-96AD-CC56D6B71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13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126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Moving Average In 2D</a:t>
            </a:r>
          </a:p>
        </p:txBody>
      </p:sp>
      <p:graphicFrame>
        <p:nvGraphicFramePr>
          <p:cNvPr id="862211" name="Group 3"/>
          <p:cNvGraphicFramePr>
            <a:graphicFrameLocks noGrp="1"/>
          </p:cNvGraphicFramePr>
          <p:nvPr/>
        </p:nvGraphicFramePr>
        <p:xfrm>
          <a:off x="1676400" y="1715691"/>
          <a:ext cx="2667000" cy="256818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74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59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90238" name="Picture 12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57451" y="1200150"/>
            <a:ext cx="1145381" cy="34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62337" name="Group 129"/>
          <p:cNvGraphicFramePr>
            <a:graphicFrameLocks noGrp="1"/>
          </p:cNvGraphicFramePr>
          <p:nvPr/>
        </p:nvGraphicFramePr>
        <p:xfrm>
          <a:off x="4686300" y="1714500"/>
          <a:ext cx="2686048" cy="2571753"/>
        </p:xfrm>
        <a:graphic>
          <a:graphicData uri="http://schemas.openxmlformats.org/drawingml/2006/table">
            <a:tbl>
              <a:tblPr/>
              <a:tblGrid>
                <a:gridCol w="269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90362" name="Picture 252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43550" y="1200150"/>
            <a:ext cx="10287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363" name="Rectangle 253"/>
          <p:cNvSpPr>
            <a:spLocks noChangeArrowheads="1"/>
          </p:cNvSpPr>
          <p:nvPr/>
        </p:nvSpPr>
        <p:spPr bwMode="auto">
          <a:xfrm>
            <a:off x="5486400" y="1943100"/>
            <a:ext cx="28575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b="1">
              <a:cs typeface="Arial" pitchFamily="34" charset="0"/>
            </a:endParaRPr>
          </a:p>
        </p:txBody>
      </p:sp>
      <p:graphicFrame>
        <p:nvGraphicFramePr>
          <p:cNvPr id="862462" name="Group 254"/>
          <p:cNvGraphicFramePr>
            <a:graphicFrameLocks noGrp="1"/>
          </p:cNvGraphicFramePr>
          <p:nvPr/>
        </p:nvGraphicFramePr>
        <p:xfrm>
          <a:off x="1676400" y="1715691"/>
          <a:ext cx="2667000" cy="256818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74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59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0487" name="Rectangle 127"/>
          <p:cNvSpPr>
            <a:spLocks noChangeArrowheads="1"/>
          </p:cNvSpPr>
          <p:nvPr/>
        </p:nvSpPr>
        <p:spPr bwMode="auto">
          <a:xfrm>
            <a:off x="2228850" y="1714500"/>
            <a:ext cx="8001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b="1">
              <a:cs typeface="Arial" pitchFamily="34" charset="0"/>
            </a:endParaRPr>
          </a:p>
        </p:txBody>
      </p:sp>
      <p:sp>
        <p:nvSpPr>
          <p:cNvPr id="90488" name="Text Box 378"/>
          <p:cNvSpPr txBox="1">
            <a:spLocks noChangeArrowheads="1"/>
          </p:cNvSpPr>
          <p:nvPr/>
        </p:nvSpPr>
        <p:spPr bwMode="auto">
          <a:xfrm>
            <a:off x="6850856" y="4914900"/>
            <a:ext cx="120097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>
                <a:cs typeface="Arial" pitchFamily="34" charset="0"/>
              </a:rPr>
              <a:t>Source: S. Seitz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930935-A6F2-40F8-BA79-B69350DD5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3930"/>
            <a:ext cx="1066800" cy="246888"/>
          </a:xfrm>
        </p:spPr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14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560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8071"/>
            <a:ext cx="8229600" cy="742950"/>
          </a:xfrm>
        </p:spPr>
        <p:txBody>
          <a:bodyPr/>
          <a:lstStyle/>
          <a:p>
            <a:r>
              <a:rPr lang="en-US" dirty="0"/>
              <a:t>Moving Average In 2D</a:t>
            </a:r>
          </a:p>
        </p:txBody>
      </p:sp>
      <p:graphicFrame>
        <p:nvGraphicFramePr>
          <p:cNvPr id="864259" name="Group 3"/>
          <p:cNvGraphicFramePr>
            <a:graphicFrameLocks noGrp="1"/>
          </p:cNvGraphicFramePr>
          <p:nvPr/>
        </p:nvGraphicFramePr>
        <p:xfrm>
          <a:off x="1676400" y="1715691"/>
          <a:ext cx="2667000" cy="256818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74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59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91262" name="Picture 12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57451" y="1200150"/>
            <a:ext cx="1145381" cy="34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64385" name="Group 129"/>
          <p:cNvGraphicFramePr>
            <a:graphicFrameLocks noGrp="1"/>
          </p:cNvGraphicFramePr>
          <p:nvPr/>
        </p:nvGraphicFramePr>
        <p:xfrm>
          <a:off x="4686300" y="1714500"/>
          <a:ext cx="2686048" cy="2571753"/>
        </p:xfrm>
        <a:graphic>
          <a:graphicData uri="http://schemas.openxmlformats.org/drawingml/2006/table">
            <a:tbl>
              <a:tblPr/>
              <a:tblGrid>
                <a:gridCol w="269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91386" name="Picture 252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43550" y="1200150"/>
            <a:ext cx="10287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387" name="Rectangle 253"/>
          <p:cNvSpPr>
            <a:spLocks noChangeArrowheads="1"/>
          </p:cNvSpPr>
          <p:nvPr/>
        </p:nvSpPr>
        <p:spPr bwMode="auto">
          <a:xfrm>
            <a:off x="5772150" y="1943100"/>
            <a:ext cx="28575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b="1">
              <a:cs typeface="Arial" pitchFamily="34" charset="0"/>
            </a:endParaRPr>
          </a:p>
        </p:txBody>
      </p:sp>
      <p:graphicFrame>
        <p:nvGraphicFramePr>
          <p:cNvPr id="864510" name="Group 254"/>
          <p:cNvGraphicFramePr>
            <a:graphicFrameLocks noGrp="1"/>
          </p:cNvGraphicFramePr>
          <p:nvPr/>
        </p:nvGraphicFramePr>
        <p:xfrm>
          <a:off x="1676400" y="1715691"/>
          <a:ext cx="2667000" cy="256818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74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59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1511" name="Rectangle 127"/>
          <p:cNvSpPr>
            <a:spLocks noChangeArrowheads="1"/>
          </p:cNvSpPr>
          <p:nvPr/>
        </p:nvSpPr>
        <p:spPr bwMode="auto">
          <a:xfrm>
            <a:off x="2457450" y="1714500"/>
            <a:ext cx="8001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b="1">
              <a:cs typeface="Arial" pitchFamily="34" charset="0"/>
            </a:endParaRPr>
          </a:p>
        </p:txBody>
      </p:sp>
      <p:sp>
        <p:nvSpPr>
          <p:cNvPr id="91512" name="Text Box 378"/>
          <p:cNvSpPr txBox="1">
            <a:spLocks noChangeArrowheads="1"/>
          </p:cNvSpPr>
          <p:nvPr/>
        </p:nvSpPr>
        <p:spPr bwMode="auto">
          <a:xfrm>
            <a:off x="6850856" y="4914900"/>
            <a:ext cx="120097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>
                <a:cs typeface="Arial" pitchFamily="34" charset="0"/>
              </a:rPr>
              <a:t>Source: S. Seitz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5930BF-E778-4531-A606-1B8DA8935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15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055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6433" name="Group 129"/>
          <p:cNvGraphicFramePr>
            <a:graphicFrameLocks noGrp="1"/>
          </p:cNvGraphicFramePr>
          <p:nvPr/>
        </p:nvGraphicFramePr>
        <p:xfrm>
          <a:off x="4686300" y="1714500"/>
          <a:ext cx="2686048" cy="2571753"/>
        </p:xfrm>
        <a:graphic>
          <a:graphicData uri="http://schemas.openxmlformats.org/drawingml/2006/table">
            <a:tbl>
              <a:tblPr/>
              <a:tblGrid>
                <a:gridCol w="269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90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92286" name="Picture 252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43550" y="1200150"/>
            <a:ext cx="10287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87" name="Rectangle 253"/>
          <p:cNvSpPr>
            <a:spLocks noChangeArrowheads="1"/>
          </p:cNvSpPr>
          <p:nvPr/>
        </p:nvSpPr>
        <p:spPr bwMode="auto">
          <a:xfrm>
            <a:off x="6000750" y="1943100"/>
            <a:ext cx="28575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b="1">
              <a:cs typeface="Arial" pitchFamily="34" charset="0"/>
            </a:endParaRPr>
          </a:p>
        </p:txBody>
      </p:sp>
      <p:graphicFrame>
        <p:nvGraphicFramePr>
          <p:cNvPr id="866807" name="Group 503"/>
          <p:cNvGraphicFramePr>
            <a:graphicFrameLocks noGrp="1"/>
          </p:cNvGraphicFramePr>
          <p:nvPr/>
        </p:nvGraphicFramePr>
        <p:xfrm>
          <a:off x="1676400" y="1715691"/>
          <a:ext cx="2667000" cy="256818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74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59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92411" name="Picture 62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57451" y="1200150"/>
            <a:ext cx="1145381" cy="34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412" name="Rectangle 127"/>
          <p:cNvSpPr>
            <a:spLocks noChangeArrowheads="1"/>
          </p:cNvSpPr>
          <p:nvPr/>
        </p:nvSpPr>
        <p:spPr bwMode="auto">
          <a:xfrm>
            <a:off x="2743200" y="1714500"/>
            <a:ext cx="8001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b="1">
              <a:cs typeface="Arial" pitchFamily="34" charset="0"/>
            </a:endParaRPr>
          </a:p>
        </p:txBody>
      </p:sp>
      <p:sp>
        <p:nvSpPr>
          <p:cNvPr id="92413" name="Text Box 628"/>
          <p:cNvSpPr txBox="1">
            <a:spLocks noChangeArrowheads="1"/>
          </p:cNvSpPr>
          <p:nvPr/>
        </p:nvSpPr>
        <p:spPr bwMode="auto">
          <a:xfrm>
            <a:off x="6850856" y="4914900"/>
            <a:ext cx="120097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>
                <a:cs typeface="Arial" pitchFamily="34" charset="0"/>
              </a:rPr>
              <a:t>Source: S. Seitz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E68B77-5169-4472-A2D3-62F970F5E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7DFF11-EF67-4A6A-8E8B-46DEBC046CEB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16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0E10ADB-7C56-EF15-F513-DE81D13EB3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Moving Average In 2D</a:t>
            </a:r>
          </a:p>
        </p:txBody>
      </p:sp>
    </p:spTree>
    <p:extLst>
      <p:ext uri="{BB962C8B-B14F-4D97-AF65-F5344CB8AC3E}">
        <p14:creationId xmlns:p14="http://schemas.microsoft.com/office/powerpoint/2010/main" val="4157784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8770" name="Group 418"/>
          <p:cNvGraphicFramePr>
            <a:graphicFrameLocks noGrp="1"/>
          </p:cNvGraphicFramePr>
          <p:nvPr/>
        </p:nvGraphicFramePr>
        <p:xfrm>
          <a:off x="1676400" y="1715691"/>
          <a:ext cx="2667000" cy="2568180"/>
        </p:xfrm>
        <a:graphic>
          <a:graphicData uri="http://schemas.openxmlformats.org/drawingml/2006/table">
            <a:tbl>
              <a:tblPr/>
              <a:tblGrid>
                <a:gridCol w="2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74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59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93310" name="Picture 12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57451" y="1200150"/>
            <a:ext cx="1145381" cy="34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311" name="Picture 252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43550" y="1200150"/>
            <a:ext cx="10287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68766" name="Group 414"/>
          <p:cNvGraphicFramePr>
            <a:graphicFrameLocks noGrp="1"/>
          </p:cNvGraphicFramePr>
          <p:nvPr>
            <p:ph idx="1"/>
          </p:nvPr>
        </p:nvGraphicFramePr>
        <p:xfrm>
          <a:off x="4686300" y="1714500"/>
          <a:ext cx="2686050" cy="2571750"/>
        </p:xfrm>
        <a:graphic>
          <a:graphicData uri="http://schemas.openxmlformats.org/drawingml/2006/table">
            <a:tbl>
              <a:tblPr/>
              <a:tblGrid>
                <a:gridCol w="267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2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78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78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02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02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78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3435" name="Text Box 419"/>
          <p:cNvSpPr txBox="1">
            <a:spLocks noChangeArrowheads="1"/>
          </p:cNvSpPr>
          <p:nvPr/>
        </p:nvSpPr>
        <p:spPr bwMode="auto">
          <a:xfrm>
            <a:off x="6850856" y="4914900"/>
            <a:ext cx="120097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>
                <a:cs typeface="Arial" pitchFamily="34" charset="0"/>
              </a:rPr>
              <a:t>Source: S. Seitz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27D59B-6752-45B5-ACB7-C8E821DE2FB8}"/>
              </a:ext>
            </a:extLst>
          </p:cNvPr>
          <p:cNvSpPr/>
          <p:nvPr/>
        </p:nvSpPr>
        <p:spPr>
          <a:xfrm>
            <a:off x="1676400" y="4455320"/>
            <a:ext cx="5695950" cy="457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tx1"/>
                </a:solidFill>
              </a:rPr>
              <a:t>In what ways is this output good/expected? </a:t>
            </a:r>
          </a:p>
          <a:p>
            <a:pPr algn="ctr"/>
            <a:r>
              <a:rPr lang="en-US" sz="1050" b="1" dirty="0">
                <a:solidFill>
                  <a:schemeClr val="tx1"/>
                </a:solidFill>
              </a:rPr>
              <a:t>In what ways is it bad (what was lost)?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DAA4D3-1CF5-4255-8400-8FC70C5E1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7DFF11-EF67-4A6A-8E8B-46DEBC046CEB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17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DE21067-CE3D-CCB9-4D0D-76D187B3F3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Moving Average In 2D</a:t>
            </a:r>
          </a:p>
        </p:txBody>
      </p:sp>
    </p:spTree>
    <p:extLst>
      <p:ext uri="{BB962C8B-B14F-4D97-AF65-F5344CB8AC3E}">
        <p14:creationId xmlns:p14="http://schemas.microsoft.com/office/powerpoint/2010/main" val="59084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F8E1E-820F-86B6-260E-D7FBD40BA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387BC-0CCF-1D79-2C41-7DCF46885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[Motivation] Interactive Filters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6BC0DA-D200-4D51-45EF-2BB0B3304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18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026" name="Picture 2" descr="User interface ">
            <a:extLst>
              <a:ext uri="{FF2B5EF4-FFF2-40B4-BE49-F238E27FC236}">
                <a16:creationId xmlns:a16="http://schemas.microsoft.com/office/drawing/2014/main" id="{4FC3D384-F759-CD2F-6D0D-F6694AB23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2093685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eb link ">
            <a:extLst>
              <a:ext uri="{FF2B5EF4-FFF2-40B4-BE49-F238E27FC236}">
                <a16:creationId xmlns:a16="http://schemas.microsoft.com/office/drawing/2014/main" id="{6C3E96C3-D9D4-188E-C04F-984B5FA00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95715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667453-4638-CF88-722F-9F8799DEEA11}"/>
              </a:ext>
            </a:extLst>
          </p:cNvPr>
          <p:cNvSpPr txBox="1"/>
          <p:nvPr/>
        </p:nvSpPr>
        <p:spPr>
          <a:xfrm>
            <a:off x="2501561" y="2571750"/>
            <a:ext cx="4140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hlinkClick r:id="rId5"/>
              </a:rPr>
              <a:t>https://setosa.io/ev/image-kernels/</a:t>
            </a:r>
            <a:r>
              <a:rPr lang="en-US" sz="2000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02F651-A705-2A99-FA07-CBAF8061BAB4}"/>
              </a:ext>
            </a:extLst>
          </p:cNvPr>
          <p:cNvSpPr txBox="1"/>
          <p:nvPr/>
        </p:nvSpPr>
        <p:spPr>
          <a:xfrm>
            <a:off x="5625192" y="4743450"/>
            <a:ext cx="3331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Explained Visually: </a:t>
            </a:r>
            <a:r>
              <a:rPr lang="en-US" dirty="0">
                <a:hlinkClick r:id="rId6"/>
              </a:rPr>
              <a:t>https://setosa.io/ev/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8622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5414211" cy="3659981"/>
          </a:xfrm>
        </p:spPr>
        <p:txBody>
          <a:bodyPr>
            <a:normAutofit fontScale="92500" lnSpcReduction="10000"/>
          </a:bodyPr>
          <a:lstStyle/>
          <a:p>
            <a:r>
              <a:rPr lang="en-US" sz="2100" dirty="0"/>
              <a:t>Compute a function of the local neighborhood at each pixel in the image</a:t>
            </a:r>
          </a:p>
          <a:p>
            <a:pPr lvl="1"/>
            <a:r>
              <a:rPr lang="en-US" sz="1800" dirty="0"/>
              <a:t>Function specified by a “</a:t>
            </a:r>
            <a:r>
              <a:rPr lang="en-US" sz="1800" dirty="0">
                <a:solidFill>
                  <a:schemeClr val="bg2"/>
                </a:solidFill>
              </a:rPr>
              <a:t>filter</a:t>
            </a:r>
            <a:r>
              <a:rPr lang="en-US" sz="1800" dirty="0"/>
              <a:t>” or </a:t>
            </a:r>
            <a:r>
              <a:rPr lang="en-US" sz="1800" dirty="0">
                <a:solidFill>
                  <a:schemeClr val="bg2"/>
                </a:solidFill>
              </a:rPr>
              <a:t>mask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00B050"/>
                </a:solidFill>
              </a:rPr>
              <a:t>saying how to combine values from neighbors</a:t>
            </a:r>
          </a:p>
          <a:p>
            <a:pPr lvl="1"/>
            <a:r>
              <a:rPr lang="en-US" sz="1800" dirty="0"/>
              <a:t>Element-wise multiplication of filter and image patch</a:t>
            </a:r>
          </a:p>
          <a:p>
            <a:pPr>
              <a:spcBef>
                <a:spcPts val="1350"/>
              </a:spcBef>
              <a:buNone/>
            </a:pPr>
            <a:endParaRPr lang="en-US" sz="1350" dirty="0"/>
          </a:p>
          <a:p>
            <a:pPr>
              <a:spcBef>
                <a:spcPts val="1350"/>
              </a:spcBef>
            </a:pPr>
            <a:r>
              <a:rPr lang="en-US" sz="2100" dirty="0">
                <a:solidFill>
                  <a:schemeClr val="bg2"/>
                </a:solidFill>
              </a:rPr>
              <a:t>Uses of filtering</a:t>
            </a:r>
            <a:r>
              <a:rPr lang="en-US" sz="2100" dirty="0"/>
              <a:t>:</a:t>
            </a:r>
          </a:p>
          <a:p>
            <a:pPr lvl="1"/>
            <a:r>
              <a:rPr lang="en-US" sz="1800" dirty="0"/>
              <a:t>Enhance an image (</a:t>
            </a:r>
            <a:r>
              <a:rPr lang="en-US" sz="1800" dirty="0" err="1"/>
              <a:t>denoise</a:t>
            </a:r>
            <a:r>
              <a:rPr lang="en-US" sz="1800" dirty="0"/>
              <a:t>, resize, </a:t>
            </a:r>
            <a:r>
              <a:rPr lang="en-US" sz="1800" dirty="0" err="1"/>
              <a:t>etc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Extract information (texture, edges, </a:t>
            </a:r>
            <a:r>
              <a:rPr lang="en-US" sz="1800" dirty="0" err="1"/>
              <a:t>etc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Detect patterns (template matching)</a:t>
            </a:r>
          </a:p>
        </p:txBody>
      </p:sp>
      <p:sp>
        <p:nvSpPr>
          <p:cNvPr id="78852" name="TextBox 3"/>
          <p:cNvSpPr txBox="1">
            <a:spLocks noChangeArrowheads="1"/>
          </p:cNvSpPr>
          <p:nvPr/>
        </p:nvSpPr>
        <p:spPr bwMode="auto">
          <a:xfrm>
            <a:off x="6435328" y="4956572"/>
            <a:ext cx="28622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/>
              <a:t>Adapted from Derek </a:t>
            </a:r>
            <a:r>
              <a:rPr lang="en-US" sz="900" dirty="0" err="1"/>
              <a:t>Hoiem</a:t>
            </a:r>
            <a:endParaRPr lang="en-US" sz="9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38AC92-3504-4677-A1EC-F117BF5AF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19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866DEB7-B49E-C014-932D-9EFDE572DC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Image Filtering</a:t>
            </a:r>
          </a:p>
        </p:txBody>
      </p:sp>
      <p:pic>
        <p:nvPicPr>
          <p:cNvPr id="11266" name="Picture 2" descr="Shell &amp; Slate - Fast Median and Bilateral Filtering">
            <a:extLst>
              <a:ext uri="{FF2B5EF4-FFF2-40B4-BE49-F238E27FC236}">
                <a16:creationId xmlns:a16="http://schemas.microsoft.com/office/drawing/2014/main" id="{4916A0A1-A57D-53C0-74D3-98A8D0F52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238" y="1735743"/>
            <a:ext cx="2474495" cy="247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485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1" name="Picture 5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60947" y="1491287"/>
            <a:ext cx="5475684" cy="739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2" name="TextBox 6"/>
          <p:cNvSpPr txBox="1">
            <a:spLocks noChangeArrowheads="1"/>
          </p:cNvSpPr>
          <p:nvPr/>
        </p:nvSpPr>
        <p:spPr bwMode="auto">
          <a:xfrm>
            <a:off x="457201" y="1135291"/>
            <a:ext cx="82295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/>
              <a:t>Non-weighted, averaging window size is 2k+1 x 2k+1:</a:t>
            </a:r>
          </a:p>
        </p:txBody>
      </p:sp>
      <p:pic>
        <p:nvPicPr>
          <p:cNvPr id="10" name="Picture 8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06179" y="3814260"/>
            <a:ext cx="5399484" cy="794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270773" y="2500348"/>
            <a:ext cx="3456384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/>
              <a:t>Loop over all pixels in </a:t>
            </a:r>
            <a:r>
              <a:rPr lang="en-US" sz="1050" i="1" dirty="0">
                <a:solidFill>
                  <a:srgbClr val="00B050"/>
                </a:solidFill>
              </a:rPr>
              <a:t>neighborhood around  image pixel F[</a:t>
            </a:r>
            <a:r>
              <a:rPr lang="en-US" sz="1050" i="1" dirty="0" err="1">
                <a:solidFill>
                  <a:srgbClr val="00B050"/>
                </a:solidFill>
              </a:rPr>
              <a:t>i,j</a:t>
            </a:r>
            <a:r>
              <a:rPr lang="en-US" sz="1050" i="1" dirty="0">
                <a:solidFill>
                  <a:srgbClr val="00B050"/>
                </a:solidFill>
              </a:rPr>
              <a:t>]</a:t>
            </a:r>
          </a:p>
        </p:txBody>
      </p:sp>
      <p:sp>
        <p:nvSpPr>
          <p:cNvPr id="12" name="Right Brace 11"/>
          <p:cNvSpPr/>
          <p:nvPr/>
        </p:nvSpPr>
        <p:spPr>
          <a:xfrm rot="5400000">
            <a:off x="5776913" y="861447"/>
            <a:ext cx="191690" cy="303966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>
              <a:solidFill>
                <a:srgbClr val="000000"/>
              </a:solidFill>
            </a:endParaRPr>
          </a:p>
        </p:txBody>
      </p:sp>
      <p:sp>
        <p:nvSpPr>
          <p:cNvPr id="13" name="Right Brace 12"/>
          <p:cNvSpPr/>
          <p:nvPr/>
        </p:nvSpPr>
        <p:spPr>
          <a:xfrm rot="5400000">
            <a:off x="3586163" y="1765132"/>
            <a:ext cx="136922" cy="1232297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50" b="1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485516" y="2477125"/>
            <a:ext cx="188952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/>
              <a:t>Attribute </a:t>
            </a:r>
            <a:r>
              <a:rPr lang="en-US" sz="1050" b="1" i="1" dirty="0">
                <a:solidFill>
                  <a:schemeClr val="bg2"/>
                </a:solidFill>
              </a:rPr>
              <a:t>uniform weight </a:t>
            </a:r>
            <a:r>
              <a:rPr lang="en-US" sz="1050" i="1" dirty="0"/>
              <a:t>to each pixel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57200" y="3191564"/>
            <a:ext cx="82295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/>
              <a:t>Now generalize to allow </a:t>
            </a:r>
            <a:r>
              <a:rPr lang="en-US" sz="1800" b="1" dirty="0"/>
              <a:t>different weights </a:t>
            </a:r>
            <a:r>
              <a:rPr lang="en-US" sz="1800" dirty="0"/>
              <a:t>depending on  neighboring pixel’s relative position:</a:t>
            </a:r>
          </a:p>
        </p:txBody>
      </p:sp>
      <p:sp>
        <p:nvSpPr>
          <p:cNvPr id="16" name="Right Brace 15"/>
          <p:cNvSpPr/>
          <p:nvPr/>
        </p:nvSpPr>
        <p:spPr>
          <a:xfrm rot="5400000">
            <a:off x="4818460" y="4060720"/>
            <a:ext cx="191690" cy="84891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50" b="1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435080" y="4608407"/>
            <a:ext cx="153258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chemeClr val="bg2"/>
                </a:solidFill>
              </a:rPr>
              <a:t>Non-uniform weights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C00792-AD6E-49C2-A9BE-61D93BFD2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20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EF8CF22-E466-290E-F071-2850D47516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Correlation Filtering</a:t>
            </a:r>
          </a:p>
        </p:txBody>
      </p:sp>
    </p:spTree>
    <p:extLst>
      <p:ext uri="{BB962C8B-B14F-4D97-AF65-F5344CB8AC3E}">
        <p14:creationId xmlns:p14="http://schemas.microsoft.com/office/powerpoint/2010/main" val="299595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/>
      <p:bldP spid="11" grpId="0"/>
      <p:bldP spid="12" grpId="0" animBg="1"/>
      <p:bldP spid="13" grpId="0" animBg="1"/>
      <p:bldP spid="14" grpId="0"/>
      <p:bldP spid="15" grpId="0"/>
      <p:bldP spid="16" grpId="0" animBg="1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5" name="Picture 8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2257" y="1196751"/>
            <a:ext cx="5399485" cy="794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4" name="TextBox 6"/>
          <p:cNvSpPr txBox="1">
            <a:spLocks noChangeArrowheads="1"/>
          </p:cNvSpPr>
          <p:nvPr/>
        </p:nvSpPr>
        <p:spPr bwMode="auto">
          <a:xfrm>
            <a:off x="457200" y="3263500"/>
            <a:ext cx="8229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chemeClr val="accent1"/>
                </a:solidFill>
              </a:rPr>
              <a:t>Filtering an image</a:t>
            </a:r>
            <a:r>
              <a:rPr lang="en-US" sz="1800" dirty="0"/>
              <a:t>: replace each pixel with a linear combination of its neighbors.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n-US" sz="1800" dirty="0"/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/>
              <a:t>The filter “</a:t>
            </a:r>
            <a:r>
              <a:rPr lang="en-US" sz="1800" b="1" dirty="0"/>
              <a:t>kernel</a:t>
            </a:r>
            <a:r>
              <a:rPr lang="en-US" sz="1800" dirty="0"/>
              <a:t>” or “</a:t>
            </a:r>
            <a:r>
              <a:rPr lang="en-US" sz="1800" b="1" dirty="0"/>
              <a:t>mask</a:t>
            </a:r>
            <a:r>
              <a:rPr lang="en-US" sz="1800" dirty="0"/>
              <a:t>” </a:t>
            </a:r>
            <a:r>
              <a:rPr lang="en-US" sz="1800" i="1" dirty="0">
                <a:solidFill>
                  <a:schemeClr val="accent1"/>
                </a:solidFill>
              </a:rPr>
              <a:t>H</a:t>
            </a:r>
            <a:r>
              <a:rPr lang="en-US" sz="1800" dirty="0">
                <a:solidFill>
                  <a:schemeClr val="accent1"/>
                </a:solidFill>
              </a:rPr>
              <a:t>[</a:t>
            </a:r>
            <a:r>
              <a:rPr lang="en-US" sz="1800" i="1" dirty="0" err="1">
                <a:solidFill>
                  <a:schemeClr val="accent1"/>
                </a:solidFill>
              </a:rPr>
              <a:t>u,v</a:t>
            </a:r>
            <a:r>
              <a:rPr lang="en-US" sz="1800" dirty="0">
                <a:solidFill>
                  <a:schemeClr val="accent1"/>
                </a:solidFill>
              </a:rPr>
              <a:t>]</a:t>
            </a:r>
            <a:r>
              <a:rPr lang="en-US" sz="1800" dirty="0"/>
              <a:t> is the prescription for the weights in the linear combination.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n-US" sz="1800" dirty="0"/>
          </a:p>
        </p:txBody>
      </p:sp>
      <p:pic>
        <p:nvPicPr>
          <p:cNvPr id="95237" name="Picture 11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13835" y="2475182"/>
            <a:ext cx="1697831" cy="264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8" name="TextBox 42"/>
          <p:cNvSpPr txBox="1">
            <a:spLocks noChangeArrowheads="1"/>
          </p:cNvSpPr>
          <p:nvPr/>
        </p:nvSpPr>
        <p:spPr bwMode="auto">
          <a:xfrm>
            <a:off x="457201" y="2420413"/>
            <a:ext cx="56757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/>
              <a:t>This is called </a:t>
            </a:r>
            <a:r>
              <a:rPr lang="en-US" sz="1800" b="1" dirty="0"/>
              <a:t>cross-correlation</a:t>
            </a:r>
            <a:r>
              <a:rPr lang="en-US" sz="1800" dirty="0"/>
              <a:t>, denoted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6937" y="4912668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476EFB-E680-4DE0-8736-E50C11A67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21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4508AB6-0894-07B0-81F0-19A7F4FF7F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Correlation Filtering</a:t>
            </a:r>
          </a:p>
        </p:txBody>
      </p:sp>
    </p:spTree>
    <p:extLst>
      <p:ext uri="{BB962C8B-B14F-4D97-AF65-F5344CB8AC3E}">
        <p14:creationId xmlns:p14="http://schemas.microsoft.com/office/powerpoint/2010/main" val="2046056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Content Placeholder 2"/>
          <p:cNvSpPr>
            <a:spLocks noGrp="1"/>
          </p:cNvSpPr>
          <p:nvPr>
            <p:ph idx="1"/>
          </p:nvPr>
        </p:nvSpPr>
        <p:spPr>
          <a:xfrm>
            <a:off x="457200" y="1131125"/>
            <a:ext cx="8285748" cy="799301"/>
          </a:xfrm>
        </p:spPr>
        <p:txBody>
          <a:bodyPr/>
          <a:lstStyle/>
          <a:p>
            <a:r>
              <a:rPr lang="en-US" dirty="0"/>
              <a:t>What values belong in the kernel </a:t>
            </a:r>
            <a:r>
              <a:rPr lang="en-US" i="1" dirty="0"/>
              <a:t>H</a:t>
            </a:r>
            <a:r>
              <a:rPr lang="en-US" dirty="0"/>
              <a:t> for the moving average example?</a:t>
            </a:r>
          </a:p>
        </p:txBody>
      </p:sp>
      <p:graphicFrame>
        <p:nvGraphicFramePr>
          <p:cNvPr id="4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187245"/>
              </p:ext>
            </p:extLst>
          </p:nvPr>
        </p:nvGraphicFramePr>
        <p:xfrm>
          <a:off x="5801916" y="2452936"/>
          <a:ext cx="2056204" cy="1918901"/>
        </p:xfrm>
        <a:graphic>
          <a:graphicData uri="http://schemas.openxmlformats.org/drawingml/2006/table">
            <a:tbl>
              <a:tblPr/>
              <a:tblGrid>
                <a:gridCol w="205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9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59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59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41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59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598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8288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324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71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577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6092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71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6966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6966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6966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6966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96383" name="Picture 252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06754" y="2121942"/>
            <a:ext cx="810815" cy="27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384" name="Rectangle 253"/>
          <p:cNvSpPr>
            <a:spLocks noChangeArrowheads="1"/>
          </p:cNvSpPr>
          <p:nvPr/>
        </p:nvSpPr>
        <p:spPr bwMode="auto">
          <a:xfrm>
            <a:off x="6790135" y="2587476"/>
            <a:ext cx="28575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b="1">
              <a:cs typeface="Arial" pitchFamily="34" charset="0"/>
            </a:endParaRPr>
          </a:p>
        </p:txBody>
      </p:sp>
      <p:graphicFrame>
        <p:nvGraphicFramePr>
          <p:cNvPr id="7" name="Group 5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824540"/>
              </p:ext>
            </p:extLst>
          </p:nvPr>
        </p:nvGraphicFramePr>
        <p:xfrm>
          <a:off x="1368029" y="2395785"/>
          <a:ext cx="2355011" cy="1917379"/>
        </p:xfrm>
        <a:graphic>
          <a:graphicData uri="http://schemas.openxmlformats.org/drawingml/2006/table">
            <a:tbl>
              <a:tblPr/>
              <a:tblGrid>
                <a:gridCol w="235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5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5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55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55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55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49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260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3550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8982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599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82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82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712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469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982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982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1599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982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96508" name="Picture 62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80023" y="2111226"/>
            <a:ext cx="848915" cy="254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509" name="Rectangle 127"/>
          <p:cNvSpPr>
            <a:spLocks noChangeArrowheads="1"/>
          </p:cNvSpPr>
          <p:nvPr/>
        </p:nvSpPr>
        <p:spPr bwMode="auto">
          <a:xfrm>
            <a:off x="2326481" y="2375206"/>
            <a:ext cx="685800" cy="60245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b="1">
              <a:cs typeface="Arial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133850" y="2532707"/>
            <a:ext cx="1314450" cy="1104900"/>
            <a:chOff x="3799" y="2064"/>
            <a:chExt cx="1433" cy="1136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96518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96519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96520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96521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96522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96523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96524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96525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96526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96527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96528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96529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96530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96531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96532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96533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96534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</p:grpSp>
        <p:pic>
          <p:nvPicPr>
            <p:cNvPr id="96517" name="Picture 23" descr="txp_fig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4257675" y="3731666"/>
            <a:ext cx="13901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cs typeface="Arial" pitchFamily="34" charset="0"/>
              </a:rPr>
              <a:t>“box filter”</a:t>
            </a:r>
          </a:p>
        </p:txBody>
      </p:sp>
      <p:pic>
        <p:nvPicPr>
          <p:cNvPr id="96512" name="Picture 11" descr="Edittex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558779" y="4805610"/>
            <a:ext cx="1697831" cy="264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513" name="Picture 151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462462" y="2121942"/>
            <a:ext cx="748904" cy="236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514" name="Picture 11" descr="Edittex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/>
          <a:srcRect l="64516" t="10376" r="17741" b="-3758"/>
          <a:stretch>
            <a:fillRect/>
          </a:stretch>
        </p:blipFill>
        <p:spPr bwMode="auto">
          <a:xfrm>
            <a:off x="3723085" y="2121942"/>
            <a:ext cx="301228" cy="24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4736307" y="2850604"/>
            <a:ext cx="123229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 b="1"/>
              <a:t>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4204B7-E085-430C-BCF4-D2C8FB9CE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22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FD326A8-FC3F-4A1D-8CF7-519A2F21D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Averaging Filtering</a:t>
            </a:r>
          </a:p>
        </p:txBody>
      </p:sp>
    </p:spTree>
    <p:extLst>
      <p:ext uri="{BB962C8B-B14F-4D97-AF65-F5344CB8AC3E}">
        <p14:creationId xmlns:p14="http://schemas.microsoft.com/office/powerpoint/2010/main" val="428215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6641" y="1695451"/>
            <a:ext cx="2546747" cy="25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7997" y="1695451"/>
            <a:ext cx="2546747" cy="254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1109474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6" name="TextBox 5"/>
          <p:cNvSpPr txBox="1">
            <a:spLocks noChangeArrowheads="1"/>
          </p:cNvSpPr>
          <p:nvPr/>
        </p:nvSpPr>
        <p:spPr bwMode="auto">
          <a:xfrm>
            <a:off x="5092303" y="1052324"/>
            <a:ext cx="276582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depicts box filter: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white = high value, black = low value</a:t>
            </a:r>
          </a:p>
        </p:txBody>
      </p:sp>
      <p:cxnSp>
        <p:nvCxnSpPr>
          <p:cNvPr id="97287" name="Straight Arrow Connector 7"/>
          <p:cNvCxnSpPr>
            <a:cxnSpLocks noChangeShapeType="1"/>
            <a:stCxn id="97286" idx="1"/>
          </p:cNvCxnSpPr>
          <p:nvPr/>
        </p:nvCxnSpPr>
        <p:spPr bwMode="auto">
          <a:xfrm flipH="1">
            <a:off x="4752975" y="1260073"/>
            <a:ext cx="339328" cy="541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97288" name="TextBox 9"/>
          <p:cNvSpPr txBox="1">
            <a:spLocks noChangeArrowheads="1"/>
          </p:cNvSpPr>
          <p:nvPr/>
        </p:nvSpPr>
        <p:spPr bwMode="auto">
          <a:xfrm>
            <a:off x="2463404" y="4296966"/>
            <a:ext cx="84891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b="1"/>
              <a:t>original</a:t>
            </a:r>
          </a:p>
        </p:txBody>
      </p:sp>
      <p:sp>
        <p:nvSpPr>
          <p:cNvPr id="97289" name="TextBox 10"/>
          <p:cNvSpPr txBox="1">
            <a:spLocks noChangeArrowheads="1"/>
          </p:cNvSpPr>
          <p:nvPr/>
        </p:nvSpPr>
        <p:spPr bwMode="auto">
          <a:xfrm>
            <a:off x="5859067" y="4269581"/>
            <a:ext cx="84891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b="1"/>
              <a:t>filtered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276475" y="4705350"/>
            <a:ext cx="10693004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50"/>
              <a:t>What if the filter size was 5 x 5 instead of 3 x 3?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F15D03-C6F9-4C80-9D5A-85DE563AA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23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FC6EC3A-817A-33C2-42E6-2685762A91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Smoothing by averaging</a:t>
            </a:r>
          </a:p>
        </p:txBody>
      </p:sp>
    </p:spTree>
    <p:extLst>
      <p:ext uri="{BB962C8B-B14F-4D97-AF65-F5344CB8AC3E}">
        <p14:creationId xmlns:p14="http://schemas.microsoft.com/office/powerpoint/2010/main" val="393758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5438775" y="1503760"/>
            <a:ext cx="2400300" cy="2850356"/>
          </a:xfrm>
          <a:prstGeom prst="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50" b="1">
              <a:solidFill>
                <a:srgbClr val="FFFFFF"/>
              </a:solidFill>
            </a:endParaRPr>
          </a:p>
        </p:txBody>
      </p:sp>
      <p:graphicFrame>
        <p:nvGraphicFramePr>
          <p:cNvPr id="11" name="Group 4"/>
          <p:cNvGraphicFramePr>
            <a:graphicFrameLocks noGrp="1"/>
          </p:cNvGraphicFramePr>
          <p:nvPr/>
        </p:nvGraphicFramePr>
        <p:xfrm>
          <a:off x="1403747" y="1756172"/>
          <a:ext cx="2409856" cy="2362200"/>
        </p:xfrm>
        <a:graphic>
          <a:graphicData uri="http://schemas.openxmlformats.org/drawingml/2006/table">
            <a:tbl>
              <a:tblPr/>
              <a:tblGrid>
                <a:gridCol w="241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1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11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1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11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11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01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11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4118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286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2" name="Group 127"/>
          <p:cNvGraphicFramePr>
            <a:graphicFrameLocks noGrp="1"/>
          </p:cNvGraphicFramePr>
          <p:nvPr/>
        </p:nvGraphicFramePr>
        <p:xfrm>
          <a:off x="4389835" y="2494360"/>
          <a:ext cx="857250" cy="788194"/>
        </p:xfrm>
        <a:graphic>
          <a:graphicData uri="http://schemas.openxmlformats.org/drawingml/2006/table">
            <a:tbl>
              <a:tblPr/>
              <a:tblGrid>
                <a:gridCol w="285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575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1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2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1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222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2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4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2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222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1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2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Myriad Roman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Roman" pitchFamily="34" charset="0"/>
                        </a:rPr>
                        <a:t>1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70" name="Picture 14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70510" y="4152900"/>
            <a:ext cx="714375" cy="236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1" name="Rectangle 146"/>
          <p:cNvSpPr>
            <a:spLocks noChangeArrowheads="1"/>
          </p:cNvSpPr>
          <p:nvPr/>
        </p:nvSpPr>
        <p:spPr bwMode="auto">
          <a:xfrm>
            <a:off x="1622823" y="3430943"/>
            <a:ext cx="739378" cy="68460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b="1">
              <a:latin typeface="Times" pitchFamily="18" charset="0"/>
            </a:endParaRPr>
          </a:p>
        </p:txBody>
      </p:sp>
      <p:sp>
        <p:nvSpPr>
          <p:cNvPr id="15" name="Rectangle 147"/>
          <p:cNvSpPr>
            <a:spLocks noChangeArrowheads="1"/>
          </p:cNvSpPr>
          <p:nvPr/>
        </p:nvSpPr>
        <p:spPr bwMode="auto">
          <a:xfrm>
            <a:off x="4392216" y="2489598"/>
            <a:ext cx="854869" cy="78224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b="1">
              <a:latin typeface="Times" pitchFamily="18" charset="0"/>
            </a:endParaRPr>
          </a:p>
        </p:txBody>
      </p:sp>
      <p:pic>
        <p:nvPicPr>
          <p:cNvPr id="16" name="Picture 14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24313" y="2643188"/>
            <a:ext cx="254794" cy="432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4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35" y="3400425"/>
            <a:ext cx="748903" cy="236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99" name="Content Placeholder 2"/>
          <p:cNvSpPr>
            <a:spLocks noGrp="1"/>
          </p:cNvSpPr>
          <p:nvPr>
            <p:ph idx="1"/>
          </p:nvPr>
        </p:nvSpPr>
        <p:spPr>
          <a:xfrm>
            <a:off x="457199" y="1096568"/>
            <a:ext cx="8373979" cy="703659"/>
          </a:xfrm>
        </p:spPr>
        <p:txBody>
          <a:bodyPr>
            <a:noAutofit/>
          </a:bodyPr>
          <a:lstStyle/>
          <a:p>
            <a:r>
              <a:rPr lang="en-US" sz="1600" dirty="0"/>
              <a:t>What if we want nearest neighboring pixels to have the most influence on the output?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Removes high-frequency components from the image (“low-pass filter”).</a:t>
            </a:r>
          </a:p>
          <a:p>
            <a:endParaRPr lang="en-US" sz="1600" dirty="0"/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505450" y="1585913"/>
            <a:ext cx="2388394" cy="2713435"/>
            <a:chOff x="6215084" y="2187558"/>
            <a:chExt cx="3184567" cy="3617943"/>
          </a:xfrm>
          <a:noFill/>
        </p:grpSpPr>
        <p:graphicFrame>
          <p:nvGraphicFramePr>
            <p:cNvPr id="1026" name="Object 2"/>
            <p:cNvGraphicFramePr>
              <a:graphicFrameLocks noChangeAspect="1"/>
            </p:cNvGraphicFramePr>
            <p:nvPr/>
          </p:nvGraphicFramePr>
          <p:xfrm>
            <a:off x="6470676" y="4414851"/>
            <a:ext cx="2095500" cy="1390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10" imgW="2095793" imgH="1390844" progId="">
                    <p:embed/>
                  </p:oleObj>
                </mc:Choice>
                <mc:Fallback>
                  <p:oleObj name="Photo Editor Photo" r:id="rId10" imgW="2095793" imgH="1390844" progId="">
                    <p:embed/>
                    <p:pic>
                      <p:nvPicPr>
                        <p:cNvPr id="1026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70676" y="4414851"/>
                          <a:ext cx="2095500" cy="1390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178" name="Picture 151" descr="Editte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324624" y="3429000"/>
              <a:ext cx="2627313" cy="6000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6215084" y="2187558"/>
              <a:ext cx="3184567" cy="1120316"/>
            </a:xfrm>
            <a:prstGeom prst="rect">
              <a:avLst/>
            </a:prstGeom>
            <a:grpFill/>
            <a:ln>
              <a:noFill/>
            </a:ln>
          </p:spPr>
          <p:txBody>
            <a:bodyPr>
              <a:spAutoFit/>
            </a:bodyPr>
            <a:lstStyle/>
            <a:p>
              <a:pPr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  <a:tabLst>
                  <a:tab pos="429816" algn="l"/>
                </a:tabLst>
                <a:defRPr/>
              </a:pPr>
              <a:r>
                <a:rPr lang="en-US" sz="1800" dirty="0">
                  <a:latin typeface="Myriad Roman"/>
                </a:rPr>
                <a:t>This kernel is an approximation of a 2d Gaussian function:</a:t>
              </a:r>
            </a:p>
          </p:txBody>
        </p:sp>
      </p:grpSp>
      <p:sp>
        <p:nvSpPr>
          <p:cNvPr id="1177" name="Text Box 628"/>
          <p:cNvSpPr txBox="1">
            <a:spLocks noChangeArrowheads="1"/>
          </p:cNvSpPr>
          <p:nvPr/>
        </p:nvSpPr>
        <p:spPr bwMode="auto">
          <a:xfrm>
            <a:off x="7056835" y="4938713"/>
            <a:ext cx="101181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cs typeface="Arial" pitchFamily="34" charset="0"/>
              </a:rPr>
              <a:t>Source: S. Seitz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FF9C03-C393-42E2-A9EF-E1AAE0414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C151A327-65CD-4704-98F5-93C194B5B67E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3BEDB0E-2DD4-1F29-C187-972B266E8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Filter</a:t>
            </a:r>
          </a:p>
        </p:txBody>
      </p:sp>
    </p:spTree>
    <p:extLst>
      <p:ext uri="{BB962C8B-B14F-4D97-AF65-F5344CB8AC3E}">
        <p14:creationId xmlns:p14="http://schemas.microsoft.com/office/powerpoint/2010/main" val="269794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9256" y="1804988"/>
            <a:ext cx="25717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5381" y="1777604"/>
            <a:ext cx="2634854" cy="2634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50" y="1085850"/>
            <a:ext cx="523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815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5381" y="1777604"/>
            <a:ext cx="2615804" cy="2615803"/>
          </a:xfrm>
          <a:prstGeom prst="rect">
            <a:avLst/>
          </a:prstGeom>
          <a:noFill/>
          <a:ln w="349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38093" y="4644012"/>
            <a:ext cx="888385" cy="2539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050" dirty="0"/>
              <a:t>Vs box filter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DB2DDD-D351-4F0B-847A-7067546F2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25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2E689E9-FC6E-9426-63E8-82B7C97A5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Smoothing with a Gaussian</a:t>
            </a:r>
          </a:p>
        </p:txBody>
      </p:sp>
    </p:spTree>
    <p:extLst>
      <p:ext uri="{BB962C8B-B14F-4D97-AF65-F5344CB8AC3E}">
        <p14:creationId xmlns:p14="http://schemas.microsoft.com/office/powerpoint/2010/main" val="121201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3075"/>
          <p:cNvSpPr>
            <a:spLocks noGrp="1" noChangeArrowheads="1"/>
          </p:cNvSpPr>
          <p:nvPr>
            <p:ph type="body" idx="1"/>
          </p:nvPr>
        </p:nvSpPr>
        <p:spPr>
          <a:xfrm>
            <a:off x="457200" y="964907"/>
            <a:ext cx="8229600" cy="3394472"/>
          </a:xfrm>
        </p:spPr>
        <p:txBody>
          <a:bodyPr/>
          <a:lstStyle/>
          <a:p>
            <a:pPr eaLnBrk="1" hangingPunct="1"/>
            <a:r>
              <a:rPr lang="en-US" sz="2100" dirty="0"/>
              <a:t>What parameters matter here?</a:t>
            </a:r>
          </a:p>
          <a:p>
            <a:pPr eaLnBrk="1" hangingPunct="1"/>
            <a:r>
              <a:rPr lang="en-US" sz="2100" b="1" dirty="0"/>
              <a:t>Size</a:t>
            </a:r>
            <a:r>
              <a:rPr lang="en-US" sz="2100" dirty="0"/>
              <a:t> of kernel or mask</a:t>
            </a:r>
          </a:p>
          <a:p>
            <a:pPr lvl="1" eaLnBrk="1" hangingPunct="1"/>
            <a:r>
              <a:rPr lang="en-US" sz="1800" dirty="0"/>
              <a:t>Note, Gaussian function has infinite support, but discrete filters use finite kernels</a:t>
            </a:r>
          </a:p>
          <a:p>
            <a:pPr eaLnBrk="1" hangingPunct="1">
              <a:buFontTx/>
              <a:buNone/>
            </a:pPr>
            <a:endParaRPr lang="en-US" sz="2100" dirty="0"/>
          </a:p>
        </p:txBody>
      </p:sp>
      <p:sp>
        <p:nvSpPr>
          <p:cNvPr id="102404" name="Text Box 3349"/>
          <p:cNvSpPr txBox="1">
            <a:spLocks noChangeArrowheads="1"/>
          </p:cNvSpPr>
          <p:nvPr/>
        </p:nvSpPr>
        <p:spPr bwMode="auto">
          <a:xfrm>
            <a:off x="3399235" y="4006201"/>
            <a:ext cx="2569369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Monotype Sorts"/>
              <a:buNone/>
            </a:pPr>
            <a:endParaRPr lang="en-US" sz="1500" b="1">
              <a:latin typeface="Tahoma" pitchFamily="34" charset="0"/>
            </a:endParaRPr>
          </a:p>
        </p:txBody>
      </p:sp>
      <p:pic>
        <p:nvPicPr>
          <p:cNvPr id="102405" name="Picture 6"/>
          <p:cNvPicPr>
            <a:picLocks noChangeAspect="1" noChangeArrowheads="1"/>
          </p:cNvPicPr>
          <p:nvPr/>
        </p:nvPicPr>
        <p:blipFill>
          <a:blip r:embed="rId3" cstate="print"/>
          <a:srcRect t="44176" b="9006"/>
          <a:stretch>
            <a:fillRect/>
          </a:stretch>
        </p:blipFill>
        <p:spPr bwMode="auto">
          <a:xfrm>
            <a:off x="1970485" y="2414335"/>
            <a:ext cx="5029200" cy="180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6" name="Text Box 3349"/>
          <p:cNvSpPr txBox="1">
            <a:spLocks noChangeArrowheads="1"/>
          </p:cNvSpPr>
          <p:nvPr/>
        </p:nvSpPr>
        <p:spPr bwMode="auto">
          <a:xfrm>
            <a:off x="4987529" y="4332432"/>
            <a:ext cx="2569369" cy="38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Monotype Sorts"/>
              <a:buNone/>
            </a:pPr>
            <a:endParaRPr lang="en-US" sz="2100" b="1">
              <a:latin typeface="Tahoma" pitchFamily="3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709862" y="4139551"/>
            <a:ext cx="1615679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100" dirty="0"/>
              <a:t>σ</a:t>
            </a:r>
            <a:r>
              <a:rPr lang="en-US" sz="2100" dirty="0"/>
              <a:t> = 5 with </a:t>
            </a:r>
            <a:r>
              <a:rPr lang="en-US" sz="2100" dirty="0">
                <a:solidFill>
                  <a:schemeClr val="accent1"/>
                </a:solidFill>
              </a:rPr>
              <a:t>10 x 10 kernel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845844" y="4139551"/>
            <a:ext cx="1588294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100" dirty="0"/>
              <a:t>σ</a:t>
            </a:r>
            <a:r>
              <a:rPr lang="en-US" sz="2100" dirty="0"/>
              <a:t> = 5 with </a:t>
            </a:r>
            <a:r>
              <a:rPr lang="en-US" sz="2100" dirty="0">
                <a:solidFill>
                  <a:schemeClr val="accent1"/>
                </a:solidFill>
              </a:rPr>
              <a:t>30 x 30 kernel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7CEB15-420B-4B7F-9F13-151BDFB06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26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5B5242-8ECB-7F08-6A6A-8E52F2216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Filters</a:t>
            </a:r>
          </a:p>
        </p:txBody>
      </p:sp>
    </p:spTree>
    <p:extLst>
      <p:ext uri="{BB962C8B-B14F-4D97-AF65-F5344CB8AC3E}">
        <p14:creationId xmlns:p14="http://schemas.microsoft.com/office/powerpoint/2010/main" val="163611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11" descr="gauss_sigma2_hsize3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6179" y="2493542"/>
            <a:ext cx="2882503" cy="178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28" name="Rectangle 3075"/>
          <p:cNvSpPr>
            <a:spLocks noGrp="1" noChangeArrowheads="1"/>
          </p:cNvSpPr>
          <p:nvPr>
            <p:ph type="body" idx="1"/>
          </p:nvPr>
        </p:nvSpPr>
        <p:spPr>
          <a:xfrm>
            <a:off x="457199" y="1125327"/>
            <a:ext cx="8229600" cy="3394472"/>
          </a:xfrm>
        </p:spPr>
        <p:txBody>
          <a:bodyPr/>
          <a:lstStyle/>
          <a:p>
            <a:pPr eaLnBrk="1" hangingPunct="1"/>
            <a:r>
              <a:rPr lang="en-US" sz="2100" dirty="0"/>
              <a:t>What parameters matter here?</a:t>
            </a:r>
          </a:p>
          <a:p>
            <a:pPr eaLnBrk="1" hangingPunct="1"/>
            <a:r>
              <a:rPr lang="en-US" sz="2100" b="1" dirty="0"/>
              <a:t>Variance</a:t>
            </a:r>
            <a:r>
              <a:rPr lang="en-US" sz="2100" dirty="0"/>
              <a:t> of Gaussian: determines extent of smoothing</a:t>
            </a:r>
          </a:p>
          <a:p>
            <a:pPr eaLnBrk="1" hangingPunct="1">
              <a:buFontTx/>
              <a:buNone/>
            </a:pPr>
            <a:endParaRPr lang="en-US" sz="2100" dirty="0"/>
          </a:p>
        </p:txBody>
      </p:sp>
      <p:sp>
        <p:nvSpPr>
          <p:cNvPr id="103429" name="Text Box 3349"/>
          <p:cNvSpPr txBox="1">
            <a:spLocks noChangeArrowheads="1"/>
          </p:cNvSpPr>
          <p:nvPr/>
        </p:nvSpPr>
        <p:spPr bwMode="auto">
          <a:xfrm>
            <a:off x="2714625" y="4252095"/>
            <a:ext cx="2569369" cy="38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Pct val="75000"/>
              <a:buFont typeface="Monotype Sorts"/>
              <a:buNone/>
            </a:pPr>
            <a:endParaRPr lang="en-US" sz="2100" b="1">
              <a:latin typeface="Tahoma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545556" y="4166371"/>
            <a:ext cx="1615679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100" dirty="0">
                <a:solidFill>
                  <a:schemeClr val="accent1"/>
                </a:solidFill>
              </a:rPr>
              <a:t>σ</a:t>
            </a:r>
            <a:r>
              <a:rPr lang="en-US" sz="2100" dirty="0">
                <a:solidFill>
                  <a:schemeClr val="accent1"/>
                </a:solidFill>
              </a:rPr>
              <a:t> = 2 </a:t>
            </a:r>
            <a:r>
              <a:rPr lang="en-US" sz="2100" dirty="0"/>
              <a:t>with 30 x 30 kernel</a:t>
            </a:r>
          </a:p>
        </p:txBody>
      </p:sp>
      <p:pic>
        <p:nvPicPr>
          <p:cNvPr id="103431" name="Picture 14" descr="gauss_sigma5_hsize3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17231" y="2520927"/>
            <a:ext cx="2882504" cy="1782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32" name="Picture 15" descr="gauss_sigma5_hsize30_2d.jpg"/>
          <p:cNvPicPr>
            <a:picLocks noChangeAspect="1"/>
          </p:cNvPicPr>
          <p:nvPr/>
        </p:nvPicPr>
        <p:blipFill>
          <a:blip r:embed="rId5" cstate="print"/>
          <a:srcRect l="26300" t="5916" r="22746" b="10709"/>
          <a:stretch>
            <a:fillRect/>
          </a:stretch>
        </p:blipFill>
        <p:spPr bwMode="auto">
          <a:xfrm>
            <a:off x="6571060" y="2487590"/>
            <a:ext cx="684609" cy="692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33" name="Picture 16" descr="gauss_sigma2_hsize30_2d.jpg"/>
          <p:cNvPicPr>
            <a:picLocks noChangeAspect="1"/>
          </p:cNvPicPr>
          <p:nvPr/>
        </p:nvPicPr>
        <p:blipFill>
          <a:blip r:embed="rId6" cstate="print"/>
          <a:srcRect l="26237" t="6770" r="22217" b="9853"/>
          <a:stretch>
            <a:fillRect/>
          </a:stretch>
        </p:blipFill>
        <p:spPr bwMode="auto">
          <a:xfrm>
            <a:off x="1751410" y="2495924"/>
            <a:ext cx="684609" cy="684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147073" y="4168752"/>
            <a:ext cx="1588294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100" dirty="0">
                <a:solidFill>
                  <a:schemeClr val="accent1"/>
                </a:solidFill>
              </a:rPr>
              <a:t>σ</a:t>
            </a:r>
            <a:r>
              <a:rPr lang="en-US" sz="2100" dirty="0">
                <a:solidFill>
                  <a:schemeClr val="accent1"/>
                </a:solidFill>
              </a:rPr>
              <a:t> = 5 </a:t>
            </a:r>
            <a:r>
              <a:rPr lang="en-US" sz="2100" dirty="0"/>
              <a:t>with 30 x 30 kernel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2EB3D0-967F-45A4-B518-1020EEA40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27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8C4EB66-5132-E43F-D7BB-078CF2830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Filters</a:t>
            </a:r>
          </a:p>
        </p:txBody>
      </p:sp>
    </p:spTree>
    <p:extLst>
      <p:ext uri="{BB962C8B-B14F-4D97-AF65-F5344CB8AC3E}">
        <p14:creationId xmlns:p14="http://schemas.microsoft.com/office/powerpoint/2010/main" val="28863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0120FB-7E7E-EEC5-73F7-7AD7DA2A04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28</a:t>
            </a:fld>
            <a:endParaRPr lang="en-US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5" name="Add-in 4">
                <a:extLst>
                  <a:ext uri="{FF2B5EF4-FFF2-40B4-BE49-F238E27FC236}">
                    <a16:creationId xmlns:a16="http://schemas.microsoft.com/office/drawing/2014/main" id="{97273C02-E6FE-A630-C93C-F1F2641CF491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3508770832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5" name="Add-in 4">
                <a:extLst>
                  <a:ext uri="{FF2B5EF4-FFF2-40B4-BE49-F238E27FC236}">
                    <a16:creationId xmlns:a16="http://schemas.microsoft.com/office/drawing/2014/main" id="{97273C02-E6FE-A630-C93C-F1F2641CF49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9349737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TextBox 3"/>
          <p:cNvSpPr txBox="1">
            <a:spLocks noChangeArrowheads="1"/>
          </p:cNvSpPr>
          <p:nvPr/>
        </p:nvSpPr>
        <p:spPr bwMode="auto">
          <a:xfrm>
            <a:off x="457200" y="1038959"/>
            <a:ext cx="8407003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latin typeface="Courier New" panose="02070309020205020404" pitchFamily="49" charset="0"/>
                <a:cs typeface="Courier New" pitchFamily="49" charset="0"/>
              </a:rPr>
              <a:t>&gt;&gt; </a:t>
            </a:r>
            <a:r>
              <a:rPr lang="en-US" sz="1800" dirty="0" err="1">
                <a:latin typeface="Courier New" panose="02070309020205020404" pitchFamily="49" charset="0"/>
                <a:cs typeface="Courier New" pitchFamily="49" charset="0"/>
              </a:rPr>
              <a:t>hsize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= 10;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&gt;&gt; sigma = 5;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&gt;&gt; filter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fspecial_gauss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hsize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sigma)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plt.matshow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(filter)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filt_im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ndimage.convolve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filter, </a:t>
            </a:r>
            <a:r>
              <a:rPr lang="en-US" sz="1800" dirty="0">
                <a:solidFill>
                  <a:srgbClr val="66009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mode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800" dirty="0"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'constant’</a:t>
            </a:r>
            <a:r>
              <a:rPr lang="en-US" sz="1800" dirty="0">
                <a:latin typeface="Courier New" panose="02070309020205020404" pitchFamily="49" charset="0"/>
                <a:cs typeface="Courier New" pitchFamily="49" charset="0"/>
              </a:rPr>
              <a:t>)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itchFamily="49" charset="0"/>
              </a:rPr>
              <a:t># correlation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&gt;&gt; cv2.imshow(</a:t>
            </a:r>
            <a:r>
              <a:rPr lang="en-US" sz="1800" dirty="0" err="1">
                <a:latin typeface="Courier New" panose="02070309020205020404" pitchFamily="49" charset="0"/>
                <a:cs typeface="Courier New" pitchFamily="49" charset="0"/>
              </a:rPr>
              <a:t>outim</a:t>
            </a:r>
            <a:r>
              <a:rPr lang="en-US" sz="1800" dirty="0">
                <a:latin typeface="Courier New" panose="02070309020205020404" pitchFamily="49" charset="0"/>
                <a:cs typeface="Courier New" pitchFamily="49" charset="0"/>
              </a:rPr>
              <a:t>);</a:t>
            </a:r>
          </a:p>
        </p:txBody>
      </p:sp>
      <p:pic>
        <p:nvPicPr>
          <p:cNvPr id="104452" name="Picture 4" descr="gauss_sigma5_hsize3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1910" y="2030854"/>
            <a:ext cx="1107281" cy="684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3" name="Picture 5" descr="gauss_sigma5_hsize30_2d.jpg"/>
          <p:cNvPicPr>
            <a:picLocks noChangeAspect="1"/>
          </p:cNvPicPr>
          <p:nvPr/>
        </p:nvPicPr>
        <p:blipFill>
          <a:blip r:embed="rId4" cstate="print"/>
          <a:srcRect l="26300" t="5916" r="22746" b="10709"/>
          <a:stretch>
            <a:fillRect/>
          </a:stretch>
        </p:blipFill>
        <p:spPr bwMode="auto">
          <a:xfrm>
            <a:off x="4308407" y="2847624"/>
            <a:ext cx="302419" cy="305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4" name="Picture 6" descr="graypanda.jpg"/>
          <p:cNvPicPr>
            <a:picLocks noChangeAspect="1"/>
          </p:cNvPicPr>
          <p:nvPr/>
        </p:nvPicPr>
        <p:blipFill>
          <a:blip r:embed="rId5" cstate="print"/>
          <a:srcRect l="13716" t="5885" r="13982" b="11971"/>
          <a:stretch>
            <a:fillRect/>
          </a:stretch>
        </p:blipFill>
        <p:spPr bwMode="auto">
          <a:xfrm>
            <a:off x="4161235" y="3873043"/>
            <a:ext cx="1481138" cy="113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5" name="Picture 7" descr="blurpanda.jpg"/>
          <p:cNvPicPr>
            <a:picLocks noChangeAspect="1"/>
          </p:cNvPicPr>
          <p:nvPr/>
        </p:nvPicPr>
        <p:blipFill>
          <a:blip r:embed="rId6" cstate="print"/>
          <a:srcRect l="12959" t="5775" r="13374" b="12080"/>
          <a:stretch>
            <a:fillRect/>
          </a:stretch>
        </p:blipFill>
        <p:spPr bwMode="auto">
          <a:xfrm>
            <a:off x="6269832" y="3873043"/>
            <a:ext cx="1508522" cy="113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4456" name="Straight Arrow Connector 9"/>
          <p:cNvCxnSpPr>
            <a:cxnSpLocks noChangeShapeType="1"/>
          </p:cNvCxnSpPr>
          <p:nvPr/>
        </p:nvCxnSpPr>
        <p:spPr bwMode="auto">
          <a:xfrm>
            <a:off x="5776913" y="4420731"/>
            <a:ext cx="355997" cy="1191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4457" name="TextBox 12"/>
          <p:cNvSpPr txBox="1">
            <a:spLocks noChangeArrowheads="1"/>
          </p:cNvSpPr>
          <p:nvPr/>
        </p:nvSpPr>
        <p:spPr bwMode="auto">
          <a:xfrm>
            <a:off x="6790135" y="4941034"/>
            <a:ext cx="8763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b="1"/>
              <a:t>outim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B03855-5EBE-4693-8585-AE7B6F450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29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4114AD6-BC26-0763-7AE8-BF9945A76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Filters in Python</a:t>
            </a:r>
          </a:p>
        </p:txBody>
      </p:sp>
      <p:pic>
        <p:nvPicPr>
          <p:cNvPr id="5" name="Picture 2" descr="Jupyter Notebooks: A Beginner's Guide! | by Pavan Belagatti | ITNEXT">
            <a:extLst>
              <a:ext uri="{FF2B5EF4-FFF2-40B4-BE49-F238E27FC236}">
                <a16:creationId xmlns:a16="http://schemas.microsoft.com/office/drawing/2014/main" id="{DAD77CA3-FEAF-5247-60AE-98DE98014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003" y="1736434"/>
            <a:ext cx="2763518" cy="1547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853EDF-D3B3-5E3B-115A-87E628130442}"/>
              </a:ext>
            </a:extLst>
          </p:cNvPr>
          <p:cNvSpPr txBox="1"/>
          <p:nvPr/>
        </p:nvSpPr>
        <p:spPr>
          <a:xfrm>
            <a:off x="6816639" y="1391732"/>
            <a:ext cx="1407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[</a:t>
            </a:r>
            <a:r>
              <a:rPr lang="en-US" dirty="0" err="1">
                <a:solidFill>
                  <a:schemeClr val="bg2"/>
                </a:solidFill>
              </a:rPr>
              <a:t>Github</a:t>
            </a:r>
            <a:r>
              <a:rPr lang="en-US" dirty="0">
                <a:solidFill>
                  <a:schemeClr val="bg2"/>
                </a:solidFill>
              </a:rPr>
              <a:t>: </a:t>
            </a:r>
            <a:r>
              <a:rPr lang="en-US" dirty="0">
                <a:solidFill>
                  <a:schemeClr val="bg2"/>
                </a:solidFill>
                <a:hlinkClick r:id="rId8"/>
              </a:rPr>
              <a:t>Lab 2</a:t>
            </a:r>
            <a:r>
              <a:rPr lang="en-US" dirty="0">
                <a:solidFill>
                  <a:schemeClr val="bg2"/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904324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6" descr="filter_sigma1_size3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9256" y="3118308"/>
            <a:ext cx="1087041" cy="777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1" name="Picture 27" descr="filter_sigma4_size3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2160" y="3145693"/>
            <a:ext cx="1087040" cy="777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55094" y="3869594"/>
            <a:ext cx="6172200" cy="1282249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1350" b="1" dirty="0">
                <a:latin typeface="Courier New" pitchFamily="49" charset="0"/>
              </a:rPr>
              <a:t>for sigma=1:3:10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1350" b="1" dirty="0">
                <a:latin typeface="Courier New" pitchFamily="49" charset="0"/>
              </a:rPr>
              <a:t>	h = </a:t>
            </a:r>
            <a:r>
              <a:rPr lang="en-US" sz="1350" b="1" dirty="0" err="1">
                <a:latin typeface="Courier New" pitchFamily="49" charset="0"/>
              </a:rPr>
              <a:t>fspecial_gaus</a:t>
            </a:r>
            <a:r>
              <a:rPr lang="en-US" sz="1350" b="1" dirty="0">
                <a:latin typeface="Courier New" pitchFamily="49" charset="0"/>
              </a:rPr>
              <a:t>(</a:t>
            </a:r>
            <a:r>
              <a:rPr lang="en-US" sz="1350" b="1" dirty="0" err="1">
                <a:latin typeface="Courier New" pitchFamily="49" charset="0"/>
              </a:rPr>
              <a:t>hsize</a:t>
            </a:r>
            <a:r>
              <a:rPr lang="en-US" sz="1350" b="1" dirty="0">
                <a:latin typeface="Courier New" pitchFamily="49" charset="0"/>
              </a:rPr>
              <a:t>, sigma);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1350" b="1" dirty="0">
                <a:latin typeface="Courier New" pitchFamily="49" charset="0"/>
              </a:rPr>
              <a:t>	out = </a:t>
            </a:r>
            <a:r>
              <a:rPr lang="en-US" sz="1350" b="1" dirty="0" err="1">
                <a:latin typeface="Courier New" pitchFamily="49" charset="0"/>
              </a:rPr>
              <a:t>ndimage.convolve</a:t>
            </a:r>
            <a:r>
              <a:rPr lang="en-US" sz="1350" b="1" dirty="0">
                <a:latin typeface="Courier New" pitchFamily="49" charset="0"/>
              </a:rPr>
              <a:t>(</a:t>
            </a:r>
            <a:r>
              <a:rPr lang="en-US" sz="1350" b="1" dirty="0" err="1">
                <a:latin typeface="Courier New" pitchFamily="49" charset="0"/>
              </a:rPr>
              <a:t>im</a:t>
            </a:r>
            <a:r>
              <a:rPr lang="en-US" sz="1350" b="1" dirty="0">
                <a:latin typeface="Courier New" pitchFamily="49" charset="0"/>
              </a:rPr>
              <a:t>, h);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1350" b="1" dirty="0">
                <a:latin typeface="Courier New" pitchFamily="49" charset="0"/>
              </a:rPr>
              <a:t>	cv2.imshow(out);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1350" b="1" dirty="0">
                <a:latin typeface="Courier New" pitchFamily="49" charset="0"/>
              </a:rPr>
              <a:t>end</a:t>
            </a:r>
          </a:p>
        </p:txBody>
      </p:sp>
      <p:pic>
        <p:nvPicPr>
          <p:cNvPr id="83974" name="Picture 21" descr="filter_sigma10_size30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15088" y="3118308"/>
            <a:ext cx="1087041" cy="777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9" name="Picture 22" descr="blurred_sigma1.jpg"/>
          <p:cNvPicPr>
            <a:picLocks noChangeAspect="1"/>
          </p:cNvPicPr>
          <p:nvPr/>
        </p:nvPicPr>
        <p:blipFill>
          <a:blip r:embed="rId6" cstate="print"/>
          <a:srcRect l="12660" t="6389" r="12981" b="12152"/>
          <a:stretch>
            <a:fillRect/>
          </a:stretch>
        </p:blipFill>
        <p:spPr bwMode="auto">
          <a:xfrm>
            <a:off x="1225154" y="1776474"/>
            <a:ext cx="1895475" cy="1396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6" name="Picture 23" descr="blurred_sigma4.jpg"/>
          <p:cNvPicPr>
            <a:picLocks noChangeAspect="1"/>
          </p:cNvPicPr>
          <p:nvPr/>
        </p:nvPicPr>
        <p:blipFill>
          <a:blip r:embed="rId7" cstate="print"/>
          <a:srcRect l="12892" t="4791" r="11906" b="12152"/>
          <a:stretch>
            <a:fillRect/>
          </a:stretch>
        </p:blipFill>
        <p:spPr bwMode="auto">
          <a:xfrm>
            <a:off x="3504010" y="1749089"/>
            <a:ext cx="1916906" cy="142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7" name="Picture 25" descr="blurred_sigma10.jpg"/>
          <p:cNvPicPr>
            <a:picLocks noChangeAspect="1"/>
          </p:cNvPicPr>
          <p:nvPr/>
        </p:nvPicPr>
        <p:blipFill>
          <a:blip r:embed="rId8" cstate="print"/>
          <a:srcRect l="11816" t="4791" r="12981" b="12152"/>
          <a:stretch>
            <a:fillRect/>
          </a:stretch>
        </p:blipFill>
        <p:spPr bwMode="auto">
          <a:xfrm>
            <a:off x="5941219" y="1749089"/>
            <a:ext cx="1916906" cy="142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5366148" y="2242008"/>
            <a:ext cx="143113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000" b="1"/>
              <a:t>…</a:t>
            </a:r>
          </a:p>
        </p:txBody>
      </p:sp>
      <p:sp>
        <p:nvSpPr>
          <p:cNvPr id="105483" name="Text Box 11"/>
          <p:cNvSpPr txBox="1">
            <a:spLocks noChangeArrowheads="1"/>
          </p:cNvSpPr>
          <p:nvPr/>
        </p:nvSpPr>
        <p:spPr bwMode="auto">
          <a:xfrm>
            <a:off x="457200" y="1019676"/>
            <a:ext cx="8229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1800" dirty="0"/>
              <a:t>Parameter </a:t>
            </a:r>
            <a:r>
              <a:rPr lang="el-GR" sz="1800" dirty="0"/>
              <a:t>σ</a:t>
            </a:r>
            <a:r>
              <a:rPr lang="en-US" sz="1800" dirty="0"/>
              <a:t> is the “scale” / “width” / “spread” of the Gaussian kernel and controls the amount of smoothing.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FF0C80-C616-46FB-9294-C124A3A73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30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9F9528-D2B7-32E7-5159-FC7D1D2CE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Smoothing with a Gaussian</a:t>
            </a:r>
          </a:p>
        </p:txBody>
      </p:sp>
    </p:spTree>
    <p:extLst>
      <p:ext uri="{BB962C8B-B14F-4D97-AF65-F5344CB8AC3E}">
        <p14:creationId xmlns:p14="http://schemas.microsoft.com/office/powerpoint/2010/main" val="176509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101587"/>
            <a:ext cx="8229599" cy="1344834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dirty="0"/>
              <a:t>How big should the filter be?</a:t>
            </a:r>
          </a:p>
          <a:p>
            <a:pPr eaLnBrk="1" hangingPunct="1"/>
            <a:r>
              <a:rPr lang="en-US" sz="2100" dirty="0"/>
              <a:t>Values at edges should be near zero</a:t>
            </a:r>
          </a:p>
          <a:p>
            <a:pPr eaLnBrk="1" hangingPunct="1"/>
            <a:r>
              <a:rPr lang="en-US" sz="2100" dirty="0"/>
              <a:t>Rule of thumb for Gaussian: set filter half-width (</a:t>
            </a:r>
            <a:r>
              <a:rPr lang="en-US" sz="2100" i="1" dirty="0" err="1"/>
              <a:t>hsize</a:t>
            </a:r>
            <a:r>
              <a:rPr lang="en-US" sz="2100" i="1" dirty="0"/>
              <a:t>/2</a:t>
            </a:r>
            <a:r>
              <a:rPr lang="en-US" sz="2100" dirty="0"/>
              <a:t>) to 3 </a:t>
            </a:r>
            <a:r>
              <a:rPr lang="en-US" sz="2100" i="1" dirty="0"/>
              <a:t>σ</a:t>
            </a:r>
          </a:p>
          <a:p>
            <a:pPr marL="0" indent="0">
              <a:buNone/>
            </a:pPr>
            <a:endParaRPr lang="en-US" sz="2100" dirty="0"/>
          </a:p>
          <a:p>
            <a:pPr eaLnBrk="1" hangingPunct="1"/>
            <a:endParaRPr lang="en-US" sz="2100" dirty="0"/>
          </a:p>
        </p:txBody>
      </p:sp>
      <p:pic>
        <p:nvPicPr>
          <p:cNvPr id="5325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8817" y="2359974"/>
            <a:ext cx="32004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628"/>
          <p:cNvSpPr txBox="1">
            <a:spLocks noChangeArrowheads="1"/>
          </p:cNvSpPr>
          <p:nvPr/>
        </p:nvSpPr>
        <p:spPr bwMode="auto">
          <a:xfrm>
            <a:off x="6871781" y="4938713"/>
            <a:ext cx="128753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cs typeface="Arial" pitchFamily="34" charset="0"/>
              </a:rPr>
              <a:t>Source: Derek </a:t>
            </a:r>
            <a:r>
              <a:rPr lang="en-US" sz="900" dirty="0" err="1">
                <a:cs typeface="Arial" pitchFamily="34" charset="0"/>
              </a:rPr>
              <a:t>Hoiem</a:t>
            </a:r>
            <a:endParaRPr lang="en-US" sz="900" dirty="0">
              <a:cs typeface="Arial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E6F470-86CD-46AA-BA0B-B47E1DB16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31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491AB0-B794-3D5C-5F5C-E00D68E5B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Filters</a:t>
            </a:r>
          </a:p>
        </p:txBody>
      </p:sp>
    </p:spTree>
    <p:extLst>
      <p:ext uri="{BB962C8B-B14F-4D97-AF65-F5344CB8AC3E}">
        <p14:creationId xmlns:p14="http://schemas.microsoft.com/office/powerpoint/2010/main" val="33399260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100" u="sng" dirty="0"/>
              <a:t>Smoothing</a:t>
            </a:r>
          </a:p>
          <a:p>
            <a:pPr lvl="1" eaLnBrk="1" hangingPunct="1"/>
            <a:r>
              <a:rPr lang="en-US" dirty="0"/>
              <a:t>Values positive </a:t>
            </a:r>
          </a:p>
          <a:p>
            <a:pPr lvl="1" eaLnBrk="1" hangingPunct="1"/>
            <a:r>
              <a:rPr lang="en-US" dirty="0"/>
              <a:t>Sum to 1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overall intensity same as input</a:t>
            </a:r>
          </a:p>
          <a:p>
            <a:pPr lvl="1" eaLnBrk="1" hangingPunct="1"/>
            <a:r>
              <a:rPr lang="en-US" dirty="0"/>
              <a:t>Amount of smoothing proportional to mask size</a:t>
            </a:r>
          </a:p>
          <a:p>
            <a:pPr lvl="1" eaLnBrk="1" hangingPunct="1"/>
            <a:r>
              <a:rPr lang="en-US" dirty="0"/>
              <a:t>Remove “high-frequency” components; “low-pass” filter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AE934D-96F7-4042-8549-6CDFD0626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571BCC-DA27-491B-9E52-F0C7DD52F0C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15FE074-084C-6136-DC31-B37E5FF4B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smoothing filters</a:t>
            </a:r>
          </a:p>
        </p:txBody>
      </p:sp>
    </p:spTree>
    <p:extLst>
      <p:ext uri="{BB962C8B-B14F-4D97-AF65-F5344CB8AC3E}">
        <p14:creationId xmlns:p14="http://schemas.microsoft.com/office/powerpoint/2010/main" val="18078169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870" y="759348"/>
            <a:ext cx="8460260" cy="2495716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hlinkClick r:id="rId3"/>
              </a:rPr>
              <a:t>Lab 2</a:t>
            </a:r>
            <a:r>
              <a:rPr lang="en-US" dirty="0"/>
              <a:t>: Filters</a:t>
            </a:r>
            <a:br>
              <a:rPr lang="en-US" dirty="0"/>
            </a:br>
            <a:r>
              <a:rPr lang="en-US" sz="2000" dirty="0"/>
              <a:t>Duration: 10 min</a:t>
            </a:r>
            <a:br>
              <a:rPr lang="en-US" dirty="0"/>
            </a:br>
            <a:endParaRPr lang="en-US" sz="2100" dirty="0"/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9C738252-A22F-1894-2822-610938147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33</a:t>
            </a:fld>
            <a:endParaRPr lang="pt-BR"/>
          </a:p>
        </p:txBody>
      </p:sp>
      <p:pic>
        <p:nvPicPr>
          <p:cNvPr id="4" name="Picture 2" descr="Jupyter Notebooks: A Beginner's Guide! | by Pavan Belagatti | ITNEXT">
            <a:extLst>
              <a:ext uri="{FF2B5EF4-FFF2-40B4-BE49-F238E27FC236}">
                <a16:creationId xmlns:a16="http://schemas.microsoft.com/office/drawing/2014/main" id="{E5C504CA-E56C-44C6-70C5-11211D4EB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921545"/>
            <a:ext cx="3810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9870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DF599D-1EDA-32FD-021E-3416D57931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34</a:t>
            </a:fld>
            <a:endParaRPr lang="en-US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5" name="Add-in 4" title="AhaSlides - Live Polls and Quizzes">
                <a:extLst>
                  <a:ext uri="{FF2B5EF4-FFF2-40B4-BE49-F238E27FC236}">
                    <a16:creationId xmlns:a16="http://schemas.microsoft.com/office/drawing/2014/main" id="{B2AB0748-11A1-44A4-6593-D970086EC6CF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3535069256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5" name="Add-in 4" title="AhaSlides - Live Polls and Quizzes">
                <a:extLst>
                  <a:ext uri="{FF2B5EF4-FFF2-40B4-BE49-F238E27FC236}">
                    <a16:creationId xmlns:a16="http://schemas.microsoft.com/office/drawing/2014/main" id="{B2AB0748-11A1-44A4-6593-D970086EC6C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7148274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Content Placeholder 2"/>
          <p:cNvSpPr>
            <a:spLocks noGrp="1"/>
          </p:cNvSpPr>
          <p:nvPr>
            <p:ph idx="1"/>
          </p:nvPr>
        </p:nvSpPr>
        <p:spPr>
          <a:xfrm>
            <a:off x="457200" y="1038226"/>
            <a:ext cx="8229600" cy="1057702"/>
          </a:xfrm>
        </p:spPr>
        <p:txBody>
          <a:bodyPr/>
          <a:lstStyle/>
          <a:p>
            <a:r>
              <a:rPr lang="en-US" dirty="0"/>
              <a:t>Convolution: </a:t>
            </a:r>
          </a:p>
          <a:p>
            <a:pPr lvl="1"/>
            <a:r>
              <a:rPr lang="en-US" dirty="0"/>
              <a:t>Flip the filter in both dimensions (bottom to top, right to left)</a:t>
            </a:r>
          </a:p>
          <a:p>
            <a:pPr lvl="1"/>
            <a:r>
              <a:rPr lang="en-US" dirty="0"/>
              <a:t>Then apply cross-correlation</a:t>
            </a:r>
          </a:p>
        </p:txBody>
      </p:sp>
      <p:pic>
        <p:nvPicPr>
          <p:cNvPr id="108548" name="Picture 10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6642" y="2160985"/>
            <a:ext cx="4583906" cy="684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8172" y="3283744"/>
            <a:ext cx="1403747" cy="20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20629" y="3913585"/>
            <a:ext cx="1369219" cy="715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i="1">
                <a:ea typeface="+mn-ea"/>
                <a:cs typeface="+mn-cs"/>
              </a:rPr>
              <a:t>Notation for convolution operator</a:t>
            </a:r>
          </a:p>
        </p:txBody>
      </p: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rot="5400000" flipH="1" flipV="1">
            <a:off x="3380185" y="3707606"/>
            <a:ext cx="355997" cy="1191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5037535" y="3146822"/>
            <a:ext cx="794147" cy="570309"/>
            <a:chOff x="5192721" y="4195773"/>
            <a:chExt cx="1058877" cy="760425"/>
          </a:xfrm>
        </p:grpSpPr>
        <p:sp>
          <p:nvSpPr>
            <p:cNvPr id="108557" name="Rectangle 11"/>
            <p:cNvSpPr>
              <a:spLocks noChangeArrowheads="1"/>
            </p:cNvSpPr>
            <p:nvPr/>
          </p:nvSpPr>
          <p:spPr bwMode="auto">
            <a:xfrm>
              <a:off x="5192721" y="4195773"/>
              <a:ext cx="796938" cy="760425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>
                <a:ea typeface="+mn-ea"/>
                <a:cs typeface="+mn-cs"/>
              </a:endParaRPr>
            </a:p>
          </p:txBody>
        </p:sp>
        <p:sp>
          <p:nvSpPr>
            <p:cNvPr id="108558" name="TextBox 12"/>
            <p:cNvSpPr txBox="1">
              <a:spLocks noChangeArrowheads="1"/>
            </p:cNvSpPr>
            <p:nvPr/>
          </p:nvSpPr>
          <p:spPr bwMode="auto">
            <a:xfrm>
              <a:off x="5338774" y="4305312"/>
              <a:ext cx="912824" cy="5847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2250" dirty="0">
                  <a:ea typeface="+mn-ea"/>
                  <a:cs typeface="+mn-cs"/>
                </a:rPr>
                <a:t>h</a:t>
              </a: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5804298" y="3146822"/>
            <a:ext cx="1478756" cy="1533525"/>
            <a:chOff x="6470676" y="4195773"/>
            <a:chExt cx="1971702" cy="2044728"/>
          </a:xfrm>
        </p:grpSpPr>
        <p:sp>
          <p:nvSpPr>
            <p:cNvPr id="108555" name="Rectangle 10"/>
            <p:cNvSpPr>
              <a:spLocks noChangeArrowheads="1"/>
            </p:cNvSpPr>
            <p:nvPr/>
          </p:nvSpPr>
          <p:spPr bwMode="auto">
            <a:xfrm>
              <a:off x="6470676" y="4195773"/>
              <a:ext cx="1971702" cy="204472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>
                <a:ea typeface="+mn-ea"/>
                <a:cs typeface="+mn-cs"/>
              </a:endParaRPr>
            </a:p>
          </p:txBody>
        </p:sp>
        <p:sp>
          <p:nvSpPr>
            <p:cNvPr id="108556" name="TextBox 13"/>
            <p:cNvSpPr txBox="1">
              <a:spLocks noChangeArrowheads="1"/>
            </p:cNvSpPr>
            <p:nvPr/>
          </p:nvSpPr>
          <p:spPr bwMode="auto">
            <a:xfrm>
              <a:off x="7200935" y="4999059"/>
              <a:ext cx="912826" cy="5847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2250" dirty="0">
                  <a:ea typeface="+mn-ea"/>
                  <a:cs typeface="+mn-cs"/>
                </a:rPr>
                <a:t>F</a:t>
              </a: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1754" y="3108718"/>
            <a:ext cx="758488" cy="602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ea typeface="+mn-ea"/>
                <a:cs typeface="+mn-cs"/>
              </a:rPr>
              <a:t>Kristen </a:t>
            </a:r>
            <a:r>
              <a:rPr lang="en-US" sz="900" kern="1200" dirty="0" err="1">
                <a:ea typeface="+mn-ea"/>
                <a:cs typeface="+mn-cs"/>
              </a:rPr>
              <a:t>Grauman</a:t>
            </a:r>
            <a:endParaRPr lang="en-US" sz="900" kern="1200" dirty="0"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CB8740-8630-40CB-B3CE-8C296167E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571BCC-DA27-491B-9E52-F0C7DD52F0C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67B6694-DE7F-8599-8AE4-C18F0CA05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</a:t>
            </a:r>
          </a:p>
        </p:txBody>
      </p:sp>
    </p:spTree>
    <p:extLst>
      <p:ext uri="{BB962C8B-B14F-4D97-AF65-F5344CB8AC3E}">
        <p14:creationId xmlns:p14="http://schemas.microsoft.com/office/powerpoint/2010/main" val="178767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C 0.02465 -0.01921 0.0493 -0.03842 0.1 -0.04606 C 0.15069 -0.0537 0.30503 -0.05046 0.30382 -0.04606 C 0.3026 -0.04166 0.09479 -0.02847 0.09236 -0.02037 C 0.08993 -0.01227 0.29028 -0.00208 0.28941 0.00278 C 0.28854 0.00764 0.08507 0.00417 0.08663 0.00903 C 0.08819 0.01389 0.2993 0.02084 0.29913 0.03218 C 0.29896 0.04352 0.08507 0.0676 0.08559 0.07709 C 0.08611 0.08658 0.30069 0.08033 0.30191 0.08982 C 0.30312 0.09931 0.09392 0.12408 0.0934 0.13473 C 0.09288 0.14537 0.3 0.13912 0.29913 0.15394 C 0.29826 0.16875 0.08819 0.21088 0.08854 0.22315 C 0.08889 0.23542 0.19496 0.23172 0.30104 0.22824 " pathEditMode="relative" rAng="0" ptsTypes="AAAAAAAAAAAAA">
                                      <p:cBhvr>
                                        <p:cTn id="2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91" y="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1" name="Picture 10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2991" y="1340267"/>
            <a:ext cx="4491038" cy="670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2" name="Picture 9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16372" y="2298720"/>
            <a:ext cx="1403747" cy="20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3" name="Picture 8" descr="Edittex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5607" y="3092867"/>
            <a:ext cx="4408885" cy="648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4" name="Picture 11" descr="Edittex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16372" y="4051321"/>
            <a:ext cx="1423988" cy="22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575" name="TextBox 7"/>
          <p:cNvSpPr txBox="1">
            <a:spLocks noChangeArrowheads="1"/>
          </p:cNvSpPr>
          <p:nvPr/>
        </p:nvSpPr>
        <p:spPr bwMode="auto">
          <a:xfrm>
            <a:off x="596069" y="1011654"/>
            <a:ext cx="186213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>
                <a:latin typeface="Calibri"/>
                <a:ea typeface="+mn-ea"/>
                <a:cs typeface="+mn-cs"/>
              </a:rPr>
              <a:t>Convolution</a:t>
            </a:r>
          </a:p>
        </p:txBody>
      </p:sp>
      <p:sp>
        <p:nvSpPr>
          <p:cNvPr id="109576" name="TextBox 8"/>
          <p:cNvSpPr txBox="1">
            <a:spLocks noChangeArrowheads="1"/>
          </p:cNvSpPr>
          <p:nvPr/>
        </p:nvSpPr>
        <p:spPr bwMode="auto">
          <a:xfrm>
            <a:off x="596069" y="2789257"/>
            <a:ext cx="186213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>
                <a:latin typeface="Calibri"/>
                <a:ea typeface="+mn-ea"/>
                <a:cs typeface="+mn-cs"/>
              </a:rPr>
              <a:t>Cross-correlation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66329" y="4489470"/>
            <a:ext cx="65448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ts val="450"/>
              </a:spcAft>
              <a:buClrTx/>
              <a:defRPr/>
            </a:pPr>
            <a:r>
              <a:rPr lang="en-US" sz="1800" dirty="0">
                <a:latin typeface="Calibri"/>
                <a:ea typeface="+mn-ea"/>
                <a:cs typeface="+mn-cs"/>
              </a:rPr>
              <a:t>For a Gaussian or box filter, how will the outputs differ?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1DC540-A086-4929-82F7-285E20169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36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AA1849-2F4C-B53E-F4AF-52B3AE8C6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8071"/>
            <a:ext cx="8229600" cy="742950"/>
          </a:xfrm>
        </p:spPr>
        <p:txBody>
          <a:bodyPr/>
          <a:lstStyle/>
          <a:p>
            <a:r>
              <a:rPr lang="en-US" dirty="0"/>
              <a:t>Convolution </a:t>
            </a:r>
            <a:r>
              <a:rPr lang="en-US"/>
              <a:t>vs correlation</a:t>
            </a:r>
          </a:p>
        </p:txBody>
      </p:sp>
    </p:spTree>
    <p:extLst>
      <p:ext uri="{BB962C8B-B14F-4D97-AF65-F5344CB8AC3E}">
        <p14:creationId xmlns:p14="http://schemas.microsoft.com/office/powerpoint/2010/main" val="227530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85875" y="3159567"/>
            <a:ext cx="4627960" cy="1491854"/>
            <a:chOff x="190500" y="1295396"/>
            <a:chExt cx="6170613" cy="1989138"/>
          </a:xfrm>
        </p:grpSpPr>
        <p:pic>
          <p:nvPicPr>
            <p:cNvPr id="109571" name="Picture 10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3063" y="1733546"/>
              <a:ext cx="5988050" cy="893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572" name="Picture 9" descr="Editte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84238" y="3011484"/>
              <a:ext cx="1871662" cy="27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75" name="TextBox 7"/>
            <p:cNvSpPr txBox="1">
              <a:spLocks noChangeArrowheads="1"/>
            </p:cNvSpPr>
            <p:nvPr/>
          </p:nvSpPr>
          <p:spPr bwMode="auto">
            <a:xfrm>
              <a:off x="190500" y="1295396"/>
              <a:ext cx="2482851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latin typeface="Calibri"/>
                  <a:ea typeface="+mn-ea"/>
                  <a:cs typeface="+mn-cs"/>
                </a:rPr>
                <a:t>Convolution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285876" y="1007448"/>
            <a:ext cx="4518422" cy="1483519"/>
            <a:chOff x="190500" y="4122733"/>
            <a:chExt cx="6024563" cy="1978025"/>
          </a:xfrm>
        </p:grpSpPr>
        <p:pic>
          <p:nvPicPr>
            <p:cNvPr id="109573" name="Picture 8" descr="Edittex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36550" y="4527545"/>
              <a:ext cx="5878513" cy="865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574" name="Picture 11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84238" y="5805483"/>
              <a:ext cx="189865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76" name="TextBox 8"/>
            <p:cNvSpPr txBox="1">
              <a:spLocks noChangeArrowheads="1"/>
            </p:cNvSpPr>
            <p:nvPr/>
          </p:nvSpPr>
          <p:spPr bwMode="auto">
            <a:xfrm>
              <a:off x="190500" y="4122733"/>
              <a:ext cx="2482849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latin typeface="Calibri"/>
                  <a:ea typeface="+mn-ea"/>
                  <a:cs typeface="+mn-cs"/>
                </a:rPr>
                <a:t>Cross-correlation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190225"/>
              </p:ext>
            </p:extLst>
          </p:nvPr>
        </p:nvGraphicFramePr>
        <p:xfrm>
          <a:off x="6204860" y="1224604"/>
          <a:ext cx="1440180" cy="1754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494"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37518" y="941611"/>
            <a:ext cx="2648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204863" y="3439843"/>
          <a:ext cx="864108" cy="8405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37520" y="3156847"/>
            <a:ext cx="29206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</a:t>
            </a:r>
          </a:p>
        </p:txBody>
      </p:sp>
      <p:sp>
        <p:nvSpPr>
          <p:cNvPr id="4" name="Rectangle 3"/>
          <p:cNvSpPr/>
          <p:nvPr/>
        </p:nvSpPr>
        <p:spPr>
          <a:xfrm>
            <a:off x="6770917" y="1774372"/>
            <a:ext cx="315686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0" y="2051796"/>
            <a:ext cx="66236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 = -1,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97186" y="2051798"/>
            <a:ext cx="6062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-1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84222" y="3712609"/>
            <a:ext cx="315686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53949" y="3723494"/>
            <a:ext cx="54854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(0, 0)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6637" y="1776826"/>
            <a:ext cx="45397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(</a:t>
            </a:r>
            <a:r>
              <a:rPr lang="en-US" sz="1350" dirty="0" err="1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i</a:t>
            </a: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, j)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82446" y="1491344"/>
            <a:ext cx="315686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195751" y="3429581"/>
            <a:ext cx="315686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231447" y="1001481"/>
            <a:ext cx="1484540" cy="27699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2DA164-43DC-4113-B49A-3D0D34A08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37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78B60B01-0EBB-0F40-71FB-BCB1B1E62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Convolution </a:t>
            </a:r>
            <a:r>
              <a:rPr lang="en-US"/>
              <a:t>vs correlation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2E07A5-B156-825A-E90E-45B329150DF7}"/>
              </a:ext>
            </a:extLst>
          </p:cNvPr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Adriana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Kovashka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78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4" grpId="0" animBg="1"/>
      <p:bldP spid="7" grpId="0"/>
      <p:bldP spid="18" grpId="0"/>
      <p:bldP spid="19" grpId="0" animBg="1"/>
      <p:bldP spid="8" grpId="0"/>
      <p:bldP spid="25" grpId="0"/>
      <p:bldP spid="26" grpId="0" animBg="1"/>
      <p:bldP spid="27" grpId="0" animBg="1"/>
      <p:bldP spid="2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85875" y="3159567"/>
            <a:ext cx="4627960" cy="1491854"/>
            <a:chOff x="190500" y="1295396"/>
            <a:chExt cx="6170613" cy="1989138"/>
          </a:xfrm>
        </p:grpSpPr>
        <p:pic>
          <p:nvPicPr>
            <p:cNvPr id="109571" name="Picture 10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3063" y="1733546"/>
              <a:ext cx="5988050" cy="893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572" name="Picture 9" descr="Editte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84238" y="3011484"/>
              <a:ext cx="1871662" cy="27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75" name="TextBox 7"/>
            <p:cNvSpPr txBox="1">
              <a:spLocks noChangeArrowheads="1"/>
            </p:cNvSpPr>
            <p:nvPr/>
          </p:nvSpPr>
          <p:spPr bwMode="auto">
            <a:xfrm>
              <a:off x="190500" y="1295396"/>
              <a:ext cx="2482851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latin typeface="Calibri"/>
                  <a:ea typeface="+mn-ea"/>
                  <a:cs typeface="+mn-cs"/>
                </a:rPr>
                <a:t>Convolution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285876" y="1007448"/>
            <a:ext cx="4518422" cy="1483519"/>
            <a:chOff x="190500" y="4122733"/>
            <a:chExt cx="6024563" cy="1978025"/>
          </a:xfrm>
        </p:grpSpPr>
        <p:pic>
          <p:nvPicPr>
            <p:cNvPr id="109573" name="Picture 8" descr="Edittex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36550" y="4527545"/>
              <a:ext cx="5878513" cy="865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574" name="Picture 11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84238" y="5805483"/>
              <a:ext cx="189865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76" name="TextBox 8"/>
            <p:cNvSpPr txBox="1">
              <a:spLocks noChangeArrowheads="1"/>
            </p:cNvSpPr>
            <p:nvPr/>
          </p:nvSpPr>
          <p:spPr bwMode="auto">
            <a:xfrm>
              <a:off x="190500" y="4122733"/>
              <a:ext cx="2482849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latin typeface="Calibri"/>
                  <a:ea typeface="+mn-ea"/>
                  <a:cs typeface="+mn-cs"/>
                </a:rPr>
                <a:t>Cross-correlation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528188"/>
              </p:ext>
            </p:extLst>
          </p:nvPr>
        </p:nvGraphicFramePr>
        <p:xfrm>
          <a:off x="6204860" y="1224604"/>
          <a:ext cx="1440180" cy="1754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494"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37518" y="941611"/>
            <a:ext cx="2648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204863" y="3439843"/>
          <a:ext cx="864108" cy="8405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37520" y="3156847"/>
            <a:ext cx="29206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</a:t>
            </a:r>
          </a:p>
        </p:txBody>
      </p:sp>
      <p:sp>
        <p:nvSpPr>
          <p:cNvPr id="4" name="Rectangle 3"/>
          <p:cNvSpPr/>
          <p:nvPr/>
        </p:nvSpPr>
        <p:spPr>
          <a:xfrm>
            <a:off x="6770917" y="1774372"/>
            <a:ext cx="315686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0" y="2051796"/>
            <a:ext cx="66236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 = -1,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97186" y="2051798"/>
            <a:ext cx="6062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-1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84222" y="3712609"/>
            <a:ext cx="315686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97188" y="2296725"/>
            <a:ext cx="55335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0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3949" y="3723494"/>
            <a:ext cx="54854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(0, 0)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6637" y="1776826"/>
            <a:ext cx="45397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(</a:t>
            </a:r>
            <a:r>
              <a:rPr lang="en-US" sz="1350" dirty="0" err="1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i</a:t>
            </a: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, j)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770915" y="1491344"/>
            <a:ext cx="315686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484221" y="3429581"/>
            <a:ext cx="315686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231447" y="1001481"/>
            <a:ext cx="1484540" cy="27699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00ABA0-9805-47B8-BCFF-02F860C8C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38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EBFDE058-4960-F1A0-2A64-A02406965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Convolution </a:t>
            </a:r>
            <a:r>
              <a:rPr lang="en-US"/>
              <a:t>vs correlation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E54214-C8C0-2BA5-9726-2BB43CB86171}"/>
              </a:ext>
            </a:extLst>
          </p:cNvPr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Adriana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Kovashka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1577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85875" y="3159567"/>
            <a:ext cx="4627960" cy="1491854"/>
            <a:chOff x="190500" y="1295396"/>
            <a:chExt cx="6170613" cy="1989138"/>
          </a:xfrm>
        </p:grpSpPr>
        <p:pic>
          <p:nvPicPr>
            <p:cNvPr id="109571" name="Picture 10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3063" y="1733546"/>
              <a:ext cx="5988050" cy="893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572" name="Picture 9" descr="Editte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84238" y="3011484"/>
              <a:ext cx="1871662" cy="27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75" name="TextBox 7"/>
            <p:cNvSpPr txBox="1">
              <a:spLocks noChangeArrowheads="1"/>
            </p:cNvSpPr>
            <p:nvPr/>
          </p:nvSpPr>
          <p:spPr bwMode="auto">
            <a:xfrm>
              <a:off x="190500" y="1295396"/>
              <a:ext cx="2482851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latin typeface="Calibri"/>
                  <a:ea typeface="+mn-ea"/>
                  <a:cs typeface="+mn-cs"/>
                </a:rPr>
                <a:t>Convolution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285876" y="1007448"/>
            <a:ext cx="4518422" cy="1483519"/>
            <a:chOff x="190500" y="4122733"/>
            <a:chExt cx="6024563" cy="1978025"/>
          </a:xfrm>
        </p:grpSpPr>
        <p:pic>
          <p:nvPicPr>
            <p:cNvPr id="109573" name="Picture 8" descr="Edittex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36550" y="4527545"/>
              <a:ext cx="5878513" cy="865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574" name="Picture 11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84238" y="5805483"/>
              <a:ext cx="189865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76" name="TextBox 8"/>
            <p:cNvSpPr txBox="1">
              <a:spLocks noChangeArrowheads="1"/>
            </p:cNvSpPr>
            <p:nvPr/>
          </p:nvSpPr>
          <p:spPr bwMode="auto">
            <a:xfrm>
              <a:off x="190500" y="4122733"/>
              <a:ext cx="2482849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latin typeface="Calibri"/>
                  <a:ea typeface="+mn-ea"/>
                  <a:cs typeface="+mn-cs"/>
                </a:rPr>
                <a:t>Cross-correlation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552488"/>
              </p:ext>
            </p:extLst>
          </p:nvPr>
        </p:nvGraphicFramePr>
        <p:xfrm>
          <a:off x="6204860" y="1224604"/>
          <a:ext cx="1440180" cy="1754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494"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37518" y="941611"/>
            <a:ext cx="2648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204863" y="3439843"/>
          <a:ext cx="864108" cy="8405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37520" y="3156847"/>
            <a:ext cx="29206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</a:t>
            </a:r>
          </a:p>
        </p:txBody>
      </p:sp>
      <p:sp>
        <p:nvSpPr>
          <p:cNvPr id="4" name="Rectangle 3"/>
          <p:cNvSpPr/>
          <p:nvPr/>
        </p:nvSpPr>
        <p:spPr>
          <a:xfrm>
            <a:off x="6770917" y="1774372"/>
            <a:ext cx="315686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0" y="2051796"/>
            <a:ext cx="66236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 = -1,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97186" y="2051798"/>
            <a:ext cx="6062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-1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84222" y="3712609"/>
            <a:ext cx="315686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97188" y="2296725"/>
            <a:ext cx="55335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0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02633" y="2568868"/>
            <a:ext cx="60144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+1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3949" y="3723494"/>
            <a:ext cx="54854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(0, 0)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6637" y="1776826"/>
            <a:ext cx="45397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(</a:t>
            </a:r>
            <a:r>
              <a:rPr lang="en-US" sz="1350" dirty="0" err="1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i</a:t>
            </a: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, j)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59387" y="1491344"/>
            <a:ext cx="315686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772693" y="3429581"/>
            <a:ext cx="315686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231447" y="1001481"/>
            <a:ext cx="1484540" cy="27699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DE812B-3F52-46B6-A7ED-3A519800A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39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2D8E1B93-9E2A-D985-78FA-2F688A510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Convolution </a:t>
            </a:r>
            <a:r>
              <a:rPr lang="en-US"/>
              <a:t>vs correlation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15A775-D9ED-8775-CB96-3A3285BE6102}"/>
              </a:ext>
            </a:extLst>
          </p:cNvPr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Adriana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Kovashka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1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85875" y="3159567"/>
            <a:ext cx="4627960" cy="1491854"/>
            <a:chOff x="190500" y="1295396"/>
            <a:chExt cx="6170613" cy="1989138"/>
          </a:xfrm>
        </p:grpSpPr>
        <p:pic>
          <p:nvPicPr>
            <p:cNvPr id="109571" name="Picture 10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3063" y="1733546"/>
              <a:ext cx="5988050" cy="893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572" name="Picture 9" descr="Editte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84238" y="3011484"/>
              <a:ext cx="1871662" cy="27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75" name="TextBox 7"/>
            <p:cNvSpPr txBox="1">
              <a:spLocks noChangeArrowheads="1"/>
            </p:cNvSpPr>
            <p:nvPr/>
          </p:nvSpPr>
          <p:spPr bwMode="auto">
            <a:xfrm>
              <a:off x="190500" y="1295396"/>
              <a:ext cx="2482851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latin typeface="Calibri"/>
                  <a:ea typeface="+mn-ea"/>
                  <a:cs typeface="+mn-cs"/>
                </a:rPr>
                <a:t>Convolution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285876" y="1007448"/>
            <a:ext cx="4518422" cy="1483519"/>
            <a:chOff x="190500" y="4122733"/>
            <a:chExt cx="6024563" cy="1978025"/>
          </a:xfrm>
        </p:grpSpPr>
        <p:pic>
          <p:nvPicPr>
            <p:cNvPr id="109573" name="Picture 8" descr="Edittex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36550" y="4527545"/>
              <a:ext cx="5878513" cy="865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574" name="Picture 11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84238" y="5805483"/>
              <a:ext cx="189865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76" name="TextBox 8"/>
            <p:cNvSpPr txBox="1">
              <a:spLocks noChangeArrowheads="1"/>
            </p:cNvSpPr>
            <p:nvPr/>
          </p:nvSpPr>
          <p:spPr bwMode="auto">
            <a:xfrm>
              <a:off x="190500" y="4122733"/>
              <a:ext cx="2482849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latin typeface="Calibri"/>
                  <a:ea typeface="+mn-ea"/>
                  <a:cs typeface="+mn-cs"/>
                </a:rPr>
                <a:t>Cross-correlation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577225"/>
              </p:ext>
            </p:extLst>
          </p:nvPr>
        </p:nvGraphicFramePr>
        <p:xfrm>
          <a:off x="6204860" y="1224604"/>
          <a:ext cx="1440180" cy="1754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494"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37518" y="941611"/>
            <a:ext cx="2648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204863" y="3439843"/>
          <a:ext cx="864108" cy="8405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37520" y="3156847"/>
            <a:ext cx="29206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</a:t>
            </a:r>
          </a:p>
        </p:txBody>
      </p:sp>
      <p:sp>
        <p:nvSpPr>
          <p:cNvPr id="4" name="Rectangle 3"/>
          <p:cNvSpPr/>
          <p:nvPr/>
        </p:nvSpPr>
        <p:spPr>
          <a:xfrm>
            <a:off x="6770917" y="1774372"/>
            <a:ext cx="315686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0" y="2051796"/>
            <a:ext cx="66236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 = -1,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97186" y="2051798"/>
            <a:ext cx="6062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-1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84222" y="3712609"/>
            <a:ext cx="315686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97188" y="2296725"/>
            <a:ext cx="55335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0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02633" y="2568868"/>
            <a:ext cx="60144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+1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91002" y="2835566"/>
            <a:ext cx="6094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 = 0,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97188" y="2835568"/>
            <a:ext cx="6062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-1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3949" y="3723494"/>
            <a:ext cx="54854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(0, 0)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6637" y="1776826"/>
            <a:ext cx="45397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(</a:t>
            </a:r>
            <a:r>
              <a:rPr lang="en-US" sz="1350" dirty="0" err="1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i</a:t>
            </a: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, j)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82446" y="1768931"/>
            <a:ext cx="315686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195751" y="3707168"/>
            <a:ext cx="315686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31447" y="1001481"/>
            <a:ext cx="1484540" cy="27699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5B8BB17-E4DA-49B4-83F7-A11F9ACD2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40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2AF1E319-DAC4-0D43-E7A3-BE752C77E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Convolution </a:t>
            </a:r>
            <a:r>
              <a:rPr lang="en-US"/>
              <a:t>vs correlation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DA59F2-307B-B6A1-7091-C92D4B7E442A}"/>
              </a:ext>
            </a:extLst>
          </p:cNvPr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Adriana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Kovashka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84096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85875" y="3159567"/>
            <a:ext cx="4627960" cy="1491854"/>
            <a:chOff x="190500" y="1295396"/>
            <a:chExt cx="6170613" cy="1989138"/>
          </a:xfrm>
        </p:grpSpPr>
        <p:pic>
          <p:nvPicPr>
            <p:cNvPr id="109571" name="Picture 10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3063" y="1733546"/>
              <a:ext cx="5988050" cy="893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572" name="Picture 9" descr="Editte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84238" y="3011484"/>
              <a:ext cx="1871662" cy="27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75" name="TextBox 7"/>
            <p:cNvSpPr txBox="1">
              <a:spLocks noChangeArrowheads="1"/>
            </p:cNvSpPr>
            <p:nvPr/>
          </p:nvSpPr>
          <p:spPr bwMode="auto">
            <a:xfrm>
              <a:off x="190500" y="1295396"/>
              <a:ext cx="2482851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latin typeface="Calibri"/>
                  <a:ea typeface="+mn-ea"/>
                  <a:cs typeface="+mn-cs"/>
                </a:rPr>
                <a:t>Convolution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285876" y="1007448"/>
            <a:ext cx="4518422" cy="1483519"/>
            <a:chOff x="190500" y="4122733"/>
            <a:chExt cx="6024563" cy="1978025"/>
          </a:xfrm>
        </p:grpSpPr>
        <p:pic>
          <p:nvPicPr>
            <p:cNvPr id="109573" name="Picture 8" descr="Edittex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36550" y="4527545"/>
              <a:ext cx="5878513" cy="865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574" name="Picture 11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84238" y="5805483"/>
              <a:ext cx="189865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76" name="TextBox 8"/>
            <p:cNvSpPr txBox="1">
              <a:spLocks noChangeArrowheads="1"/>
            </p:cNvSpPr>
            <p:nvPr/>
          </p:nvSpPr>
          <p:spPr bwMode="auto">
            <a:xfrm>
              <a:off x="190500" y="4122733"/>
              <a:ext cx="2482849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latin typeface="Calibri"/>
                  <a:ea typeface="+mn-ea"/>
                  <a:cs typeface="+mn-cs"/>
                </a:rPr>
                <a:t>Cross-correlation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30584"/>
              </p:ext>
            </p:extLst>
          </p:nvPr>
        </p:nvGraphicFramePr>
        <p:xfrm>
          <a:off x="6204860" y="1224604"/>
          <a:ext cx="1440180" cy="1754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494"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37518" y="941611"/>
            <a:ext cx="2648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204863" y="3439843"/>
          <a:ext cx="864108" cy="8405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37520" y="3156847"/>
            <a:ext cx="29206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</a:t>
            </a:r>
          </a:p>
        </p:txBody>
      </p:sp>
      <p:sp>
        <p:nvSpPr>
          <p:cNvPr id="4" name="Rectangle 3"/>
          <p:cNvSpPr/>
          <p:nvPr/>
        </p:nvSpPr>
        <p:spPr>
          <a:xfrm>
            <a:off x="6770917" y="1774372"/>
            <a:ext cx="315686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0" y="2051796"/>
            <a:ext cx="66236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 = -1,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97186" y="2051798"/>
            <a:ext cx="6062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-1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84222" y="3712609"/>
            <a:ext cx="315686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53949" y="3723494"/>
            <a:ext cx="54854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(0, 0)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6637" y="1776826"/>
            <a:ext cx="45397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(</a:t>
            </a:r>
            <a:r>
              <a:rPr lang="en-US" sz="1350" dirty="0" err="1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i</a:t>
            </a: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, j)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53944" y="2051959"/>
            <a:ext cx="315686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195751" y="3429581"/>
            <a:ext cx="315686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226005" y="3162286"/>
            <a:ext cx="1484540" cy="27699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E8D1FF-FA27-4F96-9F1F-3575060B8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41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39A82800-ABD6-8606-F9AE-79ADC1066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Convolution </a:t>
            </a:r>
            <a:r>
              <a:rPr lang="en-US"/>
              <a:t>vs correlation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7132D2-7EB3-246A-127F-0483AB8F6060}"/>
              </a:ext>
            </a:extLst>
          </p:cNvPr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Adriana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Kovashka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822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  <p:bldP spid="26" grpId="0" animBg="1"/>
      <p:bldP spid="2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85875" y="3159567"/>
            <a:ext cx="4627960" cy="1491854"/>
            <a:chOff x="190500" y="1295396"/>
            <a:chExt cx="6170613" cy="1989138"/>
          </a:xfrm>
        </p:grpSpPr>
        <p:pic>
          <p:nvPicPr>
            <p:cNvPr id="109571" name="Picture 10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3063" y="1733546"/>
              <a:ext cx="5988050" cy="893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572" name="Picture 9" descr="Editte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84238" y="3011484"/>
              <a:ext cx="1871662" cy="27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75" name="TextBox 7"/>
            <p:cNvSpPr txBox="1">
              <a:spLocks noChangeArrowheads="1"/>
            </p:cNvSpPr>
            <p:nvPr/>
          </p:nvSpPr>
          <p:spPr bwMode="auto">
            <a:xfrm>
              <a:off x="190500" y="1295396"/>
              <a:ext cx="2482851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latin typeface="Calibri"/>
                  <a:ea typeface="+mn-ea"/>
                  <a:cs typeface="+mn-cs"/>
                </a:rPr>
                <a:t>Convolution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285876" y="1007448"/>
            <a:ext cx="4518422" cy="1483519"/>
            <a:chOff x="190500" y="4122733"/>
            <a:chExt cx="6024563" cy="1978025"/>
          </a:xfrm>
        </p:grpSpPr>
        <p:pic>
          <p:nvPicPr>
            <p:cNvPr id="109573" name="Picture 8" descr="Edittex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36550" y="4527545"/>
              <a:ext cx="5878513" cy="865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574" name="Picture 11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84238" y="5805483"/>
              <a:ext cx="189865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76" name="TextBox 8"/>
            <p:cNvSpPr txBox="1">
              <a:spLocks noChangeArrowheads="1"/>
            </p:cNvSpPr>
            <p:nvPr/>
          </p:nvSpPr>
          <p:spPr bwMode="auto">
            <a:xfrm>
              <a:off x="190500" y="4122733"/>
              <a:ext cx="2482849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latin typeface="Calibri"/>
                  <a:ea typeface="+mn-ea"/>
                  <a:cs typeface="+mn-cs"/>
                </a:rPr>
                <a:t>Cross-correlation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903299"/>
              </p:ext>
            </p:extLst>
          </p:nvPr>
        </p:nvGraphicFramePr>
        <p:xfrm>
          <a:off x="6204860" y="1224604"/>
          <a:ext cx="1440180" cy="1754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494"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37518" y="941611"/>
            <a:ext cx="2648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204863" y="3439843"/>
          <a:ext cx="864108" cy="8405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37520" y="3156847"/>
            <a:ext cx="29206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</a:t>
            </a:r>
          </a:p>
        </p:txBody>
      </p:sp>
      <p:sp>
        <p:nvSpPr>
          <p:cNvPr id="4" name="Rectangle 3"/>
          <p:cNvSpPr/>
          <p:nvPr/>
        </p:nvSpPr>
        <p:spPr>
          <a:xfrm>
            <a:off x="6770917" y="1774372"/>
            <a:ext cx="315686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0" y="2051796"/>
            <a:ext cx="66236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 = -1,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97186" y="2051798"/>
            <a:ext cx="6062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-1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84222" y="3712609"/>
            <a:ext cx="315686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97188" y="2296725"/>
            <a:ext cx="55335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0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3949" y="3723494"/>
            <a:ext cx="54854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(0, 0)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6637" y="1776826"/>
            <a:ext cx="45397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(</a:t>
            </a:r>
            <a:r>
              <a:rPr lang="en-US" sz="1350" dirty="0" err="1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i</a:t>
            </a: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, j)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770915" y="2051959"/>
            <a:ext cx="315686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484221" y="3429581"/>
            <a:ext cx="315686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226005" y="3162286"/>
            <a:ext cx="1484540" cy="27699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F84488-A2DF-4155-9E56-D21FDB5C2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42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FDB027A5-1E89-ABD9-1D0C-239D832ED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Convolution </a:t>
            </a:r>
            <a:r>
              <a:rPr lang="en-US"/>
              <a:t>vs correlation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58AF9D-77D7-EC6E-A119-222152E0B4E8}"/>
              </a:ext>
            </a:extLst>
          </p:cNvPr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Adriana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Kovashka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1877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85875" y="3159567"/>
            <a:ext cx="4627960" cy="1491854"/>
            <a:chOff x="190500" y="1295396"/>
            <a:chExt cx="6170613" cy="1989138"/>
          </a:xfrm>
        </p:grpSpPr>
        <p:pic>
          <p:nvPicPr>
            <p:cNvPr id="109571" name="Picture 10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3063" y="1733546"/>
              <a:ext cx="5988050" cy="893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572" name="Picture 9" descr="Editte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84238" y="3011484"/>
              <a:ext cx="1871662" cy="27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75" name="TextBox 7"/>
            <p:cNvSpPr txBox="1">
              <a:spLocks noChangeArrowheads="1"/>
            </p:cNvSpPr>
            <p:nvPr/>
          </p:nvSpPr>
          <p:spPr bwMode="auto">
            <a:xfrm>
              <a:off x="190500" y="1295396"/>
              <a:ext cx="2482851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latin typeface="Calibri"/>
                  <a:ea typeface="+mn-ea"/>
                  <a:cs typeface="+mn-cs"/>
                </a:rPr>
                <a:t>Convolution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285876" y="1007448"/>
            <a:ext cx="4518422" cy="1483519"/>
            <a:chOff x="190500" y="4122733"/>
            <a:chExt cx="6024563" cy="1978025"/>
          </a:xfrm>
        </p:grpSpPr>
        <p:pic>
          <p:nvPicPr>
            <p:cNvPr id="109573" name="Picture 8" descr="Edittex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36550" y="4527545"/>
              <a:ext cx="5878513" cy="865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574" name="Picture 11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84238" y="5805483"/>
              <a:ext cx="189865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76" name="TextBox 8"/>
            <p:cNvSpPr txBox="1">
              <a:spLocks noChangeArrowheads="1"/>
            </p:cNvSpPr>
            <p:nvPr/>
          </p:nvSpPr>
          <p:spPr bwMode="auto">
            <a:xfrm>
              <a:off x="190500" y="4122733"/>
              <a:ext cx="2482849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latin typeface="Calibri"/>
                  <a:ea typeface="+mn-ea"/>
                  <a:cs typeface="+mn-cs"/>
                </a:rPr>
                <a:t>Cross-correlation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193768"/>
              </p:ext>
            </p:extLst>
          </p:nvPr>
        </p:nvGraphicFramePr>
        <p:xfrm>
          <a:off x="6204860" y="1224604"/>
          <a:ext cx="1440180" cy="1754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494"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37518" y="941611"/>
            <a:ext cx="2648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204863" y="3439843"/>
          <a:ext cx="864108" cy="8405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37520" y="3156847"/>
            <a:ext cx="29206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</a:t>
            </a:r>
          </a:p>
        </p:txBody>
      </p:sp>
      <p:sp>
        <p:nvSpPr>
          <p:cNvPr id="4" name="Rectangle 3"/>
          <p:cNvSpPr/>
          <p:nvPr/>
        </p:nvSpPr>
        <p:spPr>
          <a:xfrm>
            <a:off x="6770917" y="1774372"/>
            <a:ext cx="315686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0" y="2051796"/>
            <a:ext cx="66236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 = -1,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97186" y="2051798"/>
            <a:ext cx="6062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-1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84222" y="3712609"/>
            <a:ext cx="315686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97188" y="2296725"/>
            <a:ext cx="55335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0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02633" y="2568868"/>
            <a:ext cx="60144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+1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3949" y="3723494"/>
            <a:ext cx="54854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(0, 0)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6637" y="1776826"/>
            <a:ext cx="45397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(</a:t>
            </a:r>
            <a:r>
              <a:rPr lang="en-US" sz="1350" dirty="0" err="1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i</a:t>
            </a: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, j)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82444" y="2057399"/>
            <a:ext cx="315686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772693" y="3429581"/>
            <a:ext cx="315686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226005" y="3162286"/>
            <a:ext cx="1484540" cy="27699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F38217-57DC-4DDB-8C2C-D520B513A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43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E5A1C1E5-556A-C4CE-2B1D-1618218F2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Convolution </a:t>
            </a:r>
            <a:r>
              <a:rPr lang="en-US"/>
              <a:t>vs correlation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C8D008-6700-B6EF-2BA0-85958CF009D0}"/>
              </a:ext>
            </a:extLst>
          </p:cNvPr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Adriana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Kovashka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75707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85875" y="3159567"/>
            <a:ext cx="4627960" cy="1491854"/>
            <a:chOff x="190500" y="1295396"/>
            <a:chExt cx="6170613" cy="1989138"/>
          </a:xfrm>
        </p:grpSpPr>
        <p:pic>
          <p:nvPicPr>
            <p:cNvPr id="109571" name="Picture 10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3063" y="1733546"/>
              <a:ext cx="5988050" cy="893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572" name="Picture 9" descr="Editte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84238" y="3011484"/>
              <a:ext cx="1871662" cy="27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75" name="TextBox 7"/>
            <p:cNvSpPr txBox="1">
              <a:spLocks noChangeArrowheads="1"/>
            </p:cNvSpPr>
            <p:nvPr/>
          </p:nvSpPr>
          <p:spPr bwMode="auto">
            <a:xfrm>
              <a:off x="190500" y="1295396"/>
              <a:ext cx="2482851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latin typeface="Calibri"/>
                  <a:ea typeface="+mn-ea"/>
                  <a:cs typeface="+mn-cs"/>
                </a:rPr>
                <a:t>Convolution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285876" y="1007448"/>
            <a:ext cx="4518422" cy="1483519"/>
            <a:chOff x="190500" y="4122733"/>
            <a:chExt cx="6024563" cy="1978025"/>
          </a:xfrm>
        </p:grpSpPr>
        <p:pic>
          <p:nvPicPr>
            <p:cNvPr id="109573" name="Picture 8" descr="Edittex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36550" y="4527545"/>
              <a:ext cx="5878513" cy="865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574" name="Picture 11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84238" y="5805483"/>
              <a:ext cx="189865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76" name="TextBox 8"/>
            <p:cNvSpPr txBox="1">
              <a:spLocks noChangeArrowheads="1"/>
            </p:cNvSpPr>
            <p:nvPr/>
          </p:nvSpPr>
          <p:spPr bwMode="auto">
            <a:xfrm>
              <a:off x="190500" y="4122733"/>
              <a:ext cx="2482849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latin typeface="Calibri"/>
                  <a:ea typeface="+mn-ea"/>
                  <a:cs typeface="+mn-cs"/>
                </a:rPr>
                <a:t>Cross-correlation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294945"/>
              </p:ext>
            </p:extLst>
          </p:nvPr>
        </p:nvGraphicFramePr>
        <p:xfrm>
          <a:off x="6204860" y="1224604"/>
          <a:ext cx="1440180" cy="1754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494"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200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700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37518" y="941611"/>
            <a:ext cx="2648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204863" y="3439843"/>
          <a:ext cx="864108" cy="8405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72"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.06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37520" y="3156847"/>
            <a:ext cx="29206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</a:t>
            </a:r>
          </a:p>
        </p:txBody>
      </p:sp>
      <p:sp>
        <p:nvSpPr>
          <p:cNvPr id="4" name="Rectangle 3"/>
          <p:cNvSpPr/>
          <p:nvPr/>
        </p:nvSpPr>
        <p:spPr>
          <a:xfrm>
            <a:off x="6770917" y="1774372"/>
            <a:ext cx="315686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0" y="2051796"/>
            <a:ext cx="66236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 = -1,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97186" y="2051798"/>
            <a:ext cx="6062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-1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84222" y="3712609"/>
            <a:ext cx="315686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97188" y="2296725"/>
            <a:ext cx="55335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0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02633" y="2568868"/>
            <a:ext cx="60144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+1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91002" y="2835566"/>
            <a:ext cx="6094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u = 0,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97188" y="2835568"/>
            <a:ext cx="6062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 = -1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3949" y="3723494"/>
            <a:ext cx="54854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(0, 0)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6637" y="1776826"/>
            <a:ext cx="45397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(</a:t>
            </a:r>
            <a:r>
              <a:rPr lang="en-US" sz="1350" dirty="0" err="1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i</a:t>
            </a:r>
            <a:r>
              <a:rPr lang="en-US" sz="135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, j)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53945" y="1768931"/>
            <a:ext cx="315686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schemeClr val="accent1"/>
              </a:solidFill>
              <a:latin typeface="Calibri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195751" y="3707168"/>
            <a:ext cx="315686" cy="3048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226005" y="3162286"/>
            <a:ext cx="1484540" cy="27699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C507B8-078A-4EA8-8380-A8B7C35C7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44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E485BF43-B5A8-18F5-AC67-C59E44EA1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Convolution </a:t>
            </a:r>
            <a:r>
              <a:rPr lang="en-US"/>
              <a:t>vs correlation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832A27-2470-9C63-3581-3311BB914D4A}"/>
              </a:ext>
            </a:extLst>
          </p:cNvPr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Adriana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Kovashka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3107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6709172" cy="3394472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450"/>
              </a:spcAft>
            </a:pPr>
            <a:r>
              <a:rPr lang="en-US" dirty="0"/>
              <a:t>Commutative:</a:t>
            </a:r>
          </a:p>
          <a:p>
            <a:pPr lvl="1">
              <a:spcAft>
                <a:spcPts val="450"/>
              </a:spcAft>
              <a:buNone/>
            </a:pPr>
            <a:r>
              <a:rPr lang="en-US" sz="1800" dirty="0"/>
              <a:t>f * g = g * f</a:t>
            </a:r>
          </a:p>
          <a:p>
            <a:pPr>
              <a:spcAft>
                <a:spcPts val="450"/>
              </a:spcAft>
            </a:pPr>
            <a:r>
              <a:rPr lang="en-US" dirty="0"/>
              <a:t>Associative:</a:t>
            </a:r>
          </a:p>
          <a:p>
            <a:pPr lvl="1">
              <a:spcAft>
                <a:spcPts val="450"/>
              </a:spcAft>
              <a:buNone/>
            </a:pPr>
            <a:r>
              <a:rPr lang="en-US" sz="1800" dirty="0"/>
              <a:t>(f * g) * h = f * (g * h)</a:t>
            </a:r>
          </a:p>
          <a:p>
            <a:pPr>
              <a:spcAft>
                <a:spcPts val="450"/>
              </a:spcAft>
            </a:pPr>
            <a:r>
              <a:rPr lang="en-US" dirty="0"/>
              <a:t>Distributes over addition:</a:t>
            </a:r>
          </a:p>
          <a:p>
            <a:pPr>
              <a:spcAft>
                <a:spcPts val="450"/>
              </a:spcAft>
              <a:buNone/>
            </a:pPr>
            <a:r>
              <a:rPr lang="en-US" dirty="0"/>
              <a:t>	f * (g + h) = (f * g) + (f * h)</a:t>
            </a:r>
          </a:p>
          <a:p>
            <a:pPr>
              <a:spcAft>
                <a:spcPts val="450"/>
              </a:spcAft>
            </a:pPr>
            <a:r>
              <a:rPr lang="en-US" dirty="0"/>
              <a:t>Scalars factor out:</a:t>
            </a:r>
          </a:p>
          <a:p>
            <a:pPr>
              <a:spcAft>
                <a:spcPts val="450"/>
              </a:spcAft>
              <a:buNone/>
            </a:pPr>
            <a:r>
              <a:rPr lang="en-US" dirty="0"/>
              <a:t>	</a:t>
            </a:r>
            <a:r>
              <a:rPr lang="en-US" dirty="0" err="1"/>
              <a:t>kf</a:t>
            </a:r>
            <a:r>
              <a:rPr lang="en-US" dirty="0"/>
              <a:t> * g = f * kg = k(f * g)</a:t>
            </a:r>
            <a:endParaRPr lang="en-US" sz="2100" dirty="0"/>
          </a:p>
          <a:p>
            <a:pPr>
              <a:spcAft>
                <a:spcPts val="450"/>
              </a:spcAft>
            </a:pPr>
            <a:r>
              <a:rPr lang="en-US" dirty="0"/>
              <a:t>Identity:</a:t>
            </a:r>
          </a:p>
          <a:p>
            <a:pPr lvl="1">
              <a:spcAft>
                <a:spcPts val="450"/>
              </a:spcAft>
              <a:buNone/>
            </a:pPr>
            <a:r>
              <a:rPr lang="en-US" sz="1800" dirty="0"/>
              <a:t>unit impulse e = […, 0, 0, 1, 0, 0, …].  f * e = 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875024-20D5-460A-9E64-C6FF6DECC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45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C3F4F1C-52D4-1B57-CCEF-550B9F153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Convolution</a:t>
            </a:r>
          </a:p>
        </p:txBody>
      </p:sp>
    </p:spTree>
    <p:extLst>
      <p:ext uri="{BB962C8B-B14F-4D97-AF65-F5344CB8AC3E}">
        <p14:creationId xmlns:p14="http://schemas.microsoft.com/office/powerpoint/2010/main" val="14490721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114"/>
          <p:cNvSpPr>
            <a:spLocks noChangeArrowheads="1"/>
          </p:cNvSpPr>
          <p:nvPr/>
        </p:nvSpPr>
        <p:spPr bwMode="auto">
          <a:xfrm>
            <a:off x="2290763" y="3169444"/>
            <a:ext cx="4545806" cy="1670447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50" b="1"/>
          </a:p>
        </p:txBody>
      </p:sp>
      <p:sp>
        <p:nvSpPr>
          <p:cNvPr id="110595" name="Rectangle 113"/>
          <p:cNvSpPr>
            <a:spLocks noChangeArrowheads="1"/>
          </p:cNvSpPr>
          <p:nvPr/>
        </p:nvSpPr>
        <p:spPr bwMode="auto">
          <a:xfrm>
            <a:off x="4782741" y="1143001"/>
            <a:ext cx="3149203" cy="1670447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50" b="1"/>
          </a:p>
        </p:txBody>
      </p:sp>
      <p:sp>
        <p:nvSpPr>
          <p:cNvPr id="110596" name="Rectangle 112"/>
          <p:cNvSpPr>
            <a:spLocks noChangeArrowheads="1"/>
          </p:cNvSpPr>
          <p:nvPr/>
        </p:nvSpPr>
        <p:spPr bwMode="auto">
          <a:xfrm>
            <a:off x="1250156" y="1115616"/>
            <a:ext cx="3149204" cy="1670447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50" b="1"/>
          </a:p>
        </p:txBody>
      </p:sp>
      <p:grpSp>
        <p:nvGrpSpPr>
          <p:cNvPr id="110598" name="Group 3"/>
          <p:cNvGrpSpPr>
            <a:grpSpLocks/>
          </p:cNvGrpSpPr>
          <p:nvPr/>
        </p:nvGrpSpPr>
        <p:grpSpPr bwMode="auto">
          <a:xfrm>
            <a:off x="2838450" y="1495425"/>
            <a:ext cx="919163" cy="971550"/>
            <a:chOff x="144" y="144"/>
            <a:chExt cx="1152" cy="1136"/>
          </a:xfrm>
        </p:grpSpPr>
        <p:sp>
          <p:nvSpPr>
            <p:cNvPr id="110665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66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67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68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69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1</a:t>
              </a:r>
            </a:p>
          </p:txBody>
        </p:sp>
        <p:sp>
          <p:nvSpPr>
            <p:cNvPr id="110670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71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72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73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74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75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76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77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78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79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80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81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</p:grpSp>
      <p:pic>
        <p:nvPicPr>
          <p:cNvPr id="110599" name="Picture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2310" y="1334691"/>
            <a:ext cx="1259681" cy="124658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0600" name="TextBox 23"/>
          <p:cNvSpPr txBox="1">
            <a:spLocks noChangeArrowheads="1"/>
          </p:cNvSpPr>
          <p:nvPr/>
        </p:nvSpPr>
        <p:spPr bwMode="auto">
          <a:xfrm>
            <a:off x="2591991" y="1800225"/>
            <a:ext cx="87630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50" b="1"/>
              <a:t>*</a:t>
            </a:r>
          </a:p>
        </p:txBody>
      </p:sp>
      <p:sp>
        <p:nvSpPr>
          <p:cNvPr id="110601" name="TextBox 24"/>
          <p:cNvSpPr txBox="1">
            <a:spLocks noChangeArrowheads="1"/>
          </p:cNvSpPr>
          <p:nvPr/>
        </p:nvSpPr>
        <p:spPr bwMode="auto">
          <a:xfrm>
            <a:off x="3796904" y="1745456"/>
            <a:ext cx="87630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50" b="1"/>
              <a:t>= ?</a:t>
            </a:r>
          </a:p>
        </p:txBody>
      </p:sp>
      <p:grpSp>
        <p:nvGrpSpPr>
          <p:cNvPr id="110602" name="Group 3"/>
          <p:cNvGrpSpPr>
            <a:grpSpLocks/>
          </p:cNvGrpSpPr>
          <p:nvPr/>
        </p:nvGrpSpPr>
        <p:grpSpPr bwMode="auto">
          <a:xfrm>
            <a:off x="6474619" y="1581150"/>
            <a:ext cx="919163" cy="971550"/>
            <a:chOff x="144" y="144"/>
            <a:chExt cx="1152" cy="1136"/>
          </a:xfrm>
        </p:grpSpPr>
        <p:sp>
          <p:nvSpPr>
            <p:cNvPr id="110648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49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50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51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1</a:t>
              </a:r>
            </a:p>
          </p:txBody>
        </p:sp>
        <p:sp>
          <p:nvSpPr>
            <p:cNvPr id="110652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53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54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55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56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57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58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59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60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61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62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63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64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</p:grpSp>
      <p:pic>
        <p:nvPicPr>
          <p:cNvPr id="110603" name="Picture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8479" y="1334691"/>
            <a:ext cx="1259681" cy="124658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0604" name="TextBox 44"/>
          <p:cNvSpPr txBox="1">
            <a:spLocks noChangeArrowheads="1"/>
          </p:cNvSpPr>
          <p:nvPr/>
        </p:nvSpPr>
        <p:spPr bwMode="auto">
          <a:xfrm>
            <a:off x="6228160" y="1800225"/>
            <a:ext cx="87630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50" b="1"/>
              <a:t>*</a:t>
            </a:r>
          </a:p>
        </p:txBody>
      </p:sp>
      <p:sp>
        <p:nvSpPr>
          <p:cNvPr id="110605" name="TextBox 45"/>
          <p:cNvSpPr txBox="1">
            <a:spLocks noChangeArrowheads="1"/>
          </p:cNvSpPr>
          <p:nvPr/>
        </p:nvSpPr>
        <p:spPr bwMode="auto">
          <a:xfrm>
            <a:off x="7433072" y="1768078"/>
            <a:ext cx="87630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50" b="1"/>
              <a:t>= ?</a:t>
            </a:r>
          </a:p>
        </p:txBody>
      </p:sp>
      <p:grpSp>
        <p:nvGrpSpPr>
          <p:cNvPr id="110606" name="Group 5"/>
          <p:cNvGrpSpPr>
            <a:grpSpLocks/>
          </p:cNvGrpSpPr>
          <p:nvPr/>
        </p:nvGrpSpPr>
        <p:grpSpPr bwMode="auto">
          <a:xfrm>
            <a:off x="5166122" y="3582591"/>
            <a:ext cx="1028700" cy="800100"/>
            <a:chOff x="3799" y="2064"/>
            <a:chExt cx="1433" cy="1136"/>
          </a:xfrm>
        </p:grpSpPr>
        <p:grpSp>
          <p:nvGrpSpPr>
            <p:cNvPr id="110629" name="Group 6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10631" name="Rectangle 7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0632" name="Rectangle 8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0633" name="Rectangle 9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0634" name="Rectangle 10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0635" name="Rectangle 11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0636" name="Rectangle 12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0637" name="Rectangle 13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0638" name="Rectangle 14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0639" name="Rectangle 15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0640" name="Line 16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0641" name="Line 17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0642" name="Line 18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0643" name="Line 19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0644" name="Line 20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0645" name="Line 21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0646" name="Line 22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0647" name="Line 23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</p:grpSp>
        <p:pic>
          <p:nvPicPr>
            <p:cNvPr id="110630" name="Picture 24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0607" name="Group 25"/>
          <p:cNvGrpSpPr>
            <a:grpSpLocks/>
          </p:cNvGrpSpPr>
          <p:nvPr/>
        </p:nvGrpSpPr>
        <p:grpSpPr bwMode="auto">
          <a:xfrm>
            <a:off x="3988594" y="3582591"/>
            <a:ext cx="862013" cy="800100"/>
            <a:chOff x="144" y="144"/>
            <a:chExt cx="1152" cy="1136"/>
          </a:xfrm>
        </p:grpSpPr>
        <p:sp>
          <p:nvSpPr>
            <p:cNvPr id="110612" name="Rectangle 26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13" name="Rectangle 27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14" name="Rectangle 28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15" name="Rectangle 29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16" name="Rectangle 30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2</a:t>
              </a:r>
            </a:p>
          </p:txBody>
        </p:sp>
        <p:sp>
          <p:nvSpPr>
            <p:cNvPr id="110617" name="Rectangle 31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18" name="Rectangle 32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19" name="Rectangle 33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20" name="Rectangle 34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0621" name="Line 35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22" name="Line 36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23" name="Line 37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24" name="Line 38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25" name="Line 39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26" name="Line 40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27" name="Line 41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0628" name="Line 42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</p:grpSp>
      <p:sp>
        <p:nvSpPr>
          <p:cNvPr id="110608" name="Text Box 43"/>
          <p:cNvSpPr txBox="1">
            <a:spLocks noChangeArrowheads="1"/>
          </p:cNvSpPr>
          <p:nvPr/>
        </p:nvSpPr>
        <p:spPr bwMode="auto">
          <a:xfrm>
            <a:off x="4852987" y="3525441"/>
            <a:ext cx="37702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500" b="1">
                <a:latin typeface="Times" pitchFamily="18" charset="0"/>
                <a:cs typeface="Arial" pitchFamily="34" charset="0"/>
              </a:rPr>
              <a:t>-</a:t>
            </a:r>
          </a:p>
        </p:txBody>
      </p:sp>
      <p:pic>
        <p:nvPicPr>
          <p:cNvPr id="110609" name="Picture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5069" y="3333750"/>
            <a:ext cx="1259681" cy="124658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0610" name="TextBox 110"/>
          <p:cNvSpPr txBox="1">
            <a:spLocks noChangeArrowheads="1"/>
          </p:cNvSpPr>
          <p:nvPr/>
        </p:nvSpPr>
        <p:spPr bwMode="auto">
          <a:xfrm>
            <a:off x="3714750" y="3826669"/>
            <a:ext cx="87630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50" b="1"/>
              <a:t>*</a:t>
            </a:r>
          </a:p>
        </p:txBody>
      </p:sp>
      <p:sp>
        <p:nvSpPr>
          <p:cNvPr id="110611" name="TextBox 111"/>
          <p:cNvSpPr txBox="1">
            <a:spLocks noChangeArrowheads="1"/>
          </p:cNvSpPr>
          <p:nvPr/>
        </p:nvSpPr>
        <p:spPr bwMode="auto">
          <a:xfrm>
            <a:off x="6206729" y="3767137"/>
            <a:ext cx="87630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50" b="1"/>
              <a:t>= ?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F3D97A-B8C6-4244-AD3C-7CFB8F9FE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5F1FE0-E4FA-4B6E-A0D7-55B63853D9B1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5502B01-5954-A698-9F28-E1FD40648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 the outputs using correlation filtering</a:t>
            </a:r>
          </a:p>
        </p:txBody>
      </p:sp>
    </p:spTree>
    <p:extLst>
      <p:ext uri="{BB962C8B-B14F-4D97-AF65-F5344CB8AC3E}">
        <p14:creationId xmlns:p14="http://schemas.microsoft.com/office/powerpoint/2010/main" val="19880336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 with linear filters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057650" y="2228850"/>
            <a:ext cx="919163" cy="971550"/>
            <a:chOff x="144" y="144"/>
            <a:chExt cx="1152" cy="1136"/>
          </a:xfrm>
        </p:grpSpPr>
        <p:sp>
          <p:nvSpPr>
            <p:cNvPr id="111624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1625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1626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1627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1628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1</a:t>
              </a:r>
            </a:p>
          </p:txBody>
        </p:sp>
        <p:sp>
          <p:nvSpPr>
            <p:cNvPr id="111629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1630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1631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1632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1633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1634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1635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1636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1637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1638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1639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1640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</p:grpSp>
      <p:sp>
        <p:nvSpPr>
          <p:cNvPr id="111620" name="Text Box 22"/>
          <p:cNvSpPr txBox="1">
            <a:spLocks noChangeArrowheads="1"/>
          </p:cNvSpPr>
          <p:nvPr/>
        </p:nvSpPr>
        <p:spPr bwMode="auto">
          <a:xfrm>
            <a:off x="1988344" y="3517106"/>
            <a:ext cx="10182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latin typeface="Times" pitchFamily="18" charset="0"/>
                <a:cs typeface="Arial" pitchFamily="34" charset="0"/>
              </a:rPr>
              <a:t>Original</a:t>
            </a:r>
          </a:p>
        </p:txBody>
      </p:sp>
      <p:sp>
        <p:nvSpPr>
          <p:cNvPr id="111621" name="Text Box 23"/>
          <p:cNvSpPr txBox="1">
            <a:spLocks noChangeArrowheads="1"/>
          </p:cNvSpPr>
          <p:nvPr/>
        </p:nvSpPr>
        <p:spPr bwMode="auto">
          <a:xfrm>
            <a:off x="6286500" y="2228850"/>
            <a:ext cx="47320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500" b="1">
                <a:latin typeface="Times" pitchFamily="18" charset="0"/>
                <a:cs typeface="Arial" pitchFamily="34" charset="0"/>
              </a:rPr>
              <a:t>?</a:t>
            </a:r>
          </a:p>
        </p:txBody>
      </p:sp>
      <p:pic>
        <p:nvPicPr>
          <p:cNvPr id="111622" name="Picture 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000251"/>
            <a:ext cx="1407319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1623" name="Text Box 25"/>
          <p:cNvSpPr txBox="1">
            <a:spLocks noChangeArrowheads="1"/>
          </p:cNvSpPr>
          <p:nvPr/>
        </p:nvSpPr>
        <p:spPr bwMode="auto">
          <a:xfrm>
            <a:off x="6743701" y="4914900"/>
            <a:ext cx="123783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>
                <a:cs typeface="Arial" pitchFamily="34" charset="0"/>
              </a:rPr>
              <a:t>Source: D. Lowe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B9A434-DECC-44C8-92A9-1C7761D7F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47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080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 with linear filters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057650" y="2228850"/>
            <a:ext cx="919163" cy="971550"/>
            <a:chOff x="144" y="144"/>
            <a:chExt cx="1152" cy="1136"/>
          </a:xfrm>
        </p:grpSpPr>
        <p:sp>
          <p:nvSpPr>
            <p:cNvPr id="112649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2650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2651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2652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2653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1</a:t>
              </a:r>
            </a:p>
          </p:txBody>
        </p:sp>
        <p:sp>
          <p:nvSpPr>
            <p:cNvPr id="112654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2655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2656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2657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2658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2659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2660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2661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2662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2663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2664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2665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</p:grpSp>
      <p:pic>
        <p:nvPicPr>
          <p:cNvPr id="112644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29300" y="2000251"/>
            <a:ext cx="1407319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2645" name="Text Box 23"/>
          <p:cNvSpPr txBox="1">
            <a:spLocks noChangeArrowheads="1"/>
          </p:cNvSpPr>
          <p:nvPr/>
        </p:nvSpPr>
        <p:spPr bwMode="auto">
          <a:xfrm>
            <a:off x="1988344" y="3517106"/>
            <a:ext cx="10182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latin typeface="Times" pitchFamily="18" charset="0"/>
                <a:cs typeface="Arial" pitchFamily="34" charset="0"/>
              </a:rPr>
              <a:t>Original</a:t>
            </a:r>
          </a:p>
        </p:txBody>
      </p:sp>
      <p:sp>
        <p:nvSpPr>
          <p:cNvPr id="112646" name="Text Box 24"/>
          <p:cNvSpPr txBox="1">
            <a:spLocks noChangeArrowheads="1"/>
          </p:cNvSpPr>
          <p:nvPr/>
        </p:nvSpPr>
        <p:spPr bwMode="auto">
          <a:xfrm>
            <a:off x="5886450" y="3543301"/>
            <a:ext cx="1600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latin typeface="Times" pitchFamily="18" charset="0"/>
                <a:cs typeface="Arial" pitchFamily="34" charset="0"/>
              </a:rPr>
              <a:t>Filtered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latin typeface="Times" pitchFamily="18" charset="0"/>
                <a:cs typeface="Arial" pitchFamily="34" charset="0"/>
              </a:rPr>
              <a:t>(no change)</a:t>
            </a:r>
          </a:p>
        </p:txBody>
      </p:sp>
      <p:pic>
        <p:nvPicPr>
          <p:cNvPr id="112647" name="Picture 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000251"/>
            <a:ext cx="1407319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2648" name="Text Box 26"/>
          <p:cNvSpPr txBox="1">
            <a:spLocks noChangeArrowheads="1"/>
          </p:cNvSpPr>
          <p:nvPr/>
        </p:nvSpPr>
        <p:spPr bwMode="auto">
          <a:xfrm>
            <a:off x="6743701" y="4914900"/>
            <a:ext cx="123783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>
                <a:cs typeface="Arial" pitchFamily="34" charset="0"/>
              </a:rPr>
              <a:t>Source: D. Lowe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E558EC-1959-4749-A19F-7480754E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48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7883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 with linear filters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057650" y="2228850"/>
            <a:ext cx="919163" cy="971550"/>
            <a:chOff x="144" y="144"/>
            <a:chExt cx="1152" cy="1136"/>
          </a:xfrm>
        </p:grpSpPr>
        <p:sp>
          <p:nvSpPr>
            <p:cNvPr id="113672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3673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3674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3675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1</a:t>
              </a:r>
            </a:p>
          </p:txBody>
        </p:sp>
        <p:sp>
          <p:nvSpPr>
            <p:cNvPr id="113676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3677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3678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3679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3680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3681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3682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3683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3684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3685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3686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3687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3688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</p:grpSp>
      <p:pic>
        <p:nvPicPr>
          <p:cNvPr id="113668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000251"/>
            <a:ext cx="1407319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3669" name="Text Box 22"/>
          <p:cNvSpPr txBox="1">
            <a:spLocks noChangeArrowheads="1"/>
          </p:cNvSpPr>
          <p:nvPr/>
        </p:nvSpPr>
        <p:spPr bwMode="auto">
          <a:xfrm>
            <a:off x="1988344" y="3517106"/>
            <a:ext cx="10182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latin typeface="Times" pitchFamily="18" charset="0"/>
                <a:cs typeface="Arial" pitchFamily="34" charset="0"/>
              </a:rPr>
              <a:t>Original</a:t>
            </a:r>
          </a:p>
        </p:txBody>
      </p:sp>
      <p:sp>
        <p:nvSpPr>
          <p:cNvPr id="113670" name="Text Box 23"/>
          <p:cNvSpPr txBox="1">
            <a:spLocks noChangeArrowheads="1"/>
          </p:cNvSpPr>
          <p:nvPr/>
        </p:nvSpPr>
        <p:spPr bwMode="auto">
          <a:xfrm>
            <a:off x="6286500" y="2228850"/>
            <a:ext cx="47320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500" b="1">
                <a:latin typeface="Times" pitchFamily="18" charset="0"/>
                <a:cs typeface="Arial" pitchFamily="34" charset="0"/>
              </a:rPr>
              <a:t>?</a:t>
            </a:r>
          </a:p>
        </p:txBody>
      </p:sp>
      <p:sp>
        <p:nvSpPr>
          <p:cNvPr id="113671" name="Text Box 24"/>
          <p:cNvSpPr txBox="1">
            <a:spLocks noChangeArrowheads="1"/>
          </p:cNvSpPr>
          <p:nvPr/>
        </p:nvSpPr>
        <p:spPr bwMode="auto">
          <a:xfrm>
            <a:off x="6743701" y="4914900"/>
            <a:ext cx="123783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>
                <a:cs typeface="Arial" pitchFamily="34" charset="0"/>
              </a:rPr>
              <a:t>Source: D. Lowe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3BAFFE-CB58-4189-B36C-DEBF07D0A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0"/>
            <a:ext cx="1066800" cy="246888"/>
          </a:xfrm>
        </p:spPr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49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6748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6A6D8D-A172-EBCB-257F-0E45FFD96D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50</a:t>
            </a:fld>
            <a:endParaRPr lang="en-US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5" name="Add-in 4">
                <a:extLst>
                  <a:ext uri="{FF2B5EF4-FFF2-40B4-BE49-F238E27FC236}">
                    <a16:creationId xmlns:a16="http://schemas.microsoft.com/office/drawing/2014/main" id="{86C2E1BC-E830-569F-1EBC-B28C8630125F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1214926826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5" name="Add-in 4">
                <a:extLst>
                  <a:ext uri="{FF2B5EF4-FFF2-40B4-BE49-F238E27FC236}">
                    <a16:creationId xmlns:a16="http://schemas.microsoft.com/office/drawing/2014/main" id="{86C2E1BC-E830-569F-1EBC-B28C8630125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7151516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 with linear filters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057650" y="2228850"/>
            <a:ext cx="919163" cy="971550"/>
            <a:chOff x="144" y="144"/>
            <a:chExt cx="1152" cy="1136"/>
          </a:xfrm>
        </p:grpSpPr>
        <p:sp>
          <p:nvSpPr>
            <p:cNvPr id="114698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4699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4700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4701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1</a:t>
              </a:r>
            </a:p>
          </p:txBody>
        </p:sp>
        <p:sp>
          <p:nvSpPr>
            <p:cNvPr id="114702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4703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4704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4705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4706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4707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4708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4709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4710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4711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4712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4713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4714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</p:grpSp>
      <p:pic>
        <p:nvPicPr>
          <p:cNvPr id="114692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000251"/>
            <a:ext cx="1407319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4693" name="Text Box 22"/>
          <p:cNvSpPr txBox="1">
            <a:spLocks noChangeArrowheads="1"/>
          </p:cNvSpPr>
          <p:nvPr/>
        </p:nvSpPr>
        <p:spPr bwMode="auto">
          <a:xfrm>
            <a:off x="1988344" y="3517106"/>
            <a:ext cx="10182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latin typeface="Times" pitchFamily="18" charset="0"/>
                <a:cs typeface="Arial" pitchFamily="34" charset="0"/>
              </a:rPr>
              <a:t>Original</a:t>
            </a:r>
          </a:p>
        </p:txBody>
      </p:sp>
      <p:pic>
        <p:nvPicPr>
          <p:cNvPr id="114694" name="Picture 23"/>
          <p:cNvPicPr>
            <a:picLocks noChangeAspect="1" noChangeArrowheads="1"/>
          </p:cNvPicPr>
          <p:nvPr/>
        </p:nvPicPr>
        <p:blipFill>
          <a:blip r:embed="rId3" cstate="print"/>
          <a:srcRect l="8000"/>
          <a:stretch>
            <a:fillRect/>
          </a:stretch>
        </p:blipFill>
        <p:spPr bwMode="auto">
          <a:xfrm>
            <a:off x="6000750" y="2000251"/>
            <a:ext cx="1371600" cy="139303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114695" name="Rectangle 24"/>
          <p:cNvSpPr>
            <a:spLocks noChangeArrowheads="1"/>
          </p:cNvSpPr>
          <p:nvPr/>
        </p:nvSpPr>
        <p:spPr bwMode="auto">
          <a:xfrm>
            <a:off x="6000750" y="2000250"/>
            <a:ext cx="1428750" cy="1371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b="1">
              <a:cs typeface="Arial" pitchFamily="34" charset="0"/>
            </a:endParaRPr>
          </a:p>
        </p:txBody>
      </p:sp>
      <p:sp>
        <p:nvSpPr>
          <p:cNvPr id="114696" name="Text Box 25"/>
          <p:cNvSpPr txBox="1">
            <a:spLocks noChangeArrowheads="1"/>
          </p:cNvSpPr>
          <p:nvPr/>
        </p:nvSpPr>
        <p:spPr bwMode="auto">
          <a:xfrm>
            <a:off x="5968604" y="3557587"/>
            <a:ext cx="15061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latin typeface="Times" pitchFamily="18" charset="0"/>
                <a:cs typeface="Arial" pitchFamily="34" charset="0"/>
              </a:rPr>
              <a:t>Shifted left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latin typeface="Times" pitchFamily="18" charset="0"/>
                <a:cs typeface="Arial" pitchFamily="34" charset="0"/>
              </a:rPr>
              <a:t>by 1 pixel</a:t>
            </a:r>
          </a:p>
        </p:txBody>
      </p:sp>
      <p:sp>
        <p:nvSpPr>
          <p:cNvPr id="114697" name="Text Box 26"/>
          <p:cNvSpPr txBox="1">
            <a:spLocks noChangeArrowheads="1"/>
          </p:cNvSpPr>
          <p:nvPr/>
        </p:nvSpPr>
        <p:spPr bwMode="auto">
          <a:xfrm>
            <a:off x="6743701" y="4914900"/>
            <a:ext cx="123783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>
                <a:cs typeface="Arial" pitchFamily="34" charset="0"/>
              </a:rPr>
              <a:t>Source: D. Lowe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E9F8BA-58EE-41C1-BF86-A90B8BFFA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51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0518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 with linear filters</a:t>
            </a:r>
          </a:p>
        </p:txBody>
      </p:sp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2000251"/>
            <a:ext cx="1407319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1988344" y="3517106"/>
            <a:ext cx="10182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latin typeface="Times" pitchFamily="18" charset="0"/>
                <a:cs typeface="Arial" pitchFamily="34" charset="0"/>
              </a:rPr>
              <a:t>Original</a:t>
            </a:r>
          </a:p>
        </p:txBody>
      </p:sp>
      <p:sp>
        <p:nvSpPr>
          <p:cNvPr id="115717" name="Text Box 5"/>
          <p:cNvSpPr txBox="1">
            <a:spLocks noChangeArrowheads="1"/>
          </p:cNvSpPr>
          <p:nvPr/>
        </p:nvSpPr>
        <p:spPr bwMode="auto">
          <a:xfrm>
            <a:off x="6286500" y="2228850"/>
            <a:ext cx="47320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500" b="1">
                <a:latin typeface="Times" pitchFamily="18" charset="0"/>
                <a:cs typeface="Arial" pitchFamily="34" charset="0"/>
              </a:rPr>
              <a:t>?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943350" y="2286000"/>
            <a:ext cx="1257300" cy="971550"/>
            <a:chOff x="3799" y="2064"/>
            <a:chExt cx="1433" cy="1136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15722" name="Rectangle 8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5723" name="Rectangle 9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5724" name="Rectangle 10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5725" name="Rectangle 11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5726" name="Rectangle 12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5727" name="Rectangle 13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5728" name="Rectangle 14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5729" name="Rectangle 15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5730" name="Rectangle 16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5731" name="Line 17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5732" name="Line 18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5733" name="Line 19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5734" name="Line 20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5735" name="Line 21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5736" name="Line 22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5737" name="Line 23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5738" name="Line 24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</p:grpSp>
        <p:pic>
          <p:nvPicPr>
            <p:cNvPr id="115721" name="Picture 25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5719" name="Text Box 26"/>
          <p:cNvSpPr txBox="1">
            <a:spLocks noChangeArrowheads="1"/>
          </p:cNvSpPr>
          <p:nvPr/>
        </p:nvSpPr>
        <p:spPr bwMode="auto">
          <a:xfrm>
            <a:off x="6743701" y="4914900"/>
            <a:ext cx="123783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>
                <a:cs typeface="Arial" pitchFamily="34" charset="0"/>
              </a:rPr>
              <a:t>Source: D. Lowe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A9C45-14E3-4F17-87AE-499534E28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52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3638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 with linear filters</a:t>
            </a:r>
          </a:p>
        </p:txBody>
      </p:sp>
      <p:pic>
        <p:nvPicPr>
          <p:cNvPr id="1167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2000251"/>
            <a:ext cx="1407319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6740" name="Text Box 4"/>
          <p:cNvSpPr txBox="1">
            <a:spLocks noChangeArrowheads="1"/>
          </p:cNvSpPr>
          <p:nvPr/>
        </p:nvSpPr>
        <p:spPr bwMode="auto">
          <a:xfrm>
            <a:off x="1988344" y="3517106"/>
            <a:ext cx="10182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latin typeface="Times" pitchFamily="18" charset="0"/>
                <a:cs typeface="Arial" pitchFamily="34" charset="0"/>
              </a:rPr>
              <a:t>Original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943350" y="2286000"/>
            <a:ext cx="1257300" cy="971550"/>
            <a:chOff x="3799" y="2064"/>
            <a:chExt cx="1433" cy="1136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16747" name="Rectangle 7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6748" name="Rectangle 8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6749" name="Rectangle 9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6750" name="Rectangle 10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6751" name="Rectangle 11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6752" name="Rectangle 12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6753" name="Rectangle 13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6754" name="Rectangle 14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6755" name="Rectangle 15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6756" name="Line 16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6757" name="Line 17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6758" name="Line 18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6759" name="Line 19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6760" name="Line 20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6761" name="Line 21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6762" name="Line 22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6763" name="Line 23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</p:grpSp>
        <p:pic>
          <p:nvPicPr>
            <p:cNvPr id="116746" name="Picture 24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6742" name="Picture 2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51" y="2000250"/>
            <a:ext cx="1393031" cy="14001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6743" name="Text Box 26"/>
          <p:cNvSpPr txBox="1">
            <a:spLocks noChangeArrowheads="1"/>
          </p:cNvSpPr>
          <p:nvPr/>
        </p:nvSpPr>
        <p:spPr bwMode="auto">
          <a:xfrm>
            <a:off x="6000750" y="3600451"/>
            <a:ext cx="13773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latin typeface="Times" pitchFamily="18" charset="0"/>
                <a:cs typeface="Arial" pitchFamily="34" charset="0"/>
              </a:rPr>
              <a:t>Blur (with 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latin typeface="Times" pitchFamily="18" charset="0"/>
                <a:cs typeface="Arial" pitchFamily="34" charset="0"/>
              </a:rPr>
              <a:t>box filter)</a:t>
            </a:r>
          </a:p>
        </p:txBody>
      </p:sp>
      <p:sp>
        <p:nvSpPr>
          <p:cNvPr id="116744" name="Text Box 27"/>
          <p:cNvSpPr txBox="1">
            <a:spLocks noChangeArrowheads="1"/>
          </p:cNvSpPr>
          <p:nvPr/>
        </p:nvSpPr>
        <p:spPr bwMode="auto">
          <a:xfrm>
            <a:off x="6743701" y="4914900"/>
            <a:ext cx="123783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>
                <a:cs typeface="Arial" pitchFamily="34" charset="0"/>
              </a:rPr>
              <a:t>Source: D. Lowe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BE0EA-59AC-433F-BA22-01301835D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53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7428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Practice with linear filters</a:t>
            </a:r>
          </a:p>
        </p:txBody>
      </p:sp>
      <p:pic>
        <p:nvPicPr>
          <p:cNvPr id="1177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85900" y="1943101"/>
            <a:ext cx="1407319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1645444" y="3459956"/>
            <a:ext cx="10182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latin typeface="Times" pitchFamily="18" charset="0"/>
                <a:cs typeface="Arial" pitchFamily="34" charset="0"/>
              </a:rPr>
              <a:t>Original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857750" y="2171700"/>
            <a:ext cx="1028700" cy="800100"/>
            <a:chOff x="3799" y="2064"/>
            <a:chExt cx="1433" cy="1136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17789" name="Rectangle 7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7790" name="Rectangle 8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7791" name="Rectangle 9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7792" name="Rectangle 10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7793" name="Rectangle 11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7794" name="Rectangle 12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7795" name="Rectangle 13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7796" name="Rectangle 14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7797" name="Rectangle 15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7798" name="Line 16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7799" name="Line 17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7800" name="Line 18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7801" name="Line 19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7802" name="Line 20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7803" name="Line 21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7804" name="Line 22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7805" name="Line 23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</p:grpSp>
        <p:pic>
          <p:nvPicPr>
            <p:cNvPr id="117788" name="Picture 24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3371850" y="2171700"/>
            <a:ext cx="862013" cy="800100"/>
            <a:chOff x="144" y="144"/>
            <a:chExt cx="1152" cy="1136"/>
          </a:xfrm>
        </p:grpSpPr>
        <p:sp>
          <p:nvSpPr>
            <p:cNvPr id="117770" name="Rectangle 26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7771" name="Rectangle 27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7772" name="Rectangle 28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7773" name="Rectangle 29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7774" name="Rectangle 30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2</a:t>
              </a:r>
            </a:p>
          </p:txBody>
        </p:sp>
        <p:sp>
          <p:nvSpPr>
            <p:cNvPr id="117775" name="Rectangle 31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7776" name="Rectangle 32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7777" name="Rectangle 33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7778" name="Rectangle 34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7779" name="Line 35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7780" name="Line 36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7781" name="Line 37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7782" name="Line 38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7783" name="Line 39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7784" name="Line 40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7785" name="Line 41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7786" name="Line 42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</p:grpSp>
      <p:sp>
        <p:nvSpPr>
          <p:cNvPr id="117767" name="Text Box 43"/>
          <p:cNvSpPr txBox="1">
            <a:spLocks noChangeArrowheads="1"/>
          </p:cNvSpPr>
          <p:nvPr/>
        </p:nvSpPr>
        <p:spPr bwMode="auto">
          <a:xfrm>
            <a:off x="4400550" y="2114550"/>
            <a:ext cx="37702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500" b="1">
                <a:latin typeface="Times" pitchFamily="18" charset="0"/>
                <a:cs typeface="Arial" pitchFamily="34" charset="0"/>
              </a:rPr>
              <a:t>-</a:t>
            </a:r>
          </a:p>
        </p:txBody>
      </p:sp>
      <p:sp>
        <p:nvSpPr>
          <p:cNvPr id="117768" name="Text Box 44"/>
          <p:cNvSpPr txBox="1">
            <a:spLocks noChangeArrowheads="1"/>
          </p:cNvSpPr>
          <p:nvPr/>
        </p:nvSpPr>
        <p:spPr bwMode="auto">
          <a:xfrm>
            <a:off x="6743700" y="2171700"/>
            <a:ext cx="47320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500" b="1">
                <a:latin typeface="Times" pitchFamily="18" charset="0"/>
                <a:cs typeface="Arial" pitchFamily="34" charset="0"/>
              </a:rPr>
              <a:t>?</a:t>
            </a:r>
          </a:p>
        </p:txBody>
      </p:sp>
      <p:sp>
        <p:nvSpPr>
          <p:cNvPr id="117769" name="Text Box 46"/>
          <p:cNvSpPr txBox="1">
            <a:spLocks noChangeArrowheads="1"/>
          </p:cNvSpPr>
          <p:nvPr/>
        </p:nvSpPr>
        <p:spPr bwMode="auto">
          <a:xfrm>
            <a:off x="6743701" y="4914900"/>
            <a:ext cx="123783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cs typeface="Arial" pitchFamily="34" charset="0"/>
              </a:rPr>
              <a:t>Source: D. Lowe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3A3FBE-A927-4579-A834-AB5DD6686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9973"/>
            <a:ext cx="1066800" cy="246888"/>
          </a:xfrm>
        </p:spPr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54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1297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>
            <a:extLst>
              <a:ext uri="{FF2B5EF4-FFF2-40B4-BE49-F238E27FC236}">
                <a16:creationId xmlns:a16="http://schemas.microsoft.com/office/drawing/2014/main" id="{562B21B2-ECC4-49E1-BB7C-994A89139326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427332"/>
            <a:ext cx="1028700" cy="800100"/>
            <a:chOff x="3799" y="2064"/>
            <a:chExt cx="1433" cy="1136"/>
          </a:xfrm>
        </p:grpSpPr>
        <p:grpSp>
          <p:nvGrpSpPr>
            <p:cNvPr id="5" name="Group 6">
              <a:extLst>
                <a:ext uri="{FF2B5EF4-FFF2-40B4-BE49-F238E27FC236}">
                  <a16:creationId xmlns:a16="http://schemas.microsoft.com/office/drawing/2014/main" id="{55EBAFC5-027E-46A5-8D3A-874DC75A7C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7" name="Rectangle 7">
                <a:extLst>
                  <a:ext uri="{FF2B5EF4-FFF2-40B4-BE49-F238E27FC236}">
                    <a16:creationId xmlns:a16="http://schemas.microsoft.com/office/drawing/2014/main" id="{0B1A66DF-879D-457E-B564-7263F1CDF3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8" name="Rectangle 8">
                <a:extLst>
                  <a:ext uri="{FF2B5EF4-FFF2-40B4-BE49-F238E27FC236}">
                    <a16:creationId xmlns:a16="http://schemas.microsoft.com/office/drawing/2014/main" id="{31540490-8E2C-4025-B101-FA9268C972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9" name="Rectangle 9">
                <a:extLst>
                  <a:ext uri="{FF2B5EF4-FFF2-40B4-BE49-F238E27FC236}">
                    <a16:creationId xmlns:a16="http://schemas.microsoft.com/office/drawing/2014/main" id="{1F6266DE-95F8-4058-8452-708FA51DC1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0" name="Rectangle 10">
                <a:extLst>
                  <a:ext uri="{FF2B5EF4-FFF2-40B4-BE49-F238E27FC236}">
                    <a16:creationId xmlns:a16="http://schemas.microsoft.com/office/drawing/2014/main" id="{10F36235-88E1-484D-83BE-A76E3EA19E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" name="Rectangle 11">
                <a:extLst>
                  <a:ext uri="{FF2B5EF4-FFF2-40B4-BE49-F238E27FC236}">
                    <a16:creationId xmlns:a16="http://schemas.microsoft.com/office/drawing/2014/main" id="{F20DDE33-4E32-42B6-9348-9CA0352557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2" name="Rectangle 12">
                <a:extLst>
                  <a:ext uri="{FF2B5EF4-FFF2-40B4-BE49-F238E27FC236}">
                    <a16:creationId xmlns:a16="http://schemas.microsoft.com/office/drawing/2014/main" id="{B4C584DE-0933-41FE-87EB-98BF075717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3" name="Rectangle 13">
                <a:extLst>
                  <a:ext uri="{FF2B5EF4-FFF2-40B4-BE49-F238E27FC236}">
                    <a16:creationId xmlns:a16="http://schemas.microsoft.com/office/drawing/2014/main" id="{15C81137-B16E-402A-9FF6-2E3C6A094B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id="{15025759-5E75-41AA-BD6A-5A0D1C822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5" name="Rectangle 15">
                <a:extLst>
                  <a:ext uri="{FF2B5EF4-FFF2-40B4-BE49-F238E27FC236}">
                    <a16:creationId xmlns:a16="http://schemas.microsoft.com/office/drawing/2014/main" id="{CC17F052-C4E6-4732-A2A5-6C926459D4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6" name="Line 16">
                <a:extLst>
                  <a:ext uri="{FF2B5EF4-FFF2-40B4-BE49-F238E27FC236}">
                    <a16:creationId xmlns:a16="http://schemas.microsoft.com/office/drawing/2014/main" id="{92D85EF0-3D3E-4DED-A788-2F7615F286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7" name="Line 17">
                <a:extLst>
                  <a:ext uri="{FF2B5EF4-FFF2-40B4-BE49-F238E27FC236}">
                    <a16:creationId xmlns:a16="http://schemas.microsoft.com/office/drawing/2014/main" id="{A51C8ACC-932E-46C1-8130-098C67A3B9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8" name="Line 18">
                <a:extLst>
                  <a:ext uri="{FF2B5EF4-FFF2-40B4-BE49-F238E27FC236}">
                    <a16:creationId xmlns:a16="http://schemas.microsoft.com/office/drawing/2014/main" id="{AC4DAFE4-16B9-4A63-8791-59CAF685B8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9" name="Line 19">
                <a:extLst>
                  <a:ext uri="{FF2B5EF4-FFF2-40B4-BE49-F238E27FC236}">
                    <a16:creationId xmlns:a16="http://schemas.microsoft.com/office/drawing/2014/main" id="{A5D41F89-27C4-4EFA-A8D5-F6166A1D51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20" name="Line 20">
                <a:extLst>
                  <a:ext uri="{FF2B5EF4-FFF2-40B4-BE49-F238E27FC236}">
                    <a16:creationId xmlns:a16="http://schemas.microsoft.com/office/drawing/2014/main" id="{9622825C-C808-4211-AD4D-827D4204F0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21" name="Line 21">
                <a:extLst>
                  <a:ext uri="{FF2B5EF4-FFF2-40B4-BE49-F238E27FC236}">
                    <a16:creationId xmlns:a16="http://schemas.microsoft.com/office/drawing/2014/main" id="{6B781C06-2473-47E9-80C1-60A39AB5FE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22" name="Line 22">
                <a:extLst>
                  <a:ext uri="{FF2B5EF4-FFF2-40B4-BE49-F238E27FC236}">
                    <a16:creationId xmlns:a16="http://schemas.microsoft.com/office/drawing/2014/main" id="{63F99963-BA5B-4CEE-82CD-E14E6CF0DE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23" name="Line 23">
                <a:extLst>
                  <a:ext uri="{FF2B5EF4-FFF2-40B4-BE49-F238E27FC236}">
                    <a16:creationId xmlns:a16="http://schemas.microsoft.com/office/drawing/2014/main" id="{922B2740-A86A-4EBA-ABEA-C2FCE0781A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</p:grpSp>
        <p:pic>
          <p:nvPicPr>
            <p:cNvPr id="6" name="Picture 24" descr="txp_fig">
              <a:extLst>
                <a:ext uri="{FF2B5EF4-FFF2-40B4-BE49-F238E27FC236}">
                  <a16:creationId xmlns:a16="http://schemas.microsoft.com/office/drawing/2014/main" id="{F1A070A4-265B-4F0E-A3D8-286AF75D2C0D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" name="Group 25">
            <a:extLst>
              <a:ext uri="{FF2B5EF4-FFF2-40B4-BE49-F238E27FC236}">
                <a16:creationId xmlns:a16="http://schemas.microsoft.com/office/drawing/2014/main" id="{DD6EE9B2-DA5E-4382-91EE-6C4A9E2ACD5C}"/>
              </a:ext>
            </a:extLst>
          </p:cNvPr>
          <p:cNvGrpSpPr>
            <a:grpSpLocks/>
          </p:cNvGrpSpPr>
          <p:nvPr/>
        </p:nvGrpSpPr>
        <p:grpSpPr bwMode="auto">
          <a:xfrm>
            <a:off x="3394471" y="1427332"/>
            <a:ext cx="862013" cy="800100"/>
            <a:chOff x="144" y="144"/>
            <a:chExt cx="1152" cy="1136"/>
          </a:xfrm>
        </p:grpSpPr>
        <p:sp>
          <p:nvSpPr>
            <p:cNvPr id="25" name="Rectangle 26">
              <a:extLst>
                <a:ext uri="{FF2B5EF4-FFF2-40B4-BE49-F238E27FC236}">
                  <a16:creationId xmlns:a16="http://schemas.microsoft.com/office/drawing/2014/main" id="{6FA77D53-596D-4852-A8AC-139A8B224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26" name="Rectangle 27">
              <a:extLst>
                <a:ext uri="{FF2B5EF4-FFF2-40B4-BE49-F238E27FC236}">
                  <a16:creationId xmlns:a16="http://schemas.microsoft.com/office/drawing/2014/main" id="{7F147F5D-86DF-4348-B561-2BA9B41108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27" name="Rectangle 28">
              <a:extLst>
                <a:ext uri="{FF2B5EF4-FFF2-40B4-BE49-F238E27FC236}">
                  <a16:creationId xmlns:a16="http://schemas.microsoft.com/office/drawing/2014/main" id="{9F9D9E76-8A42-4F7E-8871-DCDB48D9A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28" name="Rectangle 29">
              <a:extLst>
                <a:ext uri="{FF2B5EF4-FFF2-40B4-BE49-F238E27FC236}">
                  <a16:creationId xmlns:a16="http://schemas.microsoft.com/office/drawing/2014/main" id="{478691D5-17E7-411F-88E5-5A23C7328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29" name="Rectangle 30">
              <a:extLst>
                <a:ext uri="{FF2B5EF4-FFF2-40B4-BE49-F238E27FC236}">
                  <a16:creationId xmlns:a16="http://schemas.microsoft.com/office/drawing/2014/main" id="{CCB0F7A3-F753-4223-AEB1-D89C31A181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2</a:t>
              </a:r>
            </a:p>
          </p:txBody>
        </p:sp>
        <p:sp>
          <p:nvSpPr>
            <p:cNvPr id="30" name="Rectangle 31">
              <a:extLst>
                <a:ext uri="{FF2B5EF4-FFF2-40B4-BE49-F238E27FC236}">
                  <a16:creationId xmlns:a16="http://schemas.microsoft.com/office/drawing/2014/main" id="{5FCAEBD4-8110-4812-9E22-97E93531E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31" name="Rectangle 32">
              <a:extLst>
                <a:ext uri="{FF2B5EF4-FFF2-40B4-BE49-F238E27FC236}">
                  <a16:creationId xmlns:a16="http://schemas.microsoft.com/office/drawing/2014/main" id="{501DF353-EEBF-41F0-B38F-80B7FBE473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32" name="Rectangle 33">
              <a:extLst>
                <a:ext uri="{FF2B5EF4-FFF2-40B4-BE49-F238E27FC236}">
                  <a16:creationId xmlns:a16="http://schemas.microsoft.com/office/drawing/2014/main" id="{8BBB6E7D-D9DA-4362-9AB7-771866754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33" name="Rectangle 34">
              <a:extLst>
                <a:ext uri="{FF2B5EF4-FFF2-40B4-BE49-F238E27FC236}">
                  <a16:creationId xmlns:a16="http://schemas.microsoft.com/office/drawing/2014/main" id="{F23B2DED-1F55-444E-BA1D-278D90123C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34" name="Line 35">
              <a:extLst>
                <a:ext uri="{FF2B5EF4-FFF2-40B4-BE49-F238E27FC236}">
                  <a16:creationId xmlns:a16="http://schemas.microsoft.com/office/drawing/2014/main" id="{D02ADE6F-AA62-4F62-8DDD-5E491DD85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35" name="Line 36">
              <a:extLst>
                <a:ext uri="{FF2B5EF4-FFF2-40B4-BE49-F238E27FC236}">
                  <a16:creationId xmlns:a16="http://schemas.microsoft.com/office/drawing/2014/main" id="{5CCA2FEC-E2B9-46D7-B66F-8791B4A6A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36" name="Line 37">
              <a:extLst>
                <a:ext uri="{FF2B5EF4-FFF2-40B4-BE49-F238E27FC236}">
                  <a16:creationId xmlns:a16="http://schemas.microsoft.com/office/drawing/2014/main" id="{4D27FEA4-F440-4F77-8858-F70F346273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37" name="Line 38">
              <a:extLst>
                <a:ext uri="{FF2B5EF4-FFF2-40B4-BE49-F238E27FC236}">
                  <a16:creationId xmlns:a16="http://schemas.microsoft.com/office/drawing/2014/main" id="{FB9D980A-2998-4453-AF0C-3CDCA8DF9E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38" name="Line 39">
              <a:extLst>
                <a:ext uri="{FF2B5EF4-FFF2-40B4-BE49-F238E27FC236}">
                  <a16:creationId xmlns:a16="http://schemas.microsoft.com/office/drawing/2014/main" id="{33DC7654-0CBA-4F93-996D-94AE92201B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39" name="Line 40">
              <a:extLst>
                <a:ext uri="{FF2B5EF4-FFF2-40B4-BE49-F238E27FC236}">
                  <a16:creationId xmlns:a16="http://schemas.microsoft.com/office/drawing/2014/main" id="{B7F5FD41-56E0-44EE-BCA0-9F12FC7CC7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40" name="Line 41">
              <a:extLst>
                <a:ext uri="{FF2B5EF4-FFF2-40B4-BE49-F238E27FC236}">
                  <a16:creationId xmlns:a16="http://schemas.microsoft.com/office/drawing/2014/main" id="{38E58560-ED1E-492C-B17C-CA7AC5DA32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41" name="Line 42">
              <a:extLst>
                <a:ext uri="{FF2B5EF4-FFF2-40B4-BE49-F238E27FC236}">
                  <a16:creationId xmlns:a16="http://schemas.microsoft.com/office/drawing/2014/main" id="{EBE23E71-7231-42BC-8AB0-9FE9E6590B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</p:grpSp>
      <p:sp>
        <p:nvSpPr>
          <p:cNvPr id="42" name="Text Box 43">
            <a:extLst>
              <a:ext uri="{FF2B5EF4-FFF2-40B4-BE49-F238E27FC236}">
                <a16:creationId xmlns:a16="http://schemas.microsoft.com/office/drawing/2014/main" id="{747CDCD7-0EA2-402D-949D-60A4E2A85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8865" y="1370182"/>
            <a:ext cx="37702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500" b="1" dirty="0">
                <a:latin typeface="Times" pitchFamily="18" charset="0"/>
                <a:cs typeface="Arial" pitchFamily="34" charset="0"/>
              </a:rPr>
              <a:t>-</a:t>
            </a:r>
          </a:p>
        </p:txBody>
      </p:sp>
      <p:sp>
        <p:nvSpPr>
          <p:cNvPr id="43" name="TextBox 111">
            <a:extLst>
              <a:ext uri="{FF2B5EF4-FFF2-40B4-BE49-F238E27FC236}">
                <a16:creationId xmlns:a16="http://schemas.microsoft.com/office/drawing/2014/main" id="{BD788A87-6AED-48A6-B763-FC89DC4BF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2606" y="1611878"/>
            <a:ext cx="87630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50" b="1" dirty="0"/>
              <a:t>= 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C0D09C6-E105-4DDF-896F-5A7382FCECF9}"/>
              </a:ext>
            </a:extLst>
          </p:cNvPr>
          <p:cNvGrpSpPr/>
          <p:nvPr/>
        </p:nvGrpSpPr>
        <p:grpSpPr>
          <a:xfrm>
            <a:off x="2617232" y="2601053"/>
            <a:ext cx="4478799" cy="891299"/>
            <a:chOff x="1965642" y="3029589"/>
            <a:chExt cx="5971731" cy="1188399"/>
          </a:xfrm>
        </p:grpSpPr>
        <p:grpSp>
          <p:nvGrpSpPr>
            <p:cNvPr id="44" name="Group 25">
              <a:extLst>
                <a:ext uri="{FF2B5EF4-FFF2-40B4-BE49-F238E27FC236}">
                  <a16:creationId xmlns:a16="http://schemas.microsoft.com/office/drawing/2014/main" id="{92F54504-D5DF-4526-8777-8C4DFFBAB0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65642" y="3151188"/>
              <a:ext cx="1149350" cy="1066800"/>
              <a:chOff x="144" y="144"/>
              <a:chExt cx="1152" cy="1136"/>
            </a:xfrm>
          </p:grpSpPr>
          <p:sp>
            <p:nvSpPr>
              <p:cNvPr id="45" name="Rectangle 26">
                <a:extLst>
                  <a:ext uri="{FF2B5EF4-FFF2-40B4-BE49-F238E27FC236}">
                    <a16:creationId xmlns:a16="http://schemas.microsoft.com/office/drawing/2014/main" id="{6A518B3F-076B-492E-833C-E98F3C6B21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6" name="Rectangle 27">
                <a:extLst>
                  <a:ext uri="{FF2B5EF4-FFF2-40B4-BE49-F238E27FC236}">
                    <a16:creationId xmlns:a16="http://schemas.microsoft.com/office/drawing/2014/main" id="{484CE24B-13B1-4DDF-B86F-424EC6E864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7" name="Rectangle 28">
                <a:extLst>
                  <a:ext uri="{FF2B5EF4-FFF2-40B4-BE49-F238E27FC236}">
                    <a16:creationId xmlns:a16="http://schemas.microsoft.com/office/drawing/2014/main" id="{FA7F3B41-6665-4889-83A1-381C87059E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8" name="Rectangle 29">
                <a:extLst>
                  <a:ext uri="{FF2B5EF4-FFF2-40B4-BE49-F238E27FC236}">
                    <a16:creationId xmlns:a16="http://schemas.microsoft.com/office/drawing/2014/main" id="{8917617E-833F-481D-994F-1AA1C1B949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49" name="Rectangle 30">
                <a:extLst>
                  <a:ext uri="{FF2B5EF4-FFF2-40B4-BE49-F238E27FC236}">
                    <a16:creationId xmlns:a16="http://schemas.microsoft.com/office/drawing/2014/main" id="{E65D544E-D358-4A11-9667-48F395E4D6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 dirty="0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50" name="Rectangle 31">
                <a:extLst>
                  <a:ext uri="{FF2B5EF4-FFF2-40B4-BE49-F238E27FC236}">
                    <a16:creationId xmlns:a16="http://schemas.microsoft.com/office/drawing/2014/main" id="{9F046F29-D536-4EAA-9B71-1032AD9785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1" name="Rectangle 32">
                <a:extLst>
                  <a:ext uri="{FF2B5EF4-FFF2-40B4-BE49-F238E27FC236}">
                    <a16:creationId xmlns:a16="http://schemas.microsoft.com/office/drawing/2014/main" id="{5BFC32B2-0FE2-433E-BE73-4851DFCD5F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2" name="Rectangle 33">
                <a:extLst>
                  <a:ext uri="{FF2B5EF4-FFF2-40B4-BE49-F238E27FC236}">
                    <a16:creationId xmlns:a16="http://schemas.microsoft.com/office/drawing/2014/main" id="{DC4670FF-9DEB-4D52-BDCF-83357F0DA6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3" name="Rectangle 34">
                <a:extLst>
                  <a:ext uri="{FF2B5EF4-FFF2-40B4-BE49-F238E27FC236}">
                    <a16:creationId xmlns:a16="http://schemas.microsoft.com/office/drawing/2014/main" id="{5EC73760-DDE4-4975-A942-EBB5F43DD2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54" name="Line 35">
                <a:extLst>
                  <a:ext uri="{FF2B5EF4-FFF2-40B4-BE49-F238E27FC236}">
                    <a16:creationId xmlns:a16="http://schemas.microsoft.com/office/drawing/2014/main" id="{C30965B3-913F-4A34-9D68-9022218B3B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55" name="Line 36">
                <a:extLst>
                  <a:ext uri="{FF2B5EF4-FFF2-40B4-BE49-F238E27FC236}">
                    <a16:creationId xmlns:a16="http://schemas.microsoft.com/office/drawing/2014/main" id="{10C2B03C-05E0-4C75-8A44-5D91F87029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56" name="Line 37">
                <a:extLst>
                  <a:ext uri="{FF2B5EF4-FFF2-40B4-BE49-F238E27FC236}">
                    <a16:creationId xmlns:a16="http://schemas.microsoft.com/office/drawing/2014/main" id="{54E8C25D-6243-45D4-8641-3F125F9B27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57" name="Line 38">
                <a:extLst>
                  <a:ext uri="{FF2B5EF4-FFF2-40B4-BE49-F238E27FC236}">
                    <a16:creationId xmlns:a16="http://schemas.microsoft.com/office/drawing/2014/main" id="{3C01192B-0E8E-49A2-A93F-CCB089C4BB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58" name="Line 39">
                <a:extLst>
                  <a:ext uri="{FF2B5EF4-FFF2-40B4-BE49-F238E27FC236}">
                    <a16:creationId xmlns:a16="http://schemas.microsoft.com/office/drawing/2014/main" id="{2FFCD46F-6E0E-4296-AF22-70DB15E627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59" name="Line 40">
                <a:extLst>
                  <a:ext uri="{FF2B5EF4-FFF2-40B4-BE49-F238E27FC236}">
                    <a16:creationId xmlns:a16="http://schemas.microsoft.com/office/drawing/2014/main" id="{959C2507-B73F-45C4-A5BC-8139124C94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60" name="Line 41">
                <a:extLst>
                  <a:ext uri="{FF2B5EF4-FFF2-40B4-BE49-F238E27FC236}">
                    <a16:creationId xmlns:a16="http://schemas.microsoft.com/office/drawing/2014/main" id="{E23A9729-5F41-47FE-9A94-494506CD63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61" name="Line 42">
                <a:extLst>
                  <a:ext uri="{FF2B5EF4-FFF2-40B4-BE49-F238E27FC236}">
                    <a16:creationId xmlns:a16="http://schemas.microsoft.com/office/drawing/2014/main" id="{22062E3E-FC6F-48AE-BB2F-26F67416B1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</p:grpSp>
        <p:sp>
          <p:nvSpPr>
            <p:cNvPr id="63" name="Text Box 43">
              <a:extLst>
                <a:ext uri="{FF2B5EF4-FFF2-40B4-BE49-F238E27FC236}">
                  <a16:creationId xmlns:a16="http://schemas.microsoft.com/office/drawing/2014/main" id="{DA771ACE-E981-4199-AEA9-E45CC4EFF2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7551" y="3132454"/>
              <a:ext cx="4659822" cy="1046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4500" b="1" dirty="0">
                  <a:latin typeface="Times" pitchFamily="18" charset="0"/>
                  <a:cs typeface="Arial" pitchFamily="34" charset="0"/>
                </a:rPr>
                <a:t>+ (                 )</a:t>
              </a:r>
            </a:p>
          </p:txBody>
        </p:sp>
        <p:grpSp>
          <p:nvGrpSpPr>
            <p:cNvPr id="64" name="Group 5">
              <a:extLst>
                <a:ext uri="{FF2B5EF4-FFF2-40B4-BE49-F238E27FC236}">
                  <a16:creationId xmlns:a16="http://schemas.microsoft.com/office/drawing/2014/main" id="{E85DE5F1-536E-4226-B6FB-9DCE1A3F4C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70507" y="3105789"/>
              <a:ext cx="1371600" cy="1066800"/>
              <a:chOff x="3799" y="2064"/>
              <a:chExt cx="1433" cy="1136"/>
            </a:xfrm>
          </p:grpSpPr>
          <p:grpSp>
            <p:nvGrpSpPr>
              <p:cNvPr id="65" name="Group 6">
                <a:extLst>
                  <a:ext uri="{FF2B5EF4-FFF2-40B4-BE49-F238E27FC236}">
                    <a16:creationId xmlns:a16="http://schemas.microsoft.com/office/drawing/2014/main" id="{5BA9735C-CEBD-4AB8-A393-BBE66EFBD2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2064"/>
                <a:ext cx="1152" cy="1136"/>
                <a:chOff x="144" y="144"/>
                <a:chExt cx="1152" cy="1136"/>
              </a:xfrm>
            </p:grpSpPr>
            <p:sp>
              <p:nvSpPr>
                <p:cNvPr id="67" name="Rectangle 7">
                  <a:extLst>
                    <a:ext uri="{FF2B5EF4-FFF2-40B4-BE49-F238E27FC236}">
                      <a16:creationId xmlns:a16="http://schemas.microsoft.com/office/drawing/2014/main" id="{6816188A-4556-47C3-82C0-DDFB1BDB12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2" y="901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 eaLnBrk="0" fontAlgn="base" hangingPunct="0">
                    <a:spcBef>
                      <a:spcPct val="20000"/>
                    </a:spcBef>
                    <a:spcAft>
                      <a:spcPct val="0"/>
                    </a:spcAft>
                  </a:pPr>
                  <a:r>
                    <a:rPr lang="en-US" sz="1800" b="1">
                      <a:cs typeface="Arial" pitchFamily="34" charset="0"/>
                    </a:rPr>
                    <a:t>1</a:t>
                  </a:r>
                </a:p>
              </p:txBody>
            </p:sp>
            <p:sp>
              <p:nvSpPr>
                <p:cNvPr id="68" name="Rectangle 8">
                  <a:extLst>
                    <a:ext uri="{FF2B5EF4-FFF2-40B4-BE49-F238E27FC236}">
                      <a16:creationId xmlns:a16="http://schemas.microsoft.com/office/drawing/2014/main" id="{1B0D2EF0-32AE-4876-A7CD-332BCDD4DB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8" y="901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 eaLnBrk="0" fontAlgn="base" hangingPunct="0">
                    <a:spcBef>
                      <a:spcPct val="20000"/>
                    </a:spcBef>
                    <a:spcAft>
                      <a:spcPct val="0"/>
                    </a:spcAft>
                  </a:pPr>
                  <a:r>
                    <a:rPr lang="en-US" sz="1800" b="1">
                      <a:cs typeface="Arial" pitchFamily="34" charset="0"/>
                    </a:rPr>
                    <a:t>1</a:t>
                  </a:r>
                </a:p>
              </p:txBody>
            </p:sp>
            <p:sp>
              <p:nvSpPr>
                <p:cNvPr id="69" name="Rectangle 9">
                  <a:extLst>
                    <a:ext uri="{FF2B5EF4-FFF2-40B4-BE49-F238E27FC236}">
                      <a16:creationId xmlns:a16="http://schemas.microsoft.com/office/drawing/2014/main" id="{A22F1BF7-7607-4B09-92C3-7161E23CC5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" y="901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 eaLnBrk="0" fontAlgn="base" hangingPunct="0">
                    <a:spcBef>
                      <a:spcPct val="20000"/>
                    </a:spcBef>
                    <a:spcAft>
                      <a:spcPct val="0"/>
                    </a:spcAft>
                  </a:pPr>
                  <a:r>
                    <a:rPr lang="en-US" sz="1800" b="1">
                      <a:cs typeface="Arial" pitchFamily="34" charset="0"/>
                    </a:rPr>
                    <a:t>1</a:t>
                  </a:r>
                </a:p>
              </p:txBody>
            </p:sp>
            <p:sp>
              <p:nvSpPr>
                <p:cNvPr id="70" name="Rectangle 10">
                  <a:extLst>
                    <a:ext uri="{FF2B5EF4-FFF2-40B4-BE49-F238E27FC236}">
                      <a16:creationId xmlns:a16="http://schemas.microsoft.com/office/drawing/2014/main" id="{166865DC-853C-44A4-A4E4-35F2EB9723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2" y="523"/>
                  <a:ext cx="384" cy="378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 eaLnBrk="0" fontAlgn="base" hangingPunct="0">
                    <a:spcBef>
                      <a:spcPct val="20000"/>
                    </a:spcBef>
                    <a:spcAft>
                      <a:spcPct val="0"/>
                    </a:spcAft>
                  </a:pPr>
                  <a:r>
                    <a:rPr lang="en-US" sz="1800" b="1">
                      <a:cs typeface="Arial" pitchFamily="34" charset="0"/>
                    </a:rPr>
                    <a:t>1</a:t>
                  </a:r>
                </a:p>
              </p:txBody>
            </p:sp>
            <p:sp>
              <p:nvSpPr>
                <p:cNvPr id="71" name="Rectangle 11">
                  <a:extLst>
                    <a:ext uri="{FF2B5EF4-FFF2-40B4-BE49-F238E27FC236}">
                      <a16:creationId xmlns:a16="http://schemas.microsoft.com/office/drawing/2014/main" id="{84AF6BA0-4722-4430-A28C-3045F6A440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8" y="523"/>
                  <a:ext cx="384" cy="378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 eaLnBrk="0" fontAlgn="base" hangingPunct="0">
                    <a:spcBef>
                      <a:spcPct val="20000"/>
                    </a:spcBef>
                    <a:spcAft>
                      <a:spcPct val="0"/>
                    </a:spcAft>
                  </a:pPr>
                  <a:r>
                    <a:rPr lang="en-US" sz="1800" b="1">
                      <a:cs typeface="Arial" pitchFamily="34" charset="0"/>
                    </a:rPr>
                    <a:t>1</a:t>
                  </a:r>
                </a:p>
              </p:txBody>
            </p:sp>
            <p:sp>
              <p:nvSpPr>
                <p:cNvPr id="72" name="Rectangle 12">
                  <a:extLst>
                    <a:ext uri="{FF2B5EF4-FFF2-40B4-BE49-F238E27FC236}">
                      <a16:creationId xmlns:a16="http://schemas.microsoft.com/office/drawing/2014/main" id="{58BA79D5-3372-417A-9C10-0D714A47BE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" y="523"/>
                  <a:ext cx="384" cy="378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 eaLnBrk="0" fontAlgn="base" hangingPunct="0">
                    <a:spcBef>
                      <a:spcPct val="20000"/>
                    </a:spcBef>
                    <a:spcAft>
                      <a:spcPct val="0"/>
                    </a:spcAft>
                  </a:pPr>
                  <a:r>
                    <a:rPr lang="en-US" sz="1800" b="1">
                      <a:cs typeface="Arial" pitchFamily="34" charset="0"/>
                    </a:rPr>
                    <a:t>1</a:t>
                  </a:r>
                </a:p>
              </p:txBody>
            </p:sp>
            <p:sp>
              <p:nvSpPr>
                <p:cNvPr id="73" name="Rectangle 13">
                  <a:extLst>
                    <a:ext uri="{FF2B5EF4-FFF2-40B4-BE49-F238E27FC236}">
                      <a16:creationId xmlns:a16="http://schemas.microsoft.com/office/drawing/2014/main" id="{C3580CE9-C2D9-4D9E-AC8A-755838B279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2" y="144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 eaLnBrk="0" fontAlgn="base" hangingPunct="0">
                    <a:spcBef>
                      <a:spcPct val="20000"/>
                    </a:spcBef>
                    <a:spcAft>
                      <a:spcPct val="0"/>
                    </a:spcAft>
                  </a:pPr>
                  <a:r>
                    <a:rPr lang="en-US" sz="1800" b="1">
                      <a:cs typeface="Arial" pitchFamily="34" charset="0"/>
                    </a:rPr>
                    <a:t>1</a:t>
                  </a:r>
                </a:p>
              </p:txBody>
            </p:sp>
            <p:sp>
              <p:nvSpPr>
                <p:cNvPr id="74" name="Rectangle 14">
                  <a:extLst>
                    <a:ext uri="{FF2B5EF4-FFF2-40B4-BE49-F238E27FC236}">
                      <a16:creationId xmlns:a16="http://schemas.microsoft.com/office/drawing/2014/main" id="{DEC0D227-5D70-48E4-AB09-FCAE74A525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8" y="144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 eaLnBrk="0" fontAlgn="base" hangingPunct="0">
                    <a:spcBef>
                      <a:spcPct val="20000"/>
                    </a:spcBef>
                    <a:spcAft>
                      <a:spcPct val="0"/>
                    </a:spcAft>
                  </a:pPr>
                  <a:r>
                    <a:rPr lang="en-US" sz="1800" b="1">
                      <a:cs typeface="Arial" pitchFamily="34" charset="0"/>
                    </a:rPr>
                    <a:t>1</a:t>
                  </a:r>
                </a:p>
              </p:txBody>
            </p:sp>
            <p:sp>
              <p:nvSpPr>
                <p:cNvPr id="75" name="Rectangle 15">
                  <a:extLst>
                    <a:ext uri="{FF2B5EF4-FFF2-40B4-BE49-F238E27FC236}">
                      <a16:creationId xmlns:a16="http://schemas.microsoft.com/office/drawing/2014/main" id="{57D07423-EA5E-4F42-8584-127B1791B9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" y="144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 eaLnBrk="0" fontAlgn="base" hangingPunct="0">
                    <a:spcBef>
                      <a:spcPct val="20000"/>
                    </a:spcBef>
                    <a:spcAft>
                      <a:spcPct val="0"/>
                    </a:spcAft>
                  </a:pPr>
                  <a:r>
                    <a:rPr lang="en-US" sz="1800" b="1">
                      <a:cs typeface="Arial" pitchFamily="34" charset="0"/>
                    </a:rPr>
                    <a:t>1</a:t>
                  </a:r>
                </a:p>
              </p:txBody>
            </p:sp>
            <p:sp>
              <p:nvSpPr>
                <p:cNvPr id="76" name="Line 16">
                  <a:extLst>
                    <a:ext uri="{FF2B5EF4-FFF2-40B4-BE49-F238E27FC236}">
                      <a16:creationId xmlns:a16="http://schemas.microsoft.com/office/drawing/2014/main" id="{F02F9B7A-03D1-44B2-B501-5B972E5F8E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4" y="144"/>
                  <a:ext cx="1152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050" b="1"/>
                </a:p>
              </p:txBody>
            </p:sp>
            <p:sp>
              <p:nvSpPr>
                <p:cNvPr id="77" name="Line 17">
                  <a:extLst>
                    <a:ext uri="{FF2B5EF4-FFF2-40B4-BE49-F238E27FC236}">
                      <a16:creationId xmlns:a16="http://schemas.microsoft.com/office/drawing/2014/main" id="{9CAA822E-28C8-463B-A206-B2F445C5FFE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4" y="523"/>
                  <a:ext cx="115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050" b="1"/>
                </a:p>
              </p:txBody>
            </p:sp>
            <p:sp>
              <p:nvSpPr>
                <p:cNvPr id="78" name="Line 18">
                  <a:extLst>
                    <a:ext uri="{FF2B5EF4-FFF2-40B4-BE49-F238E27FC236}">
                      <a16:creationId xmlns:a16="http://schemas.microsoft.com/office/drawing/2014/main" id="{6CA4CC63-9CCA-4105-A2ED-172F29E374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4" y="901"/>
                  <a:ext cx="115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050" b="1"/>
                </a:p>
              </p:txBody>
            </p:sp>
            <p:sp>
              <p:nvSpPr>
                <p:cNvPr id="79" name="Line 19">
                  <a:extLst>
                    <a:ext uri="{FF2B5EF4-FFF2-40B4-BE49-F238E27FC236}">
                      <a16:creationId xmlns:a16="http://schemas.microsoft.com/office/drawing/2014/main" id="{6F17E905-ADBF-4247-ABE0-256D961A73C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4" y="1280"/>
                  <a:ext cx="1152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050" b="1"/>
                </a:p>
              </p:txBody>
            </p:sp>
            <p:sp>
              <p:nvSpPr>
                <p:cNvPr id="80" name="Line 20">
                  <a:extLst>
                    <a:ext uri="{FF2B5EF4-FFF2-40B4-BE49-F238E27FC236}">
                      <a16:creationId xmlns:a16="http://schemas.microsoft.com/office/drawing/2014/main" id="{2949F866-A21C-441D-A5CF-529FA415B19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4" y="144"/>
                  <a:ext cx="0" cy="1136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050" b="1"/>
                </a:p>
              </p:txBody>
            </p:sp>
            <p:sp>
              <p:nvSpPr>
                <p:cNvPr id="81" name="Line 21">
                  <a:extLst>
                    <a:ext uri="{FF2B5EF4-FFF2-40B4-BE49-F238E27FC236}">
                      <a16:creationId xmlns:a16="http://schemas.microsoft.com/office/drawing/2014/main" id="{1E0C6999-DE9D-4026-8CEC-102B1D62851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8" y="144"/>
                  <a:ext cx="0" cy="11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050" b="1"/>
                </a:p>
              </p:txBody>
            </p:sp>
            <p:sp>
              <p:nvSpPr>
                <p:cNvPr id="82" name="Line 22">
                  <a:extLst>
                    <a:ext uri="{FF2B5EF4-FFF2-40B4-BE49-F238E27FC236}">
                      <a16:creationId xmlns:a16="http://schemas.microsoft.com/office/drawing/2014/main" id="{8431893C-158A-4765-8304-58C3B7FF88C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12" y="144"/>
                  <a:ext cx="0" cy="11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050" b="1"/>
                </a:p>
              </p:txBody>
            </p:sp>
            <p:sp>
              <p:nvSpPr>
                <p:cNvPr id="83" name="Line 23">
                  <a:extLst>
                    <a:ext uri="{FF2B5EF4-FFF2-40B4-BE49-F238E27FC236}">
                      <a16:creationId xmlns:a16="http://schemas.microsoft.com/office/drawing/2014/main" id="{88873DED-4AC5-4F04-891E-EEA1991D0A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96" y="144"/>
                  <a:ext cx="0" cy="1136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050" b="1"/>
                </a:p>
              </p:txBody>
            </p:sp>
          </p:grpSp>
          <p:pic>
            <p:nvPicPr>
              <p:cNvPr id="66" name="Picture 24" descr="txp_fig">
                <a:extLst>
                  <a:ext uri="{FF2B5EF4-FFF2-40B4-BE49-F238E27FC236}">
                    <a16:creationId xmlns:a16="http://schemas.microsoft.com/office/drawing/2014/main" id="{0594A8CA-CE61-4FAA-B6EE-D2E78033EB04}"/>
                  </a:ext>
                </a:extLst>
              </p:cNvPr>
              <p:cNvPicPr>
                <a:picLocks noChangeAspect="1" noChangeArrowheads="1"/>
              </p:cNvPicPr>
              <p:nvPr>
                <p:custDataLst>
                  <p:tags r:id="rId1"/>
                </p:custDataLst>
              </p:nvPr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799" y="2352"/>
                <a:ext cx="192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4" name="Group 25">
              <a:extLst>
                <a:ext uri="{FF2B5EF4-FFF2-40B4-BE49-F238E27FC236}">
                  <a16:creationId xmlns:a16="http://schemas.microsoft.com/office/drawing/2014/main" id="{06172F93-84C7-4F83-A2F8-7A9F54C3F4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00469" y="3105789"/>
              <a:ext cx="1149350" cy="1066800"/>
              <a:chOff x="144" y="144"/>
              <a:chExt cx="1152" cy="1136"/>
            </a:xfrm>
          </p:grpSpPr>
          <p:sp>
            <p:nvSpPr>
              <p:cNvPr id="85" name="Rectangle 26">
                <a:extLst>
                  <a:ext uri="{FF2B5EF4-FFF2-40B4-BE49-F238E27FC236}">
                    <a16:creationId xmlns:a16="http://schemas.microsoft.com/office/drawing/2014/main" id="{DE8AA769-F120-412F-93B8-099608AD09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86" name="Rectangle 27">
                <a:extLst>
                  <a:ext uri="{FF2B5EF4-FFF2-40B4-BE49-F238E27FC236}">
                    <a16:creationId xmlns:a16="http://schemas.microsoft.com/office/drawing/2014/main" id="{CC48B3BF-07FE-45DD-B857-5F1040BF78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87" name="Rectangle 28">
                <a:extLst>
                  <a:ext uri="{FF2B5EF4-FFF2-40B4-BE49-F238E27FC236}">
                    <a16:creationId xmlns:a16="http://schemas.microsoft.com/office/drawing/2014/main" id="{19C85A36-0DC4-4CEB-BF38-B7EF60F9D9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88" name="Rectangle 29">
                <a:extLst>
                  <a:ext uri="{FF2B5EF4-FFF2-40B4-BE49-F238E27FC236}">
                    <a16:creationId xmlns:a16="http://schemas.microsoft.com/office/drawing/2014/main" id="{B9A75725-5384-480D-89C2-5A64BADBF3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89" name="Rectangle 30">
                <a:extLst>
                  <a:ext uri="{FF2B5EF4-FFF2-40B4-BE49-F238E27FC236}">
                    <a16:creationId xmlns:a16="http://schemas.microsoft.com/office/drawing/2014/main" id="{090DB81A-2402-40EC-B21C-B4C455BCE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 dirty="0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90" name="Rectangle 31">
                <a:extLst>
                  <a:ext uri="{FF2B5EF4-FFF2-40B4-BE49-F238E27FC236}">
                    <a16:creationId xmlns:a16="http://schemas.microsoft.com/office/drawing/2014/main" id="{0BB4019A-7DF4-4C84-A8A9-BB83594DA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91" name="Rectangle 32">
                <a:extLst>
                  <a:ext uri="{FF2B5EF4-FFF2-40B4-BE49-F238E27FC236}">
                    <a16:creationId xmlns:a16="http://schemas.microsoft.com/office/drawing/2014/main" id="{D39820BE-590A-4660-8910-C55B0DED61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92" name="Rectangle 33">
                <a:extLst>
                  <a:ext uri="{FF2B5EF4-FFF2-40B4-BE49-F238E27FC236}">
                    <a16:creationId xmlns:a16="http://schemas.microsoft.com/office/drawing/2014/main" id="{40B8D793-BE2C-4E4E-94D7-9B78C6CAF5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93" name="Rectangle 34">
                <a:extLst>
                  <a:ext uri="{FF2B5EF4-FFF2-40B4-BE49-F238E27FC236}">
                    <a16:creationId xmlns:a16="http://schemas.microsoft.com/office/drawing/2014/main" id="{65089A12-E148-4AF8-BC8D-C795BEC90C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94" name="Line 35">
                <a:extLst>
                  <a:ext uri="{FF2B5EF4-FFF2-40B4-BE49-F238E27FC236}">
                    <a16:creationId xmlns:a16="http://schemas.microsoft.com/office/drawing/2014/main" id="{A80C2B9F-4D96-4E6B-976B-7699C9D18C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95" name="Line 36">
                <a:extLst>
                  <a:ext uri="{FF2B5EF4-FFF2-40B4-BE49-F238E27FC236}">
                    <a16:creationId xmlns:a16="http://schemas.microsoft.com/office/drawing/2014/main" id="{09258CED-0359-4619-8D65-FB619ECF52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96" name="Line 37">
                <a:extLst>
                  <a:ext uri="{FF2B5EF4-FFF2-40B4-BE49-F238E27FC236}">
                    <a16:creationId xmlns:a16="http://schemas.microsoft.com/office/drawing/2014/main" id="{6869A674-12C4-4385-9F1D-7A0E0EFEAA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97" name="Line 38">
                <a:extLst>
                  <a:ext uri="{FF2B5EF4-FFF2-40B4-BE49-F238E27FC236}">
                    <a16:creationId xmlns:a16="http://schemas.microsoft.com/office/drawing/2014/main" id="{9802AE5D-C84C-405A-9F95-44B1075166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98" name="Line 39">
                <a:extLst>
                  <a:ext uri="{FF2B5EF4-FFF2-40B4-BE49-F238E27FC236}">
                    <a16:creationId xmlns:a16="http://schemas.microsoft.com/office/drawing/2014/main" id="{05D67863-9C0E-4C5C-AAB7-040F1EA95B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99" name="Line 40">
                <a:extLst>
                  <a:ext uri="{FF2B5EF4-FFF2-40B4-BE49-F238E27FC236}">
                    <a16:creationId xmlns:a16="http://schemas.microsoft.com/office/drawing/2014/main" id="{74D6667F-6636-4FE2-958D-2A8CB62831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00" name="Line 41">
                <a:extLst>
                  <a:ext uri="{FF2B5EF4-FFF2-40B4-BE49-F238E27FC236}">
                    <a16:creationId xmlns:a16="http://schemas.microsoft.com/office/drawing/2014/main" id="{825063C7-555B-40DE-98ED-A44524AC48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01" name="Line 42">
                <a:extLst>
                  <a:ext uri="{FF2B5EF4-FFF2-40B4-BE49-F238E27FC236}">
                    <a16:creationId xmlns:a16="http://schemas.microsoft.com/office/drawing/2014/main" id="{85A0C6A9-E336-4C0C-B868-AD186C161E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</p:grpSp>
        <p:sp>
          <p:nvSpPr>
            <p:cNvPr id="102" name="Text Box 43">
              <a:extLst>
                <a:ext uri="{FF2B5EF4-FFF2-40B4-BE49-F238E27FC236}">
                  <a16:creationId xmlns:a16="http://schemas.microsoft.com/office/drawing/2014/main" id="{CBEEE178-5559-4FC0-B592-DEEEDB8846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52993" y="3029589"/>
              <a:ext cx="502701" cy="1046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4500" b="1" dirty="0">
                  <a:latin typeface="Times" pitchFamily="18" charset="0"/>
                  <a:cs typeface="Arial" pitchFamily="34" charset="0"/>
                </a:rPr>
                <a:t>-</a:t>
              </a:r>
            </a:p>
          </p:txBody>
        </p:sp>
      </p:grpSp>
      <p:sp>
        <p:nvSpPr>
          <p:cNvPr id="103" name="Left Brace 102">
            <a:extLst>
              <a:ext uri="{FF2B5EF4-FFF2-40B4-BE49-F238E27FC236}">
                <a16:creationId xmlns:a16="http://schemas.microsoft.com/office/drawing/2014/main" id="{D36D103B-0833-4306-8157-734E540135C1}"/>
              </a:ext>
            </a:extLst>
          </p:cNvPr>
          <p:cNvSpPr/>
          <p:nvPr/>
        </p:nvSpPr>
        <p:spPr bwMode="auto">
          <a:xfrm rot="16200000">
            <a:off x="2943712" y="3166665"/>
            <a:ext cx="186192" cy="1290003"/>
          </a:xfrm>
          <a:custGeom>
            <a:avLst/>
            <a:gdLst>
              <a:gd name="csX0" fmla="*/ 186192 w 186192"/>
              <a:gd name="csY0" fmla="*/ 1290003 h 1290003"/>
              <a:gd name="csX1" fmla="*/ 93096 w 186192"/>
              <a:gd name="csY1" fmla="*/ 1274488 h 1290003"/>
              <a:gd name="csX2" fmla="*/ 93096 w 186192"/>
              <a:gd name="csY2" fmla="*/ 660517 h 1290003"/>
              <a:gd name="csX3" fmla="*/ 0 w 186192"/>
              <a:gd name="csY3" fmla="*/ 645002 h 1290003"/>
              <a:gd name="csX4" fmla="*/ 93096 w 186192"/>
              <a:gd name="csY4" fmla="*/ 629487 h 1290003"/>
              <a:gd name="csX5" fmla="*/ 93096 w 186192"/>
              <a:gd name="csY5" fmla="*/ 15515 h 1290003"/>
              <a:gd name="csX6" fmla="*/ 186192 w 186192"/>
              <a:gd name="csY6" fmla="*/ 0 h 1290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6192" h="1290003" stroke="0" extrusionOk="0">
                <a:moveTo>
                  <a:pt x="186192" y="1290003"/>
                </a:moveTo>
                <a:cubicBezTo>
                  <a:pt x="135193" y="1291286"/>
                  <a:pt x="93016" y="1283613"/>
                  <a:pt x="93096" y="1274488"/>
                </a:cubicBezTo>
                <a:cubicBezTo>
                  <a:pt x="71056" y="1157746"/>
                  <a:pt x="133877" y="869556"/>
                  <a:pt x="93096" y="660517"/>
                </a:cubicBezTo>
                <a:cubicBezTo>
                  <a:pt x="87073" y="648293"/>
                  <a:pt x="51581" y="648248"/>
                  <a:pt x="0" y="645002"/>
                </a:cubicBezTo>
                <a:cubicBezTo>
                  <a:pt x="52615" y="645297"/>
                  <a:pt x="93039" y="638305"/>
                  <a:pt x="93096" y="629487"/>
                </a:cubicBezTo>
                <a:cubicBezTo>
                  <a:pt x="96550" y="424301"/>
                  <a:pt x="89683" y="224814"/>
                  <a:pt x="93096" y="15515"/>
                </a:cubicBezTo>
                <a:cubicBezTo>
                  <a:pt x="94221" y="9990"/>
                  <a:pt x="142639" y="601"/>
                  <a:pt x="186192" y="0"/>
                </a:cubicBezTo>
                <a:cubicBezTo>
                  <a:pt x="136308" y="360279"/>
                  <a:pt x="169760" y="1136556"/>
                  <a:pt x="186192" y="1290003"/>
                </a:cubicBezTo>
                <a:close/>
              </a:path>
              <a:path w="186192" h="1290003" fill="none" extrusionOk="0">
                <a:moveTo>
                  <a:pt x="186192" y="1290003"/>
                </a:moveTo>
                <a:cubicBezTo>
                  <a:pt x="134837" y="1289843"/>
                  <a:pt x="92768" y="1282782"/>
                  <a:pt x="93096" y="1274488"/>
                </a:cubicBezTo>
                <a:cubicBezTo>
                  <a:pt x="62391" y="1101372"/>
                  <a:pt x="79622" y="811564"/>
                  <a:pt x="93096" y="660517"/>
                </a:cubicBezTo>
                <a:cubicBezTo>
                  <a:pt x="87921" y="651982"/>
                  <a:pt x="52347" y="647288"/>
                  <a:pt x="0" y="645002"/>
                </a:cubicBezTo>
                <a:cubicBezTo>
                  <a:pt x="51702" y="645580"/>
                  <a:pt x="94024" y="636980"/>
                  <a:pt x="93096" y="629487"/>
                </a:cubicBezTo>
                <a:cubicBezTo>
                  <a:pt x="122882" y="381923"/>
                  <a:pt x="93539" y="195656"/>
                  <a:pt x="93096" y="15515"/>
                </a:cubicBezTo>
                <a:cubicBezTo>
                  <a:pt x="99108" y="1758"/>
                  <a:pt x="135576" y="3335"/>
                  <a:pt x="186192" y="0"/>
                </a:cubicBez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2691697962">
                  <a:prstGeom prst="leftBrac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en-US" sz="1350" b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5" name="Left Brace 104">
            <a:extLst>
              <a:ext uri="{FF2B5EF4-FFF2-40B4-BE49-F238E27FC236}">
                <a16:creationId xmlns:a16="http://schemas.microsoft.com/office/drawing/2014/main" id="{73A71F04-1EDF-42C5-BA6D-408DE8C5471E}"/>
              </a:ext>
            </a:extLst>
          </p:cNvPr>
          <p:cNvSpPr/>
          <p:nvPr/>
        </p:nvSpPr>
        <p:spPr bwMode="auto">
          <a:xfrm rot="16200000">
            <a:off x="5504452" y="2342837"/>
            <a:ext cx="170474" cy="2921942"/>
          </a:xfrm>
          <a:custGeom>
            <a:avLst/>
            <a:gdLst>
              <a:gd name="csX0" fmla="*/ 170474 w 170474"/>
              <a:gd name="csY0" fmla="*/ 2921942 h 2921942"/>
              <a:gd name="csX1" fmla="*/ 85237 w 170474"/>
              <a:gd name="csY1" fmla="*/ 2907736 h 2921942"/>
              <a:gd name="csX2" fmla="*/ 85237 w 170474"/>
              <a:gd name="csY2" fmla="*/ 1475177 h 2921942"/>
              <a:gd name="csX3" fmla="*/ 0 w 170474"/>
              <a:gd name="csY3" fmla="*/ 1460971 h 2921942"/>
              <a:gd name="csX4" fmla="*/ 85237 w 170474"/>
              <a:gd name="csY4" fmla="*/ 1446765 h 2921942"/>
              <a:gd name="csX5" fmla="*/ 85237 w 170474"/>
              <a:gd name="csY5" fmla="*/ 14206 h 2921942"/>
              <a:gd name="csX6" fmla="*/ 170474 w 170474"/>
              <a:gd name="csY6" fmla="*/ 0 h 29219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70474" h="2921942" stroke="0" extrusionOk="0">
                <a:moveTo>
                  <a:pt x="170474" y="2921942"/>
                </a:moveTo>
                <a:cubicBezTo>
                  <a:pt x="123526" y="2920419"/>
                  <a:pt x="84962" y="2914340"/>
                  <a:pt x="85237" y="2907736"/>
                </a:cubicBezTo>
                <a:cubicBezTo>
                  <a:pt x="48097" y="2529923"/>
                  <a:pt x="44483" y="1893960"/>
                  <a:pt x="85237" y="1475177"/>
                </a:cubicBezTo>
                <a:cubicBezTo>
                  <a:pt x="87991" y="1474050"/>
                  <a:pt x="45627" y="1464351"/>
                  <a:pt x="0" y="1460971"/>
                </a:cubicBezTo>
                <a:cubicBezTo>
                  <a:pt x="47390" y="1460616"/>
                  <a:pt x="84070" y="1453882"/>
                  <a:pt x="85237" y="1446765"/>
                </a:cubicBezTo>
                <a:cubicBezTo>
                  <a:pt x="92409" y="798224"/>
                  <a:pt x="70246" y="193202"/>
                  <a:pt x="85237" y="14206"/>
                </a:cubicBezTo>
                <a:cubicBezTo>
                  <a:pt x="84276" y="2665"/>
                  <a:pt x="119261" y="6033"/>
                  <a:pt x="170474" y="0"/>
                </a:cubicBezTo>
                <a:cubicBezTo>
                  <a:pt x="208153" y="1124244"/>
                  <a:pt x="31677" y="1490252"/>
                  <a:pt x="170474" y="2921942"/>
                </a:cubicBezTo>
                <a:close/>
              </a:path>
              <a:path w="170474" h="2921942" fill="none" extrusionOk="0">
                <a:moveTo>
                  <a:pt x="170474" y="2921942"/>
                </a:moveTo>
                <a:cubicBezTo>
                  <a:pt x="122965" y="2920896"/>
                  <a:pt x="85550" y="2916077"/>
                  <a:pt x="85237" y="2907736"/>
                </a:cubicBezTo>
                <a:cubicBezTo>
                  <a:pt x="-39030" y="2418960"/>
                  <a:pt x="41474" y="2190070"/>
                  <a:pt x="85237" y="1475177"/>
                </a:cubicBezTo>
                <a:cubicBezTo>
                  <a:pt x="79801" y="1470584"/>
                  <a:pt x="44192" y="1463349"/>
                  <a:pt x="0" y="1460971"/>
                </a:cubicBezTo>
                <a:cubicBezTo>
                  <a:pt x="47318" y="1462337"/>
                  <a:pt x="85769" y="1454890"/>
                  <a:pt x="85237" y="1446765"/>
                </a:cubicBezTo>
                <a:cubicBezTo>
                  <a:pt x="31747" y="1173820"/>
                  <a:pt x="198306" y="274055"/>
                  <a:pt x="85237" y="14206"/>
                </a:cubicBezTo>
                <a:cubicBezTo>
                  <a:pt x="88034" y="9045"/>
                  <a:pt x="125632" y="-4539"/>
                  <a:pt x="170474" y="0"/>
                </a:cubicBez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448246877">
                  <a:prstGeom prst="leftBrac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en-US" sz="1350" b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932B9C7-80F5-43C7-949C-449F72E5F5DE}"/>
              </a:ext>
            </a:extLst>
          </p:cNvPr>
          <p:cNvSpPr txBox="1"/>
          <p:nvPr/>
        </p:nvSpPr>
        <p:spPr>
          <a:xfrm>
            <a:off x="2404760" y="4010898"/>
            <a:ext cx="10567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Original image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97BD136-F9E3-4510-8FBA-71F4AC7CCBDE}"/>
              </a:ext>
            </a:extLst>
          </p:cNvPr>
          <p:cNvSpPr txBox="1"/>
          <p:nvPr/>
        </p:nvSpPr>
        <p:spPr>
          <a:xfrm>
            <a:off x="4140198" y="4010898"/>
            <a:ext cx="277114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Image minus blur = details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7A4485-47A1-4DD9-970F-30B7FE820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5F1FE0-E4FA-4B6E-A0D7-55B63853D9B1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D1F5B8-4D7F-F71A-9E28-35DA2EEB19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Practice with linear filters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4FB1940-506E-5398-1DF7-79792B6CFCF6}"/>
              </a:ext>
            </a:extLst>
          </p:cNvPr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Adriana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Kovashka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31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5" grpId="0" animBg="1"/>
      <p:bldP spid="106" grpId="0"/>
      <p:bldP spid="10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with linear filters</a:t>
            </a:r>
          </a:p>
        </p:txBody>
      </p:sp>
      <p:pic>
        <p:nvPicPr>
          <p:cNvPr id="11878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85900" y="1943101"/>
            <a:ext cx="1407319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8788" name="Text Box 4"/>
          <p:cNvSpPr txBox="1">
            <a:spLocks noChangeArrowheads="1"/>
          </p:cNvSpPr>
          <p:nvPr/>
        </p:nvSpPr>
        <p:spPr bwMode="auto">
          <a:xfrm>
            <a:off x="1645444" y="3459956"/>
            <a:ext cx="10182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latin typeface="Times" pitchFamily="18" charset="0"/>
                <a:cs typeface="Arial" pitchFamily="34" charset="0"/>
              </a:rPr>
              <a:t>Original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857750" y="2171700"/>
            <a:ext cx="1028700" cy="800100"/>
            <a:chOff x="3799" y="2064"/>
            <a:chExt cx="1433" cy="1136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18815" name="Rectangle 7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8816" name="Rectangle 8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8817" name="Rectangle 9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8818" name="Rectangle 10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8819" name="Rectangle 11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8820" name="Rectangle 12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8821" name="Rectangle 13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8822" name="Rectangle 14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8823" name="Rectangle 15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eaLnBrk="0" fontAlgn="base" hangingPunct="0">
                  <a:spcBef>
                    <a:spcPct val="20000"/>
                  </a:spcBef>
                  <a:spcAft>
                    <a:spcPct val="0"/>
                  </a:spcAft>
                </a:pPr>
                <a:r>
                  <a:rPr lang="en-US" sz="1800" b="1"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118824" name="Line 16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8825" name="Line 17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8826" name="Line 18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8827" name="Line 19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8828" name="Line 20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8829" name="Line 21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8830" name="Line 22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  <p:sp>
            <p:nvSpPr>
              <p:cNvPr id="118831" name="Line 23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50" b="1"/>
              </a:p>
            </p:txBody>
          </p:sp>
        </p:grpSp>
        <p:pic>
          <p:nvPicPr>
            <p:cNvPr id="118814" name="Picture 24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3371850" y="2171700"/>
            <a:ext cx="862013" cy="800100"/>
            <a:chOff x="144" y="144"/>
            <a:chExt cx="1152" cy="1136"/>
          </a:xfrm>
        </p:grpSpPr>
        <p:sp>
          <p:nvSpPr>
            <p:cNvPr id="118796" name="Rectangle 26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8797" name="Rectangle 27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8798" name="Rectangle 28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8799" name="Rectangle 29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8800" name="Rectangle 30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2</a:t>
              </a:r>
            </a:p>
          </p:txBody>
        </p:sp>
        <p:sp>
          <p:nvSpPr>
            <p:cNvPr id="118801" name="Rectangle 31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8802" name="Rectangle 32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8803" name="Rectangle 33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 dirty="0">
                  <a:cs typeface="Arial" pitchFamily="34" charset="0"/>
                </a:rPr>
                <a:t>0</a:t>
              </a:r>
            </a:p>
          </p:txBody>
        </p:sp>
        <p:sp>
          <p:nvSpPr>
            <p:cNvPr id="118804" name="Rectangle 34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en-US" sz="1800" b="1">
                  <a:cs typeface="Arial" pitchFamily="34" charset="0"/>
                </a:rPr>
                <a:t>0</a:t>
              </a:r>
            </a:p>
          </p:txBody>
        </p:sp>
        <p:sp>
          <p:nvSpPr>
            <p:cNvPr id="118805" name="Line 35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8806" name="Line 36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8807" name="Line 37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8808" name="Line 38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8809" name="Line 39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8810" name="Line 40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8811" name="Line 41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  <p:sp>
          <p:nvSpPr>
            <p:cNvPr id="118812" name="Line 42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 b="1"/>
            </a:p>
          </p:txBody>
        </p:sp>
      </p:grpSp>
      <p:sp>
        <p:nvSpPr>
          <p:cNvPr id="118791" name="Text Box 43"/>
          <p:cNvSpPr txBox="1">
            <a:spLocks noChangeArrowheads="1"/>
          </p:cNvSpPr>
          <p:nvPr/>
        </p:nvSpPr>
        <p:spPr bwMode="auto">
          <a:xfrm>
            <a:off x="4400550" y="2114550"/>
            <a:ext cx="37702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500" b="1">
                <a:latin typeface="Times" pitchFamily="18" charset="0"/>
                <a:cs typeface="Arial" pitchFamily="34" charset="0"/>
              </a:rPr>
              <a:t>-</a:t>
            </a:r>
          </a:p>
        </p:txBody>
      </p:sp>
      <p:sp>
        <p:nvSpPr>
          <p:cNvPr id="118792" name="Text Box 44"/>
          <p:cNvSpPr txBox="1">
            <a:spLocks noChangeArrowheads="1"/>
          </p:cNvSpPr>
          <p:nvPr/>
        </p:nvSpPr>
        <p:spPr bwMode="auto">
          <a:xfrm>
            <a:off x="4457700" y="3543300"/>
            <a:ext cx="33147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chemeClr val="bg2"/>
                </a:solidFill>
                <a:cs typeface="Arial" pitchFamily="34" charset="0"/>
              </a:rPr>
              <a:t>Sharpening filter</a:t>
            </a:r>
            <a:r>
              <a:rPr lang="en-US" sz="1800" dirty="0">
                <a:cs typeface="Arial" pitchFamily="34" charset="0"/>
              </a:rPr>
              <a:t>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cs typeface="Arial" pitchFamily="34" charset="0"/>
              </a:rPr>
              <a:t>accentuates differences with local average</a:t>
            </a:r>
          </a:p>
        </p:txBody>
      </p:sp>
      <p:pic>
        <p:nvPicPr>
          <p:cNvPr id="118793" name="Picture 4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9350" y="1885950"/>
            <a:ext cx="1407319" cy="1407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Text Box 46"/>
          <p:cNvSpPr txBox="1">
            <a:spLocks noChangeArrowheads="1"/>
          </p:cNvSpPr>
          <p:nvPr/>
        </p:nvSpPr>
        <p:spPr bwMode="auto">
          <a:xfrm>
            <a:off x="6743701" y="4914900"/>
            <a:ext cx="123783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cs typeface="Arial" pitchFamily="34" charset="0"/>
              </a:rPr>
              <a:t>Source: D. Lowe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13E6D6-9CFB-4DB3-8E59-E5F5ADE13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56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327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3131" y="1243013"/>
            <a:ext cx="4757738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Sharpening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E1120F-EB8D-4F57-A0BF-658A82A28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57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524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 cstate="print"/>
          <a:srcRect l="61539" t="12923" r="12308" b="45232"/>
          <a:stretch>
            <a:fillRect/>
          </a:stretch>
        </p:blipFill>
        <p:spPr bwMode="auto">
          <a:xfrm rot="10800000">
            <a:off x="4145415" y="3094269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3891558" y="1137645"/>
            <a:ext cx="1042988" cy="1028700"/>
            <a:chOff x="144" y="144"/>
            <a:chExt cx="1152" cy="1136"/>
          </a:xfrm>
        </p:grpSpPr>
        <p:sp>
          <p:nvSpPr>
            <p:cNvPr id="31753" name="Rectangle 6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 sz="1500">
                  <a:solidFill>
                    <a:prstClr val="black"/>
                  </a:solidFill>
                  <a:latin typeface="Arial" charset="0"/>
                </a:rPr>
                <a:t>-1</a:t>
              </a:r>
            </a:p>
          </p:txBody>
        </p:sp>
        <p:sp>
          <p:nvSpPr>
            <p:cNvPr id="31754" name="Rectangle 7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 sz="1500">
                  <a:solidFill>
                    <a:prstClr val="black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31755" name="Rectangle 8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 sz="1500">
                  <a:solidFill>
                    <a:prstClr val="black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31756" name="Rectangle 9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 sz="1500">
                  <a:solidFill>
                    <a:prstClr val="black"/>
                  </a:solidFill>
                  <a:latin typeface="Arial" charset="0"/>
                </a:rPr>
                <a:t>-2</a:t>
              </a:r>
            </a:p>
          </p:txBody>
        </p:sp>
        <p:sp>
          <p:nvSpPr>
            <p:cNvPr id="31757" name="Rectangle 10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 sz="1500">
                  <a:solidFill>
                    <a:prstClr val="black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31758" name="Rectangle 11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 sz="1500">
                  <a:solidFill>
                    <a:prstClr val="black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31759" name="Rectangle 12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 sz="1500">
                  <a:solidFill>
                    <a:prstClr val="black"/>
                  </a:solidFill>
                  <a:latin typeface="Arial" charset="0"/>
                </a:rPr>
                <a:t>-1</a:t>
              </a:r>
            </a:p>
          </p:txBody>
        </p:sp>
        <p:sp>
          <p:nvSpPr>
            <p:cNvPr id="31760" name="Rectangle 13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 sz="1500">
                  <a:solidFill>
                    <a:prstClr val="black"/>
                  </a:solidFill>
                  <a:latin typeface="Arial" charset="0"/>
                </a:rPr>
                <a:t>0</a:t>
              </a:r>
            </a:p>
          </p:txBody>
        </p:sp>
        <p:sp>
          <p:nvSpPr>
            <p:cNvPr id="31761" name="Rectangle 14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 sz="1500">
                  <a:solidFill>
                    <a:prstClr val="black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31762" name="Line 15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1763" name="Line 16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1764" name="Line 17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1765" name="Line 18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1766" name="Line 19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1767" name="Line 20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1768" name="Line 21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1769" name="Line 22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>
                <a:solidFill>
                  <a:prstClr val="black"/>
                </a:solidFill>
                <a:latin typeface="Arial" charset="0"/>
              </a:endParaRPr>
            </a:p>
          </p:txBody>
        </p:sp>
      </p:grpSp>
      <p:pic>
        <p:nvPicPr>
          <p:cNvPr id="31749" name="Picture 3"/>
          <p:cNvPicPr>
            <a:picLocks noChangeAspect="1" noChangeArrowheads="1"/>
          </p:cNvPicPr>
          <p:nvPr/>
        </p:nvPicPr>
        <p:blipFill>
          <a:blip r:embed="rId3" cstate="print"/>
          <a:srcRect l="24074" t="59259" r="44444" b="5185"/>
          <a:stretch>
            <a:fillRect/>
          </a:stretch>
        </p:blipFill>
        <p:spPr bwMode="auto">
          <a:xfrm>
            <a:off x="5248275" y="2357442"/>
            <a:ext cx="275272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3"/>
          <p:cNvPicPr>
            <a:picLocks noChangeAspect="1" noChangeArrowheads="1"/>
          </p:cNvPicPr>
          <p:nvPr/>
        </p:nvPicPr>
        <p:blipFill>
          <a:blip r:embed="rId3" cstate="print"/>
          <a:srcRect l="22221" t="14815" r="44444" b="46667"/>
          <a:stretch>
            <a:fillRect/>
          </a:stretch>
        </p:blipFill>
        <p:spPr bwMode="auto">
          <a:xfrm>
            <a:off x="1143000" y="2300292"/>
            <a:ext cx="2514600" cy="1815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3657600" y="2986092"/>
            <a:ext cx="513282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600" dirty="0">
                <a:solidFill>
                  <a:srgbClr val="4F81BD">
                    <a:lumMod val="75000"/>
                  </a:srgbClr>
                </a:solidFill>
                <a:latin typeface="Arial" charset="0"/>
              </a:rPr>
              <a:t>*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43450" y="3024192"/>
            <a:ext cx="521297" cy="7848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500" dirty="0">
                <a:solidFill>
                  <a:srgbClr val="4F81BD">
                    <a:lumMod val="75000"/>
                  </a:srgbClr>
                </a:solidFill>
                <a:latin typeface="Arial" charset="0"/>
              </a:rPr>
              <a:t>=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435328" y="4956572"/>
            <a:ext cx="28622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/>
              <a:t>Adapted from Derek </a:t>
            </a:r>
            <a:r>
              <a:rPr lang="en-US" sz="900" dirty="0" err="1"/>
              <a:t>Hoiem</a:t>
            </a:r>
            <a:endParaRPr lang="en-US" sz="9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Filters for computing </a:t>
            </a:r>
            <a:r>
              <a:rPr lang="en-US" i="1" dirty="0"/>
              <a:t>gradients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A8A84A-4B45-4E94-A377-A07AE3B14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58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47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361EC-5D82-4705-A0B8-982D266DD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Filters for computing </a:t>
            </a:r>
            <a:r>
              <a:rPr lang="en-US" i="1" dirty="0"/>
              <a:t>gradients</a:t>
            </a:r>
            <a:endParaRPr lang="en-US" dirty="0"/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6BDAA7D8-A29C-4B5C-AEF2-3FA93962AB6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23504" y="1331304"/>
          <a:ext cx="2743200" cy="3009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9681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B3EBE90-E63C-49DF-9738-F284BFAA0065}"/>
              </a:ext>
            </a:extLst>
          </p:cNvPr>
          <p:cNvGraphicFramePr>
            <a:graphicFrameLocks/>
          </p:cNvGraphicFramePr>
          <p:nvPr/>
        </p:nvGraphicFramePr>
        <p:xfrm>
          <a:off x="4895354" y="1331304"/>
          <a:ext cx="2743200" cy="3009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9681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681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8225" marR="48225" marT="24113" marB="241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6C90192-54CA-4F65-87FD-5A42B10EA0D2}"/>
              </a:ext>
            </a:extLst>
          </p:cNvPr>
          <p:cNvSpPr txBox="1"/>
          <p:nvPr/>
        </p:nvSpPr>
        <p:spPr>
          <a:xfrm>
            <a:off x="4028197" y="4434706"/>
            <a:ext cx="121994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kern="1200" dirty="0">
                <a:solidFill>
                  <a:schemeClr val="bg2"/>
                </a:solidFill>
                <a:latin typeface="Calibri"/>
                <a:ea typeface="+mn-ea"/>
                <a:cs typeface="+mn-cs"/>
              </a:rPr>
              <a:t>Filter</a:t>
            </a:r>
            <a:r>
              <a:rPr lang="en-US" sz="135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: [+1 0 -1]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2C6833-FE98-4B30-BD18-9DA5F2D08F2B}"/>
              </a:ext>
            </a:extLst>
          </p:cNvPr>
          <p:cNvSpPr txBox="1"/>
          <p:nvPr/>
        </p:nvSpPr>
        <p:spPr>
          <a:xfrm>
            <a:off x="1523505" y="4434706"/>
            <a:ext cx="156459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Input image</a:t>
            </a:r>
          </a:p>
          <a:p>
            <a:pPr defTabSz="685800">
              <a:buClrTx/>
              <a:defRPr/>
            </a:pPr>
            <a:r>
              <a:rPr lang="en-US" sz="135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White = 1, black = 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20708E-AE64-4A38-A4FA-03A8E0D4CA04}"/>
              </a:ext>
            </a:extLst>
          </p:cNvPr>
          <p:cNvSpPr txBox="1"/>
          <p:nvPr/>
        </p:nvSpPr>
        <p:spPr>
          <a:xfrm>
            <a:off x="6495553" y="4434706"/>
            <a:ext cx="115627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Output 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897162-E0BE-4AC2-B245-F40A0135FE63}"/>
              </a:ext>
            </a:extLst>
          </p:cNvPr>
          <p:cNvSpPr txBox="1"/>
          <p:nvPr/>
        </p:nvSpPr>
        <p:spPr>
          <a:xfrm>
            <a:off x="3601662" y="962364"/>
            <a:ext cx="17187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+1*a + 0*b + (-1)*c = a - 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5D1456-1ABA-4416-B616-73498B12D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59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2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1" name="Picture 5"/>
          <p:cNvPicPr>
            <a:picLocks noChangeAspect="1" noChangeArrowheads="1"/>
          </p:cNvPicPr>
          <p:nvPr/>
        </p:nvPicPr>
        <p:blipFill>
          <a:blip r:embed="rId3" cstate="print"/>
          <a:srcRect l="37692" t="44589" r="17421" b="25266"/>
          <a:stretch>
            <a:fillRect/>
          </a:stretch>
        </p:blipFill>
        <p:spPr bwMode="auto">
          <a:xfrm>
            <a:off x="1428750" y="1404248"/>
            <a:ext cx="35433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2" name="Rectangle 6"/>
          <p:cNvSpPr>
            <a:spLocks noChangeArrowheads="1"/>
          </p:cNvSpPr>
          <p:nvPr/>
        </p:nvSpPr>
        <p:spPr bwMode="auto">
          <a:xfrm>
            <a:off x="1428750" y="1232798"/>
            <a:ext cx="1314450" cy="5715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b="1">
              <a:latin typeface="Calibri"/>
              <a:ea typeface="+mn-ea"/>
              <a:cs typeface="+mn-cs"/>
            </a:endParaRPr>
          </a:p>
        </p:txBody>
      </p:sp>
      <p:sp>
        <p:nvSpPr>
          <p:cNvPr id="189447" name="Text Box 7"/>
          <p:cNvSpPr txBox="1">
            <a:spLocks noChangeArrowheads="1"/>
          </p:cNvSpPr>
          <p:nvPr/>
        </p:nvSpPr>
        <p:spPr bwMode="auto">
          <a:xfrm>
            <a:off x="5092303" y="1387580"/>
            <a:ext cx="2908697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17885" indent="-217885" defTabSz="685800" eaLnBrk="0" fontAlgn="base" hangingPunct="0">
              <a:spcBef>
                <a:spcPct val="5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1800" dirty="0">
                <a:latin typeface="Calibri"/>
                <a:ea typeface="+mn-ea"/>
                <a:cs typeface="+mn-cs"/>
              </a:rPr>
              <a:t>No new pixel values introduced</a:t>
            </a:r>
          </a:p>
          <a:p>
            <a:pPr marL="217885" indent="-217885" defTabSz="685800" eaLnBrk="0" fontAlgn="base" hangingPunct="0">
              <a:spcBef>
                <a:spcPct val="5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1800" dirty="0">
                <a:latin typeface="Calibri"/>
                <a:ea typeface="+mn-ea"/>
                <a:cs typeface="+mn-cs"/>
              </a:rPr>
              <a:t>Removes spikes: good for impulse, salt &amp; pepper noise</a:t>
            </a:r>
          </a:p>
          <a:p>
            <a:pPr defTabSz="685800" eaLnBrk="0" fontAlgn="base" hangingPunct="0">
              <a:spcBef>
                <a:spcPct val="5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sz="1800" dirty="0">
                <a:latin typeface="Calibri"/>
                <a:ea typeface="+mn-ea"/>
                <a:cs typeface="+mn-cs"/>
              </a:rPr>
              <a:t>  Non-linear filter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3243945" y="1751741"/>
            <a:ext cx="293913" cy="2837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43947" y="3063466"/>
            <a:ext cx="293913" cy="2837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D22A45-2434-4D1E-BA25-53A4F883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60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18A02DA9-02BB-CDC3-364D-681FB1344142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accent1"/>
                </a:solidFill>
              </a:rPr>
              <a:t>Median Filter</a:t>
            </a:r>
          </a:p>
        </p:txBody>
      </p:sp>
    </p:spTree>
    <p:extLst>
      <p:ext uri="{BB962C8B-B14F-4D97-AF65-F5344CB8AC3E}">
        <p14:creationId xmlns:p14="http://schemas.microsoft.com/office/powerpoint/2010/main" val="42123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7" grpId="0"/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7566" y="998934"/>
            <a:ext cx="6172200" cy="3394472"/>
          </a:xfrm>
        </p:spPr>
        <p:txBody>
          <a:bodyPr/>
          <a:lstStyle/>
          <a:p>
            <a:r>
              <a:rPr lang="en-US"/>
              <a:t>Median filter is edge preserving</a:t>
            </a:r>
          </a:p>
        </p:txBody>
      </p:sp>
      <p:pic>
        <p:nvPicPr>
          <p:cNvPr id="126980" name="Picture 4"/>
          <p:cNvPicPr>
            <a:picLocks noChangeAspect="1" noChangeArrowheads="1"/>
          </p:cNvPicPr>
          <p:nvPr/>
        </p:nvPicPr>
        <p:blipFill>
          <a:blip r:embed="rId3" cstate="print"/>
          <a:srcRect l="18385" t="39160" r="20447" b="10757"/>
          <a:stretch>
            <a:fillRect/>
          </a:stretch>
        </p:blipFill>
        <p:spPr bwMode="auto">
          <a:xfrm>
            <a:off x="2353866" y="1486588"/>
            <a:ext cx="4286250" cy="350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Adapted from 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88080" y="1658888"/>
            <a:ext cx="679677" cy="3128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7" name="Rectangle 6"/>
          <p:cNvSpPr/>
          <p:nvPr/>
        </p:nvSpPr>
        <p:spPr>
          <a:xfrm>
            <a:off x="3143248" y="1658888"/>
            <a:ext cx="679677" cy="3128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8" name="Rectangle 7"/>
          <p:cNvSpPr/>
          <p:nvPr/>
        </p:nvSpPr>
        <p:spPr>
          <a:xfrm>
            <a:off x="3269794" y="1658888"/>
            <a:ext cx="679677" cy="3128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" name="Rectangle 8"/>
          <p:cNvSpPr/>
          <p:nvPr/>
        </p:nvSpPr>
        <p:spPr>
          <a:xfrm>
            <a:off x="3413690" y="1658888"/>
            <a:ext cx="679677" cy="3128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0" name="Rectangle 9"/>
          <p:cNvSpPr/>
          <p:nvPr/>
        </p:nvSpPr>
        <p:spPr>
          <a:xfrm>
            <a:off x="3557587" y="1658888"/>
            <a:ext cx="679677" cy="3128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grpSp>
        <p:nvGrpSpPr>
          <p:cNvPr id="12" name="Group 11"/>
          <p:cNvGrpSpPr/>
          <p:nvPr/>
        </p:nvGrpSpPr>
        <p:grpSpPr>
          <a:xfrm>
            <a:off x="2649311" y="1750737"/>
            <a:ext cx="2455409" cy="824593"/>
            <a:chOff x="2008414" y="1992086"/>
            <a:chExt cx="3273879" cy="1099457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2008414" y="2530929"/>
              <a:ext cx="14834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622222" y="3091543"/>
              <a:ext cx="615042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4237264" y="1992086"/>
              <a:ext cx="1045029" cy="1099457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561B89-CA7F-4221-B0EB-B65D5949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61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A3D76CC-FDB9-6AC8-094B-51DB5715B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 Filter</a:t>
            </a:r>
          </a:p>
        </p:txBody>
      </p:sp>
    </p:spTree>
    <p:extLst>
      <p:ext uri="{BB962C8B-B14F-4D97-AF65-F5344CB8AC3E}">
        <p14:creationId xmlns:p14="http://schemas.microsoft.com/office/powerpoint/2010/main" val="316248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5" name="Picture 2"/>
          <p:cNvPicPr>
            <a:picLocks noChangeAspect="1" noChangeArrowheads="1"/>
          </p:cNvPicPr>
          <p:nvPr/>
        </p:nvPicPr>
        <p:blipFill>
          <a:blip r:embed="rId3" cstate="print"/>
          <a:srcRect t="8824"/>
          <a:stretch>
            <a:fillRect/>
          </a:stretch>
        </p:blipFill>
        <p:spPr bwMode="auto">
          <a:xfrm>
            <a:off x="1934766" y="928688"/>
            <a:ext cx="5000625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5956" name="Text Box 7"/>
          <p:cNvSpPr txBox="1">
            <a:spLocks noChangeArrowheads="1"/>
          </p:cNvSpPr>
          <p:nvPr/>
        </p:nvSpPr>
        <p:spPr bwMode="auto">
          <a:xfrm>
            <a:off x="1477566" y="1157288"/>
            <a:ext cx="1085850" cy="715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50000"/>
              </a:spcBef>
              <a:spcAft>
                <a:spcPct val="0"/>
              </a:spcAft>
              <a:buClrTx/>
              <a:defRPr/>
            </a:pPr>
            <a:r>
              <a:rPr lang="en-US" sz="1350" b="1" dirty="0">
                <a:latin typeface="Calibri"/>
                <a:ea typeface="+mn-ea"/>
                <a:cs typeface="+mn-cs"/>
              </a:rPr>
              <a:t>Salt and pepper noise</a:t>
            </a:r>
          </a:p>
        </p:txBody>
      </p:sp>
      <p:sp>
        <p:nvSpPr>
          <p:cNvPr id="125957" name="Line 8"/>
          <p:cNvSpPr>
            <a:spLocks noChangeShapeType="1"/>
          </p:cNvSpPr>
          <p:nvPr/>
        </p:nvSpPr>
        <p:spPr bwMode="auto">
          <a:xfrm>
            <a:off x="2181803" y="1761974"/>
            <a:ext cx="285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b="1">
              <a:latin typeface="Calibri"/>
              <a:ea typeface="+mn-ea"/>
              <a:cs typeface="+mn-cs"/>
            </a:endParaRPr>
          </a:p>
        </p:txBody>
      </p:sp>
      <p:sp>
        <p:nvSpPr>
          <p:cNvPr id="125958" name="Text Box 9"/>
          <p:cNvSpPr txBox="1">
            <a:spLocks noChangeArrowheads="1"/>
          </p:cNvSpPr>
          <p:nvPr/>
        </p:nvSpPr>
        <p:spPr bwMode="auto">
          <a:xfrm>
            <a:off x="6906816" y="1271587"/>
            <a:ext cx="108585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50000"/>
              </a:spcBef>
              <a:spcAft>
                <a:spcPct val="0"/>
              </a:spcAft>
              <a:buClrTx/>
              <a:defRPr/>
            </a:pPr>
            <a:r>
              <a:rPr lang="en-US" sz="1350" b="1">
                <a:latin typeface="Calibri"/>
                <a:ea typeface="+mn-ea"/>
                <a:cs typeface="+mn-cs"/>
              </a:rPr>
              <a:t>Median filtered</a:t>
            </a:r>
          </a:p>
        </p:txBody>
      </p:sp>
      <p:sp>
        <p:nvSpPr>
          <p:cNvPr id="125959" name="Line 10"/>
          <p:cNvSpPr>
            <a:spLocks noChangeShapeType="1"/>
          </p:cNvSpPr>
          <p:nvPr/>
        </p:nvSpPr>
        <p:spPr bwMode="auto">
          <a:xfrm flipH="1">
            <a:off x="6563916" y="1557338"/>
            <a:ext cx="285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b="1">
              <a:latin typeface="Calibri"/>
              <a:ea typeface="+mn-ea"/>
              <a:cs typeface="+mn-cs"/>
            </a:endParaRPr>
          </a:p>
        </p:txBody>
      </p:sp>
      <p:sp>
        <p:nvSpPr>
          <p:cNvPr id="125960" name="TextBox 8"/>
          <p:cNvSpPr txBox="1">
            <a:spLocks noChangeArrowheads="1"/>
          </p:cNvSpPr>
          <p:nvPr/>
        </p:nvSpPr>
        <p:spPr bwMode="auto">
          <a:xfrm>
            <a:off x="6872288" y="4911329"/>
            <a:ext cx="213598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b="1">
                <a:latin typeface="Calibri"/>
                <a:ea typeface="+mn-ea"/>
                <a:cs typeface="+mn-cs"/>
              </a:rPr>
              <a:t>Source: M. Hebert</a:t>
            </a:r>
          </a:p>
        </p:txBody>
      </p:sp>
      <p:sp>
        <p:nvSpPr>
          <p:cNvPr id="125961" name="TextBox 9"/>
          <p:cNvSpPr txBox="1">
            <a:spLocks noChangeArrowheads="1"/>
          </p:cNvSpPr>
          <p:nvPr/>
        </p:nvSpPr>
        <p:spPr bwMode="auto">
          <a:xfrm>
            <a:off x="3421857" y="4381500"/>
            <a:ext cx="2574131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>
                <a:latin typeface="Calibri"/>
                <a:ea typeface="+mn-ea"/>
                <a:cs typeface="+mn-cs"/>
              </a:rPr>
              <a:t>Plots of a row of the image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FAF9FB-D5B1-4EE2-B098-DA513C1D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62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itle 10">
            <a:extLst>
              <a:ext uri="{FF2B5EF4-FFF2-40B4-BE49-F238E27FC236}">
                <a16:creationId xmlns:a16="http://schemas.microsoft.com/office/drawing/2014/main" id="{F4D992DD-0679-A175-11CF-11E915C56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Median Filter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062359-2B2A-76C7-497A-3543E7AD837A}"/>
              </a:ext>
            </a:extLst>
          </p:cNvPr>
          <p:cNvSpPr txBox="1"/>
          <p:nvPr/>
        </p:nvSpPr>
        <p:spPr>
          <a:xfrm>
            <a:off x="0" y="4641950"/>
            <a:ext cx="9296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https://docs.scipy.org/doc/scipy/reference/generated/scipy.ndimage.median_filter.html#scipy.ndimage.median_filter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62532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00151"/>
            <a:ext cx="5979707" cy="1133374"/>
          </a:xfrm>
        </p:spPr>
        <p:txBody>
          <a:bodyPr/>
          <a:lstStyle/>
          <a:p>
            <a:r>
              <a:rPr lang="en-US" dirty="0"/>
              <a:t>What is the size of the output?</a:t>
            </a:r>
          </a:p>
          <a:p>
            <a:pPr lvl="1"/>
            <a:r>
              <a:rPr lang="en-US" dirty="0"/>
              <a:t>‘full’: output size is larger than the size of </a:t>
            </a:r>
            <a:r>
              <a:rPr lang="en-US" b="1" i="1" dirty="0"/>
              <a:t>f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‘same’: output size is same as </a:t>
            </a:r>
            <a:r>
              <a:rPr lang="en-US" b="1" i="1" dirty="0"/>
              <a:t>f (Default for Python)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89E507C-6CDA-493F-921D-72E9415BF634}"/>
              </a:ext>
            </a:extLst>
          </p:cNvPr>
          <p:cNvGrpSpPr/>
          <p:nvPr/>
        </p:nvGrpSpPr>
        <p:grpSpPr>
          <a:xfrm>
            <a:off x="2529618" y="2627125"/>
            <a:ext cx="1848952" cy="2054967"/>
            <a:chOff x="1848823" y="3502833"/>
            <a:chExt cx="2465269" cy="2739956"/>
          </a:xfrm>
        </p:grpSpPr>
        <p:grpSp>
          <p:nvGrpSpPr>
            <p:cNvPr id="2" name="Group 1"/>
            <p:cNvGrpSpPr/>
            <p:nvPr/>
          </p:nvGrpSpPr>
          <p:grpSpPr>
            <a:xfrm>
              <a:off x="1848823" y="3844149"/>
              <a:ext cx="2465269" cy="2398640"/>
              <a:chOff x="228600" y="4015405"/>
              <a:chExt cx="2819400" cy="2743200"/>
            </a:xfrm>
          </p:grpSpPr>
          <p:sp>
            <p:nvSpPr>
              <p:cNvPr id="98306" name="Rectangle 11"/>
              <p:cNvSpPr>
                <a:spLocks noChangeArrowheads="1"/>
              </p:cNvSpPr>
              <p:nvPr/>
            </p:nvSpPr>
            <p:spPr bwMode="auto">
              <a:xfrm>
                <a:off x="381000" y="4167805"/>
                <a:ext cx="2514600" cy="24384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endParaRPr lang="en-US" sz="1800" b="1">
                  <a:latin typeface="Calibri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8309" name="Rectangle 4"/>
              <p:cNvSpPr>
                <a:spLocks noChangeArrowheads="1"/>
              </p:cNvSpPr>
              <p:nvPr/>
            </p:nvSpPr>
            <p:spPr bwMode="auto">
              <a:xfrm>
                <a:off x="609600" y="4396405"/>
                <a:ext cx="2057400" cy="1981200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lang="en-US" sz="1800" b="1" i="1">
                    <a:latin typeface="Calibri"/>
                    <a:ea typeface="+mn-ea"/>
                    <a:cs typeface="Arial" pitchFamily="34" charset="0"/>
                  </a:rPr>
                  <a:t>f</a:t>
                </a:r>
              </a:p>
            </p:txBody>
          </p:sp>
          <p:sp>
            <p:nvSpPr>
              <p:cNvPr id="98310" name="Rectangle 5"/>
              <p:cNvSpPr>
                <a:spLocks noChangeArrowheads="1"/>
              </p:cNvSpPr>
              <p:nvPr/>
            </p:nvSpPr>
            <p:spPr bwMode="auto">
              <a:xfrm>
                <a:off x="2590800" y="4015405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lang="en-US" sz="1800" b="1" i="1" dirty="0">
                    <a:latin typeface="Calibri"/>
                    <a:ea typeface="+mn-ea"/>
                    <a:cs typeface="Arial" pitchFamily="34" charset="0"/>
                  </a:rPr>
                  <a:t>h</a:t>
                </a:r>
              </a:p>
            </p:txBody>
          </p:sp>
          <p:sp>
            <p:nvSpPr>
              <p:cNvPr id="98311" name="Rectangle 8"/>
              <p:cNvSpPr>
                <a:spLocks noChangeArrowheads="1"/>
              </p:cNvSpPr>
              <p:nvPr/>
            </p:nvSpPr>
            <p:spPr bwMode="auto">
              <a:xfrm>
                <a:off x="228600" y="4015405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lang="en-US" sz="1800" b="1" i="1" dirty="0">
                    <a:latin typeface="Calibri"/>
                    <a:ea typeface="+mn-ea"/>
                    <a:cs typeface="Arial" pitchFamily="34" charset="0"/>
                  </a:rPr>
                  <a:t>h</a:t>
                </a:r>
              </a:p>
            </p:txBody>
          </p:sp>
          <p:sp>
            <p:nvSpPr>
              <p:cNvPr id="98312" name="Rectangle 9"/>
              <p:cNvSpPr>
                <a:spLocks noChangeArrowheads="1"/>
              </p:cNvSpPr>
              <p:nvPr/>
            </p:nvSpPr>
            <p:spPr bwMode="auto">
              <a:xfrm>
                <a:off x="2590800" y="6301405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lang="en-US" sz="1800" b="1" i="1" dirty="0">
                    <a:latin typeface="Calibri"/>
                    <a:ea typeface="+mn-ea"/>
                    <a:cs typeface="Arial" pitchFamily="34" charset="0"/>
                  </a:rPr>
                  <a:t>h</a:t>
                </a:r>
              </a:p>
            </p:txBody>
          </p:sp>
          <p:sp>
            <p:nvSpPr>
              <p:cNvPr id="98313" name="Rectangle 10"/>
              <p:cNvSpPr>
                <a:spLocks noChangeArrowheads="1"/>
              </p:cNvSpPr>
              <p:nvPr/>
            </p:nvSpPr>
            <p:spPr bwMode="auto">
              <a:xfrm>
                <a:off x="228600" y="6301405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lang="en-US" sz="1800" b="1" i="1" dirty="0">
                    <a:latin typeface="Calibri"/>
                    <a:ea typeface="+mn-ea"/>
                    <a:cs typeface="Arial" pitchFamily="34" charset="0"/>
                  </a:rPr>
                  <a:t>h</a:t>
                </a:r>
              </a:p>
            </p:txBody>
          </p:sp>
        </p:grpSp>
        <p:sp>
          <p:nvSpPr>
            <p:cNvPr id="98325" name="Text Box 24"/>
            <p:cNvSpPr txBox="1">
              <a:spLocks noChangeArrowheads="1"/>
            </p:cNvSpPr>
            <p:nvPr/>
          </p:nvSpPr>
          <p:spPr bwMode="auto">
            <a:xfrm>
              <a:off x="2834955" y="3502833"/>
              <a:ext cx="658728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800" b="1" dirty="0">
                  <a:latin typeface="Calibri"/>
                  <a:ea typeface="+mn-ea"/>
                  <a:cs typeface="Arial" pitchFamily="34" charset="0"/>
                </a:rPr>
                <a:t>full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205E0CD-08AF-4240-BE88-BD3AA55403FB}"/>
              </a:ext>
            </a:extLst>
          </p:cNvPr>
          <p:cNvGrpSpPr/>
          <p:nvPr/>
        </p:nvGrpSpPr>
        <p:grpSpPr>
          <a:xfrm>
            <a:off x="4951211" y="2654509"/>
            <a:ext cx="1649065" cy="1937026"/>
            <a:chOff x="5077614" y="3539345"/>
            <a:chExt cx="2198753" cy="2582701"/>
          </a:xfrm>
        </p:grpSpPr>
        <p:grpSp>
          <p:nvGrpSpPr>
            <p:cNvPr id="3" name="Group 2"/>
            <p:cNvGrpSpPr/>
            <p:nvPr/>
          </p:nvGrpSpPr>
          <p:grpSpPr>
            <a:xfrm>
              <a:off x="5077614" y="3989922"/>
              <a:ext cx="2198753" cy="2132124"/>
              <a:chOff x="3657600" y="4167805"/>
              <a:chExt cx="2514600" cy="2438400"/>
            </a:xfrm>
          </p:grpSpPr>
          <p:sp>
            <p:nvSpPr>
              <p:cNvPr id="98314" name="Rectangle 13"/>
              <p:cNvSpPr>
                <a:spLocks noChangeArrowheads="1"/>
              </p:cNvSpPr>
              <p:nvPr/>
            </p:nvSpPr>
            <p:spPr bwMode="auto">
              <a:xfrm>
                <a:off x="3886200" y="4396405"/>
                <a:ext cx="2057400" cy="1981200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lang="en-US" sz="1800" b="1" i="1">
                    <a:latin typeface="Calibri"/>
                    <a:ea typeface="+mn-ea"/>
                    <a:cs typeface="Arial" pitchFamily="34" charset="0"/>
                  </a:rPr>
                  <a:t>f</a:t>
                </a:r>
              </a:p>
            </p:txBody>
          </p:sp>
          <p:sp>
            <p:nvSpPr>
              <p:cNvPr id="98315" name="Rectangle 14"/>
              <p:cNvSpPr>
                <a:spLocks noChangeArrowheads="1"/>
              </p:cNvSpPr>
              <p:nvPr/>
            </p:nvSpPr>
            <p:spPr bwMode="auto">
              <a:xfrm>
                <a:off x="5715000" y="4167805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lang="en-US" sz="1800" b="1" i="1" dirty="0">
                    <a:latin typeface="Calibri"/>
                    <a:ea typeface="+mn-ea"/>
                    <a:cs typeface="Arial" pitchFamily="34" charset="0"/>
                  </a:rPr>
                  <a:t>h</a:t>
                </a:r>
              </a:p>
            </p:txBody>
          </p:sp>
          <p:sp>
            <p:nvSpPr>
              <p:cNvPr id="98316" name="Rectangle 15"/>
              <p:cNvSpPr>
                <a:spLocks noChangeArrowheads="1"/>
              </p:cNvSpPr>
              <p:nvPr/>
            </p:nvSpPr>
            <p:spPr bwMode="auto">
              <a:xfrm>
                <a:off x="3657600" y="4167805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lang="en-US" sz="1800" b="1" i="1" dirty="0">
                    <a:latin typeface="Calibri"/>
                    <a:ea typeface="+mn-ea"/>
                    <a:cs typeface="Arial" pitchFamily="34" charset="0"/>
                  </a:rPr>
                  <a:t>h</a:t>
                </a:r>
              </a:p>
            </p:txBody>
          </p:sp>
          <p:sp>
            <p:nvSpPr>
              <p:cNvPr id="98317" name="Rectangle 16"/>
              <p:cNvSpPr>
                <a:spLocks noChangeArrowheads="1"/>
              </p:cNvSpPr>
              <p:nvPr/>
            </p:nvSpPr>
            <p:spPr bwMode="auto">
              <a:xfrm>
                <a:off x="5715000" y="6149005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lang="en-US" sz="1800" b="1" i="1" dirty="0">
                    <a:latin typeface="Calibri"/>
                    <a:ea typeface="+mn-ea"/>
                    <a:cs typeface="Arial" pitchFamily="34" charset="0"/>
                  </a:rPr>
                  <a:t>h</a:t>
                </a:r>
              </a:p>
            </p:txBody>
          </p:sp>
          <p:sp>
            <p:nvSpPr>
              <p:cNvPr id="98318" name="Rectangle 17"/>
              <p:cNvSpPr>
                <a:spLocks noChangeArrowheads="1"/>
              </p:cNvSpPr>
              <p:nvPr/>
            </p:nvSpPr>
            <p:spPr bwMode="auto">
              <a:xfrm>
                <a:off x="3657600" y="6072805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lang="en-US" sz="1800" b="1" i="1" dirty="0">
                    <a:latin typeface="Calibri"/>
                    <a:ea typeface="+mn-ea"/>
                    <a:cs typeface="Arial" pitchFamily="34" charset="0"/>
                  </a:rPr>
                  <a:t>h</a:t>
                </a:r>
              </a:p>
            </p:txBody>
          </p:sp>
        </p:grpSp>
        <p:sp>
          <p:nvSpPr>
            <p:cNvPr id="98326" name="Text Box 25"/>
            <p:cNvSpPr txBox="1">
              <a:spLocks noChangeArrowheads="1"/>
            </p:cNvSpPr>
            <p:nvPr/>
          </p:nvSpPr>
          <p:spPr bwMode="auto">
            <a:xfrm>
              <a:off x="5761893" y="3539345"/>
              <a:ext cx="923757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800" b="1" dirty="0">
                  <a:latin typeface="Calibri"/>
                  <a:ea typeface="+mn-ea"/>
                  <a:cs typeface="Arial" pitchFamily="34" charset="0"/>
                </a:rPr>
                <a:t>same</a:t>
              </a:r>
            </a:p>
          </p:txBody>
        </p:sp>
      </p:grpSp>
      <p:sp>
        <p:nvSpPr>
          <p:cNvPr id="98328" name="Text Box 14"/>
          <p:cNvSpPr txBox="1">
            <a:spLocks noChangeArrowheads="1"/>
          </p:cNvSpPr>
          <p:nvPr/>
        </p:nvSpPr>
        <p:spPr bwMode="auto">
          <a:xfrm>
            <a:off x="6436907" y="4912519"/>
            <a:ext cx="161133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050" b="1" dirty="0">
                <a:latin typeface="Calibri"/>
                <a:ea typeface="+mn-ea"/>
                <a:cs typeface="Arial" pitchFamily="34" charset="0"/>
              </a:rPr>
              <a:t>Adapted from S. </a:t>
            </a:r>
            <a:r>
              <a:rPr lang="en-US" sz="1050" b="1" dirty="0" err="1">
                <a:latin typeface="Calibri"/>
                <a:ea typeface="+mn-ea"/>
                <a:cs typeface="Arial" pitchFamily="34" charset="0"/>
              </a:rPr>
              <a:t>Lazebnik</a:t>
            </a:r>
            <a:endParaRPr lang="en-US" sz="1050" b="1" dirty="0">
              <a:latin typeface="Calibri"/>
              <a:ea typeface="+mn-ea"/>
              <a:cs typeface="Arial" pitchFamily="34" charset="0"/>
            </a:endParaRPr>
          </a:p>
        </p:txBody>
      </p:sp>
      <p:graphicFrame>
        <p:nvGraphicFramePr>
          <p:cNvPr id="29" name="Group 4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7934128"/>
              </p:ext>
            </p:extLst>
          </p:nvPr>
        </p:nvGraphicFramePr>
        <p:xfrm>
          <a:off x="7089585" y="1432751"/>
          <a:ext cx="1537620" cy="1472180"/>
        </p:xfrm>
        <a:graphic>
          <a:graphicData uri="http://schemas.openxmlformats.org/drawingml/2006/table">
            <a:tbl>
              <a:tblPr/>
              <a:tblGrid>
                <a:gridCol w="1533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7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3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3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47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26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47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5335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4721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21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21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21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721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721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721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721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721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721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19629" marB="196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204566" y="851534"/>
            <a:ext cx="83086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b="1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</a:t>
            </a:r>
            <a:r>
              <a:rPr lang="en-US" sz="135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= image</a:t>
            </a:r>
          </a:p>
          <a:p>
            <a:pPr defTabSz="685800">
              <a:buClrTx/>
              <a:defRPr/>
            </a:pPr>
            <a:r>
              <a:rPr lang="en-US" sz="1350" b="1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</a:t>
            </a:r>
            <a:r>
              <a:rPr lang="en-US" sz="135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= filter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69B616-9882-4537-B8D3-5A5B24765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63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41906ABC-4AD6-1D07-A575-A7B23745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Boundary Issues</a:t>
            </a:r>
          </a:p>
        </p:txBody>
      </p:sp>
    </p:spTree>
    <p:extLst>
      <p:ext uri="{BB962C8B-B14F-4D97-AF65-F5344CB8AC3E}">
        <p14:creationId xmlns:p14="http://schemas.microsoft.com/office/powerpoint/2010/main" val="64782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8" grpId="0" uiExpand="1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about near the edge?</a:t>
            </a:r>
          </a:p>
          <a:p>
            <a:pPr lvl="1"/>
            <a:r>
              <a:rPr lang="en-US" dirty="0"/>
              <a:t>the filter window might fall off the edge of the image (in ‘same’ or ‘full’)</a:t>
            </a:r>
          </a:p>
          <a:p>
            <a:pPr lvl="1"/>
            <a:r>
              <a:rPr lang="en-US" dirty="0"/>
              <a:t>need to extrapolate</a:t>
            </a:r>
          </a:p>
          <a:p>
            <a:pPr lvl="1"/>
            <a:r>
              <a:rPr lang="en-US" dirty="0"/>
              <a:t>methods:</a:t>
            </a:r>
          </a:p>
          <a:p>
            <a:pPr lvl="2"/>
            <a:r>
              <a:rPr lang="en-US" dirty="0"/>
              <a:t>clip filter (black)</a:t>
            </a:r>
          </a:p>
          <a:p>
            <a:pPr lvl="2"/>
            <a:r>
              <a:rPr lang="en-US" dirty="0"/>
              <a:t>wrap around</a:t>
            </a:r>
          </a:p>
          <a:p>
            <a:pPr lvl="2"/>
            <a:r>
              <a:rPr lang="en-US" dirty="0"/>
              <a:t>copy edge</a:t>
            </a:r>
          </a:p>
          <a:p>
            <a:pPr lvl="2"/>
            <a:r>
              <a:rPr lang="en-US" dirty="0"/>
              <a:t>reflect across edge</a:t>
            </a:r>
          </a:p>
        </p:txBody>
      </p:sp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0112" y="2136912"/>
            <a:ext cx="2660116" cy="266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0112" y="2136912"/>
            <a:ext cx="2660116" cy="266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80112" y="2136912"/>
            <a:ext cx="2660116" cy="266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3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80112" y="2136912"/>
            <a:ext cx="2660116" cy="266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4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80112" y="2136912"/>
            <a:ext cx="2660116" cy="266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5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80112" y="2136912"/>
            <a:ext cx="2660116" cy="266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6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80112" y="2136912"/>
            <a:ext cx="2660116" cy="266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80112" y="2136912"/>
            <a:ext cx="2660116" cy="266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8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80112" y="2136912"/>
            <a:ext cx="2660116" cy="266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9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80112" y="2136912"/>
            <a:ext cx="2660116" cy="266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50" name="Picture 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880112" y="2136912"/>
            <a:ext cx="2660116" cy="266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51" name="Picture 1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880112" y="2136912"/>
            <a:ext cx="2660116" cy="266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52" name="Picture 16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880112" y="2136912"/>
            <a:ext cx="2660116" cy="266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45" name="Text Box 17"/>
          <p:cNvSpPr txBox="1">
            <a:spLocks noChangeArrowheads="1"/>
          </p:cNvSpPr>
          <p:nvPr/>
        </p:nvSpPr>
        <p:spPr bwMode="auto">
          <a:xfrm>
            <a:off x="6515100" y="4914900"/>
            <a:ext cx="136287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050" b="1">
                <a:latin typeface="Calibri"/>
                <a:ea typeface="+mn-ea"/>
                <a:cs typeface="Arial" pitchFamily="34" charset="0"/>
              </a:rPr>
              <a:t>Source: S. Marschner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F73704-E3F6-4BE9-910A-C36A594C4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64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le 8">
            <a:extLst>
              <a:ext uri="{FF2B5EF4-FFF2-40B4-BE49-F238E27FC236}">
                <a16:creationId xmlns:a16="http://schemas.microsoft.com/office/drawing/2014/main" id="{1A21A3D9-18C3-4FCF-8CA5-712B16806D02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Boundary Issues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77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Content Placeholder 2"/>
          <p:cNvSpPr>
            <a:spLocks noGrp="1"/>
          </p:cNvSpPr>
          <p:nvPr>
            <p:ph idx="1"/>
          </p:nvPr>
        </p:nvSpPr>
        <p:spPr>
          <a:xfrm>
            <a:off x="457199" y="1199461"/>
            <a:ext cx="8229599" cy="3394472"/>
          </a:xfrm>
        </p:spPr>
        <p:txBody>
          <a:bodyPr/>
          <a:lstStyle/>
          <a:p>
            <a:pPr eaLnBrk="1" hangingPunct="1"/>
            <a:r>
              <a:rPr lang="en-US" dirty="0"/>
              <a:t>In some cases, filter is separable, and we can factor into two steps:</a:t>
            </a:r>
          </a:p>
          <a:p>
            <a:pPr lvl="1" eaLnBrk="1" hangingPunct="1"/>
            <a:r>
              <a:rPr lang="en-US" sz="1800" dirty="0"/>
              <a:t>Convolve all rows</a:t>
            </a:r>
          </a:p>
          <a:p>
            <a:pPr lvl="1" eaLnBrk="1" hangingPunct="1"/>
            <a:r>
              <a:rPr lang="en-US" sz="1800" dirty="0"/>
              <a:t>Convolve all columns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F1EF26-F0B1-4BAC-85CA-2810E01A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65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629EA5-1EBF-6FEE-6389-979D2D9AE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Separability</a:t>
            </a:r>
          </a:p>
        </p:txBody>
      </p:sp>
    </p:spTree>
    <p:extLst>
      <p:ext uri="{BB962C8B-B14F-4D97-AF65-F5344CB8AC3E}">
        <p14:creationId xmlns:p14="http://schemas.microsoft.com/office/powerpoint/2010/main" val="8512904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6" descr="sep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1900" y="799482"/>
            <a:ext cx="3618310" cy="1301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3790950" y="3008090"/>
            <a:ext cx="3181350" cy="1943100"/>
            <a:chOff x="1216" y="2442"/>
            <a:chExt cx="2672" cy="1632"/>
          </a:xfrm>
        </p:grpSpPr>
        <p:pic>
          <p:nvPicPr>
            <p:cNvPr id="50189" name="Picture 8" descr="sep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16" y="2442"/>
              <a:ext cx="2672" cy="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190" name="Text Box 5"/>
            <p:cNvSpPr txBox="1">
              <a:spLocks noChangeArrowheads="1"/>
            </p:cNvSpPr>
            <p:nvPr/>
          </p:nvSpPr>
          <p:spPr bwMode="auto">
            <a:xfrm>
              <a:off x="2016" y="2688"/>
              <a:ext cx="243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2100" b="1">
                  <a:solidFill>
                    <a:prstClr val="black"/>
                  </a:solidFill>
                  <a:latin typeface="Arial" charset="0"/>
                  <a:ea typeface="+mn-ea"/>
                  <a:cs typeface="+mn-cs"/>
                </a:rPr>
                <a:t>*</a:t>
              </a:r>
            </a:p>
          </p:txBody>
        </p:sp>
        <p:sp>
          <p:nvSpPr>
            <p:cNvPr id="50191" name="Text Box 9"/>
            <p:cNvSpPr txBox="1">
              <a:spLocks noChangeArrowheads="1"/>
            </p:cNvSpPr>
            <p:nvPr/>
          </p:nvSpPr>
          <p:spPr bwMode="auto">
            <a:xfrm>
              <a:off x="2016" y="3504"/>
              <a:ext cx="243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2100" b="1">
                  <a:solidFill>
                    <a:prstClr val="black"/>
                  </a:solidFill>
                  <a:latin typeface="Arial" charset="0"/>
                  <a:ea typeface="+mn-ea"/>
                  <a:cs typeface="+mn-cs"/>
                </a:rPr>
                <a:t>*</a:t>
              </a:r>
            </a:p>
          </p:txBody>
        </p:sp>
        <p:sp>
          <p:nvSpPr>
            <p:cNvPr id="50192" name="Text Box 10"/>
            <p:cNvSpPr txBox="1">
              <a:spLocks noChangeArrowheads="1"/>
            </p:cNvSpPr>
            <p:nvPr/>
          </p:nvSpPr>
          <p:spPr bwMode="auto">
            <a:xfrm>
              <a:off x="2892" y="2688"/>
              <a:ext cx="24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solidFill>
                    <a:prstClr val="black"/>
                  </a:solidFill>
                  <a:latin typeface="Arial" charset="0"/>
                  <a:ea typeface="+mn-ea"/>
                  <a:cs typeface="+mn-cs"/>
                </a:rPr>
                <a:t>=</a:t>
              </a:r>
            </a:p>
          </p:txBody>
        </p:sp>
        <p:sp>
          <p:nvSpPr>
            <p:cNvPr id="50193" name="Text Box 11"/>
            <p:cNvSpPr txBox="1">
              <a:spLocks noChangeArrowheads="1"/>
            </p:cNvSpPr>
            <p:nvPr/>
          </p:nvSpPr>
          <p:spPr bwMode="auto">
            <a:xfrm>
              <a:off x="2892" y="3456"/>
              <a:ext cx="24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b="1">
                  <a:solidFill>
                    <a:prstClr val="black"/>
                  </a:solidFill>
                  <a:latin typeface="Arial" charset="0"/>
                  <a:ea typeface="+mn-ea"/>
                  <a:cs typeface="+mn-cs"/>
                </a:rPr>
                <a:t>=</a:t>
              </a:r>
            </a:p>
          </p:txBody>
        </p:sp>
      </p:grpSp>
      <p:sp>
        <p:nvSpPr>
          <p:cNvPr id="1037325" name="Rectangle 13"/>
          <p:cNvSpPr>
            <a:spLocks noChangeArrowheads="1"/>
          </p:cNvSpPr>
          <p:nvPr/>
        </p:nvSpPr>
        <p:spPr bwMode="auto">
          <a:xfrm>
            <a:off x="5886450" y="843534"/>
            <a:ext cx="1543050" cy="1257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>
              <a:solidFill>
                <a:prstClr val="black"/>
              </a:solidFill>
              <a:latin typeface="Arial" charset="0"/>
              <a:ea typeface="+mn-ea"/>
              <a:cs typeface="+mn-cs"/>
            </a:endParaRPr>
          </a:p>
        </p:txBody>
      </p:sp>
      <p:pic>
        <p:nvPicPr>
          <p:cNvPr id="1037319" name="Picture 7" descr="sep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1900" y="1929384"/>
            <a:ext cx="2778919" cy="104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3" name="Text Box 14"/>
          <p:cNvSpPr txBox="1">
            <a:spLocks noChangeArrowheads="1"/>
          </p:cNvSpPr>
          <p:nvPr/>
        </p:nvSpPr>
        <p:spPr bwMode="auto">
          <a:xfrm>
            <a:off x="1823990" y="1156669"/>
            <a:ext cx="1790875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2D filtering</a:t>
            </a:r>
            <a:br>
              <a:rPr lang="en-US" sz="135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</a:br>
            <a:r>
              <a:rPr lang="en-US" sz="135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(center location only)</a:t>
            </a:r>
          </a:p>
        </p:txBody>
      </p:sp>
      <p:sp>
        <p:nvSpPr>
          <p:cNvPr id="1037329" name="Text Box 17"/>
          <p:cNvSpPr txBox="1">
            <a:spLocks noChangeArrowheads="1"/>
          </p:cNvSpPr>
          <p:nvPr/>
        </p:nvSpPr>
        <p:spPr bwMode="auto">
          <a:xfrm>
            <a:off x="1803330" y="2100834"/>
            <a:ext cx="1819729" cy="715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The filter factors</a:t>
            </a:r>
            <a:br>
              <a:rPr lang="en-US" sz="135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</a:br>
            <a:r>
              <a:rPr lang="en-US" sz="135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into an </a:t>
            </a:r>
            <a:r>
              <a:rPr lang="en-US" sz="1350" i="1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outer</a:t>
            </a:r>
            <a:r>
              <a:rPr lang="en-US" sz="135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 product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of 1D filters:</a:t>
            </a:r>
          </a:p>
        </p:txBody>
      </p:sp>
      <p:sp>
        <p:nvSpPr>
          <p:cNvPr id="1037330" name="Text Box 18"/>
          <p:cNvSpPr txBox="1">
            <a:spLocks noChangeArrowheads="1"/>
          </p:cNvSpPr>
          <p:nvPr/>
        </p:nvSpPr>
        <p:spPr bwMode="auto">
          <a:xfrm>
            <a:off x="1511502" y="3220022"/>
            <a:ext cx="2396811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Perform filtering</a:t>
            </a:r>
            <a:br>
              <a:rPr lang="en-US" sz="135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</a:br>
            <a:r>
              <a:rPr lang="en-US" sz="135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along rows (</a:t>
            </a:r>
            <a:r>
              <a:rPr lang="en-US" sz="1350" i="1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horizontal pass</a:t>
            </a:r>
            <a:r>
              <a:rPr lang="en-US" sz="135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):</a:t>
            </a:r>
          </a:p>
        </p:txBody>
      </p:sp>
      <p:sp>
        <p:nvSpPr>
          <p:cNvPr id="1037331" name="Text Box 19"/>
          <p:cNvSpPr txBox="1">
            <a:spLocks noChangeArrowheads="1"/>
          </p:cNvSpPr>
          <p:nvPr/>
        </p:nvSpPr>
        <p:spPr bwMode="auto">
          <a:xfrm>
            <a:off x="570893" y="4191572"/>
            <a:ext cx="3483646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Followed by filtering</a:t>
            </a:r>
            <a:br>
              <a:rPr lang="en-US" sz="135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</a:br>
            <a:r>
              <a:rPr lang="en-US" sz="135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along the remaining column (</a:t>
            </a:r>
            <a:r>
              <a:rPr lang="en-US" sz="1350" i="1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vertical pass</a:t>
            </a:r>
            <a:r>
              <a:rPr lang="en-US" sz="135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):</a:t>
            </a:r>
          </a:p>
        </p:txBody>
      </p:sp>
      <p:sp>
        <p:nvSpPr>
          <p:cNvPr id="1037332" name="Rectangle 20"/>
          <p:cNvSpPr>
            <a:spLocks noChangeArrowheads="1"/>
          </p:cNvSpPr>
          <p:nvPr/>
        </p:nvSpPr>
        <p:spPr bwMode="auto">
          <a:xfrm>
            <a:off x="4171950" y="3986784"/>
            <a:ext cx="2743200" cy="1028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>
              <a:solidFill>
                <a:prstClr val="black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A525FD-569E-4F04-AE46-3A99C0906497}"/>
              </a:ext>
            </a:extLst>
          </p:cNvPr>
          <p:cNvSpPr txBox="1"/>
          <p:nvPr/>
        </p:nvSpPr>
        <p:spPr>
          <a:xfrm>
            <a:off x="4085556" y="1774308"/>
            <a:ext cx="4395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filter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AD9C2F-1B0F-45D5-8E20-A064AA6D0B7E}"/>
              </a:ext>
            </a:extLst>
          </p:cNvPr>
          <p:cNvSpPr txBox="1"/>
          <p:nvPr/>
        </p:nvSpPr>
        <p:spPr>
          <a:xfrm>
            <a:off x="2110740" y="4783485"/>
            <a:ext cx="5788925" cy="2539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glow rad="101600">
              <a:schemeClr val="accent1">
                <a:lumMod val="90000"/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Asymptotic cost for 2D vs 1D filtering? Let image be M x N, filter be k x 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02A08-2A04-42B6-ADCD-0E121810C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82B32C5A-9BEC-CC2E-AE53-6DE36086D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Separability Example</a:t>
            </a:r>
          </a:p>
        </p:txBody>
      </p:sp>
    </p:spTree>
    <p:extLst>
      <p:ext uri="{BB962C8B-B14F-4D97-AF65-F5344CB8AC3E}">
        <p14:creationId xmlns:p14="http://schemas.microsoft.com/office/powerpoint/2010/main" val="246094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7325" grpId="0" animBg="1"/>
      <p:bldP spid="1037329" grpId="0"/>
      <p:bldP spid="1037330" grpId="0"/>
      <p:bldP spid="1037331" grpId="0"/>
      <p:bldP spid="1037332" grpId="0" animBg="1"/>
      <p:bldP spid="20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74135-CA4F-2ADF-565D-BE2B23CFC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325" name="Rectangle 13">
            <a:extLst>
              <a:ext uri="{FF2B5EF4-FFF2-40B4-BE49-F238E27FC236}">
                <a16:creationId xmlns:a16="http://schemas.microsoft.com/office/drawing/2014/main" id="{28C938D0-504D-2735-7A24-0605E2500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6450" y="1047748"/>
            <a:ext cx="1543050" cy="1257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>
              <a:solidFill>
                <a:prstClr val="black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206AB-3C9C-347A-0920-165B0A0F4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67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5EE88D2-25DD-BB07-1D68-04E72F650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Separability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7672BE1-9B14-966B-BB32-F846115B0D26}"/>
                  </a:ext>
                </a:extLst>
              </p:cNvPr>
              <p:cNvSpPr txBox="1"/>
              <p:nvPr/>
            </p:nvSpPr>
            <p:spPr>
              <a:xfrm>
                <a:off x="457200" y="969335"/>
                <a:ext cx="8330184" cy="4016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>
                    <a:solidFill>
                      <a:schemeClr val="bg2"/>
                    </a:solidFill>
                  </a:rPr>
                  <a:t>Convolution Cost Without Separability </a:t>
                </a:r>
                <a:r>
                  <a:rPr lang="en-US" sz="1500" dirty="0">
                    <a:solidFill>
                      <a:schemeClr val="bg2"/>
                    </a:solidFill>
                  </a:rPr>
                  <a:t>[Assume same size output]</a:t>
                </a:r>
              </a:p>
              <a:p>
                <a:r>
                  <a:rPr lang="en-US" sz="1500" dirty="0"/>
                  <a:t>Suppose you have a 2D image of size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150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15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500" dirty="0"/>
                  <a:t>and a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50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15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500" dirty="0"/>
                  <a:t>filter:</a:t>
                </a:r>
              </a:p>
              <a:p>
                <a:endParaRPr lang="en-US" sz="1500" dirty="0"/>
              </a:p>
              <a:p>
                <a:r>
                  <a:rPr lang="en-US" sz="1500" b="1" dirty="0"/>
                  <a:t>Naïve 2D convolution</a:t>
                </a:r>
                <a:r>
                  <a:rPr lang="en-US" sz="1500" dirty="0"/>
                  <a:t>:</a:t>
                </a:r>
                <a:br>
                  <a:rPr lang="en-US" sz="1500" dirty="0"/>
                </a:br>
                <a:r>
                  <a:rPr lang="en-US" sz="1500" dirty="0"/>
                  <a:t>Each output pixel requires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sz="1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5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ar-AE" sz="15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500" dirty="0"/>
                  <a:t>multiplications and additions. So total cost:</a:t>
                </a:r>
              </a:p>
              <a:p>
                <a:endParaRPr lang="ar-AE" sz="1500" dirty="0"/>
              </a:p>
              <a:p>
                <a:r>
                  <a:rPr lang="en-US" sz="1500" b="1" dirty="0">
                    <a:solidFill>
                      <a:schemeClr val="bg2"/>
                    </a:solidFill>
                  </a:rPr>
                  <a:t>Convolution Cost With Separability </a:t>
                </a:r>
                <a:r>
                  <a:rPr lang="en-US" sz="1500" dirty="0">
                    <a:solidFill>
                      <a:schemeClr val="bg2"/>
                    </a:solidFill>
                  </a:rPr>
                  <a:t>[Assume same size output]</a:t>
                </a:r>
                <a:endParaRPr lang="en-US" sz="1500" b="1" dirty="0">
                  <a:solidFill>
                    <a:schemeClr val="bg2"/>
                  </a:solidFill>
                </a:endParaRPr>
              </a:p>
              <a:p>
                <a:r>
                  <a:rPr lang="en-US" sz="1500" dirty="0"/>
                  <a:t>A filter is </a:t>
                </a:r>
                <a:r>
                  <a:rPr lang="en-US" sz="1500" b="1" dirty="0"/>
                  <a:t>separable</a:t>
                </a:r>
                <a:r>
                  <a:rPr lang="en-US" sz="1500" dirty="0"/>
                  <a:t> if it can be expressed as the outer product of two 1D filters: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5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15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5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50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ar-AE" sz="1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sz="15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ar-AE" sz="15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ar-AE" sz="1500" dirty="0"/>
              </a:p>
              <a:p>
                <a:r>
                  <a:rPr lang="en-US" sz="1500" dirty="0"/>
                  <a:t>so instead of convolving with a full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50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15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500" dirty="0"/>
                  <a:t>kernel, you can convolve: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500" dirty="0"/>
                  <a:t>First with a </a:t>
                </a:r>
                <a14:m>
                  <m:oMath xmlns:m="http://schemas.openxmlformats.org/officeDocument/2006/math">
                    <m:r>
                      <a:rPr lang="en-US" sz="1500">
                        <a:latin typeface="Cambria Math" panose="02040503050406030204" pitchFamily="18" charset="0"/>
                      </a:rPr>
                      <m:t>1×</m:t>
                    </m:r>
                    <m:r>
                      <a:rPr lang="en-US" sz="15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500" dirty="0"/>
                  <a:t>filter (</a:t>
                </a:r>
                <a:r>
                  <a:rPr lang="en-US" sz="1500" i="1" dirty="0"/>
                  <a:t>horizontal pass</a:t>
                </a:r>
                <a:r>
                  <a:rPr lang="en-US" sz="1500" dirty="0"/>
                  <a:t>).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500" dirty="0"/>
                  <a:t>Then with a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500">
                        <a:latin typeface="Cambria Math" panose="02040503050406030204" pitchFamily="18" charset="0"/>
                      </a:rPr>
                      <m:t>×1</m:t>
                    </m:r>
                  </m:oMath>
                </a14:m>
                <a:r>
                  <a:rPr lang="en-US" sz="1500" dirty="0"/>
                  <a:t>filter (</a:t>
                </a:r>
                <a:r>
                  <a:rPr lang="en-US" sz="1500" i="1" dirty="0"/>
                  <a:t>vertical pass</a:t>
                </a:r>
                <a:r>
                  <a:rPr lang="en-US" sz="1500" dirty="0"/>
                  <a:t>).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en-US" sz="1500" dirty="0"/>
              </a:p>
              <a:p>
                <a:r>
                  <a:rPr lang="en-US" sz="1500" b="1" dirty="0"/>
                  <a:t>Cost per output pixel</a:t>
                </a:r>
                <a:r>
                  <a:rPr lang="en-US" sz="1500" dirty="0"/>
                  <a:t>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500" dirty="0"/>
                  <a:t>First pass: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500" dirty="0"/>
                  <a:t> operations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500" dirty="0"/>
                  <a:t>Second pass: another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500" dirty="0"/>
                  <a:t> operations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500" dirty="0"/>
                  <a:t>Total: </a:t>
                </a:r>
                <a14:m>
                  <m:oMath xmlns:m="http://schemas.openxmlformats.org/officeDocument/2006/math">
                    <m:r>
                      <a:rPr lang="en-US" sz="150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5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500" dirty="0"/>
                  <a:t> operations. So. Total cost is: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7672BE1-9B14-966B-BB32-F846115B0D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969335"/>
                <a:ext cx="8330184" cy="4016484"/>
              </a:xfrm>
              <a:prstGeom prst="rect">
                <a:avLst/>
              </a:prstGeom>
              <a:blipFill>
                <a:blip r:embed="rId3"/>
                <a:stretch>
                  <a:fillRect l="-304" t="-315" b="-9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202B2A6-680D-7208-DB60-61D4E8CED5D0}"/>
                  </a:ext>
                </a:extLst>
              </p:cNvPr>
              <p:cNvSpPr txBox="1"/>
              <p:nvPr/>
            </p:nvSpPr>
            <p:spPr>
              <a:xfrm>
                <a:off x="6442710" y="1824299"/>
                <a:ext cx="183489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ar-AE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ar-AE" sz="200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ar-AE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sz="200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ar-AE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ar-AE" sz="200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202B2A6-680D-7208-DB60-61D4E8CED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710" y="1824299"/>
                <a:ext cx="1834896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07C5B4F-AAA3-657D-EAB0-1F28FF2AF671}"/>
                  </a:ext>
                </a:extLst>
              </p:cNvPr>
              <p:cNvSpPr txBox="1"/>
              <p:nvPr/>
            </p:nvSpPr>
            <p:spPr>
              <a:xfrm>
                <a:off x="3925347" y="4585709"/>
                <a:ext cx="186280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ar-AE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ar-AE" sz="200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ar-AE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ar-AE" sz="200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⋅2</m:t>
                          </m:r>
                          <m:r>
                            <a:rPr lang="ar-AE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07C5B4F-AAA3-657D-EAB0-1F28FF2AF6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5347" y="4585709"/>
                <a:ext cx="186280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38E0074B-8C5F-FE0F-DF5C-4419C1E64574}"/>
              </a:ext>
            </a:extLst>
          </p:cNvPr>
          <p:cNvSpPr txBox="1"/>
          <p:nvPr/>
        </p:nvSpPr>
        <p:spPr>
          <a:xfrm>
            <a:off x="7113270" y="4805541"/>
            <a:ext cx="1598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ChatGPT</a:t>
            </a:r>
          </a:p>
        </p:txBody>
      </p:sp>
    </p:spTree>
    <p:extLst>
      <p:ext uri="{BB962C8B-B14F-4D97-AF65-F5344CB8AC3E}">
        <p14:creationId xmlns:p14="http://schemas.microsoft.com/office/powerpoint/2010/main" val="244151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23" grpId="0"/>
      <p:bldP spid="2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6C08C-5654-B30B-0053-46606CA50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5" name="TextBox 4">
            <a:extLst>
              <a:ext uri="{FF2B5EF4-FFF2-40B4-BE49-F238E27FC236}">
                <a16:creationId xmlns:a16="http://schemas.microsoft.com/office/drawing/2014/main" id="{20A65994-0FFB-5EB0-DA4C-ACA0B438F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300" y="4889898"/>
            <a:ext cx="5715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200">
                <a:latin typeface="Calibri"/>
                <a:ea typeface="+mn-ea"/>
                <a:cs typeface="+mn-cs"/>
              </a:rPr>
              <a:t>Aude Oliva &amp; Antonio Torralba &amp; Philippe G Schyns, SIGGRAPH 2006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ECFFB9-6853-C54F-0592-E241477A86CE}"/>
              </a:ext>
            </a:extLst>
          </p:cNvPr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5730B6-4513-363C-E9CA-B7D3E16FB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68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B2B88D-3127-BC6A-FE9F-B002B4BE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Application: Hybrid Images</a:t>
            </a:r>
          </a:p>
        </p:txBody>
      </p:sp>
      <p:pic>
        <p:nvPicPr>
          <p:cNvPr id="1026" name="Picture 2" descr="Hybrid Images @MIT Dr. Angry">
            <a:extLst>
              <a:ext uri="{FF2B5EF4-FFF2-40B4-BE49-F238E27FC236}">
                <a16:creationId xmlns:a16="http://schemas.microsoft.com/office/drawing/2014/main" id="{C4BCD259-D06A-897D-EDC7-CF341835B7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5"/>
          <a:stretch>
            <a:fillRect/>
          </a:stretch>
        </p:blipFill>
        <p:spPr bwMode="auto">
          <a:xfrm>
            <a:off x="1920441" y="1150528"/>
            <a:ext cx="5303118" cy="370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47087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4" name="Picture 2"/>
          <p:cNvPicPr>
            <a:picLocks noChangeAspect="1" noChangeArrowheads="1"/>
          </p:cNvPicPr>
          <p:nvPr/>
        </p:nvPicPr>
        <p:blipFill>
          <a:blip r:embed="rId3" cstate="print"/>
          <a:srcRect l="17436" t="35606" r="15897" b="5316"/>
          <a:stretch>
            <a:fillRect/>
          </a:stretch>
        </p:blipFill>
        <p:spPr bwMode="auto">
          <a:xfrm>
            <a:off x="1314450" y="1099009"/>
            <a:ext cx="6515100" cy="3689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005" name="TextBox 4"/>
          <p:cNvSpPr txBox="1">
            <a:spLocks noChangeArrowheads="1"/>
          </p:cNvSpPr>
          <p:nvPr/>
        </p:nvSpPr>
        <p:spPr bwMode="auto">
          <a:xfrm>
            <a:off x="3543300" y="4889898"/>
            <a:ext cx="5715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200">
                <a:latin typeface="Calibri"/>
                <a:ea typeface="+mn-ea"/>
                <a:cs typeface="+mn-cs"/>
              </a:rPr>
              <a:t>Aude Oliva &amp; Antonio Torralba &amp; Philippe G Schyns, SIGGRAPH 2006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557903-3383-4844-A0AF-8057CA3A7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69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CB5994-BF80-8AC7-9BD0-A7D1FA7C5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Application: Hybrid Images</a:t>
            </a:r>
          </a:p>
        </p:txBody>
      </p:sp>
    </p:spTree>
    <p:extLst>
      <p:ext uri="{BB962C8B-B14F-4D97-AF65-F5344CB8AC3E}">
        <p14:creationId xmlns:p14="http://schemas.microsoft.com/office/powerpoint/2010/main" val="19689432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Content Placeholder 2"/>
          <p:cNvSpPr>
            <a:spLocks noGrp="1"/>
          </p:cNvSpPr>
          <p:nvPr>
            <p:ph idx="1"/>
          </p:nvPr>
        </p:nvSpPr>
        <p:spPr>
          <a:xfrm>
            <a:off x="3657600" y="909385"/>
            <a:ext cx="4343400" cy="685800"/>
          </a:xfrm>
        </p:spPr>
        <p:txBody>
          <a:bodyPr>
            <a:normAutofit lnSpcReduction="10000"/>
          </a:bodyPr>
          <a:lstStyle/>
          <a:p>
            <a:pPr algn="ctr">
              <a:buFont typeface="Arial" pitchFamily="34" charset="0"/>
              <a:buNone/>
            </a:pPr>
            <a:r>
              <a:rPr lang="en-US"/>
              <a:t>	A. Oliva, A. Torralba, P.G. Schyns, </a:t>
            </a:r>
            <a:br>
              <a:rPr lang="en-US"/>
            </a:br>
            <a:r>
              <a:rPr lang="en-US">
                <a:hlinkClick r:id="rId5"/>
              </a:rPr>
              <a:t>“Hybrid Images,”</a:t>
            </a:r>
            <a:r>
              <a:rPr lang="en-US"/>
              <a:t> SIGGRAPH 2006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00150" y="1748776"/>
            <a:ext cx="6743700" cy="2207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1" name="TextBox 6"/>
          <p:cNvSpPr txBox="1">
            <a:spLocks noChangeArrowheads="1"/>
          </p:cNvSpPr>
          <p:nvPr/>
        </p:nvSpPr>
        <p:spPr bwMode="auto">
          <a:xfrm>
            <a:off x="2114550" y="1023685"/>
            <a:ext cx="147989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500" dirty="0">
                <a:latin typeface="Arial" pitchFamily="34" charset="0"/>
                <a:ea typeface="+mn-ea"/>
                <a:cs typeface="+mn-cs"/>
              </a:rPr>
              <a:t>Gaussian Filter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2571751" y="1595186"/>
            <a:ext cx="571500" cy="238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 flipH="1" flipV="1">
            <a:off x="2600921" y="4080615"/>
            <a:ext cx="514350" cy="119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64" name="TextBox 11"/>
          <p:cNvSpPr txBox="1">
            <a:spLocks noChangeArrowheads="1"/>
          </p:cNvSpPr>
          <p:nvPr/>
        </p:nvSpPr>
        <p:spPr bwMode="auto">
          <a:xfrm>
            <a:off x="1908810" y="4338385"/>
            <a:ext cx="149271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500" dirty="0">
                <a:latin typeface="Arial" pitchFamily="34" charset="0"/>
                <a:ea typeface="+mn-ea"/>
                <a:cs typeface="+mn-cs"/>
              </a:rPr>
              <a:t>Laplacian Filter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500" dirty="0">
                <a:latin typeface="Arial" pitchFamily="34" charset="0"/>
                <a:ea typeface="+mn-ea"/>
                <a:cs typeface="+mn-cs"/>
              </a:rPr>
              <a:t>(sharpening)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3461646" y="3938335"/>
            <a:ext cx="3898059" cy="1220858"/>
            <a:chOff x="-9" y="1161"/>
            <a:chExt cx="7304" cy="3385"/>
          </a:xfrm>
        </p:grpSpPr>
        <p:graphicFrame>
          <p:nvGraphicFramePr>
            <p:cNvPr id="3075" name="Object 3"/>
            <p:cNvGraphicFramePr>
              <a:graphicFrameLocks noChangeAspect="1"/>
            </p:cNvGraphicFramePr>
            <p:nvPr/>
          </p:nvGraphicFramePr>
          <p:xfrm>
            <a:off x="2166" y="2447"/>
            <a:ext cx="1722" cy="1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7" imgW="4133333" imgH="2905531" progId="">
                    <p:embed/>
                  </p:oleObj>
                </mc:Choice>
                <mc:Fallback>
                  <p:oleObj name="Photo Editor Photo" r:id="rId7" imgW="4133333" imgH="2905531" progId="">
                    <p:embed/>
                    <p:pic>
                      <p:nvPicPr>
                        <p:cNvPr id="3075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6" y="2447"/>
                          <a:ext cx="1722" cy="1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86" name="Text Box 6"/>
            <p:cNvSpPr txBox="1">
              <a:spLocks noChangeArrowheads="1"/>
            </p:cNvSpPr>
            <p:nvPr/>
          </p:nvSpPr>
          <p:spPr bwMode="auto">
            <a:xfrm>
              <a:off x="2151" y="3714"/>
              <a:ext cx="1716" cy="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>
                  <a:latin typeface="Arial" pitchFamily="34" charset="0"/>
                  <a:ea typeface="+mn-ea"/>
                  <a:cs typeface="+mn-cs"/>
                </a:rPr>
                <a:t>Gaussian</a:t>
              </a:r>
            </a:p>
          </p:txBody>
        </p:sp>
        <p:grpSp>
          <p:nvGrpSpPr>
            <p:cNvPr id="3" name="Group 17"/>
            <p:cNvGrpSpPr>
              <a:grpSpLocks/>
            </p:cNvGrpSpPr>
            <p:nvPr/>
          </p:nvGrpSpPr>
          <p:grpSpPr bwMode="auto">
            <a:xfrm>
              <a:off x="-9" y="1161"/>
              <a:ext cx="2076" cy="3280"/>
              <a:chOff x="1911" y="576"/>
              <a:chExt cx="2076" cy="3280"/>
            </a:xfrm>
          </p:grpSpPr>
          <p:sp>
            <p:nvSpPr>
              <p:cNvPr id="3092" name="Freeform 7"/>
              <p:cNvSpPr>
                <a:spLocks/>
              </p:cNvSpPr>
              <p:nvPr/>
            </p:nvSpPr>
            <p:spPr bwMode="auto">
              <a:xfrm>
                <a:off x="2064" y="2304"/>
                <a:ext cx="1824" cy="672"/>
              </a:xfrm>
              <a:custGeom>
                <a:avLst/>
                <a:gdLst>
                  <a:gd name="T0" fmla="*/ 0 w 1824"/>
                  <a:gd name="T1" fmla="*/ 288 h 672"/>
                  <a:gd name="T2" fmla="*/ 816 w 1824"/>
                  <a:gd name="T3" fmla="*/ 672 h 672"/>
                  <a:gd name="T4" fmla="*/ 1824 w 1824"/>
                  <a:gd name="T5" fmla="*/ 384 h 672"/>
                  <a:gd name="T6" fmla="*/ 1008 w 1824"/>
                  <a:gd name="T7" fmla="*/ 0 h 672"/>
                  <a:gd name="T8" fmla="*/ 0 w 1824"/>
                  <a:gd name="T9" fmla="*/ 288 h 6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24"/>
                  <a:gd name="T16" fmla="*/ 0 h 672"/>
                  <a:gd name="T17" fmla="*/ 1824 w 1824"/>
                  <a:gd name="T18" fmla="*/ 672 h 6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24" h="672">
                    <a:moveTo>
                      <a:pt x="0" y="288"/>
                    </a:moveTo>
                    <a:lnTo>
                      <a:pt x="816" y="672"/>
                    </a:lnTo>
                    <a:lnTo>
                      <a:pt x="1824" y="384"/>
                    </a:lnTo>
                    <a:lnTo>
                      <a:pt x="1008" y="0"/>
                    </a:lnTo>
                    <a:lnTo>
                      <a:pt x="0" y="288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endParaRPr lang="en-US" sz="1350" b="1">
                  <a:solidFill>
                    <a:prstClr val="black"/>
                  </a:solidFill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93" name="Freeform 8"/>
              <p:cNvSpPr>
                <a:spLocks/>
              </p:cNvSpPr>
              <p:nvPr/>
            </p:nvSpPr>
            <p:spPr bwMode="auto">
              <a:xfrm>
                <a:off x="2880" y="576"/>
                <a:ext cx="144" cy="53"/>
              </a:xfrm>
              <a:custGeom>
                <a:avLst/>
                <a:gdLst>
                  <a:gd name="T0" fmla="*/ 0 w 1824"/>
                  <a:gd name="T1" fmla="*/ 0 h 672"/>
                  <a:gd name="T2" fmla="*/ 0 w 1824"/>
                  <a:gd name="T3" fmla="*/ 0 h 672"/>
                  <a:gd name="T4" fmla="*/ 0 w 1824"/>
                  <a:gd name="T5" fmla="*/ 0 h 672"/>
                  <a:gd name="T6" fmla="*/ 0 w 1824"/>
                  <a:gd name="T7" fmla="*/ 0 h 672"/>
                  <a:gd name="T8" fmla="*/ 0 w 1824"/>
                  <a:gd name="T9" fmla="*/ 0 h 6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24"/>
                  <a:gd name="T16" fmla="*/ 0 h 672"/>
                  <a:gd name="T17" fmla="*/ 1824 w 1824"/>
                  <a:gd name="T18" fmla="*/ 672 h 6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24" h="672">
                    <a:moveTo>
                      <a:pt x="0" y="288"/>
                    </a:moveTo>
                    <a:lnTo>
                      <a:pt x="816" y="672"/>
                    </a:lnTo>
                    <a:lnTo>
                      <a:pt x="1824" y="384"/>
                    </a:lnTo>
                    <a:lnTo>
                      <a:pt x="1008" y="0"/>
                    </a:lnTo>
                    <a:lnTo>
                      <a:pt x="0" y="288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endParaRPr lang="en-US" sz="1350" b="1">
                  <a:solidFill>
                    <a:prstClr val="black"/>
                  </a:solidFill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94" name="Line 9"/>
              <p:cNvSpPr>
                <a:spLocks noChangeShapeType="1"/>
              </p:cNvSpPr>
              <p:nvPr/>
            </p:nvSpPr>
            <p:spPr bwMode="auto">
              <a:xfrm>
                <a:off x="2880" y="606"/>
                <a:ext cx="0" cy="20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endParaRPr lang="en-US" sz="1350" b="1">
                  <a:solidFill>
                    <a:prstClr val="black"/>
                  </a:solidFill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95" name="Line 10"/>
              <p:cNvSpPr>
                <a:spLocks noChangeShapeType="1"/>
              </p:cNvSpPr>
              <p:nvPr/>
            </p:nvSpPr>
            <p:spPr bwMode="auto">
              <a:xfrm>
                <a:off x="3024" y="609"/>
                <a:ext cx="0" cy="20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endParaRPr lang="en-US" sz="1350" b="1">
                  <a:solidFill>
                    <a:prstClr val="black"/>
                  </a:solidFill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96" name="Line 11"/>
              <p:cNvSpPr>
                <a:spLocks noChangeShapeType="1"/>
              </p:cNvSpPr>
              <p:nvPr/>
            </p:nvSpPr>
            <p:spPr bwMode="auto">
              <a:xfrm>
                <a:off x="2952" y="630"/>
                <a:ext cx="0" cy="20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endParaRPr lang="en-US" sz="1350" b="1">
                  <a:solidFill>
                    <a:prstClr val="black"/>
                  </a:solidFill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97" name="Freeform 12"/>
              <p:cNvSpPr>
                <a:spLocks/>
              </p:cNvSpPr>
              <p:nvPr/>
            </p:nvSpPr>
            <p:spPr bwMode="auto">
              <a:xfrm>
                <a:off x="2880" y="596"/>
                <a:ext cx="72" cy="2060"/>
              </a:xfrm>
              <a:custGeom>
                <a:avLst/>
                <a:gdLst>
                  <a:gd name="T0" fmla="*/ 0 w 72"/>
                  <a:gd name="T1" fmla="*/ 2036 h 2060"/>
                  <a:gd name="T2" fmla="*/ 0 w 72"/>
                  <a:gd name="T3" fmla="*/ 0 h 2060"/>
                  <a:gd name="T4" fmla="*/ 72 w 72"/>
                  <a:gd name="T5" fmla="*/ 36 h 2060"/>
                  <a:gd name="T6" fmla="*/ 72 w 72"/>
                  <a:gd name="T7" fmla="*/ 2060 h 2060"/>
                  <a:gd name="T8" fmla="*/ 0 w 72"/>
                  <a:gd name="T9" fmla="*/ 2036 h 20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2060"/>
                  <a:gd name="T17" fmla="*/ 72 w 72"/>
                  <a:gd name="T18" fmla="*/ 2060 h 20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2060">
                    <a:moveTo>
                      <a:pt x="0" y="2036"/>
                    </a:moveTo>
                    <a:lnTo>
                      <a:pt x="0" y="0"/>
                    </a:lnTo>
                    <a:lnTo>
                      <a:pt x="72" y="36"/>
                    </a:lnTo>
                    <a:lnTo>
                      <a:pt x="72" y="2060"/>
                    </a:lnTo>
                    <a:lnTo>
                      <a:pt x="0" y="2036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endParaRPr lang="en-US" sz="1350" b="1">
                  <a:solidFill>
                    <a:prstClr val="black"/>
                  </a:solidFill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98" name="Freeform 13"/>
              <p:cNvSpPr>
                <a:spLocks/>
              </p:cNvSpPr>
              <p:nvPr/>
            </p:nvSpPr>
            <p:spPr bwMode="auto">
              <a:xfrm>
                <a:off x="2952" y="608"/>
                <a:ext cx="72" cy="2044"/>
              </a:xfrm>
              <a:custGeom>
                <a:avLst/>
                <a:gdLst>
                  <a:gd name="T0" fmla="*/ 0 w 72"/>
                  <a:gd name="T1" fmla="*/ 16 h 2044"/>
                  <a:gd name="T2" fmla="*/ 0 w 72"/>
                  <a:gd name="T3" fmla="*/ 2044 h 2044"/>
                  <a:gd name="T4" fmla="*/ 72 w 72"/>
                  <a:gd name="T5" fmla="*/ 2016 h 2044"/>
                  <a:gd name="T6" fmla="*/ 72 w 72"/>
                  <a:gd name="T7" fmla="*/ 0 h 2044"/>
                  <a:gd name="T8" fmla="*/ 0 w 72"/>
                  <a:gd name="T9" fmla="*/ 16 h 20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2044"/>
                  <a:gd name="T17" fmla="*/ 72 w 72"/>
                  <a:gd name="T18" fmla="*/ 2044 h 20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2044">
                    <a:moveTo>
                      <a:pt x="0" y="16"/>
                    </a:moveTo>
                    <a:lnTo>
                      <a:pt x="0" y="2044"/>
                    </a:lnTo>
                    <a:lnTo>
                      <a:pt x="72" y="2016"/>
                    </a:lnTo>
                    <a:lnTo>
                      <a:pt x="72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endParaRPr lang="en-US" sz="1350" b="1">
                  <a:solidFill>
                    <a:prstClr val="black"/>
                  </a:solidFill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99" name="Text Box 14"/>
              <p:cNvSpPr txBox="1">
                <a:spLocks noChangeArrowheads="1"/>
              </p:cNvSpPr>
              <p:nvPr/>
            </p:nvSpPr>
            <p:spPr bwMode="auto">
              <a:xfrm>
                <a:off x="1911" y="3024"/>
                <a:ext cx="2076" cy="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lang="en-US" sz="1350">
                    <a:latin typeface="Arial" pitchFamily="34" charset="0"/>
                    <a:ea typeface="+mn-ea"/>
                    <a:cs typeface="+mn-cs"/>
                  </a:rPr>
                  <a:t>unit impulse</a:t>
                </a:r>
              </a:p>
            </p:txBody>
          </p:sp>
        </p:grpSp>
        <p:pic>
          <p:nvPicPr>
            <p:cNvPr id="3088" name="Picture 15" descr="Edittex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968" y="2807"/>
              <a:ext cx="288" cy="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9" name="Picture 20" descr="log"/>
            <p:cNvPicPr>
              <a:picLocks noChangeAspect="1" noChangeArrowheads="1"/>
            </p:cNvPicPr>
            <p:nvPr/>
          </p:nvPicPr>
          <p:blipFill>
            <a:blip r:embed="rId10" cstate="print">
              <a:lum contrast="20000"/>
            </a:blip>
            <a:srcRect/>
            <a:stretch>
              <a:fillRect/>
            </a:stretch>
          </p:blipFill>
          <p:spPr bwMode="auto">
            <a:xfrm>
              <a:off x="4032" y="2361"/>
              <a:ext cx="1680" cy="1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0" name="Picture 16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823" y="2731"/>
              <a:ext cx="338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91" name="Text Box 5"/>
            <p:cNvSpPr txBox="1">
              <a:spLocks noChangeArrowheads="1"/>
            </p:cNvSpPr>
            <p:nvPr/>
          </p:nvSpPr>
          <p:spPr bwMode="auto">
            <a:xfrm>
              <a:off x="3741" y="3697"/>
              <a:ext cx="3554" cy="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>
                  <a:latin typeface="Arial" pitchFamily="34" charset="0"/>
                  <a:ea typeface="+mn-ea"/>
                  <a:cs typeface="+mn-cs"/>
                </a:rPr>
                <a:t>Laplacian of Gaussian</a:t>
              </a: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546747" y="1880936"/>
            <a:ext cx="647700" cy="1889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b="1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60088"/>
              </p:ext>
            </p:extLst>
          </p:nvPr>
        </p:nvGraphicFramePr>
        <p:xfrm>
          <a:off x="2574131" y="2177402"/>
          <a:ext cx="625079" cy="296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12" imgW="4133333" imgH="2905531" progId="">
                  <p:embed/>
                </p:oleObj>
              </mc:Choice>
              <mc:Fallback>
                <p:oleObj name="Photo Editor Photo" r:id="rId12" imgW="4133333" imgH="2905531" progId="">
                  <p:embed/>
                  <p:pic>
                    <p:nvPicPr>
                      <p:cNvPr id="307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4131" y="2177402"/>
                        <a:ext cx="625079" cy="2964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5" name="Picture 20" descr="log"/>
          <p:cNvPicPr>
            <a:picLocks noChangeAspect="1" noChangeArrowheads="1"/>
          </p:cNvPicPr>
          <p:nvPr/>
        </p:nvPicPr>
        <p:blipFill>
          <a:blip r:embed="rId10" cstate="print">
            <a:lum contrast="20000"/>
          </a:blip>
          <a:srcRect/>
          <a:stretch>
            <a:fillRect/>
          </a:stretch>
        </p:blipFill>
        <p:spPr bwMode="auto">
          <a:xfrm>
            <a:off x="2546747" y="3176335"/>
            <a:ext cx="627459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458489" y="2344370"/>
            <a:ext cx="828005" cy="0"/>
            <a:chOff x="1753984" y="2751513"/>
            <a:chExt cx="1104007" cy="0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1753984" y="2751513"/>
              <a:ext cx="23275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2625234" y="2751513"/>
              <a:ext cx="23275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2442307" y="3481135"/>
            <a:ext cx="828005" cy="0"/>
            <a:chOff x="1753984" y="2751513"/>
            <a:chExt cx="1104007" cy="0"/>
          </a:xfrm>
        </p:grpSpPr>
        <p:cxnSp>
          <p:nvCxnSpPr>
            <p:cNvPr id="34" name="Straight Arrow Connector 33"/>
            <p:cNvCxnSpPr/>
            <p:nvPr/>
          </p:nvCxnSpPr>
          <p:spPr>
            <a:xfrm>
              <a:off x="1753984" y="2751513"/>
              <a:ext cx="23275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2625234" y="2751513"/>
              <a:ext cx="23275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6" cstate="print"/>
          <a:srcRect l="53042"/>
          <a:stretch/>
        </p:blipFill>
        <p:spPr bwMode="auto">
          <a:xfrm>
            <a:off x="4770122" y="1752022"/>
            <a:ext cx="3173728" cy="2212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3991E-449B-4680-995F-6D40EFF76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70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F22ED109-E234-196B-174C-62522277C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Application: Hybrid Images</a:t>
            </a:r>
          </a:p>
        </p:txBody>
      </p:sp>
    </p:spTree>
    <p:extLst>
      <p:ext uri="{BB962C8B-B14F-4D97-AF65-F5344CB8AC3E}">
        <p14:creationId xmlns:p14="http://schemas.microsoft.com/office/powerpoint/2010/main" val="92314754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8" name="Picture 2"/>
          <p:cNvPicPr>
            <a:picLocks noChangeAspect="1" noChangeArrowheads="1"/>
          </p:cNvPicPr>
          <p:nvPr/>
        </p:nvPicPr>
        <p:blipFill>
          <a:blip r:embed="rId3" cstate="print"/>
          <a:srcRect l="17436" t="34441" r="16409" b="6117"/>
          <a:stretch>
            <a:fillRect/>
          </a:stretch>
        </p:blipFill>
        <p:spPr bwMode="auto">
          <a:xfrm>
            <a:off x="1304925" y="1092160"/>
            <a:ext cx="6515100" cy="374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029" name="TextBox 5"/>
          <p:cNvSpPr txBox="1">
            <a:spLocks noChangeArrowheads="1"/>
          </p:cNvSpPr>
          <p:nvPr/>
        </p:nvSpPr>
        <p:spPr bwMode="auto">
          <a:xfrm>
            <a:off x="3543300" y="4889898"/>
            <a:ext cx="5715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200">
                <a:latin typeface="Calibri"/>
                <a:ea typeface="+mn-ea"/>
                <a:cs typeface="+mn-cs"/>
              </a:rPr>
              <a:t>Aude Oliva &amp; Antonio Torralba &amp; Philippe G Schyns, SIGGRAPH 2006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182C04-AEE0-406E-9544-12B8B873D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71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BC73C225-F95F-013F-5C0B-318AB994A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Application: Hybrid Images</a:t>
            </a:r>
          </a:p>
        </p:txBody>
      </p:sp>
    </p:spTree>
    <p:extLst>
      <p:ext uri="{BB962C8B-B14F-4D97-AF65-F5344CB8AC3E}">
        <p14:creationId xmlns:p14="http://schemas.microsoft.com/office/powerpoint/2010/main" val="5196452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2" name="Picture 2"/>
          <p:cNvPicPr>
            <a:picLocks noChangeAspect="1" noChangeArrowheads="1"/>
          </p:cNvPicPr>
          <p:nvPr/>
        </p:nvPicPr>
        <p:blipFill>
          <a:blip r:embed="rId3" cstate="print"/>
          <a:srcRect l="17436" t="16850" r="16409" b="5316"/>
          <a:stretch>
            <a:fillRect/>
          </a:stretch>
        </p:blipFill>
        <p:spPr bwMode="auto">
          <a:xfrm>
            <a:off x="2216394" y="1065058"/>
            <a:ext cx="4711211" cy="3542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053" name="TextBox 4"/>
          <p:cNvSpPr txBox="1">
            <a:spLocks noChangeArrowheads="1"/>
          </p:cNvSpPr>
          <p:nvPr/>
        </p:nvSpPr>
        <p:spPr bwMode="auto">
          <a:xfrm>
            <a:off x="3543300" y="4889898"/>
            <a:ext cx="5715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200">
                <a:latin typeface="Calibri"/>
                <a:ea typeface="+mn-ea"/>
                <a:cs typeface="+mn-cs"/>
              </a:rPr>
              <a:t>Aude Oliva &amp; Antonio Torralba &amp; Philippe G Schyns, SIGGRAPH 2006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B9F9AC-5AB1-48DC-BB2B-089BAE0ED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72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56919EBC-EDA7-2C10-F4B0-A08EF764E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Application: Hybrid Images</a:t>
            </a:r>
          </a:p>
        </p:txBody>
      </p:sp>
    </p:spTree>
    <p:extLst>
      <p:ext uri="{BB962C8B-B14F-4D97-AF65-F5344CB8AC3E}">
        <p14:creationId xmlns:p14="http://schemas.microsoft.com/office/powerpoint/2010/main" val="30285140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next lectures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053" y="1200150"/>
            <a:ext cx="8285747" cy="3782616"/>
          </a:xfrm>
        </p:spPr>
        <p:txBody>
          <a:bodyPr>
            <a:normAutofit/>
          </a:bodyPr>
          <a:lstStyle/>
          <a:p>
            <a:r>
              <a:rPr lang="en-US" dirty="0"/>
              <a:t>Filters: math and properties</a:t>
            </a:r>
          </a:p>
          <a:p>
            <a:r>
              <a:rPr lang="en-US" dirty="0"/>
              <a:t>Types of filters</a:t>
            </a:r>
          </a:p>
          <a:p>
            <a:pPr lvl="1"/>
            <a:r>
              <a:rPr lang="en-US" dirty="0"/>
              <a:t>Linear</a:t>
            </a:r>
          </a:p>
          <a:p>
            <a:pPr lvl="2"/>
            <a:r>
              <a:rPr lang="en-US" dirty="0"/>
              <a:t>Smoothing</a:t>
            </a:r>
          </a:p>
          <a:p>
            <a:pPr lvl="2"/>
            <a:r>
              <a:rPr lang="en-US" dirty="0"/>
              <a:t>Other</a:t>
            </a:r>
          </a:p>
          <a:p>
            <a:pPr lvl="1"/>
            <a:r>
              <a:rPr lang="en-US" dirty="0"/>
              <a:t>Non-linear</a:t>
            </a:r>
          </a:p>
          <a:p>
            <a:pPr lvl="2"/>
            <a:r>
              <a:rPr lang="en-US" dirty="0"/>
              <a:t>Median </a:t>
            </a:r>
          </a:p>
          <a:p>
            <a:r>
              <a:rPr lang="en-US" dirty="0"/>
              <a:t>Applications </a:t>
            </a:r>
          </a:p>
          <a:p>
            <a:pPr lvl="1"/>
            <a:r>
              <a:rPr lang="en-US" dirty="0"/>
              <a:t>Texture representation with filters</a:t>
            </a:r>
          </a:p>
          <a:p>
            <a:pPr lvl="1"/>
            <a:r>
              <a:rPr lang="en-US" dirty="0"/>
              <a:t>Anti-aliasing for image subsampling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61651" y="3574184"/>
            <a:ext cx="3473992" cy="313134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265A8B-F439-4AE6-877C-FDEA315EA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73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97479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Texture</a:t>
            </a: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3" cstate="print"/>
          <a:srcRect l="21802" t="27486" r="22749" b="32732"/>
          <a:stretch>
            <a:fillRect/>
          </a:stretch>
        </p:blipFill>
        <p:spPr bwMode="auto">
          <a:xfrm>
            <a:off x="1771650" y="1257300"/>
            <a:ext cx="5592366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19" name="TextBox 3"/>
          <p:cNvSpPr txBox="1">
            <a:spLocks noChangeArrowheads="1"/>
          </p:cNvSpPr>
          <p:nvPr/>
        </p:nvSpPr>
        <p:spPr bwMode="auto">
          <a:xfrm>
            <a:off x="1875693" y="3943350"/>
            <a:ext cx="578240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85800" eaLnBrk="0" hangingPunct="0">
              <a:buClrTx/>
              <a:defRPr/>
            </a:pPr>
            <a:r>
              <a:rPr lang="en-US" sz="21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Due to: </a:t>
            </a:r>
          </a:p>
          <a:p>
            <a:pPr defTabSz="685800" eaLnBrk="0" hangingPunct="0">
              <a:buClrTx/>
              <a:defRPr/>
            </a:pPr>
            <a:r>
              <a:rPr lang="en-US" sz="21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Patterns, marks, etches, blobs, holes, relief, etc.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312B04-ABB2-44EC-BB7D-5CBEEF23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74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5546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le 1"/>
          <p:cNvSpPr>
            <a:spLocks noGrp="1"/>
          </p:cNvSpPr>
          <p:nvPr>
            <p:ph type="title"/>
          </p:nvPr>
        </p:nvSpPr>
        <p:spPr>
          <a:xfrm>
            <a:off x="1143000" y="205979"/>
            <a:ext cx="6858000" cy="857250"/>
          </a:xfrm>
        </p:spPr>
        <p:txBody>
          <a:bodyPr>
            <a:normAutofit fontScale="90000"/>
          </a:bodyPr>
          <a:lstStyle/>
          <a:p>
            <a:r>
              <a:rPr lang="en-US" sz="3150" dirty="0"/>
              <a:t>Regular (top), random (bottom) patterns</a:t>
            </a:r>
          </a:p>
        </p:txBody>
      </p:sp>
      <p:pic>
        <p:nvPicPr>
          <p:cNvPr id="8806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066801"/>
            <a:ext cx="1885950" cy="1831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7" name="Picture 17"/>
          <p:cNvPicPr>
            <a:picLocks noChangeAspect="1" noChangeArrowheads="1"/>
          </p:cNvPicPr>
          <p:nvPr/>
        </p:nvPicPr>
        <p:blipFill>
          <a:blip r:embed="rId4" cstate="print"/>
          <a:srcRect l="6250" t="7858" r="6667" b="8383"/>
          <a:stretch>
            <a:fillRect/>
          </a:stretch>
        </p:blipFill>
        <p:spPr bwMode="auto">
          <a:xfrm>
            <a:off x="3543300" y="1066800"/>
            <a:ext cx="2114550" cy="18288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88068" name="Picture 2" descr="http://www.ux.uis.no/~tranden/brodatz/D10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8810" y="1066800"/>
            <a:ext cx="18383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25F7C86-95D4-4CFC-ADBD-290186E66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l="50700" t="27486" r="36833" b="52623"/>
          <a:stretch>
            <a:fillRect/>
          </a:stretch>
        </p:blipFill>
        <p:spPr bwMode="auto">
          <a:xfrm>
            <a:off x="4572000" y="3033195"/>
            <a:ext cx="1657350" cy="173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118A92-AA7F-4579-BA32-3972B90DF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l="35968" t="27486" r="50999" b="52623"/>
          <a:stretch>
            <a:fillRect/>
          </a:stretch>
        </p:blipFill>
        <p:spPr bwMode="auto">
          <a:xfrm>
            <a:off x="2857500" y="3042125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3D47995F-72E5-44B2-BC93-0436206CBB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4450" y="3127850"/>
          <a:ext cx="1543050" cy="154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Suite Image" r:id="rId7" imgW="2438400" imgH="2438400" progId="">
                  <p:embed/>
                </p:oleObj>
              </mc:Choice>
              <mc:Fallback>
                <p:oleObj name="PhotoSuite Image" r:id="rId7" imgW="2438400" imgH="2438400" progId="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3D47995F-72E5-44B2-BC93-0436206CBB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3127850"/>
                        <a:ext cx="1543050" cy="154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258F523-8559-42C5-AC62-013469FEF9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52210" y="3127850"/>
          <a:ext cx="1600200" cy="154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Suite Image" r:id="rId9" imgW="1219200" imgH="1219200" progId="">
                  <p:embed/>
                </p:oleObj>
              </mc:Choice>
              <mc:Fallback>
                <p:oleObj name="PhotoSuite Image" r:id="rId9" imgW="1219200" imgH="1219200" progId="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1258F523-8559-42C5-AC62-013469FEF9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2210" y="3127850"/>
                        <a:ext cx="1600200" cy="154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A84780-A1CD-40CD-BBFB-537F7A6A1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7135" y="19972"/>
            <a:ext cx="1066800" cy="246888"/>
          </a:xfrm>
        </p:spPr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75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05912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43000"/>
            <a:ext cx="8229599" cy="3394472"/>
          </a:xfrm>
        </p:spPr>
        <p:txBody>
          <a:bodyPr>
            <a:normAutofit/>
          </a:bodyPr>
          <a:lstStyle/>
          <a:p>
            <a:r>
              <a:rPr lang="en-US" sz="2100" dirty="0"/>
              <a:t>Important for how we perceive objects </a:t>
            </a:r>
          </a:p>
          <a:p>
            <a:pPr marL="131445" indent="0">
              <a:buNone/>
            </a:pPr>
            <a:endParaRPr lang="en-US" sz="2100" dirty="0"/>
          </a:p>
          <a:p>
            <a:r>
              <a:rPr lang="en-US" sz="2100" dirty="0"/>
              <a:t>Can be an important appearance cue that allows us to distinguish objects, especially if shape is similar across objects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Adapted from 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828FB2-7E8F-4CD3-963A-90D187DEA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76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DA5283B-0FC3-0105-8CB8-A49B3CB63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/>
              <a:t>analyze texture?</a:t>
            </a:r>
          </a:p>
        </p:txBody>
      </p:sp>
    </p:spTree>
    <p:extLst>
      <p:ext uri="{BB962C8B-B14F-4D97-AF65-F5344CB8AC3E}">
        <p14:creationId xmlns:p14="http://schemas.microsoft.com/office/powerpoint/2010/main" val="107075186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065" name="Picture 4" descr="http://animals.nationalgeographic.com/staticfiles/NGS/Shared/StaticFiles/animals/images/primary/przewalskis-hor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7254" y="2970119"/>
            <a:ext cx="2893307" cy="199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4066" name="Picture 6" descr="http://animals.nationalgeographic.com/staticfiles/NGS/Shared/StaticFiles/animals/images/primary/cheetah-closeu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50493" y="883920"/>
            <a:ext cx="2893307" cy="199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4067" name="Picture 8" descr="http://www.indianwildlife.org/jungles%20of%20india/leopard2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50492" y="2982431"/>
            <a:ext cx="2917931" cy="1969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4068" name="Picture 10" descr="http://animals.nationalgeographic.com/staticfiles/NGS/Shared/StaticFiles/animals/images/primary/zebra-her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07255" y="883920"/>
            <a:ext cx="2893307" cy="199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4069" name="TextBox 6"/>
          <p:cNvSpPr txBox="1">
            <a:spLocks noChangeArrowheads="1"/>
          </p:cNvSpPr>
          <p:nvPr/>
        </p:nvSpPr>
        <p:spPr bwMode="auto">
          <a:xfrm>
            <a:off x="3429000" y="4972050"/>
            <a:ext cx="48006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>
                <a:latin typeface="Arial" charset="0"/>
                <a:ea typeface="+mn-ea"/>
                <a:cs typeface="+mn-cs"/>
              </a:rPr>
              <a:t>http://animals.nationalgeographic.com/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964654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4509A9-94DD-41A0-8241-238943902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05979"/>
            <a:ext cx="6858000" cy="857250"/>
          </a:xfrm>
        </p:spPr>
        <p:txBody>
          <a:bodyPr>
            <a:normAutofit/>
          </a:bodyPr>
          <a:lstStyle/>
          <a:p>
            <a:r>
              <a:rPr lang="en-US" dirty="0"/>
              <a:t>Same shape, different texture/object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34AAE5-3639-47DA-AE96-15E627661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77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01140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969" name="Picture 2" descr="http://www.math.toronto.edu/~drorbn/Gallery/Symmetry/Tilings/2S22/BrickW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1160" y="998422"/>
            <a:ext cx="2544128" cy="1909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9970" name="Picture 4" descr="http://www.mydigitalphoto.info/textures/ConcreteW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65189" y="3021055"/>
            <a:ext cx="2563911" cy="1909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9971" name="Picture 6" descr="http://static.flickr.com/78/223607064_8050bdb9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14901" y="2991961"/>
            <a:ext cx="2563910" cy="192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9972" name="Picture 10" descr="http://blender-archi.tuxfamily.org/images/Stone_wal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9087" y="998422"/>
            <a:ext cx="2669724" cy="1874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9973" name="Picture 8" descr="http://almiskeenah.blogsome.com/images/walllon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62110" y="2067392"/>
            <a:ext cx="2544127" cy="190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B70BAE-63A2-4D91-A9E8-3EF457C0F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Same object, different texture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5636-7DD0-40DB-9144-6427C97D1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78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59048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6304547" cy="3394472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Textures are made up of repeated local patterns, so:</a:t>
            </a:r>
          </a:p>
          <a:p>
            <a:pPr lvl="1" eaLnBrk="1" hangingPunct="1"/>
            <a:endParaRPr lang="en-US" dirty="0"/>
          </a:p>
          <a:p>
            <a:pPr lvl="1" eaLnBrk="1" hangingPunct="1"/>
            <a:r>
              <a:rPr lang="en-US" dirty="0"/>
              <a:t>Find the patterns</a:t>
            </a:r>
          </a:p>
          <a:p>
            <a:pPr lvl="2" eaLnBrk="1" hangingPunct="1"/>
            <a:r>
              <a:rPr lang="en-US" dirty="0"/>
              <a:t>Use filters that look like patterns (spots, bars, raw patches…)</a:t>
            </a:r>
          </a:p>
          <a:p>
            <a:pPr lvl="2" eaLnBrk="1" hangingPunct="1"/>
            <a:r>
              <a:rPr lang="en-US" dirty="0"/>
              <a:t>Consider magnitude of response</a:t>
            </a:r>
          </a:p>
          <a:p>
            <a:pPr marL="1040131" lvl="2" indent="0" eaLnBrk="1" hangingPunct="1">
              <a:buNone/>
            </a:pPr>
            <a:endParaRPr lang="en-US" dirty="0"/>
          </a:p>
          <a:p>
            <a:pPr lvl="1" eaLnBrk="1" hangingPunct="1"/>
            <a:r>
              <a:rPr lang="en-US" dirty="0"/>
              <a:t>Describe their statistics within each local window</a:t>
            </a:r>
          </a:p>
          <a:p>
            <a:pPr lvl="2" eaLnBrk="1" hangingPunct="1"/>
            <a:r>
              <a:rPr lang="en-US" dirty="0"/>
              <a:t>E.g. mean, standard deviation, histogram</a:t>
            </a:r>
          </a:p>
          <a:p>
            <a:pPr marL="685800" lvl="2" indent="0">
              <a:buNone/>
            </a:pPr>
            <a:endParaRPr lang="en-US" dirty="0"/>
          </a:p>
          <a:p>
            <a:pPr lvl="2" eaLnBrk="1" hangingPunct="1"/>
            <a:endParaRPr lang="en-US" dirty="0"/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722814-69D8-4FEE-81E5-ACC2576EB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79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33EB36A-31F3-F69D-B3A2-CCACAC8F2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/>
              <a:t>Texture Representation</a:t>
            </a:r>
          </a:p>
        </p:txBody>
      </p:sp>
      <p:pic>
        <p:nvPicPr>
          <p:cNvPr id="18434" name="Picture 2" descr="Material ">
            <a:extLst>
              <a:ext uri="{FF2B5EF4-FFF2-40B4-BE49-F238E27FC236}">
                <a16:creationId xmlns:a16="http://schemas.microsoft.com/office/drawing/2014/main" id="{38E95165-37C6-4552-57C5-C21749715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200" y="1630613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4966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0D83A-65E7-451F-A313-F5C3E0D65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Derivative of Gaussian filter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D03D893-8E42-4E03-A810-31D1780AB104}"/>
              </a:ext>
            </a:extLst>
          </p:cNvPr>
          <p:cNvGrpSpPr/>
          <p:nvPr/>
        </p:nvGrpSpPr>
        <p:grpSpPr>
          <a:xfrm>
            <a:off x="2943225" y="1292373"/>
            <a:ext cx="3257551" cy="2798278"/>
            <a:chOff x="2400299" y="1049399"/>
            <a:chExt cx="4343401" cy="373103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B2E9955-ECC0-43A3-BF6F-8C5627712F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193" t="22636" r="32307" b="39738"/>
            <a:stretch/>
          </p:blipFill>
          <p:spPr>
            <a:xfrm>
              <a:off x="2400299" y="1049399"/>
              <a:ext cx="4343401" cy="193430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217043B-0A82-4243-A7BB-C8DAC8EA4C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6730" t="61911" r="60417" b="8612"/>
            <a:stretch/>
          </p:blipFill>
          <p:spPr>
            <a:xfrm>
              <a:off x="2829270" y="3265046"/>
              <a:ext cx="1175239" cy="151539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4EB0665-FD16-42AE-9A00-7420334857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8634" t="61911" r="37500" b="8612"/>
            <a:stretch/>
          </p:blipFill>
          <p:spPr>
            <a:xfrm>
              <a:off x="4946987" y="3260432"/>
              <a:ext cx="1267920" cy="1515390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3258766-1AAA-4891-88C2-0D9B998F7BE5}"/>
              </a:ext>
            </a:extLst>
          </p:cNvPr>
          <p:cNvSpPr txBox="1"/>
          <p:nvPr/>
        </p:nvSpPr>
        <p:spPr>
          <a:xfrm>
            <a:off x="1143000" y="4933043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Figures from Noah Snavely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A95896-7D83-4740-A0F5-4B201FF85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80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02DC-B7A4-A75A-0E10-4607ADAE29F0}"/>
              </a:ext>
            </a:extLst>
          </p:cNvPr>
          <p:cNvSpPr txBox="1"/>
          <p:nvPr/>
        </p:nvSpPr>
        <p:spPr>
          <a:xfrm>
            <a:off x="3035451" y="4204069"/>
            <a:ext cx="1340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Vertical Edges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6F71E5-A453-CB74-0090-9AC10F5B2A25}"/>
              </a:ext>
            </a:extLst>
          </p:cNvPr>
          <p:cNvSpPr txBox="1"/>
          <p:nvPr/>
        </p:nvSpPr>
        <p:spPr>
          <a:xfrm>
            <a:off x="4554300" y="4204069"/>
            <a:ext cx="15488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Horizontal Edges</a:t>
            </a:r>
          </a:p>
        </p:txBody>
      </p:sp>
    </p:spTree>
    <p:extLst>
      <p:ext uri="{BB962C8B-B14F-4D97-AF65-F5344CB8AC3E}">
        <p14:creationId xmlns:p14="http://schemas.microsoft.com/office/powerpoint/2010/main" val="42009654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426" name="Picture 3"/>
          <p:cNvPicPr>
            <a:picLocks noChangeAspect="1" noChangeArrowheads="1"/>
          </p:cNvPicPr>
          <p:nvPr/>
        </p:nvPicPr>
        <p:blipFill>
          <a:blip r:embed="rId3" cstate="print"/>
          <a:srcRect l="25868" t="39955" r="62596" b="37051"/>
          <a:stretch>
            <a:fillRect/>
          </a:stretch>
        </p:blipFill>
        <p:spPr bwMode="auto">
          <a:xfrm>
            <a:off x="1143000" y="1491852"/>
            <a:ext cx="1785938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lum contrast="-2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rcRect l="37849" t="31285" r="50668" b="47906"/>
          <a:stretch>
            <a:fillRect/>
          </a:stretch>
        </p:blipFill>
        <p:spPr bwMode="auto">
          <a:xfrm>
            <a:off x="3586162" y="971549"/>
            <a:ext cx="1643063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9428" name="TextBox 16"/>
          <p:cNvSpPr txBox="1">
            <a:spLocks noChangeArrowheads="1"/>
          </p:cNvSpPr>
          <p:nvPr/>
        </p:nvSpPr>
        <p:spPr bwMode="auto">
          <a:xfrm>
            <a:off x="1121569" y="3737371"/>
            <a:ext cx="192286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original image</a:t>
            </a: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56322" y="1875234"/>
            <a:ext cx="355997" cy="355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56322" y="3217068"/>
            <a:ext cx="355997" cy="355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 flipV="1">
            <a:off x="2928938" y="1930003"/>
            <a:ext cx="602456" cy="740569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4" name="Straight Arrow Connector 23"/>
          <p:cNvCxnSpPr>
            <a:cxnSpLocks noChangeShapeType="1"/>
          </p:cNvCxnSpPr>
          <p:nvPr/>
        </p:nvCxnSpPr>
        <p:spPr bwMode="auto">
          <a:xfrm>
            <a:off x="2928938" y="2670571"/>
            <a:ext cx="602456" cy="957263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2959766" y="4819337"/>
            <a:ext cx="2823349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 dirty="0">
                <a:latin typeface="Calibri"/>
                <a:ea typeface="+mn-ea"/>
                <a:cs typeface="+mn-cs"/>
              </a:rPr>
              <a:t>derivative filter responses, squared</a:t>
            </a: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4" cstate="print">
            <a:lum contrast="-2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rcRect l="37849" t="51515" r="50668" b="28004"/>
          <a:stretch>
            <a:fillRect/>
          </a:stretch>
        </p:blipFill>
        <p:spPr bwMode="auto">
          <a:xfrm>
            <a:off x="3586162" y="2888456"/>
            <a:ext cx="1643063" cy="1940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3695700" y="1053703"/>
            <a:ext cx="219075" cy="273844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3695700" y="2970609"/>
            <a:ext cx="219075" cy="273844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935266" y="4577953"/>
            <a:ext cx="211993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 dirty="0">
                <a:latin typeface="Calibri"/>
                <a:ea typeface="+mn-ea"/>
                <a:cs typeface="+mn-cs"/>
              </a:rPr>
              <a:t>statistics to summarize patterns in small windows 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033173"/>
              </p:ext>
            </p:extLst>
          </p:nvPr>
        </p:nvGraphicFramePr>
        <p:xfrm>
          <a:off x="5530454" y="1601390"/>
          <a:ext cx="2272935" cy="2163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7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2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u="sng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mean d/</a:t>
                      </a:r>
                      <a:r>
                        <a:rPr lang="en-US" sz="1100" b="1" u="sng" baseline="0" dirty="0" err="1">
                          <a:solidFill>
                            <a:schemeClr val="tx1"/>
                          </a:solidFill>
                        </a:rPr>
                        <a:t>dx</a:t>
                      </a: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 value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mean d/</a:t>
                      </a:r>
                      <a:r>
                        <a:rPr lang="en-US" sz="1100" b="1" u="sng" baseline="0" dirty="0" err="1">
                          <a:solidFill>
                            <a:schemeClr val="tx1"/>
                          </a:solidFill>
                        </a:rPr>
                        <a:t>dy</a:t>
                      </a: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 value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r>
                        <a:rPr lang="en-US" sz="1100" dirty="0"/>
                        <a:t>Win.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#1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 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aseline="0" dirty="0"/>
                        <a:t>    10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" name="TextBox 33"/>
          <p:cNvSpPr txBox="1">
            <a:spLocks noChangeArrowheads="1"/>
          </p:cNvSpPr>
          <p:nvPr/>
        </p:nvSpPr>
        <p:spPr bwMode="auto">
          <a:xfrm rot="5400000">
            <a:off x="6157913" y="4188997"/>
            <a:ext cx="123229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2250" b="1" kern="1200">
                <a:latin typeface="Calibri"/>
                <a:ea typeface="+mn-ea"/>
                <a:cs typeface="+mn-cs"/>
              </a:rPr>
              <a:t>…</a:t>
            </a: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503069" y="1574006"/>
            <a:ext cx="2300288" cy="2245519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cxnSp>
        <p:nvCxnSpPr>
          <p:cNvPr id="37" name="Straight Connector 36"/>
          <p:cNvCxnSpPr>
            <a:cxnSpLocks noChangeShapeType="1"/>
          </p:cNvCxnSpPr>
          <p:nvPr/>
        </p:nvCxnSpPr>
        <p:spPr bwMode="auto">
          <a:xfrm rot="5400000">
            <a:off x="5119687" y="2724149"/>
            <a:ext cx="2301479" cy="119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" name="Straight Connector 37"/>
          <p:cNvCxnSpPr>
            <a:cxnSpLocks noChangeShapeType="1"/>
          </p:cNvCxnSpPr>
          <p:nvPr/>
        </p:nvCxnSpPr>
        <p:spPr bwMode="auto">
          <a:xfrm rot="5400000">
            <a:off x="5913239" y="2723554"/>
            <a:ext cx="2300288" cy="119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1" name="TextBox 20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9C5F0B-6BA0-455C-A288-0EF012F86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81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0F57AB-1F29-856C-EA35-910AB0D53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Texture representation: Example</a:t>
            </a:r>
          </a:p>
        </p:txBody>
      </p:sp>
    </p:spTree>
    <p:extLst>
      <p:ext uri="{BB962C8B-B14F-4D97-AF65-F5344CB8AC3E}">
        <p14:creationId xmlns:p14="http://schemas.microsoft.com/office/powerpoint/2010/main" val="84342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 animBg="1"/>
      <p:bldP spid="28" grpId="0" animBg="1"/>
      <p:bldP spid="30" grpId="0"/>
      <p:bldP spid="34" grpId="0"/>
      <p:bldP spid="35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474" name="Picture 3"/>
          <p:cNvPicPr>
            <a:picLocks noChangeAspect="1" noChangeArrowheads="1"/>
          </p:cNvPicPr>
          <p:nvPr/>
        </p:nvPicPr>
        <p:blipFill>
          <a:blip r:embed="rId3" cstate="print"/>
          <a:srcRect l="25868" t="39955" r="62596" b="37051"/>
          <a:stretch>
            <a:fillRect/>
          </a:stretch>
        </p:blipFill>
        <p:spPr bwMode="auto">
          <a:xfrm>
            <a:off x="1143000" y="1475810"/>
            <a:ext cx="1785938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475" name="Picture 3"/>
          <p:cNvPicPr>
            <a:picLocks noChangeAspect="1" noChangeArrowheads="1"/>
          </p:cNvPicPr>
          <p:nvPr/>
        </p:nvPicPr>
        <p:blipFill>
          <a:blip r:embed="rId4" cstate="print">
            <a:lum contrast="-2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rcRect l="37849" t="31285" r="50668" b="47906"/>
          <a:stretch>
            <a:fillRect/>
          </a:stretch>
        </p:blipFill>
        <p:spPr bwMode="auto">
          <a:xfrm>
            <a:off x="3586162" y="955507"/>
            <a:ext cx="1643063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1476" name="TextBox 16"/>
          <p:cNvSpPr txBox="1">
            <a:spLocks noChangeArrowheads="1"/>
          </p:cNvSpPr>
          <p:nvPr/>
        </p:nvSpPr>
        <p:spPr bwMode="auto">
          <a:xfrm>
            <a:off x="1121569" y="3721329"/>
            <a:ext cx="192286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original image</a:t>
            </a:r>
          </a:p>
        </p:txBody>
      </p:sp>
      <p:pic>
        <p:nvPicPr>
          <p:cNvPr id="3614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56322" y="1859192"/>
            <a:ext cx="355997" cy="355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47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56322" y="3201026"/>
            <a:ext cx="355997" cy="355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61479" name="Straight Arrow Connector 21"/>
          <p:cNvCxnSpPr>
            <a:cxnSpLocks noChangeShapeType="1"/>
          </p:cNvCxnSpPr>
          <p:nvPr/>
        </p:nvCxnSpPr>
        <p:spPr bwMode="auto">
          <a:xfrm flipV="1">
            <a:off x="2928938" y="1913961"/>
            <a:ext cx="602456" cy="740569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1480" name="Straight Arrow Connector 23"/>
          <p:cNvCxnSpPr>
            <a:cxnSpLocks noChangeShapeType="1"/>
          </p:cNvCxnSpPr>
          <p:nvPr/>
        </p:nvCxnSpPr>
        <p:spPr bwMode="auto">
          <a:xfrm>
            <a:off x="2928938" y="2654529"/>
            <a:ext cx="602456" cy="957263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61481" name="TextBox 24"/>
          <p:cNvSpPr txBox="1">
            <a:spLocks noChangeArrowheads="1"/>
          </p:cNvSpPr>
          <p:nvPr/>
        </p:nvSpPr>
        <p:spPr bwMode="auto">
          <a:xfrm>
            <a:off x="3088103" y="4795274"/>
            <a:ext cx="2783243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 dirty="0">
                <a:latin typeface="Calibri"/>
                <a:ea typeface="+mn-ea"/>
                <a:cs typeface="+mn-cs"/>
              </a:rPr>
              <a:t>derivative filter responses, squared</a:t>
            </a:r>
          </a:p>
        </p:txBody>
      </p:sp>
      <p:pic>
        <p:nvPicPr>
          <p:cNvPr id="361482" name="Picture 3"/>
          <p:cNvPicPr>
            <a:picLocks noChangeAspect="1" noChangeArrowheads="1"/>
          </p:cNvPicPr>
          <p:nvPr/>
        </p:nvPicPr>
        <p:blipFill>
          <a:blip r:embed="rId4" cstate="print">
            <a:lum contrast="-2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rcRect l="37849" t="51515" r="50668" b="28004"/>
          <a:stretch>
            <a:fillRect/>
          </a:stretch>
        </p:blipFill>
        <p:spPr bwMode="auto">
          <a:xfrm>
            <a:off x="3586162" y="2872414"/>
            <a:ext cx="1643063" cy="1940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1483" name="Rectangle 26"/>
          <p:cNvSpPr>
            <a:spLocks noChangeArrowheads="1"/>
          </p:cNvSpPr>
          <p:nvPr/>
        </p:nvSpPr>
        <p:spPr bwMode="auto">
          <a:xfrm>
            <a:off x="3860006" y="1284120"/>
            <a:ext cx="219075" cy="273844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1484" name="Rectangle 27"/>
          <p:cNvSpPr>
            <a:spLocks noChangeArrowheads="1"/>
          </p:cNvSpPr>
          <p:nvPr/>
        </p:nvSpPr>
        <p:spPr bwMode="auto">
          <a:xfrm>
            <a:off x="3860006" y="3201026"/>
            <a:ext cx="219075" cy="273844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1485" name="TextBox 29"/>
          <p:cNvSpPr txBox="1">
            <a:spLocks noChangeArrowheads="1"/>
          </p:cNvSpPr>
          <p:nvPr/>
        </p:nvSpPr>
        <p:spPr bwMode="auto">
          <a:xfrm>
            <a:off x="5935266" y="4561911"/>
            <a:ext cx="2059774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 dirty="0">
                <a:latin typeface="Calibri"/>
                <a:ea typeface="+mn-ea"/>
                <a:cs typeface="+mn-cs"/>
              </a:rPr>
              <a:t>statistics to summarize patterns in small windows 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36221"/>
              </p:ext>
            </p:extLst>
          </p:nvPr>
        </p:nvGraphicFramePr>
        <p:xfrm>
          <a:off x="5530454" y="1585348"/>
          <a:ext cx="2272935" cy="2163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7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2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u="sng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mean d/</a:t>
                      </a:r>
                      <a:r>
                        <a:rPr lang="en-US" sz="1100" b="1" u="sng" baseline="0" dirty="0" err="1">
                          <a:solidFill>
                            <a:schemeClr val="tx1"/>
                          </a:solidFill>
                        </a:rPr>
                        <a:t>dx</a:t>
                      </a: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 value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mean d/</a:t>
                      </a:r>
                      <a:r>
                        <a:rPr lang="en-US" sz="1100" b="1" u="sng" baseline="0" dirty="0" err="1">
                          <a:solidFill>
                            <a:schemeClr val="tx1"/>
                          </a:solidFill>
                        </a:rPr>
                        <a:t>dy</a:t>
                      </a: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 value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r>
                        <a:rPr lang="en-US" sz="1100" dirty="0"/>
                        <a:t>Win.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#1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 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aseline="0" dirty="0"/>
                        <a:t>    10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r>
                        <a:rPr lang="en-US" sz="1100" dirty="0"/>
                        <a:t>Win.#2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18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 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61512" name="TextBox 33"/>
          <p:cNvSpPr txBox="1">
            <a:spLocks noChangeArrowheads="1"/>
          </p:cNvSpPr>
          <p:nvPr/>
        </p:nvSpPr>
        <p:spPr bwMode="auto">
          <a:xfrm rot="5400000">
            <a:off x="6157913" y="4172955"/>
            <a:ext cx="123229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2250" b="1" kern="1200">
                <a:latin typeface="Calibri"/>
                <a:ea typeface="+mn-ea"/>
                <a:cs typeface="+mn-cs"/>
              </a:rPr>
              <a:t>…</a:t>
            </a:r>
          </a:p>
        </p:txBody>
      </p:sp>
      <p:sp>
        <p:nvSpPr>
          <p:cNvPr id="361513" name="Rectangle 34"/>
          <p:cNvSpPr>
            <a:spLocks noChangeArrowheads="1"/>
          </p:cNvSpPr>
          <p:nvPr/>
        </p:nvSpPr>
        <p:spPr bwMode="auto">
          <a:xfrm>
            <a:off x="5503069" y="1557964"/>
            <a:ext cx="2300288" cy="2245519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cxnSp>
        <p:nvCxnSpPr>
          <p:cNvPr id="361514" name="Straight Connector 36"/>
          <p:cNvCxnSpPr>
            <a:cxnSpLocks noChangeShapeType="1"/>
          </p:cNvCxnSpPr>
          <p:nvPr/>
        </p:nvCxnSpPr>
        <p:spPr bwMode="auto">
          <a:xfrm rot="5400000">
            <a:off x="5119687" y="2708107"/>
            <a:ext cx="2301479" cy="119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1515" name="Straight Connector 37"/>
          <p:cNvCxnSpPr>
            <a:cxnSpLocks noChangeShapeType="1"/>
          </p:cNvCxnSpPr>
          <p:nvPr/>
        </p:nvCxnSpPr>
        <p:spPr bwMode="auto">
          <a:xfrm rot="5400000">
            <a:off x="5913239" y="2707512"/>
            <a:ext cx="2300288" cy="119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0" name="TextBox 19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067650-B9A2-439A-B8B0-2E3580040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82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5E09D277-641A-2834-07AA-9773611CF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Texture representation: Example</a:t>
            </a:r>
          </a:p>
        </p:txBody>
      </p:sp>
    </p:spTree>
    <p:extLst>
      <p:ext uri="{BB962C8B-B14F-4D97-AF65-F5344CB8AC3E}">
        <p14:creationId xmlns:p14="http://schemas.microsoft.com/office/powerpoint/2010/main" val="7908815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570" name="Picture 3"/>
          <p:cNvPicPr>
            <a:picLocks noChangeAspect="1" noChangeArrowheads="1"/>
          </p:cNvPicPr>
          <p:nvPr/>
        </p:nvPicPr>
        <p:blipFill>
          <a:blip r:embed="rId3" cstate="print"/>
          <a:srcRect l="25868" t="39955" r="62596" b="37051"/>
          <a:stretch>
            <a:fillRect/>
          </a:stretch>
        </p:blipFill>
        <p:spPr bwMode="auto">
          <a:xfrm>
            <a:off x="1143000" y="1499873"/>
            <a:ext cx="1785938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5571" name="Picture 3"/>
          <p:cNvPicPr>
            <a:picLocks noChangeAspect="1" noChangeArrowheads="1"/>
          </p:cNvPicPr>
          <p:nvPr/>
        </p:nvPicPr>
        <p:blipFill>
          <a:blip r:embed="rId4" cstate="print">
            <a:lum contrast="-2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rcRect l="37849" t="31285" r="50668" b="47906"/>
          <a:stretch>
            <a:fillRect/>
          </a:stretch>
        </p:blipFill>
        <p:spPr bwMode="auto">
          <a:xfrm>
            <a:off x="3586162" y="979570"/>
            <a:ext cx="1643063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5572" name="TextBox 16"/>
          <p:cNvSpPr txBox="1">
            <a:spLocks noChangeArrowheads="1"/>
          </p:cNvSpPr>
          <p:nvPr/>
        </p:nvSpPr>
        <p:spPr bwMode="auto">
          <a:xfrm>
            <a:off x="1121569" y="3745392"/>
            <a:ext cx="192286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original image</a:t>
            </a:r>
          </a:p>
        </p:txBody>
      </p:sp>
      <p:pic>
        <p:nvPicPr>
          <p:cNvPr id="36557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56322" y="1883255"/>
            <a:ext cx="355997" cy="355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557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56322" y="3225089"/>
            <a:ext cx="355997" cy="355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65575" name="Straight Arrow Connector 21"/>
          <p:cNvCxnSpPr>
            <a:cxnSpLocks noChangeShapeType="1"/>
          </p:cNvCxnSpPr>
          <p:nvPr/>
        </p:nvCxnSpPr>
        <p:spPr bwMode="auto">
          <a:xfrm flipV="1">
            <a:off x="2928938" y="1938024"/>
            <a:ext cx="602456" cy="740569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5576" name="Straight Arrow Connector 23"/>
          <p:cNvCxnSpPr>
            <a:cxnSpLocks noChangeShapeType="1"/>
          </p:cNvCxnSpPr>
          <p:nvPr/>
        </p:nvCxnSpPr>
        <p:spPr bwMode="auto">
          <a:xfrm>
            <a:off x="2928938" y="2678592"/>
            <a:ext cx="602456" cy="957263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65577" name="TextBox 24"/>
          <p:cNvSpPr txBox="1">
            <a:spLocks noChangeArrowheads="1"/>
          </p:cNvSpPr>
          <p:nvPr/>
        </p:nvSpPr>
        <p:spPr bwMode="auto">
          <a:xfrm>
            <a:off x="3047997" y="4819337"/>
            <a:ext cx="2823349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 dirty="0">
                <a:latin typeface="Calibri"/>
                <a:ea typeface="+mn-ea"/>
                <a:cs typeface="+mn-cs"/>
              </a:rPr>
              <a:t>derivative filter responses, squared</a:t>
            </a:r>
          </a:p>
        </p:txBody>
      </p:sp>
      <p:pic>
        <p:nvPicPr>
          <p:cNvPr id="365578" name="Picture 3"/>
          <p:cNvPicPr>
            <a:picLocks noChangeAspect="1" noChangeArrowheads="1"/>
          </p:cNvPicPr>
          <p:nvPr/>
        </p:nvPicPr>
        <p:blipFill>
          <a:blip r:embed="rId4" cstate="print">
            <a:lum contrast="-2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rcRect l="37849" t="51515" r="50668" b="28004"/>
          <a:stretch>
            <a:fillRect/>
          </a:stretch>
        </p:blipFill>
        <p:spPr bwMode="auto">
          <a:xfrm>
            <a:off x="3586162" y="2896477"/>
            <a:ext cx="1643063" cy="1940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5579" name="Rectangle 26"/>
          <p:cNvSpPr>
            <a:spLocks noChangeArrowheads="1"/>
          </p:cNvSpPr>
          <p:nvPr/>
        </p:nvSpPr>
        <p:spPr bwMode="auto">
          <a:xfrm>
            <a:off x="4298156" y="1472489"/>
            <a:ext cx="219075" cy="273844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5580" name="Rectangle 27"/>
          <p:cNvSpPr>
            <a:spLocks noChangeArrowheads="1"/>
          </p:cNvSpPr>
          <p:nvPr/>
        </p:nvSpPr>
        <p:spPr bwMode="auto">
          <a:xfrm>
            <a:off x="4298156" y="3389395"/>
            <a:ext cx="219075" cy="273844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5581" name="TextBox 29"/>
          <p:cNvSpPr txBox="1">
            <a:spLocks noChangeArrowheads="1"/>
          </p:cNvSpPr>
          <p:nvPr/>
        </p:nvSpPr>
        <p:spPr bwMode="auto">
          <a:xfrm>
            <a:off x="5935266" y="4585974"/>
            <a:ext cx="206454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 dirty="0">
                <a:latin typeface="Calibri"/>
                <a:ea typeface="+mn-ea"/>
                <a:cs typeface="+mn-cs"/>
              </a:rPr>
              <a:t>statistics to summarize patterns in small windows 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409217"/>
              </p:ext>
            </p:extLst>
          </p:nvPr>
        </p:nvGraphicFramePr>
        <p:xfrm>
          <a:off x="5530454" y="1609411"/>
          <a:ext cx="2272935" cy="2163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7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2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u="sng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mean d/</a:t>
                      </a:r>
                      <a:r>
                        <a:rPr lang="en-US" sz="1100" b="1" u="sng" baseline="0" dirty="0" err="1">
                          <a:solidFill>
                            <a:schemeClr val="tx1"/>
                          </a:solidFill>
                        </a:rPr>
                        <a:t>dx</a:t>
                      </a: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 value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mean d/</a:t>
                      </a:r>
                      <a:r>
                        <a:rPr lang="en-US" sz="1100" b="1" u="sng" baseline="0" dirty="0" err="1">
                          <a:solidFill>
                            <a:schemeClr val="tx1"/>
                          </a:solidFill>
                        </a:rPr>
                        <a:t>dy</a:t>
                      </a: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 value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r>
                        <a:rPr lang="en-US" sz="1100" dirty="0"/>
                        <a:t>Win.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#1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 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aseline="0" dirty="0"/>
                        <a:t>    10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r>
                        <a:rPr lang="en-US" sz="1100" dirty="0"/>
                        <a:t>Win.#2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18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 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r>
                        <a:rPr lang="en-US" sz="1100" dirty="0"/>
                        <a:t>Win.#9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20        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20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65608" name="TextBox 33"/>
          <p:cNvSpPr txBox="1">
            <a:spLocks noChangeArrowheads="1"/>
          </p:cNvSpPr>
          <p:nvPr/>
        </p:nvSpPr>
        <p:spPr bwMode="auto">
          <a:xfrm rot="5400000">
            <a:off x="6157913" y="4197018"/>
            <a:ext cx="123229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2250" b="1" kern="1200">
                <a:latin typeface="Calibri"/>
                <a:ea typeface="+mn-ea"/>
                <a:cs typeface="+mn-cs"/>
              </a:rPr>
              <a:t>…</a:t>
            </a:r>
          </a:p>
        </p:txBody>
      </p:sp>
      <p:sp>
        <p:nvSpPr>
          <p:cNvPr id="365609" name="Rectangle 34"/>
          <p:cNvSpPr>
            <a:spLocks noChangeArrowheads="1"/>
          </p:cNvSpPr>
          <p:nvPr/>
        </p:nvSpPr>
        <p:spPr bwMode="auto">
          <a:xfrm>
            <a:off x="5503069" y="1582027"/>
            <a:ext cx="2300288" cy="2245519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cxnSp>
        <p:nvCxnSpPr>
          <p:cNvPr id="365610" name="Straight Connector 36"/>
          <p:cNvCxnSpPr>
            <a:cxnSpLocks noChangeShapeType="1"/>
          </p:cNvCxnSpPr>
          <p:nvPr/>
        </p:nvCxnSpPr>
        <p:spPr bwMode="auto">
          <a:xfrm rot="5400000">
            <a:off x="5119687" y="2732170"/>
            <a:ext cx="2301479" cy="119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5611" name="Straight Connector 37"/>
          <p:cNvCxnSpPr>
            <a:cxnSpLocks noChangeShapeType="1"/>
          </p:cNvCxnSpPr>
          <p:nvPr/>
        </p:nvCxnSpPr>
        <p:spPr bwMode="auto">
          <a:xfrm rot="5400000">
            <a:off x="5913239" y="2731575"/>
            <a:ext cx="2300288" cy="119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65612" name="TextBox 22"/>
          <p:cNvSpPr txBox="1">
            <a:spLocks noChangeArrowheads="1"/>
          </p:cNvSpPr>
          <p:nvPr/>
        </p:nvSpPr>
        <p:spPr bwMode="auto">
          <a:xfrm rot="5400000">
            <a:off x="4832152" y="3850971"/>
            <a:ext cx="22502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200" b="1" kern="1200">
                <a:latin typeface="Calibri"/>
                <a:ea typeface="+mn-ea"/>
                <a:cs typeface="+mn-cs"/>
              </a:rPr>
              <a:t>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DB0803-3F7A-4284-8DF5-ADC012997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83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223AAAF3-AA3F-4849-7187-394FDA7FC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Texture representation: Example</a:t>
            </a:r>
          </a:p>
        </p:txBody>
      </p:sp>
    </p:spTree>
    <p:extLst>
      <p:ext uri="{BB962C8B-B14F-4D97-AF65-F5344CB8AC3E}">
        <p14:creationId xmlns:p14="http://schemas.microsoft.com/office/powerpoint/2010/main" val="154656842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9" name="TextBox 29"/>
          <p:cNvSpPr txBox="1">
            <a:spLocks noChangeArrowheads="1"/>
          </p:cNvSpPr>
          <p:nvPr/>
        </p:nvSpPr>
        <p:spPr bwMode="auto">
          <a:xfrm>
            <a:off x="5935266" y="4425554"/>
            <a:ext cx="1922859" cy="715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statistics to summarize patterns in small windows 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5530454" y="1448991"/>
          <a:ext cx="2272935" cy="2163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7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2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u="sng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mean d/</a:t>
                      </a:r>
                      <a:r>
                        <a:rPr lang="en-US" sz="1100" b="1" u="sng" baseline="0" dirty="0" err="1">
                          <a:solidFill>
                            <a:schemeClr val="tx1"/>
                          </a:solidFill>
                        </a:rPr>
                        <a:t>dx</a:t>
                      </a: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 value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mean d/</a:t>
                      </a:r>
                      <a:r>
                        <a:rPr lang="en-US" sz="1100" b="1" u="sng" baseline="0" dirty="0" err="1">
                          <a:solidFill>
                            <a:schemeClr val="tx1"/>
                          </a:solidFill>
                        </a:rPr>
                        <a:t>dy</a:t>
                      </a: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 value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r>
                        <a:rPr lang="en-US" sz="1100" dirty="0"/>
                        <a:t>Win.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#1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 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aseline="0" dirty="0"/>
                        <a:t>    10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r>
                        <a:rPr lang="en-US" sz="1100" dirty="0"/>
                        <a:t>Win.#2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18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 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r>
                        <a:rPr lang="en-US" sz="1100" dirty="0"/>
                        <a:t>Win.#9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20        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20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67646" name="TextBox 33"/>
          <p:cNvSpPr txBox="1">
            <a:spLocks noChangeArrowheads="1"/>
          </p:cNvSpPr>
          <p:nvPr/>
        </p:nvSpPr>
        <p:spPr bwMode="auto">
          <a:xfrm rot="5400000">
            <a:off x="6157913" y="4036598"/>
            <a:ext cx="123229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2250" b="1" kern="1200">
                <a:latin typeface="Calibri"/>
                <a:ea typeface="+mn-ea"/>
                <a:cs typeface="+mn-cs"/>
              </a:rPr>
              <a:t>…</a:t>
            </a:r>
          </a:p>
        </p:txBody>
      </p:sp>
      <p:sp>
        <p:nvSpPr>
          <p:cNvPr id="367647" name="Rectangle 34"/>
          <p:cNvSpPr>
            <a:spLocks noChangeArrowheads="1"/>
          </p:cNvSpPr>
          <p:nvPr/>
        </p:nvSpPr>
        <p:spPr bwMode="auto">
          <a:xfrm>
            <a:off x="5503069" y="1421607"/>
            <a:ext cx="2300288" cy="2245519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cxnSp>
        <p:nvCxnSpPr>
          <p:cNvPr id="367648" name="Straight Connector 36"/>
          <p:cNvCxnSpPr>
            <a:cxnSpLocks noChangeShapeType="1"/>
          </p:cNvCxnSpPr>
          <p:nvPr/>
        </p:nvCxnSpPr>
        <p:spPr bwMode="auto">
          <a:xfrm rot="5400000">
            <a:off x="5119687" y="2571750"/>
            <a:ext cx="2301479" cy="119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7649" name="Straight Connector 37"/>
          <p:cNvCxnSpPr>
            <a:cxnSpLocks noChangeShapeType="1"/>
          </p:cNvCxnSpPr>
          <p:nvPr/>
        </p:nvCxnSpPr>
        <p:spPr bwMode="auto">
          <a:xfrm rot="5400000">
            <a:off x="5913239" y="2571155"/>
            <a:ext cx="2300288" cy="119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67650" name="TextBox 22"/>
          <p:cNvSpPr txBox="1">
            <a:spLocks noChangeArrowheads="1"/>
          </p:cNvSpPr>
          <p:nvPr/>
        </p:nvSpPr>
        <p:spPr bwMode="auto">
          <a:xfrm rot="5400000">
            <a:off x="4832152" y="3690551"/>
            <a:ext cx="22502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200" b="1" kern="1200">
                <a:latin typeface="Calibri"/>
                <a:ea typeface="+mn-ea"/>
                <a:cs typeface="+mn-cs"/>
              </a:rPr>
              <a:t>…</a:t>
            </a:r>
          </a:p>
        </p:txBody>
      </p:sp>
      <p:cxnSp>
        <p:nvCxnSpPr>
          <p:cNvPr id="367651" name="Straight Arrow Connector 30"/>
          <p:cNvCxnSpPr>
            <a:cxnSpLocks noChangeShapeType="1"/>
          </p:cNvCxnSpPr>
          <p:nvPr/>
        </p:nvCxnSpPr>
        <p:spPr bwMode="auto">
          <a:xfrm>
            <a:off x="2244328" y="3471863"/>
            <a:ext cx="2327672" cy="1191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7652" name="Straight Arrow Connector 35"/>
          <p:cNvCxnSpPr>
            <a:cxnSpLocks noChangeShapeType="1"/>
          </p:cNvCxnSpPr>
          <p:nvPr/>
        </p:nvCxnSpPr>
        <p:spPr bwMode="auto">
          <a:xfrm rot="5400000" flipH="1" flipV="1">
            <a:off x="1231702" y="2485431"/>
            <a:ext cx="2026444" cy="119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67653" name="TextBox 38"/>
          <p:cNvSpPr txBox="1">
            <a:spLocks noChangeArrowheads="1"/>
          </p:cNvSpPr>
          <p:nvPr/>
        </p:nvSpPr>
        <p:spPr bwMode="auto">
          <a:xfrm>
            <a:off x="2189560" y="3636169"/>
            <a:ext cx="336827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Dimension 1 (mean d/dx value)</a:t>
            </a:r>
          </a:p>
        </p:txBody>
      </p:sp>
      <p:sp>
        <p:nvSpPr>
          <p:cNvPr id="367654" name="TextBox 39"/>
          <p:cNvSpPr txBox="1">
            <a:spLocks noChangeArrowheads="1"/>
          </p:cNvSpPr>
          <p:nvPr/>
        </p:nvSpPr>
        <p:spPr bwMode="auto">
          <a:xfrm rot="-5400000">
            <a:off x="151210" y="1966295"/>
            <a:ext cx="336827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Dimension 2 (mean d/dy value)</a:t>
            </a: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463404" y="1476376"/>
            <a:ext cx="1779984" cy="1451372"/>
            <a:chOff x="1760499" y="1968480"/>
            <a:chExt cx="2373345" cy="1935189"/>
          </a:xfrm>
        </p:grpSpPr>
        <p:sp>
          <p:nvSpPr>
            <p:cNvPr id="367684" name="Oval 40"/>
            <p:cNvSpPr>
              <a:spLocks noChangeArrowheads="1"/>
            </p:cNvSpPr>
            <p:nvPr/>
          </p:nvSpPr>
          <p:spPr bwMode="auto">
            <a:xfrm>
              <a:off x="1760499" y="3136896"/>
              <a:ext cx="219078" cy="2555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7685" name="Oval 41"/>
            <p:cNvSpPr>
              <a:spLocks noChangeArrowheads="1"/>
            </p:cNvSpPr>
            <p:nvPr/>
          </p:nvSpPr>
          <p:spPr bwMode="auto">
            <a:xfrm>
              <a:off x="3476610" y="3648078"/>
              <a:ext cx="219078" cy="2555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7686" name="Oval 42"/>
            <p:cNvSpPr>
              <a:spLocks noChangeArrowheads="1"/>
            </p:cNvSpPr>
            <p:nvPr/>
          </p:nvSpPr>
          <p:spPr bwMode="auto">
            <a:xfrm>
              <a:off x="3914766" y="1968480"/>
              <a:ext cx="219078" cy="2555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5" name="Oval 44"/>
          <p:cNvSpPr>
            <a:spLocks noChangeArrowheads="1"/>
          </p:cNvSpPr>
          <p:nvPr/>
        </p:nvSpPr>
        <p:spPr bwMode="auto">
          <a:xfrm>
            <a:off x="3860007" y="1448992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46" name="Oval 45"/>
          <p:cNvSpPr>
            <a:spLocks noChangeArrowheads="1"/>
          </p:cNvSpPr>
          <p:nvPr/>
        </p:nvSpPr>
        <p:spPr bwMode="auto">
          <a:xfrm>
            <a:off x="3942160" y="169545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47" name="Oval 46"/>
          <p:cNvSpPr>
            <a:spLocks noChangeArrowheads="1"/>
          </p:cNvSpPr>
          <p:nvPr/>
        </p:nvSpPr>
        <p:spPr bwMode="auto">
          <a:xfrm>
            <a:off x="3887392" y="2955131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48" name="Oval 47"/>
          <p:cNvSpPr>
            <a:spLocks noChangeArrowheads="1"/>
          </p:cNvSpPr>
          <p:nvPr/>
        </p:nvSpPr>
        <p:spPr bwMode="auto">
          <a:xfrm>
            <a:off x="2490788" y="1668067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49" name="Oval 48"/>
          <p:cNvSpPr>
            <a:spLocks noChangeArrowheads="1"/>
          </p:cNvSpPr>
          <p:nvPr/>
        </p:nvSpPr>
        <p:spPr bwMode="auto">
          <a:xfrm>
            <a:off x="2709863" y="1914525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50" name="Oval 49"/>
          <p:cNvSpPr>
            <a:spLocks noChangeArrowheads="1"/>
          </p:cNvSpPr>
          <p:nvPr/>
        </p:nvSpPr>
        <p:spPr bwMode="auto">
          <a:xfrm>
            <a:off x="4051698" y="2818210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51" name="Oval 50"/>
          <p:cNvSpPr>
            <a:spLocks noChangeArrowheads="1"/>
          </p:cNvSpPr>
          <p:nvPr/>
        </p:nvSpPr>
        <p:spPr bwMode="auto">
          <a:xfrm>
            <a:off x="2436019" y="2955131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52" name="Oval 51"/>
          <p:cNvSpPr>
            <a:spLocks noChangeArrowheads="1"/>
          </p:cNvSpPr>
          <p:nvPr/>
        </p:nvSpPr>
        <p:spPr bwMode="auto">
          <a:xfrm>
            <a:off x="2655094" y="3201592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53" name="Oval 52"/>
          <p:cNvSpPr>
            <a:spLocks noChangeArrowheads="1"/>
          </p:cNvSpPr>
          <p:nvPr/>
        </p:nvSpPr>
        <p:spPr bwMode="auto">
          <a:xfrm>
            <a:off x="2709863" y="2955131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54" name="Oval 53"/>
          <p:cNvSpPr>
            <a:spLocks noChangeArrowheads="1"/>
          </p:cNvSpPr>
          <p:nvPr/>
        </p:nvSpPr>
        <p:spPr bwMode="auto">
          <a:xfrm>
            <a:off x="2792017" y="3119438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55" name="Oval 54"/>
          <p:cNvSpPr>
            <a:spLocks noChangeArrowheads="1"/>
          </p:cNvSpPr>
          <p:nvPr/>
        </p:nvSpPr>
        <p:spPr bwMode="auto">
          <a:xfrm>
            <a:off x="2381251" y="3233738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56" name="Oval 55"/>
          <p:cNvSpPr>
            <a:spLocks noChangeArrowheads="1"/>
          </p:cNvSpPr>
          <p:nvPr/>
        </p:nvSpPr>
        <p:spPr bwMode="auto">
          <a:xfrm>
            <a:off x="2545557" y="3064669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57" name="Oval 56"/>
          <p:cNvSpPr>
            <a:spLocks noChangeArrowheads="1"/>
          </p:cNvSpPr>
          <p:nvPr/>
        </p:nvSpPr>
        <p:spPr bwMode="auto">
          <a:xfrm>
            <a:off x="2600326" y="2818210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58" name="Oval 57"/>
          <p:cNvSpPr>
            <a:spLocks noChangeArrowheads="1"/>
          </p:cNvSpPr>
          <p:nvPr/>
        </p:nvSpPr>
        <p:spPr bwMode="auto">
          <a:xfrm>
            <a:off x="2846785" y="300990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59" name="Oval 58"/>
          <p:cNvSpPr>
            <a:spLocks noChangeArrowheads="1"/>
          </p:cNvSpPr>
          <p:nvPr/>
        </p:nvSpPr>
        <p:spPr bwMode="auto">
          <a:xfrm>
            <a:off x="2408635" y="2872979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60" name="Oval 59"/>
          <p:cNvSpPr>
            <a:spLocks noChangeArrowheads="1"/>
          </p:cNvSpPr>
          <p:nvPr/>
        </p:nvSpPr>
        <p:spPr bwMode="auto">
          <a:xfrm>
            <a:off x="2682479" y="169545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61" name="Oval 60"/>
          <p:cNvSpPr>
            <a:spLocks noChangeArrowheads="1"/>
          </p:cNvSpPr>
          <p:nvPr/>
        </p:nvSpPr>
        <p:spPr bwMode="auto">
          <a:xfrm>
            <a:off x="2463404" y="1503760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62" name="Oval 61"/>
          <p:cNvSpPr>
            <a:spLocks noChangeArrowheads="1"/>
          </p:cNvSpPr>
          <p:nvPr/>
        </p:nvSpPr>
        <p:spPr bwMode="auto">
          <a:xfrm>
            <a:off x="4001692" y="3069431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63" name="Oval 62"/>
          <p:cNvSpPr>
            <a:spLocks noChangeArrowheads="1"/>
          </p:cNvSpPr>
          <p:nvPr/>
        </p:nvSpPr>
        <p:spPr bwMode="auto">
          <a:xfrm>
            <a:off x="2518173" y="1832373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64" name="Oval 63"/>
          <p:cNvSpPr>
            <a:spLocks noChangeArrowheads="1"/>
          </p:cNvSpPr>
          <p:nvPr/>
        </p:nvSpPr>
        <p:spPr bwMode="auto">
          <a:xfrm>
            <a:off x="2824163" y="300990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65" name="Oval 64"/>
          <p:cNvSpPr>
            <a:spLocks noChangeArrowheads="1"/>
          </p:cNvSpPr>
          <p:nvPr/>
        </p:nvSpPr>
        <p:spPr bwMode="auto">
          <a:xfrm>
            <a:off x="2906317" y="3174206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66" name="Oval 65"/>
          <p:cNvSpPr>
            <a:spLocks noChangeArrowheads="1"/>
          </p:cNvSpPr>
          <p:nvPr/>
        </p:nvSpPr>
        <p:spPr bwMode="auto">
          <a:xfrm>
            <a:off x="2961085" y="3064669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67" name="Oval 66"/>
          <p:cNvSpPr>
            <a:spLocks noChangeArrowheads="1"/>
          </p:cNvSpPr>
          <p:nvPr/>
        </p:nvSpPr>
        <p:spPr bwMode="auto">
          <a:xfrm>
            <a:off x="2655094" y="2681288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68" name="Oval 67"/>
          <p:cNvSpPr>
            <a:spLocks noChangeArrowheads="1"/>
          </p:cNvSpPr>
          <p:nvPr/>
        </p:nvSpPr>
        <p:spPr bwMode="auto">
          <a:xfrm>
            <a:off x="2737248" y="2845594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69" name="Oval 68"/>
          <p:cNvSpPr>
            <a:spLocks noChangeArrowheads="1"/>
          </p:cNvSpPr>
          <p:nvPr/>
        </p:nvSpPr>
        <p:spPr bwMode="auto">
          <a:xfrm>
            <a:off x="2792017" y="2736056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70" name="Oval 69"/>
          <p:cNvSpPr>
            <a:spLocks noChangeArrowheads="1"/>
          </p:cNvSpPr>
          <p:nvPr/>
        </p:nvSpPr>
        <p:spPr bwMode="auto">
          <a:xfrm>
            <a:off x="2769394" y="2736056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71" name="Oval 70"/>
          <p:cNvSpPr>
            <a:spLocks noChangeArrowheads="1"/>
          </p:cNvSpPr>
          <p:nvPr/>
        </p:nvSpPr>
        <p:spPr bwMode="auto">
          <a:xfrm>
            <a:off x="2851548" y="2900363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72" name="Oval 71"/>
          <p:cNvSpPr>
            <a:spLocks noChangeArrowheads="1"/>
          </p:cNvSpPr>
          <p:nvPr/>
        </p:nvSpPr>
        <p:spPr bwMode="auto">
          <a:xfrm>
            <a:off x="2906317" y="2790825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29F0BA-3D5A-4A7D-B852-D9F3B083B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84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BBEDFBED-A3AD-CA6A-2BD2-06B0E53E8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Texture representation: Example</a:t>
            </a:r>
          </a:p>
        </p:txBody>
      </p:sp>
    </p:spTree>
    <p:extLst>
      <p:ext uri="{BB962C8B-B14F-4D97-AF65-F5344CB8AC3E}">
        <p14:creationId xmlns:p14="http://schemas.microsoft.com/office/powerpoint/2010/main" val="210013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TextBox 29"/>
          <p:cNvSpPr txBox="1">
            <a:spLocks noChangeArrowheads="1"/>
          </p:cNvSpPr>
          <p:nvPr/>
        </p:nvSpPr>
        <p:spPr bwMode="auto">
          <a:xfrm>
            <a:off x="5935266" y="4425554"/>
            <a:ext cx="1922859" cy="715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statistics to summarize patterns in small windows 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5530454" y="1448991"/>
          <a:ext cx="2272935" cy="2163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7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2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u="sng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mean d/</a:t>
                      </a:r>
                      <a:r>
                        <a:rPr lang="en-US" sz="1100" b="1" u="sng" baseline="0" dirty="0" err="1">
                          <a:solidFill>
                            <a:schemeClr val="tx1"/>
                          </a:solidFill>
                        </a:rPr>
                        <a:t>dx</a:t>
                      </a: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 value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mean d/</a:t>
                      </a:r>
                      <a:r>
                        <a:rPr lang="en-US" sz="1100" b="1" u="sng" baseline="0" dirty="0" err="1">
                          <a:solidFill>
                            <a:schemeClr val="tx1"/>
                          </a:solidFill>
                        </a:rPr>
                        <a:t>dy</a:t>
                      </a: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 value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r>
                        <a:rPr lang="en-US" sz="1100" dirty="0"/>
                        <a:t>Win.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#1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 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aseline="0" dirty="0"/>
                        <a:t>    10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r>
                        <a:rPr lang="en-US" sz="1100" dirty="0"/>
                        <a:t>Win.#2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18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 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r>
                        <a:rPr lang="en-US" sz="1100" dirty="0"/>
                        <a:t>Win.#9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20        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20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69693" name="TextBox 33"/>
          <p:cNvSpPr txBox="1">
            <a:spLocks noChangeArrowheads="1"/>
          </p:cNvSpPr>
          <p:nvPr/>
        </p:nvSpPr>
        <p:spPr bwMode="auto">
          <a:xfrm rot="5400000">
            <a:off x="6157913" y="4036598"/>
            <a:ext cx="123229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2250" b="1" kern="1200">
                <a:latin typeface="Calibri"/>
                <a:ea typeface="+mn-ea"/>
                <a:cs typeface="+mn-cs"/>
              </a:rPr>
              <a:t>…</a:t>
            </a:r>
          </a:p>
        </p:txBody>
      </p:sp>
      <p:sp>
        <p:nvSpPr>
          <p:cNvPr id="369694" name="Rectangle 34"/>
          <p:cNvSpPr>
            <a:spLocks noChangeArrowheads="1"/>
          </p:cNvSpPr>
          <p:nvPr/>
        </p:nvSpPr>
        <p:spPr bwMode="auto">
          <a:xfrm>
            <a:off x="5503069" y="1421607"/>
            <a:ext cx="2300288" cy="2245519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cxnSp>
        <p:nvCxnSpPr>
          <p:cNvPr id="369695" name="Straight Connector 36"/>
          <p:cNvCxnSpPr>
            <a:cxnSpLocks noChangeShapeType="1"/>
          </p:cNvCxnSpPr>
          <p:nvPr/>
        </p:nvCxnSpPr>
        <p:spPr bwMode="auto">
          <a:xfrm rot="5400000">
            <a:off x="5119687" y="2571750"/>
            <a:ext cx="2301479" cy="119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9696" name="Straight Connector 37"/>
          <p:cNvCxnSpPr>
            <a:cxnSpLocks noChangeShapeType="1"/>
          </p:cNvCxnSpPr>
          <p:nvPr/>
        </p:nvCxnSpPr>
        <p:spPr bwMode="auto">
          <a:xfrm rot="5400000">
            <a:off x="5913239" y="2571155"/>
            <a:ext cx="2300288" cy="119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69697" name="TextBox 22"/>
          <p:cNvSpPr txBox="1">
            <a:spLocks noChangeArrowheads="1"/>
          </p:cNvSpPr>
          <p:nvPr/>
        </p:nvSpPr>
        <p:spPr bwMode="auto">
          <a:xfrm rot="5400000">
            <a:off x="4832152" y="3690551"/>
            <a:ext cx="22502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200" b="1" kern="1200">
                <a:latin typeface="Calibri"/>
                <a:ea typeface="+mn-ea"/>
                <a:cs typeface="+mn-cs"/>
              </a:rPr>
              <a:t>…</a:t>
            </a:r>
          </a:p>
        </p:txBody>
      </p:sp>
      <p:cxnSp>
        <p:nvCxnSpPr>
          <p:cNvPr id="369698" name="Straight Arrow Connector 30"/>
          <p:cNvCxnSpPr>
            <a:cxnSpLocks noChangeShapeType="1"/>
          </p:cNvCxnSpPr>
          <p:nvPr/>
        </p:nvCxnSpPr>
        <p:spPr bwMode="auto">
          <a:xfrm>
            <a:off x="2244328" y="3471863"/>
            <a:ext cx="2327672" cy="1191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9699" name="Straight Arrow Connector 35"/>
          <p:cNvCxnSpPr>
            <a:cxnSpLocks noChangeShapeType="1"/>
          </p:cNvCxnSpPr>
          <p:nvPr/>
        </p:nvCxnSpPr>
        <p:spPr bwMode="auto">
          <a:xfrm rot="5400000" flipH="1" flipV="1">
            <a:off x="1231702" y="2485431"/>
            <a:ext cx="2026444" cy="119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69700" name="TextBox 38"/>
          <p:cNvSpPr txBox="1">
            <a:spLocks noChangeArrowheads="1"/>
          </p:cNvSpPr>
          <p:nvPr/>
        </p:nvSpPr>
        <p:spPr bwMode="auto">
          <a:xfrm>
            <a:off x="2189560" y="3636169"/>
            <a:ext cx="336827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Dimension 1 (mean d/dx value)</a:t>
            </a:r>
          </a:p>
        </p:txBody>
      </p:sp>
      <p:sp>
        <p:nvSpPr>
          <p:cNvPr id="369701" name="TextBox 39"/>
          <p:cNvSpPr txBox="1">
            <a:spLocks noChangeArrowheads="1"/>
          </p:cNvSpPr>
          <p:nvPr/>
        </p:nvSpPr>
        <p:spPr bwMode="auto">
          <a:xfrm rot="-5400000">
            <a:off x="151210" y="1966295"/>
            <a:ext cx="336827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Dimension 2 (mean d/dy value)</a:t>
            </a: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463404" y="1476376"/>
            <a:ext cx="1779984" cy="1451372"/>
            <a:chOff x="1760499" y="1968480"/>
            <a:chExt cx="2373345" cy="1935189"/>
          </a:xfrm>
        </p:grpSpPr>
        <p:sp>
          <p:nvSpPr>
            <p:cNvPr id="369747" name="Oval 40"/>
            <p:cNvSpPr>
              <a:spLocks noChangeArrowheads="1"/>
            </p:cNvSpPr>
            <p:nvPr/>
          </p:nvSpPr>
          <p:spPr bwMode="auto">
            <a:xfrm>
              <a:off x="1760499" y="3136896"/>
              <a:ext cx="219078" cy="2555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9748" name="Oval 41"/>
            <p:cNvSpPr>
              <a:spLocks noChangeArrowheads="1"/>
            </p:cNvSpPr>
            <p:nvPr/>
          </p:nvSpPr>
          <p:spPr bwMode="auto">
            <a:xfrm>
              <a:off x="3476610" y="3648078"/>
              <a:ext cx="219078" cy="2555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9749" name="Oval 42"/>
            <p:cNvSpPr>
              <a:spLocks noChangeArrowheads="1"/>
            </p:cNvSpPr>
            <p:nvPr/>
          </p:nvSpPr>
          <p:spPr bwMode="auto">
            <a:xfrm>
              <a:off x="3914766" y="1968480"/>
              <a:ext cx="219078" cy="2555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69703" name="Oval 44"/>
          <p:cNvSpPr>
            <a:spLocks noChangeArrowheads="1"/>
          </p:cNvSpPr>
          <p:nvPr/>
        </p:nvSpPr>
        <p:spPr bwMode="auto">
          <a:xfrm>
            <a:off x="3860007" y="1448992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04" name="Oval 45"/>
          <p:cNvSpPr>
            <a:spLocks noChangeArrowheads="1"/>
          </p:cNvSpPr>
          <p:nvPr/>
        </p:nvSpPr>
        <p:spPr bwMode="auto">
          <a:xfrm>
            <a:off x="3942160" y="169545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05" name="Oval 46"/>
          <p:cNvSpPr>
            <a:spLocks noChangeArrowheads="1"/>
          </p:cNvSpPr>
          <p:nvPr/>
        </p:nvSpPr>
        <p:spPr bwMode="auto">
          <a:xfrm>
            <a:off x="3887392" y="2955131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06" name="Oval 47"/>
          <p:cNvSpPr>
            <a:spLocks noChangeArrowheads="1"/>
          </p:cNvSpPr>
          <p:nvPr/>
        </p:nvSpPr>
        <p:spPr bwMode="auto">
          <a:xfrm>
            <a:off x="2490788" y="1668067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07" name="Oval 48"/>
          <p:cNvSpPr>
            <a:spLocks noChangeArrowheads="1"/>
          </p:cNvSpPr>
          <p:nvPr/>
        </p:nvSpPr>
        <p:spPr bwMode="auto">
          <a:xfrm>
            <a:off x="2709863" y="1914525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08" name="Oval 49"/>
          <p:cNvSpPr>
            <a:spLocks noChangeArrowheads="1"/>
          </p:cNvSpPr>
          <p:nvPr/>
        </p:nvSpPr>
        <p:spPr bwMode="auto">
          <a:xfrm>
            <a:off x="4051698" y="2818210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09" name="Oval 50"/>
          <p:cNvSpPr>
            <a:spLocks noChangeArrowheads="1"/>
          </p:cNvSpPr>
          <p:nvPr/>
        </p:nvSpPr>
        <p:spPr bwMode="auto">
          <a:xfrm>
            <a:off x="2436019" y="2955131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10" name="Oval 51"/>
          <p:cNvSpPr>
            <a:spLocks noChangeArrowheads="1"/>
          </p:cNvSpPr>
          <p:nvPr/>
        </p:nvSpPr>
        <p:spPr bwMode="auto">
          <a:xfrm>
            <a:off x="2655094" y="3201592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11" name="Oval 52"/>
          <p:cNvSpPr>
            <a:spLocks noChangeArrowheads="1"/>
          </p:cNvSpPr>
          <p:nvPr/>
        </p:nvSpPr>
        <p:spPr bwMode="auto">
          <a:xfrm>
            <a:off x="2709863" y="2955131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12" name="Oval 53"/>
          <p:cNvSpPr>
            <a:spLocks noChangeArrowheads="1"/>
          </p:cNvSpPr>
          <p:nvPr/>
        </p:nvSpPr>
        <p:spPr bwMode="auto">
          <a:xfrm>
            <a:off x="2792017" y="3119438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13" name="Oval 54"/>
          <p:cNvSpPr>
            <a:spLocks noChangeArrowheads="1"/>
          </p:cNvSpPr>
          <p:nvPr/>
        </p:nvSpPr>
        <p:spPr bwMode="auto">
          <a:xfrm>
            <a:off x="2381251" y="3233738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14" name="Oval 55"/>
          <p:cNvSpPr>
            <a:spLocks noChangeArrowheads="1"/>
          </p:cNvSpPr>
          <p:nvPr/>
        </p:nvSpPr>
        <p:spPr bwMode="auto">
          <a:xfrm>
            <a:off x="2545557" y="3064669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15" name="Oval 56"/>
          <p:cNvSpPr>
            <a:spLocks noChangeArrowheads="1"/>
          </p:cNvSpPr>
          <p:nvPr/>
        </p:nvSpPr>
        <p:spPr bwMode="auto">
          <a:xfrm>
            <a:off x="2600326" y="2818210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16" name="Oval 57"/>
          <p:cNvSpPr>
            <a:spLocks noChangeArrowheads="1"/>
          </p:cNvSpPr>
          <p:nvPr/>
        </p:nvSpPr>
        <p:spPr bwMode="auto">
          <a:xfrm>
            <a:off x="2846785" y="300990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17" name="Oval 58"/>
          <p:cNvSpPr>
            <a:spLocks noChangeArrowheads="1"/>
          </p:cNvSpPr>
          <p:nvPr/>
        </p:nvSpPr>
        <p:spPr bwMode="auto">
          <a:xfrm>
            <a:off x="2408635" y="2872979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18" name="Oval 59"/>
          <p:cNvSpPr>
            <a:spLocks noChangeArrowheads="1"/>
          </p:cNvSpPr>
          <p:nvPr/>
        </p:nvSpPr>
        <p:spPr bwMode="auto">
          <a:xfrm>
            <a:off x="2682479" y="169545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19" name="Oval 60"/>
          <p:cNvSpPr>
            <a:spLocks noChangeArrowheads="1"/>
          </p:cNvSpPr>
          <p:nvPr/>
        </p:nvSpPr>
        <p:spPr bwMode="auto">
          <a:xfrm>
            <a:off x="2463404" y="1503760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20" name="Oval 61"/>
          <p:cNvSpPr>
            <a:spLocks noChangeArrowheads="1"/>
          </p:cNvSpPr>
          <p:nvPr/>
        </p:nvSpPr>
        <p:spPr bwMode="auto">
          <a:xfrm>
            <a:off x="4001692" y="3069431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21" name="Oval 62"/>
          <p:cNvSpPr>
            <a:spLocks noChangeArrowheads="1"/>
          </p:cNvSpPr>
          <p:nvPr/>
        </p:nvSpPr>
        <p:spPr bwMode="auto">
          <a:xfrm>
            <a:off x="2518173" y="1832373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22" name="Oval 63"/>
          <p:cNvSpPr>
            <a:spLocks noChangeArrowheads="1"/>
          </p:cNvSpPr>
          <p:nvPr/>
        </p:nvSpPr>
        <p:spPr bwMode="auto">
          <a:xfrm>
            <a:off x="2824163" y="300990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23" name="Oval 64"/>
          <p:cNvSpPr>
            <a:spLocks noChangeArrowheads="1"/>
          </p:cNvSpPr>
          <p:nvPr/>
        </p:nvSpPr>
        <p:spPr bwMode="auto">
          <a:xfrm>
            <a:off x="2906317" y="3174206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24" name="Oval 65"/>
          <p:cNvSpPr>
            <a:spLocks noChangeArrowheads="1"/>
          </p:cNvSpPr>
          <p:nvPr/>
        </p:nvSpPr>
        <p:spPr bwMode="auto">
          <a:xfrm>
            <a:off x="2961085" y="3064669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25" name="Oval 66"/>
          <p:cNvSpPr>
            <a:spLocks noChangeArrowheads="1"/>
          </p:cNvSpPr>
          <p:nvPr/>
        </p:nvSpPr>
        <p:spPr bwMode="auto">
          <a:xfrm>
            <a:off x="2655094" y="2681288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26" name="Oval 67"/>
          <p:cNvSpPr>
            <a:spLocks noChangeArrowheads="1"/>
          </p:cNvSpPr>
          <p:nvPr/>
        </p:nvSpPr>
        <p:spPr bwMode="auto">
          <a:xfrm>
            <a:off x="2737248" y="2845594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27" name="Oval 68"/>
          <p:cNvSpPr>
            <a:spLocks noChangeArrowheads="1"/>
          </p:cNvSpPr>
          <p:nvPr/>
        </p:nvSpPr>
        <p:spPr bwMode="auto">
          <a:xfrm>
            <a:off x="2792017" y="2736056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28" name="Oval 69"/>
          <p:cNvSpPr>
            <a:spLocks noChangeArrowheads="1"/>
          </p:cNvSpPr>
          <p:nvPr/>
        </p:nvSpPr>
        <p:spPr bwMode="auto">
          <a:xfrm>
            <a:off x="2769394" y="2736056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29" name="Oval 70"/>
          <p:cNvSpPr>
            <a:spLocks noChangeArrowheads="1"/>
          </p:cNvSpPr>
          <p:nvPr/>
        </p:nvSpPr>
        <p:spPr bwMode="auto">
          <a:xfrm>
            <a:off x="2851548" y="2900363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69730" name="Oval 71"/>
          <p:cNvSpPr>
            <a:spLocks noChangeArrowheads="1"/>
          </p:cNvSpPr>
          <p:nvPr/>
        </p:nvSpPr>
        <p:spPr bwMode="auto">
          <a:xfrm>
            <a:off x="2906317" y="2790825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2189560" y="4233863"/>
            <a:ext cx="1423988" cy="715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kern="1200">
                <a:latin typeface="Calibri"/>
                <a:ea typeface="+mn-ea"/>
                <a:cs typeface="+mn-cs"/>
              </a:rPr>
              <a:t>Windows with small gradient in both directions</a:t>
            </a:r>
          </a:p>
        </p:txBody>
      </p:sp>
      <p:sp>
        <p:nvSpPr>
          <p:cNvPr id="74" name="Oval 73"/>
          <p:cNvSpPr>
            <a:spLocks noChangeArrowheads="1"/>
          </p:cNvSpPr>
          <p:nvPr/>
        </p:nvSpPr>
        <p:spPr bwMode="auto">
          <a:xfrm>
            <a:off x="2162175" y="2544367"/>
            <a:ext cx="1287066" cy="1040606"/>
          </a:xfrm>
          <a:prstGeom prst="ellipse">
            <a:avLst/>
          </a:prstGeom>
          <a:noFill/>
          <a:ln w="9525" algn="ctr">
            <a:solidFill>
              <a:srgbClr val="C0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cxnSp>
        <p:nvCxnSpPr>
          <p:cNvPr id="76" name="Straight Arrow Connector 75"/>
          <p:cNvCxnSpPr>
            <a:cxnSpLocks noChangeShapeType="1"/>
            <a:endCxn id="74" idx="4"/>
          </p:cNvCxnSpPr>
          <p:nvPr/>
        </p:nvCxnSpPr>
        <p:spPr bwMode="auto">
          <a:xfrm rot="16200000" flipV="1">
            <a:off x="2469952" y="3920133"/>
            <a:ext cx="684609" cy="142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grpSp>
        <p:nvGrpSpPr>
          <p:cNvPr id="3" name="Group 86"/>
          <p:cNvGrpSpPr>
            <a:grpSpLocks/>
          </p:cNvGrpSpPr>
          <p:nvPr/>
        </p:nvGrpSpPr>
        <p:grpSpPr bwMode="auto">
          <a:xfrm>
            <a:off x="3449242" y="2544366"/>
            <a:ext cx="1725215" cy="2413736"/>
            <a:chOff x="3074967" y="3392487"/>
            <a:chExt cx="2300319" cy="3217745"/>
          </a:xfrm>
        </p:grpSpPr>
        <p:sp>
          <p:nvSpPr>
            <p:cNvPr id="369744" name="Oval 78"/>
            <p:cNvSpPr>
              <a:spLocks noChangeArrowheads="1"/>
            </p:cNvSpPr>
            <p:nvPr/>
          </p:nvSpPr>
          <p:spPr bwMode="auto">
            <a:xfrm>
              <a:off x="3074967" y="3392487"/>
              <a:ext cx="1716111" cy="1387494"/>
            </a:xfrm>
            <a:prstGeom prst="ellipse">
              <a:avLst/>
            </a:prstGeom>
            <a:noFill/>
            <a:ln w="9525" algn="ctr">
              <a:solidFill>
                <a:srgbClr val="C00000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9745" name="TextBox 79"/>
            <p:cNvSpPr txBox="1">
              <a:spLocks noChangeArrowheads="1"/>
            </p:cNvSpPr>
            <p:nvPr/>
          </p:nvSpPr>
          <p:spPr bwMode="auto">
            <a:xfrm>
              <a:off x="3476610" y="5656293"/>
              <a:ext cx="1898676" cy="9539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kern="1200" dirty="0">
                  <a:latin typeface="Calibri"/>
                  <a:ea typeface="+mn-ea"/>
                  <a:cs typeface="+mn-cs"/>
                </a:rPr>
                <a:t>Windows with primarily vertical edges</a:t>
              </a:r>
            </a:p>
          </p:txBody>
        </p:sp>
        <p:cxnSp>
          <p:nvCxnSpPr>
            <p:cNvPr id="369746" name="Straight Arrow Connector 80"/>
            <p:cNvCxnSpPr>
              <a:cxnSpLocks noChangeShapeType="1"/>
            </p:cNvCxnSpPr>
            <p:nvPr/>
          </p:nvCxnSpPr>
          <p:spPr bwMode="auto">
            <a:xfrm rot="16200000" flipV="1">
              <a:off x="3668303" y="5263779"/>
              <a:ext cx="912825" cy="1825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4" name="Group 90"/>
          <p:cNvGrpSpPr>
            <a:grpSpLocks/>
          </p:cNvGrpSpPr>
          <p:nvPr/>
        </p:nvGrpSpPr>
        <p:grpSpPr bwMode="auto">
          <a:xfrm>
            <a:off x="205156" y="1045917"/>
            <a:ext cx="3298854" cy="1279373"/>
            <a:chOff x="-1250451" y="1394529"/>
            <a:chExt cx="4398444" cy="1705854"/>
          </a:xfrm>
        </p:grpSpPr>
        <p:sp>
          <p:nvSpPr>
            <p:cNvPr id="369740" name="Oval 82"/>
            <p:cNvSpPr>
              <a:spLocks noChangeArrowheads="1"/>
            </p:cNvSpPr>
            <p:nvPr/>
          </p:nvSpPr>
          <p:spPr bwMode="auto">
            <a:xfrm>
              <a:off x="1431882" y="1712889"/>
              <a:ext cx="1716111" cy="1387494"/>
            </a:xfrm>
            <a:prstGeom prst="ellipse">
              <a:avLst/>
            </a:prstGeom>
            <a:noFill/>
            <a:ln w="9525" algn="ctr">
              <a:solidFill>
                <a:srgbClr val="C00000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" name="Group 85"/>
            <p:cNvGrpSpPr>
              <a:grpSpLocks/>
            </p:cNvGrpSpPr>
            <p:nvPr/>
          </p:nvGrpSpPr>
          <p:grpSpPr bwMode="auto">
            <a:xfrm>
              <a:off x="-1250451" y="1394529"/>
              <a:ext cx="2933652" cy="954121"/>
              <a:chOff x="-1250451" y="1394529"/>
              <a:chExt cx="2933652" cy="954121"/>
            </a:xfrm>
          </p:grpSpPr>
          <p:sp>
            <p:nvSpPr>
              <p:cNvPr id="369742" name="TextBox 81"/>
              <p:cNvSpPr txBox="1">
                <a:spLocks noChangeArrowheads="1"/>
              </p:cNvSpPr>
              <p:nvPr/>
            </p:nvSpPr>
            <p:spPr bwMode="auto">
              <a:xfrm>
                <a:off x="-1250451" y="1394529"/>
                <a:ext cx="2162142" cy="9541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r>
                  <a:rPr lang="en-US" sz="1350" kern="1200" dirty="0">
                    <a:latin typeface="Calibri"/>
                    <a:ea typeface="+mn-ea"/>
                    <a:cs typeface="+mn-cs"/>
                  </a:rPr>
                  <a:t>Windows with primarily horizontal edges</a:t>
                </a:r>
              </a:p>
            </p:txBody>
          </p:sp>
          <p:cxnSp>
            <p:nvCxnSpPr>
              <p:cNvPr id="369743" name="Straight Arrow Connector 84"/>
              <p:cNvCxnSpPr>
                <a:cxnSpLocks noChangeShapeType="1"/>
                <a:endCxn id="369740" idx="1"/>
              </p:cNvCxnSpPr>
              <p:nvPr/>
            </p:nvCxnSpPr>
            <p:spPr bwMode="auto">
              <a:xfrm>
                <a:off x="782237" y="1814228"/>
                <a:ext cx="900964" cy="101855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</p:grpSp>
      </p:grpSp>
      <p:grpSp>
        <p:nvGrpSpPr>
          <p:cNvPr id="6" name="Group 89"/>
          <p:cNvGrpSpPr>
            <a:grpSpLocks/>
          </p:cNvGrpSpPr>
          <p:nvPr/>
        </p:nvGrpSpPr>
        <p:grpSpPr bwMode="auto">
          <a:xfrm>
            <a:off x="3394473" y="901304"/>
            <a:ext cx="2163365" cy="1396603"/>
            <a:chOff x="3001941" y="1201707"/>
            <a:chExt cx="2884527" cy="1862163"/>
          </a:xfrm>
        </p:grpSpPr>
        <p:sp>
          <p:nvSpPr>
            <p:cNvPr id="369737" name="TextBox 76"/>
            <p:cNvSpPr txBox="1">
              <a:spLocks noChangeArrowheads="1"/>
            </p:cNvSpPr>
            <p:nvPr/>
          </p:nvSpPr>
          <p:spPr bwMode="auto">
            <a:xfrm>
              <a:off x="3987792" y="1201707"/>
              <a:ext cx="1898676" cy="400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r>
                <a:rPr lang="en-US" sz="1350" kern="1200">
                  <a:latin typeface="Calibri"/>
                  <a:ea typeface="+mn-ea"/>
                  <a:cs typeface="+mn-cs"/>
                </a:rPr>
                <a:t>Both</a:t>
              </a:r>
            </a:p>
          </p:txBody>
        </p:sp>
        <p:sp>
          <p:nvSpPr>
            <p:cNvPr id="369738" name="Oval 77"/>
            <p:cNvSpPr>
              <a:spLocks noChangeArrowheads="1"/>
            </p:cNvSpPr>
            <p:nvPr/>
          </p:nvSpPr>
          <p:spPr bwMode="auto">
            <a:xfrm>
              <a:off x="3001941" y="1676376"/>
              <a:ext cx="1716111" cy="1387494"/>
            </a:xfrm>
            <a:prstGeom prst="ellipse">
              <a:avLst/>
            </a:prstGeom>
            <a:noFill/>
            <a:ln w="9525" algn="ctr">
              <a:solidFill>
                <a:srgbClr val="C00000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69739" name="Straight Arrow Connector 88"/>
            <p:cNvCxnSpPr>
              <a:cxnSpLocks noChangeShapeType="1"/>
            </p:cNvCxnSpPr>
            <p:nvPr/>
          </p:nvCxnSpPr>
          <p:spPr bwMode="auto">
            <a:xfrm rot="5400000">
              <a:off x="4243384" y="1603350"/>
              <a:ext cx="182565" cy="109539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62" name="TextBox 61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71C6C4-0D9E-453C-9289-108E3294D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85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8D0E1B10-C4A5-693A-DF8A-2EB0C3539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Texture representation: Example</a:t>
            </a:r>
          </a:p>
        </p:txBody>
      </p:sp>
    </p:spTree>
    <p:extLst>
      <p:ext uri="{BB962C8B-B14F-4D97-AF65-F5344CB8AC3E}">
        <p14:creationId xmlns:p14="http://schemas.microsoft.com/office/powerpoint/2010/main" val="17563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3" name="Rectangle 17"/>
          <p:cNvSpPr>
            <a:spLocks noChangeArrowheads="1"/>
          </p:cNvSpPr>
          <p:nvPr/>
        </p:nvSpPr>
        <p:spPr bwMode="auto">
          <a:xfrm>
            <a:off x="5585222" y="1413021"/>
            <a:ext cx="2218134" cy="3340894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7030A0">
                <a:tint val="45000"/>
                <a:satMod val="400000"/>
              </a:srgbClr>
            </a:duotone>
          </a:blip>
          <a:srcRect l="60813" t="41463" r="27456" b="37805"/>
          <a:stretch>
            <a:fillRect/>
          </a:stretch>
        </p:blipFill>
        <p:spPr bwMode="auto">
          <a:xfrm>
            <a:off x="5831699" y="1686851"/>
            <a:ext cx="1848719" cy="2163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1716" name="Picture 3"/>
          <p:cNvPicPr>
            <a:picLocks noChangeAspect="1" noChangeArrowheads="1"/>
          </p:cNvPicPr>
          <p:nvPr/>
        </p:nvPicPr>
        <p:blipFill>
          <a:blip r:embed="rId3" cstate="print"/>
          <a:srcRect l="25868" t="39955" r="62596" b="37051"/>
          <a:stretch>
            <a:fillRect/>
          </a:stretch>
        </p:blipFill>
        <p:spPr bwMode="auto">
          <a:xfrm>
            <a:off x="1143000" y="1467789"/>
            <a:ext cx="1785938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1717" name="Picture 3"/>
          <p:cNvPicPr>
            <a:picLocks noChangeAspect="1" noChangeArrowheads="1"/>
          </p:cNvPicPr>
          <p:nvPr/>
        </p:nvPicPr>
        <p:blipFill>
          <a:blip r:embed="rId4" cstate="print">
            <a:lum contrast="-2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rcRect l="37849" t="31285" r="50668" b="47906"/>
          <a:stretch>
            <a:fillRect/>
          </a:stretch>
        </p:blipFill>
        <p:spPr bwMode="auto">
          <a:xfrm>
            <a:off x="3586162" y="947486"/>
            <a:ext cx="1643063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171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56322" y="1851171"/>
            <a:ext cx="355997" cy="355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1719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56322" y="3193005"/>
            <a:ext cx="355997" cy="355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1720" name="Straight Arrow Connector 10"/>
          <p:cNvCxnSpPr>
            <a:cxnSpLocks noChangeShapeType="1"/>
          </p:cNvCxnSpPr>
          <p:nvPr/>
        </p:nvCxnSpPr>
        <p:spPr bwMode="auto">
          <a:xfrm>
            <a:off x="2928938" y="2646508"/>
            <a:ext cx="602456" cy="957263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pic>
        <p:nvPicPr>
          <p:cNvPr id="37172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37849" t="51515" r="50668" b="28004"/>
          <a:stretch>
            <a:fillRect/>
          </a:stretch>
        </p:blipFill>
        <p:spPr bwMode="auto">
          <a:xfrm>
            <a:off x="3586162" y="2864393"/>
            <a:ext cx="1643063" cy="1940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172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56322" y="1851171"/>
            <a:ext cx="355997" cy="355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1723" name="Straight Arrow Connector 13"/>
          <p:cNvCxnSpPr>
            <a:cxnSpLocks noChangeShapeType="1"/>
          </p:cNvCxnSpPr>
          <p:nvPr/>
        </p:nvCxnSpPr>
        <p:spPr bwMode="auto">
          <a:xfrm flipV="1">
            <a:off x="2928938" y="1905940"/>
            <a:ext cx="602456" cy="740569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71724" name="TextBox 14"/>
          <p:cNvSpPr txBox="1">
            <a:spLocks noChangeArrowheads="1"/>
          </p:cNvSpPr>
          <p:nvPr/>
        </p:nvSpPr>
        <p:spPr bwMode="auto">
          <a:xfrm>
            <a:off x="1121569" y="3713308"/>
            <a:ext cx="192286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original image</a:t>
            </a:r>
          </a:p>
        </p:txBody>
      </p:sp>
      <p:sp>
        <p:nvSpPr>
          <p:cNvPr id="371725" name="TextBox 15"/>
          <p:cNvSpPr txBox="1">
            <a:spLocks noChangeArrowheads="1"/>
          </p:cNvSpPr>
          <p:nvPr/>
        </p:nvSpPr>
        <p:spPr bwMode="auto">
          <a:xfrm>
            <a:off x="3026071" y="4787253"/>
            <a:ext cx="297368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 dirty="0">
                <a:latin typeface="Calibri"/>
                <a:ea typeface="+mn-ea"/>
                <a:cs typeface="+mn-cs"/>
              </a:rPr>
              <a:t>derivative filter responses, squared</a:t>
            </a:r>
          </a:p>
        </p:txBody>
      </p:sp>
      <p:sp>
        <p:nvSpPr>
          <p:cNvPr id="371726" name="TextBox 16"/>
          <p:cNvSpPr txBox="1">
            <a:spLocks noChangeArrowheads="1"/>
          </p:cNvSpPr>
          <p:nvPr/>
        </p:nvSpPr>
        <p:spPr bwMode="auto">
          <a:xfrm>
            <a:off x="5886450" y="3822846"/>
            <a:ext cx="1779985" cy="715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visualization of the assignment to texture “types”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47DC64-7942-4F5E-8CCB-D44AC464A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0"/>
            <a:ext cx="1066800" cy="246888"/>
          </a:xfrm>
        </p:spPr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86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28BA583A-4515-25BF-4C2E-20703D260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Texture representation: Example</a:t>
            </a:r>
          </a:p>
        </p:txBody>
      </p:sp>
    </p:spTree>
    <p:extLst>
      <p:ext uri="{BB962C8B-B14F-4D97-AF65-F5344CB8AC3E}">
        <p14:creationId xmlns:p14="http://schemas.microsoft.com/office/powerpoint/2010/main" val="417098665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TextBox 29"/>
          <p:cNvSpPr txBox="1">
            <a:spLocks noChangeArrowheads="1"/>
          </p:cNvSpPr>
          <p:nvPr/>
        </p:nvSpPr>
        <p:spPr bwMode="auto">
          <a:xfrm>
            <a:off x="5935266" y="4425554"/>
            <a:ext cx="1922859" cy="715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statistics to summarize patterns in small windows 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5530454" y="1448991"/>
          <a:ext cx="2272935" cy="2163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7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2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u="sng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mean d/</a:t>
                      </a:r>
                      <a:r>
                        <a:rPr lang="en-US" sz="1100" b="1" u="sng" baseline="0" dirty="0" err="1">
                          <a:solidFill>
                            <a:schemeClr val="tx1"/>
                          </a:solidFill>
                        </a:rPr>
                        <a:t>dx</a:t>
                      </a: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 value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mean d/</a:t>
                      </a:r>
                      <a:r>
                        <a:rPr lang="en-US" sz="1100" b="1" u="sng" baseline="0" dirty="0" err="1">
                          <a:solidFill>
                            <a:schemeClr val="tx1"/>
                          </a:solidFill>
                        </a:rPr>
                        <a:t>dy</a:t>
                      </a:r>
                      <a:r>
                        <a:rPr lang="en-US" sz="1100" b="1" u="sng" baseline="0" dirty="0">
                          <a:solidFill>
                            <a:schemeClr val="tx1"/>
                          </a:solidFill>
                        </a:rPr>
                        <a:t> value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r>
                        <a:rPr lang="en-US" sz="1100" dirty="0"/>
                        <a:t>Win.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#1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 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aseline="0" dirty="0"/>
                        <a:t>    10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r>
                        <a:rPr lang="en-US" sz="1100" dirty="0"/>
                        <a:t>Win.#2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18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 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r>
                        <a:rPr lang="en-US" sz="1100" dirty="0"/>
                        <a:t>Win.#9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20        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   20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18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72765" name="TextBox 33"/>
          <p:cNvSpPr txBox="1">
            <a:spLocks noChangeArrowheads="1"/>
          </p:cNvSpPr>
          <p:nvPr/>
        </p:nvSpPr>
        <p:spPr bwMode="auto">
          <a:xfrm rot="5400000">
            <a:off x="6157913" y="4036598"/>
            <a:ext cx="1232297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2250" b="1" kern="1200">
                <a:latin typeface="Calibri"/>
                <a:ea typeface="+mn-ea"/>
                <a:cs typeface="+mn-cs"/>
              </a:rPr>
              <a:t>…</a:t>
            </a:r>
          </a:p>
        </p:txBody>
      </p:sp>
      <p:sp>
        <p:nvSpPr>
          <p:cNvPr id="372766" name="Rectangle 34"/>
          <p:cNvSpPr>
            <a:spLocks noChangeArrowheads="1"/>
          </p:cNvSpPr>
          <p:nvPr/>
        </p:nvSpPr>
        <p:spPr bwMode="auto">
          <a:xfrm>
            <a:off x="5503069" y="1421607"/>
            <a:ext cx="2300288" cy="2245519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cxnSp>
        <p:nvCxnSpPr>
          <p:cNvPr id="372767" name="Straight Connector 36"/>
          <p:cNvCxnSpPr>
            <a:cxnSpLocks noChangeShapeType="1"/>
          </p:cNvCxnSpPr>
          <p:nvPr/>
        </p:nvCxnSpPr>
        <p:spPr bwMode="auto">
          <a:xfrm rot="5400000">
            <a:off x="5096827" y="2548890"/>
            <a:ext cx="2301479" cy="119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72768" name="Straight Connector 37"/>
          <p:cNvCxnSpPr>
            <a:cxnSpLocks noChangeShapeType="1"/>
          </p:cNvCxnSpPr>
          <p:nvPr/>
        </p:nvCxnSpPr>
        <p:spPr bwMode="auto">
          <a:xfrm rot="5400000">
            <a:off x="5913239" y="2571155"/>
            <a:ext cx="2300288" cy="119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72769" name="TextBox 22"/>
          <p:cNvSpPr txBox="1">
            <a:spLocks noChangeArrowheads="1"/>
          </p:cNvSpPr>
          <p:nvPr/>
        </p:nvSpPr>
        <p:spPr bwMode="auto">
          <a:xfrm rot="5400000">
            <a:off x="4832152" y="3690551"/>
            <a:ext cx="22502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200" b="1" kern="1200">
                <a:latin typeface="Calibri"/>
                <a:ea typeface="+mn-ea"/>
                <a:cs typeface="+mn-cs"/>
              </a:rPr>
              <a:t>…</a:t>
            </a:r>
          </a:p>
        </p:txBody>
      </p:sp>
      <p:cxnSp>
        <p:nvCxnSpPr>
          <p:cNvPr id="372770" name="Straight Arrow Connector 30"/>
          <p:cNvCxnSpPr>
            <a:cxnSpLocks noChangeShapeType="1"/>
          </p:cNvCxnSpPr>
          <p:nvPr/>
        </p:nvCxnSpPr>
        <p:spPr bwMode="auto">
          <a:xfrm>
            <a:off x="1680448" y="3380423"/>
            <a:ext cx="2327672" cy="1191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72771" name="Straight Arrow Connector 35"/>
          <p:cNvCxnSpPr>
            <a:cxnSpLocks noChangeShapeType="1"/>
          </p:cNvCxnSpPr>
          <p:nvPr/>
        </p:nvCxnSpPr>
        <p:spPr bwMode="auto">
          <a:xfrm rot="5400000" flipH="1" flipV="1">
            <a:off x="667822" y="2393991"/>
            <a:ext cx="2026444" cy="119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72772" name="TextBox 38"/>
          <p:cNvSpPr txBox="1">
            <a:spLocks noChangeArrowheads="1"/>
          </p:cNvSpPr>
          <p:nvPr/>
        </p:nvSpPr>
        <p:spPr bwMode="auto">
          <a:xfrm>
            <a:off x="1625680" y="3544729"/>
            <a:ext cx="336827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Dimension 1 (mean d/dx value)</a:t>
            </a:r>
          </a:p>
        </p:txBody>
      </p:sp>
      <p:sp>
        <p:nvSpPr>
          <p:cNvPr id="372773" name="TextBox 39"/>
          <p:cNvSpPr txBox="1">
            <a:spLocks noChangeArrowheads="1"/>
          </p:cNvSpPr>
          <p:nvPr/>
        </p:nvSpPr>
        <p:spPr bwMode="auto">
          <a:xfrm rot="-5400000">
            <a:off x="-374570" y="1821515"/>
            <a:ext cx="336827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Dimension 2 (mean d/dy value)</a:t>
            </a: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1899524" y="1384936"/>
            <a:ext cx="1779984" cy="1451372"/>
            <a:chOff x="1760499" y="1968480"/>
            <a:chExt cx="2373345" cy="1935189"/>
          </a:xfrm>
        </p:grpSpPr>
        <p:sp>
          <p:nvSpPr>
            <p:cNvPr id="372813" name="Oval 40"/>
            <p:cNvSpPr>
              <a:spLocks noChangeArrowheads="1"/>
            </p:cNvSpPr>
            <p:nvPr/>
          </p:nvSpPr>
          <p:spPr bwMode="auto">
            <a:xfrm>
              <a:off x="1760499" y="3136896"/>
              <a:ext cx="219078" cy="2555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2814" name="Oval 41"/>
            <p:cNvSpPr>
              <a:spLocks noChangeArrowheads="1"/>
            </p:cNvSpPr>
            <p:nvPr/>
          </p:nvSpPr>
          <p:spPr bwMode="auto">
            <a:xfrm>
              <a:off x="3476610" y="3648078"/>
              <a:ext cx="219078" cy="2555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2815" name="Oval 42"/>
            <p:cNvSpPr>
              <a:spLocks noChangeArrowheads="1"/>
            </p:cNvSpPr>
            <p:nvPr/>
          </p:nvSpPr>
          <p:spPr bwMode="auto">
            <a:xfrm>
              <a:off x="3914766" y="1968480"/>
              <a:ext cx="219078" cy="2555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72775" name="Oval 44"/>
          <p:cNvSpPr>
            <a:spLocks noChangeArrowheads="1"/>
          </p:cNvSpPr>
          <p:nvPr/>
        </p:nvSpPr>
        <p:spPr bwMode="auto">
          <a:xfrm>
            <a:off x="3296127" y="1357552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76" name="Oval 45"/>
          <p:cNvSpPr>
            <a:spLocks noChangeArrowheads="1"/>
          </p:cNvSpPr>
          <p:nvPr/>
        </p:nvSpPr>
        <p:spPr bwMode="auto">
          <a:xfrm>
            <a:off x="3378280" y="160401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77" name="Oval 46"/>
          <p:cNvSpPr>
            <a:spLocks noChangeArrowheads="1"/>
          </p:cNvSpPr>
          <p:nvPr/>
        </p:nvSpPr>
        <p:spPr bwMode="auto">
          <a:xfrm>
            <a:off x="3323512" y="2863691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78" name="Oval 47"/>
          <p:cNvSpPr>
            <a:spLocks noChangeArrowheads="1"/>
          </p:cNvSpPr>
          <p:nvPr/>
        </p:nvSpPr>
        <p:spPr bwMode="auto">
          <a:xfrm>
            <a:off x="1926908" y="1576627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79" name="Oval 48"/>
          <p:cNvSpPr>
            <a:spLocks noChangeArrowheads="1"/>
          </p:cNvSpPr>
          <p:nvPr/>
        </p:nvSpPr>
        <p:spPr bwMode="auto">
          <a:xfrm>
            <a:off x="2145983" y="1823085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80" name="Oval 49"/>
          <p:cNvSpPr>
            <a:spLocks noChangeArrowheads="1"/>
          </p:cNvSpPr>
          <p:nvPr/>
        </p:nvSpPr>
        <p:spPr bwMode="auto">
          <a:xfrm>
            <a:off x="3487818" y="2726770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81" name="Oval 50"/>
          <p:cNvSpPr>
            <a:spLocks noChangeArrowheads="1"/>
          </p:cNvSpPr>
          <p:nvPr/>
        </p:nvSpPr>
        <p:spPr bwMode="auto">
          <a:xfrm>
            <a:off x="1872139" y="2863691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82" name="Oval 51"/>
          <p:cNvSpPr>
            <a:spLocks noChangeArrowheads="1"/>
          </p:cNvSpPr>
          <p:nvPr/>
        </p:nvSpPr>
        <p:spPr bwMode="auto">
          <a:xfrm>
            <a:off x="2091214" y="3110152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83" name="Oval 52"/>
          <p:cNvSpPr>
            <a:spLocks noChangeArrowheads="1"/>
          </p:cNvSpPr>
          <p:nvPr/>
        </p:nvSpPr>
        <p:spPr bwMode="auto">
          <a:xfrm>
            <a:off x="2145983" y="2863691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84" name="Oval 53"/>
          <p:cNvSpPr>
            <a:spLocks noChangeArrowheads="1"/>
          </p:cNvSpPr>
          <p:nvPr/>
        </p:nvSpPr>
        <p:spPr bwMode="auto">
          <a:xfrm>
            <a:off x="2228137" y="3027998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85" name="Oval 54"/>
          <p:cNvSpPr>
            <a:spLocks noChangeArrowheads="1"/>
          </p:cNvSpPr>
          <p:nvPr/>
        </p:nvSpPr>
        <p:spPr bwMode="auto">
          <a:xfrm>
            <a:off x="1817371" y="3142298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86" name="Oval 55"/>
          <p:cNvSpPr>
            <a:spLocks noChangeArrowheads="1"/>
          </p:cNvSpPr>
          <p:nvPr/>
        </p:nvSpPr>
        <p:spPr bwMode="auto">
          <a:xfrm>
            <a:off x="1981677" y="2973229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87" name="Oval 56"/>
          <p:cNvSpPr>
            <a:spLocks noChangeArrowheads="1"/>
          </p:cNvSpPr>
          <p:nvPr/>
        </p:nvSpPr>
        <p:spPr bwMode="auto">
          <a:xfrm>
            <a:off x="2036446" y="2726770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88" name="Oval 57"/>
          <p:cNvSpPr>
            <a:spLocks noChangeArrowheads="1"/>
          </p:cNvSpPr>
          <p:nvPr/>
        </p:nvSpPr>
        <p:spPr bwMode="auto">
          <a:xfrm>
            <a:off x="2282905" y="291846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89" name="Oval 58"/>
          <p:cNvSpPr>
            <a:spLocks noChangeArrowheads="1"/>
          </p:cNvSpPr>
          <p:nvPr/>
        </p:nvSpPr>
        <p:spPr bwMode="auto">
          <a:xfrm>
            <a:off x="1844755" y="2781539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90" name="Oval 59"/>
          <p:cNvSpPr>
            <a:spLocks noChangeArrowheads="1"/>
          </p:cNvSpPr>
          <p:nvPr/>
        </p:nvSpPr>
        <p:spPr bwMode="auto">
          <a:xfrm>
            <a:off x="2118599" y="160401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91" name="Oval 60"/>
          <p:cNvSpPr>
            <a:spLocks noChangeArrowheads="1"/>
          </p:cNvSpPr>
          <p:nvPr/>
        </p:nvSpPr>
        <p:spPr bwMode="auto">
          <a:xfrm>
            <a:off x="1899524" y="1412320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92" name="Oval 61"/>
          <p:cNvSpPr>
            <a:spLocks noChangeArrowheads="1"/>
          </p:cNvSpPr>
          <p:nvPr/>
        </p:nvSpPr>
        <p:spPr bwMode="auto">
          <a:xfrm>
            <a:off x="3437812" y="2977991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93" name="Oval 62"/>
          <p:cNvSpPr>
            <a:spLocks noChangeArrowheads="1"/>
          </p:cNvSpPr>
          <p:nvPr/>
        </p:nvSpPr>
        <p:spPr bwMode="auto">
          <a:xfrm>
            <a:off x="1954293" y="1740933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94" name="Oval 63"/>
          <p:cNvSpPr>
            <a:spLocks noChangeArrowheads="1"/>
          </p:cNvSpPr>
          <p:nvPr/>
        </p:nvSpPr>
        <p:spPr bwMode="auto">
          <a:xfrm>
            <a:off x="2260283" y="291846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95" name="Oval 64"/>
          <p:cNvSpPr>
            <a:spLocks noChangeArrowheads="1"/>
          </p:cNvSpPr>
          <p:nvPr/>
        </p:nvSpPr>
        <p:spPr bwMode="auto">
          <a:xfrm>
            <a:off x="2342437" y="3082766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96" name="Oval 65"/>
          <p:cNvSpPr>
            <a:spLocks noChangeArrowheads="1"/>
          </p:cNvSpPr>
          <p:nvPr/>
        </p:nvSpPr>
        <p:spPr bwMode="auto">
          <a:xfrm>
            <a:off x="2397205" y="2973229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97" name="Oval 66"/>
          <p:cNvSpPr>
            <a:spLocks noChangeArrowheads="1"/>
          </p:cNvSpPr>
          <p:nvPr/>
        </p:nvSpPr>
        <p:spPr bwMode="auto">
          <a:xfrm>
            <a:off x="2091214" y="2589848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98" name="Oval 67"/>
          <p:cNvSpPr>
            <a:spLocks noChangeArrowheads="1"/>
          </p:cNvSpPr>
          <p:nvPr/>
        </p:nvSpPr>
        <p:spPr bwMode="auto">
          <a:xfrm>
            <a:off x="2173368" y="2754154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799" name="Oval 68"/>
          <p:cNvSpPr>
            <a:spLocks noChangeArrowheads="1"/>
          </p:cNvSpPr>
          <p:nvPr/>
        </p:nvSpPr>
        <p:spPr bwMode="auto">
          <a:xfrm>
            <a:off x="2228137" y="2644616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800" name="Oval 69"/>
          <p:cNvSpPr>
            <a:spLocks noChangeArrowheads="1"/>
          </p:cNvSpPr>
          <p:nvPr/>
        </p:nvSpPr>
        <p:spPr bwMode="auto">
          <a:xfrm>
            <a:off x="2205514" y="2644616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801" name="Oval 70"/>
          <p:cNvSpPr>
            <a:spLocks noChangeArrowheads="1"/>
          </p:cNvSpPr>
          <p:nvPr/>
        </p:nvSpPr>
        <p:spPr bwMode="auto">
          <a:xfrm>
            <a:off x="2287668" y="2808923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372802" name="Oval 71"/>
          <p:cNvSpPr>
            <a:spLocks noChangeArrowheads="1"/>
          </p:cNvSpPr>
          <p:nvPr/>
        </p:nvSpPr>
        <p:spPr bwMode="auto">
          <a:xfrm>
            <a:off x="2342437" y="2699385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74" name="Oval 73"/>
          <p:cNvSpPr>
            <a:spLocks noChangeArrowheads="1"/>
          </p:cNvSpPr>
          <p:nvPr/>
        </p:nvSpPr>
        <p:spPr bwMode="auto">
          <a:xfrm>
            <a:off x="1598295" y="2452927"/>
            <a:ext cx="1287066" cy="1040606"/>
          </a:xfrm>
          <a:prstGeom prst="ellipse">
            <a:avLst/>
          </a:prstGeom>
          <a:noFill/>
          <a:ln w="9525" algn="ctr">
            <a:solidFill>
              <a:srgbClr val="C0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79" name="Oval 78"/>
          <p:cNvSpPr>
            <a:spLocks noChangeArrowheads="1"/>
          </p:cNvSpPr>
          <p:nvPr/>
        </p:nvSpPr>
        <p:spPr bwMode="auto">
          <a:xfrm>
            <a:off x="2885362" y="2452927"/>
            <a:ext cx="1287065" cy="1040606"/>
          </a:xfrm>
          <a:prstGeom prst="ellipse">
            <a:avLst/>
          </a:prstGeom>
          <a:noFill/>
          <a:ln w="9525" algn="ctr">
            <a:solidFill>
              <a:srgbClr val="C0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83" name="Oval 82"/>
          <p:cNvSpPr>
            <a:spLocks noChangeArrowheads="1"/>
          </p:cNvSpPr>
          <p:nvPr/>
        </p:nvSpPr>
        <p:spPr bwMode="auto">
          <a:xfrm>
            <a:off x="1653064" y="1193245"/>
            <a:ext cx="1287066" cy="1040606"/>
          </a:xfrm>
          <a:prstGeom prst="ellipse">
            <a:avLst/>
          </a:prstGeom>
          <a:noFill/>
          <a:ln w="9525" algn="ctr">
            <a:solidFill>
              <a:srgbClr val="C0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89"/>
          <p:cNvGrpSpPr>
            <a:grpSpLocks/>
          </p:cNvGrpSpPr>
          <p:nvPr/>
        </p:nvGrpSpPr>
        <p:grpSpPr bwMode="auto">
          <a:xfrm>
            <a:off x="2958585" y="819546"/>
            <a:ext cx="2163365" cy="1396603"/>
            <a:chOff x="3001941" y="1201707"/>
            <a:chExt cx="2884527" cy="1862163"/>
          </a:xfrm>
        </p:grpSpPr>
        <p:sp>
          <p:nvSpPr>
            <p:cNvPr id="372811" name="TextBox 76"/>
            <p:cNvSpPr txBox="1">
              <a:spLocks noChangeArrowheads="1"/>
            </p:cNvSpPr>
            <p:nvPr/>
          </p:nvSpPr>
          <p:spPr bwMode="auto">
            <a:xfrm>
              <a:off x="3987792" y="1201707"/>
              <a:ext cx="1898676" cy="400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2812" name="Oval 77"/>
            <p:cNvSpPr>
              <a:spLocks noChangeArrowheads="1"/>
            </p:cNvSpPr>
            <p:nvPr/>
          </p:nvSpPr>
          <p:spPr bwMode="auto">
            <a:xfrm>
              <a:off x="3001941" y="1676376"/>
              <a:ext cx="1716111" cy="1387494"/>
            </a:xfrm>
            <a:prstGeom prst="ellipse">
              <a:avLst/>
            </a:prstGeom>
            <a:noFill/>
            <a:ln w="9525" algn="ctr">
              <a:solidFill>
                <a:srgbClr val="C00000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93" name="Straight Arrow Connector 92"/>
          <p:cNvCxnSpPr>
            <a:cxnSpLocks noChangeShapeType="1"/>
            <a:stCxn id="372814" idx="0"/>
            <a:endCxn id="372776" idx="4"/>
          </p:cNvCxnSpPr>
          <p:nvPr/>
        </p:nvCxnSpPr>
        <p:spPr bwMode="auto">
          <a:xfrm rot="5400000" flipH="1" flipV="1">
            <a:off x="2940130" y="2124314"/>
            <a:ext cx="848915" cy="191690"/>
          </a:xfrm>
          <a:prstGeom prst="straightConnector1">
            <a:avLst/>
          </a:prstGeom>
          <a:noFill/>
          <a:ln w="57150" algn="ctr">
            <a:solidFill>
              <a:srgbClr val="002060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94" name="Straight Arrow Connector 93"/>
          <p:cNvCxnSpPr>
            <a:cxnSpLocks noChangeShapeType="1"/>
            <a:stCxn id="372814" idx="2"/>
            <a:endCxn id="372780" idx="6"/>
          </p:cNvCxnSpPr>
          <p:nvPr/>
        </p:nvCxnSpPr>
        <p:spPr bwMode="auto">
          <a:xfrm rot="10800000" flipH="1" flipV="1">
            <a:off x="3186589" y="2741058"/>
            <a:ext cx="465535" cy="82153"/>
          </a:xfrm>
          <a:prstGeom prst="straightConnector1">
            <a:avLst/>
          </a:prstGeom>
          <a:noFill/>
          <a:ln w="57150" algn="ctr">
            <a:solidFill>
              <a:srgbClr val="002060"/>
            </a:solidFill>
            <a:round/>
            <a:headEnd type="arrow" w="med" len="med"/>
            <a:tailEnd type="arrow" w="med" len="med"/>
          </a:ln>
        </p:spPr>
      </p:cxnSp>
      <p:sp>
        <p:nvSpPr>
          <p:cNvPr id="98" name="TextBox 97"/>
          <p:cNvSpPr txBox="1">
            <a:spLocks noChangeArrowheads="1"/>
          </p:cNvSpPr>
          <p:nvPr/>
        </p:nvSpPr>
        <p:spPr bwMode="auto">
          <a:xfrm>
            <a:off x="3515201" y="1905238"/>
            <a:ext cx="1944291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 dirty="0">
                <a:latin typeface="Calibri"/>
                <a:ea typeface="+mn-ea"/>
                <a:cs typeface="+mn-cs"/>
              </a:rPr>
              <a:t>Far: dissimilar textures</a:t>
            </a:r>
          </a:p>
        </p:txBody>
      </p:sp>
      <p:sp>
        <p:nvSpPr>
          <p:cNvPr id="99" name="TextBox 98"/>
          <p:cNvSpPr txBox="1">
            <a:spLocks noChangeArrowheads="1"/>
          </p:cNvSpPr>
          <p:nvPr/>
        </p:nvSpPr>
        <p:spPr bwMode="auto">
          <a:xfrm>
            <a:off x="3620215" y="2530555"/>
            <a:ext cx="194429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 dirty="0">
                <a:latin typeface="Calibri"/>
                <a:ea typeface="+mn-ea"/>
                <a:cs typeface="+mn-cs"/>
              </a:rPr>
              <a:t>Close: similar textures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1B733F-1106-487B-97D4-B510B5B1A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87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0D781741-F2AE-E8B8-60AA-1F150844F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Texture representation: Example</a:t>
            </a:r>
          </a:p>
        </p:txBody>
      </p:sp>
    </p:spTree>
    <p:extLst>
      <p:ext uri="{BB962C8B-B14F-4D97-AF65-F5344CB8AC3E}">
        <p14:creationId xmlns:p14="http://schemas.microsoft.com/office/powerpoint/2010/main" val="48204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99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0" name="Straight Arrow Connector 30"/>
          <p:cNvCxnSpPr>
            <a:cxnSpLocks noChangeShapeType="1"/>
          </p:cNvCxnSpPr>
          <p:nvPr/>
        </p:nvCxnSpPr>
        <p:spPr bwMode="auto">
          <a:xfrm>
            <a:off x="1685926" y="3362325"/>
            <a:ext cx="2327672" cy="1191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31" name="Straight Arrow Connector 35"/>
          <p:cNvCxnSpPr>
            <a:cxnSpLocks noChangeShapeType="1"/>
          </p:cNvCxnSpPr>
          <p:nvPr/>
        </p:nvCxnSpPr>
        <p:spPr bwMode="auto">
          <a:xfrm rot="5400000" flipH="1" flipV="1">
            <a:off x="673299" y="2375893"/>
            <a:ext cx="2026444" cy="1191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32" name="TextBox 38"/>
          <p:cNvSpPr txBox="1">
            <a:spLocks noChangeArrowheads="1"/>
          </p:cNvSpPr>
          <p:nvPr/>
        </p:nvSpPr>
        <p:spPr bwMode="auto">
          <a:xfrm>
            <a:off x="2189560" y="3420666"/>
            <a:ext cx="175260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Dimension 1</a:t>
            </a:r>
          </a:p>
        </p:txBody>
      </p:sp>
      <p:sp>
        <p:nvSpPr>
          <p:cNvPr id="1033" name="TextBox 39"/>
          <p:cNvSpPr txBox="1">
            <a:spLocks noChangeArrowheads="1"/>
          </p:cNvSpPr>
          <p:nvPr/>
        </p:nvSpPr>
        <p:spPr bwMode="auto">
          <a:xfrm rot="16200000">
            <a:off x="755452" y="2214540"/>
            <a:ext cx="1393031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Dimension 2</a:t>
            </a: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1905000" y="1366838"/>
            <a:ext cx="1779985" cy="1451372"/>
            <a:chOff x="1760499" y="1968480"/>
            <a:chExt cx="2373345" cy="1935189"/>
          </a:xfrm>
        </p:grpSpPr>
        <p:sp>
          <p:nvSpPr>
            <p:cNvPr id="1067" name="Oval 40"/>
            <p:cNvSpPr>
              <a:spLocks noChangeArrowheads="1"/>
            </p:cNvSpPr>
            <p:nvPr/>
          </p:nvSpPr>
          <p:spPr bwMode="auto">
            <a:xfrm>
              <a:off x="1760499" y="3136896"/>
              <a:ext cx="219078" cy="2555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8" name="Oval 41"/>
            <p:cNvSpPr>
              <a:spLocks noChangeArrowheads="1"/>
            </p:cNvSpPr>
            <p:nvPr/>
          </p:nvSpPr>
          <p:spPr bwMode="auto">
            <a:xfrm>
              <a:off x="3476610" y="3648078"/>
              <a:ext cx="219078" cy="2555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9" name="Oval 42"/>
            <p:cNvSpPr>
              <a:spLocks noChangeArrowheads="1"/>
            </p:cNvSpPr>
            <p:nvPr/>
          </p:nvSpPr>
          <p:spPr bwMode="auto">
            <a:xfrm>
              <a:off x="3914766" y="1968480"/>
              <a:ext cx="219078" cy="2555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35" name="Oval 44"/>
          <p:cNvSpPr>
            <a:spLocks noChangeArrowheads="1"/>
          </p:cNvSpPr>
          <p:nvPr/>
        </p:nvSpPr>
        <p:spPr bwMode="auto">
          <a:xfrm>
            <a:off x="3301604" y="1339454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36" name="Oval 45"/>
          <p:cNvSpPr>
            <a:spLocks noChangeArrowheads="1"/>
          </p:cNvSpPr>
          <p:nvPr/>
        </p:nvSpPr>
        <p:spPr bwMode="auto">
          <a:xfrm>
            <a:off x="3383757" y="1585913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37" name="Oval 46"/>
          <p:cNvSpPr>
            <a:spLocks noChangeArrowheads="1"/>
          </p:cNvSpPr>
          <p:nvPr/>
        </p:nvSpPr>
        <p:spPr bwMode="auto">
          <a:xfrm>
            <a:off x="3328988" y="2845594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38" name="Oval 47"/>
          <p:cNvSpPr>
            <a:spLocks noChangeArrowheads="1"/>
          </p:cNvSpPr>
          <p:nvPr/>
        </p:nvSpPr>
        <p:spPr bwMode="auto">
          <a:xfrm>
            <a:off x="1932385" y="1558529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39" name="Oval 48"/>
          <p:cNvSpPr>
            <a:spLocks noChangeArrowheads="1"/>
          </p:cNvSpPr>
          <p:nvPr/>
        </p:nvSpPr>
        <p:spPr bwMode="auto">
          <a:xfrm>
            <a:off x="2151460" y="1804988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40" name="Oval 49"/>
          <p:cNvSpPr>
            <a:spLocks noChangeArrowheads="1"/>
          </p:cNvSpPr>
          <p:nvPr/>
        </p:nvSpPr>
        <p:spPr bwMode="auto">
          <a:xfrm>
            <a:off x="3493294" y="2708673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41" name="Oval 50"/>
          <p:cNvSpPr>
            <a:spLocks noChangeArrowheads="1"/>
          </p:cNvSpPr>
          <p:nvPr/>
        </p:nvSpPr>
        <p:spPr bwMode="auto">
          <a:xfrm>
            <a:off x="1877617" y="2845594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42" name="Oval 51"/>
          <p:cNvSpPr>
            <a:spLocks noChangeArrowheads="1"/>
          </p:cNvSpPr>
          <p:nvPr/>
        </p:nvSpPr>
        <p:spPr bwMode="auto">
          <a:xfrm>
            <a:off x="2096692" y="3092054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43" name="Oval 52"/>
          <p:cNvSpPr>
            <a:spLocks noChangeArrowheads="1"/>
          </p:cNvSpPr>
          <p:nvPr/>
        </p:nvSpPr>
        <p:spPr bwMode="auto">
          <a:xfrm>
            <a:off x="2151460" y="2845594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44" name="Oval 53"/>
          <p:cNvSpPr>
            <a:spLocks noChangeArrowheads="1"/>
          </p:cNvSpPr>
          <p:nvPr/>
        </p:nvSpPr>
        <p:spPr bwMode="auto">
          <a:xfrm>
            <a:off x="2233613" y="300990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45" name="Oval 54"/>
          <p:cNvSpPr>
            <a:spLocks noChangeArrowheads="1"/>
          </p:cNvSpPr>
          <p:nvPr/>
        </p:nvSpPr>
        <p:spPr bwMode="auto">
          <a:xfrm>
            <a:off x="1822848" y="312420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46" name="Oval 55"/>
          <p:cNvSpPr>
            <a:spLocks noChangeArrowheads="1"/>
          </p:cNvSpPr>
          <p:nvPr/>
        </p:nvSpPr>
        <p:spPr bwMode="auto">
          <a:xfrm>
            <a:off x="1987154" y="2955131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47" name="Oval 56"/>
          <p:cNvSpPr>
            <a:spLocks noChangeArrowheads="1"/>
          </p:cNvSpPr>
          <p:nvPr/>
        </p:nvSpPr>
        <p:spPr bwMode="auto">
          <a:xfrm>
            <a:off x="2041923" y="2708673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48" name="Oval 57"/>
          <p:cNvSpPr>
            <a:spLocks noChangeArrowheads="1"/>
          </p:cNvSpPr>
          <p:nvPr/>
        </p:nvSpPr>
        <p:spPr bwMode="auto">
          <a:xfrm>
            <a:off x="2288382" y="2900363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49" name="Oval 58"/>
          <p:cNvSpPr>
            <a:spLocks noChangeArrowheads="1"/>
          </p:cNvSpPr>
          <p:nvPr/>
        </p:nvSpPr>
        <p:spPr bwMode="auto">
          <a:xfrm>
            <a:off x="1850232" y="2763442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50" name="Oval 59"/>
          <p:cNvSpPr>
            <a:spLocks noChangeArrowheads="1"/>
          </p:cNvSpPr>
          <p:nvPr/>
        </p:nvSpPr>
        <p:spPr bwMode="auto">
          <a:xfrm>
            <a:off x="2124076" y="1585913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51" name="Oval 60"/>
          <p:cNvSpPr>
            <a:spLocks noChangeArrowheads="1"/>
          </p:cNvSpPr>
          <p:nvPr/>
        </p:nvSpPr>
        <p:spPr bwMode="auto">
          <a:xfrm>
            <a:off x="1905001" y="1394223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52" name="Oval 61"/>
          <p:cNvSpPr>
            <a:spLocks noChangeArrowheads="1"/>
          </p:cNvSpPr>
          <p:nvPr/>
        </p:nvSpPr>
        <p:spPr bwMode="auto">
          <a:xfrm>
            <a:off x="3443288" y="2959894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53" name="Oval 62"/>
          <p:cNvSpPr>
            <a:spLocks noChangeArrowheads="1"/>
          </p:cNvSpPr>
          <p:nvPr/>
        </p:nvSpPr>
        <p:spPr bwMode="auto">
          <a:xfrm>
            <a:off x="1959769" y="1722835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54" name="Oval 63"/>
          <p:cNvSpPr>
            <a:spLocks noChangeArrowheads="1"/>
          </p:cNvSpPr>
          <p:nvPr/>
        </p:nvSpPr>
        <p:spPr bwMode="auto">
          <a:xfrm>
            <a:off x="2265760" y="2900363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55" name="Oval 64"/>
          <p:cNvSpPr>
            <a:spLocks noChangeArrowheads="1"/>
          </p:cNvSpPr>
          <p:nvPr/>
        </p:nvSpPr>
        <p:spPr bwMode="auto">
          <a:xfrm>
            <a:off x="2347913" y="3064669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56" name="Oval 65"/>
          <p:cNvSpPr>
            <a:spLocks noChangeArrowheads="1"/>
          </p:cNvSpPr>
          <p:nvPr/>
        </p:nvSpPr>
        <p:spPr bwMode="auto">
          <a:xfrm>
            <a:off x="2402682" y="2955131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57" name="Oval 66"/>
          <p:cNvSpPr>
            <a:spLocks noChangeArrowheads="1"/>
          </p:cNvSpPr>
          <p:nvPr/>
        </p:nvSpPr>
        <p:spPr bwMode="auto">
          <a:xfrm>
            <a:off x="2096692" y="257175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58" name="Oval 67"/>
          <p:cNvSpPr>
            <a:spLocks noChangeArrowheads="1"/>
          </p:cNvSpPr>
          <p:nvPr/>
        </p:nvSpPr>
        <p:spPr bwMode="auto">
          <a:xfrm>
            <a:off x="2178844" y="2736056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59" name="Oval 68"/>
          <p:cNvSpPr>
            <a:spLocks noChangeArrowheads="1"/>
          </p:cNvSpPr>
          <p:nvPr/>
        </p:nvSpPr>
        <p:spPr bwMode="auto">
          <a:xfrm>
            <a:off x="2233613" y="2626519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60" name="Oval 69"/>
          <p:cNvSpPr>
            <a:spLocks noChangeArrowheads="1"/>
          </p:cNvSpPr>
          <p:nvPr/>
        </p:nvSpPr>
        <p:spPr bwMode="auto">
          <a:xfrm>
            <a:off x="2210992" y="2626519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61" name="Oval 70"/>
          <p:cNvSpPr>
            <a:spLocks noChangeArrowheads="1"/>
          </p:cNvSpPr>
          <p:nvPr/>
        </p:nvSpPr>
        <p:spPr bwMode="auto">
          <a:xfrm>
            <a:off x="2293144" y="2790825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62" name="Oval 71"/>
          <p:cNvSpPr>
            <a:spLocks noChangeArrowheads="1"/>
          </p:cNvSpPr>
          <p:nvPr/>
        </p:nvSpPr>
        <p:spPr bwMode="auto">
          <a:xfrm>
            <a:off x="2347913" y="2681288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cxnSp>
        <p:nvCxnSpPr>
          <p:cNvPr id="93" name="Straight Arrow Connector 92"/>
          <p:cNvCxnSpPr>
            <a:cxnSpLocks noChangeShapeType="1"/>
            <a:endCxn id="1036" idx="4"/>
          </p:cNvCxnSpPr>
          <p:nvPr/>
        </p:nvCxnSpPr>
        <p:spPr bwMode="auto">
          <a:xfrm flipV="1">
            <a:off x="3274219" y="1777604"/>
            <a:ext cx="191691" cy="848915"/>
          </a:xfrm>
          <a:prstGeom prst="straightConnector1">
            <a:avLst/>
          </a:prstGeom>
          <a:noFill/>
          <a:ln w="57150" algn="ctr">
            <a:solidFill>
              <a:srgbClr val="002060"/>
            </a:solidFill>
            <a:round/>
            <a:headEnd type="arrow" w="med" len="med"/>
            <a:tailEnd type="arrow" w="med" len="med"/>
          </a:ln>
        </p:spPr>
      </p:cxnSp>
      <p:graphicFrame>
        <p:nvGraphicFramePr>
          <p:cNvPr id="1026" name="Object 76"/>
          <p:cNvGraphicFramePr>
            <a:graphicFrameLocks noChangeAspect="1"/>
          </p:cNvGraphicFramePr>
          <p:nvPr/>
        </p:nvGraphicFramePr>
        <p:xfrm>
          <a:off x="3568304" y="1571625"/>
          <a:ext cx="341709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6835" imgH="139518" progId="Equation.3">
                  <p:embed/>
                </p:oleObj>
              </mc:Choice>
              <mc:Fallback>
                <p:oleObj name="Equation" r:id="rId3" imgW="126835" imgH="139518" progId="Equation.3">
                  <p:embed/>
                  <p:pic>
                    <p:nvPicPr>
                      <p:cNvPr id="1026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8304" y="1571625"/>
                        <a:ext cx="341709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77"/>
          <p:cNvGraphicFramePr>
            <a:graphicFrameLocks noChangeAspect="1"/>
          </p:cNvGraphicFramePr>
          <p:nvPr/>
        </p:nvGraphicFramePr>
        <p:xfrm>
          <a:off x="2839641" y="2330054"/>
          <a:ext cx="341709" cy="478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6725" imgH="177415" progId="Equation.3">
                  <p:embed/>
                </p:oleObj>
              </mc:Choice>
              <mc:Fallback>
                <p:oleObj name="Equation" r:id="rId5" imgW="126725" imgH="177415" progId="Equation.3">
                  <p:embed/>
                  <p:pic>
                    <p:nvPicPr>
                      <p:cNvPr id="1027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9641" y="2330054"/>
                        <a:ext cx="341709" cy="4786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4051698" y="1257300"/>
            <a:ext cx="3907631" cy="1533525"/>
            <a:chOff x="3987792" y="2041506"/>
            <a:chExt cx="5210956" cy="2044728"/>
          </a:xfrm>
        </p:grpSpPr>
        <p:graphicFrame>
          <p:nvGraphicFramePr>
            <p:cNvPr id="1028" name="Object 75"/>
            <p:cNvGraphicFramePr>
              <a:graphicFrameLocks noChangeAspect="1"/>
            </p:cNvGraphicFramePr>
            <p:nvPr/>
          </p:nvGraphicFramePr>
          <p:xfrm>
            <a:off x="4352922" y="2041506"/>
            <a:ext cx="4845826" cy="1862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981080" imgH="761760" progId="Equation.3">
                    <p:embed/>
                  </p:oleObj>
                </mc:Choice>
                <mc:Fallback>
                  <p:oleObj name="Equation" r:id="rId7" imgW="1981080" imgH="761760" progId="Equation.3">
                    <p:embed/>
                    <p:pic>
                      <p:nvPicPr>
                        <p:cNvPr id="1028" name="Object 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52922" y="2041506"/>
                          <a:ext cx="4845826" cy="18621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" name="Rectangle 42"/>
            <p:cNvSpPr/>
            <p:nvPr/>
          </p:nvSpPr>
          <p:spPr>
            <a:xfrm>
              <a:off x="3987792" y="2844792"/>
              <a:ext cx="1570272" cy="12414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47" name="TextBox 78"/>
          <p:cNvSpPr txBox="1">
            <a:spLocks noChangeArrowheads="1"/>
          </p:cNvSpPr>
          <p:nvPr/>
        </p:nvSpPr>
        <p:spPr bwMode="auto">
          <a:xfrm>
            <a:off x="5139324" y="2845594"/>
            <a:ext cx="27991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800" dirty="0">
                <a:latin typeface="Calibri"/>
                <a:ea typeface="+mn-ea"/>
                <a:cs typeface="+mn-cs"/>
              </a:rPr>
              <a:t>Euclidean distance (L</a:t>
            </a:r>
            <a:r>
              <a:rPr lang="en-US" sz="1800" baseline="-25000" dirty="0">
                <a:latin typeface="Calibri"/>
                <a:ea typeface="+mn-ea"/>
                <a:cs typeface="+mn-cs"/>
              </a:rPr>
              <a:t>2</a:t>
            </a:r>
            <a:r>
              <a:rPr lang="en-US" sz="1800" dirty="0"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7352A-13A6-4963-AD0D-C54775967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88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8E1D2E98-9F72-C01F-856E-95374A4A114C}"/>
              </a:ext>
            </a:extLst>
          </p:cNvPr>
          <p:cNvSpPr txBox="1">
            <a:spLocks/>
          </p:cNvSpPr>
          <p:nvPr/>
        </p:nvSpPr>
        <p:spPr>
          <a:xfrm>
            <a:off x="457200" y="408071"/>
            <a:ext cx="8229600" cy="74295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accent1"/>
                </a:solidFill>
              </a:rPr>
              <a:t>Computing Distance using Texture</a:t>
            </a:r>
          </a:p>
        </p:txBody>
      </p:sp>
    </p:spTree>
    <p:extLst>
      <p:ext uri="{BB962C8B-B14F-4D97-AF65-F5344CB8AC3E}">
        <p14:creationId xmlns:p14="http://schemas.microsoft.com/office/powerpoint/2010/main" val="411882319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6" name="Straight Arrow Connector 30"/>
          <p:cNvCxnSpPr>
            <a:cxnSpLocks noChangeShapeType="1"/>
          </p:cNvCxnSpPr>
          <p:nvPr/>
        </p:nvCxnSpPr>
        <p:spPr bwMode="auto">
          <a:xfrm>
            <a:off x="1685926" y="3362325"/>
            <a:ext cx="2327672" cy="1191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057" name="Straight Arrow Connector 35"/>
          <p:cNvCxnSpPr>
            <a:cxnSpLocks noChangeShapeType="1"/>
          </p:cNvCxnSpPr>
          <p:nvPr/>
        </p:nvCxnSpPr>
        <p:spPr bwMode="auto">
          <a:xfrm rot="5400000" flipH="1" flipV="1">
            <a:off x="673299" y="2375893"/>
            <a:ext cx="2026444" cy="1191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058" name="TextBox 38"/>
          <p:cNvSpPr txBox="1">
            <a:spLocks noChangeArrowheads="1"/>
          </p:cNvSpPr>
          <p:nvPr/>
        </p:nvSpPr>
        <p:spPr bwMode="auto">
          <a:xfrm>
            <a:off x="2189560" y="3420666"/>
            <a:ext cx="175260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Dimension 1</a:t>
            </a:r>
          </a:p>
        </p:txBody>
      </p:sp>
      <p:sp>
        <p:nvSpPr>
          <p:cNvPr id="2059" name="TextBox 39"/>
          <p:cNvSpPr txBox="1">
            <a:spLocks noChangeArrowheads="1"/>
          </p:cNvSpPr>
          <p:nvPr/>
        </p:nvSpPr>
        <p:spPr bwMode="auto">
          <a:xfrm rot="16200000">
            <a:off x="755452" y="2214540"/>
            <a:ext cx="1393031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b="1" kern="1200">
                <a:latin typeface="Calibri"/>
                <a:ea typeface="+mn-ea"/>
                <a:cs typeface="+mn-cs"/>
              </a:rPr>
              <a:t>Dimension 2</a:t>
            </a: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1905000" y="1366838"/>
            <a:ext cx="1779985" cy="1451372"/>
            <a:chOff x="1760499" y="1968480"/>
            <a:chExt cx="2373345" cy="1935189"/>
          </a:xfrm>
        </p:grpSpPr>
        <p:sp>
          <p:nvSpPr>
            <p:cNvPr id="2101" name="Oval 40"/>
            <p:cNvSpPr>
              <a:spLocks noChangeArrowheads="1"/>
            </p:cNvSpPr>
            <p:nvPr/>
          </p:nvSpPr>
          <p:spPr bwMode="auto">
            <a:xfrm>
              <a:off x="1760499" y="3136896"/>
              <a:ext cx="219078" cy="2555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02" name="Oval 41"/>
            <p:cNvSpPr>
              <a:spLocks noChangeArrowheads="1"/>
            </p:cNvSpPr>
            <p:nvPr/>
          </p:nvSpPr>
          <p:spPr bwMode="auto">
            <a:xfrm>
              <a:off x="3476610" y="3648078"/>
              <a:ext cx="219078" cy="2555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03" name="Oval 42"/>
            <p:cNvSpPr>
              <a:spLocks noChangeArrowheads="1"/>
            </p:cNvSpPr>
            <p:nvPr/>
          </p:nvSpPr>
          <p:spPr bwMode="auto">
            <a:xfrm>
              <a:off x="3914766" y="1968480"/>
              <a:ext cx="219078" cy="255591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61" name="Oval 44"/>
          <p:cNvSpPr>
            <a:spLocks noChangeArrowheads="1"/>
          </p:cNvSpPr>
          <p:nvPr/>
        </p:nvSpPr>
        <p:spPr bwMode="auto">
          <a:xfrm>
            <a:off x="3301604" y="1339454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62" name="Oval 45"/>
          <p:cNvSpPr>
            <a:spLocks noChangeArrowheads="1"/>
          </p:cNvSpPr>
          <p:nvPr/>
        </p:nvSpPr>
        <p:spPr bwMode="auto">
          <a:xfrm>
            <a:off x="3383757" y="1585913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63" name="Oval 46"/>
          <p:cNvSpPr>
            <a:spLocks noChangeArrowheads="1"/>
          </p:cNvSpPr>
          <p:nvPr/>
        </p:nvSpPr>
        <p:spPr bwMode="auto">
          <a:xfrm>
            <a:off x="3328988" y="2845594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64" name="Oval 47"/>
          <p:cNvSpPr>
            <a:spLocks noChangeArrowheads="1"/>
          </p:cNvSpPr>
          <p:nvPr/>
        </p:nvSpPr>
        <p:spPr bwMode="auto">
          <a:xfrm>
            <a:off x="1932385" y="1558529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65" name="Oval 48"/>
          <p:cNvSpPr>
            <a:spLocks noChangeArrowheads="1"/>
          </p:cNvSpPr>
          <p:nvPr/>
        </p:nvSpPr>
        <p:spPr bwMode="auto">
          <a:xfrm>
            <a:off x="2151460" y="1804988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66" name="Oval 49"/>
          <p:cNvSpPr>
            <a:spLocks noChangeArrowheads="1"/>
          </p:cNvSpPr>
          <p:nvPr/>
        </p:nvSpPr>
        <p:spPr bwMode="auto">
          <a:xfrm>
            <a:off x="3493294" y="2708673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67" name="Oval 50"/>
          <p:cNvSpPr>
            <a:spLocks noChangeArrowheads="1"/>
          </p:cNvSpPr>
          <p:nvPr/>
        </p:nvSpPr>
        <p:spPr bwMode="auto">
          <a:xfrm>
            <a:off x="1877617" y="2845594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68" name="Oval 51"/>
          <p:cNvSpPr>
            <a:spLocks noChangeArrowheads="1"/>
          </p:cNvSpPr>
          <p:nvPr/>
        </p:nvSpPr>
        <p:spPr bwMode="auto">
          <a:xfrm>
            <a:off x="2096692" y="3092054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69" name="Oval 52"/>
          <p:cNvSpPr>
            <a:spLocks noChangeArrowheads="1"/>
          </p:cNvSpPr>
          <p:nvPr/>
        </p:nvSpPr>
        <p:spPr bwMode="auto">
          <a:xfrm>
            <a:off x="2151460" y="2845594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70" name="Oval 53"/>
          <p:cNvSpPr>
            <a:spLocks noChangeArrowheads="1"/>
          </p:cNvSpPr>
          <p:nvPr/>
        </p:nvSpPr>
        <p:spPr bwMode="auto">
          <a:xfrm>
            <a:off x="2233613" y="300990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71" name="Oval 54"/>
          <p:cNvSpPr>
            <a:spLocks noChangeArrowheads="1"/>
          </p:cNvSpPr>
          <p:nvPr/>
        </p:nvSpPr>
        <p:spPr bwMode="auto">
          <a:xfrm>
            <a:off x="1822848" y="312420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72" name="Oval 55"/>
          <p:cNvSpPr>
            <a:spLocks noChangeArrowheads="1"/>
          </p:cNvSpPr>
          <p:nvPr/>
        </p:nvSpPr>
        <p:spPr bwMode="auto">
          <a:xfrm>
            <a:off x="1987154" y="2955131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73" name="Oval 56"/>
          <p:cNvSpPr>
            <a:spLocks noChangeArrowheads="1"/>
          </p:cNvSpPr>
          <p:nvPr/>
        </p:nvSpPr>
        <p:spPr bwMode="auto">
          <a:xfrm>
            <a:off x="2041923" y="2708673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74" name="Oval 57"/>
          <p:cNvSpPr>
            <a:spLocks noChangeArrowheads="1"/>
          </p:cNvSpPr>
          <p:nvPr/>
        </p:nvSpPr>
        <p:spPr bwMode="auto">
          <a:xfrm>
            <a:off x="2288382" y="2900363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75" name="Oval 58"/>
          <p:cNvSpPr>
            <a:spLocks noChangeArrowheads="1"/>
          </p:cNvSpPr>
          <p:nvPr/>
        </p:nvSpPr>
        <p:spPr bwMode="auto">
          <a:xfrm>
            <a:off x="1850232" y="2763442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76" name="Oval 59"/>
          <p:cNvSpPr>
            <a:spLocks noChangeArrowheads="1"/>
          </p:cNvSpPr>
          <p:nvPr/>
        </p:nvSpPr>
        <p:spPr bwMode="auto">
          <a:xfrm>
            <a:off x="2124076" y="1585913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77" name="Oval 60"/>
          <p:cNvSpPr>
            <a:spLocks noChangeArrowheads="1"/>
          </p:cNvSpPr>
          <p:nvPr/>
        </p:nvSpPr>
        <p:spPr bwMode="auto">
          <a:xfrm>
            <a:off x="1905001" y="1394223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78" name="Oval 61"/>
          <p:cNvSpPr>
            <a:spLocks noChangeArrowheads="1"/>
          </p:cNvSpPr>
          <p:nvPr/>
        </p:nvSpPr>
        <p:spPr bwMode="auto">
          <a:xfrm>
            <a:off x="3443288" y="2959894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79" name="Oval 62"/>
          <p:cNvSpPr>
            <a:spLocks noChangeArrowheads="1"/>
          </p:cNvSpPr>
          <p:nvPr/>
        </p:nvSpPr>
        <p:spPr bwMode="auto">
          <a:xfrm>
            <a:off x="1959769" y="1722835"/>
            <a:ext cx="164306" cy="19169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80" name="Oval 63"/>
          <p:cNvSpPr>
            <a:spLocks noChangeArrowheads="1"/>
          </p:cNvSpPr>
          <p:nvPr/>
        </p:nvSpPr>
        <p:spPr bwMode="auto">
          <a:xfrm>
            <a:off x="2265760" y="2900363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81" name="Oval 64"/>
          <p:cNvSpPr>
            <a:spLocks noChangeArrowheads="1"/>
          </p:cNvSpPr>
          <p:nvPr/>
        </p:nvSpPr>
        <p:spPr bwMode="auto">
          <a:xfrm>
            <a:off x="2347913" y="3064669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82" name="Oval 65"/>
          <p:cNvSpPr>
            <a:spLocks noChangeArrowheads="1"/>
          </p:cNvSpPr>
          <p:nvPr/>
        </p:nvSpPr>
        <p:spPr bwMode="auto">
          <a:xfrm>
            <a:off x="2402682" y="2955131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83" name="Oval 66"/>
          <p:cNvSpPr>
            <a:spLocks noChangeArrowheads="1"/>
          </p:cNvSpPr>
          <p:nvPr/>
        </p:nvSpPr>
        <p:spPr bwMode="auto">
          <a:xfrm>
            <a:off x="2096692" y="2571750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84" name="Oval 67"/>
          <p:cNvSpPr>
            <a:spLocks noChangeArrowheads="1"/>
          </p:cNvSpPr>
          <p:nvPr/>
        </p:nvSpPr>
        <p:spPr bwMode="auto">
          <a:xfrm>
            <a:off x="2178844" y="2736056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85" name="Oval 68"/>
          <p:cNvSpPr>
            <a:spLocks noChangeArrowheads="1"/>
          </p:cNvSpPr>
          <p:nvPr/>
        </p:nvSpPr>
        <p:spPr bwMode="auto">
          <a:xfrm>
            <a:off x="2233613" y="2626519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86" name="Oval 69"/>
          <p:cNvSpPr>
            <a:spLocks noChangeArrowheads="1"/>
          </p:cNvSpPr>
          <p:nvPr/>
        </p:nvSpPr>
        <p:spPr bwMode="auto">
          <a:xfrm>
            <a:off x="2210992" y="2626519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87" name="Oval 70"/>
          <p:cNvSpPr>
            <a:spLocks noChangeArrowheads="1"/>
          </p:cNvSpPr>
          <p:nvPr/>
        </p:nvSpPr>
        <p:spPr bwMode="auto">
          <a:xfrm>
            <a:off x="2293144" y="2790825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2088" name="Oval 71"/>
          <p:cNvSpPr>
            <a:spLocks noChangeArrowheads="1"/>
          </p:cNvSpPr>
          <p:nvPr/>
        </p:nvSpPr>
        <p:spPr bwMode="auto">
          <a:xfrm>
            <a:off x="2347913" y="2681288"/>
            <a:ext cx="164306" cy="191691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cxnSp>
        <p:nvCxnSpPr>
          <p:cNvPr id="2089" name="Straight Arrow Connector 92"/>
          <p:cNvCxnSpPr>
            <a:cxnSpLocks noChangeShapeType="1"/>
            <a:stCxn id="2076" idx="6"/>
            <a:endCxn id="2062" idx="2"/>
          </p:cNvCxnSpPr>
          <p:nvPr/>
        </p:nvCxnSpPr>
        <p:spPr bwMode="auto">
          <a:xfrm>
            <a:off x="2288382" y="1681759"/>
            <a:ext cx="1095375" cy="0"/>
          </a:xfrm>
          <a:prstGeom prst="straightConnector1">
            <a:avLst/>
          </a:prstGeom>
          <a:noFill/>
          <a:ln w="57150" algn="ctr">
            <a:solidFill>
              <a:srgbClr val="002060"/>
            </a:solidFill>
            <a:round/>
            <a:headEnd type="arrow" w="med" len="med"/>
            <a:tailEnd type="arrow" w="med" len="med"/>
          </a:ln>
        </p:spPr>
      </p:cxnSp>
      <p:graphicFrame>
        <p:nvGraphicFramePr>
          <p:cNvPr id="2050" name="Object 76"/>
          <p:cNvGraphicFramePr>
            <a:graphicFrameLocks noChangeAspect="1"/>
          </p:cNvGraphicFramePr>
          <p:nvPr/>
        </p:nvGraphicFramePr>
        <p:xfrm>
          <a:off x="3568304" y="1571625"/>
          <a:ext cx="341709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6835" imgH="139518" progId="Equation.3">
                  <p:embed/>
                </p:oleObj>
              </mc:Choice>
              <mc:Fallback>
                <p:oleObj name="Equation" r:id="rId3" imgW="126835" imgH="139518" progId="Equation.3">
                  <p:embed/>
                  <p:pic>
                    <p:nvPicPr>
                      <p:cNvPr id="205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8304" y="1571625"/>
                        <a:ext cx="341709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9574489"/>
              </p:ext>
            </p:extLst>
          </p:nvPr>
        </p:nvGraphicFramePr>
        <p:xfrm>
          <a:off x="2254871" y="1083051"/>
          <a:ext cx="341709" cy="478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6725" imgH="177415" progId="Equation.3">
                  <p:embed/>
                </p:oleObj>
              </mc:Choice>
              <mc:Fallback>
                <p:oleObj name="Equation" r:id="rId5" imgW="126725" imgH="177415" progId="Equation.3">
                  <p:embed/>
                  <p:pic>
                    <p:nvPicPr>
                      <p:cNvPr id="2051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4871" y="1083051"/>
                        <a:ext cx="341709" cy="4786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Rectangle 43"/>
          <p:cNvSpPr/>
          <p:nvPr/>
        </p:nvSpPr>
        <p:spPr>
          <a:xfrm>
            <a:off x="5587951" y="1804988"/>
            <a:ext cx="2135981" cy="931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091" name="Picture 3"/>
          <p:cNvPicPr>
            <a:picLocks noChangeAspect="1" noChangeArrowheads="1"/>
          </p:cNvPicPr>
          <p:nvPr/>
        </p:nvPicPr>
        <p:blipFill>
          <a:blip r:embed="rId7" cstate="print"/>
          <a:srcRect l="25868" t="39955" r="62596" b="37051"/>
          <a:stretch>
            <a:fillRect/>
          </a:stretch>
        </p:blipFill>
        <p:spPr bwMode="auto">
          <a:xfrm>
            <a:off x="5341492" y="1038225"/>
            <a:ext cx="1785938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92" name="Rectangle 26"/>
          <p:cNvSpPr>
            <a:spLocks noChangeArrowheads="1"/>
          </p:cNvSpPr>
          <p:nvPr/>
        </p:nvSpPr>
        <p:spPr bwMode="auto">
          <a:xfrm>
            <a:off x="6135638" y="1558529"/>
            <a:ext cx="219075" cy="273844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052" name="Object 5"/>
          <p:cNvGraphicFramePr>
            <a:graphicFrameLocks noChangeAspect="1"/>
          </p:cNvGraphicFramePr>
          <p:nvPr/>
        </p:nvGraphicFramePr>
        <p:xfrm>
          <a:off x="7258398" y="1531144"/>
          <a:ext cx="341709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6835" imgH="139518" progId="Equation.3">
                  <p:embed/>
                </p:oleObj>
              </mc:Choice>
              <mc:Fallback>
                <p:oleObj name="Equation" r:id="rId8" imgW="126835" imgH="139518" progId="Equation.3">
                  <p:embed/>
                  <p:pic>
                    <p:nvPicPr>
                      <p:cNvPr id="205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8398" y="1531144"/>
                        <a:ext cx="341709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3" name="Straight Arrow Connector 52"/>
          <p:cNvCxnSpPr>
            <a:endCxn id="2092" idx="3"/>
          </p:cNvCxnSpPr>
          <p:nvPr/>
        </p:nvCxnSpPr>
        <p:spPr>
          <a:xfrm rot="10800000">
            <a:off x="6354714" y="1695450"/>
            <a:ext cx="903685" cy="27385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6519020" y="2434829"/>
            <a:ext cx="1108472" cy="478631"/>
            <a:chOff x="6689754" y="3246435"/>
            <a:chExt cx="1477976" cy="638175"/>
          </a:xfrm>
        </p:grpSpPr>
        <p:sp>
          <p:nvSpPr>
            <p:cNvPr id="2099" name="Rectangle 26"/>
            <p:cNvSpPr>
              <a:spLocks noChangeArrowheads="1"/>
            </p:cNvSpPr>
            <p:nvPr/>
          </p:nvSpPr>
          <p:spPr bwMode="auto">
            <a:xfrm>
              <a:off x="6689754" y="3355974"/>
              <a:ext cx="292100" cy="365125"/>
            </a:xfrm>
            <a:prstGeom prst="rect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350" kern="1200">
                <a:latin typeface="Calibri"/>
                <a:ea typeface="+mn-ea"/>
                <a:cs typeface="+mn-cs"/>
              </a:endParaRPr>
            </a:p>
          </p:txBody>
        </p:sp>
        <p:graphicFrame>
          <p:nvGraphicFramePr>
            <p:cNvPr id="2054" name="Object 6"/>
            <p:cNvGraphicFramePr>
              <a:graphicFrameLocks noChangeAspect="1"/>
            </p:cNvGraphicFramePr>
            <p:nvPr/>
          </p:nvGraphicFramePr>
          <p:xfrm>
            <a:off x="7712118" y="3246435"/>
            <a:ext cx="455612" cy="638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26725" imgH="177415" progId="Equation.3">
                    <p:embed/>
                  </p:oleObj>
                </mc:Choice>
                <mc:Fallback>
                  <p:oleObj name="Equation" r:id="rId5" imgW="126725" imgH="177415" progId="Equation.3">
                    <p:embed/>
                    <p:pic>
                      <p:nvPicPr>
                        <p:cNvPr id="2054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12118" y="3246435"/>
                          <a:ext cx="455612" cy="6381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4" name="Straight Arrow Connector 53"/>
            <p:cNvCxnSpPr/>
            <p:nvPr/>
          </p:nvCxnSpPr>
          <p:spPr>
            <a:xfrm rot="10800000">
              <a:off x="7054882" y="3502022"/>
              <a:ext cx="693744" cy="36513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95" name="TextBox 58"/>
          <p:cNvSpPr txBox="1">
            <a:spLocks noChangeArrowheads="1"/>
          </p:cNvSpPr>
          <p:nvPr/>
        </p:nvSpPr>
        <p:spPr bwMode="auto">
          <a:xfrm>
            <a:off x="1395413" y="3995738"/>
            <a:ext cx="375166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800" kern="1200">
                <a:latin typeface="Calibri"/>
                <a:ea typeface="+mn-ea"/>
                <a:cs typeface="+mn-cs"/>
              </a:rPr>
              <a:t>Distance reveals how dissimilar texture from window a is from texture in window b.</a:t>
            </a:r>
          </a:p>
        </p:txBody>
      </p:sp>
      <p:pic>
        <p:nvPicPr>
          <p:cNvPr id="1070" name="Picture 46" descr="http://farm4.static.flickr.com/3220/2480107713_c8ddaf380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86723" y="3475435"/>
            <a:ext cx="1999059" cy="1463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Rectangle 26"/>
          <p:cNvSpPr>
            <a:spLocks noChangeArrowheads="1"/>
          </p:cNvSpPr>
          <p:nvPr/>
        </p:nvSpPr>
        <p:spPr bwMode="auto">
          <a:xfrm>
            <a:off x="5697488" y="3968354"/>
            <a:ext cx="219075" cy="273844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1" name="Object 8"/>
          <p:cNvGraphicFramePr>
            <a:graphicFrameLocks noChangeAspect="1"/>
          </p:cNvGraphicFramePr>
          <p:nvPr/>
        </p:nvGraphicFramePr>
        <p:xfrm>
          <a:off x="7450089" y="3858816"/>
          <a:ext cx="34171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6725" imgH="177415" progId="Equation.3">
                  <p:embed/>
                </p:oleObj>
              </mc:Choice>
              <mc:Fallback>
                <p:oleObj name="Equation" r:id="rId10" imgW="126725" imgH="177415" progId="Equation.3">
                  <p:embed/>
                  <p:pic>
                    <p:nvPicPr>
                      <p:cNvPr id="61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0089" y="3858816"/>
                        <a:ext cx="34171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2" name="Straight Arrow Connector 61"/>
          <p:cNvCxnSpPr/>
          <p:nvPr/>
        </p:nvCxnSpPr>
        <p:spPr>
          <a:xfrm rot="10800000" flipV="1">
            <a:off x="5971332" y="4077891"/>
            <a:ext cx="1533525" cy="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74125F-648C-49ED-9208-12DEE62C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89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F31418BD-D5B5-5559-0345-82F84885D794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accent1"/>
                </a:solidFill>
              </a:rPr>
              <a:t>Texture Representation: Example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2919415-5599-21D6-C1D2-9E9987D67ED1}"/>
              </a:ext>
            </a:extLst>
          </p:cNvPr>
          <p:cNvSpPr/>
          <p:nvPr/>
        </p:nvSpPr>
        <p:spPr>
          <a:xfrm>
            <a:off x="7336980" y="2899470"/>
            <a:ext cx="1751408" cy="795932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en-US" sz="1300" dirty="0">
                <a:solidFill>
                  <a:schemeClr val="tx1"/>
                </a:solidFill>
                <a:latin typeface="Arial" pitchFamily="34" charset="0"/>
              </a:rPr>
              <a:t>a: Horizontal and Vertical Edges</a:t>
            </a:r>
          </a:p>
          <a:p>
            <a:pPr algn="ctr" eaLnBrk="1" hangingPunct="1"/>
            <a:endParaRPr lang="en-US" sz="1300" dirty="0">
              <a:solidFill>
                <a:schemeClr val="tx1"/>
              </a:solidFill>
              <a:latin typeface="Arial" pitchFamily="34" charset="0"/>
            </a:endParaRPr>
          </a:p>
          <a:p>
            <a:pPr algn="ctr" eaLnBrk="1" hangingPunct="1"/>
            <a:r>
              <a:rPr lang="en-US" sz="1300" dirty="0">
                <a:solidFill>
                  <a:schemeClr val="tx1"/>
                </a:solidFill>
                <a:latin typeface="Arial" pitchFamily="34" charset="0"/>
              </a:rPr>
              <a:t>b: Horizontal Edges</a:t>
            </a:r>
            <a:endParaRPr 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69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92994"/>
            <a:ext cx="8229599" cy="339447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en-US" sz="2100" dirty="0"/>
              <a:t>Our previous example used two filters and resulted in a 2-dimensional feature vector to describe texture in a window.</a:t>
            </a:r>
          </a:p>
          <a:p>
            <a:pPr lvl="1">
              <a:spcAft>
                <a:spcPts val="450"/>
              </a:spcAft>
            </a:pPr>
            <a:r>
              <a:rPr lang="en-US" sz="1800" dirty="0"/>
              <a:t>x and y derivatives revealed something about local structure.</a:t>
            </a:r>
          </a:p>
          <a:p>
            <a:pPr lvl="1">
              <a:spcAft>
                <a:spcPts val="450"/>
              </a:spcAft>
            </a:pPr>
            <a:endParaRPr lang="en-US" sz="1800" dirty="0"/>
          </a:p>
          <a:p>
            <a:pPr>
              <a:spcAft>
                <a:spcPts val="450"/>
              </a:spcAft>
            </a:pPr>
            <a:r>
              <a:rPr lang="en-US" sz="2100" dirty="0"/>
              <a:t>We can generalize to apply a collection of multiple (</a:t>
            </a:r>
            <a:r>
              <a:rPr lang="en-US" sz="2100" i="1" dirty="0"/>
              <a:t>d</a:t>
            </a:r>
            <a:r>
              <a:rPr lang="en-US" sz="2100" dirty="0"/>
              <a:t>) filters: a “</a:t>
            </a:r>
            <a:r>
              <a:rPr lang="en-US" sz="2100" dirty="0">
                <a:solidFill>
                  <a:schemeClr val="accent1"/>
                </a:solidFill>
              </a:rPr>
              <a:t>filter bank</a:t>
            </a:r>
            <a:r>
              <a:rPr lang="en-US" sz="2100" dirty="0"/>
              <a:t>”.</a:t>
            </a:r>
          </a:p>
          <a:p>
            <a:pPr>
              <a:spcAft>
                <a:spcPts val="450"/>
              </a:spcAft>
            </a:pPr>
            <a:endParaRPr lang="en-US" sz="2100" dirty="0"/>
          </a:p>
          <a:p>
            <a:pPr>
              <a:spcAft>
                <a:spcPts val="450"/>
              </a:spcAft>
            </a:pPr>
            <a:r>
              <a:rPr lang="en-US" sz="2100" dirty="0"/>
              <a:t>Then our feature vectors will be </a:t>
            </a:r>
            <a:r>
              <a:rPr lang="en-US" sz="2100" i="1" dirty="0"/>
              <a:t>d</a:t>
            </a:r>
            <a:r>
              <a:rPr lang="en-US" sz="2100" dirty="0"/>
              <a:t>-dimensional.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Adapted from 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90D7B4-E2FA-481C-B8B3-89BB13F8C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90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0DD7CDA-3A77-B760-45C5-D22827A81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 banks</a:t>
            </a:r>
          </a:p>
        </p:txBody>
      </p:sp>
    </p:spTree>
    <p:extLst>
      <p:ext uri="{BB962C8B-B14F-4D97-AF65-F5344CB8AC3E}">
        <p14:creationId xmlns:p14="http://schemas.microsoft.com/office/powerpoint/2010/main" val="424473645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Content Placeholder 2"/>
          <p:cNvSpPr>
            <a:spLocks noGrp="1"/>
          </p:cNvSpPr>
          <p:nvPr>
            <p:ph idx="1"/>
          </p:nvPr>
        </p:nvSpPr>
        <p:spPr>
          <a:xfrm>
            <a:off x="-68780" y="3266573"/>
            <a:ext cx="7073038" cy="1584722"/>
          </a:xfrm>
        </p:spPr>
        <p:txBody>
          <a:bodyPr/>
          <a:lstStyle/>
          <a:p>
            <a:r>
              <a:rPr lang="en-US" dirty="0"/>
              <a:t>What filters to put in the bank?</a:t>
            </a:r>
          </a:p>
          <a:p>
            <a:pPr lvl="1"/>
            <a:r>
              <a:rPr lang="en-US" dirty="0"/>
              <a:t>Typically we want a combination of scales and orientations, different types of patterns.</a:t>
            </a:r>
          </a:p>
        </p:txBody>
      </p:sp>
      <p:pic>
        <p:nvPicPr>
          <p:cNvPr id="378883" name="Content Placeholder 3" descr="lmfilter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4550" y="1378429"/>
            <a:ext cx="51244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143000" y="1816579"/>
            <a:ext cx="766763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kern="1200">
                <a:latin typeface="Calibri"/>
                <a:ea typeface="+mn-ea"/>
                <a:cs typeface="+mn-cs"/>
              </a:rPr>
              <a:t>scales</a:t>
            </a:r>
          </a:p>
        </p:txBody>
      </p:sp>
      <p:sp>
        <p:nvSpPr>
          <p:cNvPr id="9" name="Left Brace 8"/>
          <p:cNvSpPr>
            <a:spLocks/>
          </p:cNvSpPr>
          <p:nvPr/>
        </p:nvSpPr>
        <p:spPr bwMode="auto">
          <a:xfrm>
            <a:off x="1888331" y="1433198"/>
            <a:ext cx="219075" cy="1177528"/>
          </a:xfrm>
          <a:prstGeom prst="leftBrace">
            <a:avLst>
              <a:gd name="adj1" fmla="val 8336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0" name="Left Brace 9"/>
          <p:cNvSpPr>
            <a:spLocks/>
          </p:cNvSpPr>
          <p:nvPr/>
        </p:nvSpPr>
        <p:spPr bwMode="auto">
          <a:xfrm rot="5400000">
            <a:off x="3271242" y="50286"/>
            <a:ext cx="246460" cy="2519363"/>
          </a:xfrm>
          <a:prstGeom prst="leftBrace">
            <a:avLst>
              <a:gd name="adj1" fmla="val 8329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271713" y="1049816"/>
            <a:ext cx="1506141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kern="1200">
                <a:latin typeface="Calibri"/>
                <a:ea typeface="+mn-ea"/>
                <a:cs typeface="+mn-cs"/>
              </a:rPr>
              <a:t>orientations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8916" y="1789179"/>
            <a:ext cx="13966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2100" kern="120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“Edges”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12621" y="1807535"/>
            <a:ext cx="13966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2100" kern="120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“Bars”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79075" y="2720260"/>
            <a:ext cx="13966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2100" kern="120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“Spots”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199" y="4921011"/>
            <a:ext cx="5981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Adapted from 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r>
              <a:rPr lang="en-US" sz="900" kern="1200" dirty="0">
                <a:latin typeface="Calibri"/>
                <a:ea typeface="+mn-ea"/>
                <a:cs typeface="+mn-cs"/>
              </a:rPr>
              <a:t>,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Matlab</a:t>
            </a:r>
            <a:r>
              <a:rPr lang="en-US" sz="900" kern="1200" dirty="0">
                <a:latin typeface="Calibri"/>
                <a:ea typeface="+mn-ea"/>
                <a:cs typeface="+mn-cs"/>
              </a:rPr>
              <a:t> code: http://www.robots.ox.ac.uk/~vgg/research/texclass/filters.html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FF206C-0FE6-4373-AC98-95133C9FA94B}"/>
              </a:ext>
            </a:extLst>
          </p:cNvPr>
          <p:cNvSpPr txBox="1"/>
          <p:nvPr/>
        </p:nvSpPr>
        <p:spPr>
          <a:xfrm>
            <a:off x="1608794" y="4273738"/>
            <a:ext cx="4874453" cy="4154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glow rad="101600">
              <a:schemeClr val="accent1">
                <a:lumMod val="90000"/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Which filters would you use to distinguish buildings from animals? Cheetahs from tigers? Ladybugs from dalmatians?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2F34ED-4325-483E-AAF2-49080C048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91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CEBAE1-E4BF-2AEF-2195-69580C93D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92029"/>
            <a:ext cx="8229600" cy="742950"/>
          </a:xfrm>
        </p:spPr>
        <p:txBody>
          <a:bodyPr/>
          <a:lstStyle/>
          <a:p>
            <a:r>
              <a:rPr lang="en-US" dirty="0"/>
              <a:t>Filter banks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36DDFF-832F-ED14-5952-432215AB2784}"/>
              </a:ext>
            </a:extLst>
          </p:cNvPr>
          <p:cNvGrpSpPr/>
          <p:nvPr/>
        </p:nvGrpSpPr>
        <p:grpSpPr>
          <a:xfrm>
            <a:off x="7530237" y="395412"/>
            <a:ext cx="1540149" cy="2493157"/>
            <a:chOff x="7530237" y="395412"/>
            <a:chExt cx="1540149" cy="2493157"/>
          </a:xfrm>
        </p:grpSpPr>
        <p:pic>
          <p:nvPicPr>
            <p:cNvPr id="3" name="Picture 2" descr="Tigers at Rolling Hills Zoo">
              <a:extLst>
                <a:ext uri="{FF2B5EF4-FFF2-40B4-BE49-F238E27FC236}">
                  <a16:creationId xmlns:a16="http://schemas.microsoft.com/office/drawing/2014/main" id="{E24F3B30-E3A3-ECBE-C012-3B65B41FC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30237" y="395412"/>
              <a:ext cx="1540149" cy="1026766"/>
            </a:xfrm>
            <a:prstGeom prst="rect">
              <a:avLst/>
            </a:prstGeom>
          </p:spPr>
        </p:pic>
        <p:pic>
          <p:nvPicPr>
            <p:cNvPr id="5" name="Picture 4" descr="Cheetah | National Geographic Kids">
              <a:extLst>
                <a:ext uri="{FF2B5EF4-FFF2-40B4-BE49-F238E27FC236}">
                  <a16:creationId xmlns:a16="http://schemas.microsoft.com/office/drawing/2014/main" id="{1FF60850-F390-86A7-9962-C9609B064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98015" y="1491947"/>
              <a:ext cx="1396622" cy="1396622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2F5FEF8-AE32-0831-9509-E328EC8385DE}"/>
              </a:ext>
            </a:extLst>
          </p:cNvPr>
          <p:cNvGrpSpPr/>
          <p:nvPr/>
        </p:nvGrpSpPr>
        <p:grpSpPr>
          <a:xfrm>
            <a:off x="6708038" y="3135758"/>
            <a:ext cx="2435962" cy="1919131"/>
            <a:chOff x="6708038" y="3135758"/>
            <a:chExt cx="2435962" cy="1919131"/>
          </a:xfrm>
        </p:grpSpPr>
        <p:pic>
          <p:nvPicPr>
            <p:cNvPr id="7" name="Picture 6" descr="Ladybug Spirit Animal Meaning - Wild Gratitude">
              <a:extLst>
                <a:ext uri="{FF2B5EF4-FFF2-40B4-BE49-F238E27FC236}">
                  <a16:creationId xmlns:a16="http://schemas.microsoft.com/office/drawing/2014/main" id="{489456BE-7771-2391-5327-A55FE70D0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8408" r="33176" b="11239"/>
            <a:stretch>
              <a:fillRect/>
            </a:stretch>
          </p:blipFill>
          <p:spPr>
            <a:xfrm>
              <a:off x="8058977" y="3665605"/>
              <a:ext cx="1085023" cy="859436"/>
            </a:xfrm>
            <a:prstGeom prst="rect">
              <a:avLst/>
            </a:prstGeom>
          </p:spPr>
        </p:pic>
        <p:pic>
          <p:nvPicPr>
            <p:cNvPr id="8" name="Picture 7" descr="Dalmatian dog - Wikipedia">
              <a:extLst>
                <a:ext uri="{FF2B5EF4-FFF2-40B4-BE49-F238E27FC236}">
                  <a16:creationId xmlns:a16="http://schemas.microsoft.com/office/drawing/2014/main" id="{7B575B63-F2F0-B5A2-5E16-3E6F7C735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4441" t="8600" r="17601" b="2452"/>
            <a:stretch>
              <a:fillRect/>
            </a:stretch>
          </p:blipFill>
          <p:spPr>
            <a:xfrm>
              <a:off x="6708038" y="3135758"/>
              <a:ext cx="1258272" cy="19191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301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0" grpId="0" animBg="1"/>
      <p:bldP spid="11" grpId="0"/>
      <p:bldP spid="12" grpId="0"/>
      <p:bldP spid="13" grpId="0"/>
      <p:bldP spid="14" grpId="0"/>
      <p:bldP spid="16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ilterbank.jpg"/>
          <p:cNvPicPr>
            <a:picLocks noChangeAspect="1"/>
          </p:cNvPicPr>
          <p:nvPr/>
        </p:nvPicPr>
        <p:blipFill rotWithShape="1">
          <a:blip r:embed="rId3" cstate="print"/>
          <a:srcRect b="18400"/>
          <a:stretch/>
        </p:blipFill>
        <p:spPr>
          <a:xfrm>
            <a:off x="1340600" y="709587"/>
            <a:ext cx="6493669" cy="40338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 bank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73265A-A576-4A92-A9B4-2D92FFFE4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92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9037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pit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1306948"/>
            <a:ext cx="3100137" cy="37603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6200000">
            <a:off x="583076" y="3167049"/>
            <a:ext cx="349638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75" kern="1200" dirty="0">
                <a:latin typeface="Calibri"/>
                <a:ea typeface="+mn-ea"/>
                <a:cs typeface="+mn-cs"/>
              </a:rPr>
              <a:t>Image from http://www.texasexplorer.com/austincap2.jpg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BAEDDC-961B-43DE-9524-3F62CD800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93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5A24975-7000-3E32-A665-01147F95B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Filter bank: Example</a:t>
            </a:r>
          </a:p>
        </p:txBody>
      </p:sp>
    </p:spTree>
    <p:extLst>
      <p:ext uri="{BB962C8B-B14F-4D97-AF65-F5344CB8AC3E}">
        <p14:creationId xmlns:p14="http://schemas.microsoft.com/office/powerpoint/2010/main" val="275264591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ital.jpgfiltermag1.jpg"/>
          <p:cNvPicPr>
            <a:picLocks noChangeAspect="1"/>
          </p:cNvPicPr>
          <p:nvPr/>
        </p:nvPicPr>
        <p:blipFill rotWithShape="1">
          <a:blip r:embed="rId3" cstate="print"/>
          <a:srcRect l="9064" t="6705" r="8128" b="6589"/>
          <a:stretch/>
        </p:blipFill>
        <p:spPr>
          <a:xfrm>
            <a:off x="1764633" y="1103821"/>
            <a:ext cx="5141494" cy="4037671"/>
          </a:xfrm>
          <a:prstGeom prst="rect">
            <a:avLst/>
          </a:prstGeom>
        </p:spPr>
      </p:pic>
      <p:pic>
        <p:nvPicPr>
          <p:cNvPr id="10" name="Picture 9" descr="filter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95172" y="591096"/>
            <a:ext cx="2078017" cy="15585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152CA7-834E-4AF3-9B50-1D40CAAAD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94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983D7CD-95B0-DE93-3969-522DBC615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Filter bank: Example</a:t>
            </a:r>
          </a:p>
        </p:txBody>
      </p:sp>
    </p:spTree>
    <p:extLst>
      <p:ext uri="{BB962C8B-B14F-4D97-AF65-F5344CB8AC3E}">
        <p14:creationId xmlns:p14="http://schemas.microsoft.com/office/powerpoint/2010/main" val="392937127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pital.jpgfiltermag2.jpg"/>
          <p:cNvPicPr>
            <a:picLocks noChangeAspect="1"/>
          </p:cNvPicPr>
          <p:nvPr/>
        </p:nvPicPr>
        <p:blipFill rotWithShape="1">
          <a:blip r:embed="rId3" cstate="print"/>
          <a:srcRect l="9416" t="6549" r="9181" b="6589"/>
          <a:stretch/>
        </p:blipFill>
        <p:spPr>
          <a:xfrm>
            <a:off x="1846847" y="1088779"/>
            <a:ext cx="4788569" cy="3832232"/>
          </a:xfrm>
          <a:prstGeom prst="rect">
            <a:avLst/>
          </a:prstGeom>
        </p:spPr>
      </p:pic>
      <p:pic>
        <p:nvPicPr>
          <p:cNvPr id="4" name="Picture 3" descr="filter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36964" y="486005"/>
            <a:ext cx="2059762" cy="15448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44196-D9EA-4A68-9017-82D4E53B9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95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46AC003-027F-6AD4-E148-D44CEF3D1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92029"/>
            <a:ext cx="8229600" cy="742950"/>
          </a:xfrm>
        </p:spPr>
        <p:txBody>
          <a:bodyPr/>
          <a:lstStyle/>
          <a:p>
            <a:r>
              <a:rPr lang="en-US" dirty="0"/>
              <a:t>Filter bank: Example</a:t>
            </a:r>
          </a:p>
        </p:txBody>
      </p:sp>
    </p:spTree>
    <p:extLst>
      <p:ext uri="{BB962C8B-B14F-4D97-AF65-F5344CB8AC3E}">
        <p14:creationId xmlns:p14="http://schemas.microsoft.com/office/powerpoint/2010/main" val="327029457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pital.jpgfiltermag4.jpg"/>
          <p:cNvPicPr>
            <a:picLocks noChangeAspect="1"/>
          </p:cNvPicPr>
          <p:nvPr/>
        </p:nvPicPr>
        <p:blipFill rotWithShape="1">
          <a:blip r:embed="rId3" cstate="print"/>
          <a:srcRect l="8947" t="6394" r="8947" b="7778"/>
          <a:stretch/>
        </p:blipFill>
        <p:spPr>
          <a:xfrm>
            <a:off x="2145632" y="1282446"/>
            <a:ext cx="4852736" cy="3804594"/>
          </a:xfrm>
          <a:prstGeom prst="rect">
            <a:avLst/>
          </a:prstGeom>
        </p:spPr>
      </p:pic>
      <p:pic>
        <p:nvPicPr>
          <p:cNvPr id="4" name="Picture 3" descr="filter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12576" y="530573"/>
            <a:ext cx="2004993" cy="15037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DBC15-7FA8-4FA5-BF42-BF9A881B2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96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 bank: Example</a:t>
            </a:r>
          </a:p>
        </p:txBody>
      </p:sp>
    </p:spTree>
    <p:extLst>
      <p:ext uri="{BB962C8B-B14F-4D97-AF65-F5344CB8AC3E}">
        <p14:creationId xmlns:p14="http://schemas.microsoft.com/office/powerpoint/2010/main" val="343418596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pital.jpgfiltermag16.jpg"/>
          <p:cNvPicPr>
            <a:picLocks noChangeAspect="1"/>
          </p:cNvPicPr>
          <p:nvPr/>
        </p:nvPicPr>
        <p:blipFill rotWithShape="1">
          <a:blip r:embed="rId3" cstate="print"/>
          <a:srcRect l="9532" t="6393" r="8363" b="6433"/>
          <a:stretch/>
        </p:blipFill>
        <p:spPr>
          <a:xfrm>
            <a:off x="2004980" y="1204593"/>
            <a:ext cx="4957010" cy="3947250"/>
          </a:xfrm>
          <a:prstGeom prst="rect">
            <a:avLst/>
          </a:prstGeom>
        </p:spPr>
      </p:pic>
      <p:pic>
        <p:nvPicPr>
          <p:cNvPr id="4" name="Picture 3" descr="filter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00010" y="503189"/>
            <a:ext cx="2078019" cy="15585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491A6-56B6-4CDE-8EB9-0F3EA43F7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97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EEA906F-4CE7-54AE-8529-0013D383F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Filter bank: Example</a:t>
            </a:r>
          </a:p>
        </p:txBody>
      </p:sp>
    </p:spTree>
    <p:extLst>
      <p:ext uri="{BB962C8B-B14F-4D97-AF65-F5344CB8AC3E}">
        <p14:creationId xmlns:p14="http://schemas.microsoft.com/office/powerpoint/2010/main" val="376027752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apital_filter38_magnitude_Sqrt.jpg"/>
          <p:cNvPicPr>
            <a:picLocks noChangeAspect="1"/>
          </p:cNvPicPr>
          <p:nvPr/>
        </p:nvPicPr>
        <p:blipFill rotWithShape="1">
          <a:blip r:embed="rId3" cstate="print"/>
          <a:srcRect l="8148" t="6052" r="7980" b="7535"/>
          <a:stretch/>
        </p:blipFill>
        <p:spPr>
          <a:xfrm>
            <a:off x="2310062" y="1143000"/>
            <a:ext cx="3737811" cy="3978442"/>
          </a:xfrm>
          <a:prstGeom prst="rect">
            <a:avLst/>
          </a:prstGeom>
        </p:spPr>
      </p:pic>
      <p:pic>
        <p:nvPicPr>
          <p:cNvPr id="4" name="Picture 3" descr="filter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47873" y="625325"/>
            <a:ext cx="2032378" cy="15242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62314F-5D64-48D9-B648-DE9153C5E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98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8C910CC-D49C-C8AF-5741-BB0EF66E1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/>
          <a:lstStyle/>
          <a:p>
            <a:r>
              <a:rPr lang="en-US" dirty="0"/>
              <a:t>Filter bank: Example</a:t>
            </a:r>
          </a:p>
        </p:txBody>
      </p:sp>
    </p:spTree>
    <p:extLst>
      <p:ext uri="{BB962C8B-B14F-4D97-AF65-F5344CB8AC3E}">
        <p14:creationId xmlns:p14="http://schemas.microsoft.com/office/powerpoint/2010/main" val="398284328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14A973E-8FD2-4FDC-83AF-11561E452682}"/>
              </a:ext>
            </a:extLst>
          </p:cNvPr>
          <p:cNvSpPr txBox="1"/>
          <p:nvPr/>
        </p:nvSpPr>
        <p:spPr>
          <a:xfrm>
            <a:off x="5397993" y="2575166"/>
            <a:ext cx="2340705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1x38 	vector </a:t>
            </a:r>
          </a:p>
          <a:p>
            <a:r>
              <a:rPr lang="en-US" sz="1500" dirty="0"/>
              <a:t>	representation</a:t>
            </a:r>
          </a:p>
          <a:p>
            <a:r>
              <a:rPr lang="en-US" sz="1500" dirty="0"/>
              <a:t>	feature</a:t>
            </a:r>
          </a:p>
        </p:txBody>
      </p:sp>
      <p:pic>
        <p:nvPicPr>
          <p:cNvPr id="7" name="Picture 6" descr="capital_filter38_magnitude_Sqrt.jpg"/>
          <p:cNvPicPr>
            <a:picLocks noChangeAspect="1"/>
          </p:cNvPicPr>
          <p:nvPr/>
        </p:nvPicPr>
        <p:blipFill rotWithShape="1">
          <a:blip r:embed="rId3" cstate="print"/>
          <a:srcRect l="8170" t="7019" r="8631" b="7535"/>
          <a:stretch/>
        </p:blipFill>
        <p:spPr>
          <a:xfrm>
            <a:off x="1324369" y="978568"/>
            <a:ext cx="3707770" cy="3933999"/>
          </a:xfrm>
          <a:prstGeom prst="rect">
            <a:avLst/>
          </a:prstGeom>
        </p:spPr>
      </p:pic>
      <p:pic>
        <p:nvPicPr>
          <p:cNvPr id="6" name="Picture 5" descr="filterbank.jpg"/>
          <p:cNvPicPr>
            <a:picLocks noChangeAspect="1"/>
          </p:cNvPicPr>
          <p:nvPr/>
        </p:nvPicPr>
        <p:blipFill>
          <a:blip r:embed="rId4" cstate="print"/>
          <a:srcRect l="9699" t="5540" r="7644" b="19122"/>
          <a:stretch>
            <a:fillRect/>
          </a:stretch>
        </p:blipFill>
        <p:spPr>
          <a:xfrm>
            <a:off x="5345237" y="1162146"/>
            <a:ext cx="1841658" cy="127788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2540654" y="2915815"/>
            <a:ext cx="109539" cy="136924"/>
          </a:xfrm>
          <a:prstGeom prst="rect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1350" kern="1200"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45236" y="3302947"/>
            <a:ext cx="2434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800" kern="1200" dirty="0">
                <a:latin typeface="Courier New" panose="02070309020205020404" pitchFamily="49" charset="0"/>
                <a:cs typeface="Courier New" panose="02070309020205020404" pitchFamily="49" charset="0"/>
              </a:rPr>
              <a:t>[r1, r2, …, r38]</a:t>
            </a:r>
          </a:p>
        </p:txBody>
      </p:sp>
      <p:cxnSp>
        <p:nvCxnSpPr>
          <p:cNvPr id="11" name="Straight Arrow Connector 10"/>
          <p:cNvCxnSpPr>
            <a:cxnSpLocks/>
            <a:endCxn id="8" idx="3"/>
          </p:cNvCxnSpPr>
          <p:nvPr/>
        </p:nvCxnSpPr>
        <p:spPr bwMode="auto">
          <a:xfrm flipH="1" flipV="1">
            <a:off x="2650193" y="2984277"/>
            <a:ext cx="2806700" cy="46477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Adapted from 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Vectors of texture responses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A88DEF-1D7E-4B0A-9D9A-DD1841E482F8}"/>
              </a:ext>
            </a:extLst>
          </p:cNvPr>
          <p:cNvSpPr txBox="1"/>
          <p:nvPr/>
        </p:nvSpPr>
        <p:spPr>
          <a:xfrm>
            <a:off x="5345236" y="866973"/>
            <a:ext cx="9124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38 filters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3DFAB9-A529-4306-8A73-C77B9C077C68}"/>
              </a:ext>
            </a:extLst>
          </p:cNvPr>
          <p:cNvGrpSpPr/>
          <p:nvPr/>
        </p:nvGrpSpPr>
        <p:grpSpPr>
          <a:xfrm>
            <a:off x="5156922" y="3582921"/>
            <a:ext cx="2501178" cy="938651"/>
            <a:chOff x="5351896" y="4864309"/>
            <a:chExt cx="3334904" cy="125153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AC1977A-C7D5-431F-B722-83E7CADB8DCF}"/>
                </a:ext>
              </a:extLst>
            </p:cNvPr>
            <p:cNvGrpSpPr/>
            <p:nvPr/>
          </p:nvGrpSpPr>
          <p:grpSpPr>
            <a:xfrm>
              <a:off x="5751857" y="4981706"/>
              <a:ext cx="2934943" cy="765556"/>
              <a:chOff x="5751857" y="5271989"/>
              <a:chExt cx="2934943" cy="765556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A8E8A72-1B21-42D2-9B5A-4A9309352FD5}"/>
                  </a:ext>
                </a:extLst>
              </p:cNvPr>
              <p:cNvSpPr/>
              <p:nvPr/>
            </p:nvSpPr>
            <p:spPr>
              <a:xfrm>
                <a:off x="5936342" y="5452838"/>
                <a:ext cx="182880" cy="56779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B0990AE-1BAB-4AF2-A252-46757D415BE3}"/>
                  </a:ext>
                </a:extLst>
              </p:cNvPr>
              <p:cNvSpPr/>
              <p:nvPr/>
            </p:nvSpPr>
            <p:spPr>
              <a:xfrm>
                <a:off x="6719057" y="5849440"/>
                <a:ext cx="182880" cy="18288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664F6E8-CB35-49C0-8975-10A2DDC74F81}"/>
                  </a:ext>
                </a:extLst>
              </p:cNvPr>
              <p:cNvSpPr/>
              <p:nvPr/>
            </p:nvSpPr>
            <p:spPr>
              <a:xfrm>
                <a:off x="8156428" y="5558969"/>
                <a:ext cx="182880" cy="4616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2857C87A-2C79-4804-822E-A2673FDBDFA5}"/>
                  </a:ext>
                </a:extLst>
              </p:cNvPr>
              <p:cNvCxnSpPr/>
              <p:nvPr/>
            </p:nvCxnSpPr>
            <p:spPr>
              <a:xfrm>
                <a:off x="5751857" y="6037545"/>
                <a:ext cx="293494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598AC435-9E4F-4950-A2E2-C2C9DA84FD58}"/>
                  </a:ext>
                </a:extLst>
              </p:cNvPr>
              <p:cNvCxnSpPr/>
              <p:nvPr/>
            </p:nvCxnSpPr>
            <p:spPr>
              <a:xfrm flipV="1">
                <a:off x="5751857" y="5271989"/>
                <a:ext cx="0" cy="76555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5075702-051E-456C-A990-A7831D4C44B4}"/>
                </a:ext>
              </a:extLst>
            </p:cNvPr>
            <p:cNvSpPr txBox="1"/>
            <p:nvPr/>
          </p:nvSpPr>
          <p:spPr>
            <a:xfrm>
              <a:off x="6741223" y="5777288"/>
              <a:ext cx="8745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Filter ID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B2F5F9E-3AC9-4689-8083-7B7D91C38758}"/>
                </a:ext>
              </a:extLst>
            </p:cNvPr>
            <p:cNvSpPr txBox="1"/>
            <p:nvPr/>
          </p:nvSpPr>
          <p:spPr>
            <a:xfrm rot="16200000">
              <a:off x="4991970" y="5224235"/>
              <a:ext cx="1058408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Response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36DA692-987B-4737-B1E2-B951BFE34AF1}"/>
              </a:ext>
            </a:extLst>
          </p:cNvPr>
          <p:cNvGrpSpPr/>
          <p:nvPr/>
        </p:nvGrpSpPr>
        <p:grpSpPr>
          <a:xfrm>
            <a:off x="5522120" y="4588447"/>
            <a:ext cx="1948789" cy="284015"/>
            <a:chOff x="5838826" y="6263069"/>
            <a:chExt cx="2598385" cy="37868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343394B-3142-47F1-88BA-92C72218C12A}"/>
                </a:ext>
              </a:extLst>
            </p:cNvPr>
            <p:cNvSpPr/>
            <p:nvPr/>
          </p:nvSpPr>
          <p:spPr>
            <a:xfrm>
              <a:off x="6621154" y="6263069"/>
              <a:ext cx="378686" cy="37868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17C13E9-0CB5-4A3C-ACA9-25883ABF95B6}"/>
                </a:ext>
              </a:extLst>
            </p:cNvPr>
            <p:cNvSpPr/>
            <p:nvPr/>
          </p:nvSpPr>
          <p:spPr>
            <a:xfrm>
              <a:off x="5838826" y="6263069"/>
              <a:ext cx="378686" cy="3786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BD1D2D7-ED81-4ED4-9E4E-BEDC4E06A172}"/>
                </a:ext>
              </a:extLst>
            </p:cNvPr>
            <p:cNvSpPr/>
            <p:nvPr/>
          </p:nvSpPr>
          <p:spPr>
            <a:xfrm>
              <a:off x="8058525" y="6263069"/>
              <a:ext cx="378686" cy="37868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8FE01565-D5F9-414F-9C0D-6907E4B4A883}"/>
              </a:ext>
            </a:extLst>
          </p:cNvPr>
          <p:cNvSpPr txBox="1"/>
          <p:nvPr/>
        </p:nvSpPr>
        <p:spPr>
          <a:xfrm>
            <a:off x="1793306" y="1240977"/>
            <a:ext cx="2738962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800" kern="1200" dirty="0">
                <a:solidFill>
                  <a:schemeClr val="bg1"/>
                </a:solidFill>
                <a:latin typeface="Calibri"/>
                <a:ea typeface="+mn-ea"/>
                <a:cs typeface="+mn-cs"/>
              </a:rPr>
              <a:t>To represent pixel, form a “feature vector” from the responses at that pixel</a:t>
            </a:r>
            <a:r>
              <a:rPr lang="en-US" sz="1800" dirty="0">
                <a:solidFill>
                  <a:schemeClr val="bg1"/>
                </a:solidFill>
                <a:latin typeface="Calibri"/>
              </a:rPr>
              <a:t>.</a:t>
            </a:r>
            <a:endParaRPr lang="en-US" sz="1800" kern="120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7C3793-F14D-44C6-B7DA-12B6CBA18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99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4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 animBg="1"/>
      <p:bldP spid="9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3411" y="2300050"/>
            <a:ext cx="4523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800" kern="1200" dirty="0">
                <a:latin typeface="Courier New" panose="02070309020205020404" pitchFamily="49" charset="0"/>
                <a:cs typeface="Courier New" panose="02070309020205020404" pitchFamily="49" charset="0"/>
              </a:rPr>
              <a:t>[r</a:t>
            </a:r>
            <a:r>
              <a:rPr lang="en-US" sz="1800" kern="1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(1,1)</a:t>
            </a:r>
            <a:r>
              <a:rPr lang="en-US" sz="1800" kern="1200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800" kern="1200" dirty="0">
                <a:latin typeface="Courier New" panose="02070309020205020404" pitchFamily="49" charset="0"/>
                <a:cs typeface="Courier New" panose="02070309020205020404" pitchFamily="49" charset="0"/>
              </a:rPr>
              <a:t>, r</a:t>
            </a:r>
            <a:r>
              <a:rPr lang="en-US" sz="1800" kern="1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(1,1)</a:t>
            </a:r>
            <a:r>
              <a:rPr lang="en-US" sz="1800" kern="1200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kern="1200" dirty="0">
                <a:latin typeface="Courier New" panose="02070309020205020404" pitchFamily="49" charset="0"/>
                <a:cs typeface="Courier New" panose="02070309020205020404" pitchFamily="49" charset="0"/>
              </a:rPr>
              <a:t>, …, r</a:t>
            </a:r>
            <a:r>
              <a:rPr lang="en-US" sz="1800" kern="1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(1,1)</a:t>
            </a:r>
            <a:r>
              <a:rPr lang="en-US" sz="1800" kern="1200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38</a:t>
            </a:r>
            <a:r>
              <a:rPr lang="en-US" sz="1800" kern="1200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Vectors of texture responses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CB8FC5B-E090-47F0-BFF7-9884EF3D2883}"/>
              </a:ext>
            </a:extLst>
          </p:cNvPr>
          <p:cNvSpPr txBox="1"/>
          <p:nvPr/>
        </p:nvSpPr>
        <p:spPr>
          <a:xfrm>
            <a:off x="1833411" y="1200872"/>
            <a:ext cx="2738962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800" kern="1200" dirty="0">
                <a:solidFill>
                  <a:schemeClr val="bg1"/>
                </a:solidFill>
                <a:latin typeface="Calibri"/>
                <a:ea typeface="+mn-ea"/>
                <a:cs typeface="+mn-cs"/>
              </a:rPr>
              <a:t>To represent pixel, form a “feature vector” from the responses at that pixel</a:t>
            </a:r>
            <a:r>
              <a:rPr lang="en-US" sz="1800" dirty="0">
                <a:solidFill>
                  <a:schemeClr val="bg1"/>
                </a:solidFill>
                <a:latin typeface="Calibri"/>
              </a:rPr>
              <a:t>.</a:t>
            </a:r>
            <a:endParaRPr lang="en-US" sz="1800" kern="1200" dirty="0">
              <a:solidFill>
                <a:schemeClr val="bg1"/>
              </a:solidFill>
              <a:latin typeface="Calibri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3A99625-79A5-4F7A-AF58-EACA03011760}"/>
              </a:ext>
            </a:extLst>
          </p:cNvPr>
          <p:cNvCxnSpPr>
            <a:cxnSpLocks/>
          </p:cNvCxnSpPr>
          <p:nvPr/>
        </p:nvCxnSpPr>
        <p:spPr>
          <a:xfrm flipH="1" flipV="1">
            <a:off x="2695074" y="2574758"/>
            <a:ext cx="309384" cy="4188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49BB9F0-B850-4ADC-B3BE-02B318591E47}"/>
              </a:ext>
            </a:extLst>
          </p:cNvPr>
          <p:cNvCxnSpPr/>
          <p:nvPr/>
        </p:nvCxnSpPr>
        <p:spPr>
          <a:xfrm flipV="1">
            <a:off x="2370814" y="2646299"/>
            <a:ext cx="0" cy="3472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BEA0035-2735-4952-B0CD-BCFBC48AB1BA}"/>
              </a:ext>
            </a:extLst>
          </p:cNvPr>
          <p:cNvSpPr txBox="1"/>
          <p:nvPr/>
        </p:nvSpPr>
        <p:spPr>
          <a:xfrm>
            <a:off x="1669861" y="2996101"/>
            <a:ext cx="111461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Pixel location (row, column)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4076A6-36E3-412E-AE1F-7E6FFC44D6C7}"/>
              </a:ext>
            </a:extLst>
          </p:cNvPr>
          <p:cNvSpPr txBox="1"/>
          <p:nvPr/>
        </p:nvSpPr>
        <p:spPr>
          <a:xfrm>
            <a:off x="2841172" y="3006791"/>
            <a:ext cx="11146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Filter ID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836A6B4-88EF-458B-9547-A2AE56AF562F}"/>
              </a:ext>
            </a:extLst>
          </p:cNvPr>
          <p:cNvSpPr txBox="1"/>
          <p:nvPr/>
        </p:nvSpPr>
        <p:spPr>
          <a:xfrm>
            <a:off x="1833411" y="2746605"/>
            <a:ext cx="4523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800" kern="1200" dirty="0">
                <a:latin typeface="Courier New" panose="02070309020205020404" pitchFamily="49" charset="0"/>
                <a:cs typeface="Courier New" panose="02070309020205020404" pitchFamily="49" charset="0"/>
              </a:rPr>
              <a:t>[r</a:t>
            </a:r>
            <a:r>
              <a:rPr lang="en-US" sz="1800" kern="1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(1,2)</a:t>
            </a:r>
            <a:r>
              <a:rPr lang="en-US" sz="1800" kern="1200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800" kern="1200" dirty="0">
                <a:latin typeface="Courier New" panose="02070309020205020404" pitchFamily="49" charset="0"/>
                <a:cs typeface="Courier New" panose="02070309020205020404" pitchFamily="49" charset="0"/>
              </a:rPr>
              <a:t>, r</a:t>
            </a:r>
            <a:r>
              <a:rPr lang="en-US" sz="1800" kern="1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(1,2)</a:t>
            </a:r>
            <a:r>
              <a:rPr lang="en-US" sz="1800" kern="1200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kern="1200" dirty="0">
                <a:latin typeface="Courier New" panose="02070309020205020404" pitchFamily="49" charset="0"/>
                <a:cs typeface="Courier New" panose="02070309020205020404" pitchFamily="49" charset="0"/>
              </a:rPr>
              <a:t>, …, r</a:t>
            </a:r>
            <a:r>
              <a:rPr lang="en-US" sz="1800" kern="1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(1,2)</a:t>
            </a:r>
            <a:r>
              <a:rPr lang="en-US" sz="1800" kern="1200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38</a:t>
            </a:r>
            <a:r>
              <a:rPr lang="en-US" sz="1800" kern="1200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8DDFDD5-8F3C-4C1B-BB65-E52E94451E09}"/>
              </a:ext>
            </a:extLst>
          </p:cNvPr>
          <p:cNvSpPr txBox="1"/>
          <p:nvPr/>
        </p:nvSpPr>
        <p:spPr>
          <a:xfrm>
            <a:off x="1833410" y="3490796"/>
            <a:ext cx="4523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800" kern="1200" dirty="0">
                <a:latin typeface="Courier New" panose="02070309020205020404" pitchFamily="49" charset="0"/>
                <a:cs typeface="Courier New" panose="02070309020205020404" pitchFamily="49" charset="0"/>
              </a:rPr>
              <a:t>[r</a:t>
            </a:r>
            <a:r>
              <a:rPr lang="en-US" sz="1800" kern="1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(W,</a:t>
            </a:r>
            <a:r>
              <a:rPr lang="en-US" sz="18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en-US" sz="1800" kern="1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800" kern="1200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800" kern="1200" dirty="0">
                <a:latin typeface="Courier New" panose="02070309020205020404" pitchFamily="49" charset="0"/>
                <a:cs typeface="Courier New" panose="02070309020205020404" pitchFamily="49" charset="0"/>
              </a:rPr>
              <a:t>, r</a:t>
            </a:r>
            <a:r>
              <a:rPr lang="en-US" sz="1800" kern="1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(W,H)</a:t>
            </a:r>
            <a:r>
              <a:rPr lang="en-US" sz="1800" kern="1200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kern="1200" dirty="0">
                <a:latin typeface="Courier New" panose="02070309020205020404" pitchFamily="49" charset="0"/>
                <a:cs typeface="Courier New" panose="02070309020205020404" pitchFamily="49" charset="0"/>
              </a:rPr>
              <a:t>, …, r</a:t>
            </a:r>
            <a:r>
              <a:rPr lang="en-US" sz="1800" kern="1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(W,</a:t>
            </a:r>
            <a:r>
              <a:rPr lang="en-US" sz="18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en-US" sz="1800" kern="1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800" kern="1200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38</a:t>
            </a:r>
            <a:r>
              <a:rPr lang="en-US" sz="1800" kern="1200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2216422-4921-48D8-983C-FB058A061256}"/>
              </a:ext>
            </a:extLst>
          </p:cNvPr>
          <p:cNvSpPr txBox="1"/>
          <p:nvPr/>
        </p:nvSpPr>
        <p:spPr>
          <a:xfrm>
            <a:off x="3344050" y="3164816"/>
            <a:ext cx="4523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800" kern="1200" dirty="0">
                <a:latin typeface="Courier New" panose="02070309020205020404" pitchFamily="49" charset="0"/>
                <a:cs typeface="Courier New" panose="02070309020205020404" pitchFamily="49" charset="0"/>
              </a:rPr>
              <a:t>…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7425E51-77A5-42E2-A098-8E1FB0A25CC4}"/>
              </a:ext>
            </a:extLst>
          </p:cNvPr>
          <p:cNvCxnSpPr>
            <a:cxnSpLocks/>
          </p:cNvCxnSpPr>
          <p:nvPr/>
        </p:nvCxnSpPr>
        <p:spPr>
          <a:xfrm>
            <a:off x="1485900" y="3951515"/>
            <a:ext cx="60569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2913D6E-BDDA-4052-8995-D2F897725808}"/>
              </a:ext>
            </a:extLst>
          </p:cNvPr>
          <p:cNvSpPr txBox="1"/>
          <p:nvPr/>
        </p:nvSpPr>
        <p:spPr>
          <a:xfrm>
            <a:off x="1833410" y="4062350"/>
            <a:ext cx="603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kern="1200" dirty="0">
                <a:latin typeface="Courier New" panose="02070309020205020404" pitchFamily="49" charset="0"/>
                <a:cs typeface="Courier New" panose="02070309020205020404" pitchFamily="49" charset="0"/>
              </a:rPr>
              <a:t>[mean(r</a:t>
            </a:r>
            <a:r>
              <a:rPr lang="en-US" sz="1800" kern="1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(:)</a:t>
            </a:r>
            <a:r>
              <a:rPr lang="en-US" sz="1800" kern="1200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800" kern="12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mean(r</a:t>
            </a:r>
            <a:r>
              <a:rPr lang="en-US" sz="18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(:)</a:t>
            </a:r>
            <a:r>
              <a:rPr lang="en-US" sz="1800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en-US" sz="1800" kern="1200" dirty="0">
                <a:latin typeface="Courier New" panose="02070309020205020404" pitchFamily="49" charset="0"/>
                <a:cs typeface="Courier New" panose="02070309020205020404" pitchFamily="49" charset="0"/>
              </a:rPr>
              <a:t>…,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mean(r</a:t>
            </a:r>
            <a:r>
              <a:rPr lang="en-US" sz="18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(:)</a:t>
            </a:r>
            <a:r>
              <a:rPr lang="en-US" sz="1800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38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)]</a:t>
            </a:r>
            <a:endParaRPr lang="en-US" sz="1800" kern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138832B-8A5E-4832-A4FB-D476E7D1D646}"/>
              </a:ext>
            </a:extLst>
          </p:cNvPr>
          <p:cNvSpPr txBox="1"/>
          <p:nvPr/>
        </p:nvSpPr>
        <p:spPr>
          <a:xfrm>
            <a:off x="4740632" y="1208866"/>
            <a:ext cx="303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800" kern="1200" dirty="0">
                <a:latin typeface="Calibri"/>
                <a:ea typeface="+mn-ea"/>
                <a:cs typeface="+mn-cs"/>
              </a:rPr>
              <a:t>To represent </a:t>
            </a:r>
            <a:r>
              <a:rPr lang="en-US" sz="1800" i="1" kern="1200" dirty="0">
                <a:latin typeface="Calibri"/>
                <a:ea typeface="+mn-ea"/>
                <a:cs typeface="+mn-cs"/>
              </a:rPr>
              <a:t>image</a:t>
            </a:r>
            <a:r>
              <a:rPr lang="en-US" sz="1800" kern="1200" dirty="0">
                <a:latin typeface="Calibri"/>
                <a:ea typeface="+mn-ea"/>
                <a:cs typeface="+mn-cs"/>
              </a:rPr>
              <a:t>, compute statistics over all pixel feature vectors, e.g. their mean.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B15DDC-A9B0-4947-B4B8-93D77E72C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100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48E33C-0B29-BB0A-C4EB-E5F865BCEBB4}"/>
              </a:ext>
            </a:extLst>
          </p:cNvPr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Adriana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Kovashka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07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4" grpId="0"/>
      <p:bldP spid="35" grpId="0"/>
      <p:bldP spid="36" grpId="0"/>
      <p:bldP spid="37" grpId="0"/>
      <p:bldP spid="38" grpId="0"/>
      <p:bldP spid="41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2"/>
          <p:cNvPicPr>
            <a:picLocks noChangeAspect="1" noChangeArrowheads="1"/>
          </p:cNvPicPr>
          <p:nvPr/>
        </p:nvPicPr>
        <p:blipFill>
          <a:blip r:embed="rId3" cstate="print"/>
          <a:srcRect l="9259" t="56296" r="29630" b="25926"/>
          <a:stretch>
            <a:fillRect/>
          </a:stretch>
        </p:blipFill>
        <p:spPr bwMode="auto">
          <a:xfrm>
            <a:off x="1428750" y="2364204"/>
            <a:ext cx="3543300" cy="644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Picture 2"/>
          <p:cNvPicPr>
            <a:picLocks noChangeAspect="1" noChangeArrowheads="1"/>
          </p:cNvPicPr>
          <p:nvPr/>
        </p:nvPicPr>
        <p:blipFill>
          <a:blip r:embed="rId3" cstate="print"/>
          <a:srcRect l="7407" t="14815" r="27779" b="58517"/>
          <a:stretch>
            <a:fillRect/>
          </a:stretch>
        </p:blipFill>
        <p:spPr bwMode="auto">
          <a:xfrm>
            <a:off x="1428751" y="1221204"/>
            <a:ext cx="355639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57900" y="2364204"/>
            <a:ext cx="14478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6" name="TextBox 6"/>
          <p:cNvSpPr txBox="1">
            <a:spLocks noChangeArrowheads="1"/>
          </p:cNvSpPr>
          <p:nvPr/>
        </p:nvSpPr>
        <p:spPr bwMode="auto">
          <a:xfrm>
            <a:off x="2228850" y="4829989"/>
            <a:ext cx="194310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kern="120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Mean abs responses</a:t>
            </a:r>
          </a:p>
        </p:txBody>
      </p:sp>
      <p:pic>
        <p:nvPicPr>
          <p:cNvPr id="66567" name="Picture 3"/>
          <p:cNvPicPr>
            <a:picLocks noChangeAspect="1" noChangeArrowheads="1"/>
          </p:cNvPicPr>
          <p:nvPr/>
        </p:nvPicPr>
        <p:blipFill>
          <a:blip r:embed="rId5" cstate="print"/>
          <a:srcRect l="7407" t="56296" r="29630" b="25926"/>
          <a:stretch>
            <a:fillRect/>
          </a:stretch>
        </p:blipFill>
        <p:spPr bwMode="auto">
          <a:xfrm>
            <a:off x="1428750" y="3278604"/>
            <a:ext cx="35623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8" name="Picture 4" descr="C:\Documents and Settings\Derek Hoiem\My Documents\Classes\Spring10 - Computer Vision\figs6\T01_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57900" y="3621504"/>
            <a:ext cx="14859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9" name="Picture 5"/>
          <p:cNvPicPr>
            <a:picLocks noChangeAspect="1" noChangeArrowheads="1"/>
          </p:cNvPicPr>
          <p:nvPr/>
        </p:nvPicPr>
        <p:blipFill>
          <a:blip r:embed="rId7" cstate="print"/>
          <a:srcRect l="7407" t="59259" r="29630" b="20000"/>
          <a:stretch>
            <a:fillRect/>
          </a:stretch>
        </p:blipFill>
        <p:spPr bwMode="auto">
          <a:xfrm>
            <a:off x="1394222" y="4135854"/>
            <a:ext cx="3608784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0" name="Picture 6" descr="C:\Documents and Settings\Derek Hoiem\My Documents\Classes\Spring10 - Computer Vision\figs6\T09_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57900" y="1106904"/>
            <a:ext cx="14478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71" name="TextBox 10"/>
          <p:cNvSpPr txBox="1">
            <a:spLocks noChangeArrowheads="1"/>
          </p:cNvSpPr>
          <p:nvPr/>
        </p:nvSpPr>
        <p:spPr bwMode="auto">
          <a:xfrm>
            <a:off x="2057400" y="992604"/>
            <a:ext cx="194310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kern="120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Filters</a:t>
            </a:r>
          </a:p>
        </p:txBody>
      </p:sp>
      <p:sp>
        <p:nvSpPr>
          <p:cNvPr id="66572" name="TextBox 11"/>
          <p:cNvSpPr txBox="1">
            <a:spLocks noChangeArrowheads="1"/>
          </p:cNvSpPr>
          <p:nvPr/>
        </p:nvSpPr>
        <p:spPr bwMode="auto">
          <a:xfrm>
            <a:off x="5829300" y="1106904"/>
            <a:ext cx="300082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kern="120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A</a:t>
            </a:r>
          </a:p>
        </p:txBody>
      </p:sp>
      <p:sp>
        <p:nvSpPr>
          <p:cNvPr id="66573" name="TextBox 12"/>
          <p:cNvSpPr txBox="1">
            <a:spLocks noChangeArrowheads="1"/>
          </p:cNvSpPr>
          <p:nvPr/>
        </p:nvSpPr>
        <p:spPr bwMode="auto">
          <a:xfrm>
            <a:off x="5829300" y="2307054"/>
            <a:ext cx="300082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kern="120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B</a:t>
            </a:r>
          </a:p>
        </p:txBody>
      </p:sp>
      <p:sp>
        <p:nvSpPr>
          <p:cNvPr id="66574" name="TextBox 13"/>
          <p:cNvSpPr txBox="1">
            <a:spLocks noChangeArrowheads="1"/>
          </p:cNvSpPr>
          <p:nvPr/>
        </p:nvSpPr>
        <p:spPr bwMode="auto">
          <a:xfrm>
            <a:off x="5829300" y="3621504"/>
            <a:ext cx="30970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kern="120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C</a:t>
            </a:r>
          </a:p>
        </p:txBody>
      </p:sp>
      <p:sp>
        <p:nvSpPr>
          <p:cNvPr id="66575" name="TextBox 14"/>
          <p:cNvSpPr txBox="1">
            <a:spLocks noChangeArrowheads="1"/>
          </p:cNvSpPr>
          <p:nvPr/>
        </p:nvSpPr>
        <p:spPr bwMode="auto">
          <a:xfrm>
            <a:off x="1200150" y="2478504"/>
            <a:ext cx="280846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kern="120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1</a:t>
            </a:r>
          </a:p>
        </p:txBody>
      </p:sp>
      <p:sp>
        <p:nvSpPr>
          <p:cNvPr id="66576" name="TextBox 15"/>
          <p:cNvSpPr txBox="1">
            <a:spLocks noChangeArrowheads="1"/>
          </p:cNvSpPr>
          <p:nvPr/>
        </p:nvSpPr>
        <p:spPr bwMode="auto">
          <a:xfrm>
            <a:off x="1200150" y="3392904"/>
            <a:ext cx="280846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kern="120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2</a:t>
            </a:r>
          </a:p>
        </p:txBody>
      </p:sp>
      <p:sp>
        <p:nvSpPr>
          <p:cNvPr id="66577" name="TextBox 16"/>
          <p:cNvSpPr txBox="1">
            <a:spLocks noChangeArrowheads="1"/>
          </p:cNvSpPr>
          <p:nvPr/>
        </p:nvSpPr>
        <p:spPr bwMode="auto">
          <a:xfrm>
            <a:off x="1143000" y="4421604"/>
            <a:ext cx="280846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kern="120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86550" y="4866501"/>
            <a:ext cx="1314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35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Derek </a:t>
            </a:r>
            <a:r>
              <a:rPr lang="en-US" sz="135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Hoiem</a:t>
            </a:r>
            <a:endParaRPr lang="en-US" sz="135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462296-3438-4A81-A8C7-95DE53820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101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97627EF-445D-023D-B9BB-E5E77BDD4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 try: Can you match the texture to the response?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C16B16-6EF7-797F-492F-38E71896E89C}"/>
              </a:ext>
            </a:extLst>
          </p:cNvPr>
          <p:cNvSpPr txBox="1"/>
          <p:nvPr/>
        </p:nvSpPr>
        <p:spPr>
          <a:xfrm>
            <a:off x="7653089" y="2607136"/>
            <a:ext cx="1314449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White color means higher response</a:t>
            </a:r>
          </a:p>
        </p:txBody>
      </p:sp>
    </p:spTree>
    <p:extLst>
      <p:ext uri="{BB962C8B-B14F-4D97-AF65-F5344CB8AC3E}">
        <p14:creationId xmlns:p14="http://schemas.microsoft.com/office/powerpoint/2010/main" val="40167627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8FE6F-9594-0B46-0D80-8013ADB08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7D16AE-94F5-46B0-1155-36B3920D9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102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17C2A53-EA74-DF49-B71B-A4E0CF0AA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 try: Can you match the texture to the response?</a:t>
            </a: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Add-in 3" title="AhaSlides - Live Polls and Quizzes">
                <a:extLst>
                  <a:ext uri="{FF2B5EF4-FFF2-40B4-BE49-F238E27FC236}">
                    <a16:creationId xmlns:a16="http://schemas.microsoft.com/office/drawing/2014/main" id="{B3F43283-61D7-05FF-B58A-DA3598261E54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2450543371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4" name="Add-in 3" title="AhaSlides - Live Polls and Quizzes">
                <a:extLst>
                  <a:ext uri="{FF2B5EF4-FFF2-40B4-BE49-F238E27FC236}">
                    <a16:creationId xmlns:a16="http://schemas.microsoft.com/office/drawing/2014/main" id="{B3F43283-61D7-05FF-B58A-DA3598261E5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8484741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2" cstate="print"/>
          <a:srcRect l="9259" t="56296" r="29630" b="25926"/>
          <a:stretch>
            <a:fillRect/>
          </a:stretch>
        </p:blipFill>
        <p:spPr bwMode="auto">
          <a:xfrm>
            <a:off x="2971800" y="2400300"/>
            <a:ext cx="3543300" cy="644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2"/>
          <p:cNvPicPr>
            <a:picLocks noChangeAspect="1" noChangeArrowheads="1"/>
          </p:cNvPicPr>
          <p:nvPr/>
        </p:nvPicPr>
        <p:blipFill>
          <a:blip r:embed="rId2" cstate="print"/>
          <a:srcRect l="7407" t="14815" r="27779" b="58517"/>
          <a:stretch>
            <a:fillRect/>
          </a:stretch>
        </p:blipFill>
        <p:spPr bwMode="auto">
          <a:xfrm>
            <a:off x="2971801" y="1257300"/>
            <a:ext cx="355639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7350" y="2171700"/>
            <a:ext cx="10287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0" name="Picture 3"/>
          <p:cNvPicPr>
            <a:picLocks noChangeAspect="1" noChangeArrowheads="1"/>
          </p:cNvPicPr>
          <p:nvPr/>
        </p:nvPicPr>
        <p:blipFill>
          <a:blip r:embed="rId4" cstate="print"/>
          <a:srcRect l="7407" t="56296" r="29630" b="25926"/>
          <a:stretch>
            <a:fillRect/>
          </a:stretch>
        </p:blipFill>
        <p:spPr bwMode="auto">
          <a:xfrm>
            <a:off x="2971800" y="3314700"/>
            <a:ext cx="35623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1" name="Picture 4" descr="C:\Documents and Settings\Derek Hoiem\My Documents\Classes\Spring10 - Computer Vision\figs6\T01_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57350" y="3200401"/>
            <a:ext cx="1019175" cy="764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2" name="Picture 5"/>
          <p:cNvPicPr>
            <a:picLocks noChangeAspect="1" noChangeArrowheads="1"/>
          </p:cNvPicPr>
          <p:nvPr/>
        </p:nvPicPr>
        <p:blipFill>
          <a:blip r:embed="rId6" cstate="print"/>
          <a:srcRect l="7407" t="59259" r="29630" b="20000"/>
          <a:stretch>
            <a:fillRect/>
          </a:stretch>
        </p:blipFill>
        <p:spPr bwMode="auto">
          <a:xfrm>
            <a:off x="2937272" y="4171950"/>
            <a:ext cx="3608784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3" name="Picture 6" descr="C:\Documents and Settings\Derek Hoiem\My Documents\Classes\Spring10 - Computer Vision\figs6\T09_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57350" y="4171950"/>
            <a:ext cx="9906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4" name="TextBox 12"/>
          <p:cNvSpPr txBox="1">
            <a:spLocks noChangeArrowheads="1"/>
          </p:cNvSpPr>
          <p:nvPr/>
        </p:nvSpPr>
        <p:spPr bwMode="auto">
          <a:xfrm>
            <a:off x="3886200" y="4866085"/>
            <a:ext cx="194310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kern="120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Mean abs responses</a:t>
            </a:r>
          </a:p>
        </p:txBody>
      </p:sp>
      <p:sp>
        <p:nvSpPr>
          <p:cNvPr id="67595" name="TextBox 13"/>
          <p:cNvSpPr txBox="1">
            <a:spLocks noChangeArrowheads="1"/>
          </p:cNvSpPr>
          <p:nvPr/>
        </p:nvSpPr>
        <p:spPr bwMode="auto">
          <a:xfrm>
            <a:off x="3714750" y="1028700"/>
            <a:ext cx="194310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kern="120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Filters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86550" y="4866501"/>
            <a:ext cx="1314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135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Derek </a:t>
            </a:r>
            <a:r>
              <a:rPr lang="en-US" sz="135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Hoiem</a:t>
            </a:r>
            <a:endParaRPr lang="en-US" sz="135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43EC3B-C7E5-40D4-80C5-67FE0BE76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3930"/>
            <a:ext cx="1066800" cy="246888"/>
          </a:xfrm>
        </p:spPr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103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FDD0105-E4CC-1220-48BA-B8A8F0628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Representing textures by mean absolute response</a:t>
            </a:r>
          </a:p>
        </p:txBody>
      </p:sp>
    </p:spTree>
    <p:extLst>
      <p:ext uri="{BB962C8B-B14F-4D97-AF65-F5344CB8AC3E}">
        <p14:creationId xmlns:p14="http://schemas.microsoft.com/office/powerpoint/2010/main" val="55654145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Classifying materials, “stuff”</a:t>
            </a:r>
          </a:p>
        </p:txBody>
      </p:sp>
      <p:pic>
        <p:nvPicPr>
          <p:cNvPr id="577538" name="Content Placeholder 3" descr="intro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71700" y="1143000"/>
            <a:ext cx="4829175" cy="3064669"/>
          </a:xfrm>
        </p:spPr>
      </p:pic>
      <p:sp>
        <p:nvSpPr>
          <p:cNvPr id="577539" name="TextBox 4"/>
          <p:cNvSpPr txBox="1">
            <a:spLocks noChangeArrowheads="1"/>
          </p:cNvSpPr>
          <p:nvPr/>
        </p:nvSpPr>
        <p:spPr bwMode="auto">
          <a:xfrm>
            <a:off x="5083629" y="4400550"/>
            <a:ext cx="2231572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350" kern="1200" dirty="0">
                <a:latin typeface="Calibri"/>
                <a:ea typeface="+mn-ea"/>
                <a:cs typeface="+mn-cs"/>
              </a:rPr>
              <a:t>Figure by </a:t>
            </a:r>
            <a:r>
              <a:rPr lang="en-US" sz="1350" kern="1200" dirty="0" err="1">
                <a:latin typeface="Calibri"/>
                <a:ea typeface="+mn-ea"/>
                <a:cs typeface="+mn-cs"/>
              </a:rPr>
              <a:t>Varma</a:t>
            </a:r>
            <a:r>
              <a:rPr lang="en-US" sz="1350" kern="1200" dirty="0">
                <a:latin typeface="Calibri"/>
                <a:ea typeface="+mn-ea"/>
                <a:cs typeface="+mn-cs"/>
              </a:rPr>
              <a:t> &amp; </a:t>
            </a:r>
            <a:r>
              <a:rPr lang="en-US" sz="1350" kern="1200" dirty="0" err="1">
                <a:latin typeface="Calibri"/>
                <a:ea typeface="+mn-ea"/>
                <a:cs typeface="+mn-cs"/>
              </a:rPr>
              <a:t>Zisserman</a:t>
            </a:r>
            <a:endParaRPr lang="en-US" sz="135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4921011"/>
            <a:ext cx="26189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latin typeface="Calibri"/>
                <a:ea typeface="+mn-ea"/>
                <a:cs typeface="+mn-cs"/>
              </a:rPr>
              <a:t>Kristen </a:t>
            </a:r>
            <a:r>
              <a:rPr lang="en-US" sz="900" kern="1200" dirty="0" err="1">
                <a:latin typeface="Calibri"/>
                <a:ea typeface="+mn-ea"/>
                <a:cs typeface="+mn-cs"/>
              </a:rPr>
              <a:t>Grauman</a:t>
            </a:r>
            <a:endParaRPr lang="en-US" sz="900"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2D6259-C246-4494-A2AA-54F8C21F3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104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82932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983434"/>
            <a:ext cx="8229599" cy="416006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Filters useful for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Enhancing images (smoothing, removing noise), e.g.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Box filter (linear)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Gaussian filter (linear)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Median filter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Detecting patterns (e.g. gradients) </a:t>
            </a:r>
          </a:p>
          <a:p>
            <a:pPr marL="588645" lvl="1" indent="0">
              <a:lnSpc>
                <a:spcPct val="110000"/>
              </a:lnSpc>
              <a:buNone/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Texture is a useful property that is often indicative of materials, appearance cues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Texture representations summarize repeating patterns of local structure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C0EC6D-7631-4863-88F1-3993A1A45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CEBD-06BE-4342-B09A-C7EEE98F9B13}" type="slidenum">
              <a:rPr lang="en-US" smtClean="0">
                <a:solidFill>
                  <a:schemeClr val="bg1"/>
                </a:solidFill>
              </a:rPr>
              <a:pPr/>
              <a:t>105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FED38BC-38EE-53D1-8CDC-E0BAEE3CC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3365809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LASTSELECTEDPRESENTATION" val="994730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F[x,y]$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225"/>
  <p:tag name="PICTUREFILESIZE" val="271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[x,y]$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225"/>
  <p:tag name="PICTUREFILESIZE" val="271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F[x,y]$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225"/>
  <p:tag name="PICTUREFILESIZE" val="271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[x,y]$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225"/>
  <p:tag name="PICTUREFILESIZE" val="271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F[x,y]$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225"/>
  <p:tag name="PICTUREFILESIZE" val="271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[x,y]$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225"/>
  <p:tag name="PICTUREFILESIZE" val="271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F[x,y]$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225"/>
  <p:tag name="PICTUREFILESIZE" val="271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[x,y]$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225"/>
  <p:tag name="PICTUREFILESIZE" val="271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[x,y]$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225"/>
  <p:tag name="PICTUREFILESIZE" val="271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F[x,y]$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225"/>
  <p:tag name="PICTUREFILESIZE" val="271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F[x,y]$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225"/>
  <p:tag name="PICTUREFILESIZE" val="271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[x,y]$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225"/>
  <p:tag name="PICTUREFILESIZE" val="271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frac{1}{(2k+1)^2}\sum_{u=-k}^{k} \sum_{v=-k}^{k} F[i+u,j+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604.75"/>
  <p:tag name="PICTUREFILESIZE" val="5404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+u,j+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73.25"/>
  <p:tag name="PICTUREFILESIZE" val="5019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+u,j+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73.25"/>
  <p:tag name="PICTUREFILESIZE" val="5019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otimes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0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G[x,y]$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225"/>
  <p:tag name="PICTUREFILESIZE" val="271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F[x,y]$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225"/>
  <p:tag name="PICTUREFILESIZE" val="271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otimes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0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H[u,v]$&#10;\end{document}&#10;"/>
  <p:tag name="EXTERNALNAME" val="Edittex"/>
  <p:tag name="BLEND" val="False"/>
  <p:tag name="TRANSPARENT" val="False"/>
  <p:tag name="BITMAPFORMAT" val="bmpmono"/>
  <p:tag name="DEBUGINTERACTIVE" val="True"/>
  <p:tag name="ORIGWIDTH" val="235.7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otimes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0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F[x,y]$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225"/>
  <p:tag name="PICTUREFILESIZE" val="271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1}{16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97.2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H[u,v]$&#10;\end{document}&#10;"/>
  <p:tag name="EXTERNALNAME" val="Edittex"/>
  <p:tag name="BLEND" val="False"/>
  <p:tag name="TRANSPARENT" val="False"/>
  <p:tag name="BITMAPFORMAT" val="bmpmono"/>
  <p:tag name="DEBUGINTERACTIVE" val="True"/>
  <p:tag name="ORIGWIDTH" val="235.7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h(u,v) = \frac{1}{2 \pi \sigma^2} e^{-\frac{u^2+v^2}{\sigma^2}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820.7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947301"/>
  <p:tag name="AHASLIDESLIDEID" val="15807572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33417"/>
  <p:tag name="AHASLIDESLIDEID" val="15700231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-u,j-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50.75"/>
  <p:tag name="PICTUREFILESIZE" val="4922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star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382.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-u,j-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50.75"/>
  <p:tag name="PICTUREFILESIZE" val="4922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star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382.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+u,j+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73.25"/>
  <p:tag name="PICTUREFILESIZE" val="5019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otimes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0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+u,j+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73.25"/>
  <p:tag name="PICTUREFILESIZE" val="5019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otimes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0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-u,j-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50.75"/>
  <p:tag name="PICTUREFILESIZE" val="4922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star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382.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+u,j+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73.25"/>
  <p:tag name="PICTUREFILESIZE" val="5019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otimes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0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-u,j-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50.75"/>
  <p:tag name="PICTUREFILESIZE" val="4922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star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382.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+u,j+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73.25"/>
  <p:tag name="PICTUREFILESIZE" val="5019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otimes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0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-u,j-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50.75"/>
  <p:tag name="PICTUREFILESIZE" val="4922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star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382.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+u,j+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73.25"/>
  <p:tag name="PICTUREFILESIZE" val="5019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otimes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0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-u,j-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50.75"/>
  <p:tag name="PICTUREFILESIZE" val="4922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star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382.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+u,j+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73.25"/>
  <p:tag name="PICTUREFILESIZE" val="5019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otimes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0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-u,j-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50.75"/>
  <p:tag name="PICTUREFILESIZE" val="4922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star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382.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+u,j+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73.25"/>
  <p:tag name="PICTUREFILESIZE" val="5019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otimes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0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-u,j-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50.75"/>
  <p:tag name="PICTUREFILESIZE" val="4922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star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382.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+u,j+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73.25"/>
  <p:tag name="PICTUREFILESIZE" val="5019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otimes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0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-u,j-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50.75"/>
  <p:tag name="PICTUREFILESIZE" val="4922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star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382.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+u,j+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73.25"/>
  <p:tag name="PICTUREFILESIZE" val="5019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otimes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0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-u,j-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50.75"/>
  <p:tag name="PICTUREFILESIZE" val="4922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 = H \star F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382.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947229"/>
  <p:tag name="AHASLIDESLIDEID" val="15807508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-$&#10;\end{document}&#10;"/>
  <p:tag name="EXTERNALNAME" val="Edittex"/>
  <p:tag name="BLEND" val="False"/>
  <p:tag name="TRANSPARENT" val="False"/>
  <p:tag name="BITMAPFORMAT" val="bmpmono"/>
  <p:tag name="DEBUGINTERACTIVE" val="True"/>
  <p:tag name="ORIGWIDTH" val="48.62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approx$&#10;\end{document}&#10;"/>
  <p:tag name="EXTERNALNAME" val="Edittex"/>
  <p:tag name="BLEND" val="False"/>
  <p:tag name="TRANSPARENT" val="False"/>
  <p:tag name="BITMAPFORMAT" val="bmpmono"/>
  <p:tag name="DEBUGINTERACTIVE" val="True"/>
  <p:tag name="ORIGWIDTH" val="55.7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33405"/>
  <p:tag name="AHASLIDESLIDEID" val="15700220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heme/theme1.xml><?xml version="1.0" encoding="utf-8"?>
<a:theme xmlns:a="http://schemas.openxmlformats.org/drawingml/2006/main" name="Brilho">
  <a:themeElements>
    <a:clrScheme name="Executivo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8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4.png"/></Relationships>
</file>

<file path=ppt/webextensions/_rels/webextension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7.png"/></Relationships>
</file>

<file path=ppt/webextensions/webextension1.xml><?xml version="1.0" encoding="utf-8"?>
<we:webextension xmlns:we="http://schemas.microsoft.com/office/webextensions/webextension/2010/11" id="{9A972B47-5496-0C42-891D-EECAE58EE255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slideId&quot;:158075726,&quot;presentationId&quot;:9947301}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72EBEFDF-DEF3-E343-BE43-FF9E55259CB8}">
  <we:reference id="wa200004824" version="2.1.0.0" store="en-US" storeType="OMEX"/>
  <we:alternateReferences>
    <we:reference id="wa200004824" version="2.1.0.0" store="wa200004824" storeType="OMEX"/>
  </we:alternateReferences>
  <we:properties>
    <we:property name="dataSlidePPT" value="{&quot;slideId&quot;:157002313,&quot;presentationId&quot;:9833417}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BB03BDE7-ED91-4F4D-9D47-D6EC060E0EED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slideId&quot;:158075084,&quot;presentationId&quot;:9947229}"/>
  </we:properties>
  <we:bindings/>
  <we:snapshot xmlns:r="http://schemas.openxmlformats.org/officeDocument/2006/relationships" r:embed="rId1"/>
</we:webextension>
</file>

<file path=ppt/webextensions/webextension4.xml><?xml version="1.0" encoding="utf-8"?>
<we:webextension xmlns:we="http://schemas.microsoft.com/office/webextensions/webextension/2010/11" id="{653D41C7-9136-8340-8D8E-C3512081FEAE}">
  <we:reference id="wa200004824" version="2.1.0.0" store="en-US" storeType="OMEX"/>
  <we:alternateReferences>
    <we:reference id="wa200004824" version="2.1.0.0" store="wa200004824" storeType="OMEX"/>
  </we:alternateReferences>
  <we:properties>
    <we:property name="dataSlidePPT" value="{&quot;slideId&quot;:157002209,&quot;presentationId&quot;:9833405}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11347</TotalTime>
  <Words>6283</Words>
  <Application>Microsoft Macintosh PowerPoint</Application>
  <PresentationFormat>On-screen Show (16:9)</PresentationFormat>
  <Paragraphs>3191</Paragraphs>
  <Slides>105</Slides>
  <Notes>98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105</vt:i4>
      </vt:variant>
    </vt:vector>
  </HeadingPairs>
  <TitlesOfParts>
    <vt:vector size="118" baseType="lpstr">
      <vt:lpstr>Arial</vt:lpstr>
      <vt:lpstr>Calibri</vt:lpstr>
      <vt:lpstr>Cambria Math</vt:lpstr>
      <vt:lpstr>Courier New</vt:lpstr>
      <vt:lpstr>Monotype Sorts</vt:lpstr>
      <vt:lpstr>Myriad Roman</vt:lpstr>
      <vt:lpstr>Tahoma</vt:lpstr>
      <vt:lpstr>Times</vt:lpstr>
      <vt:lpstr>Wingdings</vt:lpstr>
      <vt:lpstr>Brilho</vt:lpstr>
      <vt:lpstr>Photo Editor Photo</vt:lpstr>
      <vt:lpstr>PhotoSuite Image</vt:lpstr>
      <vt:lpstr>Equation</vt:lpstr>
      <vt:lpstr>CS 1674/2074: Filters</vt:lpstr>
      <vt:lpstr>[Motivation] Filters</vt:lpstr>
      <vt:lpstr>Topics</vt:lpstr>
      <vt:lpstr>How images are represented</vt:lpstr>
      <vt:lpstr>Enter Noise</vt:lpstr>
      <vt:lpstr>Common types of noise</vt:lpstr>
      <vt:lpstr>Gaussian noise</vt:lpstr>
      <vt:lpstr>First attempt at a solution</vt:lpstr>
      <vt:lpstr>First attempt at a solution</vt:lpstr>
      <vt:lpstr>Weighted Moving Average</vt:lpstr>
      <vt:lpstr>Weighted Moving Average</vt:lpstr>
      <vt:lpstr>Moving Average In 2D</vt:lpstr>
      <vt:lpstr>Moving Average In 2D</vt:lpstr>
      <vt:lpstr>Moving Average In 2D</vt:lpstr>
      <vt:lpstr>Moving Average In 2D</vt:lpstr>
      <vt:lpstr>Moving Average In 2D</vt:lpstr>
      <vt:lpstr>Moving Average In 2D</vt:lpstr>
      <vt:lpstr>[Motivation] Interactive Filters</vt:lpstr>
      <vt:lpstr>Image Filtering</vt:lpstr>
      <vt:lpstr>Correlation Filtering</vt:lpstr>
      <vt:lpstr>Correlation Filtering</vt:lpstr>
      <vt:lpstr>Averaging Filtering</vt:lpstr>
      <vt:lpstr>Smoothing by averaging</vt:lpstr>
      <vt:lpstr>Gaussian Filter</vt:lpstr>
      <vt:lpstr>Smoothing with a Gaussian</vt:lpstr>
      <vt:lpstr>Gaussian Filters</vt:lpstr>
      <vt:lpstr>Gaussian Filters</vt:lpstr>
      <vt:lpstr>PowerPoint Presentation</vt:lpstr>
      <vt:lpstr>Gaussian Filters in Python</vt:lpstr>
      <vt:lpstr>Smoothing with a Gaussian</vt:lpstr>
      <vt:lpstr>Gaussian Filters</vt:lpstr>
      <vt:lpstr>Properties of smoothing filters</vt:lpstr>
      <vt:lpstr>Lab 2: Filters Duration: 10 min </vt:lpstr>
      <vt:lpstr>PowerPoint Presentation</vt:lpstr>
      <vt:lpstr>Convolution</vt:lpstr>
      <vt:lpstr>Convolution vs correlation</vt:lpstr>
      <vt:lpstr>Convolution vs correlation</vt:lpstr>
      <vt:lpstr>Convolution vs correlation</vt:lpstr>
      <vt:lpstr>Convolution vs correlation</vt:lpstr>
      <vt:lpstr>Convolution vs correlation</vt:lpstr>
      <vt:lpstr>Convolution vs correlation</vt:lpstr>
      <vt:lpstr>Convolution vs correlation</vt:lpstr>
      <vt:lpstr>Convolution vs correlation</vt:lpstr>
      <vt:lpstr>Convolution vs correlation</vt:lpstr>
      <vt:lpstr>Properties of Convolution</vt:lpstr>
      <vt:lpstr>Predict the outputs using correlation filtering</vt:lpstr>
      <vt:lpstr>Practice with linear filters</vt:lpstr>
      <vt:lpstr>Practice with linear filters</vt:lpstr>
      <vt:lpstr>Practice with linear filters</vt:lpstr>
      <vt:lpstr>PowerPoint Presentation</vt:lpstr>
      <vt:lpstr>Practice with linear filters</vt:lpstr>
      <vt:lpstr>Practice with linear filters</vt:lpstr>
      <vt:lpstr>Practice with linear filters</vt:lpstr>
      <vt:lpstr>Practice with linear filters</vt:lpstr>
      <vt:lpstr>Practice with linear filters</vt:lpstr>
      <vt:lpstr>Practice with linear filters</vt:lpstr>
      <vt:lpstr>Sharpening</vt:lpstr>
      <vt:lpstr>Filters for computing gradients</vt:lpstr>
      <vt:lpstr>Filters for computing gradients</vt:lpstr>
      <vt:lpstr>PowerPoint Presentation</vt:lpstr>
      <vt:lpstr>Median Filter</vt:lpstr>
      <vt:lpstr>Median Filter</vt:lpstr>
      <vt:lpstr>Boundary Issues</vt:lpstr>
      <vt:lpstr>PowerPoint Presentation</vt:lpstr>
      <vt:lpstr>Separability</vt:lpstr>
      <vt:lpstr>Separability Example</vt:lpstr>
      <vt:lpstr>Separability Example</vt:lpstr>
      <vt:lpstr>Application: Hybrid Images</vt:lpstr>
      <vt:lpstr>Application: Hybrid Images</vt:lpstr>
      <vt:lpstr>Application: Hybrid Images</vt:lpstr>
      <vt:lpstr>Application: Hybrid Images</vt:lpstr>
      <vt:lpstr>Application: Hybrid Images</vt:lpstr>
      <vt:lpstr>Plan for next lectures </vt:lpstr>
      <vt:lpstr>Texture</vt:lpstr>
      <vt:lpstr>Regular (top), random (bottom) patterns</vt:lpstr>
      <vt:lpstr>Why analyze texture?</vt:lpstr>
      <vt:lpstr>Same shape, different texture/object</vt:lpstr>
      <vt:lpstr>Same object, different texture</vt:lpstr>
      <vt:lpstr>Texture Representation</vt:lpstr>
      <vt:lpstr>Derivative of Gaussian filter</vt:lpstr>
      <vt:lpstr>Texture representation: Example</vt:lpstr>
      <vt:lpstr>Texture representation: Example</vt:lpstr>
      <vt:lpstr>Texture representation: Example</vt:lpstr>
      <vt:lpstr>Texture representation: Example</vt:lpstr>
      <vt:lpstr>Texture representation: Example</vt:lpstr>
      <vt:lpstr>Texture representation: Example</vt:lpstr>
      <vt:lpstr>Texture representation: Example</vt:lpstr>
      <vt:lpstr>PowerPoint Presentation</vt:lpstr>
      <vt:lpstr>PowerPoint Presentation</vt:lpstr>
      <vt:lpstr>Filter banks</vt:lpstr>
      <vt:lpstr>Filter banks</vt:lpstr>
      <vt:lpstr>Filter bank</vt:lpstr>
      <vt:lpstr>Filter bank: Example</vt:lpstr>
      <vt:lpstr>Filter bank: Example</vt:lpstr>
      <vt:lpstr>Filter bank: Example</vt:lpstr>
      <vt:lpstr>Filter bank: Example</vt:lpstr>
      <vt:lpstr>Filter bank: Example</vt:lpstr>
      <vt:lpstr>Filter bank: Example</vt:lpstr>
      <vt:lpstr>Vectors of texture responses</vt:lpstr>
      <vt:lpstr>Vectors of texture responses</vt:lpstr>
      <vt:lpstr>You try: Can you match the texture to the response?</vt:lpstr>
      <vt:lpstr>You try: Can you match the texture to the response?</vt:lpstr>
      <vt:lpstr>Representing textures by mean absolute response</vt:lpstr>
      <vt:lpstr>Classifying materials, “stuff”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Leveraging Unlabeled Data for Sketch-based Understanding</dc:title>
  <dc:creator>Fernando</dc:creator>
  <cp:lastModifiedBy>Nils Ever Murrugarra Llerena</cp:lastModifiedBy>
  <cp:revision>195</cp:revision>
  <cp:lastPrinted>2025-09-11T20:24:29Z</cp:lastPrinted>
  <dcterms:created xsi:type="dcterms:W3CDTF">2011-07-05T14:46:51Z</dcterms:created>
  <dcterms:modified xsi:type="dcterms:W3CDTF">2026-09-09T14:25:12Z</dcterms:modified>
</cp:coreProperties>
</file>