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webextensions/webextension1.xml" ContentType="application/vnd.ms-office.webextension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webextensions/webextension2.xml" ContentType="application/vnd.ms-office.webextension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media/image13.jpg" ContentType="image/jpg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media/image25.jpg" ContentType="image/jpg"/>
  <Override PartName="/ppt/media/image26.jpg" ContentType="image/jpg"/>
  <Override PartName="/ppt/notesSlides/notesSlide42.xml" ContentType="application/vnd.openxmlformats-officedocument.presentationml.notesSlide+xml"/>
  <Override PartName="/ppt/media/image31.jpg" ContentType="image/jpg"/>
  <Override PartName="/ppt/tags/tag7.xml" ContentType="application/vnd.openxmlformats-officedocument.presentationml.tags+xml"/>
  <Override PartName="/ppt/media/image32.jpg" ContentType="image/jpg"/>
  <Override PartName="/ppt/media/image33.jpg" ContentType="image/jpg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webextensions/webextension3.xml" ContentType="application/vnd.ms-office.webextension+xml"/>
  <Override PartName="/ppt/notesSlides/notesSlide6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9.xml" ContentType="application/vnd.openxmlformats-officedocument.presentationml.notesSlide+xml"/>
  <Override PartName="/ppt/webextensions/webextension4.xml" ContentType="application/vnd.ms-office.webextension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media/image43.jpg" ContentType="image/jpg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6.xml" ContentType="application/vnd.openxmlformats-officedocument.presentationml.notesSlide+xml"/>
  <Override PartName="/ppt/webextensions/webextension5.xml" ContentType="application/vnd.ms-office.webextension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webextensions/webextension6.xml" ContentType="application/vnd.ms-office.webextension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webextensions/webextension7.xml" ContentType="application/vnd.ms-office.webextension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media/image94.jpg" ContentType="image/jpg"/>
  <Override PartName="/ppt/media/image95.jpg" ContentType="image/jpg"/>
  <Override PartName="/ppt/media/image96.jpg" ContentType="image/jpg"/>
  <Override PartName="/ppt/media/image97.jpg" ContentType="image/jpg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media/image134.jpg" ContentType="image/jpg"/>
  <Override PartName="/ppt/media/image135.jpg" ContentType="image/jpg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media/image147.jpg" ContentType="image/jpg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media/image149.jpg" ContentType="image/jpg"/>
  <Override PartName="/ppt/media/image150.jpg" ContentType="image/jpg"/>
  <Override PartName="/ppt/media/image151.jpg" ContentType="image/jpg"/>
  <Override PartName="/ppt/media/image152.jpg" ContentType="image/jpg"/>
  <Override PartName="/ppt/media/image159.jpg" ContentType="image/jpg"/>
  <Override PartName="/ppt/media/image160.jpg" ContentType="image/jpg"/>
  <Override PartName="/ppt/media/image161.jpg" ContentType="image/jpg"/>
  <Override PartName="/ppt/media/image162.jpg" ContentType="image/jpg"/>
  <Override PartName="/ppt/media/image163.jpg" ContentType="image/jpg"/>
  <Override PartName="/ppt/media/image164.jpg" ContentType="image/jpg"/>
  <Override PartName="/ppt/media/image165.jpg" ContentType="image/jpg"/>
  <Override PartName="/ppt/media/image168.jpg" ContentType="image/jpg"/>
  <Override PartName="/ppt/notesSlides/notesSlide165.xml" ContentType="application/vnd.openxmlformats-officedocument.presentationml.notesSlide+xml"/>
  <Override PartName="/ppt/media/image172.jpg" ContentType="image/jpg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media/image185.jpg" ContentType="image/jpg"/>
  <Override PartName="/ppt/media/image186.jpg" ContentType="image/jpg"/>
  <Override PartName="/ppt/media/image187.jpg" ContentType="image/jpg"/>
  <Override PartName="/ppt/media/image188.jpg" ContentType="image/jpg"/>
  <Override PartName="/ppt/media/image189.jpg" ContentType="image/jpg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55"/>
  </p:notesMasterIdLst>
  <p:sldIdLst>
    <p:sldId id="589" r:id="rId2"/>
    <p:sldId id="1273" r:id="rId3"/>
    <p:sldId id="434" r:id="rId4"/>
    <p:sldId id="270" r:id="rId5"/>
    <p:sldId id="271" r:id="rId6"/>
    <p:sldId id="272" r:id="rId7"/>
    <p:sldId id="273" r:id="rId8"/>
    <p:sldId id="274" r:id="rId9"/>
    <p:sldId id="1132" r:id="rId10"/>
    <p:sldId id="1127" r:id="rId11"/>
    <p:sldId id="1128" r:id="rId12"/>
    <p:sldId id="278" r:id="rId13"/>
    <p:sldId id="1270" r:id="rId14"/>
    <p:sldId id="1129" r:id="rId15"/>
    <p:sldId id="280" r:id="rId16"/>
    <p:sldId id="1130" r:id="rId17"/>
    <p:sldId id="1131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1146" r:id="rId28"/>
    <p:sldId id="1264" r:id="rId29"/>
    <p:sldId id="1265" r:id="rId30"/>
    <p:sldId id="1266" r:id="rId31"/>
    <p:sldId id="1267" r:id="rId32"/>
    <p:sldId id="1148" r:id="rId33"/>
    <p:sldId id="1149" r:id="rId34"/>
    <p:sldId id="1150" r:id="rId35"/>
    <p:sldId id="1152" r:id="rId36"/>
    <p:sldId id="1151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1153" r:id="rId48"/>
    <p:sldId id="1154" r:id="rId49"/>
    <p:sldId id="1155" r:id="rId50"/>
    <p:sldId id="1156" r:id="rId51"/>
    <p:sldId id="1157" r:id="rId52"/>
    <p:sldId id="1158" r:id="rId53"/>
    <p:sldId id="1159" r:id="rId54"/>
    <p:sldId id="1160" r:id="rId55"/>
    <p:sldId id="1163" r:id="rId56"/>
    <p:sldId id="309" r:id="rId57"/>
    <p:sldId id="1161" r:id="rId58"/>
    <p:sldId id="1162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1258" r:id="rId73"/>
    <p:sldId id="1259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1164" r:id="rId84"/>
    <p:sldId id="1272" r:id="rId85"/>
    <p:sldId id="1165" r:id="rId86"/>
    <p:sldId id="1166" r:id="rId87"/>
    <p:sldId id="1167" r:id="rId88"/>
    <p:sldId id="1271" r:id="rId89"/>
    <p:sldId id="339" r:id="rId90"/>
    <p:sldId id="341" r:id="rId91"/>
    <p:sldId id="262" r:id="rId92"/>
    <p:sldId id="263" r:id="rId93"/>
    <p:sldId id="264" r:id="rId94"/>
    <p:sldId id="265" r:id="rId95"/>
    <p:sldId id="266" r:id="rId96"/>
    <p:sldId id="267" r:id="rId97"/>
    <p:sldId id="268" r:id="rId98"/>
    <p:sldId id="1134" r:id="rId99"/>
    <p:sldId id="1136" r:id="rId100"/>
    <p:sldId id="1137" r:id="rId101"/>
    <p:sldId id="1168" r:id="rId102"/>
    <p:sldId id="1140" r:id="rId103"/>
    <p:sldId id="1141" r:id="rId104"/>
    <p:sldId id="343" r:id="rId105"/>
    <p:sldId id="1067" r:id="rId106"/>
    <p:sldId id="1269" r:id="rId107"/>
    <p:sldId id="1170" r:id="rId108"/>
    <p:sldId id="1175" r:id="rId109"/>
    <p:sldId id="1176" r:id="rId110"/>
    <p:sldId id="1177" r:id="rId111"/>
    <p:sldId id="1178" r:id="rId112"/>
    <p:sldId id="1179" r:id="rId113"/>
    <p:sldId id="293" r:id="rId114"/>
    <p:sldId id="1181" r:id="rId115"/>
    <p:sldId id="1182" r:id="rId116"/>
    <p:sldId id="1243" r:id="rId117"/>
    <p:sldId id="1183" r:id="rId118"/>
    <p:sldId id="1184" r:id="rId119"/>
    <p:sldId id="1244" r:id="rId120"/>
    <p:sldId id="1245" r:id="rId121"/>
    <p:sldId id="1246" r:id="rId122"/>
    <p:sldId id="1071" r:id="rId123"/>
    <p:sldId id="1190" r:id="rId124"/>
    <p:sldId id="1191" r:id="rId125"/>
    <p:sldId id="1192" r:id="rId126"/>
    <p:sldId id="269" r:id="rId127"/>
    <p:sldId id="1195" r:id="rId128"/>
    <p:sldId id="1196" r:id="rId129"/>
    <p:sldId id="1197" r:id="rId130"/>
    <p:sldId id="1198" r:id="rId131"/>
    <p:sldId id="1199" r:id="rId132"/>
    <p:sldId id="1200" r:id="rId133"/>
    <p:sldId id="1274" r:id="rId134"/>
    <p:sldId id="1201" r:id="rId135"/>
    <p:sldId id="1202" r:id="rId136"/>
    <p:sldId id="1203" r:id="rId137"/>
    <p:sldId id="1204" r:id="rId138"/>
    <p:sldId id="1205" r:id="rId139"/>
    <p:sldId id="1206" r:id="rId140"/>
    <p:sldId id="1207" r:id="rId141"/>
    <p:sldId id="1208" r:id="rId142"/>
    <p:sldId id="1209" r:id="rId143"/>
    <p:sldId id="1210" r:id="rId144"/>
    <p:sldId id="1211" r:id="rId145"/>
    <p:sldId id="1212" r:id="rId146"/>
    <p:sldId id="1213" r:id="rId147"/>
    <p:sldId id="1214" r:id="rId148"/>
    <p:sldId id="1215" r:id="rId149"/>
    <p:sldId id="1216" r:id="rId150"/>
    <p:sldId id="1217" r:id="rId151"/>
    <p:sldId id="1218" r:id="rId152"/>
    <p:sldId id="1219" r:id="rId153"/>
    <p:sldId id="1221" r:id="rId154"/>
    <p:sldId id="1222" r:id="rId155"/>
    <p:sldId id="1225" r:id="rId156"/>
    <p:sldId id="1226" r:id="rId157"/>
    <p:sldId id="1247" r:id="rId158"/>
    <p:sldId id="1227" r:id="rId159"/>
    <p:sldId id="1228" r:id="rId160"/>
    <p:sldId id="304" r:id="rId161"/>
    <p:sldId id="306" r:id="rId162"/>
    <p:sldId id="307" r:id="rId163"/>
    <p:sldId id="308" r:id="rId164"/>
    <p:sldId id="1229" r:id="rId165"/>
    <p:sldId id="1238" r:id="rId166"/>
    <p:sldId id="1239" r:id="rId167"/>
    <p:sldId id="766" r:id="rId168"/>
    <p:sldId id="847" r:id="rId169"/>
    <p:sldId id="851" r:id="rId170"/>
    <p:sldId id="767" r:id="rId171"/>
    <p:sldId id="1050" r:id="rId172"/>
    <p:sldId id="1051" r:id="rId173"/>
    <p:sldId id="1052" r:id="rId174"/>
    <p:sldId id="1053" r:id="rId175"/>
    <p:sldId id="1054" r:id="rId176"/>
    <p:sldId id="770" r:id="rId177"/>
    <p:sldId id="849" r:id="rId178"/>
    <p:sldId id="1249" r:id="rId179"/>
    <p:sldId id="1250" r:id="rId180"/>
    <p:sldId id="1251" r:id="rId181"/>
    <p:sldId id="1254" r:id="rId182"/>
    <p:sldId id="1262" r:id="rId183"/>
    <p:sldId id="1268" r:id="rId184"/>
    <p:sldId id="1252" r:id="rId185"/>
    <p:sldId id="1253" r:id="rId186"/>
    <p:sldId id="841" r:id="rId187"/>
    <p:sldId id="842" r:id="rId188"/>
    <p:sldId id="843" r:id="rId189"/>
    <p:sldId id="949" r:id="rId190"/>
    <p:sldId id="775" r:id="rId191"/>
    <p:sldId id="1169" r:id="rId192"/>
    <p:sldId id="340" r:id="rId193"/>
    <p:sldId id="344" r:id="rId194"/>
    <p:sldId id="346" r:id="rId195"/>
    <p:sldId id="837" r:id="rId196"/>
    <p:sldId id="1275" r:id="rId197"/>
    <p:sldId id="1276" r:id="rId198"/>
    <p:sldId id="1248" r:id="rId199"/>
    <p:sldId id="1172" r:id="rId200"/>
    <p:sldId id="1173" r:id="rId201"/>
    <p:sldId id="1174" r:id="rId202"/>
    <p:sldId id="1187" r:id="rId203"/>
    <p:sldId id="1188" r:id="rId204"/>
    <p:sldId id="1189" r:id="rId205"/>
    <p:sldId id="1193" r:id="rId206"/>
    <p:sldId id="1114" r:id="rId207"/>
    <p:sldId id="1115" r:id="rId208"/>
    <p:sldId id="1116" r:id="rId209"/>
    <p:sldId id="1117" r:id="rId210"/>
    <p:sldId id="1118" r:id="rId211"/>
    <p:sldId id="1240" r:id="rId212"/>
    <p:sldId id="1241" r:id="rId213"/>
    <p:sldId id="1119" r:id="rId214"/>
    <p:sldId id="1236" r:id="rId215"/>
    <p:sldId id="1237" r:id="rId216"/>
    <p:sldId id="1120" r:id="rId217"/>
    <p:sldId id="275" r:id="rId218"/>
    <p:sldId id="276" r:id="rId219"/>
    <p:sldId id="277" r:id="rId220"/>
    <p:sldId id="279" r:id="rId221"/>
    <p:sldId id="281" r:id="rId222"/>
    <p:sldId id="282" r:id="rId223"/>
    <p:sldId id="1121" r:id="rId224"/>
    <p:sldId id="881" r:id="rId225"/>
    <p:sldId id="1122" r:id="rId226"/>
    <p:sldId id="886" r:id="rId227"/>
    <p:sldId id="1123" r:id="rId228"/>
    <p:sldId id="777" r:id="rId229"/>
    <p:sldId id="310" r:id="rId230"/>
    <p:sldId id="311" r:id="rId231"/>
    <p:sldId id="1230" r:id="rId232"/>
    <p:sldId id="1231" r:id="rId233"/>
    <p:sldId id="1232" r:id="rId234"/>
    <p:sldId id="1233" r:id="rId235"/>
    <p:sldId id="1234" r:id="rId236"/>
    <p:sldId id="1235" r:id="rId237"/>
    <p:sldId id="1055" r:id="rId238"/>
    <p:sldId id="1263" r:id="rId239"/>
    <p:sldId id="778" r:id="rId240"/>
    <p:sldId id="779" r:id="rId241"/>
    <p:sldId id="780" r:id="rId242"/>
    <p:sldId id="782" r:id="rId243"/>
    <p:sldId id="784" r:id="rId244"/>
    <p:sldId id="785" r:id="rId245"/>
    <p:sldId id="786" r:id="rId246"/>
    <p:sldId id="788" r:id="rId247"/>
    <p:sldId id="789" r:id="rId248"/>
    <p:sldId id="790" r:id="rId249"/>
    <p:sldId id="1113" r:id="rId250"/>
    <p:sldId id="791" r:id="rId251"/>
    <p:sldId id="793" r:id="rId252"/>
    <p:sldId id="792" r:id="rId253"/>
    <p:sldId id="1042" r:id="rId254"/>
  </p:sldIdLst>
  <p:sldSz cx="9144000" cy="5143500" type="screen16x9"/>
  <p:notesSz cx="7315200" cy="9601200"/>
  <p:custDataLst>
    <p:tags r:id="rId25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3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DAFB"/>
    <a:srgbClr val="CADAFA"/>
    <a:srgbClr val="CADA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25"/>
    <p:restoredTop sz="83807"/>
  </p:normalViewPr>
  <p:slideViewPr>
    <p:cSldViewPr snapToGrid="0">
      <p:cViewPr varScale="1">
        <p:scale>
          <a:sx n="157" d="100"/>
          <a:sy n="157" d="100"/>
        </p:scale>
        <p:origin x="2576" y="168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microsoft.com/office/2018/10/relationships/authors" Target="authors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250" Type="http://schemas.openxmlformats.org/officeDocument/2006/relationships/slide" Target="slides/slide249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240" Type="http://schemas.openxmlformats.org/officeDocument/2006/relationships/slide" Target="slides/slide239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customschemas.google.com/relationships/presentationmetadata" Target="metadata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commentAuthors" Target="commentAuthor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presProps" Target="presProps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notesMaster" Target="notesMasters/notesMaster1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viewProps" Target="viewProps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tags" Target="tags/tag1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theme" Target="theme/theme1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5617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0">
              <a:buFont typeface="+mj-lt"/>
              <a:buNone/>
            </a:pPr>
            <a:r>
              <a:rPr lang="en-US" dirty="0"/>
              <a:t>Op1: Curve</a:t>
            </a:r>
          </a:p>
          <a:p>
            <a:pPr marL="228600" indent="0">
              <a:buFont typeface="+mj-lt"/>
              <a:buNone/>
            </a:pPr>
            <a:r>
              <a:rPr lang="en-US" dirty="0"/>
              <a:t>	Instructor will decide and apply a curve on students’ final score. Minimum curve will be +3 points and Maximum curve will be +5 points.</a:t>
            </a:r>
          </a:p>
          <a:p>
            <a:pPr marL="228600" indent="0">
              <a:buFont typeface="+mj-lt"/>
              <a:buNone/>
            </a:pPr>
            <a:endParaRPr lang="en-US" dirty="0"/>
          </a:p>
          <a:p>
            <a:pPr marL="228600" indent="0">
              <a:buFont typeface="+mj-lt"/>
              <a:buNone/>
            </a:pPr>
            <a:r>
              <a:rPr lang="en-US" dirty="0"/>
              <a:t>Op2: Extra Credit (cap to 10 points applied to Exam 1)</a:t>
            </a:r>
          </a:p>
          <a:p>
            <a:pPr marL="228600" indent="0">
              <a:buFont typeface="+mj-lt"/>
              <a:buNone/>
            </a:pPr>
            <a:r>
              <a:rPr lang="en-US" dirty="0"/>
              <a:t>	Op 2.1. Submit an exercise / algorithm question with a solution for 10 extra points for Exam 1. Solution should be detailed and well-explained </a:t>
            </a:r>
          </a:p>
          <a:p>
            <a:pPr marL="228600" indent="0">
              <a:buFont typeface="+mj-lt"/>
              <a:buNone/>
            </a:pPr>
            <a:r>
              <a:rPr lang="en-US" dirty="0"/>
              <a:t>	Op 2.2. Exam 2 will have 10 extra points. These extra points can increase your score in Exam 1 (If you score 110, 10 points will go to your Exam 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1227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ad171d6ac6_0_5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84" name="Google Shape;384;gad171d6ac6_0_5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ad171d6ac6_0_5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93" name="Google Shape;393;gad171d6ac6_0_5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ad171d6ac6_0_5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02" name="Google Shape;402;gad171d6ac6_0_5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ad171d6ac6_0_5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12" name="Google Shape;412;gad171d6ac6_0_5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ad171d6ac6_0_5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22" name="Google Shape;422;gad171d6ac6_0_5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ad171d6ac6_0_52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38" name="Google Shape;438;gad171d6ac6_0_52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ad171d6ac6_0_5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46" name="Google Shape;446;gad171d6ac6_0_5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ad171d6ac6_0_5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58" name="Google Shape;458;gad171d6ac6_0_5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9298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ad171d6ac6_0_53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72" name="Google Shape;472;gad171d6ac6_0_53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ad171d6ac6_0_5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87" name="Google Shape;487;gad171d6ac6_0_53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ad171d6ac6_0_53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02" name="Google Shape;502;gad171d6ac6_0_53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ad171d6ac6_0_5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17" name="Google Shape;517;gad171d6ac6_0_5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ad171d6ac6_0_53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32" name="Google Shape;532;gad171d6ac6_0_53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ad171d6ac6_0_5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47" name="Google Shape;547;gad171d6ac6_0_5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ad171d6ac6_0_53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62" name="Google Shape;562;gad171d6ac6_0_53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ad171d6ac6_0_5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77" name="Google Shape;577;gad171d6ac6_0_5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ad171d6ac6_0_54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92" name="Google Shape;592;gad171d6ac6_0_54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ad171d6ac6_0_5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07" name="Google Shape;607;gad171d6ac6_0_5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ad171d6ac6_0_5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18" name="Google Shape;618;gad171d6ac6_0_5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ad171d6ac6_0_54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32" name="Google Shape;632;gad171d6ac6_0_54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Emboss: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 surface-modifying process that uses pressure to create a raised or sunken pattern on a material like paper or metal. Synonyms include decorate, impress, carve, or stamp. 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ad171d6ac6_0_5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45" name="Google Shape;645;gad171d6ac6_0_5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B0C49-0FDD-E007-1C50-A13CEA29F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B53AE8-E82B-213F-62FD-2324D8BD2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7D0704-8B4A-F15B-74FC-E3F8E02A8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226EE-A751-DE02-5B74-862B43BFC8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AD559-58E6-437A-A7FE-2E6C4DB0F6C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305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4091A5-AE9E-F736-71A5-A974EB7E9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EE6C28-35DC-DE79-8AB3-9B8544AEC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2F435-293E-8579-069A-E9F50AD510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88303-8109-777C-86B6-395352A6D5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AD559-58E6-437A-A7FE-2E6C4DB0F6C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135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438DC-DD58-FE11-C052-97A955376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F477C0-9C94-B613-71A7-5117F4CB13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B3B3BC-D170-DFFA-CC0B-0B54CD619D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56E2A-2798-0174-AB54-C9A1E8544A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AD559-58E6-437A-A7FE-2E6C4DB0F6C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53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A80BC-394A-F5CD-B96F-8CC43AE35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E02A20-730B-3E98-B2E0-D5443D328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833255-65E0-CFD6-4028-FB2CCDFDF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0DB51-CA38-178D-3CFB-8CD848E078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AD559-58E6-437A-A7FE-2E6C4DB0F6C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914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4391F-1C71-A7B3-53A1-E4BC44B176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2D1832-7668-0100-8BD0-9A184517A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D303BC-533A-B4A1-101F-0EC0F52DF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310C8-2EB8-7231-113E-A210C2D945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BAD559-58E6-437A-A7FE-2E6C4DB0F6C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873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E2FCB-1B20-9DAB-E803-F00B59A6E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4EB348-A3B2-0E24-F941-F9FA17641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C25C3-8246-9955-CEF3-AAB4B9FF92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47462D-823D-F715-AEB9-87568C1614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FFFF1-8662-394F-907E-7BF21FC6F649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271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ad171d6ac6_0_5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86" name="Google Shape;686;gad171d6ac6_0_5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ad171d6ac6_0_7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05" name="Google Shape;705;gad171d6ac6_0_7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Example works with padding.</a:t>
            </a: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ad171d6ac6_0_5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13" name="Google Shape;713;gad171d6ac6_0_5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ad171d6ac6_0_5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37" name="Google Shape;837;gad171d6ac6_0_5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ad171d6ac6_0_57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67" name="Google Shape;967;gad171d6ac6_0_57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ad171d6ac6_0_5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97" name="Google Shape;1097;gad171d6ac6_0_5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ad171d6ac6_0_6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27" name="Google Shape;1227;gad171d6ac6_0_6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ad171d6ac6_0_6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373" name="Google Shape;1373;gad171d6ac6_0_6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ad171d6ac6_0_6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20" name="Google Shape;1520;gad171d6ac6_0_6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7" name="Google Shape;1667;gad171d6ac6_0_64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668" name="Google Shape;1668;gad171d6ac6_0_64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Google Shape;2474;gad171d6ac6_0_7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475" name="Google Shape;2475;gad171d6ac6_0_7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8" name="Google Shape;2648;gad171d6ac6_0_7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649" name="Google Shape;2649;gad171d6ac6_0_7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9" name="Google Shape;2659;gad171d6ac6_0_74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660" name="Google Shape;2660;gad171d6ac6_0_74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0" name="Google Shape;2670;gad171d6ac6_0_7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671" name="Google Shape;2671;gad171d6ac6_0_7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1" name="Google Shape;2681;gad171d6ac6_0_7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682" name="Google Shape;2682;gad171d6ac6_0_7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2" name="Google Shape;2692;gad171d6ac6_0_74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693" name="Google Shape;2693;gad171d6ac6_0_74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" name="Google Shape;2703;gad171d6ac6_0_74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04" name="Google Shape;2704;gad171d6ac6_0_74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gad171d6ac6_0_74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15" name="Google Shape;2715;gad171d6ac6_0_74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gad171d6ac6_0_7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27" name="Google Shape;2727;gad171d6ac6_0_7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7" name="Google Shape;2737;gad171d6ac6_0_75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38" name="Google Shape;2738;gad171d6ac6_0_75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8" name="Google Shape;2748;gad171d6ac6_0_75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49" name="Google Shape;2749;gad171d6ac6_0_75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9" name="Google Shape;2759;gad171d6ac6_0_7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60" name="Google Shape;2760;gad171d6ac6_0_7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" name="Google Shape;2770;gad171d6ac6_0_7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71" name="Google Shape;2771;gad171d6ac6_0_7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Google Shape;2782;gad171d6ac6_0_7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83" name="Google Shape;2783;gad171d6ac6_0_7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1">
          <a:extLst>
            <a:ext uri="{FF2B5EF4-FFF2-40B4-BE49-F238E27FC236}">
              <a16:creationId xmlns:a16="http://schemas.microsoft.com/office/drawing/2014/main" id="{7DF3F17C-B2D1-DA9B-1C1F-FB82A954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Google Shape;2782;gad171d6ac6_0_7537:notes">
            <a:extLst>
              <a:ext uri="{FF2B5EF4-FFF2-40B4-BE49-F238E27FC236}">
                <a16:creationId xmlns:a16="http://schemas.microsoft.com/office/drawing/2014/main" id="{466F424F-D877-D211-7942-36E48D6014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83" name="Google Shape;2783;gad171d6ac6_0_7537:notes">
            <a:extLst>
              <a:ext uri="{FF2B5EF4-FFF2-40B4-BE49-F238E27FC236}">
                <a16:creationId xmlns:a16="http://schemas.microsoft.com/office/drawing/2014/main" id="{B43684F7-9113-97DC-6E6B-6D0EA7641C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76721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1">
          <a:extLst>
            <a:ext uri="{FF2B5EF4-FFF2-40B4-BE49-F238E27FC236}">
              <a16:creationId xmlns:a16="http://schemas.microsoft.com/office/drawing/2014/main" id="{3B8CB402-F9C1-42DD-E0B3-D24AD5CD1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Google Shape;2782;gad171d6ac6_0_7537:notes">
            <a:extLst>
              <a:ext uri="{FF2B5EF4-FFF2-40B4-BE49-F238E27FC236}">
                <a16:creationId xmlns:a16="http://schemas.microsoft.com/office/drawing/2014/main" id="{A82C46C2-E7BD-04FD-310C-3FF9B580EDA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83" name="Google Shape;2783;gad171d6ac6_0_7537:notes">
            <a:extLst>
              <a:ext uri="{FF2B5EF4-FFF2-40B4-BE49-F238E27FC236}">
                <a16:creationId xmlns:a16="http://schemas.microsoft.com/office/drawing/2014/main" id="{709C400E-E9B4-36C2-ACF2-62CE656255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421621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" name="Google Shape;2793;gad171d6ac6_0_75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794" name="Google Shape;2794;gad171d6ac6_0_75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" name="Google Shape;2805;gad171d6ac6_0_75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06" name="Google Shape;2806;gad171d6ac6_0_75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gad171d6ac6_0_7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17" name="Google Shape;2817;gad171d6ac6_0_7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7" name="Google Shape;2827;gad171d6ac6_0_75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28" name="Google Shape;2828;gad171d6ac6_0_75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8" name="Google Shape;2838;gad171d6ac6_0_7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39" name="Google Shape;2839;gad171d6ac6_0_7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9" name="Google Shape;2849;gad171d6ac6_0_75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50" name="Google Shape;2850;gad171d6ac6_0_75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" name="Google Shape;2857;gad171d6ac6_0_7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58" name="Google Shape;2858;gad171d6ac6_0_7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6" name="Google Shape;2866;gad171d6ac6_0_76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67" name="Google Shape;2867;gad171d6ac6_0_76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 = 7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 = 3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Stride =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Padding =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(N + </a:t>
            </a:r>
            <a:r>
              <a:rPr lang="en-US" sz="1200" b="0" i="0" u="none" strike="noStrike" kern="1200" cap="none" spc="-4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2*padding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kern="1200" cap="none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F) / stride +</a:t>
            </a:r>
            <a:r>
              <a:rPr lang="en-US" sz="1200" b="0" i="0" u="none" strike="noStrike" kern="1200" cap="none" spc="-45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1200" b="0" i="0" u="none" strike="noStrike" kern="1200" cap="none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(7 + 2*1 – 3) / 1 + 1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6 / 1 + 1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7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5" name="Google Shape;2875;gad171d6ac6_0_76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876" name="Google Shape;2876;gad171d6ac6_0_76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 = 32</a:t>
            </a:r>
          </a:p>
          <a:p>
            <a:r>
              <a:rPr lang="en-US" dirty="0"/>
              <a:t>F = 5</a:t>
            </a:r>
          </a:p>
          <a:p>
            <a:r>
              <a:rPr lang="en-US" dirty="0"/>
              <a:t>Stride = 1</a:t>
            </a:r>
          </a:p>
          <a:p>
            <a:r>
              <a:rPr lang="en-US" dirty="0"/>
              <a:t>Padding = 2</a:t>
            </a:r>
          </a:p>
          <a:p>
            <a:endParaRPr lang="en-US" dirty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(N + </a:t>
            </a:r>
            <a:r>
              <a:rPr lang="en-US" sz="1200" b="0" i="0" u="none" strike="noStrike" kern="1200" cap="none" spc="-4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2*padding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kern="1200" cap="none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F) / stride +</a:t>
            </a:r>
            <a:r>
              <a:rPr lang="en-US" sz="1200" b="0" i="0" u="none" strike="noStrike" kern="1200" cap="none" spc="-45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lang="en-US" sz="1200" b="0" i="0" u="none" strike="noStrike" kern="1200" cap="none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(32 + </a:t>
            </a:r>
            <a:r>
              <a:rPr lang="en-US" sz="1200" b="0" i="0" u="none" strike="noStrike" kern="1200" cap="none" spc="-4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2*2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kern="1200" cap="none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5) / 1 +</a:t>
            </a:r>
            <a:r>
              <a:rPr lang="en-US" sz="1200" b="0" i="0" u="none" strike="noStrike" kern="1200" cap="none" spc="-45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31 / 1 +</a:t>
            </a:r>
            <a:r>
              <a:rPr lang="en-US" sz="1200" b="0" i="0" u="none" strike="noStrike" kern="1200" cap="none" spc="-45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kern="1200" cap="none" spc="-4" dirty="0">
                <a:solidFill>
                  <a:prstClr val="black"/>
                </a:solidFill>
                <a:latin typeface="Calibri"/>
                <a:ea typeface="Calibri"/>
                <a:cs typeface="Calibri"/>
                <a:sym typeface="Calibri"/>
              </a:rPr>
              <a:t>32</a:t>
            </a:r>
            <a:endParaRPr lang="en-US" sz="1200" b="0" i="0" u="none" strike="noStrike" kern="1200" cap="none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b="0" i="0" u="none" strike="noStrike" kern="1200" cap="none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83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918776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Update color orange, may confuse number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87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328786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88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6582013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7" name="Google Shape;2927;gad171d6ac6_0_77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28" name="Google Shape;2928;gad171d6ac6_0_77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Dilated convolutions (also known as </a:t>
            </a:r>
            <a:r>
              <a:rPr lang="en-US" b="1" dirty="0" err="1"/>
              <a:t>atrous</a:t>
            </a:r>
            <a:r>
              <a:rPr lang="en-US" b="1" dirty="0"/>
              <a:t> convolutions</a:t>
            </a:r>
            <a:r>
              <a:rPr lang="en-US" dirty="0"/>
              <a:t>) are used primarily to </a:t>
            </a:r>
            <a:r>
              <a:rPr lang="en-US" b="1" dirty="0"/>
              <a:t>increase the receptive field</a:t>
            </a:r>
            <a:r>
              <a:rPr lang="en-US" dirty="0"/>
              <a:t> of a convolutional neural network (CNN) </a:t>
            </a:r>
            <a:r>
              <a:rPr lang="en-US" b="1" dirty="0"/>
              <a:t>without increasing the number of parameters or the computational cost</a:t>
            </a:r>
            <a:r>
              <a:rPr lang="en-US" dirty="0"/>
              <a:t> (FLOPs)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is crucial for tasks that require </a:t>
            </a:r>
            <a:r>
              <a:rPr lang="en-US" b="1" dirty="0"/>
              <a:t>long-range spatial information</a:t>
            </a:r>
            <a:r>
              <a:rPr lang="en-US" dirty="0"/>
              <a:t> to make a prediction, such as </a:t>
            </a:r>
            <a:r>
              <a:rPr lang="en-US" b="1" dirty="0"/>
              <a:t>semantic segmentation</a:t>
            </a:r>
            <a:r>
              <a:rPr lang="en-US" dirty="0"/>
              <a:t> and </a:t>
            </a:r>
            <a:r>
              <a:rPr lang="en-US" b="1" dirty="0"/>
              <a:t>object detection</a:t>
            </a:r>
            <a:r>
              <a:rPr lang="en-US" dirty="0"/>
              <a:t>. It allows the network to incorporate a wider context for each pixel prediction.</a:t>
            </a:r>
            <a:endParaRPr dirty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5" name="Google Shape;2945;gad171d6ac6_0_77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46" name="Google Shape;2946;gad171d6ac6_0_77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225414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792512b5de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1" name="Google Shape;121;g1792512b5de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792512b5de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39" name="Google Shape;139;g1792512b5de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792512b5d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0" name="Google Shape;150;g1792512b5de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792512b5de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62" name="Google Shape;162;g1792512b5de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792512b5de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74" name="Google Shape;174;g1792512b5de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792512b5de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86" name="Google Shape;186;g1792512b5de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792512b5de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98" name="Google Shape;198;g1792512b5de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1792512b5de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29" name="Google Shape;229;g1792512b5de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792512b5de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47" name="Google Shape;247;g1792512b5de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1792512b5de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66" name="Google Shape;266;g1792512b5de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792512b5de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3" name="Google Shape;293;g1792512b5de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Draw # 4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Pick 2 different filters ( Filter 3 with Filter 6) from first row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  * Observe different weights from kernel/filter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See Max pooling from second row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See conversion from conv layer to fully connected layer</a:t>
            </a:r>
            <a:endParaRPr dirty="0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792512b5de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9" name="Google Shape;299;g1792512b5de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3" name="Google Shape;2963;gad171d6ac6_0_79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64" name="Google Shape;2964;gad171d6ac6_0_79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[Espresso Mug]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(conv_1_1) Select row 5, Select first filter for R channel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(relu_1_1) Select row 5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(max_pool_1) Select row 5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(output) Select category espresso – See weights, see color scale from light orange to dark red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[Sport Car]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(conv_1_1) Select row 5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(relu_1_1) Select row 5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(max_pool_1) Select row 5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(output) Select category Sport Car – See weights, see color scale from light orange to dark red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57134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17E34-4ED0-3787-6906-B4DA8966E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F8F96-4BFC-9B34-3477-38AB555A0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F4CAD6-E6B2-3F35-AD02-EBC8ECEEB0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[Content]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Section 1: Convolutions and Edge Detection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Interactive Demo 1: Visualization of </a:t>
            </a:r>
            <a:r>
              <a:rPr lang="en-US" dirty="0" err="1"/>
              <a:t>Covolution</a:t>
            </a:r>
            <a:r>
              <a:rPr lang="en-US" dirty="0"/>
              <a:t> [Extra]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1.1 Demonstration of a CNN in </a:t>
            </a:r>
            <a:r>
              <a:rPr lang="en-US" dirty="0" err="1"/>
              <a:t>Pytorch</a:t>
            </a:r>
            <a:r>
              <a:rPr lang="en-US" dirty="0"/>
              <a:t> [For Class]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Section 2: Kernels, pooling, and subsampling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Interactive Demo 2: Visualization of Convolution with multiple filters – Dataset/</a:t>
            </a:r>
            <a:r>
              <a:rPr lang="en-US" dirty="0" err="1"/>
              <a:t>DataLoader</a:t>
            </a:r>
            <a:r>
              <a:rPr lang="en-US" dirty="0"/>
              <a:t> Functions [For Class]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2.1. Multiple Filters [For Class]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err="1"/>
              <a:t>Prereq</a:t>
            </a:r>
            <a:r>
              <a:rPr lang="en-US" dirty="0"/>
              <a:t>: Visualization before Interactive Demo 2 (Images circles and crosses) [For Class]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2.2. </a:t>
            </a:r>
            <a:r>
              <a:rPr lang="en-US" dirty="0" err="1"/>
              <a:t>Relu</a:t>
            </a:r>
            <a:r>
              <a:rPr lang="en-US" dirty="0"/>
              <a:t> after convolutions [For Class]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2.3. Pooling [Extra]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Interactive Demo 3: The effect of the Stride [Extra]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/>
              <a:t>Section 3: Putting all together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3.1. # of parameters in convolutional vs Fully connected models [Extra]</a:t>
            </a:r>
          </a:p>
          <a:p>
            <a:endParaRPr lang="en-US" dirty="0"/>
          </a:p>
          <a:p>
            <a:r>
              <a:rPr lang="en-US" dirty="0"/>
              <a:t>[Exercises]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Coding Exercise 1.1: Convolution of a simple kernel [Extra]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Coding Exercise 1.2: Convolution output size [Extra]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Coding Exercise 1.3: Coding a convolution [For Class / Extra]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##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Coding Exercise 2.3: Implement Max Pooling [Extra]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##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Coding Exercise 4: Implement your own CNN [For class]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B5CD9A-8AA2-5CEB-DDCD-3D2A410FD7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BAD559-58E6-437A-A7FE-2E6C4DB0F6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765723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106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10708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a511fa1a99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38" name="Google Shape;438;ga511fa1a99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631cfc0246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56" name="Google Shape;456;g631cfc0246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43d74d6ae0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75" name="Google Shape;475;g43d74d6ae0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43d74d6ae0_0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85" name="Google Shape;485;g43d74d6ae0_0_2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43d74d6ae0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94" name="Google Shape;494;g43d74d6ae0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43d74d6ae0_0_3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13" name="Google Shape;513;g43d74d6ae0_0_3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43d74d6ae0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34" name="Google Shape;534;g43d74d6ae0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43d74d6ae0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42" name="Google Shape;542;g43d74d6ae0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43d74d6ae0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51" name="Google Shape;551;g43d74d6ae0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43d74d6ae0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58" name="Google Shape;558;g43d74d6ae0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E32D0-6623-DA1C-11AE-219AE9547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9FD627-3D3B-C2A6-505C-6A94D0BAA6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CAC8E-297C-3A2F-4356-8AD5A31478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FAD9F-D375-5E12-4F35-28D73F81A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BAD559-58E6-437A-A7FE-2E6C4DB0F6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220207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ea66189e0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47" name="Google Shape;247;g1ea66189e0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ea66189e0d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65" name="Google Shape;265;g1ea66189e0d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ea66189e0d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0" name="Google Shape;290;g1ea66189e0d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7bdf8c58c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27" name="Google Shape;327;g17bdf8c58c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7bdf8c58c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46" name="Google Shape;346;g17bdf8c58c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7bdf8c58c9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73" name="Google Shape;373;g17bdf8c58c9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17bdf8c58c9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81" name="Google Shape;381;g17bdf8c58c9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17bdf8c58c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94" name="Google Shape;394;g17bdf8c58c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17bdf8c58c9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22" name="Google Shape;422;g17bdf8c58c9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17bdf8c58c9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31" name="Google Shape;431;g17bdf8c58c9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-US" sz="1200" dirty="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-US" sz="1200" dirty="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256 --&gt; </a:t>
            </a:r>
            <a:r>
              <a:rPr lang="en-US" sz="1200" dirty="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-US" sz="1200" dirty="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-US" sz="1200" dirty="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128	Many weights needed, 256x128</a:t>
            </a:r>
            <a:endParaRPr lang="en-US" sz="1200" dirty="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sz="1200" dirty="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17bdf8c58c9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55" name="Google Shape;455;g17bdf8c58c9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256*192*3*3 = 442’368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256*96*5*5 = 614’400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256*128*1*1 = 32’768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000000"/>
              </a:solidFill>
              <a:latin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ra Sans"/>
                <a:sym typeface="Fira Sans"/>
              </a:rPr>
              <a:t>Total # weights: 1’089’537</a:t>
            </a:r>
            <a:endParaRPr dirty="0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7bdf8c58c9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78" name="Google Shape;478;g17bdf8c58c9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17bdf8c58c9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02" name="Google Shape;502;g17bdf8c58c9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17bdf8c58c9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26" name="Google Shape;526;g17bdf8c58c9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5x5 </a:t>
            </a:r>
            <a:r>
              <a:rPr lang="en-US" dirty="0">
                <a:sym typeface="Wingdings" pitchFamily="2" charset="2"/>
              </a:rPr>
              <a:t> Add 2 padding to keep same dimensions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3x3 </a:t>
            </a:r>
            <a:r>
              <a:rPr lang="en-US" dirty="0">
                <a:sym typeface="Wingdings" pitchFamily="2" charset="2"/>
              </a:rPr>
              <a:t> Add 1 padding to keep same dimensions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3x3 max pooling --&gt; padding 1 and stride 1</a:t>
            </a:r>
            <a:endParaRPr dirty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17bdf8c58c9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53" name="Google Shape;553;g17bdf8c58c9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17bdf8c58c9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81" name="Google Shape;581;g17bdf8c58c9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17bdf8c58c9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09" name="Google Shape;609;g17bdf8c58c9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17bdf8c58c9_0_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39" name="Google Shape;639;g17bdf8c58c9_0_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17bdf8c58c9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56" name="Google Shape;656;g17bdf8c58c9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17bdf8c58c9_0_3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72" name="Google Shape;672;g17bdf8c58c9_0_3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17bdf8c58c9_0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15" name="Google Shape;715;g17bdf8c58c9_0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17bdf8c58c9_0_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59" name="Google Shape;759;g17bdf8c58c9_0_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Mega Operations Per Second (MOPS): 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One Million Operations per Second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256*64*1*1 = 16’384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256*64*1*1 = 16’384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0000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64*192*3*3 = 110’592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64*96*1*1 = 6’144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256*128*1*1 = 32’768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000000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200" dirty="0">
              <a:solidFill>
                <a:srgbClr val="000000"/>
              </a:solidFill>
              <a:latin typeface="Fira Sans"/>
              <a:sym typeface="Fira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000000"/>
                </a:solidFill>
                <a:latin typeface="Fira Sans"/>
                <a:sym typeface="Fira Sans"/>
              </a:rPr>
              <a:t>Total # weights: 182’272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17bdf8c58c9_0_4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797" name="Google Shape;797;g17bdf8c58c9_0_4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17bdf8c58c9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09" name="Google Shape;809;g17bdf8c58c9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17bdf8c58c9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21" name="Google Shape;821;g17bdf8c58c9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17bdf8c58c9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33" name="Google Shape;833;g17bdf8c58c9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17bdf8c58c9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47" name="Google Shape;847;g17bdf8c58c9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17bdf8c58c9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58" name="Google Shape;858;g17bdf8c58c9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17bdf8c58c9_0_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66" name="Google Shape;866;g17bdf8c58c9_0_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17bdf8c58c9_0_5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87" name="Google Shape;887;g17bdf8c58c9_0_5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g17bdf8c58c9_0_5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06" name="Google Shape;906;g17bdf8c58c9_0_5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631cfc0246_0_1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87" name="Google Shape;987;g631cfc0246_0_1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631cfc0246_0_1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95" name="Google Shape;995;g631cfc0246_0_1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631cfc0246_0_1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03" name="Google Shape;1003;g631cfc0246_0_1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631cfc0246_0_1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13" name="Google Shape;1013;g631cfc0246_0_1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631cfc0246_0_1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24" name="Google Shape;1024;g631cfc0246_0_11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ga511fa1a99_0_8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42" name="Google Shape;1042;ga511fa1a99_0_8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Google Shape;1073;ga511fa1a99_0_8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74" name="Google Shape;1074;ga511fa1a99_0_8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a511fa1a99_0_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083" name="Google Shape;1083;ga511fa1a99_0_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a511fa1a99_0_9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19" name="Google Shape;1119;ga511fa1a99_0_9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a511fa1a99_0_10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53" name="Google Shape;1253;ga511fa1a99_0_10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17bdf8c58c9_0_6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60" name="Google Shape;1260;g17bdf8c58c9_0_6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true anymore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176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4033160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ae7c575758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43" name="Google Shape;343;gae7c575758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ae7c575758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67" name="Google Shape;367;gae7c575758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ae7c575758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91" name="Google Shape;391;gae7c575758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ea9683db87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56" name="Google Shape;256;g1ea9683db87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5C1118-3EBB-15C4-DB69-A5DE10BFD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BF5A47-1924-5372-A024-8BCAE7464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EDF35-D80C-C4F4-CCB2-E328802E8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[Content]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1: Big and Deep Convnets</a:t>
            </a:r>
          </a:p>
          <a:p>
            <a:pPr marL="914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1.1: Introduction to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AlexNet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[Extra]</a:t>
            </a:r>
          </a:p>
          <a:p>
            <a:pPr marL="914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1.2: What does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AlexNet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learn? [For Class]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2: Convnets After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AlexNet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– download data and out-of-distribution examples [For Class]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3: Transfer Learning [For Class]</a:t>
            </a:r>
          </a:p>
          <a:p>
            <a:pPr marL="914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3.1: Download and prepare the data</a:t>
            </a:r>
          </a:p>
          <a:p>
            <a:pPr marL="914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3.2: Fine-tuning a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ResNet</a:t>
            </a:r>
            <a:endParaRPr lang="en-U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3.3: Train only classification layer</a:t>
            </a:r>
          </a:p>
          <a:p>
            <a:pPr marL="914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3.4: Training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ResNet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from scratch</a:t>
            </a:r>
          </a:p>
          <a:p>
            <a:pPr marL="9144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Section 3.5: Head to Head Comparison</a:t>
            </a:r>
          </a:p>
          <a:p>
            <a:endParaRPr lang="en-US" dirty="0"/>
          </a:p>
          <a:p>
            <a:r>
              <a:rPr lang="en-US" dirty="0"/>
              <a:t>[Exercises]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Coding Exercise 2.1: Use the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ResNet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model [Extra]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32DAE-92E4-7F6C-EC12-01AE1C3A46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BAD559-58E6-437A-A7FE-2E6C4DB0F6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59599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ae7c575758_0_2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49" name="Google Shape;449;gae7c575758_0_2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ae7c575758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68" name="Google Shape;468;gae7c575758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Pervasive: Spread widely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187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37968682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7" name="Google Shape;2937;gad171d6ac6_0_77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38" name="Google Shape;2938;gad171d6ac6_0_77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1252120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" name="Google Shape;2970;gad171d6ac6_0_79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71" name="Google Shape;2971;gad171d6ac6_0_79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5619955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7" name="Google Shape;2987;gad171d6ac6_0_79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88" name="Google Shape;2988;gad171d6ac6_0_79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5850202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BAE6-51BB-2163-0475-41E85EF3E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71B20D-8E63-CA39-E2DD-6016A946F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906B7-30E6-3387-767B-5F5E7CD8BD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0F1000-F973-2A31-05A6-7F45624BA4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196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99129923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73701-D698-B8D0-2DD0-F35CC4FF5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862D2D-737E-9986-92AF-D4B35ECBDC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7E0F1-5997-3860-42F8-AFF084FD68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6D678-6CEF-D1A8-F61D-8EEFBC3ACB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197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80070603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a511fa1a99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392" name="Google Shape;392;ga511fa1a99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5039220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a511fa1a99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09" name="Google Shape;409;ga511fa1a99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9915384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8f43e3fb8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428" name="Google Shape;428;g28f43e3fb8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5758360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511fa1a99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84" name="Google Shape;584;ga511fa1a99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5359549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631cfc0246_0_3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03" name="Google Shape;603;g631cfc0246_0_3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653167296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631cfc0246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625" name="Google Shape;625;g631cfc0246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3485318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ea66189e0d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298" name="Google Shape;298;g1ea66189e0d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1791796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fc281256cb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67" name="Google Shape;1267;gfc281256cb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502161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fc281256cb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74" name="Google Shape;1274;gfc281256cb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5755079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ga511fa1a99_0_1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38" name="Google Shape;1238;ga511fa1a99_0_10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3936347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" name="Google Shape;1244;ga511fa1a99_0_10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45" name="Google Shape;1245;ga511fa1a99_0_10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2218570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beta_1 = rho</a:t>
            </a:r>
          </a:p>
          <a:p>
            <a:r>
              <a:rPr lang="en-US" dirty="0" err="1"/>
              <a:t>first_moment</a:t>
            </a:r>
            <a:r>
              <a:rPr lang="en-US" dirty="0"/>
              <a:t> = </a:t>
            </a:r>
            <a:r>
              <a:rPr lang="en-US" dirty="0" err="1"/>
              <a:t>v_x</a:t>
            </a:r>
            <a:endParaRPr lang="en-US" dirty="0"/>
          </a:p>
          <a:p>
            <a:endParaRPr lang="en-US" dirty="0"/>
          </a:p>
          <a:p>
            <a:r>
              <a:rPr lang="en-US" dirty="0"/>
              <a:t>beta2 = decay_rate</a:t>
            </a:r>
          </a:p>
          <a:p>
            <a:r>
              <a:rPr lang="en-US" dirty="0" err="1"/>
              <a:t>second_moment</a:t>
            </a:r>
            <a:r>
              <a:rPr lang="en-US" dirty="0"/>
              <a:t> = grad_squared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226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3849842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a511fa1a99_0_9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28" name="Google Shape;1128;ga511fa1a99_0_9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</p:spTree>
    <p:extLst>
      <p:ext uri="{BB962C8B-B14F-4D97-AF65-F5344CB8AC3E}">
        <p14:creationId xmlns:p14="http://schemas.microsoft.com/office/powerpoint/2010/main" val="527172383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631cfc0246_0_1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65" name="Google Shape;1165;g631cfc0246_0_1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7304047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631cfc0246_0_1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74" name="Google Shape;1174;g631cfc0246_0_1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311833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631cfc0246_0_1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85" name="Google Shape;1185;g631cfc0246_0_1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3721676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g631cfc0246_0_1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197" name="Google Shape;1197;g631cfc0246_0_1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816196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g631cfc0246_0_1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08" name="Google Shape;1208;g631cfc0246_0_1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1166254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a511fa1a99_0_10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19" name="Google Shape;1219;ga511fa1a99_0_10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9061148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g631cfc0246_0_13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232" name="Google Shape;1232;g631cfc0246_0_13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8827581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9353E7-3A92-C646-93EB-8F39569F796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5965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8BD52B7-D744-425C-8876-432B51A66D5D}" type="datetime1">
              <a:rPr lang="en-US" smtClean="0"/>
              <a:t>9/30/26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A585EC-33ED-4BDF-9A81-E70F1ABDFCA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3089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F5FFFA-27A1-4DC4-B059-32FD41D04042}" type="datetime1">
              <a:rPr lang="en-US" smtClean="0"/>
              <a:t>9/30/26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CB89CE-55E9-419A-A2EF-4349E5080B9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9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785CB-B0BA-4CD8-8967-727752133B07}" type="datetime1">
              <a:rPr lang="en-US" smtClean="0">
                <a:solidFill>
                  <a:srgbClr val="000000"/>
                </a:solidFill>
              </a:rPr>
              <a:t>9/30/26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AD3EB0-05EE-470F-A83D-E475DBA0C7C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970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5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2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751667" y="882555"/>
            <a:ext cx="3102609" cy="32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hlink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9525">
              <a:lnSpc>
                <a:spcPts val="1590"/>
              </a:lnSpc>
            </a:pPr>
            <a:endParaRPr lang="en-US" spc="-4" dirty="0">
              <a:solidFill>
                <a:prstClr val="white"/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9525">
              <a:lnSpc>
                <a:spcPts val="1440"/>
              </a:lnSpc>
            </a:pPr>
            <a:fld id="{CC2B9E5F-6EB2-4B4C-A3F4-D658A0DA04EE}" type="datetime1">
              <a:rPr lang="en-US" spc="-4" smtClean="0">
                <a:solidFill>
                  <a:prstClr val="white"/>
                </a:solidFill>
              </a:rPr>
              <a:pPr marL="9525">
                <a:lnSpc>
                  <a:spcPts val="1440"/>
                </a:lnSpc>
              </a:pPr>
              <a:t>9/30/26</a:t>
            </a:fld>
            <a:endParaRPr lang="nn-NO" spc="-4" dirty="0">
              <a:solidFill>
                <a:prstClr val="white"/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7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b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725699"/>
          </a:xfrm>
          <a:prstGeom prst="rect">
            <a:avLst/>
          </a:prstGeom>
        </p:spPr>
        <p:txBody>
          <a:bodyPr lIns="91425" tIns="91425" rIns="91425" bIns="91425"/>
          <a:lstStyle>
            <a:lvl1pPr>
              <a:spcBef>
                <a:spcPts val="0"/>
              </a:spcBef>
              <a:buSzPct val="100000"/>
              <a:defRPr sz="1800"/>
            </a:lvl1pPr>
            <a:lvl2pPr>
              <a:spcBef>
                <a:spcPts val="0"/>
              </a:spcBef>
              <a:buSzPct val="100000"/>
              <a:defRPr sz="1350"/>
            </a:lvl2pPr>
            <a:lvl3pPr>
              <a:spcBef>
                <a:spcPts val="0"/>
              </a:spcBef>
              <a:buSzPct val="100000"/>
              <a:defRPr sz="1050"/>
            </a:lvl3pPr>
            <a:lvl4pPr>
              <a:spcBef>
                <a:spcPts val="0"/>
              </a:spcBef>
              <a:buSzPct val="100000"/>
              <a:defRPr sz="900"/>
            </a:lvl4pPr>
            <a:lvl5pPr>
              <a:spcBef>
                <a:spcPts val="0"/>
              </a:spcBef>
              <a:buSzPct val="100000"/>
              <a:defRPr sz="825"/>
            </a:lvl5pPr>
            <a:lvl6pPr>
              <a:spcBef>
                <a:spcPts val="0"/>
              </a:spcBef>
              <a:buSzPct val="100000"/>
              <a:defRPr sz="750"/>
            </a:lvl6pPr>
            <a:lvl7pPr>
              <a:spcBef>
                <a:spcPts val="0"/>
              </a:spcBef>
              <a:buSzPct val="100000"/>
              <a:defRPr sz="675"/>
            </a:lvl7pPr>
            <a:lvl8pPr>
              <a:spcBef>
                <a:spcPts val="0"/>
              </a:spcBef>
              <a:buSzPct val="100000"/>
              <a:defRPr sz="600"/>
            </a:lvl8pPr>
            <a:lvl9pPr>
              <a:spcBef>
                <a:spcPts val="0"/>
              </a:spcBef>
              <a:buSzPct val="100000"/>
              <a:defRPr sz="525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3153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71403"/>
            <a:ext cx="777240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1"/>
            <a:ext cx="6400800" cy="328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9525">
              <a:lnSpc>
                <a:spcPts val="1590"/>
              </a:lnSpc>
            </a:pPr>
            <a:r>
              <a:rPr lang="en-US" spc="-4">
                <a:solidFill>
                  <a:prstClr val="white"/>
                </a:solidFill>
              </a:rPr>
              <a:t>27 Jan</a:t>
            </a:r>
            <a:r>
              <a:rPr lang="en-US" spc="-49">
                <a:solidFill>
                  <a:prstClr val="white"/>
                </a:solidFill>
              </a:rPr>
              <a:t> </a:t>
            </a:r>
            <a:r>
              <a:rPr lang="en-US" spc="-4">
                <a:solidFill>
                  <a:prstClr val="white"/>
                </a:solidFill>
              </a:rPr>
              <a:t>2016</a:t>
            </a:r>
            <a:endParaRPr lang="en-US" spc="-4" dirty="0">
              <a:solidFill>
                <a:prstClr val="white"/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9525">
              <a:lnSpc>
                <a:spcPts val="1440"/>
              </a:lnSpc>
            </a:pPr>
            <a:r>
              <a:rPr lang="nn-NO" spc="-4">
                <a:solidFill>
                  <a:prstClr val="white"/>
                </a:solidFill>
              </a:rPr>
              <a:t>Fei-Fei Li &amp; Andrej Karpathy &amp; Justin</a:t>
            </a:r>
            <a:r>
              <a:rPr lang="nn-NO" spc="49">
                <a:solidFill>
                  <a:prstClr val="white"/>
                </a:solidFill>
              </a:rPr>
              <a:t> </a:t>
            </a:r>
            <a:r>
              <a:rPr lang="nn-NO" spc="-4">
                <a:solidFill>
                  <a:prstClr val="white"/>
                </a:solidFill>
              </a:rPr>
              <a:t>Johnson</a:t>
            </a:r>
            <a:endParaRPr lang="nn-NO" spc="-4" dirty="0">
              <a:solidFill>
                <a:prstClr val="white"/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560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rpo 1">
  <p:cSld name="Título e corpo 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669750" y="751828"/>
            <a:ext cx="7804500" cy="38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Fira Sans"/>
              <a:buChar char="●"/>
              <a:defRPr sz="21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0480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Fira Sans"/>
              <a:buChar char="○"/>
              <a:defRPr sz="20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0480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Fira Sans"/>
              <a:buChar char="■"/>
              <a:defRPr sz="19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29210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Fira Sans"/>
              <a:buChar char="●"/>
              <a:defRPr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29210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Fira Sans"/>
              <a:buChar char="○"/>
              <a:defRPr sz="17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29210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Fira Sans"/>
              <a:buChar char="■"/>
              <a:defRPr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27940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Fira Sans"/>
              <a:buChar char="●"/>
              <a:defRPr sz="15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279400" rtl="0">
              <a:lnSpc>
                <a:spcPct val="13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Fira Sans"/>
              <a:buChar char="○"/>
              <a:defRPr sz="14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279400" rtl="0">
              <a:lnSpc>
                <a:spcPct val="13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800"/>
              <a:buFont typeface="Fira Sans"/>
              <a:buChar char="■"/>
              <a:defRPr sz="13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12700"/>
          </a:xfrm>
          <a:prstGeom prst="rect">
            <a:avLst/>
          </a:prstGeom>
          <a:solidFill>
            <a:srgbClr val="057795"/>
          </a:solidFill>
        </p:spPr>
        <p:txBody>
          <a:bodyPr spcFirstLastPara="1" wrap="square" lIns="228600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1">
                <a:solidFill>
                  <a:srgbClr val="FFFFFF"/>
                </a:solidFill>
              </a:defRPr>
            </a:lvl1pPr>
            <a:lvl2pPr lvl="1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ira Sans Light"/>
              <a:buNone/>
              <a:defRPr sz="2400">
                <a:solidFill>
                  <a:srgbClr val="FFFFFF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2pPr>
            <a:lvl3pPr lvl="2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ira Sans Light"/>
              <a:buNone/>
              <a:defRPr sz="2400">
                <a:solidFill>
                  <a:srgbClr val="FFFFFF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3pPr>
            <a:lvl4pPr lvl="3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ira Sans Light"/>
              <a:buNone/>
              <a:defRPr sz="2400">
                <a:solidFill>
                  <a:srgbClr val="FFFFFF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4pPr>
            <a:lvl5pPr lvl="4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ira Sans Light"/>
              <a:buNone/>
              <a:defRPr sz="2400">
                <a:solidFill>
                  <a:srgbClr val="FFFFFF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5pPr>
            <a:lvl6pPr lvl="5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ira Sans Light"/>
              <a:buNone/>
              <a:defRPr sz="2400">
                <a:solidFill>
                  <a:srgbClr val="FFFFFF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6pPr>
            <a:lvl7pPr lvl="6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ira Sans Light"/>
              <a:buNone/>
              <a:defRPr sz="2400">
                <a:solidFill>
                  <a:srgbClr val="FFFFFF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7pPr>
            <a:lvl8pPr lvl="7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ira Sans Light"/>
              <a:buNone/>
              <a:defRPr sz="2400">
                <a:solidFill>
                  <a:srgbClr val="FFFFFF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8pPr>
            <a:lvl9pPr lvl="8" rtl="0"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Fira Sans Light"/>
              <a:buNone/>
              <a:defRPr sz="2400">
                <a:solidFill>
                  <a:srgbClr val="FFFFFF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2"/>
          </p:nvPr>
        </p:nvSpPr>
        <p:spPr>
          <a:xfrm>
            <a:off x="0" y="4820850"/>
            <a:ext cx="8544600" cy="3228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666666"/>
                </a:solidFill>
                <a:latin typeface="Fira Sans Light"/>
                <a:ea typeface="Fira Sans Light"/>
                <a:cs typeface="Fira Sans Light"/>
                <a:sym typeface="Fira Sans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ldNum" idx="12"/>
          </p:nvPr>
        </p:nvSpPr>
        <p:spPr>
          <a:xfrm>
            <a:off x="8474250" y="4820850"/>
            <a:ext cx="669900" cy="322800"/>
          </a:xfrm>
          <a:prstGeom prst="rect">
            <a:avLst/>
          </a:prstGeom>
          <a:solidFill>
            <a:srgbClr val="EFEFEF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1pPr>
            <a:lvl2pPr lvl="1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2pPr>
            <a:lvl3pPr lvl="2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3pPr>
            <a:lvl4pPr lvl="3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4pPr>
            <a:lvl5pPr lvl="4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5pPr>
            <a:lvl6pPr lvl="5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6pPr>
            <a:lvl7pPr lvl="6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7pPr>
            <a:lvl8pPr lvl="7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8pPr>
            <a:lvl9pPr lvl="8" algn="ctr" rtl="0">
              <a:buNone/>
              <a:defRPr sz="1800">
                <a:solidFill>
                  <a:srgbClr val="666666"/>
                </a:solidFill>
                <a:latin typeface="Fira Sans ExtraLight"/>
                <a:ea typeface="Fira Sans ExtraLight"/>
                <a:cs typeface="Fira Sans ExtraLight"/>
                <a:sym typeface="Fira Sans Extra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333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3" r:id="rId9"/>
    <p:sldLayoutId id="2147483665" r:id="rId10"/>
    <p:sldLayoutId id="2147483666" r:id="rId11"/>
    <p:sldLayoutId id="2147483667" r:id="rId12"/>
    <p:sldLayoutId id="2147483670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microsoft.com/office/2011/relationships/webextension" Target="../webextensions/webextension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Relationship Id="rId4" Type="http://schemas.openxmlformats.org/officeDocument/2006/relationships/hyperlink" Target="https://www.ic.unicamp.br/~sandra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microsoft.com/office/2011/relationships/webextension" Target="../webextensions/webextension2.xml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image" Target="../media/image6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c.unicamp.br/~sandra/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v-foundation.org/openaccess/content_cvpr_workshops_2014/W15/papers/Razavian_CNN_Features_Off-the-Shelf_2014_CVPR_paper.pdf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cs.columbia.edu/~vondrick/ihog/ijcv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yann.lecun.com/exdb/publis/pdf/lecun-01a.pdf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34.png"/><Relationship Id="rId4" Type="http://schemas.openxmlformats.org/officeDocument/2006/relationships/image" Target="../media/image33.jp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8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35.png"/><Relationship Id="rId4" Type="http://schemas.microsoft.com/office/2011/relationships/webextension" Target="../webextensions/webextension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36.png"/><Relationship Id="rId5" Type="http://schemas.microsoft.com/office/2011/relationships/webextension" Target="../webextensions/webextension4.xml"/><Relationship Id="rId4" Type="http://schemas.openxmlformats.org/officeDocument/2006/relationships/notesSlide" Target="../notesSlides/notesSlide6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image" Target="../media/image38.gif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keras.io/api/layers/convolution_layers/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8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8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8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8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s://keras.io/api/layers/pooling_layers/" TargetMode="External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png"/><Relationship Id="rId4" Type="http://schemas.openxmlformats.org/officeDocument/2006/relationships/image" Target="../media/image39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8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adamharley.com/nn_vis/cnn/2d.html" TargetMode="Externa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https://poloclub.github.io/cnn-explainer" TargetMode="External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ineil-pitt/cs1674_fall26/tree/main/lab_6_CNNs" TargetMode="External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47.png"/><Relationship Id="rId5" Type="http://schemas.microsoft.com/office/2011/relationships/webextension" Target="../webextensions/webextension5.xml"/><Relationship Id="rId4" Type="http://schemas.openxmlformats.org/officeDocument/2006/relationships/notesSlide" Target="../notesSlides/notesSlide8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ic.unicamp.br/~sandra/" TargetMode="Externa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8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8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hyperlink" Target="https://github.com/aleju/imgaug" TargetMode="Externa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8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ic.unicamp.br/~sandra/" TargetMode="External"/><Relationship Id="rId5" Type="http://schemas.openxmlformats.org/officeDocument/2006/relationships/hyperlink" Target="https://www.cs.toronto.edu/~hinton/absps/JMLRdropout.pdf" TargetMode="External"/><Relationship Id="rId4" Type="http://schemas.openxmlformats.org/officeDocument/2006/relationships/image" Target="../media/image59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jmlr.org/papers/volume15/srivastava14a/srivastava14a.pdf" TargetMode="Externa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ineil-pitt/cs1674_fall26/tree/main/lab_5_regularization" TargetMode="External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arxiv.org/pdf/1409.1556" TargetMode="Externa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8.xml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hyperlink" Target="https://www.ic.unicamp.br/~sandra/" TargetMode="Externa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arxiv.org/pdf/1409.1556" TargetMode="Externa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8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youtu.be/VxhSouuSZDY" TargetMode="External"/><Relationship Id="rId4" Type="http://schemas.openxmlformats.org/officeDocument/2006/relationships/image" Target="../media/image66.jp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8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67.png"/><Relationship Id="rId4" Type="http://schemas.microsoft.com/office/2011/relationships/webextension" Target="../webextensions/webextension6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8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8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8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8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8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8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8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8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8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8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8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8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hyperlink" Target="https://www.ic.unicamp.br/~sandra/" TargetMode="Externa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arxiv.org/pdf/1512.03385" TargetMode="Externa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8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image" Target="../media/image73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image-net.org/challenges/talks/2016/Trimps-Soushen@ILSVRC2016.pdf" TargetMode="Externa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c.unicamp.br/~sandra/" TargetMode="External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8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arxiv.org/pdf/1709.01507" TargetMode="Externa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keras.io/api/applications/" TargetMode="Externa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keras.io/api/applications/" TargetMode="Externa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hyperlink" Target="https://cs231n.stanford.edu/slides/2017/cs231n_2017_lecture6.pdf" TargetMode="External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hyperlink" Target="https://cs231n.stanford.edu/slides/2017/cs231n_2017_lecture6.pdf" TargetMode="External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image" Target="../media/image88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ineil-pitt/cs1674_fall26/tree/main/lab_7_modern_convnets" TargetMode="External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89.png"/><Relationship Id="rId4" Type="http://schemas.microsoft.com/office/2011/relationships/webextension" Target="../webextensions/webextension7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hyperlink" Target="https://distill.pub/2017/feature-visualization" TargetMode="External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image" Target="../media/image90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hyperlink" Target="https://distill.pub/2017/feature-visualization" TargetMode="External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image" Target="../media/image91.png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4.jp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7.jpg"/></Relationships>
</file>

<file path=ppt/slides/_rels/slide189.xml.rels><?xml version="1.0" encoding="UTF-8" standalone="yes"?>
<Relationships xmlns="http://schemas.openxmlformats.org/package/2006/relationships"><Relationship Id="rId8" Type="http://schemas.openxmlformats.org/officeDocument/2006/relationships/hyperlink" Target="https://keras.io/" TargetMode="External"/><Relationship Id="rId3" Type="http://schemas.openxmlformats.org/officeDocument/2006/relationships/hyperlink" Target="https://www.tensorflow.org/" TargetMode="External"/><Relationship Id="rId7" Type="http://schemas.openxmlformats.org/officeDocument/2006/relationships/image" Target="../media/image99.png"/><Relationship Id="rId2" Type="http://schemas.openxmlformats.org/officeDocument/2006/relationships/hyperlink" Target="http://torch.ch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8.png"/><Relationship Id="rId5" Type="http://schemas.openxmlformats.org/officeDocument/2006/relationships/hyperlink" Target="https://pytorch.org/" TargetMode="External"/><Relationship Id="rId4" Type="http://schemas.openxmlformats.org/officeDocument/2006/relationships/hyperlink" Target="https://caffe.berkeleyvision.org/" TargetMode="Externa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hyperlink" Target="http://cs231n.stanford.edu/syllabus.html" TargetMode="External"/><Relationship Id="rId2" Type="http://schemas.openxmlformats.org/officeDocument/2006/relationships/hyperlink" Target="http://deeplearning.net/" TargetMode="External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603.07285.pdf" TargetMode="External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ic.unicamp.br/~sandra/" TargetMode="External"/><Relationship Id="rId5" Type="http://schemas.openxmlformats.org/officeDocument/2006/relationships/hyperlink" Target="https://towardsdatascience.com/a-comprehensive-introduction-to-different-types-of-convolutions-in-deep-learning-669281e58215" TargetMode="External"/><Relationship Id="rId4" Type="http://schemas.openxmlformats.org/officeDocument/2006/relationships/hyperlink" Target="https://github.com/vdumoulin/conv_arithmetic" TargetMode="Externa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nWIHWFbuUQ" TargetMode="External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ic.unicamp.br/~sandra/" TargetMode="External"/><Relationship Id="rId5" Type="http://schemas.openxmlformats.org/officeDocument/2006/relationships/image" Target="../media/image100.jpg"/><Relationship Id="rId4" Type="http://schemas.openxmlformats.org/officeDocument/2006/relationships/hyperlink" Target="http://www.youtube.com/watch?v=HnWIHWFbuUQ" TargetMode="Externa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2-Ol7ZB0MmU" TargetMode="External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image" Target="../media/image101.png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3.png"/><Relationship Id="rId4" Type="http://schemas.openxmlformats.org/officeDocument/2006/relationships/hyperlink" Target="https://insights.classranked.com/surveys/d3d5ee64-6536-404c-9fb8-edd41ad4188f" TargetMode="Externa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png"/><Relationship Id="rId4" Type="http://schemas.openxmlformats.org/officeDocument/2006/relationships/hyperlink" Target="https://insights.classranked.com/surveys/a326c54f-e737-4db5-811f-47e9d402cbda" TargetMode="Externa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hyperlink" Target="https://www.ic.unicamp.br/~sandra/" TargetMode="External"/></Relationships>
</file>

<file path=ppt/slides/_rels/slide20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hyperlink" Target="https://www.ic.unicamp.br/~sandra/" TargetMode="Externa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8.xml"/></Relationships>
</file>

<file path=ppt/slides/_rels/slide2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hyperlink" Target="https://www.ic.unicamp.br/~sandra/" TargetMode="Externa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ic.unicamp.br/~sandra/" TargetMode="External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www.ic.unicamp.br/~sandra/" TargetMode="Externa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2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25.png"/><Relationship Id="rId18" Type="http://schemas.openxmlformats.org/officeDocument/2006/relationships/image" Target="../media/image130.png"/><Relationship Id="rId3" Type="http://schemas.openxmlformats.org/officeDocument/2006/relationships/image" Target="../media/image115.png"/><Relationship Id="rId21" Type="http://schemas.openxmlformats.org/officeDocument/2006/relationships/image" Target="../media/image133.png"/><Relationship Id="rId7" Type="http://schemas.openxmlformats.org/officeDocument/2006/relationships/image" Target="../media/image119.png"/><Relationship Id="rId12" Type="http://schemas.openxmlformats.org/officeDocument/2006/relationships/image" Target="../media/image124.png"/><Relationship Id="rId17" Type="http://schemas.openxmlformats.org/officeDocument/2006/relationships/image" Target="../media/image129.png"/><Relationship Id="rId2" Type="http://schemas.openxmlformats.org/officeDocument/2006/relationships/image" Target="../media/image114.png"/><Relationship Id="rId16" Type="http://schemas.openxmlformats.org/officeDocument/2006/relationships/image" Target="../media/image128.png"/><Relationship Id="rId20" Type="http://schemas.openxmlformats.org/officeDocument/2006/relationships/image" Target="../media/image1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8.png"/><Relationship Id="rId11" Type="http://schemas.openxmlformats.org/officeDocument/2006/relationships/image" Target="../media/image123.png"/><Relationship Id="rId5" Type="http://schemas.openxmlformats.org/officeDocument/2006/relationships/image" Target="../media/image117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19" Type="http://schemas.openxmlformats.org/officeDocument/2006/relationships/image" Target="../media/image131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Relationship Id="rId14" Type="http://schemas.openxmlformats.org/officeDocument/2006/relationships/image" Target="../media/image126.pn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0.png"/><Relationship Id="rId5" Type="http://schemas.openxmlformats.org/officeDocument/2006/relationships/image" Target="../media/image139.png"/><Relationship Id="rId10" Type="http://schemas.openxmlformats.org/officeDocument/2006/relationships/image" Target="../media/image144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3.07579.pdf" TargetMode="External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5.pn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103.07579.pdf" TargetMode="External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5.11946.pdf" TargetMode="External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8.pn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5.11946.pdf" TargetMode="External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8.pn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image" Target="../media/image149.jp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1.jp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g"/><Relationship Id="rId2" Type="http://schemas.openxmlformats.org/officeDocument/2006/relationships/image" Target="../media/image16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5" Type="http://schemas.openxmlformats.org/officeDocument/2006/relationships/image" Target="../media/image165.jpg"/><Relationship Id="rId4" Type="http://schemas.openxmlformats.org/officeDocument/2006/relationships/image" Target="../media/image164.jp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168.jp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9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medium.com/towards-data-science/neural-network-architectures-156e5bad51ba" TargetMode="External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medium.com/towards-data-science/neural-network-architectures-156e5bad51ba" TargetMode="Externa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medium.com/towards-data-science/neural-network-architectures-156e5bad51ba" TargetMode="External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medium.com/towards-data-science/neural-network-architectures-156e5bad51ba" TargetMode="Externa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medium.com/towards-data-science/neural-network-architectures-156e5bad51ba" TargetMode="External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ic.unicamp.br/~sandra/" TargetMode="External"/><Relationship Id="rId4" Type="http://schemas.openxmlformats.org/officeDocument/2006/relationships/hyperlink" Target="https://medium.com/towards-data-science/neural-network-architectures-156e5bad51ba" TargetMode="Externa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doi.org/10.1109/ACCESS.2018.2877890" TargetMode="Externa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emf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ftp.cs.nyu.edu/~fergus/papers/zeilerECCV2014.pdf" TargetMode="External"/><Relationship Id="rId4" Type="http://schemas.openxmlformats.org/officeDocument/2006/relationships/image" Target="../media/image181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hyperlink" Target="http://ftp.cs.nyu.edu/~fergus/papers/zeilerECCV2014.pdf" TargetMode="External"/><Relationship Id="rId2" Type="http://schemas.openxmlformats.org/officeDocument/2006/relationships/image" Target="../media/image182.jpe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hyperlink" Target="http://ftp.cs.nyu.edu/~fergus/papers/zeilerECCV2014.pdf" TargetMode="External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hyperlink" Target="http://ftp.cs.nyu.edu/~fergus/papers/zeilerECCV2014.pdf" TargetMode="External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image" Target="../media/image185.jpg"/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g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g"/><Relationship Id="rId2" Type="http://schemas.openxmlformats.org/officeDocument/2006/relationships/hyperlink" Target="http://yosinski.com/deepvis" TargetMode="External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jpg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pdf/1312.6199v4.pdf" TargetMode="External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11.xml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hyperlink" Target="http://karpathy.github.io/2015/03/30/breaking-convnets/" TargetMode="External"/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pdf/1412.1897.pdf" TargetMode="External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11.xml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hyperlink" Target="https://openreview.net/forum?id=Bygh9j09KX" TargetMode="Externa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9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 dirty="0"/>
              <a:t>CS 1674: Convolutional Neural Networks</a:t>
            </a:r>
            <a:endParaRPr lang="en-US" dirty="0"/>
          </a:p>
        </p:txBody>
      </p:sp>
      <p:sp>
        <p:nvSpPr>
          <p:cNvPr id="4" name="Google Shape;96;p1">
            <a:extLst>
              <a:ext uri="{FF2B5EF4-FFF2-40B4-BE49-F238E27FC236}">
                <a16:creationId xmlns:a16="http://schemas.microsoft.com/office/drawing/2014/main" id="{645E3AA6-08C2-FB0D-1778-012D205E55E5}"/>
              </a:ext>
            </a:extLst>
          </p:cNvPr>
          <p:cNvSpPr txBox="1">
            <a:spLocks/>
          </p:cNvSpPr>
          <p:nvPr/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25755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None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None/>
              <a:defRPr sz="15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ctr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None/>
              <a:defRPr sz="13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ctr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ctr" rtl="0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ctr" rtl="0">
              <a:lnSpc>
                <a:spcPct val="100000"/>
              </a:lnSpc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None/>
              <a:defRPr sz="975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b="1" dirty="0"/>
              <a:t>PhD. Nils Murrugarra-Llerena</a:t>
            </a:r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b="1" dirty="0"/>
          </a:p>
          <a:p>
            <a:pPr marL="0" indent="0" algn="ctr">
              <a:spcBef>
                <a:spcPts val="0"/>
              </a:spcBef>
            </a:pPr>
            <a:endParaRPr lang="en-US" dirty="0"/>
          </a:p>
        </p:txBody>
      </p:sp>
      <p:pic>
        <p:nvPicPr>
          <p:cNvPr id="5" name="Picture 4" descr="University of Pittsburgh Logo and symbol, meaning, history, PNG, brand">
            <a:extLst>
              <a:ext uri="{FF2B5EF4-FFF2-40B4-BE49-F238E27FC236}">
                <a16:creationId xmlns:a16="http://schemas.microsoft.com/office/drawing/2014/main" id="{2542E24E-0EF0-D1A1-D4F7-35A6A7CE6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54343F-4A65-2B20-0699-E91C6C3D6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A585EC-33ED-4BDF-9A81-E70F1ABDFC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0032BAD5-30E3-E849-93DE-21985F36DA5A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2953120861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0032BAD5-30E3-E849-93DE-21985F36DA5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062320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Neural network Recap</a:t>
            </a:r>
          </a:p>
          <a:p>
            <a:endParaRPr lang="en-US" dirty="0"/>
          </a:p>
          <a:p>
            <a:r>
              <a:rPr lang="en-US" dirty="0"/>
              <a:t>Convolutional neural networks (CNNs)</a:t>
            </a:r>
          </a:p>
          <a:p>
            <a:pPr lvl="1"/>
            <a:r>
              <a:rPr lang="en-US" dirty="0"/>
              <a:t>What is a Convolution?</a:t>
            </a:r>
          </a:p>
          <a:p>
            <a:pPr lvl="1"/>
            <a:r>
              <a:rPr lang="en-US" dirty="0"/>
              <a:t>Why CNNs? Special operations: convolution and pooling</a:t>
            </a:r>
          </a:p>
          <a:p>
            <a:pPr lvl="1"/>
            <a:endParaRPr lang="en-US" dirty="0"/>
          </a:p>
          <a:p>
            <a:r>
              <a:rPr lang="en-US" dirty="0"/>
              <a:t>CNN Architectures</a:t>
            </a:r>
          </a:p>
          <a:p>
            <a:pPr lvl="1"/>
            <a:r>
              <a:rPr lang="en-US" dirty="0" err="1"/>
              <a:t>AlexNet</a:t>
            </a:r>
            <a:r>
              <a:rPr lang="en-US" dirty="0"/>
              <a:t>, </a:t>
            </a:r>
            <a:r>
              <a:rPr lang="en-US" dirty="0" err="1"/>
              <a:t>VGGNet</a:t>
            </a:r>
            <a:r>
              <a:rPr lang="en-US" dirty="0"/>
              <a:t>, </a:t>
            </a:r>
            <a:r>
              <a:rPr lang="en-US" dirty="0" err="1"/>
              <a:t>GoogleNet</a:t>
            </a:r>
            <a:r>
              <a:rPr lang="en-US" dirty="0"/>
              <a:t>, Resnet, among others</a:t>
            </a:r>
          </a:p>
          <a:p>
            <a:pPr lvl="1"/>
            <a:endParaRPr lang="en-US" dirty="0"/>
          </a:p>
          <a:p>
            <a:r>
              <a:rPr lang="en-US" dirty="0"/>
              <a:t>Practical matters</a:t>
            </a:r>
          </a:p>
          <a:p>
            <a:pPr lvl="1"/>
            <a:r>
              <a:rPr lang="en-US" dirty="0"/>
              <a:t>Tips and tricks for training</a:t>
            </a:r>
          </a:p>
          <a:p>
            <a:pPr lvl="1"/>
            <a:r>
              <a:rPr lang="en-US" dirty="0"/>
              <a:t>Transfer learning </a:t>
            </a:r>
          </a:p>
          <a:p>
            <a:pPr lvl="1"/>
            <a:r>
              <a:rPr lang="en-US" dirty="0"/>
              <a:t>Software packages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26B426-BCBB-40BB-9CC5-825F23A85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</a:t>
            </a:fld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539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8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Neural Networks</a:t>
            </a:r>
            <a:endParaRPr sz="3600"/>
          </a:p>
        </p:txBody>
      </p:sp>
      <p:graphicFrame>
        <p:nvGraphicFramePr>
          <p:cNvPr id="387" name="Google Shape;387;p28"/>
          <p:cNvGraphicFramePr/>
          <p:nvPr/>
        </p:nvGraphicFramePr>
        <p:xfrm>
          <a:off x="2083825" y="2074673"/>
          <a:ext cx="1659800" cy="15848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88" name="Google Shape;388;p28"/>
          <p:cNvPicPr preferRelativeResize="0"/>
          <p:nvPr/>
        </p:nvPicPr>
        <p:blipFill rotWithShape="1">
          <a:blip r:embed="rId3">
            <a:alphaModFix/>
          </a:blip>
          <a:srcRect b="4516"/>
          <a:stretch/>
        </p:blipFill>
        <p:spPr>
          <a:xfrm>
            <a:off x="2083825" y="2074675"/>
            <a:ext cx="1659799" cy="15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D7FB75-89C9-909A-B8DA-E9695CE7799E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1E01144-ADCB-BC1F-E39F-AA4597A2AB1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9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Neural Networks</a:t>
            </a:r>
            <a:endParaRPr sz="3600"/>
          </a:p>
        </p:txBody>
      </p:sp>
      <p:graphicFrame>
        <p:nvGraphicFramePr>
          <p:cNvPr id="396" name="Google Shape;396;p29"/>
          <p:cNvGraphicFramePr/>
          <p:nvPr/>
        </p:nvGraphicFramePr>
        <p:xfrm>
          <a:off x="2083825" y="2074673"/>
          <a:ext cx="1659800" cy="15848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7" name="Google Shape;397;p29"/>
          <p:cNvSpPr/>
          <p:nvPr/>
        </p:nvSpPr>
        <p:spPr>
          <a:xfrm>
            <a:off x="4436025" y="2500325"/>
            <a:ext cx="1241100" cy="73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ADEE9-4E5A-4D66-BF4F-2561D96666A0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9FC470D-925C-CA5E-705E-A3CE847432B2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0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Neural Networks</a:t>
            </a:r>
            <a:endParaRPr sz="3600"/>
          </a:p>
        </p:txBody>
      </p:sp>
      <p:graphicFrame>
        <p:nvGraphicFramePr>
          <p:cNvPr id="405" name="Google Shape;405;p30"/>
          <p:cNvGraphicFramePr/>
          <p:nvPr/>
        </p:nvGraphicFramePr>
        <p:xfrm>
          <a:off x="2083825" y="2074673"/>
          <a:ext cx="1659800" cy="15848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06" name="Google Shape;406;p30"/>
          <p:cNvGraphicFramePr/>
          <p:nvPr/>
        </p:nvGraphicFramePr>
        <p:xfrm>
          <a:off x="6296650" y="220088"/>
          <a:ext cx="414950" cy="15848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07" name="Google Shape;407;p30"/>
          <p:cNvSpPr/>
          <p:nvPr/>
        </p:nvSpPr>
        <p:spPr>
          <a:xfrm>
            <a:off x="4436025" y="2500325"/>
            <a:ext cx="1241100" cy="73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63B5BB-3F07-7ECC-528A-0530C3D251A7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EFF675E-15DC-4D26-3681-F118ECCFCD6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1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Neural Networks</a:t>
            </a:r>
            <a:endParaRPr sz="3600"/>
          </a:p>
        </p:txBody>
      </p:sp>
      <p:graphicFrame>
        <p:nvGraphicFramePr>
          <p:cNvPr id="415" name="Google Shape;415;p31"/>
          <p:cNvGraphicFramePr/>
          <p:nvPr/>
        </p:nvGraphicFramePr>
        <p:xfrm>
          <a:off x="2083825" y="2074673"/>
          <a:ext cx="1659800" cy="15848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16" name="Google Shape;416;p31"/>
          <p:cNvGraphicFramePr/>
          <p:nvPr/>
        </p:nvGraphicFramePr>
        <p:xfrm>
          <a:off x="6296650" y="220088"/>
          <a:ext cx="414950" cy="316968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17" name="Google Shape;417;p31"/>
          <p:cNvSpPr/>
          <p:nvPr/>
        </p:nvSpPr>
        <p:spPr>
          <a:xfrm>
            <a:off x="4436025" y="2500325"/>
            <a:ext cx="1241100" cy="73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217904-0F04-3E83-669A-0BEA1FD59826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E6D09CC-1167-ADA3-EAA8-D04CE0C2EDB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2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Neural Networks</a:t>
            </a:r>
            <a:endParaRPr sz="3600"/>
          </a:p>
        </p:txBody>
      </p:sp>
      <p:graphicFrame>
        <p:nvGraphicFramePr>
          <p:cNvPr id="425" name="Google Shape;425;p32"/>
          <p:cNvGraphicFramePr/>
          <p:nvPr/>
        </p:nvGraphicFramePr>
        <p:xfrm>
          <a:off x="2083825" y="2074673"/>
          <a:ext cx="1659800" cy="15848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4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26" name="Google Shape;426;p32"/>
          <p:cNvGraphicFramePr/>
          <p:nvPr/>
        </p:nvGraphicFramePr>
        <p:xfrm>
          <a:off x="6296650" y="220088"/>
          <a:ext cx="414950" cy="4754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1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 ⠇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0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27" name="Google Shape;427;p32"/>
          <p:cNvSpPr/>
          <p:nvPr/>
        </p:nvSpPr>
        <p:spPr>
          <a:xfrm>
            <a:off x="4436025" y="2500325"/>
            <a:ext cx="1241100" cy="73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8" name="Google Shape;428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C8975-862F-7E95-686A-1595ACA4170B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FE21394-98BA-17F8-B9D2-6377F6ADB809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7E53F-4864-80B5-DE86-AFA9D866E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0275"/>
            <a:ext cx="8229600" cy="742950"/>
          </a:xfrm>
        </p:spPr>
        <p:txBody>
          <a:bodyPr/>
          <a:lstStyle/>
          <a:p>
            <a:pPr algn="ctr"/>
            <a:r>
              <a:rPr lang="en-US" dirty="0"/>
              <a:t>What is a Convolution?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FE6050-1DC8-3D79-62F2-F87C94577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CB89CE-55E9-419A-A2EF-4349E5080B9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64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sp>
        <p:nvSpPr>
          <p:cNvPr id="441" name="Google Shape;441;p34"/>
          <p:cNvSpPr txBox="1"/>
          <p:nvPr/>
        </p:nvSpPr>
        <p:spPr>
          <a:xfrm>
            <a:off x="961250" y="1434725"/>
            <a:ext cx="6883200" cy="29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Convolution is the process of adding each element of the image to its local neighbors, </a:t>
            </a:r>
            <a:r>
              <a:rPr lang="en" sz="24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weighted by</a:t>
            </a:r>
            <a:r>
              <a:rPr lang="en" sz="2400" dirty="0">
                <a:solidFill>
                  <a:schemeClr val="accent3">
                    <a:lumMod val="60000"/>
                    <a:lumOff val="40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4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the kernel/filter</a:t>
            </a:r>
            <a:r>
              <a:rPr lang="en" sz="24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4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2" name="Google Shape;442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C88FFB-4DB2-BF40-C517-BC6EDF7317E4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DE939C0-A6D4-8826-7926-F1C3365FCDB3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449" name="Google Shape;449;p35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50" name="Google Shape;450;p35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1" name="Google Shape;451;p35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2" name="Google Shape;452;p35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3" name="Google Shape;453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454" name="Google Shape;454;p35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5E855C-E0BA-87A9-F321-2A536B22E7D4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884DD67-596D-D313-FE4D-DF68B4A439FC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461" name="Google Shape;461;p36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62" name="Google Shape;462;p36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63" name="Google Shape;463;p36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64" name="Google Shape;464;p36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465" name="Google Shape;465;p36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66" name="Google Shape;466;p36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468" name="Google Shape;468;p36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15714D-ADBE-5834-3586-AF87E9EB5921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4F441A9-98ED-8C3B-6D13-93443F889B1E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083495-6F40-263E-E40B-039FCD47E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CB89CE-55E9-419A-A2EF-4349E5080B9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 3">
                <a:extLst>
                  <a:ext uri="{FF2B5EF4-FFF2-40B4-BE49-F238E27FC236}">
                    <a16:creationId xmlns:a16="http://schemas.microsoft.com/office/drawing/2014/main" id="{9DD1D2A3-E807-FDEB-7332-F26529DBC108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2370019588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>
          <p:pic>
            <p:nvPicPr>
              <p:cNvPr id="4" name="Add-in 3">
                <a:extLst>
                  <a:ext uri="{FF2B5EF4-FFF2-40B4-BE49-F238E27FC236}">
                    <a16:creationId xmlns:a16="http://schemas.microsoft.com/office/drawing/2014/main" id="{9DD1D2A3-E807-FDEB-7332-F26529DBC10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247188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3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475" name="Google Shape;475;p37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76" name="Google Shape;476;p37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7" name="Google Shape;477;p37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478" name="Google Shape;478;p37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9" name="Google Shape;479;p37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37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4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1" name="Google Shape;481;p37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2" name="Google Shape;482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483" name="Google Shape;483;p37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D64B8C-3A7D-AF37-3A89-E14682F41F77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82BCD1D-9108-9C18-DA56-AFD7DB9D6926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3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490" name="Google Shape;490;p38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91" name="Google Shape;491;p38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92" name="Google Shape;492;p38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493" name="Google Shape;493;p38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94" name="Google Shape;494;p38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5" name="Google Shape;495;p38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3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6" name="Google Shape;496;p38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7" name="Google Shape;497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498" name="Google Shape;498;p38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C0BAD3-A78C-4892-4168-7C76136D3184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5C302C5-FB51-AC71-AE69-3701DEC12755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3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505" name="Google Shape;505;p39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06" name="Google Shape;506;p39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7" name="Google Shape;507;p39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508" name="Google Shape;508;p39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9" name="Google Shape;509;p39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0" name="Google Shape;510;p39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4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1" name="Google Shape;511;p39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2" name="Google Shape;512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513" name="Google Shape;513;p39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3D53B9-A0E9-21A0-6FEC-6D08D9924296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43AD6F8-345A-B849-B0AD-C25C71F7E8C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4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520" name="Google Shape;520;p40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21" name="Google Shape;521;p40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2" name="Google Shape;522;p40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523" name="Google Shape;523;p40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24" name="Google Shape;524;p40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40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2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6" name="Google Shape;526;p40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7" name="Google Shape;527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528" name="Google Shape;528;p40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22412D-D2D1-722A-99F4-9664ABF05D2F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570ACC9-8845-0349-466C-76E5074D2D5D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4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535" name="Google Shape;535;p41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36" name="Google Shape;536;p41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7" name="Google Shape;537;p41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538" name="Google Shape;538;p41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9" name="Google Shape;539;p41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41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4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41" name="Google Shape;541;p41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42" name="Google Shape;542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543" name="Google Shape;543;p41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0C6C84-7A3F-F6C8-B013-6A319020FB28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1AC904A-15BA-F29F-219A-DFC9CA71BE59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4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550" name="Google Shape;550;p42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51" name="Google Shape;551;p42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2" name="Google Shape;552;p42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553" name="Google Shape;553;p42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4" name="Google Shape;554;p42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5" name="Google Shape;555;p42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3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6" name="Google Shape;556;p42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7" name="Google Shape;557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558" name="Google Shape;558;p42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08A8C1-2866-F62A-9612-F36B58F52DE6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EA1C7FE-00B5-62C0-872E-13FE887E3D6C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4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565" name="Google Shape;565;p43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66" name="Google Shape;566;p43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7" name="Google Shape;567;p43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568" name="Google Shape;568;p43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9" name="Google Shape;569;p43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43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2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1" name="Google Shape;571;p43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2" name="Google Shape;572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573" name="Google Shape;573;p43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72583B-7836-7882-A70A-30188521C24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0C39F9C-ECC6-D729-C532-25F4DCE2590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580" name="Google Shape;580;p44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81" name="Google Shape;581;p44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82" name="Google Shape;582;p44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583" name="Google Shape;583;p44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84" name="Google Shape;584;p44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44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3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86" name="Google Shape;586;p44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87" name="Google Shape;587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588" name="Google Shape;588;p44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9D3334-5D51-007A-3E9B-8B705448F67E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A33CC08-359C-A26E-26D6-CB7DD6CA7BF1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4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graphicFrame>
        <p:nvGraphicFramePr>
          <p:cNvPr id="595" name="Google Shape;595;p45"/>
          <p:cNvGraphicFramePr/>
          <p:nvPr/>
        </p:nvGraphicFramePr>
        <p:xfrm>
          <a:off x="647675" y="1771650"/>
          <a:ext cx="2225625" cy="2285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4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5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96" name="Google Shape;596;p45"/>
          <p:cNvGraphicFramePr/>
          <p:nvPr/>
        </p:nvGraphicFramePr>
        <p:xfrm>
          <a:off x="3314675" y="1771650"/>
          <a:ext cx="1301100" cy="13715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97" name="Google Shape;597;p45"/>
          <p:cNvSpPr txBox="1"/>
          <p:nvPr/>
        </p:nvSpPr>
        <p:spPr>
          <a:xfrm>
            <a:off x="3243675" y="3151259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x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598" name="Google Shape;598;p45"/>
          <p:cNvGraphicFramePr/>
          <p:nvPr/>
        </p:nvGraphicFramePr>
        <p:xfrm>
          <a:off x="6362675" y="1771650"/>
          <a:ext cx="1301100" cy="13715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18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99" name="Google Shape;599;p45"/>
          <p:cNvSpPr/>
          <p:nvPr/>
        </p:nvSpPr>
        <p:spPr>
          <a:xfrm>
            <a:off x="5077975" y="23662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45"/>
          <p:cNvSpPr txBox="1"/>
          <p:nvPr/>
        </p:nvSpPr>
        <p:spPr>
          <a:xfrm>
            <a:off x="5758775" y="3504100"/>
            <a:ext cx="2717100" cy="12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+ </a:t>
            </a:r>
            <a:r>
              <a:rPr lang="en" sz="2000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0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r>
              <a:rPr lang="en" sz="20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4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1" name="Google Shape;601;p45"/>
          <p:cNvSpPr txBox="1"/>
          <p:nvPr/>
        </p:nvSpPr>
        <p:spPr>
          <a:xfrm>
            <a:off x="804375" y="4080172"/>
            <a:ext cx="1914300" cy="84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matrix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(image)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2" name="Google Shape;602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  <p:sp>
        <p:nvSpPr>
          <p:cNvPr id="603" name="Google Shape;603;p45"/>
          <p:cNvSpPr txBox="1"/>
          <p:nvPr/>
        </p:nvSpPr>
        <p:spPr>
          <a:xfrm>
            <a:off x="2891200" y="1785821"/>
            <a:ext cx="405600" cy="13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E95B99-CF70-85C4-8A9F-B154AEA977F2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E703B61-39F9-FFEF-166B-CC465C8018E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9" name="Google Shape;609;p46"/>
          <p:cNvGraphicFramePr/>
          <p:nvPr/>
        </p:nvGraphicFramePr>
        <p:xfrm>
          <a:off x="3619475" y="2682498"/>
          <a:ext cx="1301100" cy="1188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0" name="Google Shape;610;p46"/>
          <p:cNvSpPr/>
          <p:nvPr/>
        </p:nvSpPr>
        <p:spPr>
          <a:xfrm>
            <a:off x="5230375" y="32044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1" name="Google Shape;61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632500"/>
            <a:ext cx="2695750" cy="26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4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sp>
        <p:nvSpPr>
          <p:cNvPr id="613" name="Google Shape;613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  <p:sp>
        <p:nvSpPr>
          <p:cNvPr id="614" name="Google Shape;614;p46"/>
          <p:cNvSpPr txBox="1"/>
          <p:nvPr/>
        </p:nvSpPr>
        <p:spPr>
          <a:xfrm>
            <a:off x="3183425" y="2682499"/>
            <a:ext cx="405600" cy="11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0C2D30-2FAA-31B5-9B21-91A091E03CD4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DCA151A-BCC3-2E3A-C16B-4FA3E227668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20" name="Google Shape;620;p47"/>
          <p:cNvGraphicFramePr/>
          <p:nvPr/>
        </p:nvGraphicFramePr>
        <p:xfrm>
          <a:off x="3619475" y="2682498"/>
          <a:ext cx="1301100" cy="1188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21" name="Google Shape;621;p47"/>
          <p:cNvSpPr/>
          <p:nvPr/>
        </p:nvSpPr>
        <p:spPr>
          <a:xfrm>
            <a:off x="5230375" y="32044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2" name="Google Shape;622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632500"/>
            <a:ext cx="2695750" cy="26957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3" name="Google Shape;623;p47"/>
          <p:cNvGrpSpPr/>
          <p:nvPr/>
        </p:nvGrpSpPr>
        <p:grpSpPr>
          <a:xfrm>
            <a:off x="3521695" y="1769400"/>
            <a:ext cx="5352379" cy="2410225"/>
            <a:chOff x="3521695" y="1769400"/>
            <a:chExt cx="5352379" cy="2410225"/>
          </a:xfrm>
        </p:grpSpPr>
        <p:sp>
          <p:nvSpPr>
            <p:cNvPr id="624" name="Google Shape;624;p47"/>
            <p:cNvSpPr txBox="1"/>
            <p:nvPr/>
          </p:nvSpPr>
          <p:spPr>
            <a:xfrm>
              <a:off x="3521695" y="2079080"/>
              <a:ext cx="1467600" cy="529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>
                  <a:solidFill>
                    <a:srgbClr val="424242"/>
                  </a:solidFill>
                  <a:latin typeface="Nunito"/>
                  <a:ea typeface="Nunito"/>
                  <a:cs typeface="Nunito"/>
                  <a:sym typeface="Nunito"/>
                </a:rPr>
                <a:t>Edge Detection</a:t>
              </a:r>
              <a:endParaRPr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endParaRPr>
            </a:p>
          </p:txBody>
        </p:sp>
        <p:pic>
          <p:nvPicPr>
            <p:cNvPr id="625" name="Google Shape;62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463850" y="1769400"/>
              <a:ext cx="2410225" cy="2410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6" name="Google Shape;626;p4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sp>
        <p:nvSpPr>
          <p:cNvPr id="627" name="Google Shape;627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sp>
        <p:nvSpPr>
          <p:cNvPr id="628" name="Google Shape;628;p47"/>
          <p:cNvSpPr txBox="1"/>
          <p:nvPr/>
        </p:nvSpPr>
        <p:spPr>
          <a:xfrm>
            <a:off x="3183425" y="2682499"/>
            <a:ext cx="405600" cy="11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6B510F-CD3A-60E2-B510-E5466CBD158C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EEA9DE1-4F96-E599-FABD-21D8BE876FAD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4" name="Google Shape;634;p48"/>
          <p:cNvGraphicFramePr/>
          <p:nvPr/>
        </p:nvGraphicFramePr>
        <p:xfrm>
          <a:off x="3619475" y="2682498"/>
          <a:ext cx="1301100" cy="1188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35" name="Google Shape;635;p48"/>
          <p:cNvSpPr/>
          <p:nvPr/>
        </p:nvSpPr>
        <p:spPr>
          <a:xfrm>
            <a:off x="5230375" y="3204450"/>
            <a:ext cx="913200" cy="25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48"/>
          <p:cNvSpPr txBox="1"/>
          <p:nvPr/>
        </p:nvSpPr>
        <p:spPr>
          <a:xfrm>
            <a:off x="3529170" y="2079080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Emboss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37" name="Google Shape;63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1632500"/>
            <a:ext cx="2695750" cy="26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4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pic>
        <p:nvPicPr>
          <p:cNvPr id="639" name="Google Shape;63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0200" y="1769400"/>
            <a:ext cx="2410225" cy="241022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  <p:sp>
        <p:nvSpPr>
          <p:cNvPr id="641" name="Google Shape;641;p48"/>
          <p:cNvSpPr txBox="1"/>
          <p:nvPr/>
        </p:nvSpPr>
        <p:spPr>
          <a:xfrm>
            <a:off x="3183425" y="2682499"/>
            <a:ext cx="405600" cy="11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*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EC6030-57B7-3B47-8888-00E4CBD20619}"/>
              </a:ext>
            </a:extLst>
          </p:cNvPr>
          <p:cNvSpPr txBox="1"/>
          <p:nvPr/>
        </p:nvSpPr>
        <p:spPr>
          <a:xfrm>
            <a:off x="5876012" y="4860949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E7B2F0A-E2CC-C79F-7D41-49E0D59830B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4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What is a Convolution?</a:t>
            </a:r>
            <a:endParaRPr sz="3600"/>
          </a:p>
        </p:txBody>
      </p:sp>
      <p:pic>
        <p:nvPicPr>
          <p:cNvPr id="648" name="Google Shape;648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1319" y="149672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8356" y="149672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15900" y="149672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6738" y="1496725"/>
            <a:ext cx="9525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2375" y="1496725"/>
            <a:ext cx="952500" cy="952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53" name="Google Shape;653;p49"/>
          <p:cNvGraphicFramePr/>
          <p:nvPr/>
        </p:nvGraphicFramePr>
        <p:xfrm>
          <a:off x="1911710" y="2834898"/>
          <a:ext cx="1301100" cy="1188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54" name="Google Shape;654;p49"/>
          <p:cNvGraphicFramePr/>
          <p:nvPr/>
        </p:nvGraphicFramePr>
        <p:xfrm>
          <a:off x="3680451" y="2834898"/>
          <a:ext cx="1301100" cy="1188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-1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55" name="Google Shape;655;p49"/>
          <p:cNvGraphicFramePr/>
          <p:nvPr/>
        </p:nvGraphicFramePr>
        <p:xfrm>
          <a:off x="5525392" y="2834898"/>
          <a:ext cx="1301100" cy="1188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56" name="Google Shape;656;p49"/>
          <p:cNvGraphicFramePr/>
          <p:nvPr/>
        </p:nvGraphicFramePr>
        <p:xfrm>
          <a:off x="7370332" y="2834898"/>
          <a:ext cx="1301100" cy="1188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43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57" name="Google Shape;657;p49"/>
          <p:cNvSpPr txBox="1"/>
          <p:nvPr/>
        </p:nvSpPr>
        <p:spPr>
          <a:xfrm>
            <a:off x="5088815" y="3234279"/>
            <a:ext cx="5292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1/9</a:t>
            </a:r>
            <a:endParaRPr/>
          </a:p>
        </p:txBody>
      </p:sp>
      <p:sp>
        <p:nvSpPr>
          <p:cNvPr id="658" name="Google Shape;658;p49"/>
          <p:cNvSpPr txBox="1"/>
          <p:nvPr/>
        </p:nvSpPr>
        <p:spPr>
          <a:xfrm>
            <a:off x="6826502" y="3234275"/>
            <a:ext cx="6204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1/16</a:t>
            </a:r>
            <a:endParaRPr/>
          </a:p>
        </p:txBody>
      </p:sp>
      <p:sp>
        <p:nvSpPr>
          <p:cNvPr id="659" name="Google Shape;659;p49"/>
          <p:cNvSpPr txBox="1"/>
          <p:nvPr/>
        </p:nvSpPr>
        <p:spPr>
          <a:xfrm>
            <a:off x="3589195" y="4144105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Sharpen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0" name="Google Shape;660;p49"/>
          <p:cNvSpPr txBox="1"/>
          <p:nvPr/>
        </p:nvSpPr>
        <p:spPr>
          <a:xfrm>
            <a:off x="1828445" y="4144105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Edge Detection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1" name="Google Shape;661;p49"/>
          <p:cNvSpPr txBox="1"/>
          <p:nvPr/>
        </p:nvSpPr>
        <p:spPr>
          <a:xfrm>
            <a:off x="5442145" y="4144105"/>
            <a:ext cx="1467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Box blur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2" name="Google Shape;662;p49"/>
          <p:cNvSpPr txBox="1"/>
          <p:nvPr/>
        </p:nvSpPr>
        <p:spPr>
          <a:xfrm>
            <a:off x="7187975" y="4144100"/>
            <a:ext cx="1644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Gaussian blur 3 × 3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3" name="Google Shape;663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C28EE7-583B-24A0-8F5B-B65A3DE2DC2E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8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A21132A-A035-1729-BAE7-D500791F98AD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A9560-74A3-0FBB-417F-9CBDDA4F1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784D-896F-1D5F-BCE1-2D11A73BE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Convolutional Neural networks?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2C343-7964-CB02-9F7F-460C0A2E9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State of the art performance on many problems</a:t>
            </a:r>
          </a:p>
          <a:p>
            <a:r>
              <a:rPr lang="en-US" dirty="0"/>
              <a:t>Most papers in recent vision conferences use deep neural networks</a:t>
            </a: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AE45BDA1-3701-EAFF-A07E-993E91894041}"/>
              </a:ext>
            </a:extLst>
          </p:cNvPr>
          <p:cNvSpPr/>
          <p:nvPr/>
        </p:nvSpPr>
        <p:spPr>
          <a:xfrm>
            <a:off x="1752601" y="1927152"/>
            <a:ext cx="6158594" cy="2646759"/>
          </a:xfrm>
          <a:prstGeom prst="rect">
            <a:avLst/>
          </a:prstGeom>
          <a:blipFill>
            <a:blip r:embed="rId3" cstate="print"/>
            <a:stretch>
              <a:fillRect t="-45605" b="-1"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D82096-DF00-58FC-C7C6-B39A68A43C78}"/>
              </a:ext>
            </a:extLst>
          </p:cNvPr>
          <p:cNvSpPr txBox="1"/>
          <p:nvPr/>
        </p:nvSpPr>
        <p:spPr>
          <a:xfrm>
            <a:off x="1143001" y="4935751"/>
            <a:ext cx="308905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900" i="1" spc="-4" dirty="0" err="1">
                <a:hlinkClick r:id="rId4"/>
              </a:rPr>
              <a:t>Razavian</a:t>
            </a:r>
            <a:r>
              <a:rPr lang="en-US" sz="900" i="1" spc="-4" dirty="0">
                <a:hlinkClick r:id="rId4"/>
              </a:rPr>
              <a:t> et al., CVPR</a:t>
            </a:r>
            <a:r>
              <a:rPr lang="en-US" sz="900" i="1" spc="-15" dirty="0">
                <a:hlinkClick r:id="rId4"/>
              </a:rPr>
              <a:t> </a:t>
            </a:r>
            <a:r>
              <a:rPr lang="en-US" sz="900" i="1" spc="-4" dirty="0">
                <a:hlinkClick r:id="rId4"/>
              </a:rPr>
              <a:t>2014 Workshops</a:t>
            </a:r>
            <a:r>
              <a:rPr lang="en-US" sz="900" i="1" spc="-4" dirty="0"/>
              <a:t> (4000+ citations)</a:t>
            </a:r>
            <a:endParaRPr lang="en-US" sz="900" i="1" dirty="0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B90C9B68-5B05-B20C-576A-E2A868D0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27</a:t>
            </a:fld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497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72FA7-4AB6-79A9-B806-719D498F9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F0DF-F654-AA25-ECAF-7086E85C0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Why Convolutional Neural networks? </a:t>
            </a:r>
            <a:br>
              <a:rPr lang="en-US" dirty="0"/>
            </a:br>
            <a:r>
              <a:rPr lang="en-US" dirty="0"/>
              <a:t>~2012 – 2020: </a:t>
            </a:r>
            <a:r>
              <a:rPr lang="en-US" i="1" dirty="0" err="1"/>
              <a:t>ConvNets</a:t>
            </a:r>
            <a:r>
              <a:rPr lang="en-US" dirty="0"/>
              <a:t> dominate all vision tasks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EAD1E01-7D59-5BBE-CEC6-0D3AB284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28</a:t>
            </a:fld>
            <a:endParaRPr lang="en-US" sz="160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B55336-5BBA-149B-8F02-88FE44F6C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90" y="1209294"/>
            <a:ext cx="8636219" cy="384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863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6A1DD-DB55-B52E-39FC-89FAC9965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99E29-BF5F-123D-42D0-F1793AB7A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Why Convolutional Neural networks? </a:t>
            </a:r>
            <a:br>
              <a:rPr lang="en-US" dirty="0"/>
            </a:br>
            <a:r>
              <a:rPr lang="en-US" dirty="0"/>
              <a:t>~2012 – 2020: </a:t>
            </a:r>
            <a:r>
              <a:rPr lang="en-US" i="1" dirty="0" err="1"/>
              <a:t>ConvNets</a:t>
            </a:r>
            <a:r>
              <a:rPr lang="en-US" dirty="0"/>
              <a:t> dominate all vision tasks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59CB3A5-65DD-6955-CF0E-5F9327741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29</a:t>
            </a:fld>
            <a:endParaRPr lang="en-US" sz="16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CEEB0F-89D9-D083-2EE8-A01F0ECC41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08" y="1143000"/>
            <a:ext cx="8840984" cy="398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563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2ABBA-5DCD-EF36-86F9-F3B5640C2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D6FA5-C0C7-8EF5-6B92-0E50AF74F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Why Convolutional Neural networks? </a:t>
            </a:r>
            <a:br>
              <a:rPr lang="en-US" dirty="0"/>
            </a:br>
            <a:r>
              <a:rPr lang="en-US" dirty="0"/>
              <a:t>~2012 – 2020: </a:t>
            </a:r>
            <a:r>
              <a:rPr lang="en-US" i="1" dirty="0" err="1"/>
              <a:t>ConvNets</a:t>
            </a:r>
            <a:r>
              <a:rPr lang="en-US" dirty="0"/>
              <a:t> dominate all vision tasks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82399C0F-64D5-2E41-D6A3-F22D7DB4F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30</a:t>
            </a:fld>
            <a:endParaRPr lang="en-US" sz="160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E526A6-AEB8-DBAD-7AE7-3C940E02D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775" y="1220978"/>
            <a:ext cx="7545695" cy="390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66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1A255-8AFA-6472-B483-1888EAA41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9B386-BC29-1AC1-14CB-1A2CD9993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2021-Present: </a:t>
            </a:r>
            <a:r>
              <a:rPr lang="en-US" i="1" dirty="0"/>
              <a:t>Transformers</a:t>
            </a:r>
            <a:r>
              <a:rPr lang="en-US" dirty="0"/>
              <a:t> have taken over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68B2E7A-3B5C-0D29-18D3-B3DA587C5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31</a:t>
            </a:fld>
            <a:endParaRPr lang="en-US" sz="16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A1DFDD-CA54-D3EE-168E-2E7D5EC16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531" y="968502"/>
            <a:ext cx="7732937" cy="417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26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DC79A-6E65-271E-9D4E-29E2F4CF8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3" name="TextBox 20">
            <a:extLst>
              <a:ext uri="{FF2B5EF4-FFF2-40B4-BE49-F238E27FC236}">
                <a16:creationId xmlns:a16="http://schemas.microsoft.com/office/drawing/2014/main" id="{007AD24A-3C9F-4F94-3666-46FF2E85E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5724" y="1528287"/>
            <a:ext cx="1357593" cy="39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050" dirty="0">
                <a:latin typeface="+mn-lt"/>
              </a:rPr>
              <a:t>Image/ Video</a:t>
            </a:r>
          </a:p>
          <a:p>
            <a:pPr algn="ctr" eaLnBrk="1" hangingPunct="1"/>
            <a:r>
              <a:rPr lang="en-US" sz="1050" dirty="0">
                <a:latin typeface="+mn-lt"/>
              </a:rPr>
              <a:t>Pixels</a:t>
            </a:r>
          </a:p>
        </p:txBody>
      </p:sp>
      <p:sp>
        <p:nvSpPr>
          <p:cNvPr id="10243" name="Title 1">
            <a:extLst>
              <a:ext uri="{FF2B5EF4-FFF2-40B4-BE49-F238E27FC236}">
                <a16:creationId xmlns:a16="http://schemas.microsoft.com/office/drawing/2014/main" id="{3A8F174D-A36B-1888-8851-675F5115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+mn-lt"/>
              </a:rPr>
              <a:t>Traditional Recognition Approach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81462AD-7031-EBB1-A51A-899D49BD5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069" y="1209847"/>
            <a:ext cx="1945481" cy="78867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dirty="0">
                <a:latin typeface="+mn-lt"/>
                <a:ea typeface="+mn-ea"/>
                <a:cs typeface="Adobe Caslon Pro"/>
              </a:rPr>
              <a:t>Hand-designed</a:t>
            </a:r>
            <a:br>
              <a:rPr lang="en-US" dirty="0">
                <a:latin typeface="+mn-lt"/>
                <a:ea typeface="+mn-ea"/>
                <a:cs typeface="Adobe Caslon Pro"/>
              </a:rPr>
            </a:br>
            <a:r>
              <a:rPr lang="en-US" dirty="0">
                <a:latin typeface="+mn-lt"/>
                <a:ea typeface="+mn-ea"/>
                <a:cs typeface="Adobe Caslon Pro"/>
              </a:rPr>
              <a:t>feature extraction (SIFT+BOW, HOG)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C0821F8-BC27-F2AB-A864-FB1AA50D5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233" y="1209847"/>
            <a:ext cx="1945481" cy="78867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600" dirty="0">
                <a:latin typeface="+mn-lt"/>
                <a:ea typeface="+mn-ea"/>
                <a:cs typeface="Adobe Caslon Pro"/>
              </a:rPr>
              <a:t>Trainable</a:t>
            </a:r>
            <a:br>
              <a:rPr lang="en-US" sz="1600" dirty="0">
                <a:latin typeface="+mn-lt"/>
                <a:ea typeface="+mn-ea"/>
                <a:cs typeface="Adobe Caslon Pro"/>
              </a:rPr>
            </a:br>
            <a:r>
              <a:rPr lang="en-US" sz="1600" dirty="0">
                <a:latin typeface="+mn-lt"/>
                <a:ea typeface="+mn-ea"/>
                <a:cs typeface="Adobe Caslon Pro"/>
              </a:rPr>
              <a:t>classifier</a:t>
            </a: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7494E6EE-1D4A-A47D-51FE-DB6E9BD69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1625137"/>
            <a:ext cx="22860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050">
              <a:latin typeface="+mn-lt"/>
              <a:ea typeface="+mn-ea"/>
              <a:cs typeface="+mn-cs"/>
            </a:endParaRP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3D90D73C-1526-765C-FFBE-362BE4AC7F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0482" y="1625137"/>
            <a:ext cx="285750" cy="171450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050">
              <a:latin typeface="+mn-lt"/>
              <a:ea typeface="+mn-ea"/>
              <a:cs typeface="+mn-cs"/>
            </a:endParaRPr>
          </a:p>
        </p:txBody>
      </p:sp>
      <p:sp>
        <p:nvSpPr>
          <p:cNvPr id="10254" name="Content Placeholder 2">
            <a:extLst>
              <a:ext uri="{FF2B5EF4-FFF2-40B4-BE49-F238E27FC236}">
                <a16:creationId xmlns:a16="http://schemas.microsoft.com/office/drawing/2014/main" id="{CE1009FB-7DC9-EF95-FAB7-6138A4F76A47}"/>
              </a:ext>
            </a:extLst>
          </p:cNvPr>
          <p:cNvSpPr txBox="1">
            <a:spLocks/>
          </p:cNvSpPr>
          <p:nvPr/>
        </p:nvSpPr>
        <p:spPr bwMode="auto">
          <a:xfrm>
            <a:off x="390555" y="2250697"/>
            <a:ext cx="8229599" cy="712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3" tIns="34286" rIns="68573" bIns="34286"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lvl="1" eaLnBrk="1" hangingPunct="1">
              <a:spcBef>
                <a:spcPct val="20000"/>
              </a:spcBef>
              <a:buFont typeface="Arial" charset="0"/>
              <a:buChar char="•"/>
            </a:pPr>
            <a:r>
              <a:rPr lang="en-US" sz="1500" dirty="0"/>
              <a:t>Features are key to recent progress in recognition, but research shows they’re flawed… Where next? 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85204203-CAF1-6022-9F39-126000802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1000" y="1480651"/>
            <a:ext cx="528016" cy="39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6" rIns="68573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050" dirty="0">
                <a:latin typeface="+mn-lt"/>
              </a:rPr>
              <a:t>Object</a:t>
            </a:r>
            <a:br>
              <a:rPr lang="en-US" sz="1050" dirty="0">
                <a:latin typeface="+mn-lt"/>
              </a:rPr>
            </a:br>
            <a:r>
              <a:rPr lang="en-US" sz="1050" dirty="0">
                <a:latin typeface="+mn-lt"/>
              </a:rPr>
              <a:t>Class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CF6ED342-DE59-C062-4740-026226492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1625137"/>
            <a:ext cx="285750" cy="171450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050"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104FC5-69B4-1B54-BAC5-25834C175936}"/>
              </a:ext>
            </a:extLst>
          </p:cNvPr>
          <p:cNvSpPr txBox="1"/>
          <p:nvPr/>
        </p:nvSpPr>
        <p:spPr>
          <a:xfrm>
            <a:off x="1143000" y="4953063"/>
            <a:ext cx="485902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8" dirty="0"/>
              <a:t>Adapted from Lana </a:t>
            </a:r>
            <a:r>
              <a:rPr lang="en-US" sz="788" dirty="0" err="1"/>
              <a:t>Lazebnik</a:t>
            </a:r>
            <a:r>
              <a:rPr lang="en-US" sz="788" dirty="0"/>
              <a:t>, figures from </a:t>
            </a:r>
            <a:r>
              <a:rPr lang="en-US" sz="788" dirty="0" err="1"/>
              <a:t>Vondrick</a:t>
            </a:r>
            <a:r>
              <a:rPr lang="en-US" sz="788" dirty="0"/>
              <a:t>: </a:t>
            </a:r>
            <a:r>
              <a:rPr lang="en-US" sz="788" dirty="0">
                <a:hlinkClick r:id="rId2"/>
              </a:rPr>
              <a:t>http://www.cs.columbia.edu/~vondrick/ihog/ijcv.pdf</a:t>
            </a:r>
            <a:r>
              <a:rPr lang="en-US" sz="788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D398DC9-25C0-AECE-E73B-014114B40C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99" t="17810" r="16000" b="5357"/>
          <a:stretch/>
        </p:blipFill>
        <p:spPr>
          <a:xfrm>
            <a:off x="2639667" y="2664239"/>
            <a:ext cx="1865688" cy="22584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F67F40-9469-D7A1-8D00-FA15DEC2A7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66" t="27630" r="49174" b="33892"/>
          <a:stretch/>
        </p:blipFill>
        <p:spPr>
          <a:xfrm>
            <a:off x="4572000" y="2653200"/>
            <a:ext cx="2570891" cy="12600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2026983-5690-50AF-C231-D58F6A2FBD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826" t="17111" r="27742" b="54044"/>
          <a:stretch/>
        </p:blipFill>
        <p:spPr>
          <a:xfrm>
            <a:off x="5165652" y="3977649"/>
            <a:ext cx="1248343" cy="945069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83C07DB-25B0-F5EE-D202-DBACB680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32</a:t>
            </a:fld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52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D6203-23BF-7DCF-053E-B5E5A618A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itle 1">
            <a:extLst>
              <a:ext uri="{FF2B5EF4-FFF2-40B4-BE49-F238E27FC236}">
                <a16:creationId xmlns:a16="http://schemas.microsoft.com/office/drawing/2014/main" id="{63885B22-63DA-40BA-B96C-2FD252D07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700" dirty="0">
                <a:latin typeface="+mn-lt"/>
              </a:rPr>
              <a:t>What about learning the features?</a:t>
            </a:r>
          </a:p>
        </p:txBody>
      </p:sp>
      <p:sp>
        <p:nvSpPr>
          <p:cNvPr id="10242" name="Content Placeholder 2">
            <a:extLst>
              <a:ext uri="{FF2B5EF4-FFF2-40B4-BE49-F238E27FC236}">
                <a16:creationId xmlns:a16="http://schemas.microsoft.com/office/drawing/2014/main" id="{AA7C20BF-46E6-BC4D-924D-9D5730001E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80389"/>
            <a:ext cx="8229599" cy="1704625"/>
          </a:xfrm>
        </p:spPr>
        <p:txBody>
          <a:bodyPr>
            <a:noAutofit/>
          </a:bodyPr>
          <a:lstStyle/>
          <a:p>
            <a:pPr marL="257149" lvl="1" indent="-257149">
              <a:spcAft>
                <a:spcPts val="900"/>
              </a:spcAft>
            </a:pPr>
            <a:r>
              <a:rPr lang="en-US" sz="2200" dirty="0"/>
              <a:t>Learn a </a:t>
            </a:r>
            <a:r>
              <a:rPr lang="en-US" sz="2200" i="1" dirty="0"/>
              <a:t>feature hierarchy</a:t>
            </a:r>
            <a:r>
              <a:rPr lang="en-US" sz="2200" dirty="0"/>
              <a:t> all the way from pixels </a:t>
            </a:r>
            <a:r>
              <a:rPr lang="en-US" sz="2200" dirty="0">
                <a:sym typeface="Wingdings" charset="0"/>
              </a:rPr>
              <a:t>to classifier</a:t>
            </a:r>
          </a:p>
          <a:p>
            <a:pPr marL="257149" lvl="1" indent="-257149">
              <a:spcAft>
                <a:spcPts val="900"/>
              </a:spcAft>
            </a:pPr>
            <a:r>
              <a:rPr lang="en-US" sz="2200" dirty="0"/>
              <a:t>Each layer extracts features from the output of previous layer</a:t>
            </a:r>
          </a:p>
          <a:p>
            <a:pPr marL="257149" lvl="1" indent="-257149">
              <a:spcAft>
                <a:spcPts val="900"/>
              </a:spcAft>
            </a:pPr>
            <a:r>
              <a:rPr lang="en-US" sz="2200" dirty="0"/>
              <a:t>Train all layers jointly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3EE9FF9-43A1-1FDC-91C6-9C016E72F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00" y="3638810"/>
            <a:ext cx="1143000" cy="6286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F26"/>
              </a:gs>
              <a:gs pos="20000">
                <a:srgbClr val="FF8F2A"/>
              </a:gs>
              <a:gs pos="100000">
                <a:srgbClr val="CB6C1D"/>
              </a:gs>
            </a:gsLst>
            <a:lin ang="5400000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500" dirty="0">
                <a:latin typeface="+mn-lt"/>
                <a:ea typeface="+mn-ea"/>
                <a:cs typeface="Adobe Caslon Pro"/>
              </a:rPr>
              <a:t>Layer 1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C18F232-C87D-BF5C-5D83-349393C81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3350" y="3638810"/>
            <a:ext cx="1143000" cy="6286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F26"/>
              </a:gs>
              <a:gs pos="20000">
                <a:srgbClr val="FF8F2A"/>
              </a:gs>
              <a:gs pos="100000">
                <a:srgbClr val="CB6C1D"/>
              </a:gs>
            </a:gsLst>
            <a:lin ang="5400000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500" dirty="0">
                <a:latin typeface="+mn-lt"/>
                <a:ea typeface="+mn-ea"/>
                <a:cs typeface="Adobe Caslon Pro"/>
              </a:rPr>
              <a:t>Layer 2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919E681-5D82-F157-E41D-FD97BC2A8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638810"/>
            <a:ext cx="1143000" cy="6286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F26"/>
              </a:gs>
              <a:gs pos="20000">
                <a:srgbClr val="FF8F2A"/>
              </a:gs>
              <a:gs pos="100000">
                <a:srgbClr val="CB6C1D"/>
              </a:gs>
            </a:gsLst>
            <a:lin ang="5400000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500" dirty="0">
                <a:latin typeface="+mn-lt"/>
                <a:ea typeface="+mn-ea"/>
                <a:cs typeface="Adobe Caslon Pro"/>
              </a:rPr>
              <a:t>Layer 3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6F0C277C-4C8C-6F94-1450-5DA471180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9400" y="3867410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10252" name="TextBox 19">
            <a:extLst>
              <a:ext uri="{FF2B5EF4-FFF2-40B4-BE49-F238E27FC236}">
                <a16:creationId xmlns:a16="http://schemas.microsoft.com/office/drawing/2014/main" id="{E8C57E37-ED06-5CCD-5CB5-7ED59F361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8798" y="3725726"/>
            <a:ext cx="747626" cy="53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6" rIns="68573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500" dirty="0">
                <a:latin typeface="+mn-lt"/>
              </a:rPr>
              <a:t>Object </a:t>
            </a:r>
          </a:p>
          <a:p>
            <a:pPr algn="ctr" eaLnBrk="1" hangingPunct="1"/>
            <a:r>
              <a:rPr lang="en-US" sz="1500" dirty="0">
                <a:latin typeface="+mn-lt"/>
              </a:rPr>
              <a:t>Class</a:t>
            </a:r>
          </a:p>
        </p:txBody>
      </p:sp>
      <p:sp>
        <p:nvSpPr>
          <p:cNvPr id="10253" name="TextBox 20">
            <a:extLst>
              <a:ext uri="{FF2B5EF4-FFF2-40B4-BE49-F238E27FC236}">
                <a16:creationId xmlns:a16="http://schemas.microsoft.com/office/drawing/2014/main" id="{DB9CAE95-EF96-A95D-BB3E-075FA75EB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160" y="3581660"/>
            <a:ext cx="1014772" cy="761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500" dirty="0">
                <a:latin typeface="+mn-lt"/>
              </a:rPr>
              <a:t>Image/ Video</a:t>
            </a:r>
          </a:p>
          <a:p>
            <a:pPr algn="ctr" eaLnBrk="1" hangingPunct="1"/>
            <a:r>
              <a:rPr lang="en-US" sz="1500" dirty="0">
                <a:latin typeface="+mn-lt"/>
              </a:rPr>
              <a:t>Pixels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2D0A3C1F-3CFA-6A21-8446-7157FFE63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8731" y="3867410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AC38A553-655F-58D5-DBC2-5C24B2E78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5681" y="3867410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537B1816-573A-3D0A-266B-13417BCD3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2631" y="3867410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39490C-B23D-DBB3-1CAF-3823E7CC805B}"/>
              </a:ext>
            </a:extLst>
          </p:cNvPr>
          <p:cNvSpPr txBox="1"/>
          <p:nvPr/>
        </p:nvSpPr>
        <p:spPr>
          <a:xfrm>
            <a:off x="1143000" y="4953063"/>
            <a:ext cx="84350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8" dirty="0"/>
              <a:t>Lana </a:t>
            </a:r>
            <a:r>
              <a:rPr lang="en-US" sz="788" dirty="0" err="1"/>
              <a:t>Lazebnik</a:t>
            </a:r>
            <a:endParaRPr lang="en-US" sz="788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A57A3-122E-A5E8-F0F8-39FEE8D2C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33</a:t>
            </a:fld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95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4670D-17ED-4907-B499-0C5DC7BB9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CB77B-C3D3-3670-0ACB-3B437463A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“Shallow” vs. “deep” architectures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45843CE-40D5-72A1-A07A-25F0B0254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5069" y="1657350"/>
            <a:ext cx="1945481" cy="91440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500" dirty="0">
                <a:latin typeface="+mn-lt"/>
                <a:ea typeface="+mn-ea"/>
                <a:cs typeface="Adobe Caslon Pro"/>
              </a:rPr>
              <a:t>Hand-designed</a:t>
            </a:r>
            <a:br>
              <a:rPr lang="en-US" sz="1500" dirty="0">
                <a:latin typeface="+mn-lt"/>
                <a:ea typeface="+mn-ea"/>
                <a:cs typeface="Adobe Caslon Pro"/>
              </a:rPr>
            </a:br>
            <a:r>
              <a:rPr lang="en-US" sz="1500" dirty="0">
                <a:latin typeface="+mn-lt"/>
                <a:ea typeface="+mn-ea"/>
                <a:cs typeface="Adobe Caslon Pro"/>
              </a:rPr>
              <a:t>feature extraction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1FE36FA-EA01-DFB6-D7E8-BBB44C3BD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233" y="1657350"/>
            <a:ext cx="1945481" cy="91440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9525">
            <a:solidFill>
              <a:schemeClr val="bg1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500" dirty="0">
                <a:latin typeface="+mn-lt"/>
                <a:ea typeface="+mn-ea"/>
                <a:cs typeface="Adobe Caslon Pro"/>
              </a:rPr>
              <a:t>Trainable</a:t>
            </a:r>
            <a:br>
              <a:rPr lang="en-US" sz="1500" dirty="0">
                <a:latin typeface="+mn-lt"/>
                <a:ea typeface="+mn-ea"/>
                <a:cs typeface="Adobe Caslon Pro"/>
              </a:rPr>
            </a:br>
            <a:r>
              <a:rPr lang="en-US" sz="1500" dirty="0">
                <a:latin typeface="+mn-lt"/>
                <a:ea typeface="+mn-ea"/>
                <a:cs typeface="Adobe Caslon Pro"/>
              </a:rPr>
              <a:t>classifier</a:t>
            </a: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656D4F86-137C-C127-AB58-497AF67AA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511" y="1714500"/>
            <a:ext cx="1029340" cy="761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500" dirty="0">
                <a:latin typeface="+mn-lt"/>
              </a:rPr>
              <a:t>Image/ Video</a:t>
            </a:r>
          </a:p>
          <a:p>
            <a:pPr algn="ctr" eaLnBrk="1" hangingPunct="1"/>
            <a:r>
              <a:rPr lang="en-US" sz="1500" dirty="0">
                <a:latin typeface="+mn-lt"/>
              </a:rPr>
              <a:t>Pixels</a:t>
            </a: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678CC2D6-F6D5-BC81-BB71-0963CC8800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6468" y="1869393"/>
            <a:ext cx="694728" cy="53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6" rIns="68573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500" dirty="0">
                <a:latin typeface="+mn-lt"/>
              </a:rPr>
              <a:t>Object</a:t>
            </a:r>
            <a:br>
              <a:rPr lang="en-US" sz="1500" dirty="0">
                <a:latin typeface="+mn-lt"/>
              </a:rPr>
            </a:br>
            <a:r>
              <a:rPr lang="en-US" sz="1500" dirty="0">
                <a:latin typeface="+mn-lt"/>
              </a:rPr>
              <a:t>Class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B466A60-1348-D4CD-6D3B-28AA74CDD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9691" y="3638810"/>
            <a:ext cx="1143000" cy="6286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F26"/>
              </a:gs>
              <a:gs pos="20000">
                <a:srgbClr val="FF8F2A"/>
              </a:gs>
              <a:gs pos="100000">
                <a:srgbClr val="CB6C1D"/>
              </a:gs>
            </a:gsLst>
            <a:lin ang="5400000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500" dirty="0">
                <a:latin typeface="+mn-lt"/>
                <a:ea typeface="+mn-ea"/>
                <a:cs typeface="Adobe Caslon Pro"/>
              </a:rPr>
              <a:t>Layer 1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B3B1AAA-E128-341D-7FA6-A9EF41B806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9569" y="3638810"/>
            <a:ext cx="1143000" cy="6286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F26"/>
              </a:gs>
              <a:gs pos="20000">
                <a:srgbClr val="FF8F2A"/>
              </a:gs>
              <a:gs pos="100000">
                <a:srgbClr val="CB6C1D"/>
              </a:gs>
            </a:gsLst>
            <a:lin ang="5400000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500" dirty="0">
                <a:latin typeface="+mn-lt"/>
                <a:ea typeface="+mn-ea"/>
                <a:cs typeface="Adobe Caslon Pro"/>
              </a:rPr>
              <a:t>Layer N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D844B96-58F7-01F8-4ED3-E0D8534D1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638810"/>
            <a:ext cx="1143000" cy="6286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8F26"/>
              </a:gs>
              <a:gs pos="20000">
                <a:srgbClr val="FF8F2A"/>
              </a:gs>
              <a:gs pos="100000">
                <a:srgbClr val="CB6C1D"/>
              </a:gs>
            </a:gsLst>
            <a:lin ang="5400000"/>
          </a:gradFill>
          <a:ln w="9525">
            <a:solidFill>
              <a:srgbClr val="F69240"/>
            </a:solidFill>
            <a:round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r>
              <a:rPr lang="en-US" sz="1500" dirty="0">
                <a:latin typeface="+mn-lt"/>
                <a:ea typeface="+mn-ea"/>
                <a:cs typeface="Adobe Caslon Pro"/>
              </a:rPr>
              <a:t>Simple classifier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43C577D9-EB81-24EE-7A26-27AEACAE47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867410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9DAA98A8-1483-B100-2193-83B72D2BD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8388" y="3725726"/>
            <a:ext cx="936913" cy="530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500" dirty="0">
                <a:latin typeface="+mn-lt"/>
              </a:rPr>
              <a:t>Object Class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4828557C-9E5A-E38C-DF42-63C875ACB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581660"/>
            <a:ext cx="1014772" cy="761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6" rIns="68573" bIns="3428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500" dirty="0">
                <a:latin typeface="+mn-lt"/>
              </a:rPr>
              <a:t>Image/ Video</a:t>
            </a:r>
          </a:p>
          <a:p>
            <a:pPr algn="ctr" eaLnBrk="1" hangingPunct="1"/>
            <a:r>
              <a:rPr lang="en-US" sz="1500" dirty="0">
                <a:latin typeface="+mn-lt"/>
              </a:rPr>
              <a:t>Pixels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8CD5B9F2-D75C-BBF0-D7D9-F141783A3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3867410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755985CE-DBA7-D0D9-219C-BB08E0BC6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5072" y="3867410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75089D66-573F-F65F-BEEA-C6E8E7C2B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2022" y="3867410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DC98F4-2705-0FFD-7FE4-AA6B3D63AA89}"/>
              </a:ext>
            </a:extLst>
          </p:cNvPr>
          <p:cNvSpPr txBox="1"/>
          <p:nvPr/>
        </p:nvSpPr>
        <p:spPr>
          <a:xfrm>
            <a:off x="2657397" y="1139651"/>
            <a:ext cx="370806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/>
              <a:t>Traditional recognition</a:t>
            </a:r>
            <a:r>
              <a:rPr lang="en-US" sz="1300" dirty="0"/>
              <a:t>: “Shallow” architecture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A3C47C-A669-E728-9094-C3197DB57488}"/>
              </a:ext>
            </a:extLst>
          </p:cNvPr>
          <p:cNvSpPr txBox="1"/>
          <p:nvPr/>
        </p:nvSpPr>
        <p:spPr>
          <a:xfrm>
            <a:off x="3157608" y="3197051"/>
            <a:ext cx="281519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300" b="1" dirty="0"/>
              <a:t>Deep learning</a:t>
            </a:r>
            <a:r>
              <a:rPr lang="en-US" sz="1300" dirty="0"/>
              <a:t>: “Deep” architecture</a:t>
            </a:r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FB6D6B9C-46F3-44B8-0933-C0B3CA061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3700" y="2028825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EA731592-BEFF-10E2-4615-817B2EA4E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50" y="2028825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24" name="Right Arrow 23">
            <a:extLst>
              <a:ext uri="{FF2B5EF4-FFF2-40B4-BE49-F238E27FC236}">
                <a16:creationId xmlns:a16="http://schemas.microsoft.com/office/drawing/2014/main" id="{46C01EE7-FE00-7174-CB73-A8649BCD7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3472" y="2028825"/>
            <a:ext cx="400050" cy="2000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EDEDED"/>
              </a:gs>
              <a:gs pos="64999">
                <a:srgbClr val="D0D0D0"/>
              </a:gs>
              <a:gs pos="100000">
                <a:srgbClr val="BCBCBC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  <p:txBody>
          <a:bodyPr lIns="68573" tIns="34286" rIns="68573" bIns="34286" anchor="ctr"/>
          <a:lstStyle/>
          <a:p>
            <a:pPr algn="ctr">
              <a:defRPr/>
            </a:pPr>
            <a:endParaRPr lang="en-US" sz="1500">
              <a:latin typeface="+mn-lt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9F61FE-E4C3-A57D-3809-262B69814D9C}"/>
              </a:ext>
            </a:extLst>
          </p:cNvPr>
          <p:cNvSpPr txBox="1"/>
          <p:nvPr/>
        </p:nvSpPr>
        <p:spPr>
          <a:xfrm>
            <a:off x="3815122" y="3818055"/>
            <a:ext cx="319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F248DCC-D66B-4EF2-64B3-C1961D6D7622}"/>
              </a:ext>
            </a:extLst>
          </p:cNvPr>
          <p:cNvSpPr txBox="1"/>
          <p:nvPr/>
        </p:nvSpPr>
        <p:spPr>
          <a:xfrm>
            <a:off x="1143000" y="4953063"/>
            <a:ext cx="843501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88" dirty="0"/>
              <a:t>Lana </a:t>
            </a:r>
            <a:r>
              <a:rPr lang="en-US" sz="788" dirty="0" err="1"/>
              <a:t>Lazebnik</a:t>
            </a:r>
            <a:endParaRPr lang="en-US" sz="788" dirty="0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98CE42B8-9BAF-D33A-120A-7130C2712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34</a:t>
            </a:fld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8690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2A314-14E4-A312-DC32-3FCC0083D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709A9-C721-AFAA-FDD2-9D45750E4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0275"/>
            <a:ext cx="8229600" cy="742950"/>
          </a:xfrm>
        </p:spPr>
        <p:txBody>
          <a:bodyPr/>
          <a:lstStyle/>
          <a:p>
            <a:pPr algn="ctr"/>
            <a:r>
              <a:rPr lang="en-US" dirty="0"/>
              <a:t>Convolutional Neural Networks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FB0DE53-637B-CA92-D611-9ABADEE7C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35</a:t>
            </a:fld>
            <a:endParaRPr lang="en-US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77534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Convolutional Neural Networks (CNN)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539" y="1064489"/>
            <a:ext cx="4889603" cy="39433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 dirty="0"/>
              <a:t>Neural network with specialized connectivity 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 dirty="0"/>
              <a:t>Stack multiple stages of feature extractors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 dirty="0">
                <a:solidFill>
                  <a:srgbClr val="0070C0"/>
                </a:solidFill>
              </a:rPr>
              <a:t>Higher stages </a:t>
            </a:r>
            <a:r>
              <a:rPr lang="en-US" sz="1650" dirty="0"/>
              <a:t>compute </a:t>
            </a:r>
            <a:r>
              <a:rPr lang="en-US" sz="1650" dirty="0">
                <a:solidFill>
                  <a:srgbClr val="00B050"/>
                </a:solidFill>
              </a:rPr>
              <a:t>more global</a:t>
            </a:r>
            <a:r>
              <a:rPr lang="en-US" sz="1650" dirty="0"/>
              <a:t>, more invariant, </a:t>
            </a:r>
            <a:r>
              <a:rPr lang="en-US" sz="1650" i="1" dirty="0">
                <a:solidFill>
                  <a:srgbClr val="00B050"/>
                </a:solidFill>
              </a:rPr>
              <a:t>more abstract</a:t>
            </a:r>
            <a:r>
              <a:rPr lang="en-US" sz="1650" dirty="0">
                <a:solidFill>
                  <a:srgbClr val="00B050"/>
                </a:solidFill>
              </a:rPr>
              <a:t> </a:t>
            </a:r>
            <a:r>
              <a:rPr lang="en-US" sz="1650" dirty="0"/>
              <a:t>features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50" dirty="0"/>
              <a:t>Classification layer at the 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5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/>
          <a:srcRect l="383"/>
          <a:stretch/>
        </p:blipFill>
        <p:spPr>
          <a:xfrm>
            <a:off x="5695950" y="1143000"/>
            <a:ext cx="2457450" cy="19778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647510"/>
            <a:ext cx="79233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  <a:defRPr/>
            </a:pPr>
            <a:r>
              <a:rPr lang="en-US" sz="1200" kern="1200" dirty="0">
                <a:ea typeface="+mn-ea"/>
                <a:cs typeface="+mn-cs"/>
              </a:rPr>
              <a:t>Y. </a:t>
            </a:r>
            <a:r>
              <a:rPr lang="en-US" sz="1200" kern="1200" dirty="0" err="1">
                <a:ea typeface="+mn-ea"/>
                <a:cs typeface="+mn-cs"/>
              </a:rPr>
              <a:t>LeCun</a:t>
            </a:r>
            <a:r>
              <a:rPr lang="en-US" sz="1200" kern="1200" dirty="0">
                <a:ea typeface="+mn-ea"/>
                <a:cs typeface="+mn-cs"/>
              </a:rPr>
              <a:t>, L. </a:t>
            </a:r>
            <a:r>
              <a:rPr lang="en-US" sz="1200" kern="1200" dirty="0" err="1">
                <a:ea typeface="+mn-ea"/>
                <a:cs typeface="+mn-cs"/>
              </a:rPr>
              <a:t>Bottou</a:t>
            </a:r>
            <a:r>
              <a:rPr lang="en-US" sz="1200" kern="1200" dirty="0">
                <a:ea typeface="+mn-ea"/>
                <a:cs typeface="+mn-cs"/>
              </a:rPr>
              <a:t>, Y. </a:t>
            </a:r>
            <a:r>
              <a:rPr lang="en-US" sz="1200" kern="1200" dirty="0" err="1">
                <a:ea typeface="+mn-ea"/>
                <a:cs typeface="+mn-cs"/>
              </a:rPr>
              <a:t>Bengio</a:t>
            </a:r>
            <a:r>
              <a:rPr lang="en-US" sz="1200" kern="1200" dirty="0">
                <a:ea typeface="+mn-ea"/>
                <a:cs typeface="+mn-cs"/>
              </a:rPr>
              <a:t>, and P. </a:t>
            </a:r>
            <a:r>
              <a:rPr lang="en-US" sz="1200" kern="1200" dirty="0" err="1">
                <a:ea typeface="+mn-ea"/>
                <a:cs typeface="+mn-cs"/>
              </a:rPr>
              <a:t>Haffner</a:t>
            </a:r>
            <a:r>
              <a:rPr lang="en-US" sz="1200" kern="1200" dirty="0">
                <a:ea typeface="+mn-ea"/>
                <a:cs typeface="+mn-cs"/>
              </a:rPr>
              <a:t>, </a:t>
            </a:r>
            <a:r>
              <a:rPr lang="en-US" sz="1200" kern="1200" dirty="0">
                <a:ea typeface="+mn-ea"/>
                <a:cs typeface="+mn-cs"/>
                <a:hlinkClick r:id="rId3"/>
              </a:rPr>
              <a:t>Gradient-based learning applied to document recognition</a:t>
            </a:r>
            <a:r>
              <a:rPr lang="en-US" sz="1200" kern="1200" dirty="0">
                <a:ea typeface="+mn-ea"/>
                <a:cs typeface="+mn-cs"/>
              </a:rPr>
              <a:t>, Proceedings of the IEEE 86(11): 2278–2324, 1998.</a:t>
            </a:r>
          </a:p>
        </p:txBody>
      </p:sp>
      <p:pic>
        <p:nvPicPr>
          <p:cNvPr id="13" name="Content Placeholder 3" descr="lenet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44567" y="2805522"/>
            <a:ext cx="6542133" cy="18807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430771" y="4883723"/>
            <a:ext cx="1648573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Rob Fergus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3FDEA3D-B8C8-7974-C277-343F0E016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963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8" name="Google Shape;688;p52"/>
          <p:cNvGrpSpPr/>
          <p:nvPr/>
        </p:nvGrpSpPr>
        <p:grpSpPr>
          <a:xfrm>
            <a:off x="942962" y="323275"/>
            <a:ext cx="7258075" cy="3885101"/>
            <a:chOff x="1084975" y="1161475"/>
            <a:chExt cx="7258075" cy="3885101"/>
          </a:xfrm>
        </p:grpSpPr>
        <p:pic>
          <p:nvPicPr>
            <p:cNvPr id="689" name="Google Shape;689;p5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84975" y="1161475"/>
              <a:ext cx="7258075" cy="38851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0" name="Google Shape;690;p52"/>
            <p:cNvSpPr/>
            <p:nvPr/>
          </p:nvSpPr>
          <p:spPr>
            <a:xfrm>
              <a:off x="8056000" y="2559075"/>
              <a:ext cx="207900" cy="1757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1" name="Google Shape;691;p52"/>
          <p:cNvSpPr txBox="1"/>
          <p:nvPr/>
        </p:nvSpPr>
        <p:spPr>
          <a:xfrm>
            <a:off x="555150" y="4040525"/>
            <a:ext cx="818610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There are a few distinct types of layers (e.g., </a:t>
            </a:r>
            <a:r>
              <a:rPr lang="en" sz="22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CONV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" sz="22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POOL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" sz="2200" b="1" dirty="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FC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are by far the most popular).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92" name="Google Shape;692;p52"/>
          <p:cNvSpPr/>
          <p:nvPr/>
        </p:nvSpPr>
        <p:spPr>
          <a:xfrm>
            <a:off x="1743200" y="2699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5EB"/>
          </a:solidFill>
          <a:ln w="952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3" name="Google Shape;693;p52"/>
          <p:cNvSpPr/>
          <p:nvPr/>
        </p:nvSpPr>
        <p:spPr>
          <a:xfrm>
            <a:off x="4160079" y="2699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5EB"/>
          </a:solidFill>
          <a:ln w="952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4" name="Google Shape;694;p52"/>
          <p:cNvSpPr/>
          <p:nvPr/>
        </p:nvSpPr>
        <p:spPr>
          <a:xfrm>
            <a:off x="2940879" y="5747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5" name="Google Shape;695;p52"/>
          <p:cNvSpPr/>
          <p:nvPr/>
        </p:nvSpPr>
        <p:spPr>
          <a:xfrm>
            <a:off x="5150679" y="5747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6" name="Google Shape;696;p52"/>
          <p:cNvSpPr/>
          <p:nvPr/>
        </p:nvSpPr>
        <p:spPr>
          <a:xfrm>
            <a:off x="6043558" y="-1111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7" name="Google Shape;697;p52"/>
          <p:cNvSpPr/>
          <p:nvPr/>
        </p:nvSpPr>
        <p:spPr>
          <a:xfrm>
            <a:off x="7338958" y="-1111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52"/>
          <p:cNvSpPr/>
          <p:nvPr/>
        </p:nvSpPr>
        <p:spPr>
          <a:xfrm>
            <a:off x="7338625" y="1349525"/>
            <a:ext cx="437700" cy="165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52"/>
          <p:cNvSpPr/>
          <p:nvPr/>
        </p:nvSpPr>
        <p:spPr>
          <a:xfrm>
            <a:off x="7462325" y="1494750"/>
            <a:ext cx="437700" cy="203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52"/>
          <p:cNvSpPr/>
          <p:nvPr/>
        </p:nvSpPr>
        <p:spPr>
          <a:xfrm>
            <a:off x="7376600" y="1437613"/>
            <a:ext cx="437700" cy="203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1" name="Google Shape;701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FD6836-2127-6319-B9AE-48E4F0549A49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05086A4-4FDC-45A0-EBD3-EFE34D9EB160}"/>
              </a:ext>
            </a:extLst>
          </p:cNvPr>
          <p:cNvSpPr/>
          <p:nvPr/>
        </p:nvSpPr>
        <p:spPr>
          <a:xfrm>
            <a:off x="1307507" y="102550"/>
            <a:ext cx="1307506" cy="1897166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6917041-1CE8-96A3-D116-A0E8B78A938D}"/>
              </a:ext>
            </a:extLst>
          </p:cNvPr>
          <p:cNvSpPr/>
          <p:nvPr/>
        </p:nvSpPr>
        <p:spPr>
          <a:xfrm>
            <a:off x="3645438" y="102550"/>
            <a:ext cx="1307506" cy="1897166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C2D5C6E-BA94-C6D5-52BA-0704932EF9A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53"/>
          <p:cNvSpPr txBox="1">
            <a:spLocks noGrp="1"/>
          </p:cNvSpPr>
          <p:nvPr>
            <p:ph type="title"/>
          </p:nvPr>
        </p:nvSpPr>
        <p:spPr>
          <a:xfrm>
            <a:off x="-25" y="4531100"/>
            <a:ext cx="9144000" cy="383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Nunito"/>
                <a:ea typeface="Nunito"/>
                <a:cs typeface="Nunito"/>
                <a:sym typeface="Nunito"/>
              </a:rPr>
              <a:t>Credit: Martin Görner, @martin_gorner (twitter)</a:t>
            </a:r>
            <a:endParaRPr sz="10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708" name="Google Shape;708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48937" y="480017"/>
            <a:ext cx="5846125" cy="4183466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F81610-8203-EE3C-5344-09E1D31C5616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9067023-4A0A-1511-2D07-204A2DE1B321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54"/>
          <p:cNvSpPr/>
          <p:nvPr/>
        </p:nvSpPr>
        <p:spPr>
          <a:xfrm>
            <a:off x="720800" y="2015375"/>
            <a:ext cx="2153400" cy="20025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54"/>
          <p:cNvSpPr/>
          <p:nvPr/>
        </p:nvSpPr>
        <p:spPr>
          <a:xfrm>
            <a:off x="644600" y="2091575"/>
            <a:ext cx="2153400" cy="2002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54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 Layer</a:t>
            </a:r>
            <a:endParaRPr sz="3600"/>
          </a:p>
        </p:txBody>
      </p:sp>
      <p:sp>
        <p:nvSpPr>
          <p:cNvPr id="718" name="Google Shape;718;p54"/>
          <p:cNvSpPr txBox="1"/>
          <p:nvPr/>
        </p:nvSpPr>
        <p:spPr>
          <a:xfrm>
            <a:off x="412825" y="1149375"/>
            <a:ext cx="5728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x 32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image ⇒ preserve spatial structure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19" name="Google Shape;719;p54"/>
          <p:cNvSpPr/>
          <p:nvPr/>
        </p:nvSpPr>
        <p:spPr>
          <a:xfrm>
            <a:off x="568400" y="2167775"/>
            <a:ext cx="2153400" cy="2002500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54"/>
          <p:cNvSpPr/>
          <p:nvPr/>
        </p:nvSpPr>
        <p:spPr>
          <a:xfrm>
            <a:off x="600822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1" name="Google Shape;721;p54"/>
          <p:cNvSpPr/>
          <p:nvPr/>
        </p:nvSpPr>
        <p:spPr>
          <a:xfrm>
            <a:off x="817251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2" name="Google Shape;722;p54"/>
          <p:cNvSpPr/>
          <p:nvPr/>
        </p:nvSpPr>
        <p:spPr>
          <a:xfrm>
            <a:off x="1028918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3" name="Google Shape;723;p54"/>
          <p:cNvSpPr/>
          <p:nvPr/>
        </p:nvSpPr>
        <p:spPr>
          <a:xfrm>
            <a:off x="1240584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4" name="Google Shape;724;p54"/>
          <p:cNvSpPr/>
          <p:nvPr/>
        </p:nvSpPr>
        <p:spPr>
          <a:xfrm>
            <a:off x="1452251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5" name="Google Shape;725;p54"/>
          <p:cNvSpPr/>
          <p:nvPr/>
        </p:nvSpPr>
        <p:spPr>
          <a:xfrm>
            <a:off x="2087780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6" name="Google Shape;726;p54"/>
          <p:cNvSpPr/>
          <p:nvPr/>
        </p:nvSpPr>
        <p:spPr>
          <a:xfrm>
            <a:off x="2299447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7" name="Google Shape;727;p54"/>
          <p:cNvSpPr/>
          <p:nvPr/>
        </p:nvSpPr>
        <p:spPr>
          <a:xfrm>
            <a:off x="2511114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8" name="Google Shape;728;p54"/>
          <p:cNvSpPr/>
          <p:nvPr/>
        </p:nvSpPr>
        <p:spPr>
          <a:xfrm>
            <a:off x="605584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9" name="Google Shape;729;p54"/>
          <p:cNvSpPr/>
          <p:nvPr/>
        </p:nvSpPr>
        <p:spPr>
          <a:xfrm>
            <a:off x="817251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0" name="Google Shape;730;p54"/>
          <p:cNvSpPr/>
          <p:nvPr/>
        </p:nvSpPr>
        <p:spPr>
          <a:xfrm>
            <a:off x="1028918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1" name="Google Shape;731;p54"/>
          <p:cNvSpPr/>
          <p:nvPr/>
        </p:nvSpPr>
        <p:spPr>
          <a:xfrm>
            <a:off x="1240584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2" name="Google Shape;732;p54"/>
          <p:cNvSpPr/>
          <p:nvPr/>
        </p:nvSpPr>
        <p:spPr>
          <a:xfrm>
            <a:off x="1452251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3" name="Google Shape;733;p54"/>
          <p:cNvSpPr/>
          <p:nvPr/>
        </p:nvSpPr>
        <p:spPr>
          <a:xfrm>
            <a:off x="2087780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4" name="Google Shape;734;p54"/>
          <p:cNvSpPr/>
          <p:nvPr/>
        </p:nvSpPr>
        <p:spPr>
          <a:xfrm>
            <a:off x="2299447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5" name="Google Shape;735;p54"/>
          <p:cNvSpPr/>
          <p:nvPr/>
        </p:nvSpPr>
        <p:spPr>
          <a:xfrm>
            <a:off x="2511114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6" name="Google Shape;736;p54"/>
          <p:cNvSpPr/>
          <p:nvPr/>
        </p:nvSpPr>
        <p:spPr>
          <a:xfrm>
            <a:off x="605584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7" name="Google Shape;737;p54"/>
          <p:cNvSpPr/>
          <p:nvPr/>
        </p:nvSpPr>
        <p:spPr>
          <a:xfrm>
            <a:off x="817251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8" name="Google Shape;738;p54"/>
          <p:cNvSpPr/>
          <p:nvPr/>
        </p:nvSpPr>
        <p:spPr>
          <a:xfrm>
            <a:off x="1028918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39" name="Google Shape;739;p54"/>
          <p:cNvSpPr/>
          <p:nvPr/>
        </p:nvSpPr>
        <p:spPr>
          <a:xfrm>
            <a:off x="1240584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0" name="Google Shape;740;p54"/>
          <p:cNvSpPr/>
          <p:nvPr/>
        </p:nvSpPr>
        <p:spPr>
          <a:xfrm>
            <a:off x="1452251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1" name="Google Shape;741;p54"/>
          <p:cNvSpPr/>
          <p:nvPr/>
        </p:nvSpPr>
        <p:spPr>
          <a:xfrm>
            <a:off x="2087780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2" name="Google Shape;742;p54"/>
          <p:cNvSpPr/>
          <p:nvPr/>
        </p:nvSpPr>
        <p:spPr>
          <a:xfrm>
            <a:off x="2299447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3" name="Google Shape;743;p54"/>
          <p:cNvSpPr/>
          <p:nvPr/>
        </p:nvSpPr>
        <p:spPr>
          <a:xfrm>
            <a:off x="2511114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4" name="Google Shape;744;p54"/>
          <p:cNvSpPr/>
          <p:nvPr/>
        </p:nvSpPr>
        <p:spPr>
          <a:xfrm>
            <a:off x="606114" y="310247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5" name="Google Shape;745;p54"/>
          <p:cNvSpPr/>
          <p:nvPr/>
        </p:nvSpPr>
        <p:spPr>
          <a:xfrm>
            <a:off x="81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6" name="Google Shape;746;p54"/>
          <p:cNvSpPr/>
          <p:nvPr/>
        </p:nvSpPr>
        <p:spPr>
          <a:xfrm>
            <a:off x="605584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7" name="Google Shape;747;p54"/>
          <p:cNvSpPr/>
          <p:nvPr/>
        </p:nvSpPr>
        <p:spPr>
          <a:xfrm>
            <a:off x="817251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8" name="Google Shape;748;p54"/>
          <p:cNvSpPr/>
          <p:nvPr/>
        </p:nvSpPr>
        <p:spPr>
          <a:xfrm>
            <a:off x="1028918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49" name="Google Shape;749;p54"/>
          <p:cNvSpPr/>
          <p:nvPr/>
        </p:nvSpPr>
        <p:spPr>
          <a:xfrm>
            <a:off x="1240584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0" name="Google Shape;750;p54"/>
          <p:cNvSpPr/>
          <p:nvPr/>
        </p:nvSpPr>
        <p:spPr>
          <a:xfrm>
            <a:off x="1452251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1" name="Google Shape;751;p54"/>
          <p:cNvSpPr/>
          <p:nvPr/>
        </p:nvSpPr>
        <p:spPr>
          <a:xfrm>
            <a:off x="208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2" name="Google Shape;752;p54"/>
          <p:cNvSpPr/>
          <p:nvPr/>
        </p:nvSpPr>
        <p:spPr>
          <a:xfrm>
            <a:off x="2299447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3" name="Google Shape;753;p54"/>
          <p:cNvSpPr/>
          <p:nvPr/>
        </p:nvSpPr>
        <p:spPr>
          <a:xfrm>
            <a:off x="2511114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4" name="Google Shape;754;p54"/>
          <p:cNvSpPr/>
          <p:nvPr/>
        </p:nvSpPr>
        <p:spPr>
          <a:xfrm>
            <a:off x="606114" y="327920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5" name="Google Shape;755;p54"/>
          <p:cNvSpPr/>
          <p:nvPr/>
        </p:nvSpPr>
        <p:spPr>
          <a:xfrm>
            <a:off x="81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6" name="Google Shape;756;p54"/>
          <p:cNvSpPr/>
          <p:nvPr/>
        </p:nvSpPr>
        <p:spPr>
          <a:xfrm>
            <a:off x="605584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7" name="Google Shape;757;p54"/>
          <p:cNvSpPr/>
          <p:nvPr/>
        </p:nvSpPr>
        <p:spPr>
          <a:xfrm>
            <a:off x="817251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8" name="Google Shape;758;p54"/>
          <p:cNvSpPr/>
          <p:nvPr/>
        </p:nvSpPr>
        <p:spPr>
          <a:xfrm>
            <a:off x="1028918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9" name="Google Shape;759;p54"/>
          <p:cNvSpPr/>
          <p:nvPr/>
        </p:nvSpPr>
        <p:spPr>
          <a:xfrm>
            <a:off x="1240584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0" name="Google Shape;760;p54"/>
          <p:cNvSpPr/>
          <p:nvPr/>
        </p:nvSpPr>
        <p:spPr>
          <a:xfrm>
            <a:off x="1452251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1" name="Google Shape;761;p54"/>
          <p:cNvSpPr/>
          <p:nvPr/>
        </p:nvSpPr>
        <p:spPr>
          <a:xfrm>
            <a:off x="208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2" name="Google Shape;762;p54"/>
          <p:cNvSpPr/>
          <p:nvPr/>
        </p:nvSpPr>
        <p:spPr>
          <a:xfrm>
            <a:off x="2299447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3" name="Google Shape;763;p54"/>
          <p:cNvSpPr/>
          <p:nvPr/>
        </p:nvSpPr>
        <p:spPr>
          <a:xfrm>
            <a:off x="2511114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4" name="Google Shape;764;p54"/>
          <p:cNvSpPr/>
          <p:nvPr/>
        </p:nvSpPr>
        <p:spPr>
          <a:xfrm>
            <a:off x="606114" y="345593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5" name="Google Shape;765;p54"/>
          <p:cNvSpPr/>
          <p:nvPr/>
        </p:nvSpPr>
        <p:spPr>
          <a:xfrm>
            <a:off x="81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6" name="Google Shape;766;p54"/>
          <p:cNvSpPr/>
          <p:nvPr/>
        </p:nvSpPr>
        <p:spPr>
          <a:xfrm>
            <a:off x="102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7" name="Google Shape;767;p54"/>
          <p:cNvSpPr/>
          <p:nvPr/>
        </p:nvSpPr>
        <p:spPr>
          <a:xfrm>
            <a:off x="124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8" name="Google Shape;768;p54"/>
          <p:cNvSpPr/>
          <p:nvPr/>
        </p:nvSpPr>
        <p:spPr>
          <a:xfrm>
            <a:off x="1452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69" name="Google Shape;769;p54"/>
          <p:cNvSpPr/>
          <p:nvPr/>
        </p:nvSpPr>
        <p:spPr>
          <a:xfrm>
            <a:off x="1664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0" name="Google Shape;770;p54"/>
          <p:cNvSpPr/>
          <p:nvPr/>
        </p:nvSpPr>
        <p:spPr>
          <a:xfrm>
            <a:off x="1876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1" name="Google Shape;771;p54"/>
          <p:cNvSpPr/>
          <p:nvPr/>
        </p:nvSpPr>
        <p:spPr>
          <a:xfrm>
            <a:off x="208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2" name="Google Shape;772;p54"/>
          <p:cNvSpPr/>
          <p:nvPr/>
        </p:nvSpPr>
        <p:spPr>
          <a:xfrm>
            <a:off x="229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3" name="Google Shape;773;p54"/>
          <p:cNvSpPr/>
          <p:nvPr/>
        </p:nvSpPr>
        <p:spPr>
          <a:xfrm>
            <a:off x="251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4" name="Google Shape;774;p54"/>
          <p:cNvSpPr/>
          <p:nvPr/>
        </p:nvSpPr>
        <p:spPr>
          <a:xfrm>
            <a:off x="606114" y="36326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5" name="Google Shape;775;p54"/>
          <p:cNvSpPr/>
          <p:nvPr/>
        </p:nvSpPr>
        <p:spPr>
          <a:xfrm>
            <a:off x="81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6" name="Google Shape;776;p54"/>
          <p:cNvSpPr/>
          <p:nvPr/>
        </p:nvSpPr>
        <p:spPr>
          <a:xfrm>
            <a:off x="102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7" name="Google Shape;777;p54"/>
          <p:cNvSpPr/>
          <p:nvPr/>
        </p:nvSpPr>
        <p:spPr>
          <a:xfrm>
            <a:off x="124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8" name="Google Shape;778;p54"/>
          <p:cNvSpPr/>
          <p:nvPr/>
        </p:nvSpPr>
        <p:spPr>
          <a:xfrm>
            <a:off x="1452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79" name="Google Shape;779;p54"/>
          <p:cNvSpPr/>
          <p:nvPr/>
        </p:nvSpPr>
        <p:spPr>
          <a:xfrm>
            <a:off x="1664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0" name="Google Shape;780;p54"/>
          <p:cNvSpPr/>
          <p:nvPr/>
        </p:nvSpPr>
        <p:spPr>
          <a:xfrm>
            <a:off x="1876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1" name="Google Shape;781;p54"/>
          <p:cNvSpPr/>
          <p:nvPr/>
        </p:nvSpPr>
        <p:spPr>
          <a:xfrm>
            <a:off x="208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2" name="Google Shape;782;p54"/>
          <p:cNvSpPr/>
          <p:nvPr/>
        </p:nvSpPr>
        <p:spPr>
          <a:xfrm>
            <a:off x="229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3" name="Google Shape;783;p54"/>
          <p:cNvSpPr/>
          <p:nvPr/>
        </p:nvSpPr>
        <p:spPr>
          <a:xfrm>
            <a:off x="251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4" name="Google Shape;784;p54"/>
          <p:cNvSpPr/>
          <p:nvPr/>
        </p:nvSpPr>
        <p:spPr>
          <a:xfrm>
            <a:off x="606114" y="38093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5" name="Google Shape;785;p54"/>
          <p:cNvSpPr/>
          <p:nvPr/>
        </p:nvSpPr>
        <p:spPr>
          <a:xfrm>
            <a:off x="81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6" name="Google Shape;786;p54"/>
          <p:cNvSpPr/>
          <p:nvPr/>
        </p:nvSpPr>
        <p:spPr>
          <a:xfrm>
            <a:off x="102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7" name="Google Shape;787;p54"/>
          <p:cNvSpPr/>
          <p:nvPr/>
        </p:nvSpPr>
        <p:spPr>
          <a:xfrm>
            <a:off x="124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8" name="Google Shape;788;p54"/>
          <p:cNvSpPr/>
          <p:nvPr/>
        </p:nvSpPr>
        <p:spPr>
          <a:xfrm>
            <a:off x="1452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89" name="Google Shape;789;p54"/>
          <p:cNvSpPr/>
          <p:nvPr/>
        </p:nvSpPr>
        <p:spPr>
          <a:xfrm>
            <a:off x="1664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0" name="Google Shape;790;p54"/>
          <p:cNvSpPr/>
          <p:nvPr/>
        </p:nvSpPr>
        <p:spPr>
          <a:xfrm>
            <a:off x="1876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1" name="Google Shape;791;p54"/>
          <p:cNvSpPr/>
          <p:nvPr/>
        </p:nvSpPr>
        <p:spPr>
          <a:xfrm>
            <a:off x="208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2" name="Google Shape;792;p54"/>
          <p:cNvSpPr/>
          <p:nvPr/>
        </p:nvSpPr>
        <p:spPr>
          <a:xfrm>
            <a:off x="229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3" name="Google Shape;793;p54"/>
          <p:cNvSpPr/>
          <p:nvPr/>
        </p:nvSpPr>
        <p:spPr>
          <a:xfrm>
            <a:off x="251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4" name="Google Shape;794;p54"/>
          <p:cNvSpPr/>
          <p:nvPr/>
        </p:nvSpPr>
        <p:spPr>
          <a:xfrm>
            <a:off x="60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5" name="Google Shape;795;p54"/>
          <p:cNvSpPr/>
          <p:nvPr/>
        </p:nvSpPr>
        <p:spPr>
          <a:xfrm>
            <a:off x="81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6" name="Google Shape;796;p54"/>
          <p:cNvSpPr/>
          <p:nvPr/>
        </p:nvSpPr>
        <p:spPr>
          <a:xfrm>
            <a:off x="102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7" name="Google Shape;797;p54"/>
          <p:cNvSpPr/>
          <p:nvPr/>
        </p:nvSpPr>
        <p:spPr>
          <a:xfrm>
            <a:off x="124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8" name="Google Shape;798;p54"/>
          <p:cNvSpPr/>
          <p:nvPr/>
        </p:nvSpPr>
        <p:spPr>
          <a:xfrm>
            <a:off x="1452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9" name="Google Shape;799;p54"/>
          <p:cNvSpPr/>
          <p:nvPr/>
        </p:nvSpPr>
        <p:spPr>
          <a:xfrm>
            <a:off x="1664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0" name="Google Shape;800;p54"/>
          <p:cNvSpPr/>
          <p:nvPr/>
        </p:nvSpPr>
        <p:spPr>
          <a:xfrm>
            <a:off x="187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1" name="Google Shape;801;p54"/>
          <p:cNvSpPr/>
          <p:nvPr/>
        </p:nvSpPr>
        <p:spPr>
          <a:xfrm>
            <a:off x="208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2" name="Google Shape;802;p54"/>
          <p:cNvSpPr/>
          <p:nvPr/>
        </p:nvSpPr>
        <p:spPr>
          <a:xfrm>
            <a:off x="229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3" name="Google Shape;803;p54"/>
          <p:cNvSpPr/>
          <p:nvPr/>
        </p:nvSpPr>
        <p:spPr>
          <a:xfrm>
            <a:off x="251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4" name="Google Shape;804;p54"/>
          <p:cNvSpPr txBox="1"/>
          <p:nvPr/>
        </p:nvSpPr>
        <p:spPr>
          <a:xfrm>
            <a:off x="568400" y="4162875"/>
            <a:ext cx="21534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5" name="Google Shape;805;p54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6" name="Google Shape;806;p54"/>
          <p:cNvSpPr/>
          <p:nvPr/>
        </p:nvSpPr>
        <p:spPr>
          <a:xfrm>
            <a:off x="1029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7" name="Google Shape;807;p54"/>
          <p:cNvSpPr/>
          <p:nvPr/>
        </p:nvSpPr>
        <p:spPr>
          <a:xfrm>
            <a:off x="1241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8" name="Google Shape;808;p54"/>
          <p:cNvSpPr/>
          <p:nvPr/>
        </p:nvSpPr>
        <p:spPr>
          <a:xfrm>
            <a:off x="1452780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9" name="Google Shape;809;p54"/>
          <p:cNvSpPr/>
          <p:nvPr/>
        </p:nvSpPr>
        <p:spPr>
          <a:xfrm>
            <a:off x="1664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0" name="Google Shape;810;p54"/>
          <p:cNvSpPr/>
          <p:nvPr/>
        </p:nvSpPr>
        <p:spPr>
          <a:xfrm>
            <a:off x="1876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1" name="Google Shape;811;p54"/>
          <p:cNvSpPr/>
          <p:nvPr/>
        </p:nvSpPr>
        <p:spPr>
          <a:xfrm>
            <a:off x="1029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2" name="Google Shape;812;p54"/>
          <p:cNvSpPr/>
          <p:nvPr/>
        </p:nvSpPr>
        <p:spPr>
          <a:xfrm>
            <a:off x="1241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3" name="Google Shape;813;p54"/>
          <p:cNvSpPr/>
          <p:nvPr/>
        </p:nvSpPr>
        <p:spPr>
          <a:xfrm>
            <a:off x="1452780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4" name="Google Shape;814;p54"/>
          <p:cNvSpPr/>
          <p:nvPr/>
        </p:nvSpPr>
        <p:spPr>
          <a:xfrm>
            <a:off x="1664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5" name="Google Shape;815;p54"/>
          <p:cNvSpPr/>
          <p:nvPr/>
        </p:nvSpPr>
        <p:spPr>
          <a:xfrm>
            <a:off x="1876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6" name="Google Shape;816;p54"/>
          <p:cNvSpPr/>
          <p:nvPr/>
        </p:nvSpPr>
        <p:spPr>
          <a:xfrm>
            <a:off x="1659155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7" name="Google Shape;817;p54"/>
          <p:cNvSpPr/>
          <p:nvPr/>
        </p:nvSpPr>
        <p:spPr>
          <a:xfrm>
            <a:off x="1870822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8" name="Google Shape;818;p54"/>
          <p:cNvSpPr/>
          <p:nvPr/>
        </p:nvSpPr>
        <p:spPr>
          <a:xfrm>
            <a:off x="1659155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9" name="Google Shape;819;p54"/>
          <p:cNvSpPr/>
          <p:nvPr/>
        </p:nvSpPr>
        <p:spPr>
          <a:xfrm>
            <a:off x="1870822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0" name="Google Shape;820;p54"/>
          <p:cNvSpPr/>
          <p:nvPr/>
        </p:nvSpPr>
        <p:spPr>
          <a:xfrm>
            <a:off x="1659155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1" name="Google Shape;821;p54"/>
          <p:cNvSpPr/>
          <p:nvPr/>
        </p:nvSpPr>
        <p:spPr>
          <a:xfrm>
            <a:off x="1870822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2" name="Google Shape;822;p54"/>
          <p:cNvSpPr/>
          <p:nvPr/>
        </p:nvSpPr>
        <p:spPr>
          <a:xfrm>
            <a:off x="2087780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3" name="Google Shape;823;p54"/>
          <p:cNvSpPr/>
          <p:nvPr/>
        </p:nvSpPr>
        <p:spPr>
          <a:xfrm>
            <a:off x="2299447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4" name="Google Shape;824;p54"/>
          <p:cNvSpPr/>
          <p:nvPr/>
        </p:nvSpPr>
        <p:spPr>
          <a:xfrm>
            <a:off x="2511114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5" name="Google Shape;825;p54"/>
          <p:cNvSpPr/>
          <p:nvPr/>
        </p:nvSpPr>
        <p:spPr>
          <a:xfrm>
            <a:off x="2087780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6" name="Google Shape;826;p54"/>
          <p:cNvSpPr/>
          <p:nvPr/>
        </p:nvSpPr>
        <p:spPr>
          <a:xfrm>
            <a:off x="2299447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7" name="Google Shape;827;p54"/>
          <p:cNvSpPr/>
          <p:nvPr/>
        </p:nvSpPr>
        <p:spPr>
          <a:xfrm>
            <a:off x="2511114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8" name="Google Shape;828;p54"/>
          <p:cNvSpPr/>
          <p:nvPr/>
        </p:nvSpPr>
        <p:spPr>
          <a:xfrm>
            <a:off x="1664447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9" name="Google Shape;829;p54"/>
          <p:cNvSpPr/>
          <p:nvPr/>
        </p:nvSpPr>
        <p:spPr>
          <a:xfrm>
            <a:off x="1876114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0" name="Google Shape;830;p54"/>
          <p:cNvSpPr/>
          <p:nvPr/>
        </p:nvSpPr>
        <p:spPr>
          <a:xfrm>
            <a:off x="1664447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1" name="Google Shape;831;p54"/>
          <p:cNvSpPr/>
          <p:nvPr/>
        </p:nvSpPr>
        <p:spPr>
          <a:xfrm>
            <a:off x="1876114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2" name="Google Shape;832;p54"/>
          <p:cNvSpPr txBox="1"/>
          <p:nvPr/>
        </p:nvSpPr>
        <p:spPr>
          <a:xfrm>
            <a:off x="0" y="2160500"/>
            <a:ext cx="5526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3" name="Google Shape;833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EEB1A6-421C-EBE8-E793-4F99FDB0E15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8BCD437-B841-A9A7-CEE5-E2AE3CC8AC45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39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p55"/>
          <p:cNvSpPr/>
          <p:nvPr/>
        </p:nvSpPr>
        <p:spPr>
          <a:xfrm>
            <a:off x="6454675" y="32220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55"/>
          <p:cNvSpPr/>
          <p:nvPr/>
        </p:nvSpPr>
        <p:spPr>
          <a:xfrm>
            <a:off x="6378475" y="32982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55"/>
          <p:cNvSpPr/>
          <p:nvPr/>
        </p:nvSpPr>
        <p:spPr>
          <a:xfrm>
            <a:off x="720800" y="2015375"/>
            <a:ext cx="2153400" cy="20025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55"/>
          <p:cNvSpPr/>
          <p:nvPr/>
        </p:nvSpPr>
        <p:spPr>
          <a:xfrm>
            <a:off x="644600" y="2091575"/>
            <a:ext cx="2153400" cy="2002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55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 Layer</a:t>
            </a:r>
            <a:endParaRPr sz="3600"/>
          </a:p>
        </p:txBody>
      </p:sp>
      <p:sp>
        <p:nvSpPr>
          <p:cNvPr id="844" name="Google Shape;844;p55"/>
          <p:cNvSpPr txBox="1"/>
          <p:nvPr/>
        </p:nvSpPr>
        <p:spPr>
          <a:xfrm>
            <a:off x="412825" y="1149375"/>
            <a:ext cx="5728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x 32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image ⇒ preserve spatial structure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5" name="Google Shape;845;p55"/>
          <p:cNvSpPr/>
          <p:nvPr/>
        </p:nvSpPr>
        <p:spPr>
          <a:xfrm>
            <a:off x="568400" y="2167775"/>
            <a:ext cx="2153400" cy="2002500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55"/>
          <p:cNvSpPr/>
          <p:nvPr/>
        </p:nvSpPr>
        <p:spPr>
          <a:xfrm>
            <a:off x="600822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7" name="Google Shape;847;p55"/>
          <p:cNvSpPr/>
          <p:nvPr/>
        </p:nvSpPr>
        <p:spPr>
          <a:xfrm>
            <a:off x="817251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8" name="Google Shape;848;p55"/>
          <p:cNvSpPr/>
          <p:nvPr/>
        </p:nvSpPr>
        <p:spPr>
          <a:xfrm>
            <a:off x="1028918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9" name="Google Shape;849;p55"/>
          <p:cNvSpPr/>
          <p:nvPr/>
        </p:nvSpPr>
        <p:spPr>
          <a:xfrm>
            <a:off x="1240584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0" name="Google Shape;850;p55"/>
          <p:cNvSpPr/>
          <p:nvPr/>
        </p:nvSpPr>
        <p:spPr>
          <a:xfrm>
            <a:off x="1452251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1" name="Google Shape;851;p55"/>
          <p:cNvSpPr/>
          <p:nvPr/>
        </p:nvSpPr>
        <p:spPr>
          <a:xfrm>
            <a:off x="2087780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2" name="Google Shape;852;p55"/>
          <p:cNvSpPr/>
          <p:nvPr/>
        </p:nvSpPr>
        <p:spPr>
          <a:xfrm>
            <a:off x="2299447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3" name="Google Shape;853;p55"/>
          <p:cNvSpPr/>
          <p:nvPr/>
        </p:nvSpPr>
        <p:spPr>
          <a:xfrm>
            <a:off x="2511114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4" name="Google Shape;854;p55"/>
          <p:cNvSpPr/>
          <p:nvPr/>
        </p:nvSpPr>
        <p:spPr>
          <a:xfrm>
            <a:off x="605584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5" name="Google Shape;855;p55"/>
          <p:cNvSpPr/>
          <p:nvPr/>
        </p:nvSpPr>
        <p:spPr>
          <a:xfrm>
            <a:off x="817251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6" name="Google Shape;856;p55"/>
          <p:cNvSpPr/>
          <p:nvPr/>
        </p:nvSpPr>
        <p:spPr>
          <a:xfrm>
            <a:off x="1028918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7" name="Google Shape;857;p55"/>
          <p:cNvSpPr/>
          <p:nvPr/>
        </p:nvSpPr>
        <p:spPr>
          <a:xfrm>
            <a:off x="1240584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8" name="Google Shape;858;p55"/>
          <p:cNvSpPr/>
          <p:nvPr/>
        </p:nvSpPr>
        <p:spPr>
          <a:xfrm>
            <a:off x="1452251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9" name="Google Shape;859;p55"/>
          <p:cNvSpPr/>
          <p:nvPr/>
        </p:nvSpPr>
        <p:spPr>
          <a:xfrm>
            <a:off x="2087780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0" name="Google Shape;860;p55"/>
          <p:cNvSpPr/>
          <p:nvPr/>
        </p:nvSpPr>
        <p:spPr>
          <a:xfrm>
            <a:off x="2299447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1" name="Google Shape;861;p55"/>
          <p:cNvSpPr/>
          <p:nvPr/>
        </p:nvSpPr>
        <p:spPr>
          <a:xfrm>
            <a:off x="2511114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2" name="Google Shape;862;p55"/>
          <p:cNvSpPr/>
          <p:nvPr/>
        </p:nvSpPr>
        <p:spPr>
          <a:xfrm>
            <a:off x="605584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3" name="Google Shape;863;p55"/>
          <p:cNvSpPr/>
          <p:nvPr/>
        </p:nvSpPr>
        <p:spPr>
          <a:xfrm>
            <a:off x="817251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4" name="Google Shape;864;p55"/>
          <p:cNvSpPr/>
          <p:nvPr/>
        </p:nvSpPr>
        <p:spPr>
          <a:xfrm>
            <a:off x="1028918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5" name="Google Shape;865;p55"/>
          <p:cNvSpPr/>
          <p:nvPr/>
        </p:nvSpPr>
        <p:spPr>
          <a:xfrm>
            <a:off x="1240584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6" name="Google Shape;866;p55"/>
          <p:cNvSpPr/>
          <p:nvPr/>
        </p:nvSpPr>
        <p:spPr>
          <a:xfrm>
            <a:off x="1452251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7" name="Google Shape;867;p55"/>
          <p:cNvSpPr/>
          <p:nvPr/>
        </p:nvSpPr>
        <p:spPr>
          <a:xfrm>
            <a:off x="2087780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8" name="Google Shape;868;p55"/>
          <p:cNvSpPr/>
          <p:nvPr/>
        </p:nvSpPr>
        <p:spPr>
          <a:xfrm>
            <a:off x="2299447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9" name="Google Shape;869;p55"/>
          <p:cNvSpPr/>
          <p:nvPr/>
        </p:nvSpPr>
        <p:spPr>
          <a:xfrm>
            <a:off x="2511114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0" name="Google Shape;870;p55"/>
          <p:cNvSpPr/>
          <p:nvPr/>
        </p:nvSpPr>
        <p:spPr>
          <a:xfrm>
            <a:off x="606114" y="310247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1" name="Google Shape;871;p55"/>
          <p:cNvSpPr/>
          <p:nvPr/>
        </p:nvSpPr>
        <p:spPr>
          <a:xfrm>
            <a:off x="81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2" name="Google Shape;872;p55"/>
          <p:cNvSpPr/>
          <p:nvPr/>
        </p:nvSpPr>
        <p:spPr>
          <a:xfrm>
            <a:off x="605584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3" name="Google Shape;873;p55"/>
          <p:cNvSpPr/>
          <p:nvPr/>
        </p:nvSpPr>
        <p:spPr>
          <a:xfrm>
            <a:off x="817251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4" name="Google Shape;874;p55"/>
          <p:cNvSpPr/>
          <p:nvPr/>
        </p:nvSpPr>
        <p:spPr>
          <a:xfrm>
            <a:off x="1028918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5" name="Google Shape;875;p55"/>
          <p:cNvSpPr/>
          <p:nvPr/>
        </p:nvSpPr>
        <p:spPr>
          <a:xfrm>
            <a:off x="1240584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6" name="Google Shape;876;p55"/>
          <p:cNvSpPr/>
          <p:nvPr/>
        </p:nvSpPr>
        <p:spPr>
          <a:xfrm>
            <a:off x="1452251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7" name="Google Shape;877;p55"/>
          <p:cNvSpPr/>
          <p:nvPr/>
        </p:nvSpPr>
        <p:spPr>
          <a:xfrm>
            <a:off x="208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8" name="Google Shape;878;p55"/>
          <p:cNvSpPr/>
          <p:nvPr/>
        </p:nvSpPr>
        <p:spPr>
          <a:xfrm>
            <a:off x="2299447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9" name="Google Shape;879;p55"/>
          <p:cNvSpPr/>
          <p:nvPr/>
        </p:nvSpPr>
        <p:spPr>
          <a:xfrm>
            <a:off x="2511114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0" name="Google Shape;880;p55"/>
          <p:cNvSpPr/>
          <p:nvPr/>
        </p:nvSpPr>
        <p:spPr>
          <a:xfrm>
            <a:off x="606114" y="327920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1" name="Google Shape;881;p55"/>
          <p:cNvSpPr/>
          <p:nvPr/>
        </p:nvSpPr>
        <p:spPr>
          <a:xfrm>
            <a:off x="81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2" name="Google Shape;882;p55"/>
          <p:cNvSpPr/>
          <p:nvPr/>
        </p:nvSpPr>
        <p:spPr>
          <a:xfrm>
            <a:off x="605584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3" name="Google Shape;883;p55"/>
          <p:cNvSpPr/>
          <p:nvPr/>
        </p:nvSpPr>
        <p:spPr>
          <a:xfrm>
            <a:off x="817251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4" name="Google Shape;884;p55"/>
          <p:cNvSpPr/>
          <p:nvPr/>
        </p:nvSpPr>
        <p:spPr>
          <a:xfrm>
            <a:off x="1028918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5" name="Google Shape;885;p55"/>
          <p:cNvSpPr/>
          <p:nvPr/>
        </p:nvSpPr>
        <p:spPr>
          <a:xfrm>
            <a:off x="1240584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6" name="Google Shape;886;p55"/>
          <p:cNvSpPr/>
          <p:nvPr/>
        </p:nvSpPr>
        <p:spPr>
          <a:xfrm>
            <a:off x="1452251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7" name="Google Shape;887;p55"/>
          <p:cNvSpPr/>
          <p:nvPr/>
        </p:nvSpPr>
        <p:spPr>
          <a:xfrm>
            <a:off x="208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8" name="Google Shape;888;p55"/>
          <p:cNvSpPr/>
          <p:nvPr/>
        </p:nvSpPr>
        <p:spPr>
          <a:xfrm>
            <a:off x="2299447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9" name="Google Shape;889;p55"/>
          <p:cNvSpPr/>
          <p:nvPr/>
        </p:nvSpPr>
        <p:spPr>
          <a:xfrm>
            <a:off x="2511114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0" name="Google Shape;890;p55"/>
          <p:cNvSpPr/>
          <p:nvPr/>
        </p:nvSpPr>
        <p:spPr>
          <a:xfrm>
            <a:off x="606114" y="345593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1" name="Google Shape;891;p55"/>
          <p:cNvSpPr/>
          <p:nvPr/>
        </p:nvSpPr>
        <p:spPr>
          <a:xfrm>
            <a:off x="81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2" name="Google Shape;892;p55"/>
          <p:cNvSpPr/>
          <p:nvPr/>
        </p:nvSpPr>
        <p:spPr>
          <a:xfrm>
            <a:off x="102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3" name="Google Shape;893;p55"/>
          <p:cNvSpPr/>
          <p:nvPr/>
        </p:nvSpPr>
        <p:spPr>
          <a:xfrm>
            <a:off x="124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4" name="Google Shape;894;p55"/>
          <p:cNvSpPr/>
          <p:nvPr/>
        </p:nvSpPr>
        <p:spPr>
          <a:xfrm>
            <a:off x="1452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5" name="Google Shape;895;p55"/>
          <p:cNvSpPr/>
          <p:nvPr/>
        </p:nvSpPr>
        <p:spPr>
          <a:xfrm>
            <a:off x="1664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6" name="Google Shape;896;p55"/>
          <p:cNvSpPr/>
          <p:nvPr/>
        </p:nvSpPr>
        <p:spPr>
          <a:xfrm>
            <a:off x="1876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7" name="Google Shape;897;p55"/>
          <p:cNvSpPr/>
          <p:nvPr/>
        </p:nvSpPr>
        <p:spPr>
          <a:xfrm>
            <a:off x="208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8" name="Google Shape;898;p55"/>
          <p:cNvSpPr/>
          <p:nvPr/>
        </p:nvSpPr>
        <p:spPr>
          <a:xfrm>
            <a:off x="229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9" name="Google Shape;899;p55"/>
          <p:cNvSpPr/>
          <p:nvPr/>
        </p:nvSpPr>
        <p:spPr>
          <a:xfrm>
            <a:off x="251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0" name="Google Shape;900;p55"/>
          <p:cNvSpPr/>
          <p:nvPr/>
        </p:nvSpPr>
        <p:spPr>
          <a:xfrm>
            <a:off x="606114" y="36326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1" name="Google Shape;901;p55"/>
          <p:cNvSpPr/>
          <p:nvPr/>
        </p:nvSpPr>
        <p:spPr>
          <a:xfrm>
            <a:off x="81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2" name="Google Shape;902;p55"/>
          <p:cNvSpPr/>
          <p:nvPr/>
        </p:nvSpPr>
        <p:spPr>
          <a:xfrm>
            <a:off x="102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3" name="Google Shape;903;p55"/>
          <p:cNvSpPr/>
          <p:nvPr/>
        </p:nvSpPr>
        <p:spPr>
          <a:xfrm>
            <a:off x="124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4" name="Google Shape;904;p55"/>
          <p:cNvSpPr/>
          <p:nvPr/>
        </p:nvSpPr>
        <p:spPr>
          <a:xfrm>
            <a:off x="1452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5" name="Google Shape;905;p55"/>
          <p:cNvSpPr/>
          <p:nvPr/>
        </p:nvSpPr>
        <p:spPr>
          <a:xfrm>
            <a:off x="1664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6" name="Google Shape;906;p55"/>
          <p:cNvSpPr/>
          <p:nvPr/>
        </p:nvSpPr>
        <p:spPr>
          <a:xfrm>
            <a:off x="1876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7" name="Google Shape;907;p55"/>
          <p:cNvSpPr/>
          <p:nvPr/>
        </p:nvSpPr>
        <p:spPr>
          <a:xfrm>
            <a:off x="208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8" name="Google Shape;908;p55"/>
          <p:cNvSpPr/>
          <p:nvPr/>
        </p:nvSpPr>
        <p:spPr>
          <a:xfrm>
            <a:off x="229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9" name="Google Shape;909;p55"/>
          <p:cNvSpPr/>
          <p:nvPr/>
        </p:nvSpPr>
        <p:spPr>
          <a:xfrm>
            <a:off x="251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0" name="Google Shape;910;p55"/>
          <p:cNvSpPr/>
          <p:nvPr/>
        </p:nvSpPr>
        <p:spPr>
          <a:xfrm>
            <a:off x="606114" y="38093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1" name="Google Shape;911;p55"/>
          <p:cNvSpPr/>
          <p:nvPr/>
        </p:nvSpPr>
        <p:spPr>
          <a:xfrm>
            <a:off x="81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2" name="Google Shape;912;p55"/>
          <p:cNvSpPr/>
          <p:nvPr/>
        </p:nvSpPr>
        <p:spPr>
          <a:xfrm>
            <a:off x="102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3" name="Google Shape;913;p55"/>
          <p:cNvSpPr/>
          <p:nvPr/>
        </p:nvSpPr>
        <p:spPr>
          <a:xfrm>
            <a:off x="124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4" name="Google Shape;914;p55"/>
          <p:cNvSpPr/>
          <p:nvPr/>
        </p:nvSpPr>
        <p:spPr>
          <a:xfrm>
            <a:off x="1452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5" name="Google Shape;915;p55"/>
          <p:cNvSpPr/>
          <p:nvPr/>
        </p:nvSpPr>
        <p:spPr>
          <a:xfrm>
            <a:off x="1664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6" name="Google Shape;916;p55"/>
          <p:cNvSpPr/>
          <p:nvPr/>
        </p:nvSpPr>
        <p:spPr>
          <a:xfrm>
            <a:off x="1876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7" name="Google Shape;917;p55"/>
          <p:cNvSpPr/>
          <p:nvPr/>
        </p:nvSpPr>
        <p:spPr>
          <a:xfrm>
            <a:off x="208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8" name="Google Shape;918;p55"/>
          <p:cNvSpPr/>
          <p:nvPr/>
        </p:nvSpPr>
        <p:spPr>
          <a:xfrm>
            <a:off x="229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9" name="Google Shape;919;p55"/>
          <p:cNvSpPr/>
          <p:nvPr/>
        </p:nvSpPr>
        <p:spPr>
          <a:xfrm>
            <a:off x="251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0" name="Google Shape;920;p55"/>
          <p:cNvSpPr/>
          <p:nvPr/>
        </p:nvSpPr>
        <p:spPr>
          <a:xfrm>
            <a:off x="60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1" name="Google Shape;921;p55"/>
          <p:cNvSpPr/>
          <p:nvPr/>
        </p:nvSpPr>
        <p:spPr>
          <a:xfrm>
            <a:off x="81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2" name="Google Shape;922;p55"/>
          <p:cNvSpPr/>
          <p:nvPr/>
        </p:nvSpPr>
        <p:spPr>
          <a:xfrm>
            <a:off x="102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3" name="Google Shape;923;p55"/>
          <p:cNvSpPr/>
          <p:nvPr/>
        </p:nvSpPr>
        <p:spPr>
          <a:xfrm>
            <a:off x="124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4" name="Google Shape;924;p55"/>
          <p:cNvSpPr/>
          <p:nvPr/>
        </p:nvSpPr>
        <p:spPr>
          <a:xfrm>
            <a:off x="1452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5" name="Google Shape;925;p55"/>
          <p:cNvSpPr/>
          <p:nvPr/>
        </p:nvSpPr>
        <p:spPr>
          <a:xfrm>
            <a:off x="1664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6" name="Google Shape;926;p55"/>
          <p:cNvSpPr/>
          <p:nvPr/>
        </p:nvSpPr>
        <p:spPr>
          <a:xfrm>
            <a:off x="187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7" name="Google Shape;927;p55"/>
          <p:cNvSpPr/>
          <p:nvPr/>
        </p:nvSpPr>
        <p:spPr>
          <a:xfrm>
            <a:off x="208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8" name="Google Shape;928;p55"/>
          <p:cNvSpPr/>
          <p:nvPr/>
        </p:nvSpPr>
        <p:spPr>
          <a:xfrm>
            <a:off x="229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9" name="Google Shape;929;p55"/>
          <p:cNvSpPr/>
          <p:nvPr/>
        </p:nvSpPr>
        <p:spPr>
          <a:xfrm>
            <a:off x="251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0" name="Google Shape;930;p55"/>
          <p:cNvSpPr txBox="1"/>
          <p:nvPr/>
        </p:nvSpPr>
        <p:spPr>
          <a:xfrm>
            <a:off x="568400" y="4162875"/>
            <a:ext cx="21534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1" name="Google Shape;931;p55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2" name="Google Shape;932;p55"/>
          <p:cNvSpPr/>
          <p:nvPr/>
        </p:nvSpPr>
        <p:spPr>
          <a:xfrm>
            <a:off x="1029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3" name="Google Shape;933;p55"/>
          <p:cNvSpPr/>
          <p:nvPr/>
        </p:nvSpPr>
        <p:spPr>
          <a:xfrm>
            <a:off x="1241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4" name="Google Shape;934;p55"/>
          <p:cNvSpPr/>
          <p:nvPr/>
        </p:nvSpPr>
        <p:spPr>
          <a:xfrm>
            <a:off x="1452780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5" name="Google Shape;935;p55"/>
          <p:cNvSpPr/>
          <p:nvPr/>
        </p:nvSpPr>
        <p:spPr>
          <a:xfrm>
            <a:off x="1664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6" name="Google Shape;936;p55"/>
          <p:cNvSpPr/>
          <p:nvPr/>
        </p:nvSpPr>
        <p:spPr>
          <a:xfrm>
            <a:off x="1876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7" name="Google Shape;937;p55"/>
          <p:cNvSpPr/>
          <p:nvPr/>
        </p:nvSpPr>
        <p:spPr>
          <a:xfrm>
            <a:off x="1029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8" name="Google Shape;938;p55"/>
          <p:cNvSpPr/>
          <p:nvPr/>
        </p:nvSpPr>
        <p:spPr>
          <a:xfrm>
            <a:off x="1241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9" name="Google Shape;939;p55"/>
          <p:cNvSpPr/>
          <p:nvPr/>
        </p:nvSpPr>
        <p:spPr>
          <a:xfrm>
            <a:off x="1452780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0" name="Google Shape;940;p55"/>
          <p:cNvSpPr/>
          <p:nvPr/>
        </p:nvSpPr>
        <p:spPr>
          <a:xfrm>
            <a:off x="1664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1" name="Google Shape;941;p55"/>
          <p:cNvSpPr/>
          <p:nvPr/>
        </p:nvSpPr>
        <p:spPr>
          <a:xfrm>
            <a:off x="1876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2" name="Google Shape;942;p55"/>
          <p:cNvSpPr/>
          <p:nvPr/>
        </p:nvSpPr>
        <p:spPr>
          <a:xfrm>
            <a:off x="1659155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3" name="Google Shape;943;p55"/>
          <p:cNvSpPr/>
          <p:nvPr/>
        </p:nvSpPr>
        <p:spPr>
          <a:xfrm>
            <a:off x="1870822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4" name="Google Shape;944;p55"/>
          <p:cNvSpPr/>
          <p:nvPr/>
        </p:nvSpPr>
        <p:spPr>
          <a:xfrm>
            <a:off x="1659155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5" name="Google Shape;945;p55"/>
          <p:cNvSpPr/>
          <p:nvPr/>
        </p:nvSpPr>
        <p:spPr>
          <a:xfrm>
            <a:off x="1870822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6" name="Google Shape;946;p55"/>
          <p:cNvSpPr/>
          <p:nvPr/>
        </p:nvSpPr>
        <p:spPr>
          <a:xfrm>
            <a:off x="1659155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7" name="Google Shape;947;p55"/>
          <p:cNvSpPr/>
          <p:nvPr/>
        </p:nvSpPr>
        <p:spPr>
          <a:xfrm>
            <a:off x="1870822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8" name="Google Shape;948;p55"/>
          <p:cNvSpPr/>
          <p:nvPr/>
        </p:nvSpPr>
        <p:spPr>
          <a:xfrm>
            <a:off x="2087780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49" name="Google Shape;949;p55"/>
          <p:cNvSpPr/>
          <p:nvPr/>
        </p:nvSpPr>
        <p:spPr>
          <a:xfrm>
            <a:off x="2299447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0" name="Google Shape;950;p55"/>
          <p:cNvSpPr/>
          <p:nvPr/>
        </p:nvSpPr>
        <p:spPr>
          <a:xfrm>
            <a:off x="2511114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1" name="Google Shape;951;p55"/>
          <p:cNvSpPr/>
          <p:nvPr/>
        </p:nvSpPr>
        <p:spPr>
          <a:xfrm>
            <a:off x="2087780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2" name="Google Shape;952;p55"/>
          <p:cNvSpPr/>
          <p:nvPr/>
        </p:nvSpPr>
        <p:spPr>
          <a:xfrm>
            <a:off x="2299447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3" name="Google Shape;953;p55"/>
          <p:cNvSpPr/>
          <p:nvPr/>
        </p:nvSpPr>
        <p:spPr>
          <a:xfrm>
            <a:off x="2511114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4" name="Google Shape;954;p55"/>
          <p:cNvSpPr/>
          <p:nvPr/>
        </p:nvSpPr>
        <p:spPr>
          <a:xfrm>
            <a:off x="1664447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5" name="Google Shape;955;p55"/>
          <p:cNvSpPr/>
          <p:nvPr/>
        </p:nvSpPr>
        <p:spPr>
          <a:xfrm>
            <a:off x="1876114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6" name="Google Shape;956;p55"/>
          <p:cNvSpPr/>
          <p:nvPr/>
        </p:nvSpPr>
        <p:spPr>
          <a:xfrm>
            <a:off x="1664447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7" name="Google Shape;957;p55"/>
          <p:cNvSpPr/>
          <p:nvPr/>
        </p:nvSpPr>
        <p:spPr>
          <a:xfrm>
            <a:off x="1876114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8" name="Google Shape;958;p55"/>
          <p:cNvSpPr txBox="1"/>
          <p:nvPr/>
        </p:nvSpPr>
        <p:spPr>
          <a:xfrm>
            <a:off x="0" y="2160500"/>
            <a:ext cx="5526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59" name="Google Shape;959;p55"/>
          <p:cNvSpPr txBox="1"/>
          <p:nvPr/>
        </p:nvSpPr>
        <p:spPr>
          <a:xfrm>
            <a:off x="3951000" y="1786775"/>
            <a:ext cx="4859100" cy="12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Convolve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the filter with the image i.e. “slide over the image spatially, computing dot products”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0" name="Google Shape;960;p55"/>
          <p:cNvSpPr txBox="1"/>
          <p:nvPr/>
        </p:nvSpPr>
        <p:spPr>
          <a:xfrm>
            <a:off x="4048375" y="3456050"/>
            <a:ext cx="1774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61" name="Google Shape;961;p55"/>
          <p:cNvSpPr/>
          <p:nvPr/>
        </p:nvSpPr>
        <p:spPr>
          <a:xfrm>
            <a:off x="6302275" y="33744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55"/>
          <p:cNvSpPr/>
          <p:nvPr/>
        </p:nvSpPr>
        <p:spPr>
          <a:xfrm>
            <a:off x="5795660" y="3578215"/>
            <a:ext cx="348600" cy="335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1819FE6-8BAF-4E6D-1768-698201EB15C0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795493E-EFDD-46B7-CCF0-B92273EC77B6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56"/>
          <p:cNvSpPr/>
          <p:nvPr/>
        </p:nvSpPr>
        <p:spPr>
          <a:xfrm>
            <a:off x="720800" y="2015375"/>
            <a:ext cx="2153400" cy="20025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56"/>
          <p:cNvSpPr/>
          <p:nvPr/>
        </p:nvSpPr>
        <p:spPr>
          <a:xfrm>
            <a:off x="644600" y="2091575"/>
            <a:ext cx="2153400" cy="2002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56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 Layer</a:t>
            </a:r>
            <a:endParaRPr sz="3600"/>
          </a:p>
        </p:txBody>
      </p:sp>
      <p:sp>
        <p:nvSpPr>
          <p:cNvPr id="972" name="Google Shape;972;p56"/>
          <p:cNvSpPr txBox="1"/>
          <p:nvPr/>
        </p:nvSpPr>
        <p:spPr>
          <a:xfrm>
            <a:off x="412825" y="1149375"/>
            <a:ext cx="5728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x 32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image ⇒ preserve spatial structure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3" name="Google Shape;973;p56"/>
          <p:cNvSpPr/>
          <p:nvPr/>
        </p:nvSpPr>
        <p:spPr>
          <a:xfrm>
            <a:off x="568400" y="2167775"/>
            <a:ext cx="2153400" cy="2002500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56"/>
          <p:cNvSpPr/>
          <p:nvPr/>
        </p:nvSpPr>
        <p:spPr>
          <a:xfrm>
            <a:off x="600822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5" name="Google Shape;975;p56"/>
          <p:cNvSpPr/>
          <p:nvPr/>
        </p:nvSpPr>
        <p:spPr>
          <a:xfrm>
            <a:off x="817251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6" name="Google Shape;976;p56"/>
          <p:cNvSpPr/>
          <p:nvPr/>
        </p:nvSpPr>
        <p:spPr>
          <a:xfrm>
            <a:off x="1028918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7" name="Google Shape;977;p56"/>
          <p:cNvSpPr/>
          <p:nvPr/>
        </p:nvSpPr>
        <p:spPr>
          <a:xfrm>
            <a:off x="1240584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8" name="Google Shape;978;p56"/>
          <p:cNvSpPr/>
          <p:nvPr/>
        </p:nvSpPr>
        <p:spPr>
          <a:xfrm>
            <a:off x="1452251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79" name="Google Shape;979;p56"/>
          <p:cNvSpPr/>
          <p:nvPr/>
        </p:nvSpPr>
        <p:spPr>
          <a:xfrm>
            <a:off x="2087780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0" name="Google Shape;980;p56"/>
          <p:cNvSpPr/>
          <p:nvPr/>
        </p:nvSpPr>
        <p:spPr>
          <a:xfrm>
            <a:off x="2299447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1" name="Google Shape;981;p56"/>
          <p:cNvSpPr/>
          <p:nvPr/>
        </p:nvSpPr>
        <p:spPr>
          <a:xfrm>
            <a:off x="2511114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2" name="Google Shape;982;p56"/>
          <p:cNvSpPr/>
          <p:nvPr/>
        </p:nvSpPr>
        <p:spPr>
          <a:xfrm>
            <a:off x="605584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3" name="Google Shape;983;p56"/>
          <p:cNvSpPr/>
          <p:nvPr/>
        </p:nvSpPr>
        <p:spPr>
          <a:xfrm>
            <a:off x="817251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4" name="Google Shape;984;p56"/>
          <p:cNvSpPr/>
          <p:nvPr/>
        </p:nvSpPr>
        <p:spPr>
          <a:xfrm>
            <a:off x="1028918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5" name="Google Shape;985;p56"/>
          <p:cNvSpPr/>
          <p:nvPr/>
        </p:nvSpPr>
        <p:spPr>
          <a:xfrm>
            <a:off x="1240584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6" name="Google Shape;986;p56"/>
          <p:cNvSpPr/>
          <p:nvPr/>
        </p:nvSpPr>
        <p:spPr>
          <a:xfrm>
            <a:off x="1452251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7" name="Google Shape;987;p56"/>
          <p:cNvSpPr/>
          <p:nvPr/>
        </p:nvSpPr>
        <p:spPr>
          <a:xfrm>
            <a:off x="2087780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8" name="Google Shape;988;p56"/>
          <p:cNvSpPr/>
          <p:nvPr/>
        </p:nvSpPr>
        <p:spPr>
          <a:xfrm>
            <a:off x="2299447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9" name="Google Shape;989;p56"/>
          <p:cNvSpPr/>
          <p:nvPr/>
        </p:nvSpPr>
        <p:spPr>
          <a:xfrm>
            <a:off x="2511114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0" name="Google Shape;990;p56"/>
          <p:cNvSpPr/>
          <p:nvPr/>
        </p:nvSpPr>
        <p:spPr>
          <a:xfrm>
            <a:off x="605584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1" name="Google Shape;991;p56"/>
          <p:cNvSpPr/>
          <p:nvPr/>
        </p:nvSpPr>
        <p:spPr>
          <a:xfrm>
            <a:off x="817251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2" name="Google Shape;992;p56"/>
          <p:cNvSpPr/>
          <p:nvPr/>
        </p:nvSpPr>
        <p:spPr>
          <a:xfrm>
            <a:off x="1028918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3" name="Google Shape;993;p56"/>
          <p:cNvSpPr/>
          <p:nvPr/>
        </p:nvSpPr>
        <p:spPr>
          <a:xfrm>
            <a:off x="1240584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4" name="Google Shape;994;p56"/>
          <p:cNvSpPr/>
          <p:nvPr/>
        </p:nvSpPr>
        <p:spPr>
          <a:xfrm>
            <a:off x="1452251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5" name="Google Shape;995;p56"/>
          <p:cNvSpPr/>
          <p:nvPr/>
        </p:nvSpPr>
        <p:spPr>
          <a:xfrm>
            <a:off x="2087780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6" name="Google Shape;996;p56"/>
          <p:cNvSpPr/>
          <p:nvPr/>
        </p:nvSpPr>
        <p:spPr>
          <a:xfrm>
            <a:off x="2299447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7" name="Google Shape;997;p56"/>
          <p:cNvSpPr/>
          <p:nvPr/>
        </p:nvSpPr>
        <p:spPr>
          <a:xfrm>
            <a:off x="2511114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8" name="Google Shape;998;p56"/>
          <p:cNvSpPr/>
          <p:nvPr/>
        </p:nvSpPr>
        <p:spPr>
          <a:xfrm>
            <a:off x="606114" y="310247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9" name="Google Shape;999;p56"/>
          <p:cNvSpPr/>
          <p:nvPr/>
        </p:nvSpPr>
        <p:spPr>
          <a:xfrm>
            <a:off x="81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0" name="Google Shape;1000;p56"/>
          <p:cNvSpPr/>
          <p:nvPr/>
        </p:nvSpPr>
        <p:spPr>
          <a:xfrm>
            <a:off x="605584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1" name="Google Shape;1001;p56"/>
          <p:cNvSpPr/>
          <p:nvPr/>
        </p:nvSpPr>
        <p:spPr>
          <a:xfrm>
            <a:off x="817251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2" name="Google Shape;1002;p56"/>
          <p:cNvSpPr/>
          <p:nvPr/>
        </p:nvSpPr>
        <p:spPr>
          <a:xfrm>
            <a:off x="1028918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3" name="Google Shape;1003;p56"/>
          <p:cNvSpPr/>
          <p:nvPr/>
        </p:nvSpPr>
        <p:spPr>
          <a:xfrm>
            <a:off x="1240584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4" name="Google Shape;1004;p56"/>
          <p:cNvSpPr/>
          <p:nvPr/>
        </p:nvSpPr>
        <p:spPr>
          <a:xfrm>
            <a:off x="1452251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5" name="Google Shape;1005;p56"/>
          <p:cNvSpPr/>
          <p:nvPr/>
        </p:nvSpPr>
        <p:spPr>
          <a:xfrm>
            <a:off x="208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6" name="Google Shape;1006;p56"/>
          <p:cNvSpPr/>
          <p:nvPr/>
        </p:nvSpPr>
        <p:spPr>
          <a:xfrm>
            <a:off x="2299447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7" name="Google Shape;1007;p56"/>
          <p:cNvSpPr/>
          <p:nvPr/>
        </p:nvSpPr>
        <p:spPr>
          <a:xfrm>
            <a:off x="2511114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8" name="Google Shape;1008;p56"/>
          <p:cNvSpPr/>
          <p:nvPr/>
        </p:nvSpPr>
        <p:spPr>
          <a:xfrm>
            <a:off x="606114" y="327920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9" name="Google Shape;1009;p56"/>
          <p:cNvSpPr/>
          <p:nvPr/>
        </p:nvSpPr>
        <p:spPr>
          <a:xfrm>
            <a:off x="81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0" name="Google Shape;1010;p56"/>
          <p:cNvSpPr/>
          <p:nvPr/>
        </p:nvSpPr>
        <p:spPr>
          <a:xfrm>
            <a:off x="605584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1" name="Google Shape;1011;p56"/>
          <p:cNvSpPr/>
          <p:nvPr/>
        </p:nvSpPr>
        <p:spPr>
          <a:xfrm>
            <a:off x="817251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2" name="Google Shape;1012;p56"/>
          <p:cNvSpPr/>
          <p:nvPr/>
        </p:nvSpPr>
        <p:spPr>
          <a:xfrm>
            <a:off x="1028918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3" name="Google Shape;1013;p56"/>
          <p:cNvSpPr/>
          <p:nvPr/>
        </p:nvSpPr>
        <p:spPr>
          <a:xfrm>
            <a:off x="1240584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4" name="Google Shape;1014;p56"/>
          <p:cNvSpPr/>
          <p:nvPr/>
        </p:nvSpPr>
        <p:spPr>
          <a:xfrm>
            <a:off x="1452251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5" name="Google Shape;1015;p56"/>
          <p:cNvSpPr/>
          <p:nvPr/>
        </p:nvSpPr>
        <p:spPr>
          <a:xfrm>
            <a:off x="208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6" name="Google Shape;1016;p56"/>
          <p:cNvSpPr/>
          <p:nvPr/>
        </p:nvSpPr>
        <p:spPr>
          <a:xfrm>
            <a:off x="2299447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7" name="Google Shape;1017;p56"/>
          <p:cNvSpPr/>
          <p:nvPr/>
        </p:nvSpPr>
        <p:spPr>
          <a:xfrm>
            <a:off x="2511114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8" name="Google Shape;1018;p56"/>
          <p:cNvSpPr/>
          <p:nvPr/>
        </p:nvSpPr>
        <p:spPr>
          <a:xfrm>
            <a:off x="606114" y="345593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19" name="Google Shape;1019;p56"/>
          <p:cNvSpPr/>
          <p:nvPr/>
        </p:nvSpPr>
        <p:spPr>
          <a:xfrm>
            <a:off x="81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0" name="Google Shape;1020;p56"/>
          <p:cNvSpPr/>
          <p:nvPr/>
        </p:nvSpPr>
        <p:spPr>
          <a:xfrm>
            <a:off x="102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1" name="Google Shape;1021;p56"/>
          <p:cNvSpPr/>
          <p:nvPr/>
        </p:nvSpPr>
        <p:spPr>
          <a:xfrm>
            <a:off x="124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2" name="Google Shape;1022;p56"/>
          <p:cNvSpPr/>
          <p:nvPr/>
        </p:nvSpPr>
        <p:spPr>
          <a:xfrm>
            <a:off x="1452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3" name="Google Shape;1023;p56"/>
          <p:cNvSpPr/>
          <p:nvPr/>
        </p:nvSpPr>
        <p:spPr>
          <a:xfrm>
            <a:off x="1664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4" name="Google Shape;1024;p56"/>
          <p:cNvSpPr/>
          <p:nvPr/>
        </p:nvSpPr>
        <p:spPr>
          <a:xfrm>
            <a:off x="1876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5" name="Google Shape;1025;p56"/>
          <p:cNvSpPr/>
          <p:nvPr/>
        </p:nvSpPr>
        <p:spPr>
          <a:xfrm>
            <a:off x="208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6" name="Google Shape;1026;p56"/>
          <p:cNvSpPr/>
          <p:nvPr/>
        </p:nvSpPr>
        <p:spPr>
          <a:xfrm>
            <a:off x="229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7" name="Google Shape;1027;p56"/>
          <p:cNvSpPr/>
          <p:nvPr/>
        </p:nvSpPr>
        <p:spPr>
          <a:xfrm>
            <a:off x="251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8" name="Google Shape;1028;p56"/>
          <p:cNvSpPr/>
          <p:nvPr/>
        </p:nvSpPr>
        <p:spPr>
          <a:xfrm>
            <a:off x="606114" y="36326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29" name="Google Shape;1029;p56"/>
          <p:cNvSpPr/>
          <p:nvPr/>
        </p:nvSpPr>
        <p:spPr>
          <a:xfrm>
            <a:off x="81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0" name="Google Shape;1030;p56"/>
          <p:cNvSpPr/>
          <p:nvPr/>
        </p:nvSpPr>
        <p:spPr>
          <a:xfrm>
            <a:off x="102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1" name="Google Shape;1031;p56"/>
          <p:cNvSpPr/>
          <p:nvPr/>
        </p:nvSpPr>
        <p:spPr>
          <a:xfrm>
            <a:off x="124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2" name="Google Shape;1032;p56"/>
          <p:cNvSpPr/>
          <p:nvPr/>
        </p:nvSpPr>
        <p:spPr>
          <a:xfrm>
            <a:off x="1452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3" name="Google Shape;1033;p56"/>
          <p:cNvSpPr/>
          <p:nvPr/>
        </p:nvSpPr>
        <p:spPr>
          <a:xfrm>
            <a:off x="1664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4" name="Google Shape;1034;p56"/>
          <p:cNvSpPr/>
          <p:nvPr/>
        </p:nvSpPr>
        <p:spPr>
          <a:xfrm>
            <a:off x="1876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5" name="Google Shape;1035;p56"/>
          <p:cNvSpPr/>
          <p:nvPr/>
        </p:nvSpPr>
        <p:spPr>
          <a:xfrm>
            <a:off x="208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6" name="Google Shape;1036;p56"/>
          <p:cNvSpPr/>
          <p:nvPr/>
        </p:nvSpPr>
        <p:spPr>
          <a:xfrm>
            <a:off x="229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7" name="Google Shape;1037;p56"/>
          <p:cNvSpPr/>
          <p:nvPr/>
        </p:nvSpPr>
        <p:spPr>
          <a:xfrm>
            <a:off x="251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8" name="Google Shape;1038;p56"/>
          <p:cNvSpPr/>
          <p:nvPr/>
        </p:nvSpPr>
        <p:spPr>
          <a:xfrm>
            <a:off x="606114" y="38093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9" name="Google Shape;1039;p56"/>
          <p:cNvSpPr/>
          <p:nvPr/>
        </p:nvSpPr>
        <p:spPr>
          <a:xfrm>
            <a:off x="81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0" name="Google Shape;1040;p56"/>
          <p:cNvSpPr/>
          <p:nvPr/>
        </p:nvSpPr>
        <p:spPr>
          <a:xfrm>
            <a:off x="102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1" name="Google Shape;1041;p56"/>
          <p:cNvSpPr/>
          <p:nvPr/>
        </p:nvSpPr>
        <p:spPr>
          <a:xfrm>
            <a:off x="124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2" name="Google Shape;1042;p56"/>
          <p:cNvSpPr/>
          <p:nvPr/>
        </p:nvSpPr>
        <p:spPr>
          <a:xfrm>
            <a:off x="1452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3" name="Google Shape;1043;p56"/>
          <p:cNvSpPr/>
          <p:nvPr/>
        </p:nvSpPr>
        <p:spPr>
          <a:xfrm>
            <a:off x="1664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4" name="Google Shape;1044;p56"/>
          <p:cNvSpPr/>
          <p:nvPr/>
        </p:nvSpPr>
        <p:spPr>
          <a:xfrm>
            <a:off x="1876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5" name="Google Shape;1045;p56"/>
          <p:cNvSpPr/>
          <p:nvPr/>
        </p:nvSpPr>
        <p:spPr>
          <a:xfrm>
            <a:off x="208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6" name="Google Shape;1046;p56"/>
          <p:cNvSpPr/>
          <p:nvPr/>
        </p:nvSpPr>
        <p:spPr>
          <a:xfrm>
            <a:off x="229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7" name="Google Shape;1047;p56"/>
          <p:cNvSpPr/>
          <p:nvPr/>
        </p:nvSpPr>
        <p:spPr>
          <a:xfrm>
            <a:off x="251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8" name="Google Shape;1048;p56"/>
          <p:cNvSpPr/>
          <p:nvPr/>
        </p:nvSpPr>
        <p:spPr>
          <a:xfrm>
            <a:off x="60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9" name="Google Shape;1049;p56"/>
          <p:cNvSpPr/>
          <p:nvPr/>
        </p:nvSpPr>
        <p:spPr>
          <a:xfrm>
            <a:off x="81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0" name="Google Shape;1050;p56"/>
          <p:cNvSpPr/>
          <p:nvPr/>
        </p:nvSpPr>
        <p:spPr>
          <a:xfrm>
            <a:off x="102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1" name="Google Shape;1051;p56"/>
          <p:cNvSpPr/>
          <p:nvPr/>
        </p:nvSpPr>
        <p:spPr>
          <a:xfrm>
            <a:off x="124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2" name="Google Shape;1052;p56"/>
          <p:cNvSpPr/>
          <p:nvPr/>
        </p:nvSpPr>
        <p:spPr>
          <a:xfrm>
            <a:off x="1452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3" name="Google Shape;1053;p56"/>
          <p:cNvSpPr/>
          <p:nvPr/>
        </p:nvSpPr>
        <p:spPr>
          <a:xfrm>
            <a:off x="1664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4" name="Google Shape;1054;p56"/>
          <p:cNvSpPr/>
          <p:nvPr/>
        </p:nvSpPr>
        <p:spPr>
          <a:xfrm>
            <a:off x="187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5" name="Google Shape;1055;p56"/>
          <p:cNvSpPr/>
          <p:nvPr/>
        </p:nvSpPr>
        <p:spPr>
          <a:xfrm>
            <a:off x="208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6" name="Google Shape;1056;p56"/>
          <p:cNvSpPr/>
          <p:nvPr/>
        </p:nvSpPr>
        <p:spPr>
          <a:xfrm>
            <a:off x="229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7" name="Google Shape;1057;p56"/>
          <p:cNvSpPr/>
          <p:nvPr/>
        </p:nvSpPr>
        <p:spPr>
          <a:xfrm>
            <a:off x="251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8" name="Google Shape;1058;p56"/>
          <p:cNvSpPr txBox="1"/>
          <p:nvPr/>
        </p:nvSpPr>
        <p:spPr>
          <a:xfrm>
            <a:off x="568400" y="4162875"/>
            <a:ext cx="21534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9" name="Google Shape;1059;p56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0" name="Google Shape;1060;p56"/>
          <p:cNvSpPr/>
          <p:nvPr/>
        </p:nvSpPr>
        <p:spPr>
          <a:xfrm>
            <a:off x="1029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1" name="Google Shape;1061;p56"/>
          <p:cNvSpPr/>
          <p:nvPr/>
        </p:nvSpPr>
        <p:spPr>
          <a:xfrm>
            <a:off x="1241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2" name="Google Shape;1062;p56"/>
          <p:cNvSpPr/>
          <p:nvPr/>
        </p:nvSpPr>
        <p:spPr>
          <a:xfrm>
            <a:off x="1452780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3" name="Google Shape;1063;p56"/>
          <p:cNvSpPr/>
          <p:nvPr/>
        </p:nvSpPr>
        <p:spPr>
          <a:xfrm>
            <a:off x="1664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4" name="Google Shape;1064;p56"/>
          <p:cNvSpPr/>
          <p:nvPr/>
        </p:nvSpPr>
        <p:spPr>
          <a:xfrm>
            <a:off x="1876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5" name="Google Shape;1065;p56"/>
          <p:cNvSpPr/>
          <p:nvPr/>
        </p:nvSpPr>
        <p:spPr>
          <a:xfrm>
            <a:off x="1029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6" name="Google Shape;1066;p56"/>
          <p:cNvSpPr/>
          <p:nvPr/>
        </p:nvSpPr>
        <p:spPr>
          <a:xfrm>
            <a:off x="1241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7" name="Google Shape;1067;p56"/>
          <p:cNvSpPr/>
          <p:nvPr/>
        </p:nvSpPr>
        <p:spPr>
          <a:xfrm>
            <a:off x="1452780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8" name="Google Shape;1068;p56"/>
          <p:cNvSpPr/>
          <p:nvPr/>
        </p:nvSpPr>
        <p:spPr>
          <a:xfrm>
            <a:off x="1664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9" name="Google Shape;1069;p56"/>
          <p:cNvSpPr/>
          <p:nvPr/>
        </p:nvSpPr>
        <p:spPr>
          <a:xfrm>
            <a:off x="1876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0" name="Google Shape;1070;p56"/>
          <p:cNvSpPr/>
          <p:nvPr/>
        </p:nvSpPr>
        <p:spPr>
          <a:xfrm>
            <a:off x="1659155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1" name="Google Shape;1071;p56"/>
          <p:cNvSpPr/>
          <p:nvPr/>
        </p:nvSpPr>
        <p:spPr>
          <a:xfrm>
            <a:off x="1870822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2" name="Google Shape;1072;p56"/>
          <p:cNvSpPr/>
          <p:nvPr/>
        </p:nvSpPr>
        <p:spPr>
          <a:xfrm>
            <a:off x="1659155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3" name="Google Shape;1073;p56"/>
          <p:cNvSpPr/>
          <p:nvPr/>
        </p:nvSpPr>
        <p:spPr>
          <a:xfrm>
            <a:off x="1870822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4" name="Google Shape;1074;p56"/>
          <p:cNvSpPr/>
          <p:nvPr/>
        </p:nvSpPr>
        <p:spPr>
          <a:xfrm>
            <a:off x="1659155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5" name="Google Shape;1075;p56"/>
          <p:cNvSpPr/>
          <p:nvPr/>
        </p:nvSpPr>
        <p:spPr>
          <a:xfrm>
            <a:off x="1870822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6" name="Google Shape;1076;p56"/>
          <p:cNvSpPr/>
          <p:nvPr/>
        </p:nvSpPr>
        <p:spPr>
          <a:xfrm>
            <a:off x="2087780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7" name="Google Shape;1077;p56"/>
          <p:cNvSpPr/>
          <p:nvPr/>
        </p:nvSpPr>
        <p:spPr>
          <a:xfrm>
            <a:off x="2299447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8" name="Google Shape;1078;p56"/>
          <p:cNvSpPr/>
          <p:nvPr/>
        </p:nvSpPr>
        <p:spPr>
          <a:xfrm>
            <a:off x="2511114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9" name="Google Shape;1079;p56"/>
          <p:cNvSpPr/>
          <p:nvPr/>
        </p:nvSpPr>
        <p:spPr>
          <a:xfrm>
            <a:off x="2087780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0" name="Google Shape;1080;p56"/>
          <p:cNvSpPr/>
          <p:nvPr/>
        </p:nvSpPr>
        <p:spPr>
          <a:xfrm>
            <a:off x="2299447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1" name="Google Shape;1081;p56"/>
          <p:cNvSpPr/>
          <p:nvPr/>
        </p:nvSpPr>
        <p:spPr>
          <a:xfrm>
            <a:off x="2511114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2" name="Google Shape;1082;p56"/>
          <p:cNvSpPr/>
          <p:nvPr/>
        </p:nvSpPr>
        <p:spPr>
          <a:xfrm>
            <a:off x="1664447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3" name="Google Shape;1083;p56"/>
          <p:cNvSpPr/>
          <p:nvPr/>
        </p:nvSpPr>
        <p:spPr>
          <a:xfrm>
            <a:off x="1876114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4" name="Google Shape;1084;p56"/>
          <p:cNvSpPr/>
          <p:nvPr/>
        </p:nvSpPr>
        <p:spPr>
          <a:xfrm>
            <a:off x="1664447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5" name="Google Shape;1085;p56"/>
          <p:cNvSpPr/>
          <p:nvPr/>
        </p:nvSpPr>
        <p:spPr>
          <a:xfrm>
            <a:off x="1876114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6" name="Google Shape;1086;p56"/>
          <p:cNvSpPr txBox="1"/>
          <p:nvPr/>
        </p:nvSpPr>
        <p:spPr>
          <a:xfrm>
            <a:off x="0" y="2160500"/>
            <a:ext cx="5526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7" name="Google Shape;1087;p56"/>
          <p:cNvSpPr txBox="1"/>
          <p:nvPr/>
        </p:nvSpPr>
        <p:spPr>
          <a:xfrm>
            <a:off x="3951000" y="1786775"/>
            <a:ext cx="4859100" cy="12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Convolve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the filter with the image i.e. “slide over the image spatially, computing dot products”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8" name="Google Shape;1088;p56"/>
          <p:cNvSpPr txBox="1"/>
          <p:nvPr/>
        </p:nvSpPr>
        <p:spPr>
          <a:xfrm>
            <a:off x="4048375" y="3456050"/>
            <a:ext cx="1774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9" name="Google Shape;1089;p56"/>
          <p:cNvSpPr/>
          <p:nvPr/>
        </p:nvSpPr>
        <p:spPr>
          <a:xfrm>
            <a:off x="5795660" y="3578215"/>
            <a:ext cx="348600" cy="335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p56"/>
          <p:cNvSpPr txBox="1"/>
          <p:nvPr/>
        </p:nvSpPr>
        <p:spPr>
          <a:xfrm>
            <a:off x="3097500" y="4416690"/>
            <a:ext cx="35301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Filters always extend the full depth of the input volume</a:t>
            </a:r>
            <a:endParaRPr sz="18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91" name="Google Shape;1091;p56"/>
          <p:cNvSpPr/>
          <p:nvPr/>
        </p:nvSpPr>
        <p:spPr>
          <a:xfrm>
            <a:off x="6454675" y="32220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2" name="Google Shape;1092;p56"/>
          <p:cNvSpPr/>
          <p:nvPr/>
        </p:nvSpPr>
        <p:spPr>
          <a:xfrm>
            <a:off x="6378475" y="32982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56"/>
          <p:cNvSpPr/>
          <p:nvPr/>
        </p:nvSpPr>
        <p:spPr>
          <a:xfrm>
            <a:off x="6302275" y="33744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4" name="Google Shape;1094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CE9BEF-9956-BA61-7D01-DB200A5AA5F9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4C18640-C6B5-6259-56F3-A487B982D84E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57"/>
          <p:cNvSpPr/>
          <p:nvPr/>
        </p:nvSpPr>
        <p:spPr>
          <a:xfrm>
            <a:off x="720800" y="2015375"/>
            <a:ext cx="2153400" cy="20025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57"/>
          <p:cNvSpPr/>
          <p:nvPr/>
        </p:nvSpPr>
        <p:spPr>
          <a:xfrm>
            <a:off x="644600" y="2091575"/>
            <a:ext cx="2153400" cy="2002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1" name="Google Shape;1101;p57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 Layer</a:t>
            </a:r>
            <a:endParaRPr sz="3600"/>
          </a:p>
        </p:txBody>
      </p:sp>
      <p:sp>
        <p:nvSpPr>
          <p:cNvPr id="1102" name="Google Shape;1102;p57"/>
          <p:cNvSpPr txBox="1"/>
          <p:nvPr/>
        </p:nvSpPr>
        <p:spPr>
          <a:xfrm>
            <a:off x="412825" y="1149375"/>
            <a:ext cx="5728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x 32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image ⇒ preserve spatial structure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3" name="Google Shape;1103;p57"/>
          <p:cNvSpPr/>
          <p:nvPr/>
        </p:nvSpPr>
        <p:spPr>
          <a:xfrm>
            <a:off x="568400" y="2167775"/>
            <a:ext cx="2153400" cy="2002500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4" name="Google Shape;1104;p57"/>
          <p:cNvSpPr/>
          <p:nvPr/>
        </p:nvSpPr>
        <p:spPr>
          <a:xfrm>
            <a:off x="600822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5" name="Google Shape;1105;p57"/>
          <p:cNvSpPr/>
          <p:nvPr/>
        </p:nvSpPr>
        <p:spPr>
          <a:xfrm>
            <a:off x="817251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6" name="Google Shape;1106;p57"/>
          <p:cNvSpPr/>
          <p:nvPr/>
        </p:nvSpPr>
        <p:spPr>
          <a:xfrm>
            <a:off x="1028918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7" name="Google Shape;1107;p57"/>
          <p:cNvSpPr/>
          <p:nvPr/>
        </p:nvSpPr>
        <p:spPr>
          <a:xfrm>
            <a:off x="1240584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8" name="Google Shape;1108;p57"/>
          <p:cNvSpPr/>
          <p:nvPr/>
        </p:nvSpPr>
        <p:spPr>
          <a:xfrm>
            <a:off x="1452251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9" name="Google Shape;1109;p57"/>
          <p:cNvSpPr/>
          <p:nvPr/>
        </p:nvSpPr>
        <p:spPr>
          <a:xfrm>
            <a:off x="2087780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0" name="Google Shape;1110;p57"/>
          <p:cNvSpPr/>
          <p:nvPr/>
        </p:nvSpPr>
        <p:spPr>
          <a:xfrm>
            <a:off x="2299447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1" name="Google Shape;1111;p57"/>
          <p:cNvSpPr/>
          <p:nvPr/>
        </p:nvSpPr>
        <p:spPr>
          <a:xfrm>
            <a:off x="2511114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2" name="Google Shape;1112;p57"/>
          <p:cNvSpPr/>
          <p:nvPr/>
        </p:nvSpPr>
        <p:spPr>
          <a:xfrm>
            <a:off x="605584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3" name="Google Shape;1113;p57"/>
          <p:cNvSpPr/>
          <p:nvPr/>
        </p:nvSpPr>
        <p:spPr>
          <a:xfrm>
            <a:off x="817251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4" name="Google Shape;1114;p57"/>
          <p:cNvSpPr/>
          <p:nvPr/>
        </p:nvSpPr>
        <p:spPr>
          <a:xfrm>
            <a:off x="1028918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5" name="Google Shape;1115;p57"/>
          <p:cNvSpPr/>
          <p:nvPr/>
        </p:nvSpPr>
        <p:spPr>
          <a:xfrm>
            <a:off x="1240584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6" name="Google Shape;1116;p57"/>
          <p:cNvSpPr/>
          <p:nvPr/>
        </p:nvSpPr>
        <p:spPr>
          <a:xfrm>
            <a:off x="1452251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7" name="Google Shape;1117;p57"/>
          <p:cNvSpPr/>
          <p:nvPr/>
        </p:nvSpPr>
        <p:spPr>
          <a:xfrm>
            <a:off x="2087780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8" name="Google Shape;1118;p57"/>
          <p:cNvSpPr/>
          <p:nvPr/>
        </p:nvSpPr>
        <p:spPr>
          <a:xfrm>
            <a:off x="2299447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9" name="Google Shape;1119;p57"/>
          <p:cNvSpPr/>
          <p:nvPr/>
        </p:nvSpPr>
        <p:spPr>
          <a:xfrm>
            <a:off x="2511114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0" name="Google Shape;1120;p57"/>
          <p:cNvSpPr/>
          <p:nvPr/>
        </p:nvSpPr>
        <p:spPr>
          <a:xfrm>
            <a:off x="605584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1" name="Google Shape;1121;p57"/>
          <p:cNvSpPr/>
          <p:nvPr/>
        </p:nvSpPr>
        <p:spPr>
          <a:xfrm>
            <a:off x="817251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2" name="Google Shape;1122;p57"/>
          <p:cNvSpPr/>
          <p:nvPr/>
        </p:nvSpPr>
        <p:spPr>
          <a:xfrm>
            <a:off x="1028918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3" name="Google Shape;1123;p57"/>
          <p:cNvSpPr/>
          <p:nvPr/>
        </p:nvSpPr>
        <p:spPr>
          <a:xfrm>
            <a:off x="1240584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4" name="Google Shape;1124;p57"/>
          <p:cNvSpPr/>
          <p:nvPr/>
        </p:nvSpPr>
        <p:spPr>
          <a:xfrm>
            <a:off x="1452251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5" name="Google Shape;1125;p57"/>
          <p:cNvSpPr/>
          <p:nvPr/>
        </p:nvSpPr>
        <p:spPr>
          <a:xfrm>
            <a:off x="2087780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6" name="Google Shape;1126;p57"/>
          <p:cNvSpPr/>
          <p:nvPr/>
        </p:nvSpPr>
        <p:spPr>
          <a:xfrm>
            <a:off x="2299447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7" name="Google Shape;1127;p57"/>
          <p:cNvSpPr/>
          <p:nvPr/>
        </p:nvSpPr>
        <p:spPr>
          <a:xfrm>
            <a:off x="2511114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8" name="Google Shape;1128;p57"/>
          <p:cNvSpPr/>
          <p:nvPr/>
        </p:nvSpPr>
        <p:spPr>
          <a:xfrm>
            <a:off x="606114" y="310247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9" name="Google Shape;1129;p57"/>
          <p:cNvSpPr/>
          <p:nvPr/>
        </p:nvSpPr>
        <p:spPr>
          <a:xfrm>
            <a:off x="81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0" name="Google Shape;1130;p57"/>
          <p:cNvSpPr/>
          <p:nvPr/>
        </p:nvSpPr>
        <p:spPr>
          <a:xfrm>
            <a:off x="605584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1" name="Google Shape;1131;p57"/>
          <p:cNvSpPr/>
          <p:nvPr/>
        </p:nvSpPr>
        <p:spPr>
          <a:xfrm>
            <a:off x="817251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2" name="Google Shape;1132;p57"/>
          <p:cNvSpPr/>
          <p:nvPr/>
        </p:nvSpPr>
        <p:spPr>
          <a:xfrm>
            <a:off x="1028918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3" name="Google Shape;1133;p57"/>
          <p:cNvSpPr/>
          <p:nvPr/>
        </p:nvSpPr>
        <p:spPr>
          <a:xfrm>
            <a:off x="1240584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4" name="Google Shape;1134;p57"/>
          <p:cNvSpPr/>
          <p:nvPr/>
        </p:nvSpPr>
        <p:spPr>
          <a:xfrm>
            <a:off x="1452251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5" name="Google Shape;1135;p57"/>
          <p:cNvSpPr/>
          <p:nvPr/>
        </p:nvSpPr>
        <p:spPr>
          <a:xfrm>
            <a:off x="208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6" name="Google Shape;1136;p57"/>
          <p:cNvSpPr/>
          <p:nvPr/>
        </p:nvSpPr>
        <p:spPr>
          <a:xfrm>
            <a:off x="2299447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7" name="Google Shape;1137;p57"/>
          <p:cNvSpPr/>
          <p:nvPr/>
        </p:nvSpPr>
        <p:spPr>
          <a:xfrm>
            <a:off x="2511114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8" name="Google Shape;1138;p57"/>
          <p:cNvSpPr/>
          <p:nvPr/>
        </p:nvSpPr>
        <p:spPr>
          <a:xfrm>
            <a:off x="606114" y="327920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9" name="Google Shape;1139;p57"/>
          <p:cNvSpPr/>
          <p:nvPr/>
        </p:nvSpPr>
        <p:spPr>
          <a:xfrm>
            <a:off x="81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0" name="Google Shape;1140;p57"/>
          <p:cNvSpPr/>
          <p:nvPr/>
        </p:nvSpPr>
        <p:spPr>
          <a:xfrm>
            <a:off x="605584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1" name="Google Shape;1141;p57"/>
          <p:cNvSpPr/>
          <p:nvPr/>
        </p:nvSpPr>
        <p:spPr>
          <a:xfrm>
            <a:off x="817251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2" name="Google Shape;1142;p57"/>
          <p:cNvSpPr/>
          <p:nvPr/>
        </p:nvSpPr>
        <p:spPr>
          <a:xfrm>
            <a:off x="1028918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3" name="Google Shape;1143;p57"/>
          <p:cNvSpPr/>
          <p:nvPr/>
        </p:nvSpPr>
        <p:spPr>
          <a:xfrm>
            <a:off x="1240584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4" name="Google Shape;1144;p57"/>
          <p:cNvSpPr/>
          <p:nvPr/>
        </p:nvSpPr>
        <p:spPr>
          <a:xfrm>
            <a:off x="1452251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5" name="Google Shape;1145;p57"/>
          <p:cNvSpPr/>
          <p:nvPr/>
        </p:nvSpPr>
        <p:spPr>
          <a:xfrm>
            <a:off x="208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6" name="Google Shape;1146;p57"/>
          <p:cNvSpPr/>
          <p:nvPr/>
        </p:nvSpPr>
        <p:spPr>
          <a:xfrm>
            <a:off x="2299447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7" name="Google Shape;1147;p57"/>
          <p:cNvSpPr/>
          <p:nvPr/>
        </p:nvSpPr>
        <p:spPr>
          <a:xfrm>
            <a:off x="2511114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8" name="Google Shape;1148;p57"/>
          <p:cNvSpPr/>
          <p:nvPr/>
        </p:nvSpPr>
        <p:spPr>
          <a:xfrm>
            <a:off x="606114" y="345593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9" name="Google Shape;1149;p57"/>
          <p:cNvSpPr/>
          <p:nvPr/>
        </p:nvSpPr>
        <p:spPr>
          <a:xfrm>
            <a:off x="81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0" name="Google Shape;1150;p57"/>
          <p:cNvSpPr/>
          <p:nvPr/>
        </p:nvSpPr>
        <p:spPr>
          <a:xfrm>
            <a:off x="102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1" name="Google Shape;1151;p57"/>
          <p:cNvSpPr/>
          <p:nvPr/>
        </p:nvSpPr>
        <p:spPr>
          <a:xfrm>
            <a:off x="124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2" name="Google Shape;1152;p57"/>
          <p:cNvSpPr/>
          <p:nvPr/>
        </p:nvSpPr>
        <p:spPr>
          <a:xfrm>
            <a:off x="1452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3" name="Google Shape;1153;p57"/>
          <p:cNvSpPr/>
          <p:nvPr/>
        </p:nvSpPr>
        <p:spPr>
          <a:xfrm>
            <a:off x="1664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4" name="Google Shape;1154;p57"/>
          <p:cNvSpPr/>
          <p:nvPr/>
        </p:nvSpPr>
        <p:spPr>
          <a:xfrm>
            <a:off x="1876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5" name="Google Shape;1155;p57"/>
          <p:cNvSpPr/>
          <p:nvPr/>
        </p:nvSpPr>
        <p:spPr>
          <a:xfrm>
            <a:off x="208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6" name="Google Shape;1156;p57"/>
          <p:cNvSpPr/>
          <p:nvPr/>
        </p:nvSpPr>
        <p:spPr>
          <a:xfrm>
            <a:off x="229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7" name="Google Shape;1157;p57"/>
          <p:cNvSpPr/>
          <p:nvPr/>
        </p:nvSpPr>
        <p:spPr>
          <a:xfrm>
            <a:off x="251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8" name="Google Shape;1158;p57"/>
          <p:cNvSpPr/>
          <p:nvPr/>
        </p:nvSpPr>
        <p:spPr>
          <a:xfrm>
            <a:off x="606114" y="36326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9" name="Google Shape;1159;p57"/>
          <p:cNvSpPr/>
          <p:nvPr/>
        </p:nvSpPr>
        <p:spPr>
          <a:xfrm>
            <a:off x="81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0" name="Google Shape;1160;p57"/>
          <p:cNvSpPr/>
          <p:nvPr/>
        </p:nvSpPr>
        <p:spPr>
          <a:xfrm>
            <a:off x="102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1" name="Google Shape;1161;p57"/>
          <p:cNvSpPr/>
          <p:nvPr/>
        </p:nvSpPr>
        <p:spPr>
          <a:xfrm>
            <a:off x="124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2" name="Google Shape;1162;p57"/>
          <p:cNvSpPr/>
          <p:nvPr/>
        </p:nvSpPr>
        <p:spPr>
          <a:xfrm>
            <a:off x="1452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3" name="Google Shape;1163;p57"/>
          <p:cNvSpPr/>
          <p:nvPr/>
        </p:nvSpPr>
        <p:spPr>
          <a:xfrm>
            <a:off x="1664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4" name="Google Shape;1164;p57"/>
          <p:cNvSpPr/>
          <p:nvPr/>
        </p:nvSpPr>
        <p:spPr>
          <a:xfrm>
            <a:off x="1876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5" name="Google Shape;1165;p57"/>
          <p:cNvSpPr/>
          <p:nvPr/>
        </p:nvSpPr>
        <p:spPr>
          <a:xfrm>
            <a:off x="208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6" name="Google Shape;1166;p57"/>
          <p:cNvSpPr/>
          <p:nvPr/>
        </p:nvSpPr>
        <p:spPr>
          <a:xfrm>
            <a:off x="229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7" name="Google Shape;1167;p57"/>
          <p:cNvSpPr/>
          <p:nvPr/>
        </p:nvSpPr>
        <p:spPr>
          <a:xfrm>
            <a:off x="251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8" name="Google Shape;1168;p57"/>
          <p:cNvSpPr/>
          <p:nvPr/>
        </p:nvSpPr>
        <p:spPr>
          <a:xfrm>
            <a:off x="606114" y="38093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9" name="Google Shape;1169;p57"/>
          <p:cNvSpPr/>
          <p:nvPr/>
        </p:nvSpPr>
        <p:spPr>
          <a:xfrm>
            <a:off x="81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0" name="Google Shape;1170;p57"/>
          <p:cNvSpPr/>
          <p:nvPr/>
        </p:nvSpPr>
        <p:spPr>
          <a:xfrm>
            <a:off x="102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1" name="Google Shape;1171;p57"/>
          <p:cNvSpPr/>
          <p:nvPr/>
        </p:nvSpPr>
        <p:spPr>
          <a:xfrm>
            <a:off x="124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2" name="Google Shape;1172;p57"/>
          <p:cNvSpPr/>
          <p:nvPr/>
        </p:nvSpPr>
        <p:spPr>
          <a:xfrm>
            <a:off x="1452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3" name="Google Shape;1173;p57"/>
          <p:cNvSpPr/>
          <p:nvPr/>
        </p:nvSpPr>
        <p:spPr>
          <a:xfrm>
            <a:off x="1664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4" name="Google Shape;1174;p57"/>
          <p:cNvSpPr/>
          <p:nvPr/>
        </p:nvSpPr>
        <p:spPr>
          <a:xfrm>
            <a:off x="1876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5" name="Google Shape;1175;p57"/>
          <p:cNvSpPr/>
          <p:nvPr/>
        </p:nvSpPr>
        <p:spPr>
          <a:xfrm>
            <a:off x="208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6" name="Google Shape;1176;p57"/>
          <p:cNvSpPr/>
          <p:nvPr/>
        </p:nvSpPr>
        <p:spPr>
          <a:xfrm>
            <a:off x="229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7" name="Google Shape;1177;p57"/>
          <p:cNvSpPr/>
          <p:nvPr/>
        </p:nvSpPr>
        <p:spPr>
          <a:xfrm>
            <a:off x="251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8" name="Google Shape;1178;p57"/>
          <p:cNvSpPr/>
          <p:nvPr/>
        </p:nvSpPr>
        <p:spPr>
          <a:xfrm>
            <a:off x="60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9" name="Google Shape;1179;p57"/>
          <p:cNvSpPr/>
          <p:nvPr/>
        </p:nvSpPr>
        <p:spPr>
          <a:xfrm>
            <a:off x="81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0" name="Google Shape;1180;p57"/>
          <p:cNvSpPr/>
          <p:nvPr/>
        </p:nvSpPr>
        <p:spPr>
          <a:xfrm>
            <a:off x="102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1" name="Google Shape;1181;p57"/>
          <p:cNvSpPr/>
          <p:nvPr/>
        </p:nvSpPr>
        <p:spPr>
          <a:xfrm>
            <a:off x="124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2" name="Google Shape;1182;p57"/>
          <p:cNvSpPr/>
          <p:nvPr/>
        </p:nvSpPr>
        <p:spPr>
          <a:xfrm>
            <a:off x="1452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3" name="Google Shape;1183;p57"/>
          <p:cNvSpPr/>
          <p:nvPr/>
        </p:nvSpPr>
        <p:spPr>
          <a:xfrm>
            <a:off x="1664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4" name="Google Shape;1184;p57"/>
          <p:cNvSpPr/>
          <p:nvPr/>
        </p:nvSpPr>
        <p:spPr>
          <a:xfrm>
            <a:off x="187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5" name="Google Shape;1185;p57"/>
          <p:cNvSpPr/>
          <p:nvPr/>
        </p:nvSpPr>
        <p:spPr>
          <a:xfrm>
            <a:off x="208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6" name="Google Shape;1186;p57"/>
          <p:cNvSpPr/>
          <p:nvPr/>
        </p:nvSpPr>
        <p:spPr>
          <a:xfrm>
            <a:off x="229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7" name="Google Shape;1187;p57"/>
          <p:cNvSpPr/>
          <p:nvPr/>
        </p:nvSpPr>
        <p:spPr>
          <a:xfrm>
            <a:off x="251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8" name="Google Shape;1188;p57"/>
          <p:cNvSpPr txBox="1"/>
          <p:nvPr/>
        </p:nvSpPr>
        <p:spPr>
          <a:xfrm>
            <a:off x="568400" y="4162875"/>
            <a:ext cx="21534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9" name="Google Shape;1189;p57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0" name="Google Shape;1190;p57"/>
          <p:cNvSpPr/>
          <p:nvPr/>
        </p:nvSpPr>
        <p:spPr>
          <a:xfrm>
            <a:off x="1029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1" name="Google Shape;1191;p57"/>
          <p:cNvSpPr/>
          <p:nvPr/>
        </p:nvSpPr>
        <p:spPr>
          <a:xfrm>
            <a:off x="1241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2" name="Google Shape;1192;p57"/>
          <p:cNvSpPr/>
          <p:nvPr/>
        </p:nvSpPr>
        <p:spPr>
          <a:xfrm>
            <a:off x="1452780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3" name="Google Shape;1193;p57"/>
          <p:cNvSpPr/>
          <p:nvPr/>
        </p:nvSpPr>
        <p:spPr>
          <a:xfrm>
            <a:off x="1664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4" name="Google Shape;1194;p57"/>
          <p:cNvSpPr/>
          <p:nvPr/>
        </p:nvSpPr>
        <p:spPr>
          <a:xfrm>
            <a:off x="1876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5" name="Google Shape;1195;p57"/>
          <p:cNvSpPr/>
          <p:nvPr/>
        </p:nvSpPr>
        <p:spPr>
          <a:xfrm>
            <a:off x="1029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6" name="Google Shape;1196;p57"/>
          <p:cNvSpPr/>
          <p:nvPr/>
        </p:nvSpPr>
        <p:spPr>
          <a:xfrm>
            <a:off x="1241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7" name="Google Shape;1197;p57"/>
          <p:cNvSpPr/>
          <p:nvPr/>
        </p:nvSpPr>
        <p:spPr>
          <a:xfrm>
            <a:off x="1452780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8" name="Google Shape;1198;p57"/>
          <p:cNvSpPr/>
          <p:nvPr/>
        </p:nvSpPr>
        <p:spPr>
          <a:xfrm>
            <a:off x="1664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9" name="Google Shape;1199;p57"/>
          <p:cNvSpPr/>
          <p:nvPr/>
        </p:nvSpPr>
        <p:spPr>
          <a:xfrm>
            <a:off x="1876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0" name="Google Shape;1200;p57"/>
          <p:cNvSpPr/>
          <p:nvPr/>
        </p:nvSpPr>
        <p:spPr>
          <a:xfrm>
            <a:off x="1659155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1" name="Google Shape;1201;p57"/>
          <p:cNvSpPr/>
          <p:nvPr/>
        </p:nvSpPr>
        <p:spPr>
          <a:xfrm>
            <a:off x="1870822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2" name="Google Shape;1202;p57"/>
          <p:cNvSpPr/>
          <p:nvPr/>
        </p:nvSpPr>
        <p:spPr>
          <a:xfrm>
            <a:off x="1659155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3" name="Google Shape;1203;p57"/>
          <p:cNvSpPr/>
          <p:nvPr/>
        </p:nvSpPr>
        <p:spPr>
          <a:xfrm>
            <a:off x="1870822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4" name="Google Shape;1204;p57"/>
          <p:cNvSpPr/>
          <p:nvPr/>
        </p:nvSpPr>
        <p:spPr>
          <a:xfrm>
            <a:off x="1659155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5" name="Google Shape;1205;p57"/>
          <p:cNvSpPr/>
          <p:nvPr/>
        </p:nvSpPr>
        <p:spPr>
          <a:xfrm>
            <a:off x="1870822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6" name="Google Shape;1206;p57"/>
          <p:cNvSpPr/>
          <p:nvPr/>
        </p:nvSpPr>
        <p:spPr>
          <a:xfrm>
            <a:off x="2087780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7" name="Google Shape;1207;p57"/>
          <p:cNvSpPr/>
          <p:nvPr/>
        </p:nvSpPr>
        <p:spPr>
          <a:xfrm>
            <a:off x="2299447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8" name="Google Shape;1208;p57"/>
          <p:cNvSpPr/>
          <p:nvPr/>
        </p:nvSpPr>
        <p:spPr>
          <a:xfrm>
            <a:off x="2511114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9" name="Google Shape;1209;p57"/>
          <p:cNvSpPr/>
          <p:nvPr/>
        </p:nvSpPr>
        <p:spPr>
          <a:xfrm>
            <a:off x="2087780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0" name="Google Shape;1210;p57"/>
          <p:cNvSpPr/>
          <p:nvPr/>
        </p:nvSpPr>
        <p:spPr>
          <a:xfrm>
            <a:off x="2299447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1" name="Google Shape;1211;p57"/>
          <p:cNvSpPr/>
          <p:nvPr/>
        </p:nvSpPr>
        <p:spPr>
          <a:xfrm>
            <a:off x="2511114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2" name="Google Shape;1212;p57"/>
          <p:cNvSpPr/>
          <p:nvPr/>
        </p:nvSpPr>
        <p:spPr>
          <a:xfrm>
            <a:off x="1664447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3" name="Google Shape;1213;p57"/>
          <p:cNvSpPr/>
          <p:nvPr/>
        </p:nvSpPr>
        <p:spPr>
          <a:xfrm>
            <a:off x="1876114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4" name="Google Shape;1214;p57"/>
          <p:cNvSpPr/>
          <p:nvPr/>
        </p:nvSpPr>
        <p:spPr>
          <a:xfrm>
            <a:off x="1664447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5" name="Google Shape;1215;p57"/>
          <p:cNvSpPr/>
          <p:nvPr/>
        </p:nvSpPr>
        <p:spPr>
          <a:xfrm>
            <a:off x="1876114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6" name="Google Shape;1216;p57"/>
          <p:cNvSpPr txBox="1"/>
          <p:nvPr/>
        </p:nvSpPr>
        <p:spPr>
          <a:xfrm>
            <a:off x="0" y="2160500"/>
            <a:ext cx="5526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7" name="Google Shape;1217;p57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8" name="Google Shape;1218;p57"/>
          <p:cNvSpPr txBox="1"/>
          <p:nvPr/>
        </p:nvSpPr>
        <p:spPr>
          <a:xfrm>
            <a:off x="4048375" y="3456050"/>
            <a:ext cx="1774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x 5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9" name="Google Shape;1219;p57"/>
          <p:cNvSpPr/>
          <p:nvPr/>
        </p:nvSpPr>
        <p:spPr>
          <a:xfrm>
            <a:off x="5795660" y="3578215"/>
            <a:ext cx="348600" cy="335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0" name="Google Shape;1220;p57"/>
          <p:cNvSpPr/>
          <p:nvPr/>
        </p:nvSpPr>
        <p:spPr>
          <a:xfrm>
            <a:off x="6454675" y="32220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1" name="Google Shape;1221;p57"/>
          <p:cNvSpPr/>
          <p:nvPr/>
        </p:nvSpPr>
        <p:spPr>
          <a:xfrm>
            <a:off x="6378475" y="32982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2" name="Google Shape;1222;p57"/>
          <p:cNvSpPr/>
          <p:nvPr/>
        </p:nvSpPr>
        <p:spPr>
          <a:xfrm>
            <a:off x="6302275" y="3374425"/>
            <a:ext cx="1083600" cy="9138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3" name="Google Shape;1223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E62A77-4324-8E65-7CA0-114823FDA3C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F360DBB-ADE4-CE46-FC9E-9778B76A311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58"/>
          <p:cNvSpPr/>
          <p:nvPr/>
        </p:nvSpPr>
        <p:spPr>
          <a:xfrm>
            <a:off x="3607335" y="2339160"/>
            <a:ext cx="1804500" cy="14577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0" name="Google Shape;1230;p58"/>
          <p:cNvSpPr/>
          <p:nvPr/>
        </p:nvSpPr>
        <p:spPr>
          <a:xfrm>
            <a:off x="720800" y="2015375"/>
            <a:ext cx="2153400" cy="20025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1" name="Google Shape;1231;p58"/>
          <p:cNvSpPr/>
          <p:nvPr/>
        </p:nvSpPr>
        <p:spPr>
          <a:xfrm>
            <a:off x="644600" y="2091575"/>
            <a:ext cx="2153400" cy="2002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2" name="Google Shape;1232;p58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 Layer</a:t>
            </a:r>
            <a:endParaRPr sz="3600"/>
          </a:p>
        </p:txBody>
      </p:sp>
      <p:sp>
        <p:nvSpPr>
          <p:cNvPr id="1233" name="Google Shape;1233;p58"/>
          <p:cNvSpPr txBox="1"/>
          <p:nvPr/>
        </p:nvSpPr>
        <p:spPr>
          <a:xfrm>
            <a:off x="412825" y="1149375"/>
            <a:ext cx="5728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x 32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image ⇒ preserve spatial structure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4" name="Google Shape;1234;p58"/>
          <p:cNvSpPr/>
          <p:nvPr/>
        </p:nvSpPr>
        <p:spPr>
          <a:xfrm>
            <a:off x="568400" y="2167775"/>
            <a:ext cx="2153400" cy="2002500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5" name="Google Shape;1235;p58"/>
          <p:cNvSpPr/>
          <p:nvPr/>
        </p:nvSpPr>
        <p:spPr>
          <a:xfrm>
            <a:off x="600822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6" name="Google Shape;1236;p58"/>
          <p:cNvSpPr/>
          <p:nvPr/>
        </p:nvSpPr>
        <p:spPr>
          <a:xfrm>
            <a:off x="817251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7" name="Google Shape;1237;p58"/>
          <p:cNvSpPr/>
          <p:nvPr/>
        </p:nvSpPr>
        <p:spPr>
          <a:xfrm>
            <a:off x="1028918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8" name="Google Shape;1238;p58"/>
          <p:cNvSpPr/>
          <p:nvPr/>
        </p:nvSpPr>
        <p:spPr>
          <a:xfrm>
            <a:off x="1240584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9" name="Google Shape;1239;p58"/>
          <p:cNvSpPr/>
          <p:nvPr/>
        </p:nvSpPr>
        <p:spPr>
          <a:xfrm>
            <a:off x="1452251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0" name="Google Shape;1240;p58"/>
          <p:cNvSpPr/>
          <p:nvPr/>
        </p:nvSpPr>
        <p:spPr>
          <a:xfrm>
            <a:off x="2087780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1" name="Google Shape;1241;p58"/>
          <p:cNvSpPr/>
          <p:nvPr/>
        </p:nvSpPr>
        <p:spPr>
          <a:xfrm>
            <a:off x="2299447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2" name="Google Shape;1242;p58"/>
          <p:cNvSpPr/>
          <p:nvPr/>
        </p:nvSpPr>
        <p:spPr>
          <a:xfrm>
            <a:off x="2511114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3" name="Google Shape;1243;p58"/>
          <p:cNvSpPr/>
          <p:nvPr/>
        </p:nvSpPr>
        <p:spPr>
          <a:xfrm>
            <a:off x="605584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4" name="Google Shape;1244;p58"/>
          <p:cNvSpPr/>
          <p:nvPr/>
        </p:nvSpPr>
        <p:spPr>
          <a:xfrm>
            <a:off x="817251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5" name="Google Shape;1245;p58"/>
          <p:cNvSpPr/>
          <p:nvPr/>
        </p:nvSpPr>
        <p:spPr>
          <a:xfrm>
            <a:off x="1028918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6" name="Google Shape;1246;p58"/>
          <p:cNvSpPr/>
          <p:nvPr/>
        </p:nvSpPr>
        <p:spPr>
          <a:xfrm>
            <a:off x="1240584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7" name="Google Shape;1247;p58"/>
          <p:cNvSpPr/>
          <p:nvPr/>
        </p:nvSpPr>
        <p:spPr>
          <a:xfrm>
            <a:off x="1452251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8" name="Google Shape;1248;p58"/>
          <p:cNvSpPr/>
          <p:nvPr/>
        </p:nvSpPr>
        <p:spPr>
          <a:xfrm>
            <a:off x="2087780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49" name="Google Shape;1249;p58"/>
          <p:cNvSpPr/>
          <p:nvPr/>
        </p:nvSpPr>
        <p:spPr>
          <a:xfrm>
            <a:off x="2299447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0" name="Google Shape;1250;p58"/>
          <p:cNvSpPr/>
          <p:nvPr/>
        </p:nvSpPr>
        <p:spPr>
          <a:xfrm>
            <a:off x="2511114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1" name="Google Shape;1251;p58"/>
          <p:cNvSpPr/>
          <p:nvPr/>
        </p:nvSpPr>
        <p:spPr>
          <a:xfrm>
            <a:off x="605584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2" name="Google Shape;1252;p58"/>
          <p:cNvSpPr/>
          <p:nvPr/>
        </p:nvSpPr>
        <p:spPr>
          <a:xfrm>
            <a:off x="817251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3" name="Google Shape;1253;p58"/>
          <p:cNvSpPr/>
          <p:nvPr/>
        </p:nvSpPr>
        <p:spPr>
          <a:xfrm>
            <a:off x="1028918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4" name="Google Shape;1254;p58"/>
          <p:cNvSpPr/>
          <p:nvPr/>
        </p:nvSpPr>
        <p:spPr>
          <a:xfrm>
            <a:off x="1240584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5" name="Google Shape;1255;p58"/>
          <p:cNvSpPr/>
          <p:nvPr/>
        </p:nvSpPr>
        <p:spPr>
          <a:xfrm>
            <a:off x="1452251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6" name="Google Shape;1256;p58"/>
          <p:cNvSpPr/>
          <p:nvPr/>
        </p:nvSpPr>
        <p:spPr>
          <a:xfrm>
            <a:off x="2087780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7" name="Google Shape;1257;p58"/>
          <p:cNvSpPr/>
          <p:nvPr/>
        </p:nvSpPr>
        <p:spPr>
          <a:xfrm>
            <a:off x="2299447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8" name="Google Shape;1258;p58"/>
          <p:cNvSpPr/>
          <p:nvPr/>
        </p:nvSpPr>
        <p:spPr>
          <a:xfrm>
            <a:off x="2511114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59" name="Google Shape;1259;p58"/>
          <p:cNvSpPr/>
          <p:nvPr/>
        </p:nvSpPr>
        <p:spPr>
          <a:xfrm>
            <a:off x="606114" y="310247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0" name="Google Shape;1260;p58"/>
          <p:cNvSpPr/>
          <p:nvPr/>
        </p:nvSpPr>
        <p:spPr>
          <a:xfrm>
            <a:off x="81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1" name="Google Shape;1261;p58"/>
          <p:cNvSpPr/>
          <p:nvPr/>
        </p:nvSpPr>
        <p:spPr>
          <a:xfrm>
            <a:off x="605584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2" name="Google Shape;1262;p58"/>
          <p:cNvSpPr/>
          <p:nvPr/>
        </p:nvSpPr>
        <p:spPr>
          <a:xfrm>
            <a:off x="817251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3" name="Google Shape;1263;p58"/>
          <p:cNvSpPr/>
          <p:nvPr/>
        </p:nvSpPr>
        <p:spPr>
          <a:xfrm>
            <a:off x="1028918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4" name="Google Shape;1264;p58"/>
          <p:cNvSpPr/>
          <p:nvPr/>
        </p:nvSpPr>
        <p:spPr>
          <a:xfrm>
            <a:off x="1240584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5" name="Google Shape;1265;p58"/>
          <p:cNvSpPr/>
          <p:nvPr/>
        </p:nvSpPr>
        <p:spPr>
          <a:xfrm>
            <a:off x="1452251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6" name="Google Shape;1266;p58"/>
          <p:cNvSpPr/>
          <p:nvPr/>
        </p:nvSpPr>
        <p:spPr>
          <a:xfrm>
            <a:off x="208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7" name="Google Shape;1267;p58"/>
          <p:cNvSpPr/>
          <p:nvPr/>
        </p:nvSpPr>
        <p:spPr>
          <a:xfrm>
            <a:off x="2299447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8" name="Google Shape;1268;p58"/>
          <p:cNvSpPr/>
          <p:nvPr/>
        </p:nvSpPr>
        <p:spPr>
          <a:xfrm>
            <a:off x="2511114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9" name="Google Shape;1269;p58"/>
          <p:cNvSpPr/>
          <p:nvPr/>
        </p:nvSpPr>
        <p:spPr>
          <a:xfrm>
            <a:off x="606114" y="327920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0" name="Google Shape;1270;p58"/>
          <p:cNvSpPr/>
          <p:nvPr/>
        </p:nvSpPr>
        <p:spPr>
          <a:xfrm>
            <a:off x="81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1" name="Google Shape;1271;p58"/>
          <p:cNvSpPr/>
          <p:nvPr/>
        </p:nvSpPr>
        <p:spPr>
          <a:xfrm>
            <a:off x="605584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2" name="Google Shape;1272;p58"/>
          <p:cNvSpPr/>
          <p:nvPr/>
        </p:nvSpPr>
        <p:spPr>
          <a:xfrm>
            <a:off x="817251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3" name="Google Shape;1273;p58"/>
          <p:cNvSpPr/>
          <p:nvPr/>
        </p:nvSpPr>
        <p:spPr>
          <a:xfrm>
            <a:off x="1028918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4" name="Google Shape;1274;p58"/>
          <p:cNvSpPr/>
          <p:nvPr/>
        </p:nvSpPr>
        <p:spPr>
          <a:xfrm>
            <a:off x="1240584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5" name="Google Shape;1275;p58"/>
          <p:cNvSpPr/>
          <p:nvPr/>
        </p:nvSpPr>
        <p:spPr>
          <a:xfrm>
            <a:off x="1452251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6" name="Google Shape;1276;p58"/>
          <p:cNvSpPr/>
          <p:nvPr/>
        </p:nvSpPr>
        <p:spPr>
          <a:xfrm>
            <a:off x="208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7" name="Google Shape;1277;p58"/>
          <p:cNvSpPr/>
          <p:nvPr/>
        </p:nvSpPr>
        <p:spPr>
          <a:xfrm>
            <a:off x="2299447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8" name="Google Shape;1278;p58"/>
          <p:cNvSpPr/>
          <p:nvPr/>
        </p:nvSpPr>
        <p:spPr>
          <a:xfrm>
            <a:off x="2511114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9" name="Google Shape;1279;p58"/>
          <p:cNvSpPr/>
          <p:nvPr/>
        </p:nvSpPr>
        <p:spPr>
          <a:xfrm>
            <a:off x="606114" y="345593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0" name="Google Shape;1280;p58"/>
          <p:cNvSpPr/>
          <p:nvPr/>
        </p:nvSpPr>
        <p:spPr>
          <a:xfrm>
            <a:off x="81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1" name="Google Shape;1281;p58"/>
          <p:cNvSpPr/>
          <p:nvPr/>
        </p:nvSpPr>
        <p:spPr>
          <a:xfrm>
            <a:off x="102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2" name="Google Shape;1282;p58"/>
          <p:cNvSpPr/>
          <p:nvPr/>
        </p:nvSpPr>
        <p:spPr>
          <a:xfrm>
            <a:off x="124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3" name="Google Shape;1283;p58"/>
          <p:cNvSpPr/>
          <p:nvPr/>
        </p:nvSpPr>
        <p:spPr>
          <a:xfrm>
            <a:off x="1452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4" name="Google Shape;1284;p58"/>
          <p:cNvSpPr/>
          <p:nvPr/>
        </p:nvSpPr>
        <p:spPr>
          <a:xfrm>
            <a:off x="1664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5" name="Google Shape;1285;p58"/>
          <p:cNvSpPr/>
          <p:nvPr/>
        </p:nvSpPr>
        <p:spPr>
          <a:xfrm>
            <a:off x="1876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6" name="Google Shape;1286;p58"/>
          <p:cNvSpPr/>
          <p:nvPr/>
        </p:nvSpPr>
        <p:spPr>
          <a:xfrm>
            <a:off x="208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7" name="Google Shape;1287;p58"/>
          <p:cNvSpPr/>
          <p:nvPr/>
        </p:nvSpPr>
        <p:spPr>
          <a:xfrm>
            <a:off x="229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8" name="Google Shape;1288;p58"/>
          <p:cNvSpPr/>
          <p:nvPr/>
        </p:nvSpPr>
        <p:spPr>
          <a:xfrm>
            <a:off x="251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89" name="Google Shape;1289;p58"/>
          <p:cNvSpPr/>
          <p:nvPr/>
        </p:nvSpPr>
        <p:spPr>
          <a:xfrm>
            <a:off x="606114" y="36326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0" name="Google Shape;1290;p58"/>
          <p:cNvSpPr/>
          <p:nvPr/>
        </p:nvSpPr>
        <p:spPr>
          <a:xfrm>
            <a:off x="81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1" name="Google Shape;1291;p58"/>
          <p:cNvSpPr/>
          <p:nvPr/>
        </p:nvSpPr>
        <p:spPr>
          <a:xfrm>
            <a:off x="102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2" name="Google Shape;1292;p58"/>
          <p:cNvSpPr/>
          <p:nvPr/>
        </p:nvSpPr>
        <p:spPr>
          <a:xfrm>
            <a:off x="124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3" name="Google Shape;1293;p58"/>
          <p:cNvSpPr/>
          <p:nvPr/>
        </p:nvSpPr>
        <p:spPr>
          <a:xfrm>
            <a:off x="1452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4" name="Google Shape;1294;p58"/>
          <p:cNvSpPr/>
          <p:nvPr/>
        </p:nvSpPr>
        <p:spPr>
          <a:xfrm>
            <a:off x="1664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5" name="Google Shape;1295;p58"/>
          <p:cNvSpPr/>
          <p:nvPr/>
        </p:nvSpPr>
        <p:spPr>
          <a:xfrm>
            <a:off x="1876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6" name="Google Shape;1296;p58"/>
          <p:cNvSpPr/>
          <p:nvPr/>
        </p:nvSpPr>
        <p:spPr>
          <a:xfrm>
            <a:off x="208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7" name="Google Shape;1297;p58"/>
          <p:cNvSpPr/>
          <p:nvPr/>
        </p:nvSpPr>
        <p:spPr>
          <a:xfrm>
            <a:off x="229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8" name="Google Shape;1298;p58"/>
          <p:cNvSpPr/>
          <p:nvPr/>
        </p:nvSpPr>
        <p:spPr>
          <a:xfrm>
            <a:off x="251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99" name="Google Shape;1299;p58"/>
          <p:cNvSpPr/>
          <p:nvPr/>
        </p:nvSpPr>
        <p:spPr>
          <a:xfrm>
            <a:off x="606114" y="38093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0" name="Google Shape;1300;p58"/>
          <p:cNvSpPr/>
          <p:nvPr/>
        </p:nvSpPr>
        <p:spPr>
          <a:xfrm>
            <a:off x="81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1" name="Google Shape;1301;p58"/>
          <p:cNvSpPr/>
          <p:nvPr/>
        </p:nvSpPr>
        <p:spPr>
          <a:xfrm>
            <a:off x="102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2" name="Google Shape;1302;p58"/>
          <p:cNvSpPr/>
          <p:nvPr/>
        </p:nvSpPr>
        <p:spPr>
          <a:xfrm>
            <a:off x="124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3" name="Google Shape;1303;p58"/>
          <p:cNvSpPr/>
          <p:nvPr/>
        </p:nvSpPr>
        <p:spPr>
          <a:xfrm>
            <a:off x="1452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4" name="Google Shape;1304;p58"/>
          <p:cNvSpPr/>
          <p:nvPr/>
        </p:nvSpPr>
        <p:spPr>
          <a:xfrm>
            <a:off x="1664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5" name="Google Shape;1305;p58"/>
          <p:cNvSpPr/>
          <p:nvPr/>
        </p:nvSpPr>
        <p:spPr>
          <a:xfrm>
            <a:off x="1876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6" name="Google Shape;1306;p58"/>
          <p:cNvSpPr/>
          <p:nvPr/>
        </p:nvSpPr>
        <p:spPr>
          <a:xfrm>
            <a:off x="208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7" name="Google Shape;1307;p58"/>
          <p:cNvSpPr/>
          <p:nvPr/>
        </p:nvSpPr>
        <p:spPr>
          <a:xfrm>
            <a:off x="229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8" name="Google Shape;1308;p58"/>
          <p:cNvSpPr/>
          <p:nvPr/>
        </p:nvSpPr>
        <p:spPr>
          <a:xfrm>
            <a:off x="251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09" name="Google Shape;1309;p58"/>
          <p:cNvSpPr/>
          <p:nvPr/>
        </p:nvSpPr>
        <p:spPr>
          <a:xfrm>
            <a:off x="60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0" name="Google Shape;1310;p58"/>
          <p:cNvSpPr/>
          <p:nvPr/>
        </p:nvSpPr>
        <p:spPr>
          <a:xfrm>
            <a:off x="81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1" name="Google Shape;1311;p58"/>
          <p:cNvSpPr/>
          <p:nvPr/>
        </p:nvSpPr>
        <p:spPr>
          <a:xfrm>
            <a:off x="102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2" name="Google Shape;1312;p58"/>
          <p:cNvSpPr/>
          <p:nvPr/>
        </p:nvSpPr>
        <p:spPr>
          <a:xfrm>
            <a:off x="124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3" name="Google Shape;1313;p58"/>
          <p:cNvSpPr/>
          <p:nvPr/>
        </p:nvSpPr>
        <p:spPr>
          <a:xfrm>
            <a:off x="1452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4" name="Google Shape;1314;p58"/>
          <p:cNvSpPr/>
          <p:nvPr/>
        </p:nvSpPr>
        <p:spPr>
          <a:xfrm>
            <a:off x="1664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5" name="Google Shape;1315;p58"/>
          <p:cNvSpPr/>
          <p:nvPr/>
        </p:nvSpPr>
        <p:spPr>
          <a:xfrm>
            <a:off x="187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6" name="Google Shape;1316;p58"/>
          <p:cNvSpPr/>
          <p:nvPr/>
        </p:nvSpPr>
        <p:spPr>
          <a:xfrm>
            <a:off x="208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7" name="Google Shape;1317;p58"/>
          <p:cNvSpPr/>
          <p:nvPr/>
        </p:nvSpPr>
        <p:spPr>
          <a:xfrm>
            <a:off x="229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18" name="Google Shape;1318;p58"/>
          <p:cNvSpPr/>
          <p:nvPr/>
        </p:nvSpPr>
        <p:spPr>
          <a:xfrm>
            <a:off x="251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319" name="Google Shape;1319;p58"/>
          <p:cNvCxnSpPr>
            <a:stCxn id="1235" idx="0"/>
            <a:endCxn id="1320" idx="2"/>
          </p:cNvCxnSpPr>
          <p:nvPr/>
        </p:nvCxnSpPr>
        <p:spPr>
          <a:xfrm>
            <a:off x="679872" y="2225585"/>
            <a:ext cx="29715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1" name="Google Shape;1321;p58"/>
          <p:cNvCxnSpPr>
            <a:stCxn id="1251" idx="0"/>
            <a:endCxn id="1320" idx="2"/>
          </p:cNvCxnSpPr>
          <p:nvPr/>
        </p:nvCxnSpPr>
        <p:spPr>
          <a:xfrm rot="10800000" flipH="1">
            <a:off x="684634" y="2515400"/>
            <a:ext cx="2966700" cy="51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20" name="Google Shape;1320;p58"/>
          <p:cNvSpPr/>
          <p:nvPr/>
        </p:nvSpPr>
        <p:spPr>
          <a:xfrm>
            <a:off x="3651239" y="24414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322" name="Google Shape;1322;p58"/>
          <p:cNvCxnSpPr>
            <a:stCxn id="1236" idx="0"/>
            <a:endCxn id="1320" idx="2"/>
          </p:cNvCxnSpPr>
          <p:nvPr/>
        </p:nvCxnSpPr>
        <p:spPr>
          <a:xfrm>
            <a:off x="896301" y="2225585"/>
            <a:ext cx="27549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3" name="Google Shape;1323;p58"/>
          <p:cNvCxnSpPr>
            <a:stCxn id="1271" idx="0"/>
            <a:endCxn id="1320" idx="2"/>
          </p:cNvCxnSpPr>
          <p:nvPr/>
        </p:nvCxnSpPr>
        <p:spPr>
          <a:xfrm rot="10800000" flipH="1">
            <a:off x="684634" y="2515420"/>
            <a:ext cx="29667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4" name="Google Shape;1324;p58"/>
          <p:cNvCxnSpPr>
            <a:stCxn id="1275" idx="0"/>
            <a:endCxn id="1320" idx="2"/>
          </p:cNvCxnSpPr>
          <p:nvPr/>
        </p:nvCxnSpPr>
        <p:spPr>
          <a:xfrm rot="10800000" flipH="1">
            <a:off x="1531301" y="2515420"/>
            <a:ext cx="21198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5" name="Google Shape;1325;p58"/>
          <p:cNvCxnSpPr>
            <a:stCxn id="1243" idx="0"/>
            <a:endCxn id="1320" idx="2"/>
          </p:cNvCxnSpPr>
          <p:nvPr/>
        </p:nvCxnSpPr>
        <p:spPr>
          <a:xfrm>
            <a:off x="684634" y="2402595"/>
            <a:ext cx="29667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6" name="Google Shape;1326;p58"/>
          <p:cNvCxnSpPr>
            <a:stCxn id="1261" idx="7"/>
            <a:endCxn id="1320" idx="2"/>
          </p:cNvCxnSpPr>
          <p:nvPr/>
        </p:nvCxnSpPr>
        <p:spPr>
          <a:xfrm rot="10800000" flipH="1">
            <a:off x="740531" y="2515425"/>
            <a:ext cx="2910600" cy="250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7" name="Google Shape;1327;p58"/>
          <p:cNvCxnSpPr>
            <a:stCxn id="1244" idx="0"/>
            <a:endCxn id="1320" idx="2"/>
          </p:cNvCxnSpPr>
          <p:nvPr/>
        </p:nvCxnSpPr>
        <p:spPr>
          <a:xfrm>
            <a:off x="896301" y="2402595"/>
            <a:ext cx="27549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8" name="Google Shape;1328;p58"/>
          <p:cNvCxnSpPr>
            <a:stCxn id="1252" idx="0"/>
            <a:endCxn id="1320" idx="2"/>
          </p:cNvCxnSpPr>
          <p:nvPr/>
        </p:nvCxnSpPr>
        <p:spPr>
          <a:xfrm rot="10800000" flipH="1">
            <a:off x="896301" y="2515400"/>
            <a:ext cx="2754900" cy="51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29" name="Google Shape;1329;p58"/>
          <p:cNvCxnSpPr>
            <a:stCxn id="1262" idx="0"/>
            <a:endCxn id="1320" idx="2"/>
          </p:cNvCxnSpPr>
          <p:nvPr/>
        </p:nvCxnSpPr>
        <p:spPr>
          <a:xfrm rot="10800000" flipH="1">
            <a:off x="896301" y="2515410"/>
            <a:ext cx="2754900" cy="228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0" name="Google Shape;1330;p58"/>
          <p:cNvCxnSpPr>
            <a:stCxn id="1272" idx="0"/>
            <a:endCxn id="1320" idx="2"/>
          </p:cNvCxnSpPr>
          <p:nvPr/>
        </p:nvCxnSpPr>
        <p:spPr>
          <a:xfrm rot="10800000" flipH="1">
            <a:off x="896301" y="2515420"/>
            <a:ext cx="27549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1" name="Google Shape;1331;p58"/>
          <p:cNvCxnSpPr>
            <a:stCxn id="1237" idx="0"/>
            <a:endCxn id="1320" idx="2"/>
          </p:cNvCxnSpPr>
          <p:nvPr/>
        </p:nvCxnSpPr>
        <p:spPr>
          <a:xfrm>
            <a:off x="1107968" y="2225585"/>
            <a:ext cx="25434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2" name="Google Shape;1332;p58"/>
          <p:cNvCxnSpPr>
            <a:stCxn id="1238" idx="0"/>
            <a:endCxn id="1320" idx="2"/>
          </p:cNvCxnSpPr>
          <p:nvPr/>
        </p:nvCxnSpPr>
        <p:spPr>
          <a:xfrm>
            <a:off x="1319634" y="2225585"/>
            <a:ext cx="23316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3" name="Google Shape;1333;p58"/>
          <p:cNvCxnSpPr>
            <a:stCxn id="1239" idx="0"/>
            <a:endCxn id="1320" idx="2"/>
          </p:cNvCxnSpPr>
          <p:nvPr/>
        </p:nvCxnSpPr>
        <p:spPr>
          <a:xfrm>
            <a:off x="1531301" y="2225585"/>
            <a:ext cx="21198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4" name="Google Shape;1334;p58"/>
          <p:cNvCxnSpPr>
            <a:stCxn id="1247" idx="0"/>
            <a:endCxn id="1320" idx="2"/>
          </p:cNvCxnSpPr>
          <p:nvPr/>
        </p:nvCxnSpPr>
        <p:spPr>
          <a:xfrm>
            <a:off x="1531301" y="2402595"/>
            <a:ext cx="21198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5" name="Google Shape;1335;p58"/>
          <p:cNvCxnSpPr>
            <a:stCxn id="1255" idx="1"/>
            <a:endCxn id="1320" idx="2"/>
          </p:cNvCxnSpPr>
          <p:nvPr/>
        </p:nvCxnSpPr>
        <p:spPr>
          <a:xfrm rot="10800000" flipH="1">
            <a:off x="1475404" y="2515415"/>
            <a:ext cx="2175900" cy="73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6" name="Google Shape;1336;p58"/>
          <p:cNvCxnSpPr>
            <a:stCxn id="1265" idx="0"/>
            <a:endCxn id="1320" idx="2"/>
          </p:cNvCxnSpPr>
          <p:nvPr/>
        </p:nvCxnSpPr>
        <p:spPr>
          <a:xfrm rot="10800000" flipH="1">
            <a:off x="1531301" y="2515410"/>
            <a:ext cx="2119800" cy="228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7" name="Google Shape;1337;p58"/>
          <p:cNvCxnSpPr>
            <a:stCxn id="1275" idx="0"/>
            <a:endCxn id="1320" idx="2"/>
          </p:cNvCxnSpPr>
          <p:nvPr/>
        </p:nvCxnSpPr>
        <p:spPr>
          <a:xfrm rot="10800000" flipH="1">
            <a:off x="1531301" y="2515420"/>
            <a:ext cx="21198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8" name="Google Shape;1338;p58"/>
          <p:cNvCxnSpPr>
            <a:stCxn id="1274" idx="0"/>
            <a:endCxn id="1320" idx="2"/>
          </p:cNvCxnSpPr>
          <p:nvPr/>
        </p:nvCxnSpPr>
        <p:spPr>
          <a:xfrm rot="10800000" flipH="1">
            <a:off x="1319634" y="2515420"/>
            <a:ext cx="23316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39" name="Google Shape;1339;p58"/>
          <p:cNvCxnSpPr>
            <a:stCxn id="1273" idx="1"/>
            <a:endCxn id="1320" idx="2"/>
          </p:cNvCxnSpPr>
          <p:nvPr/>
        </p:nvCxnSpPr>
        <p:spPr>
          <a:xfrm rot="10800000" flipH="1">
            <a:off x="1052071" y="2515435"/>
            <a:ext cx="2599200" cy="427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40" name="Google Shape;1340;p58"/>
          <p:cNvSpPr txBox="1"/>
          <p:nvPr/>
        </p:nvSpPr>
        <p:spPr>
          <a:xfrm>
            <a:off x="568400" y="4162875"/>
            <a:ext cx="21534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1" name="Google Shape;1341;p58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2" name="Google Shape;1342;p58"/>
          <p:cNvSpPr/>
          <p:nvPr/>
        </p:nvSpPr>
        <p:spPr>
          <a:xfrm>
            <a:off x="1029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3" name="Google Shape;1343;p58"/>
          <p:cNvSpPr/>
          <p:nvPr/>
        </p:nvSpPr>
        <p:spPr>
          <a:xfrm>
            <a:off x="1241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4" name="Google Shape;1344;p58"/>
          <p:cNvSpPr/>
          <p:nvPr/>
        </p:nvSpPr>
        <p:spPr>
          <a:xfrm>
            <a:off x="1452780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5" name="Google Shape;1345;p58"/>
          <p:cNvSpPr/>
          <p:nvPr/>
        </p:nvSpPr>
        <p:spPr>
          <a:xfrm>
            <a:off x="1664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6" name="Google Shape;1346;p58"/>
          <p:cNvSpPr/>
          <p:nvPr/>
        </p:nvSpPr>
        <p:spPr>
          <a:xfrm>
            <a:off x="1876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7" name="Google Shape;1347;p58"/>
          <p:cNvSpPr/>
          <p:nvPr/>
        </p:nvSpPr>
        <p:spPr>
          <a:xfrm>
            <a:off x="1029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8" name="Google Shape;1348;p58"/>
          <p:cNvSpPr/>
          <p:nvPr/>
        </p:nvSpPr>
        <p:spPr>
          <a:xfrm>
            <a:off x="1241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49" name="Google Shape;1349;p58"/>
          <p:cNvSpPr/>
          <p:nvPr/>
        </p:nvSpPr>
        <p:spPr>
          <a:xfrm>
            <a:off x="1452780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0" name="Google Shape;1350;p58"/>
          <p:cNvSpPr/>
          <p:nvPr/>
        </p:nvSpPr>
        <p:spPr>
          <a:xfrm>
            <a:off x="1664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1" name="Google Shape;1351;p58"/>
          <p:cNvSpPr/>
          <p:nvPr/>
        </p:nvSpPr>
        <p:spPr>
          <a:xfrm>
            <a:off x="1876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2" name="Google Shape;1352;p58"/>
          <p:cNvSpPr/>
          <p:nvPr/>
        </p:nvSpPr>
        <p:spPr>
          <a:xfrm>
            <a:off x="1659155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3" name="Google Shape;1353;p58"/>
          <p:cNvSpPr/>
          <p:nvPr/>
        </p:nvSpPr>
        <p:spPr>
          <a:xfrm>
            <a:off x="1870822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4" name="Google Shape;1354;p58"/>
          <p:cNvSpPr/>
          <p:nvPr/>
        </p:nvSpPr>
        <p:spPr>
          <a:xfrm>
            <a:off x="1659155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5" name="Google Shape;1355;p58"/>
          <p:cNvSpPr/>
          <p:nvPr/>
        </p:nvSpPr>
        <p:spPr>
          <a:xfrm>
            <a:off x="1870822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6" name="Google Shape;1356;p58"/>
          <p:cNvSpPr/>
          <p:nvPr/>
        </p:nvSpPr>
        <p:spPr>
          <a:xfrm>
            <a:off x="1659155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7" name="Google Shape;1357;p58"/>
          <p:cNvSpPr/>
          <p:nvPr/>
        </p:nvSpPr>
        <p:spPr>
          <a:xfrm>
            <a:off x="1870822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8" name="Google Shape;1358;p58"/>
          <p:cNvSpPr/>
          <p:nvPr/>
        </p:nvSpPr>
        <p:spPr>
          <a:xfrm>
            <a:off x="2087780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59" name="Google Shape;1359;p58"/>
          <p:cNvSpPr/>
          <p:nvPr/>
        </p:nvSpPr>
        <p:spPr>
          <a:xfrm>
            <a:off x="2299447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0" name="Google Shape;1360;p58"/>
          <p:cNvSpPr/>
          <p:nvPr/>
        </p:nvSpPr>
        <p:spPr>
          <a:xfrm>
            <a:off x="2511114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1" name="Google Shape;1361;p58"/>
          <p:cNvSpPr/>
          <p:nvPr/>
        </p:nvSpPr>
        <p:spPr>
          <a:xfrm>
            <a:off x="2087780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2" name="Google Shape;1362;p58"/>
          <p:cNvSpPr/>
          <p:nvPr/>
        </p:nvSpPr>
        <p:spPr>
          <a:xfrm>
            <a:off x="2299447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3" name="Google Shape;1363;p58"/>
          <p:cNvSpPr/>
          <p:nvPr/>
        </p:nvSpPr>
        <p:spPr>
          <a:xfrm>
            <a:off x="2511114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4" name="Google Shape;1364;p58"/>
          <p:cNvSpPr/>
          <p:nvPr/>
        </p:nvSpPr>
        <p:spPr>
          <a:xfrm>
            <a:off x="1664447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5" name="Google Shape;1365;p58"/>
          <p:cNvSpPr/>
          <p:nvPr/>
        </p:nvSpPr>
        <p:spPr>
          <a:xfrm>
            <a:off x="1876114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6" name="Google Shape;1366;p58"/>
          <p:cNvSpPr/>
          <p:nvPr/>
        </p:nvSpPr>
        <p:spPr>
          <a:xfrm>
            <a:off x="1664447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7" name="Google Shape;1367;p58"/>
          <p:cNvSpPr/>
          <p:nvPr/>
        </p:nvSpPr>
        <p:spPr>
          <a:xfrm>
            <a:off x="1876114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8" name="Google Shape;1368;p58"/>
          <p:cNvSpPr txBox="1"/>
          <p:nvPr/>
        </p:nvSpPr>
        <p:spPr>
          <a:xfrm>
            <a:off x="0" y="2160500"/>
            <a:ext cx="5526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69" name="Google Shape;1369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D723B4-CCF5-6748-2DBA-A24793E04B58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22D1744-FB58-57D1-3591-39E13FA1B62E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59"/>
          <p:cNvSpPr/>
          <p:nvPr/>
        </p:nvSpPr>
        <p:spPr>
          <a:xfrm>
            <a:off x="3607335" y="2339160"/>
            <a:ext cx="1804500" cy="14577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6" name="Google Shape;1376;p59"/>
          <p:cNvSpPr/>
          <p:nvPr/>
        </p:nvSpPr>
        <p:spPr>
          <a:xfrm>
            <a:off x="720800" y="2015375"/>
            <a:ext cx="2153400" cy="20025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7" name="Google Shape;1377;p59"/>
          <p:cNvSpPr/>
          <p:nvPr/>
        </p:nvSpPr>
        <p:spPr>
          <a:xfrm>
            <a:off x="644600" y="2091575"/>
            <a:ext cx="2153400" cy="2002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8" name="Google Shape;1378;p59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 Layer</a:t>
            </a:r>
            <a:endParaRPr sz="3600"/>
          </a:p>
        </p:txBody>
      </p:sp>
      <p:sp>
        <p:nvSpPr>
          <p:cNvPr id="1379" name="Google Shape;1379;p59"/>
          <p:cNvSpPr txBox="1"/>
          <p:nvPr/>
        </p:nvSpPr>
        <p:spPr>
          <a:xfrm>
            <a:off x="412825" y="1149375"/>
            <a:ext cx="5728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x 32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image ⇒ preserve spatial structure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0" name="Google Shape;1380;p59"/>
          <p:cNvSpPr/>
          <p:nvPr/>
        </p:nvSpPr>
        <p:spPr>
          <a:xfrm>
            <a:off x="568400" y="2167775"/>
            <a:ext cx="2153400" cy="2002500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59"/>
          <p:cNvSpPr/>
          <p:nvPr/>
        </p:nvSpPr>
        <p:spPr>
          <a:xfrm>
            <a:off x="600822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2" name="Google Shape;1382;p59"/>
          <p:cNvSpPr/>
          <p:nvPr/>
        </p:nvSpPr>
        <p:spPr>
          <a:xfrm>
            <a:off x="817251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3" name="Google Shape;1383;p59"/>
          <p:cNvSpPr/>
          <p:nvPr/>
        </p:nvSpPr>
        <p:spPr>
          <a:xfrm>
            <a:off x="1028918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4" name="Google Shape;1384;p59"/>
          <p:cNvSpPr/>
          <p:nvPr/>
        </p:nvSpPr>
        <p:spPr>
          <a:xfrm>
            <a:off x="1240584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5" name="Google Shape;1385;p59"/>
          <p:cNvSpPr/>
          <p:nvPr/>
        </p:nvSpPr>
        <p:spPr>
          <a:xfrm>
            <a:off x="1452251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6" name="Google Shape;1386;p59"/>
          <p:cNvSpPr/>
          <p:nvPr/>
        </p:nvSpPr>
        <p:spPr>
          <a:xfrm>
            <a:off x="2087780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7" name="Google Shape;1387;p59"/>
          <p:cNvSpPr/>
          <p:nvPr/>
        </p:nvSpPr>
        <p:spPr>
          <a:xfrm>
            <a:off x="2299447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8" name="Google Shape;1388;p59"/>
          <p:cNvSpPr/>
          <p:nvPr/>
        </p:nvSpPr>
        <p:spPr>
          <a:xfrm>
            <a:off x="2511114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89" name="Google Shape;1389;p59"/>
          <p:cNvSpPr/>
          <p:nvPr/>
        </p:nvSpPr>
        <p:spPr>
          <a:xfrm>
            <a:off x="605584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0" name="Google Shape;1390;p59"/>
          <p:cNvSpPr/>
          <p:nvPr/>
        </p:nvSpPr>
        <p:spPr>
          <a:xfrm>
            <a:off x="817251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1" name="Google Shape;1391;p59"/>
          <p:cNvSpPr/>
          <p:nvPr/>
        </p:nvSpPr>
        <p:spPr>
          <a:xfrm>
            <a:off x="1028918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2" name="Google Shape;1392;p59"/>
          <p:cNvSpPr/>
          <p:nvPr/>
        </p:nvSpPr>
        <p:spPr>
          <a:xfrm>
            <a:off x="1240584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3" name="Google Shape;1393;p59"/>
          <p:cNvSpPr/>
          <p:nvPr/>
        </p:nvSpPr>
        <p:spPr>
          <a:xfrm>
            <a:off x="1452251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4" name="Google Shape;1394;p59"/>
          <p:cNvSpPr/>
          <p:nvPr/>
        </p:nvSpPr>
        <p:spPr>
          <a:xfrm>
            <a:off x="2087780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5" name="Google Shape;1395;p59"/>
          <p:cNvSpPr/>
          <p:nvPr/>
        </p:nvSpPr>
        <p:spPr>
          <a:xfrm>
            <a:off x="2299447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6" name="Google Shape;1396;p59"/>
          <p:cNvSpPr/>
          <p:nvPr/>
        </p:nvSpPr>
        <p:spPr>
          <a:xfrm>
            <a:off x="2511114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7" name="Google Shape;1397;p59"/>
          <p:cNvSpPr/>
          <p:nvPr/>
        </p:nvSpPr>
        <p:spPr>
          <a:xfrm>
            <a:off x="605584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8" name="Google Shape;1398;p59"/>
          <p:cNvSpPr/>
          <p:nvPr/>
        </p:nvSpPr>
        <p:spPr>
          <a:xfrm>
            <a:off x="817251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99" name="Google Shape;1399;p59"/>
          <p:cNvSpPr/>
          <p:nvPr/>
        </p:nvSpPr>
        <p:spPr>
          <a:xfrm>
            <a:off x="1028918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0" name="Google Shape;1400;p59"/>
          <p:cNvSpPr/>
          <p:nvPr/>
        </p:nvSpPr>
        <p:spPr>
          <a:xfrm>
            <a:off x="1240584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1" name="Google Shape;1401;p59"/>
          <p:cNvSpPr/>
          <p:nvPr/>
        </p:nvSpPr>
        <p:spPr>
          <a:xfrm>
            <a:off x="1452251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2" name="Google Shape;1402;p59"/>
          <p:cNvSpPr/>
          <p:nvPr/>
        </p:nvSpPr>
        <p:spPr>
          <a:xfrm>
            <a:off x="2087780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3" name="Google Shape;1403;p59"/>
          <p:cNvSpPr/>
          <p:nvPr/>
        </p:nvSpPr>
        <p:spPr>
          <a:xfrm>
            <a:off x="2299447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4" name="Google Shape;1404;p59"/>
          <p:cNvSpPr/>
          <p:nvPr/>
        </p:nvSpPr>
        <p:spPr>
          <a:xfrm>
            <a:off x="2511114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5" name="Google Shape;1405;p59"/>
          <p:cNvSpPr/>
          <p:nvPr/>
        </p:nvSpPr>
        <p:spPr>
          <a:xfrm>
            <a:off x="606114" y="310247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6" name="Google Shape;1406;p59"/>
          <p:cNvSpPr/>
          <p:nvPr/>
        </p:nvSpPr>
        <p:spPr>
          <a:xfrm>
            <a:off x="81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7" name="Google Shape;1407;p59"/>
          <p:cNvSpPr/>
          <p:nvPr/>
        </p:nvSpPr>
        <p:spPr>
          <a:xfrm>
            <a:off x="605584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8" name="Google Shape;1408;p59"/>
          <p:cNvSpPr/>
          <p:nvPr/>
        </p:nvSpPr>
        <p:spPr>
          <a:xfrm>
            <a:off x="817251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09" name="Google Shape;1409;p59"/>
          <p:cNvSpPr/>
          <p:nvPr/>
        </p:nvSpPr>
        <p:spPr>
          <a:xfrm>
            <a:off x="1028918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0" name="Google Shape;1410;p59"/>
          <p:cNvSpPr/>
          <p:nvPr/>
        </p:nvSpPr>
        <p:spPr>
          <a:xfrm>
            <a:off x="1240584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1" name="Google Shape;1411;p59"/>
          <p:cNvSpPr/>
          <p:nvPr/>
        </p:nvSpPr>
        <p:spPr>
          <a:xfrm>
            <a:off x="1452251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2" name="Google Shape;1412;p59"/>
          <p:cNvSpPr/>
          <p:nvPr/>
        </p:nvSpPr>
        <p:spPr>
          <a:xfrm>
            <a:off x="208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3" name="Google Shape;1413;p59"/>
          <p:cNvSpPr/>
          <p:nvPr/>
        </p:nvSpPr>
        <p:spPr>
          <a:xfrm>
            <a:off x="2299447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4" name="Google Shape;1414;p59"/>
          <p:cNvSpPr/>
          <p:nvPr/>
        </p:nvSpPr>
        <p:spPr>
          <a:xfrm>
            <a:off x="2511114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5" name="Google Shape;1415;p59"/>
          <p:cNvSpPr/>
          <p:nvPr/>
        </p:nvSpPr>
        <p:spPr>
          <a:xfrm>
            <a:off x="606114" y="327920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6" name="Google Shape;1416;p59"/>
          <p:cNvSpPr/>
          <p:nvPr/>
        </p:nvSpPr>
        <p:spPr>
          <a:xfrm>
            <a:off x="81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7" name="Google Shape;1417;p59"/>
          <p:cNvSpPr/>
          <p:nvPr/>
        </p:nvSpPr>
        <p:spPr>
          <a:xfrm>
            <a:off x="605584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8" name="Google Shape;1418;p59"/>
          <p:cNvSpPr/>
          <p:nvPr/>
        </p:nvSpPr>
        <p:spPr>
          <a:xfrm>
            <a:off x="817251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19" name="Google Shape;1419;p59"/>
          <p:cNvSpPr/>
          <p:nvPr/>
        </p:nvSpPr>
        <p:spPr>
          <a:xfrm>
            <a:off x="1028918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0" name="Google Shape;1420;p59"/>
          <p:cNvSpPr/>
          <p:nvPr/>
        </p:nvSpPr>
        <p:spPr>
          <a:xfrm>
            <a:off x="1240584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1" name="Google Shape;1421;p59"/>
          <p:cNvSpPr/>
          <p:nvPr/>
        </p:nvSpPr>
        <p:spPr>
          <a:xfrm>
            <a:off x="1452251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2" name="Google Shape;1422;p59"/>
          <p:cNvSpPr/>
          <p:nvPr/>
        </p:nvSpPr>
        <p:spPr>
          <a:xfrm>
            <a:off x="208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3" name="Google Shape;1423;p59"/>
          <p:cNvSpPr/>
          <p:nvPr/>
        </p:nvSpPr>
        <p:spPr>
          <a:xfrm>
            <a:off x="2299447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4" name="Google Shape;1424;p59"/>
          <p:cNvSpPr/>
          <p:nvPr/>
        </p:nvSpPr>
        <p:spPr>
          <a:xfrm>
            <a:off x="2511114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5" name="Google Shape;1425;p59"/>
          <p:cNvSpPr/>
          <p:nvPr/>
        </p:nvSpPr>
        <p:spPr>
          <a:xfrm>
            <a:off x="606114" y="345593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6" name="Google Shape;1426;p59"/>
          <p:cNvSpPr/>
          <p:nvPr/>
        </p:nvSpPr>
        <p:spPr>
          <a:xfrm>
            <a:off x="81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7" name="Google Shape;1427;p59"/>
          <p:cNvSpPr/>
          <p:nvPr/>
        </p:nvSpPr>
        <p:spPr>
          <a:xfrm>
            <a:off x="102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8" name="Google Shape;1428;p59"/>
          <p:cNvSpPr/>
          <p:nvPr/>
        </p:nvSpPr>
        <p:spPr>
          <a:xfrm>
            <a:off x="124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9" name="Google Shape;1429;p59"/>
          <p:cNvSpPr/>
          <p:nvPr/>
        </p:nvSpPr>
        <p:spPr>
          <a:xfrm>
            <a:off x="1452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0" name="Google Shape;1430;p59"/>
          <p:cNvSpPr/>
          <p:nvPr/>
        </p:nvSpPr>
        <p:spPr>
          <a:xfrm>
            <a:off x="1664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1" name="Google Shape;1431;p59"/>
          <p:cNvSpPr/>
          <p:nvPr/>
        </p:nvSpPr>
        <p:spPr>
          <a:xfrm>
            <a:off x="1876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2" name="Google Shape;1432;p59"/>
          <p:cNvSpPr/>
          <p:nvPr/>
        </p:nvSpPr>
        <p:spPr>
          <a:xfrm>
            <a:off x="208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3" name="Google Shape;1433;p59"/>
          <p:cNvSpPr/>
          <p:nvPr/>
        </p:nvSpPr>
        <p:spPr>
          <a:xfrm>
            <a:off x="229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4" name="Google Shape;1434;p59"/>
          <p:cNvSpPr/>
          <p:nvPr/>
        </p:nvSpPr>
        <p:spPr>
          <a:xfrm>
            <a:off x="251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5" name="Google Shape;1435;p59"/>
          <p:cNvSpPr/>
          <p:nvPr/>
        </p:nvSpPr>
        <p:spPr>
          <a:xfrm>
            <a:off x="606114" y="36326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6" name="Google Shape;1436;p59"/>
          <p:cNvSpPr/>
          <p:nvPr/>
        </p:nvSpPr>
        <p:spPr>
          <a:xfrm>
            <a:off x="81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7" name="Google Shape;1437;p59"/>
          <p:cNvSpPr/>
          <p:nvPr/>
        </p:nvSpPr>
        <p:spPr>
          <a:xfrm>
            <a:off x="102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8" name="Google Shape;1438;p59"/>
          <p:cNvSpPr/>
          <p:nvPr/>
        </p:nvSpPr>
        <p:spPr>
          <a:xfrm>
            <a:off x="124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39" name="Google Shape;1439;p59"/>
          <p:cNvSpPr/>
          <p:nvPr/>
        </p:nvSpPr>
        <p:spPr>
          <a:xfrm>
            <a:off x="1452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0" name="Google Shape;1440;p59"/>
          <p:cNvSpPr/>
          <p:nvPr/>
        </p:nvSpPr>
        <p:spPr>
          <a:xfrm>
            <a:off x="1664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1" name="Google Shape;1441;p59"/>
          <p:cNvSpPr/>
          <p:nvPr/>
        </p:nvSpPr>
        <p:spPr>
          <a:xfrm>
            <a:off x="1876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2" name="Google Shape;1442;p59"/>
          <p:cNvSpPr/>
          <p:nvPr/>
        </p:nvSpPr>
        <p:spPr>
          <a:xfrm>
            <a:off x="208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3" name="Google Shape;1443;p59"/>
          <p:cNvSpPr/>
          <p:nvPr/>
        </p:nvSpPr>
        <p:spPr>
          <a:xfrm>
            <a:off x="229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4" name="Google Shape;1444;p59"/>
          <p:cNvSpPr/>
          <p:nvPr/>
        </p:nvSpPr>
        <p:spPr>
          <a:xfrm>
            <a:off x="251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5" name="Google Shape;1445;p59"/>
          <p:cNvSpPr/>
          <p:nvPr/>
        </p:nvSpPr>
        <p:spPr>
          <a:xfrm>
            <a:off x="606114" y="38093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6" name="Google Shape;1446;p59"/>
          <p:cNvSpPr/>
          <p:nvPr/>
        </p:nvSpPr>
        <p:spPr>
          <a:xfrm>
            <a:off x="81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7" name="Google Shape;1447;p59"/>
          <p:cNvSpPr/>
          <p:nvPr/>
        </p:nvSpPr>
        <p:spPr>
          <a:xfrm>
            <a:off x="102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8" name="Google Shape;1448;p59"/>
          <p:cNvSpPr/>
          <p:nvPr/>
        </p:nvSpPr>
        <p:spPr>
          <a:xfrm>
            <a:off x="124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49" name="Google Shape;1449;p59"/>
          <p:cNvSpPr/>
          <p:nvPr/>
        </p:nvSpPr>
        <p:spPr>
          <a:xfrm>
            <a:off x="1452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0" name="Google Shape;1450;p59"/>
          <p:cNvSpPr/>
          <p:nvPr/>
        </p:nvSpPr>
        <p:spPr>
          <a:xfrm>
            <a:off x="1664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1" name="Google Shape;1451;p59"/>
          <p:cNvSpPr/>
          <p:nvPr/>
        </p:nvSpPr>
        <p:spPr>
          <a:xfrm>
            <a:off x="1876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2" name="Google Shape;1452;p59"/>
          <p:cNvSpPr/>
          <p:nvPr/>
        </p:nvSpPr>
        <p:spPr>
          <a:xfrm>
            <a:off x="208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3" name="Google Shape;1453;p59"/>
          <p:cNvSpPr/>
          <p:nvPr/>
        </p:nvSpPr>
        <p:spPr>
          <a:xfrm>
            <a:off x="229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4" name="Google Shape;1454;p59"/>
          <p:cNvSpPr/>
          <p:nvPr/>
        </p:nvSpPr>
        <p:spPr>
          <a:xfrm>
            <a:off x="251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5" name="Google Shape;1455;p59"/>
          <p:cNvSpPr/>
          <p:nvPr/>
        </p:nvSpPr>
        <p:spPr>
          <a:xfrm>
            <a:off x="60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6" name="Google Shape;1456;p59"/>
          <p:cNvSpPr/>
          <p:nvPr/>
        </p:nvSpPr>
        <p:spPr>
          <a:xfrm>
            <a:off x="81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7" name="Google Shape;1457;p59"/>
          <p:cNvSpPr/>
          <p:nvPr/>
        </p:nvSpPr>
        <p:spPr>
          <a:xfrm>
            <a:off x="102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8" name="Google Shape;1458;p59"/>
          <p:cNvSpPr/>
          <p:nvPr/>
        </p:nvSpPr>
        <p:spPr>
          <a:xfrm>
            <a:off x="124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59" name="Google Shape;1459;p59"/>
          <p:cNvSpPr/>
          <p:nvPr/>
        </p:nvSpPr>
        <p:spPr>
          <a:xfrm>
            <a:off x="1452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0" name="Google Shape;1460;p59"/>
          <p:cNvSpPr/>
          <p:nvPr/>
        </p:nvSpPr>
        <p:spPr>
          <a:xfrm>
            <a:off x="1664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1" name="Google Shape;1461;p59"/>
          <p:cNvSpPr/>
          <p:nvPr/>
        </p:nvSpPr>
        <p:spPr>
          <a:xfrm>
            <a:off x="187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2" name="Google Shape;1462;p59"/>
          <p:cNvSpPr/>
          <p:nvPr/>
        </p:nvSpPr>
        <p:spPr>
          <a:xfrm>
            <a:off x="208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3" name="Google Shape;1463;p59"/>
          <p:cNvSpPr/>
          <p:nvPr/>
        </p:nvSpPr>
        <p:spPr>
          <a:xfrm>
            <a:off x="229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64" name="Google Shape;1464;p59"/>
          <p:cNvSpPr/>
          <p:nvPr/>
        </p:nvSpPr>
        <p:spPr>
          <a:xfrm>
            <a:off x="251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465" name="Google Shape;1465;p59"/>
          <p:cNvCxnSpPr>
            <a:stCxn id="1381" idx="0"/>
            <a:endCxn id="1466" idx="2"/>
          </p:cNvCxnSpPr>
          <p:nvPr/>
        </p:nvCxnSpPr>
        <p:spPr>
          <a:xfrm>
            <a:off x="679872" y="2225585"/>
            <a:ext cx="29715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67" name="Google Shape;1467;p59"/>
          <p:cNvCxnSpPr>
            <a:stCxn id="1397" idx="0"/>
            <a:endCxn id="1466" idx="2"/>
          </p:cNvCxnSpPr>
          <p:nvPr/>
        </p:nvCxnSpPr>
        <p:spPr>
          <a:xfrm rot="10800000" flipH="1">
            <a:off x="684634" y="2515400"/>
            <a:ext cx="2966700" cy="51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66" name="Google Shape;1466;p59"/>
          <p:cNvSpPr/>
          <p:nvPr/>
        </p:nvSpPr>
        <p:spPr>
          <a:xfrm>
            <a:off x="3651239" y="24414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468" name="Google Shape;1468;p59"/>
          <p:cNvCxnSpPr>
            <a:stCxn id="1382" idx="0"/>
            <a:endCxn id="1466" idx="2"/>
          </p:cNvCxnSpPr>
          <p:nvPr/>
        </p:nvCxnSpPr>
        <p:spPr>
          <a:xfrm>
            <a:off x="896301" y="2225585"/>
            <a:ext cx="27549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69" name="Google Shape;1469;p59"/>
          <p:cNvCxnSpPr>
            <a:stCxn id="1417" idx="0"/>
            <a:endCxn id="1466" idx="2"/>
          </p:cNvCxnSpPr>
          <p:nvPr/>
        </p:nvCxnSpPr>
        <p:spPr>
          <a:xfrm rot="10800000" flipH="1">
            <a:off x="684634" y="2515420"/>
            <a:ext cx="29667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0" name="Google Shape;1470;p59"/>
          <p:cNvCxnSpPr>
            <a:stCxn id="1421" idx="0"/>
            <a:endCxn id="1466" idx="2"/>
          </p:cNvCxnSpPr>
          <p:nvPr/>
        </p:nvCxnSpPr>
        <p:spPr>
          <a:xfrm rot="10800000" flipH="1">
            <a:off x="1531301" y="2515420"/>
            <a:ext cx="21198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1" name="Google Shape;1471;p59"/>
          <p:cNvCxnSpPr>
            <a:stCxn id="1389" idx="0"/>
            <a:endCxn id="1466" idx="2"/>
          </p:cNvCxnSpPr>
          <p:nvPr/>
        </p:nvCxnSpPr>
        <p:spPr>
          <a:xfrm>
            <a:off x="684634" y="2402595"/>
            <a:ext cx="29667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2" name="Google Shape;1472;p59"/>
          <p:cNvCxnSpPr>
            <a:stCxn id="1407" idx="7"/>
            <a:endCxn id="1466" idx="2"/>
          </p:cNvCxnSpPr>
          <p:nvPr/>
        </p:nvCxnSpPr>
        <p:spPr>
          <a:xfrm rot="10800000" flipH="1">
            <a:off x="740531" y="2515425"/>
            <a:ext cx="2910600" cy="250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3" name="Google Shape;1473;p59"/>
          <p:cNvCxnSpPr>
            <a:stCxn id="1390" idx="0"/>
            <a:endCxn id="1466" idx="2"/>
          </p:cNvCxnSpPr>
          <p:nvPr/>
        </p:nvCxnSpPr>
        <p:spPr>
          <a:xfrm>
            <a:off x="896301" y="2402595"/>
            <a:ext cx="27549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4" name="Google Shape;1474;p59"/>
          <p:cNvCxnSpPr>
            <a:stCxn id="1398" idx="0"/>
            <a:endCxn id="1466" idx="2"/>
          </p:cNvCxnSpPr>
          <p:nvPr/>
        </p:nvCxnSpPr>
        <p:spPr>
          <a:xfrm rot="10800000" flipH="1">
            <a:off x="896301" y="2515400"/>
            <a:ext cx="2754900" cy="51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5" name="Google Shape;1475;p59"/>
          <p:cNvCxnSpPr>
            <a:stCxn id="1408" idx="0"/>
            <a:endCxn id="1466" idx="2"/>
          </p:cNvCxnSpPr>
          <p:nvPr/>
        </p:nvCxnSpPr>
        <p:spPr>
          <a:xfrm rot="10800000" flipH="1">
            <a:off x="896301" y="2515410"/>
            <a:ext cx="2754900" cy="228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6" name="Google Shape;1476;p59"/>
          <p:cNvCxnSpPr>
            <a:stCxn id="1418" idx="0"/>
            <a:endCxn id="1466" idx="2"/>
          </p:cNvCxnSpPr>
          <p:nvPr/>
        </p:nvCxnSpPr>
        <p:spPr>
          <a:xfrm rot="10800000" flipH="1">
            <a:off x="896301" y="2515420"/>
            <a:ext cx="27549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7" name="Google Shape;1477;p59"/>
          <p:cNvCxnSpPr>
            <a:stCxn id="1383" idx="0"/>
            <a:endCxn id="1466" idx="2"/>
          </p:cNvCxnSpPr>
          <p:nvPr/>
        </p:nvCxnSpPr>
        <p:spPr>
          <a:xfrm>
            <a:off x="1107968" y="2225585"/>
            <a:ext cx="25434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8" name="Google Shape;1478;p59"/>
          <p:cNvCxnSpPr>
            <a:stCxn id="1384" idx="0"/>
            <a:endCxn id="1466" idx="2"/>
          </p:cNvCxnSpPr>
          <p:nvPr/>
        </p:nvCxnSpPr>
        <p:spPr>
          <a:xfrm>
            <a:off x="1319634" y="2225585"/>
            <a:ext cx="23316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79" name="Google Shape;1479;p59"/>
          <p:cNvCxnSpPr>
            <a:stCxn id="1385" idx="0"/>
            <a:endCxn id="1466" idx="2"/>
          </p:cNvCxnSpPr>
          <p:nvPr/>
        </p:nvCxnSpPr>
        <p:spPr>
          <a:xfrm>
            <a:off x="1531301" y="2225585"/>
            <a:ext cx="21198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0" name="Google Shape;1480;p59"/>
          <p:cNvCxnSpPr>
            <a:stCxn id="1393" idx="0"/>
            <a:endCxn id="1466" idx="2"/>
          </p:cNvCxnSpPr>
          <p:nvPr/>
        </p:nvCxnSpPr>
        <p:spPr>
          <a:xfrm>
            <a:off x="1531301" y="2402595"/>
            <a:ext cx="21198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1" name="Google Shape;1481;p59"/>
          <p:cNvCxnSpPr>
            <a:stCxn id="1401" idx="1"/>
            <a:endCxn id="1466" idx="2"/>
          </p:cNvCxnSpPr>
          <p:nvPr/>
        </p:nvCxnSpPr>
        <p:spPr>
          <a:xfrm rot="10800000" flipH="1">
            <a:off x="1475404" y="2515415"/>
            <a:ext cx="2175900" cy="73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2" name="Google Shape;1482;p59"/>
          <p:cNvCxnSpPr>
            <a:stCxn id="1411" idx="0"/>
            <a:endCxn id="1466" idx="2"/>
          </p:cNvCxnSpPr>
          <p:nvPr/>
        </p:nvCxnSpPr>
        <p:spPr>
          <a:xfrm rot="10800000" flipH="1">
            <a:off x="1531301" y="2515410"/>
            <a:ext cx="2119800" cy="228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3" name="Google Shape;1483;p59"/>
          <p:cNvCxnSpPr>
            <a:stCxn id="1421" idx="0"/>
            <a:endCxn id="1466" idx="2"/>
          </p:cNvCxnSpPr>
          <p:nvPr/>
        </p:nvCxnSpPr>
        <p:spPr>
          <a:xfrm rot="10800000" flipH="1">
            <a:off x="1531301" y="2515420"/>
            <a:ext cx="21198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4" name="Google Shape;1484;p59"/>
          <p:cNvCxnSpPr>
            <a:stCxn id="1420" idx="0"/>
            <a:endCxn id="1466" idx="2"/>
          </p:cNvCxnSpPr>
          <p:nvPr/>
        </p:nvCxnSpPr>
        <p:spPr>
          <a:xfrm rot="10800000" flipH="1">
            <a:off x="1319634" y="2515420"/>
            <a:ext cx="23316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85" name="Google Shape;1485;p59"/>
          <p:cNvCxnSpPr>
            <a:stCxn id="1419" idx="1"/>
            <a:endCxn id="1466" idx="2"/>
          </p:cNvCxnSpPr>
          <p:nvPr/>
        </p:nvCxnSpPr>
        <p:spPr>
          <a:xfrm rot="10800000" flipH="1">
            <a:off x="1052071" y="2515435"/>
            <a:ext cx="2599200" cy="427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86" name="Google Shape;1486;p59"/>
          <p:cNvSpPr txBox="1"/>
          <p:nvPr/>
        </p:nvSpPr>
        <p:spPr>
          <a:xfrm>
            <a:off x="568400" y="4162875"/>
            <a:ext cx="21534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87" name="Google Shape;1487;p59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88" name="Google Shape;1488;p59"/>
          <p:cNvSpPr/>
          <p:nvPr/>
        </p:nvSpPr>
        <p:spPr>
          <a:xfrm>
            <a:off x="1029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89" name="Google Shape;1489;p59"/>
          <p:cNvSpPr/>
          <p:nvPr/>
        </p:nvSpPr>
        <p:spPr>
          <a:xfrm>
            <a:off x="1241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0" name="Google Shape;1490;p59"/>
          <p:cNvSpPr/>
          <p:nvPr/>
        </p:nvSpPr>
        <p:spPr>
          <a:xfrm>
            <a:off x="1452780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1" name="Google Shape;1491;p59"/>
          <p:cNvSpPr/>
          <p:nvPr/>
        </p:nvSpPr>
        <p:spPr>
          <a:xfrm>
            <a:off x="1664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2" name="Google Shape;1492;p59"/>
          <p:cNvSpPr/>
          <p:nvPr/>
        </p:nvSpPr>
        <p:spPr>
          <a:xfrm>
            <a:off x="1876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3" name="Google Shape;1493;p59"/>
          <p:cNvSpPr/>
          <p:nvPr/>
        </p:nvSpPr>
        <p:spPr>
          <a:xfrm>
            <a:off x="1029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4" name="Google Shape;1494;p59"/>
          <p:cNvSpPr/>
          <p:nvPr/>
        </p:nvSpPr>
        <p:spPr>
          <a:xfrm>
            <a:off x="1241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5" name="Google Shape;1495;p59"/>
          <p:cNvSpPr/>
          <p:nvPr/>
        </p:nvSpPr>
        <p:spPr>
          <a:xfrm>
            <a:off x="1452780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6" name="Google Shape;1496;p59"/>
          <p:cNvSpPr/>
          <p:nvPr/>
        </p:nvSpPr>
        <p:spPr>
          <a:xfrm>
            <a:off x="1664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7" name="Google Shape;1497;p59"/>
          <p:cNvSpPr/>
          <p:nvPr/>
        </p:nvSpPr>
        <p:spPr>
          <a:xfrm>
            <a:off x="1876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8" name="Google Shape;1498;p59"/>
          <p:cNvSpPr/>
          <p:nvPr/>
        </p:nvSpPr>
        <p:spPr>
          <a:xfrm>
            <a:off x="1659155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99" name="Google Shape;1499;p59"/>
          <p:cNvSpPr/>
          <p:nvPr/>
        </p:nvSpPr>
        <p:spPr>
          <a:xfrm>
            <a:off x="1870822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0" name="Google Shape;1500;p59"/>
          <p:cNvSpPr/>
          <p:nvPr/>
        </p:nvSpPr>
        <p:spPr>
          <a:xfrm>
            <a:off x="1659155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1" name="Google Shape;1501;p59"/>
          <p:cNvSpPr/>
          <p:nvPr/>
        </p:nvSpPr>
        <p:spPr>
          <a:xfrm>
            <a:off x="1870822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2" name="Google Shape;1502;p59"/>
          <p:cNvSpPr/>
          <p:nvPr/>
        </p:nvSpPr>
        <p:spPr>
          <a:xfrm>
            <a:off x="1659155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3" name="Google Shape;1503;p59"/>
          <p:cNvSpPr/>
          <p:nvPr/>
        </p:nvSpPr>
        <p:spPr>
          <a:xfrm>
            <a:off x="1870822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4" name="Google Shape;1504;p59"/>
          <p:cNvSpPr/>
          <p:nvPr/>
        </p:nvSpPr>
        <p:spPr>
          <a:xfrm>
            <a:off x="2087780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5" name="Google Shape;1505;p59"/>
          <p:cNvSpPr/>
          <p:nvPr/>
        </p:nvSpPr>
        <p:spPr>
          <a:xfrm>
            <a:off x="2299447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6" name="Google Shape;1506;p59"/>
          <p:cNvSpPr/>
          <p:nvPr/>
        </p:nvSpPr>
        <p:spPr>
          <a:xfrm>
            <a:off x="2511114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7" name="Google Shape;1507;p59"/>
          <p:cNvSpPr/>
          <p:nvPr/>
        </p:nvSpPr>
        <p:spPr>
          <a:xfrm>
            <a:off x="2087780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8" name="Google Shape;1508;p59"/>
          <p:cNvSpPr/>
          <p:nvPr/>
        </p:nvSpPr>
        <p:spPr>
          <a:xfrm>
            <a:off x="2299447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09" name="Google Shape;1509;p59"/>
          <p:cNvSpPr/>
          <p:nvPr/>
        </p:nvSpPr>
        <p:spPr>
          <a:xfrm>
            <a:off x="2511114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10" name="Google Shape;1510;p59"/>
          <p:cNvSpPr/>
          <p:nvPr/>
        </p:nvSpPr>
        <p:spPr>
          <a:xfrm>
            <a:off x="1664447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11" name="Google Shape;1511;p59"/>
          <p:cNvSpPr/>
          <p:nvPr/>
        </p:nvSpPr>
        <p:spPr>
          <a:xfrm>
            <a:off x="1876114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12" name="Google Shape;1512;p59"/>
          <p:cNvSpPr/>
          <p:nvPr/>
        </p:nvSpPr>
        <p:spPr>
          <a:xfrm>
            <a:off x="1664447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13" name="Google Shape;1513;p59"/>
          <p:cNvSpPr/>
          <p:nvPr/>
        </p:nvSpPr>
        <p:spPr>
          <a:xfrm>
            <a:off x="1876114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14" name="Google Shape;1514;p59"/>
          <p:cNvSpPr txBox="1"/>
          <p:nvPr/>
        </p:nvSpPr>
        <p:spPr>
          <a:xfrm>
            <a:off x="0" y="2160500"/>
            <a:ext cx="5526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15" name="Google Shape;1515;p59"/>
          <p:cNvSpPr txBox="1"/>
          <p:nvPr/>
        </p:nvSpPr>
        <p:spPr>
          <a:xfrm>
            <a:off x="5597375" y="2199051"/>
            <a:ext cx="34209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 number: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5*5*3 = 75-dimensional 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dot product + bias)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2400" baseline="30000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2400" i="1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lang="en" sz="2400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</a:t>
            </a:r>
            <a:r>
              <a:rPr lang="en" sz="2400" i="1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</a:t>
            </a:r>
            <a:endParaRPr sz="2400" i="1">
              <a:solidFill>
                <a:srgbClr val="4242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6" name="Google Shape;1516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067698-AC0E-C80C-CE24-9B5B4E4BF220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5262D2E-BD53-67AF-9959-EE84E2CA684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60"/>
          <p:cNvSpPr/>
          <p:nvPr/>
        </p:nvSpPr>
        <p:spPr>
          <a:xfrm>
            <a:off x="3607335" y="2339160"/>
            <a:ext cx="1804500" cy="14577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3" name="Google Shape;1523;p60"/>
          <p:cNvSpPr/>
          <p:nvPr/>
        </p:nvSpPr>
        <p:spPr>
          <a:xfrm>
            <a:off x="720800" y="2015375"/>
            <a:ext cx="2153400" cy="20025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4" name="Google Shape;1524;p60"/>
          <p:cNvSpPr/>
          <p:nvPr/>
        </p:nvSpPr>
        <p:spPr>
          <a:xfrm>
            <a:off x="644600" y="2091575"/>
            <a:ext cx="2153400" cy="2002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5" name="Google Shape;1525;p60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 Layer</a:t>
            </a:r>
            <a:endParaRPr sz="3600"/>
          </a:p>
        </p:txBody>
      </p:sp>
      <p:sp>
        <p:nvSpPr>
          <p:cNvPr id="1526" name="Google Shape;1526;p60"/>
          <p:cNvSpPr txBox="1"/>
          <p:nvPr/>
        </p:nvSpPr>
        <p:spPr>
          <a:xfrm>
            <a:off x="412825" y="1149375"/>
            <a:ext cx="5728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x 32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image ⇒ preserve spatial structure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27" name="Google Shape;1527;p60"/>
          <p:cNvSpPr/>
          <p:nvPr/>
        </p:nvSpPr>
        <p:spPr>
          <a:xfrm>
            <a:off x="568400" y="2167775"/>
            <a:ext cx="2153400" cy="2002500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8" name="Google Shape;1528;p60"/>
          <p:cNvSpPr/>
          <p:nvPr/>
        </p:nvSpPr>
        <p:spPr>
          <a:xfrm>
            <a:off x="805609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29" name="Google Shape;1529;p60"/>
          <p:cNvSpPr/>
          <p:nvPr/>
        </p:nvSpPr>
        <p:spPr>
          <a:xfrm>
            <a:off x="1022039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0" name="Google Shape;1530;p60"/>
          <p:cNvSpPr/>
          <p:nvPr/>
        </p:nvSpPr>
        <p:spPr>
          <a:xfrm>
            <a:off x="1233705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1" name="Google Shape;1531;p60"/>
          <p:cNvSpPr/>
          <p:nvPr/>
        </p:nvSpPr>
        <p:spPr>
          <a:xfrm>
            <a:off x="1445372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2" name="Google Shape;1532;p60"/>
          <p:cNvSpPr/>
          <p:nvPr/>
        </p:nvSpPr>
        <p:spPr>
          <a:xfrm>
            <a:off x="1657039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3" name="Google Shape;1533;p60"/>
          <p:cNvSpPr/>
          <p:nvPr/>
        </p:nvSpPr>
        <p:spPr>
          <a:xfrm>
            <a:off x="2087780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4" name="Google Shape;1534;p60"/>
          <p:cNvSpPr/>
          <p:nvPr/>
        </p:nvSpPr>
        <p:spPr>
          <a:xfrm>
            <a:off x="2299447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5" name="Google Shape;1535;p60"/>
          <p:cNvSpPr/>
          <p:nvPr/>
        </p:nvSpPr>
        <p:spPr>
          <a:xfrm>
            <a:off x="2511114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6" name="Google Shape;1536;p60"/>
          <p:cNvSpPr/>
          <p:nvPr/>
        </p:nvSpPr>
        <p:spPr>
          <a:xfrm>
            <a:off x="810372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7" name="Google Shape;1537;p60"/>
          <p:cNvSpPr/>
          <p:nvPr/>
        </p:nvSpPr>
        <p:spPr>
          <a:xfrm>
            <a:off x="1022039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8" name="Google Shape;1538;p60"/>
          <p:cNvSpPr/>
          <p:nvPr/>
        </p:nvSpPr>
        <p:spPr>
          <a:xfrm>
            <a:off x="1233705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9" name="Google Shape;1539;p60"/>
          <p:cNvSpPr/>
          <p:nvPr/>
        </p:nvSpPr>
        <p:spPr>
          <a:xfrm>
            <a:off x="1445372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0" name="Google Shape;1540;p60"/>
          <p:cNvSpPr/>
          <p:nvPr/>
        </p:nvSpPr>
        <p:spPr>
          <a:xfrm>
            <a:off x="1657039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1" name="Google Shape;1541;p60"/>
          <p:cNvSpPr/>
          <p:nvPr/>
        </p:nvSpPr>
        <p:spPr>
          <a:xfrm>
            <a:off x="2087780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2" name="Google Shape;1542;p60"/>
          <p:cNvSpPr/>
          <p:nvPr/>
        </p:nvSpPr>
        <p:spPr>
          <a:xfrm>
            <a:off x="2299447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3" name="Google Shape;1543;p60"/>
          <p:cNvSpPr/>
          <p:nvPr/>
        </p:nvSpPr>
        <p:spPr>
          <a:xfrm>
            <a:off x="2511114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4" name="Google Shape;1544;p60"/>
          <p:cNvSpPr/>
          <p:nvPr/>
        </p:nvSpPr>
        <p:spPr>
          <a:xfrm>
            <a:off x="810372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5" name="Google Shape;1545;p60"/>
          <p:cNvSpPr/>
          <p:nvPr/>
        </p:nvSpPr>
        <p:spPr>
          <a:xfrm>
            <a:off x="1022039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6" name="Google Shape;1546;p60"/>
          <p:cNvSpPr/>
          <p:nvPr/>
        </p:nvSpPr>
        <p:spPr>
          <a:xfrm>
            <a:off x="1233705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7" name="Google Shape;1547;p60"/>
          <p:cNvSpPr/>
          <p:nvPr/>
        </p:nvSpPr>
        <p:spPr>
          <a:xfrm>
            <a:off x="1445372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8" name="Google Shape;1548;p60"/>
          <p:cNvSpPr/>
          <p:nvPr/>
        </p:nvSpPr>
        <p:spPr>
          <a:xfrm>
            <a:off x="1657039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49" name="Google Shape;1549;p60"/>
          <p:cNvSpPr/>
          <p:nvPr/>
        </p:nvSpPr>
        <p:spPr>
          <a:xfrm>
            <a:off x="2087780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0" name="Google Shape;1550;p60"/>
          <p:cNvSpPr/>
          <p:nvPr/>
        </p:nvSpPr>
        <p:spPr>
          <a:xfrm>
            <a:off x="2299447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1" name="Google Shape;1551;p60"/>
          <p:cNvSpPr/>
          <p:nvPr/>
        </p:nvSpPr>
        <p:spPr>
          <a:xfrm>
            <a:off x="2511114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2" name="Google Shape;1552;p60"/>
          <p:cNvSpPr/>
          <p:nvPr/>
        </p:nvSpPr>
        <p:spPr>
          <a:xfrm>
            <a:off x="606114" y="310247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3" name="Google Shape;1553;p60"/>
          <p:cNvSpPr/>
          <p:nvPr/>
        </p:nvSpPr>
        <p:spPr>
          <a:xfrm>
            <a:off x="81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4" name="Google Shape;1554;p60"/>
          <p:cNvSpPr/>
          <p:nvPr/>
        </p:nvSpPr>
        <p:spPr>
          <a:xfrm>
            <a:off x="810372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5" name="Google Shape;1555;p60"/>
          <p:cNvSpPr/>
          <p:nvPr/>
        </p:nvSpPr>
        <p:spPr>
          <a:xfrm>
            <a:off x="1022039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6" name="Google Shape;1556;p60"/>
          <p:cNvSpPr/>
          <p:nvPr/>
        </p:nvSpPr>
        <p:spPr>
          <a:xfrm>
            <a:off x="1233705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7" name="Google Shape;1557;p60"/>
          <p:cNvSpPr/>
          <p:nvPr/>
        </p:nvSpPr>
        <p:spPr>
          <a:xfrm>
            <a:off x="1445372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8" name="Google Shape;1558;p60"/>
          <p:cNvSpPr/>
          <p:nvPr/>
        </p:nvSpPr>
        <p:spPr>
          <a:xfrm>
            <a:off x="1657039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59" name="Google Shape;1559;p60"/>
          <p:cNvSpPr/>
          <p:nvPr/>
        </p:nvSpPr>
        <p:spPr>
          <a:xfrm>
            <a:off x="208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0" name="Google Shape;1560;p60"/>
          <p:cNvSpPr/>
          <p:nvPr/>
        </p:nvSpPr>
        <p:spPr>
          <a:xfrm>
            <a:off x="2299447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1" name="Google Shape;1561;p60"/>
          <p:cNvSpPr/>
          <p:nvPr/>
        </p:nvSpPr>
        <p:spPr>
          <a:xfrm>
            <a:off x="2511114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2" name="Google Shape;1562;p60"/>
          <p:cNvSpPr/>
          <p:nvPr/>
        </p:nvSpPr>
        <p:spPr>
          <a:xfrm>
            <a:off x="606114" y="327920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3" name="Google Shape;1563;p60"/>
          <p:cNvSpPr/>
          <p:nvPr/>
        </p:nvSpPr>
        <p:spPr>
          <a:xfrm>
            <a:off x="81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4" name="Google Shape;1564;p60"/>
          <p:cNvSpPr/>
          <p:nvPr/>
        </p:nvSpPr>
        <p:spPr>
          <a:xfrm>
            <a:off x="810372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5" name="Google Shape;1565;p60"/>
          <p:cNvSpPr/>
          <p:nvPr/>
        </p:nvSpPr>
        <p:spPr>
          <a:xfrm>
            <a:off x="1022039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6" name="Google Shape;1566;p60"/>
          <p:cNvSpPr/>
          <p:nvPr/>
        </p:nvSpPr>
        <p:spPr>
          <a:xfrm>
            <a:off x="1233705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7" name="Google Shape;1567;p60"/>
          <p:cNvSpPr/>
          <p:nvPr/>
        </p:nvSpPr>
        <p:spPr>
          <a:xfrm>
            <a:off x="1445372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8" name="Google Shape;1568;p60"/>
          <p:cNvSpPr/>
          <p:nvPr/>
        </p:nvSpPr>
        <p:spPr>
          <a:xfrm>
            <a:off x="1657039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9" name="Google Shape;1569;p60"/>
          <p:cNvSpPr/>
          <p:nvPr/>
        </p:nvSpPr>
        <p:spPr>
          <a:xfrm>
            <a:off x="208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0" name="Google Shape;1570;p60"/>
          <p:cNvSpPr/>
          <p:nvPr/>
        </p:nvSpPr>
        <p:spPr>
          <a:xfrm>
            <a:off x="2299447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1" name="Google Shape;1571;p60"/>
          <p:cNvSpPr/>
          <p:nvPr/>
        </p:nvSpPr>
        <p:spPr>
          <a:xfrm>
            <a:off x="2511114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2" name="Google Shape;1572;p60"/>
          <p:cNvSpPr/>
          <p:nvPr/>
        </p:nvSpPr>
        <p:spPr>
          <a:xfrm>
            <a:off x="606114" y="345593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3" name="Google Shape;1573;p60"/>
          <p:cNvSpPr/>
          <p:nvPr/>
        </p:nvSpPr>
        <p:spPr>
          <a:xfrm>
            <a:off x="81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4" name="Google Shape;1574;p60"/>
          <p:cNvSpPr/>
          <p:nvPr/>
        </p:nvSpPr>
        <p:spPr>
          <a:xfrm>
            <a:off x="102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5" name="Google Shape;1575;p60"/>
          <p:cNvSpPr/>
          <p:nvPr/>
        </p:nvSpPr>
        <p:spPr>
          <a:xfrm>
            <a:off x="124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6" name="Google Shape;1576;p60"/>
          <p:cNvSpPr/>
          <p:nvPr/>
        </p:nvSpPr>
        <p:spPr>
          <a:xfrm>
            <a:off x="1452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7" name="Google Shape;1577;p60"/>
          <p:cNvSpPr/>
          <p:nvPr/>
        </p:nvSpPr>
        <p:spPr>
          <a:xfrm>
            <a:off x="1664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8" name="Google Shape;1578;p60"/>
          <p:cNvSpPr/>
          <p:nvPr/>
        </p:nvSpPr>
        <p:spPr>
          <a:xfrm>
            <a:off x="1876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9" name="Google Shape;1579;p60"/>
          <p:cNvSpPr/>
          <p:nvPr/>
        </p:nvSpPr>
        <p:spPr>
          <a:xfrm>
            <a:off x="208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0" name="Google Shape;1580;p60"/>
          <p:cNvSpPr/>
          <p:nvPr/>
        </p:nvSpPr>
        <p:spPr>
          <a:xfrm>
            <a:off x="229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1" name="Google Shape;1581;p60"/>
          <p:cNvSpPr/>
          <p:nvPr/>
        </p:nvSpPr>
        <p:spPr>
          <a:xfrm>
            <a:off x="251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2" name="Google Shape;1582;p60"/>
          <p:cNvSpPr/>
          <p:nvPr/>
        </p:nvSpPr>
        <p:spPr>
          <a:xfrm>
            <a:off x="606114" y="36326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3" name="Google Shape;1583;p60"/>
          <p:cNvSpPr/>
          <p:nvPr/>
        </p:nvSpPr>
        <p:spPr>
          <a:xfrm>
            <a:off x="81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4" name="Google Shape;1584;p60"/>
          <p:cNvSpPr/>
          <p:nvPr/>
        </p:nvSpPr>
        <p:spPr>
          <a:xfrm>
            <a:off x="102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5" name="Google Shape;1585;p60"/>
          <p:cNvSpPr/>
          <p:nvPr/>
        </p:nvSpPr>
        <p:spPr>
          <a:xfrm>
            <a:off x="124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6" name="Google Shape;1586;p60"/>
          <p:cNvSpPr/>
          <p:nvPr/>
        </p:nvSpPr>
        <p:spPr>
          <a:xfrm>
            <a:off x="1452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7" name="Google Shape;1587;p60"/>
          <p:cNvSpPr/>
          <p:nvPr/>
        </p:nvSpPr>
        <p:spPr>
          <a:xfrm>
            <a:off x="1664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8" name="Google Shape;1588;p60"/>
          <p:cNvSpPr/>
          <p:nvPr/>
        </p:nvSpPr>
        <p:spPr>
          <a:xfrm>
            <a:off x="1876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89" name="Google Shape;1589;p60"/>
          <p:cNvSpPr/>
          <p:nvPr/>
        </p:nvSpPr>
        <p:spPr>
          <a:xfrm>
            <a:off x="208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0" name="Google Shape;1590;p60"/>
          <p:cNvSpPr/>
          <p:nvPr/>
        </p:nvSpPr>
        <p:spPr>
          <a:xfrm>
            <a:off x="229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1" name="Google Shape;1591;p60"/>
          <p:cNvSpPr/>
          <p:nvPr/>
        </p:nvSpPr>
        <p:spPr>
          <a:xfrm>
            <a:off x="251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2" name="Google Shape;1592;p60"/>
          <p:cNvSpPr/>
          <p:nvPr/>
        </p:nvSpPr>
        <p:spPr>
          <a:xfrm>
            <a:off x="606114" y="38093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3" name="Google Shape;1593;p60"/>
          <p:cNvSpPr/>
          <p:nvPr/>
        </p:nvSpPr>
        <p:spPr>
          <a:xfrm>
            <a:off x="81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4" name="Google Shape;1594;p60"/>
          <p:cNvSpPr/>
          <p:nvPr/>
        </p:nvSpPr>
        <p:spPr>
          <a:xfrm>
            <a:off x="102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5" name="Google Shape;1595;p60"/>
          <p:cNvSpPr/>
          <p:nvPr/>
        </p:nvSpPr>
        <p:spPr>
          <a:xfrm>
            <a:off x="124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6" name="Google Shape;1596;p60"/>
          <p:cNvSpPr/>
          <p:nvPr/>
        </p:nvSpPr>
        <p:spPr>
          <a:xfrm>
            <a:off x="1452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7" name="Google Shape;1597;p60"/>
          <p:cNvSpPr/>
          <p:nvPr/>
        </p:nvSpPr>
        <p:spPr>
          <a:xfrm>
            <a:off x="1664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8" name="Google Shape;1598;p60"/>
          <p:cNvSpPr/>
          <p:nvPr/>
        </p:nvSpPr>
        <p:spPr>
          <a:xfrm>
            <a:off x="1876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99" name="Google Shape;1599;p60"/>
          <p:cNvSpPr/>
          <p:nvPr/>
        </p:nvSpPr>
        <p:spPr>
          <a:xfrm>
            <a:off x="208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0" name="Google Shape;1600;p60"/>
          <p:cNvSpPr/>
          <p:nvPr/>
        </p:nvSpPr>
        <p:spPr>
          <a:xfrm>
            <a:off x="229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1" name="Google Shape;1601;p60"/>
          <p:cNvSpPr/>
          <p:nvPr/>
        </p:nvSpPr>
        <p:spPr>
          <a:xfrm>
            <a:off x="251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2" name="Google Shape;1602;p60"/>
          <p:cNvSpPr/>
          <p:nvPr/>
        </p:nvSpPr>
        <p:spPr>
          <a:xfrm>
            <a:off x="60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3" name="Google Shape;1603;p60"/>
          <p:cNvSpPr/>
          <p:nvPr/>
        </p:nvSpPr>
        <p:spPr>
          <a:xfrm>
            <a:off x="81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4" name="Google Shape;1604;p60"/>
          <p:cNvSpPr/>
          <p:nvPr/>
        </p:nvSpPr>
        <p:spPr>
          <a:xfrm>
            <a:off x="102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5" name="Google Shape;1605;p60"/>
          <p:cNvSpPr/>
          <p:nvPr/>
        </p:nvSpPr>
        <p:spPr>
          <a:xfrm>
            <a:off x="124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6" name="Google Shape;1606;p60"/>
          <p:cNvSpPr/>
          <p:nvPr/>
        </p:nvSpPr>
        <p:spPr>
          <a:xfrm>
            <a:off x="1452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7" name="Google Shape;1607;p60"/>
          <p:cNvSpPr/>
          <p:nvPr/>
        </p:nvSpPr>
        <p:spPr>
          <a:xfrm>
            <a:off x="1664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8" name="Google Shape;1608;p60"/>
          <p:cNvSpPr/>
          <p:nvPr/>
        </p:nvSpPr>
        <p:spPr>
          <a:xfrm>
            <a:off x="187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09" name="Google Shape;1609;p60"/>
          <p:cNvSpPr/>
          <p:nvPr/>
        </p:nvSpPr>
        <p:spPr>
          <a:xfrm>
            <a:off x="208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0" name="Google Shape;1610;p60"/>
          <p:cNvSpPr/>
          <p:nvPr/>
        </p:nvSpPr>
        <p:spPr>
          <a:xfrm>
            <a:off x="229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11" name="Google Shape;1611;p60"/>
          <p:cNvSpPr/>
          <p:nvPr/>
        </p:nvSpPr>
        <p:spPr>
          <a:xfrm>
            <a:off x="251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612" name="Google Shape;1612;p60"/>
          <p:cNvCxnSpPr>
            <a:stCxn id="1528" idx="0"/>
            <a:endCxn id="1613" idx="2"/>
          </p:cNvCxnSpPr>
          <p:nvPr/>
        </p:nvCxnSpPr>
        <p:spPr>
          <a:xfrm>
            <a:off x="884659" y="2225585"/>
            <a:ext cx="29952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14" name="Google Shape;1614;p60"/>
          <p:cNvCxnSpPr>
            <a:stCxn id="1544" idx="0"/>
            <a:endCxn id="1613" idx="2"/>
          </p:cNvCxnSpPr>
          <p:nvPr/>
        </p:nvCxnSpPr>
        <p:spPr>
          <a:xfrm rot="10800000" flipH="1">
            <a:off x="889422" y="2515400"/>
            <a:ext cx="2990400" cy="51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13" name="Google Shape;1613;p60"/>
          <p:cNvSpPr/>
          <p:nvPr/>
        </p:nvSpPr>
        <p:spPr>
          <a:xfrm>
            <a:off x="3879839" y="24414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615" name="Google Shape;1615;p60"/>
          <p:cNvCxnSpPr>
            <a:stCxn id="1529" idx="0"/>
            <a:endCxn id="1613" idx="2"/>
          </p:cNvCxnSpPr>
          <p:nvPr/>
        </p:nvCxnSpPr>
        <p:spPr>
          <a:xfrm>
            <a:off x="1101089" y="2225585"/>
            <a:ext cx="27789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16" name="Google Shape;1616;p60"/>
          <p:cNvCxnSpPr>
            <a:stCxn id="1564" idx="0"/>
            <a:endCxn id="1613" idx="2"/>
          </p:cNvCxnSpPr>
          <p:nvPr/>
        </p:nvCxnSpPr>
        <p:spPr>
          <a:xfrm rot="10800000" flipH="1">
            <a:off x="889422" y="2515420"/>
            <a:ext cx="29904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17" name="Google Shape;1617;p60"/>
          <p:cNvCxnSpPr>
            <a:stCxn id="1568" idx="0"/>
            <a:endCxn id="1613" idx="2"/>
          </p:cNvCxnSpPr>
          <p:nvPr/>
        </p:nvCxnSpPr>
        <p:spPr>
          <a:xfrm rot="10800000" flipH="1">
            <a:off x="1736089" y="2515420"/>
            <a:ext cx="21438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18" name="Google Shape;1618;p60"/>
          <p:cNvCxnSpPr>
            <a:stCxn id="1536" idx="0"/>
            <a:endCxn id="1613" idx="2"/>
          </p:cNvCxnSpPr>
          <p:nvPr/>
        </p:nvCxnSpPr>
        <p:spPr>
          <a:xfrm>
            <a:off x="889422" y="2402595"/>
            <a:ext cx="29904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19" name="Google Shape;1619;p60"/>
          <p:cNvCxnSpPr>
            <a:stCxn id="1554" idx="7"/>
            <a:endCxn id="1613" idx="2"/>
          </p:cNvCxnSpPr>
          <p:nvPr/>
        </p:nvCxnSpPr>
        <p:spPr>
          <a:xfrm rot="10800000" flipH="1">
            <a:off x="945319" y="2515425"/>
            <a:ext cx="2934600" cy="250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0" name="Google Shape;1620;p60"/>
          <p:cNvCxnSpPr>
            <a:stCxn id="1537" idx="0"/>
            <a:endCxn id="1613" idx="2"/>
          </p:cNvCxnSpPr>
          <p:nvPr/>
        </p:nvCxnSpPr>
        <p:spPr>
          <a:xfrm>
            <a:off x="1101089" y="2402595"/>
            <a:ext cx="27789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1" name="Google Shape;1621;p60"/>
          <p:cNvCxnSpPr>
            <a:stCxn id="1545" idx="0"/>
            <a:endCxn id="1613" idx="2"/>
          </p:cNvCxnSpPr>
          <p:nvPr/>
        </p:nvCxnSpPr>
        <p:spPr>
          <a:xfrm rot="10800000" flipH="1">
            <a:off x="1101089" y="2515400"/>
            <a:ext cx="2778900" cy="51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2" name="Google Shape;1622;p60"/>
          <p:cNvCxnSpPr>
            <a:stCxn id="1555" idx="0"/>
            <a:endCxn id="1613" idx="2"/>
          </p:cNvCxnSpPr>
          <p:nvPr/>
        </p:nvCxnSpPr>
        <p:spPr>
          <a:xfrm rot="10800000" flipH="1">
            <a:off x="1101089" y="2515410"/>
            <a:ext cx="2778900" cy="228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3" name="Google Shape;1623;p60"/>
          <p:cNvCxnSpPr>
            <a:stCxn id="1565" idx="0"/>
            <a:endCxn id="1613" idx="2"/>
          </p:cNvCxnSpPr>
          <p:nvPr/>
        </p:nvCxnSpPr>
        <p:spPr>
          <a:xfrm rot="10800000" flipH="1">
            <a:off x="1101089" y="2515420"/>
            <a:ext cx="27789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4" name="Google Shape;1624;p60"/>
          <p:cNvCxnSpPr>
            <a:stCxn id="1530" idx="0"/>
            <a:endCxn id="1613" idx="2"/>
          </p:cNvCxnSpPr>
          <p:nvPr/>
        </p:nvCxnSpPr>
        <p:spPr>
          <a:xfrm>
            <a:off x="1312755" y="2225585"/>
            <a:ext cx="25671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5" name="Google Shape;1625;p60"/>
          <p:cNvCxnSpPr>
            <a:stCxn id="1531" idx="0"/>
            <a:endCxn id="1613" idx="2"/>
          </p:cNvCxnSpPr>
          <p:nvPr/>
        </p:nvCxnSpPr>
        <p:spPr>
          <a:xfrm>
            <a:off x="1524422" y="2225585"/>
            <a:ext cx="23553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6" name="Google Shape;1626;p60"/>
          <p:cNvCxnSpPr>
            <a:stCxn id="1532" idx="0"/>
            <a:endCxn id="1613" idx="2"/>
          </p:cNvCxnSpPr>
          <p:nvPr/>
        </p:nvCxnSpPr>
        <p:spPr>
          <a:xfrm>
            <a:off x="1736089" y="2225585"/>
            <a:ext cx="21438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7" name="Google Shape;1627;p60"/>
          <p:cNvCxnSpPr>
            <a:stCxn id="1540" idx="0"/>
            <a:endCxn id="1613" idx="2"/>
          </p:cNvCxnSpPr>
          <p:nvPr/>
        </p:nvCxnSpPr>
        <p:spPr>
          <a:xfrm>
            <a:off x="1736089" y="2402595"/>
            <a:ext cx="21438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8" name="Google Shape;1628;p60"/>
          <p:cNvCxnSpPr>
            <a:stCxn id="1548" idx="1"/>
            <a:endCxn id="1613" idx="2"/>
          </p:cNvCxnSpPr>
          <p:nvPr/>
        </p:nvCxnSpPr>
        <p:spPr>
          <a:xfrm rot="10800000" flipH="1">
            <a:off x="1680192" y="2515415"/>
            <a:ext cx="2199600" cy="73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9" name="Google Shape;1629;p60"/>
          <p:cNvCxnSpPr>
            <a:stCxn id="1558" idx="0"/>
            <a:endCxn id="1613" idx="2"/>
          </p:cNvCxnSpPr>
          <p:nvPr/>
        </p:nvCxnSpPr>
        <p:spPr>
          <a:xfrm rot="10800000" flipH="1">
            <a:off x="1736089" y="2515410"/>
            <a:ext cx="2143800" cy="228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30" name="Google Shape;1630;p60"/>
          <p:cNvCxnSpPr>
            <a:stCxn id="1568" idx="0"/>
            <a:endCxn id="1613" idx="2"/>
          </p:cNvCxnSpPr>
          <p:nvPr/>
        </p:nvCxnSpPr>
        <p:spPr>
          <a:xfrm rot="10800000" flipH="1">
            <a:off x="1736089" y="2515420"/>
            <a:ext cx="21438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31" name="Google Shape;1631;p60"/>
          <p:cNvCxnSpPr>
            <a:stCxn id="1567" idx="0"/>
            <a:endCxn id="1613" idx="2"/>
          </p:cNvCxnSpPr>
          <p:nvPr/>
        </p:nvCxnSpPr>
        <p:spPr>
          <a:xfrm rot="10800000" flipH="1">
            <a:off x="1524422" y="2515420"/>
            <a:ext cx="23553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32" name="Google Shape;1632;p60"/>
          <p:cNvCxnSpPr>
            <a:stCxn id="1566" idx="1"/>
            <a:endCxn id="1613" idx="2"/>
          </p:cNvCxnSpPr>
          <p:nvPr/>
        </p:nvCxnSpPr>
        <p:spPr>
          <a:xfrm rot="10800000" flipH="1">
            <a:off x="1256859" y="2515435"/>
            <a:ext cx="2622900" cy="427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33" name="Google Shape;1633;p60"/>
          <p:cNvSpPr txBox="1"/>
          <p:nvPr/>
        </p:nvSpPr>
        <p:spPr>
          <a:xfrm>
            <a:off x="568400" y="4162875"/>
            <a:ext cx="21534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4" name="Google Shape;1634;p60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5" name="Google Shape;1635;p60"/>
          <p:cNvSpPr/>
          <p:nvPr/>
        </p:nvSpPr>
        <p:spPr>
          <a:xfrm>
            <a:off x="1029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6" name="Google Shape;1636;p60"/>
          <p:cNvSpPr/>
          <p:nvPr/>
        </p:nvSpPr>
        <p:spPr>
          <a:xfrm>
            <a:off x="1241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7" name="Google Shape;1637;p60"/>
          <p:cNvSpPr/>
          <p:nvPr/>
        </p:nvSpPr>
        <p:spPr>
          <a:xfrm>
            <a:off x="1452780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8" name="Google Shape;1638;p60"/>
          <p:cNvSpPr/>
          <p:nvPr/>
        </p:nvSpPr>
        <p:spPr>
          <a:xfrm>
            <a:off x="1664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39" name="Google Shape;1639;p60"/>
          <p:cNvSpPr/>
          <p:nvPr/>
        </p:nvSpPr>
        <p:spPr>
          <a:xfrm>
            <a:off x="1876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0" name="Google Shape;1640;p60"/>
          <p:cNvSpPr/>
          <p:nvPr/>
        </p:nvSpPr>
        <p:spPr>
          <a:xfrm>
            <a:off x="1029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1" name="Google Shape;1641;p60"/>
          <p:cNvSpPr/>
          <p:nvPr/>
        </p:nvSpPr>
        <p:spPr>
          <a:xfrm>
            <a:off x="1241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2" name="Google Shape;1642;p60"/>
          <p:cNvSpPr/>
          <p:nvPr/>
        </p:nvSpPr>
        <p:spPr>
          <a:xfrm>
            <a:off x="1452780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3" name="Google Shape;1643;p60"/>
          <p:cNvSpPr/>
          <p:nvPr/>
        </p:nvSpPr>
        <p:spPr>
          <a:xfrm>
            <a:off x="1664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4" name="Google Shape;1644;p60"/>
          <p:cNvSpPr/>
          <p:nvPr/>
        </p:nvSpPr>
        <p:spPr>
          <a:xfrm>
            <a:off x="1876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5" name="Google Shape;1645;p60"/>
          <p:cNvSpPr/>
          <p:nvPr/>
        </p:nvSpPr>
        <p:spPr>
          <a:xfrm>
            <a:off x="1870822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6" name="Google Shape;1646;p60"/>
          <p:cNvSpPr/>
          <p:nvPr/>
        </p:nvSpPr>
        <p:spPr>
          <a:xfrm>
            <a:off x="1870822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7" name="Google Shape;1647;p60"/>
          <p:cNvSpPr/>
          <p:nvPr/>
        </p:nvSpPr>
        <p:spPr>
          <a:xfrm>
            <a:off x="1870822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8" name="Google Shape;1648;p60"/>
          <p:cNvSpPr/>
          <p:nvPr/>
        </p:nvSpPr>
        <p:spPr>
          <a:xfrm>
            <a:off x="2087780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49" name="Google Shape;1649;p60"/>
          <p:cNvSpPr/>
          <p:nvPr/>
        </p:nvSpPr>
        <p:spPr>
          <a:xfrm>
            <a:off x="2299447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0" name="Google Shape;1650;p60"/>
          <p:cNvSpPr/>
          <p:nvPr/>
        </p:nvSpPr>
        <p:spPr>
          <a:xfrm>
            <a:off x="2511114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1" name="Google Shape;1651;p60"/>
          <p:cNvSpPr/>
          <p:nvPr/>
        </p:nvSpPr>
        <p:spPr>
          <a:xfrm>
            <a:off x="2087780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2" name="Google Shape;1652;p60"/>
          <p:cNvSpPr/>
          <p:nvPr/>
        </p:nvSpPr>
        <p:spPr>
          <a:xfrm>
            <a:off x="2299447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3" name="Google Shape;1653;p60"/>
          <p:cNvSpPr/>
          <p:nvPr/>
        </p:nvSpPr>
        <p:spPr>
          <a:xfrm>
            <a:off x="2511114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4" name="Google Shape;1654;p60"/>
          <p:cNvSpPr/>
          <p:nvPr/>
        </p:nvSpPr>
        <p:spPr>
          <a:xfrm>
            <a:off x="1876114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5" name="Google Shape;1655;p60"/>
          <p:cNvSpPr/>
          <p:nvPr/>
        </p:nvSpPr>
        <p:spPr>
          <a:xfrm>
            <a:off x="1876114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6" name="Google Shape;1656;p60"/>
          <p:cNvSpPr txBox="1"/>
          <p:nvPr/>
        </p:nvSpPr>
        <p:spPr>
          <a:xfrm>
            <a:off x="0" y="2160500"/>
            <a:ext cx="5526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7" name="Google Shape;1657;p60"/>
          <p:cNvSpPr/>
          <p:nvPr/>
        </p:nvSpPr>
        <p:spPr>
          <a:xfrm>
            <a:off x="600822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8" name="Google Shape;1658;p60"/>
          <p:cNvSpPr/>
          <p:nvPr/>
        </p:nvSpPr>
        <p:spPr>
          <a:xfrm>
            <a:off x="605584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9" name="Google Shape;1659;p60"/>
          <p:cNvSpPr/>
          <p:nvPr/>
        </p:nvSpPr>
        <p:spPr>
          <a:xfrm>
            <a:off x="605584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60" name="Google Shape;1660;p60"/>
          <p:cNvSpPr/>
          <p:nvPr/>
        </p:nvSpPr>
        <p:spPr>
          <a:xfrm>
            <a:off x="605584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61" name="Google Shape;1661;p60"/>
          <p:cNvSpPr/>
          <p:nvPr/>
        </p:nvSpPr>
        <p:spPr>
          <a:xfrm>
            <a:off x="605584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62" name="Google Shape;1662;p60"/>
          <p:cNvSpPr/>
          <p:nvPr/>
        </p:nvSpPr>
        <p:spPr>
          <a:xfrm>
            <a:off x="3651239" y="24414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63" name="Google Shape;1663;p60"/>
          <p:cNvSpPr txBox="1"/>
          <p:nvPr/>
        </p:nvSpPr>
        <p:spPr>
          <a:xfrm>
            <a:off x="5597375" y="2199051"/>
            <a:ext cx="34209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 number: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5*5*3 = 75-dimensional 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dot product + bias)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2400" baseline="30000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2400" i="1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lang="en" sz="2400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</a:t>
            </a:r>
            <a:r>
              <a:rPr lang="en" sz="2400" i="1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</a:t>
            </a:r>
            <a:endParaRPr sz="2400" i="1">
              <a:solidFill>
                <a:srgbClr val="4242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4" name="Google Shape;1664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AF1014-FE09-B2EC-7902-1CC2595C3F21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1AA0927-1CE7-28D0-59F0-A2DB50AF4E0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p61"/>
          <p:cNvSpPr/>
          <p:nvPr/>
        </p:nvSpPr>
        <p:spPr>
          <a:xfrm>
            <a:off x="3607335" y="2339160"/>
            <a:ext cx="1804500" cy="14577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1" name="Google Shape;1671;p61"/>
          <p:cNvSpPr/>
          <p:nvPr/>
        </p:nvSpPr>
        <p:spPr>
          <a:xfrm>
            <a:off x="720800" y="2015375"/>
            <a:ext cx="2153400" cy="2002500"/>
          </a:xfrm>
          <a:prstGeom prst="rect">
            <a:avLst/>
          </a:prstGeom>
          <a:solidFill>
            <a:srgbClr val="C9DAF8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2" name="Google Shape;1672;p61"/>
          <p:cNvSpPr/>
          <p:nvPr/>
        </p:nvSpPr>
        <p:spPr>
          <a:xfrm>
            <a:off x="644600" y="2091575"/>
            <a:ext cx="2153400" cy="20025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3" name="Google Shape;1673;p61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45132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 Layer</a:t>
            </a:r>
            <a:endParaRPr sz="3600"/>
          </a:p>
        </p:txBody>
      </p:sp>
      <p:sp>
        <p:nvSpPr>
          <p:cNvPr id="1674" name="Google Shape;1674;p61"/>
          <p:cNvSpPr txBox="1"/>
          <p:nvPr/>
        </p:nvSpPr>
        <p:spPr>
          <a:xfrm>
            <a:off x="412825" y="1149375"/>
            <a:ext cx="5728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x 32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image ⇒ preserve spatial structure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5" name="Google Shape;1675;p61"/>
          <p:cNvSpPr/>
          <p:nvPr/>
        </p:nvSpPr>
        <p:spPr>
          <a:xfrm>
            <a:off x="568400" y="2167775"/>
            <a:ext cx="2153400" cy="2002500"/>
          </a:xfrm>
          <a:prstGeom prst="rect">
            <a:avLst/>
          </a:prstGeom>
          <a:solidFill>
            <a:srgbClr val="EAD1DC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6" name="Google Shape;1676;p61"/>
          <p:cNvSpPr/>
          <p:nvPr/>
        </p:nvSpPr>
        <p:spPr>
          <a:xfrm>
            <a:off x="805609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7" name="Google Shape;1677;p61"/>
          <p:cNvSpPr/>
          <p:nvPr/>
        </p:nvSpPr>
        <p:spPr>
          <a:xfrm>
            <a:off x="1022039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8" name="Google Shape;1678;p61"/>
          <p:cNvSpPr/>
          <p:nvPr/>
        </p:nvSpPr>
        <p:spPr>
          <a:xfrm>
            <a:off x="1233705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79" name="Google Shape;1679;p61"/>
          <p:cNvSpPr/>
          <p:nvPr/>
        </p:nvSpPr>
        <p:spPr>
          <a:xfrm>
            <a:off x="1445372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0" name="Google Shape;1680;p61"/>
          <p:cNvSpPr/>
          <p:nvPr/>
        </p:nvSpPr>
        <p:spPr>
          <a:xfrm>
            <a:off x="1657039" y="222558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1" name="Google Shape;1681;p61"/>
          <p:cNvSpPr/>
          <p:nvPr/>
        </p:nvSpPr>
        <p:spPr>
          <a:xfrm>
            <a:off x="2087780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2" name="Google Shape;1682;p61"/>
          <p:cNvSpPr/>
          <p:nvPr/>
        </p:nvSpPr>
        <p:spPr>
          <a:xfrm>
            <a:off x="2299447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3" name="Google Shape;1683;p61"/>
          <p:cNvSpPr/>
          <p:nvPr/>
        </p:nvSpPr>
        <p:spPr>
          <a:xfrm>
            <a:off x="2511114" y="258753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4" name="Google Shape;1684;p61"/>
          <p:cNvSpPr/>
          <p:nvPr/>
        </p:nvSpPr>
        <p:spPr>
          <a:xfrm>
            <a:off x="810372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5" name="Google Shape;1685;p61"/>
          <p:cNvSpPr/>
          <p:nvPr/>
        </p:nvSpPr>
        <p:spPr>
          <a:xfrm>
            <a:off x="1022039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6" name="Google Shape;1686;p61"/>
          <p:cNvSpPr/>
          <p:nvPr/>
        </p:nvSpPr>
        <p:spPr>
          <a:xfrm>
            <a:off x="1233705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7" name="Google Shape;1687;p61"/>
          <p:cNvSpPr/>
          <p:nvPr/>
        </p:nvSpPr>
        <p:spPr>
          <a:xfrm>
            <a:off x="1445372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8" name="Google Shape;1688;p61"/>
          <p:cNvSpPr/>
          <p:nvPr/>
        </p:nvSpPr>
        <p:spPr>
          <a:xfrm>
            <a:off x="1657039" y="2402595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89" name="Google Shape;1689;p61"/>
          <p:cNvSpPr/>
          <p:nvPr/>
        </p:nvSpPr>
        <p:spPr>
          <a:xfrm>
            <a:off x="2087780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0" name="Google Shape;1690;p61"/>
          <p:cNvSpPr/>
          <p:nvPr/>
        </p:nvSpPr>
        <p:spPr>
          <a:xfrm>
            <a:off x="2299447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1" name="Google Shape;1691;p61"/>
          <p:cNvSpPr/>
          <p:nvPr/>
        </p:nvSpPr>
        <p:spPr>
          <a:xfrm>
            <a:off x="2511114" y="276454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2" name="Google Shape;1692;p61"/>
          <p:cNvSpPr/>
          <p:nvPr/>
        </p:nvSpPr>
        <p:spPr>
          <a:xfrm>
            <a:off x="810372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3" name="Google Shape;1693;p61"/>
          <p:cNvSpPr/>
          <p:nvPr/>
        </p:nvSpPr>
        <p:spPr>
          <a:xfrm>
            <a:off x="1022039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4" name="Google Shape;1694;p61"/>
          <p:cNvSpPr/>
          <p:nvPr/>
        </p:nvSpPr>
        <p:spPr>
          <a:xfrm>
            <a:off x="1233705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5" name="Google Shape;1695;p61"/>
          <p:cNvSpPr/>
          <p:nvPr/>
        </p:nvSpPr>
        <p:spPr>
          <a:xfrm>
            <a:off x="1445372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6" name="Google Shape;1696;p61"/>
          <p:cNvSpPr/>
          <p:nvPr/>
        </p:nvSpPr>
        <p:spPr>
          <a:xfrm>
            <a:off x="1657039" y="256730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7" name="Google Shape;1697;p61"/>
          <p:cNvSpPr/>
          <p:nvPr/>
        </p:nvSpPr>
        <p:spPr>
          <a:xfrm>
            <a:off x="2087780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8" name="Google Shape;1698;p61"/>
          <p:cNvSpPr/>
          <p:nvPr/>
        </p:nvSpPr>
        <p:spPr>
          <a:xfrm>
            <a:off x="2299447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99" name="Google Shape;1699;p61"/>
          <p:cNvSpPr/>
          <p:nvPr/>
        </p:nvSpPr>
        <p:spPr>
          <a:xfrm>
            <a:off x="2511114" y="29292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0" name="Google Shape;1700;p61"/>
          <p:cNvSpPr/>
          <p:nvPr/>
        </p:nvSpPr>
        <p:spPr>
          <a:xfrm>
            <a:off x="606114" y="310247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1" name="Google Shape;1701;p61"/>
          <p:cNvSpPr/>
          <p:nvPr/>
        </p:nvSpPr>
        <p:spPr>
          <a:xfrm>
            <a:off x="81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2" name="Google Shape;1702;p61"/>
          <p:cNvSpPr/>
          <p:nvPr/>
        </p:nvSpPr>
        <p:spPr>
          <a:xfrm>
            <a:off x="810372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3" name="Google Shape;1703;p61"/>
          <p:cNvSpPr/>
          <p:nvPr/>
        </p:nvSpPr>
        <p:spPr>
          <a:xfrm>
            <a:off x="1022039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4" name="Google Shape;1704;p61"/>
          <p:cNvSpPr/>
          <p:nvPr/>
        </p:nvSpPr>
        <p:spPr>
          <a:xfrm>
            <a:off x="1233705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5" name="Google Shape;1705;p61"/>
          <p:cNvSpPr/>
          <p:nvPr/>
        </p:nvSpPr>
        <p:spPr>
          <a:xfrm>
            <a:off x="1445372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6" name="Google Shape;1706;p61"/>
          <p:cNvSpPr/>
          <p:nvPr/>
        </p:nvSpPr>
        <p:spPr>
          <a:xfrm>
            <a:off x="1657039" y="274431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7" name="Google Shape;1707;p61"/>
          <p:cNvSpPr/>
          <p:nvPr/>
        </p:nvSpPr>
        <p:spPr>
          <a:xfrm>
            <a:off x="2087780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8" name="Google Shape;1708;p61"/>
          <p:cNvSpPr/>
          <p:nvPr/>
        </p:nvSpPr>
        <p:spPr>
          <a:xfrm>
            <a:off x="2299447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09" name="Google Shape;1709;p61"/>
          <p:cNvSpPr/>
          <p:nvPr/>
        </p:nvSpPr>
        <p:spPr>
          <a:xfrm>
            <a:off x="2511114" y="31062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0" name="Google Shape;1710;p61"/>
          <p:cNvSpPr/>
          <p:nvPr/>
        </p:nvSpPr>
        <p:spPr>
          <a:xfrm>
            <a:off x="606114" y="327920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1" name="Google Shape;1711;p61"/>
          <p:cNvSpPr/>
          <p:nvPr/>
        </p:nvSpPr>
        <p:spPr>
          <a:xfrm>
            <a:off x="81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2" name="Google Shape;1712;p61"/>
          <p:cNvSpPr/>
          <p:nvPr/>
        </p:nvSpPr>
        <p:spPr>
          <a:xfrm>
            <a:off x="810372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3" name="Google Shape;1713;p61"/>
          <p:cNvSpPr/>
          <p:nvPr/>
        </p:nvSpPr>
        <p:spPr>
          <a:xfrm>
            <a:off x="1022039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4" name="Google Shape;1714;p61"/>
          <p:cNvSpPr/>
          <p:nvPr/>
        </p:nvSpPr>
        <p:spPr>
          <a:xfrm>
            <a:off x="1233705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5" name="Google Shape;1715;p61"/>
          <p:cNvSpPr/>
          <p:nvPr/>
        </p:nvSpPr>
        <p:spPr>
          <a:xfrm>
            <a:off x="1445372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6" name="Google Shape;1716;p61"/>
          <p:cNvSpPr/>
          <p:nvPr/>
        </p:nvSpPr>
        <p:spPr>
          <a:xfrm>
            <a:off x="1657039" y="2921320"/>
            <a:ext cx="158100" cy="147600"/>
          </a:xfrm>
          <a:prstGeom prst="ellipse">
            <a:avLst/>
          </a:prstGeom>
          <a:solidFill>
            <a:srgbClr val="FF0000"/>
          </a:solidFill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7" name="Google Shape;1717;p61"/>
          <p:cNvSpPr/>
          <p:nvPr/>
        </p:nvSpPr>
        <p:spPr>
          <a:xfrm>
            <a:off x="2087780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8" name="Google Shape;1718;p61"/>
          <p:cNvSpPr/>
          <p:nvPr/>
        </p:nvSpPr>
        <p:spPr>
          <a:xfrm>
            <a:off x="2299447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19" name="Google Shape;1719;p61"/>
          <p:cNvSpPr/>
          <p:nvPr/>
        </p:nvSpPr>
        <p:spPr>
          <a:xfrm>
            <a:off x="2511114" y="328327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0" name="Google Shape;1720;p61"/>
          <p:cNvSpPr/>
          <p:nvPr/>
        </p:nvSpPr>
        <p:spPr>
          <a:xfrm>
            <a:off x="606114" y="345593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1" name="Google Shape;1721;p61"/>
          <p:cNvSpPr/>
          <p:nvPr/>
        </p:nvSpPr>
        <p:spPr>
          <a:xfrm>
            <a:off x="81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2" name="Google Shape;1722;p61"/>
          <p:cNvSpPr/>
          <p:nvPr/>
        </p:nvSpPr>
        <p:spPr>
          <a:xfrm>
            <a:off x="102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3" name="Google Shape;1723;p61"/>
          <p:cNvSpPr/>
          <p:nvPr/>
        </p:nvSpPr>
        <p:spPr>
          <a:xfrm>
            <a:off x="124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4" name="Google Shape;1724;p61"/>
          <p:cNvSpPr/>
          <p:nvPr/>
        </p:nvSpPr>
        <p:spPr>
          <a:xfrm>
            <a:off x="1452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5" name="Google Shape;1725;p61"/>
          <p:cNvSpPr/>
          <p:nvPr/>
        </p:nvSpPr>
        <p:spPr>
          <a:xfrm>
            <a:off x="1664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6" name="Google Shape;1726;p61"/>
          <p:cNvSpPr/>
          <p:nvPr/>
        </p:nvSpPr>
        <p:spPr>
          <a:xfrm>
            <a:off x="1876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7" name="Google Shape;1727;p61"/>
          <p:cNvSpPr/>
          <p:nvPr/>
        </p:nvSpPr>
        <p:spPr>
          <a:xfrm>
            <a:off x="2087780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8" name="Google Shape;1728;p61"/>
          <p:cNvSpPr/>
          <p:nvPr/>
        </p:nvSpPr>
        <p:spPr>
          <a:xfrm>
            <a:off x="2299447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29" name="Google Shape;1729;p61"/>
          <p:cNvSpPr/>
          <p:nvPr/>
        </p:nvSpPr>
        <p:spPr>
          <a:xfrm>
            <a:off x="2511114" y="346265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0" name="Google Shape;1730;p61"/>
          <p:cNvSpPr/>
          <p:nvPr/>
        </p:nvSpPr>
        <p:spPr>
          <a:xfrm>
            <a:off x="606114" y="363266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1" name="Google Shape;1731;p61"/>
          <p:cNvSpPr/>
          <p:nvPr/>
        </p:nvSpPr>
        <p:spPr>
          <a:xfrm>
            <a:off x="81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2" name="Google Shape;1732;p61"/>
          <p:cNvSpPr/>
          <p:nvPr/>
        </p:nvSpPr>
        <p:spPr>
          <a:xfrm>
            <a:off x="102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3" name="Google Shape;1733;p61"/>
          <p:cNvSpPr/>
          <p:nvPr/>
        </p:nvSpPr>
        <p:spPr>
          <a:xfrm>
            <a:off x="124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4" name="Google Shape;1734;p61"/>
          <p:cNvSpPr/>
          <p:nvPr/>
        </p:nvSpPr>
        <p:spPr>
          <a:xfrm>
            <a:off x="1452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5" name="Google Shape;1735;p61"/>
          <p:cNvSpPr/>
          <p:nvPr/>
        </p:nvSpPr>
        <p:spPr>
          <a:xfrm>
            <a:off x="1664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6" name="Google Shape;1736;p61"/>
          <p:cNvSpPr/>
          <p:nvPr/>
        </p:nvSpPr>
        <p:spPr>
          <a:xfrm>
            <a:off x="1876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7" name="Google Shape;1737;p61"/>
          <p:cNvSpPr/>
          <p:nvPr/>
        </p:nvSpPr>
        <p:spPr>
          <a:xfrm>
            <a:off x="2087780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8" name="Google Shape;1738;p61"/>
          <p:cNvSpPr/>
          <p:nvPr/>
        </p:nvSpPr>
        <p:spPr>
          <a:xfrm>
            <a:off x="2299447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39" name="Google Shape;1739;p61"/>
          <p:cNvSpPr/>
          <p:nvPr/>
        </p:nvSpPr>
        <p:spPr>
          <a:xfrm>
            <a:off x="2511114" y="364203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0" name="Google Shape;1740;p61"/>
          <p:cNvSpPr/>
          <p:nvPr/>
        </p:nvSpPr>
        <p:spPr>
          <a:xfrm>
            <a:off x="606114" y="38093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1" name="Google Shape;1741;p61"/>
          <p:cNvSpPr/>
          <p:nvPr/>
        </p:nvSpPr>
        <p:spPr>
          <a:xfrm>
            <a:off x="81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2" name="Google Shape;1742;p61"/>
          <p:cNvSpPr/>
          <p:nvPr/>
        </p:nvSpPr>
        <p:spPr>
          <a:xfrm>
            <a:off x="102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3" name="Google Shape;1743;p61"/>
          <p:cNvSpPr/>
          <p:nvPr/>
        </p:nvSpPr>
        <p:spPr>
          <a:xfrm>
            <a:off x="124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4" name="Google Shape;1744;p61"/>
          <p:cNvSpPr/>
          <p:nvPr/>
        </p:nvSpPr>
        <p:spPr>
          <a:xfrm>
            <a:off x="1452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5" name="Google Shape;1745;p61"/>
          <p:cNvSpPr/>
          <p:nvPr/>
        </p:nvSpPr>
        <p:spPr>
          <a:xfrm>
            <a:off x="1664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6" name="Google Shape;1746;p61"/>
          <p:cNvSpPr/>
          <p:nvPr/>
        </p:nvSpPr>
        <p:spPr>
          <a:xfrm>
            <a:off x="1876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7" name="Google Shape;1747;p61"/>
          <p:cNvSpPr/>
          <p:nvPr/>
        </p:nvSpPr>
        <p:spPr>
          <a:xfrm>
            <a:off x="2087780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8" name="Google Shape;1748;p61"/>
          <p:cNvSpPr/>
          <p:nvPr/>
        </p:nvSpPr>
        <p:spPr>
          <a:xfrm>
            <a:off x="2299447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49" name="Google Shape;1749;p61"/>
          <p:cNvSpPr/>
          <p:nvPr/>
        </p:nvSpPr>
        <p:spPr>
          <a:xfrm>
            <a:off x="2511114" y="381904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0" name="Google Shape;1750;p61"/>
          <p:cNvSpPr/>
          <p:nvPr/>
        </p:nvSpPr>
        <p:spPr>
          <a:xfrm>
            <a:off x="60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1" name="Google Shape;1751;p61"/>
          <p:cNvSpPr/>
          <p:nvPr/>
        </p:nvSpPr>
        <p:spPr>
          <a:xfrm>
            <a:off x="81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2" name="Google Shape;1752;p61"/>
          <p:cNvSpPr/>
          <p:nvPr/>
        </p:nvSpPr>
        <p:spPr>
          <a:xfrm>
            <a:off x="102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3" name="Google Shape;1753;p61"/>
          <p:cNvSpPr/>
          <p:nvPr/>
        </p:nvSpPr>
        <p:spPr>
          <a:xfrm>
            <a:off x="124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4" name="Google Shape;1754;p61"/>
          <p:cNvSpPr/>
          <p:nvPr/>
        </p:nvSpPr>
        <p:spPr>
          <a:xfrm>
            <a:off x="1452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5" name="Google Shape;1755;p61"/>
          <p:cNvSpPr/>
          <p:nvPr/>
        </p:nvSpPr>
        <p:spPr>
          <a:xfrm>
            <a:off x="1664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6" name="Google Shape;1756;p61"/>
          <p:cNvSpPr/>
          <p:nvPr/>
        </p:nvSpPr>
        <p:spPr>
          <a:xfrm>
            <a:off x="1876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7" name="Google Shape;1757;p61"/>
          <p:cNvSpPr/>
          <p:nvPr/>
        </p:nvSpPr>
        <p:spPr>
          <a:xfrm>
            <a:off x="2087780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8" name="Google Shape;1758;p61"/>
          <p:cNvSpPr/>
          <p:nvPr/>
        </p:nvSpPr>
        <p:spPr>
          <a:xfrm>
            <a:off x="2299447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59" name="Google Shape;1759;p61"/>
          <p:cNvSpPr/>
          <p:nvPr/>
        </p:nvSpPr>
        <p:spPr>
          <a:xfrm>
            <a:off x="2511114" y="398611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760" name="Google Shape;1760;p61"/>
          <p:cNvCxnSpPr>
            <a:stCxn id="1676" idx="0"/>
            <a:endCxn id="1761" idx="2"/>
          </p:cNvCxnSpPr>
          <p:nvPr/>
        </p:nvCxnSpPr>
        <p:spPr>
          <a:xfrm>
            <a:off x="884659" y="2225585"/>
            <a:ext cx="29952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2" name="Google Shape;1762;p61"/>
          <p:cNvCxnSpPr>
            <a:stCxn id="1692" idx="0"/>
            <a:endCxn id="1761" idx="2"/>
          </p:cNvCxnSpPr>
          <p:nvPr/>
        </p:nvCxnSpPr>
        <p:spPr>
          <a:xfrm rot="10800000" flipH="1">
            <a:off x="889422" y="2515400"/>
            <a:ext cx="2990400" cy="51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61" name="Google Shape;1761;p61"/>
          <p:cNvSpPr/>
          <p:nvPr/>
        </p:nvSpPr>
        <p:spPr>
          <a:xfrm>
            <a:off x="3879839" y="24414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763" name="Google Shape;1763;p61"/>
          <p:cNvCxnSpPr>
            <a:stCxn id="1677" idx="0"/>
            <a:endCxn id="1761" idx="2"/>
          </p:cNvCxnSpPr>
          <p:nvPr/>
        </p:nvCxnSpPr>
        <p:spPr>
          <a:xfrm>
            <a:off x="1101089" y="2225585"/>
            <a:ext cx="27789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4" name="Google Shape;1764;p61"/>
          <p:cNvCxnSpPr>
            <a:stCxn id="1712" idx="0"/>
            <a:endCxn id="1761" idx="2"/>
          </p:cNvCxnSpPr>
          <p:nvPr/>
        </p:nvCxnSpPr>
        <p:spPr>
          <a:xfrm rot="10800000" flipH="1">
            <a:off x="889422" y="2515420"/>
            <a:ext cx="29904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5" name="Google Shape;1765;p61"/>
          <p:cNvCxnSpPr>
            <a:stCxn id="1716" idx="0"/>
            <a:endCxn id="1761" idx="2"/>
          </p:cNvCxnSpPr>
          <p:nvPr/>
        </p:nvCxnSpPr>
        <p:spPr>
          <a:xfrm rot="10800000" flipH="1">
            <a:off x="1736089" y="2515420"/>
            <a:ext cx="21438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6" name="Google Shape;1766;p61"/>
          <p:cNvCxnSpPr>
            <a:stCxn id="1684" idx="0"/>
            <a:endCxn id="1761" idx="2"/>
          </p:cNvCxnSpPr>
          <p:nvPr/>
        </p:nvCxnSpPr>
        <p:spPr>
          <a:xfrm>
            <a:off x="889422" y="2402595"/>
            <a:ext cx="29904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7" name="Google Shape;1767;p61"/>
          <p:cNvCxnSpPr>
            <a:stCxn id="1702" idx="7"/>
            <a:endCxn id="1761" idx="2"/>
          </p:cNvCxnSpPr>
          <p:nvPr/>
        </p:nvCxnSpPr>
        <p:spPr>
          <a:xfrm rot="10800000" flipH="1">
            <a:off x="945319" y="2515425"/>
            <a:ext cx="2934600" cy="250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8" name="Google Shape;1768;p61"/>
          <p:cNvCxnSpPr>
            <a:stCxn id="1685" idx="0"/>
            <a:endCxn id="1761" idx="2"/>
          </p:cNvCxnSpPr>
          <p:nvPr/>
        </p:nvCxnSpPr>
        <p:spPr>
          <a:xfrm>
            <a:off x="1101089" y="2402595"/>
            <a:ext cx="27789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69" name="Google Shape;1769;p61"/>
          <p:cNvCxnSpPr>
            <a:stCxn id="1693" idx="0"/>
            <a:endCxn id="1761" idx="2"/>
          </p:cNvCxnSpPr>
          <p:nvPr/>
        </p:nvCxnSpPr>
        <p:spPr>
          <a:xfrm rot="10800000" flipH="1">
            <a:off x="1101089" y="2515400"/>
            <a:ext cx="2778900" cy="51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0" name="Google Shape;1770;p61"/>
          <p:cNvCxnSpPr>
            <a:stCxn id="1703" idx="0"/>
            <a:endCxn id="1761" idx="2"/>
          </p:cNvCxnSpPr>
          <p:nvPr/>
        </p:nvCxnSpPr>
        <p:spPr>
          <a:xfrm rot="10800000" flipH="1">
            <a:off x="1101089" y="2515410"/>
            <a:ext cx="2778900" cy="228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1" name="Google Shape;1771;p61"/>
          <p:cNvCxnSpPr>
            <a:stCxn id="1713" idx="0"/>
            <a:endCxn id="1761" idx="2"/>
          </p:cNvCxnSpPr>
          <p:nvPr/>
        </p:nvCxnSpPr>
        <p:spPr>
          <a:xfrm rot="10800000" flipH="1">
            <a:off x="1101089" y="2515420"/>
            <a:ext cx="27789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2" name="Google Shape;1772;p61"/>
          <p:cNvCxnSpPr>
            <a:stCxn id="1678" idx="0"/>
            <a:endCxn id="1761" idx="2"/>
          </p:cNvCxnSpPr>
          <p:nvPr/>
        </p:nvCxnSpPr>
        <p:spPr>
          <a:xfrm>
            <a:off x="1312755" y="2225585"/>
            <a:ext cx="25671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3" name="Google Shape;1773;p61"/>
          <p:cNvCxnSpPr>
            <a:stCxn id="1679" idx="0"/>
            <a:endCxn id="1761" idx="2"/>
          </p:cNvCxnSpPr>
          <p:nvPr/>
        </p:nvCxnSpPr>
        <p:spPr>
          <a:xfrm>
            <a:off x="1524422" y="2225585"/>
            <a:ext cx="23553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4" name="Google Shape;1774;p61"/>
          <p:cNvCxnSpPr>
            <a:stCxn id="1680" idx="0"/>
            <a:endCxn id="1761" idx="2"/>
          </p:cNvCxnSpPr>
          <p:nvPr/>
        </p:nvCxnSpPr>
        <p:spPr>
          <a:xfrm>
            <a:off x="1736089" y="2225585"/>
            <a:ext cx="2143800" cy="289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5" name="Google Shape;1775;p61"/>
          <p:cNvCxnSpPr>
            <a:stCxn id="1688" idx="0"/>
            <a:endCxn id="1761" idx="2"/>
          </p:cNvCxnSpPr>
          <p:nvPr/>
        </p:nvCxnSpPr>
        <p:spPr>
          <a:xfrm>
            <a:off x="1736089" y="2402595"/>
            <a:ext cx="2143800" cy="1128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6" name="Google Shape;1776;p61"/>
          <p:cNvCxnSpPr>
            <a:stCxn id="1696" idx="1"/>
            <a:endCxn id="1761" idx="2"/>
          </p:cNvCxnSpPr>
          <p:nvPr/>
        </p:nvCxnSpPr>
        <p:spPr>
          <a:xfrm rot="10800000" flipH="1">
            <a:off x="1680192" y="2515415"/>
            <a:ext cx="2199600" cy="73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7" name="Google Shape;1777;p61"/>
          <p:cNvCxnSpPr>
            <a:stCxn id="1706" idx="0"/>
            <a:endCxn id="1761" idx="2"/>
          </p:cNvCxnSpPr>
          <p:nvPr/>
        </p:nvCxnSpPr>
        <p:spPr>
          <a:xfrm rot="10800000" flipH="1">
            <a:off x="1736089" y="2515410"/>
            <a:ext cx="2143800" cy="228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8" name="Google Shape;1778;p61"/>
          <p:cNvCxnSpPr>
            <a:stCxn id="1716" idx="0"/>
            <a:endCxn id="1761" idx="2"/>
          </p:cNvCxnSpPr>
          <p:nvPr/>
        </p:nvCxnSpPr>
        <p:spPr>
          <a:xfrm rot="10800000" flipH="1">
            <a:off x="1736089" y="2515420"/>
            <a:ext cx="21438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79" name="Google Shape;1779;p61"/>
          <p:cNvCxnSpPr>
            <a:stCxn id="1715" idx="0"/>
            <a:endCxn id="1761" idx="2"/>
          </p:cNvCxnSpPr>
          <p:nvPr/>
        </p:nvCxnSpPr>
        <p:spPr>
          <a:xfrm rot="10800000" flipH="1">
            <a:off x="1524422" y="2515420"/>
            <a:ext cx="2355300" cy="4059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780" name="Google Shape;1780;p61"/>
          <p:cNvCxnSpPr>
            <a:stCxn id="1714" idx="1"/>
            <a:endCxn id="1761" idx="2"/>
          </p:cNvCxnSpPr>
          <p:nvPr/>
        </p:nvCxnSpPr>
        <p:spPr>
          <a:xfrm rot="10800000" flipH="1">
            <a:off x="1256859" y="2515435"/>
            <a:ext cx="2622900" cy="427500"/>
          </a:xfrm>
          <a:prstGeom prst="straightConnector1">
            <a:avLst/>
          </a:prstGeom>
          <a:noFill/>
          <a:ln w="952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81" name="Google Shape;1781;p61"/>
          <p:cNvSpPr txBox="1"/>
          <p:nvPr/>
        </p:nvSpPr>
        <p:spPr>
          <a:xfrm>
            <a:off x="568400" y="4162875"/>
            <a:ext cx="21534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2" name="Google Shape;1782;p61"/>
          <p:cNvSpPr txBox="1"/>
          <p:nvPr/>
        </p:nvSpPr>
        <p:spPr>
          <a:xfrm>
            <a:off x="2813800" y="3956975"/>
            <a:ext cx="2772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3" name="Google Shape;1783;p61"/>
          <p:cNvSpPr/>
          <p:nvPr/>
        </p:nvSpPr>
        <p:spPr>
          <a:xfrm>
            <a:off x="1029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4" name="Google Shape;1784;p61"/>
          <p:cNvSpPr/>
          <p:nvPr/>
        </p:nvSpPr>
        <p:spPr>
          <a:xfrm>
            <a:off x="1241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5" name="Google Shape;1785;p61"/>
          <p:cNvSpPr/>
          <p:nvPr/>
        </p:nvSpPr>
        <p:spPr>
          <a:xfrm>
            <a:off x="1452780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6" name="Google Shape;1786;p61"/>
          <p:cNvSpPr/>
          <p:nvPr/>
        </p:nvSpPr>
        <p:spPr>
          <a:xfrm>
            <a:off x="1664447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7" name="Google Shape;1787;p61"/>
          <p:cNvSpPr/>
          <p:nvPr/>
        </p:nvSpPr>
        <p:spPr>
          <a:xfrm>
            <a:off x="1876114" y="310546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8" name="Google Shape;1788;p61"/>
          <p:cNvSpPr/>
          <p:nvPr/>
        </p:nvSpPr>
        <p:spPr>
          <a:xfrm>
            <a:off x="1029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89" name="Google Shape;1789;p61"/>
          <p:cNvSpPr/>
          <p:nvPr/>
        </p:nvSpPr>
        <p:spPr>
          <a:xfrm>
            <a:off x="1241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0" name="Google Shape;1790;p61"/>
          <p:cNvSpPr/>
          <p:nvPr/>
        </p:nvSpPr>
        <p:spPr>
          <a:xfrm>
            <a:off x="1452780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1" name="Google Shape;1791;p61"/>
          <p:cNvSpPr/>
          <p:nvPr/>
        </p:nvSpPr>
        <p:spPr>
          <a:xfrm>
            <a:off x="1664447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2" name="Google Shape;1792;p61"/>
          <p:cNvSpPr/>
          <p:nvPr/>
        </p:nvSpPr>
        <p:spPr>
          <a:xfrm>
            <a:off x="1876114" y="328484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3" name="Google Shape;1793;p61"/>
          <p:cNvSpPr/>
          <p:nvPr/>
        </p:nvSpPr>
        <p:spPr>
          <a:xfrm>
            <a:off x="1870822" y="258277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4" name="Google Shape;1794;p61"/>
          <p:cNvSpPr/>
          <p:nvPr/>
        </p:nvSpPr>
        <p:spPr>
          <a:xfrm>
            <a:off x="1870822" y="2759782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5" name="Google Shape;1795;p61"/>
          <p:cNvSpPr/>
          <p:nvPr/>
        </p:nvSpPr>
        <p:spPr>
          <a:xfrm>
            <a:off x="1870822" y="292448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6" name="Google Shape;1796;p61"/>
          <p:cNvSpPr/>
          <p:nvPr/>
        </p:nvSpPr>
        <p:spPr>
          <a:xfrm>
            <a:off x="2087780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7" name="Google Shape;1797;p61"/>
          <p:cNvSpPr/>
          <p:nvPr/>
        </p:nvSpPr>
        <p:spPr>
          <a:xfrm>
            <a:off x="2299447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8" name="Google Shape;1798;p61"/>
          <p:cNvSpPr/>
          <p:nvPr/>
        </p:nvSpPr>
        <p:spPr>
          <a:xfrm>
            <a:off x="2511114" y="222519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99" name="Google Shape;1799;p61"/>
          <p:cNvSpPr/>
          <p:nvPr/>
        </p:nvSpPr>
        <p:spPr>
          <a:xfrm>
            <a:off x="2087780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0" name="Google Shape;1800;p61"/>
          <p:cNvSpPr/>
          <p:nvPr/>
        </p:nvSpPr>
        <p:spPr>
          <a:xfrm>
            <a:off x="2299447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1" name="Google Shape;1801;p61"/>
          <p:cNvSpPr/>
          <p:nvPr/>
        </p:nvSpPr>
        <p:spPr>
          <a:xfrm>
            <a:off x="2511114" y="2402207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2" name="Google Shape;1802;p61"/>
          <p:cNvSpPr/>
          <p:nvPr/>
        </p:nvSpPr>
        <p:spPr>
          <a:xfrm>
            <a:off x="1876114" y="22244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3" name="Google Shape;1803;p61"/>
          <p:cNvSpPr/>
          <p:nvPr/>
        </p:nvSpPr>
        <p:spPr>
          <a:xfrm>
            <a:off x="1876114" y="240378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4" name="Google Shape;1804;p61"/>
          <p:cNvSpPr txBox="1"/>
          <p:nvPr/>
        </p:nvSpPr>
        <p:spPr>
          <a:xfrm>
            <a:off x="0" y="2160500"/>
            <a:ext cx="5526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32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5" name="Google Shape;1805;p61"/>
          <p:cNvSpPr/>
          <p:nvPr/>
        </p:nvSpPr>
        <p:spPr>
          <a:xfrm>
            <a:off x="600822" y="222558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6" name="Google Shape;1806;p61"/>
          <p:cNvSpPr/>
          <p:nvPr/>
        </p:nvSpPr>
        <p:spPr>
          <a:xfrm>
            <a:off x="605584" y="24025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7" name="Google Shape;1807;p61"/>
          <p:cNvSpPr/>
          <p:nvPr/>
        </p:nvSpPr>
        <p:spPr>
          <a:xfrm>
            <a:off x="605584" y="256730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8" name="Google Shape;1808;p61"/>
          <p:cNvSpPr/>
          <p:nvPr/>
        </p:nvSpPr>
        <p:spPr>
          <a:xfrm>
            <a:off x="605584" y="274431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09" name="Google Shape;1809;p61"/>
          <p:cNvSpPr/>
          <p:nvPr/>
        </p:nvSpPr>
        <p:spPr>
          <a:xfrm>
            <a:off x="605584" y="2921320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10" name="Google Shape;1810;p61"/>
          <p:cNvSpPr/>
          <p:nvPr/>
        </p:nvSpPr>
        <p:spPr>
          <a:xfrm>
            <a:off x="3651239" y="2441495"/>
            <a:ext cx="158100" cy="147600"/>
          </a:xfrm>
          <a:prstGeom prst="ellipse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 baseline="-25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11" name="Google Shape;1811;p61"/>
          <p:cNvSpPr txBox="1"/>
          <p:nvPr/>
        </p:nvSpPr>
        <p:spPr>
          <a:xfrm>
            <a:off x="5597375" y="2199051"/>
            <a:ext cx="3420900" cy="20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 number: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5*5*3 = 75-dimensional 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dot product + bias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i="1" dirty="0" err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</a:t>
            </a:r>
            <a:r>
              <a:rPr lang="en" sz="2400" baseline="30000" dirty="0" err="1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</a:t>
            </a:r>
            <a:r>
              <a:rPr lang="en" sz="2400" i="1" dirty="0" err="1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r>
              <a:rPr lang="en" sz="2400" dirty="0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</a:t>
            </a:r>
            <a:r>
              <a:rPr lang="en" sz="2400" i="1" dirty="0">
                <a:solidFill>
                  <a:srgbClr val="42424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</a:t>
            </a:r>
            <a:endParaRPr sz="2400" i="1" dirty="0">
              <a:solidFill>
                <a:srgbClr val="42424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2" name="Google Shape;1812;p61"/>
          <p:cNvSpPr txBox="1"/>
          <p:nvPr/>
        </p:nvSpPr>
        <p:spPr>
          <a:xfrm>
            <a:off x="3466000" y="4327850"/>
            <a:ext cx="5118900" cy="7335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That region in the input image is called the </a:t>
            </a:r>
            <a:r>
              <a:rPr lang="en" sz="1800" b="1" i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local receptive field</a:t>
            </a:r>
            <a:r>
              <a:rPr lang="en" sz="1800" b="1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for the hidden neuron. </a:t>
            </a:r>
            <a:endParaRPr sz="1800" b="1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13" name="Google Shape;1813;p61"/>
          <p:cNvSpPr/>
          <p:nvPr/>
        </p:nvSpPr>
        <p:spPr>
          <a:xfrm>
            <a:off x="752400" y="2125650"/>
            <a:ext cx="1123800" cy="10542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4" name="Google Shape;1814;p61"/>
          <p:cNvSpPr/>
          <p:nvPr/>
        </p:nvSpPr>
        <p:spPr>
          <a:xfrm rot="2698892">
            <a:off x="1605942" y="3887903"/>
            <a:ext cx="1973889" cy="32074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0095E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5" name="Google Shape;1815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46</a:t>
            </a:fld>
            <a:endParaRPr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2914150-FB7B-61AA-F184-E8BF4353CCA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942835" y="2269678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80"/>
                </a:lnTo>
                <a:lnTo>
                  <a:pt x="0" y="2014680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42835" y="1712257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58"/>
                </a:lnTo>
                <a:lnTo>
                  <a:pt x="213172" y="2757906"/>
                </a:lnTo>
                <a:lnTo>
                  <a:pt x="0" y="2757906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42835" y="1712258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02714" y="2269678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8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14906" y="2338740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54113" y="3788410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61187" y="1331095"/>
            <a:ext cx="156924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800" kern="1200" spc="-4" dirty="0">
                <a:solidFill>
                  <a:prstClr val="black"/>
                </a:solidFill>
                <a:ea typeface="+mn-ea"/>
              </a:rPr>
              <a:t>32x32x3</a:t>
            </a:r>
            <a:r>
              <a:rPr sz="1800" kern="1200" spc="-38" dirty="0">
                <a:solidFill>
                  <a:prstClr val="black"/>
                </a:solidFill>
                <a:ea typeface="+mn-ea"/>
              </a:rPr>
              <a:t> </a:t>
            </a:r>
            <a:r>
              <a:rPr sz="1800" kern="1200" spc="-4" dirty="0">
                <a:solidFill>
                  <a:prstClr val="black"/>
                </a:solidFill>
                <a:ea typeface="+mn-ea"/>
              </a:rPr>
              <a:t>image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11547" y="3430554"/>
            <a:ext cx="41910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srgbClr val="0000FF"/>
                </a:solidFill>
                <a:ea typeface="+mn-ea"/>
              </a:rPr>
              <a:t>width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26530" y="2293986"/>
            <a:ext cx="486251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srgbClr val="0000FF"/>
                </a:solidFill>
                <a:ea typeface="+mn-ea"/>
              </a:rPr>
              <a:t>height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176819" y="3494687"/>
            <a:ext cx="448151" cy="4667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2410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marL="9525" defTabSz="685800">
              <a:spcBef>
                <a:spcPts val="356"/>
              </a:spcBef>
              <a:buClrTx/>
              <a:defRPr/>
            </a:pPr>
            <a:r>
              <a:rPr sz="1350" kern="1200" spc="-4" dirty="0">
                <a:solidFill>
                  <a:srgbClr val="0000FF"/>
                </a:solidFill>
                <a:ea typeface="+mn-ea"/>
              </a:rPr>
              <a:t>depth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D88141A-5AFF-F505-AF9B-D7F322BB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47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7F750F5-F00C-8529-A50C-8912F34D6022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228373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942835" y="2269678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80"/>
                </a:lnTo>
                <a:lnTo>
                  <a:pt x="0" y="2014680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42835" y="1712257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58"/>
                </a:lnTo>
                <a:lnTo>
                  <a:pt x="213172" y="2757906"/>
                </a:lnTo>
                <a:lnTo>
                  <a:pt x="0" y="2757906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42835" y="1712258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02714" y="2269678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8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99925" y="3494688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14906" y="2338740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54113" y="3788410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52418" y="2484511"/>
            <a:ext cx="99060" cy="497681"/>
          </a:xfrm>
          <a:custGeom>
            <a:avLst/>
            <a:gdLst/>
            <a:ahLst/>
            <a:cxnLst/>
            <a:rect l="l" t="t" r="r" b="b"/>
            <a:pathLst>
              <a:path w="132079" h="663575">
                <a:moveTo>
                  <a:pt x="0" y="0"/>
                </a:moveTo>
                <a:lnTo>
                  <a:pt x="131599" y="0"/>
                </a:lnTo>
                <a:lnTo>
                  <a:pt x="131599" y="663213"/>
                </a:lnTo>
                <a:lnTo>
                  <a:pt x="0" y="663213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252420" y="2371488"/>
            <a:ext cx="211931" cy="610552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9" y="0"/>
                </a:lnTo>
                <a:lnTo>
                  <a:pt x="282299" y="0"/>
                </a:lnTo>
                <a:lnTo>
                  <a:pt x="282299" y="663211"/>
                </a:lnTo>
                <a:lnTo>
                  <a:pt x="131599" y="813910"/>
                </a:lnTo>
                <a:lnTo>
                  <a:pt x="0" y="813910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52420" y="2371486"/>
            <a:ext cx="211931" cy="113348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599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51118" y="2484511"/>
            <a:ext cx="0" cy="497681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13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37837" y="1916901"/>
            <a:ext cx="112395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800" kern="1200" spc="-4" dirty="0">
                <a:solidFill>
                  <a:prstClr val="black"/>
                </a:solidFill>
                <a:ea typeface="+mn-ea"/>
              </a:rPr>
              <a:t>5x5x3</a:t>
            </a:r>
            <a:r>
              <a:rPr sz="1800" kern="1200" spc="-45" dirty="0">
                <a:solidFill>
                  <a:prstClr val="black"/>
                </a:solidFill>
                <a:ea typeface="+mn-ea"/>
              </a:rPr>
              <a:t> </a:t>
            </a:r>
            <a:r>
              <a:rPr sz="1800" kern="1200" spc="-4" dirty="0">
                <a:solidFill>
                  <a:prstClr val="black"/>
                </a:solidFill>
                <a:ea typeface="+mn-ea"/>
              </a:rPr>
              <a:t>filter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61187" y="1331095"/>
            <a:ext cx="1569244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800" kern="1200" spc="-4" dirty="0">
                <a:solidFill>
                  <a:prstClr val="black"/>
                </a:solidFill>
                <a:ea typeface="+mn-ea"/>
              </a:rPr>
              <a:t>32x32x3</a:t>
            </a:r>
            <a:r>
              <a:rPr sz="1800" kern="1200" spc="-38" dirty="0">
                <a:solidFill>
                  <a:prstClr val="black"/>
                </a:solidFill>
                <a:ea typeface="+mn-ea"/>
              </a:rPr>
              <a:t> </a:t>
            </a:r>
            <a:r>
              <a:rPr sz="1800" kern="1200" spc="-4" dirty="0">
                <a:solidFill>
                  <a:prstClr val="black"/>
                </a:solidFill>
                <a:ea typeface="+mn-ea"/>
              </a:rPr>
              <a:t>image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96113" y="2694955"/>
            <a:ext cx="2599849" cy="6142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b="1" kern="1200" spc="-4" dirty="0">
                <a:solidFill>
                  <a:prstClr val="black"/>
                </a:solidFill>
                <a:ea typeface="+mn-ea"/>
              </a:rPr>
              <a:t>Convolve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the filter with the</a:t>
            </a:r>
            <a:r>
              <a:rPr sz="1350" kern="1200" spc="23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image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i.e. “slide over the image spatially,  computing dot</a:t>
            </a:r>
            <a:r>
              <a:rPr sz="1350" kern="1200" spc="-8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products”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503A0DC-740A-DFFE-BB7D-D5438049135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48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F171786-EADB-1AED-72E5-E42D786BC63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37455144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371797" y="2627475"/>
            <a:ext cx="99060" cy="497681"/>
          </a:xfrm>
          <a:custGeom>
            <a:avLst/>
            <a:gdLst/>
            <a:ahLst/>
            <a:cxnLst/>
            <a:rect l="l" t="t" r="r" b="b"/>
            <a:pathLst>
              <a:path w="132080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71798" y="2514452"/>
            <a:ext cx="211931" cy="610552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71798" y="2514451"/>
            <a:ext cx="211931" cy="113348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70499" y="2627475"/>
            <a:ext cx="0" cy="497681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68984" y="2713803"/>
            <a:ext cx="211931" cy="211931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95165" y="10744"/>
                </a:lnTo>
                <a:lnTo>
                  <a:pt x="240949" y="41342"/>
                </a:lnTo>
                <a:lnTo>
                  <a:pt x="271552" y="87137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51859" y="2819664"/>
            <a:ext cx="1117283" cy="299561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66486" y="2641689"/>
            <a:ext cx="1102519" cy="178118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68636" y="2529640"/>
            <a:ext cx="1000601" cy="290036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588210" y="2819663"/>
            <a:ext cx="981075" cy="187643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73639" y="3567883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46866" y="2013005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70684" y="3861611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311824" y="1042102"/>
            <a:ext cx="6520350" cy="346249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>
              <a:lnSpc>
                <a:spcPct val="100000"/>
              </a:lnSpc>
            </a:pPr>
            <a:r>
              <a:rPr sz="2250" spc="-4" dirty="0"/>
              <a:t>Convolution</a:t>
            </a:r>
            <a:r>
              <a:rPr sz="2250" spc="-26" dirty="0"/>
              <a:t> </a:t>
            </a:r>
            <a:r>
              <a:rPr sz="2250" spc="-4" dirty="0"/>
              <a:t>Layer</a:t>
            </a:r>
            <a:endParaRPr sz="2250"/>
          </a:p>
        </p:txBody>
      </p:sp>
      <p:sp>
        <p:nvSpPr>
          <p:cNvPr id="17" name="object 17"/>
          <p:cNvSpPr/>
          <p:nvPr/>
        </p:nvSpPr>
        <p:spPr>
          <a:xfrm>
            <a:off x="2059404" y="2342874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059404" y="1785453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59404" y="1785454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219283" y="2342874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07555" y="1535252"/>
            <a:ext cx="156924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ts val="2138"/>
              </a:lnSpc>
              <a:buClrTx/>
              <a:defRPr/>
            </a:pPr>
            <a:r>
              <a:rPr sz="1800" kern="1200" spc="-4" dirty="0">
                <a:solidFill>
                  <a:srgbClr val="FF0000"/>
                </a:solidFill>
                <a:ea typeface="+mn-ea"/>
              </a:rPr>
              <a:t>32x32x3</a:t>
            </a:r>
            <a:r>
              <a:rPr sz="1800" kern="1200" spc="-38" dirty="0">
                <a:solidFill>
                  <a:srgbClr val="FF0000"/>
                </a:solidFill>
                <a:ea typeface="+mn-ea"/>
              </a:rPr>
              <a:t> </a:t>
            </a:r>
            <a:r>
              <a:rPr sz="1800" kern="1200" spc="-4" dirty="0">
                <a:solidFill>
                  <a:srgbClr val="FF0000"/>
                </a:solidFill>
                <a:ea typeface="+mn-ea"/>
              </a:rPr>
              <a:t>image  </a:t>
            </a:r>
            <a:r>
              <a:rPr sz="1800" kern="1200" spc="-4" dirty="0">
                <a:solidFill>
                  <a:srgbClr val="0000FF"/>
                </a:solidFill>
                <a:ea typeface="+mn-ea"/>
              </a:rPr>
              <a:t>5x5x3</a:t>
            </a:r>
            <a:r>
              <a:rPr sz="1800" kern="1200" spc="-45" dirty="0">
                <a:solidFill>
                  <a:srgbClr val="0000FF"/>
                </a:solidFill>
                <a:ea typeface="+mn-ea"/>
              </a:rPr>
              <a:t> </a:t>
            </a:r>
            <a:r>
              <a:rPr sz="1800" kern="1200" spc="-4" dirty="0">
                <a:solidFill>
                  <a:srgbClr val="0000FF"/>
                </a:solidFill>
                <a:ea typeface="+mn-ea"/>
              </a:rPr>
              <a:t>filter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946194" y="1650004"/>
            <a:ext cx="696754" cy="165259"/>
          </a:xfrm>
          <a:custGeom>
            <a:avLst/>
            <a:gdLst/>
            <a:ahLst/>
            <a:cxnLst/>
            <a:rect l="l" t="t" r="r" b="b"/>
            <a:pathLst>
              <a:path w="929004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914646" y="1803469"/>
            <a:ext cx="34290" cy="23336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4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4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711183" y="2012647"/>
            <a:ext cx="1009650" cy="392430"/>
          </a:xfrm>
          <a:custGeom>
            <a:avLst/>
            <a:gdLst/>
            <a:ahLst/>
            <a:cxnLst/>
            <a:rect l="l" t="t" r="r" b="b"/>
            <a:pathLst>
              <a:path w="1346200" h="523239">
                <a:moveTo>
                  <a:pt x="1345632" y="0"/>
                </a:moveTo>
                <a:lnTo>
                  <a:pt x="0" y="523188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680969" y="2394041"/>
            <a:ext cx="34766" cy="2286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4587" y="0"/>
                </a:moveTo>
                <a:lnTo>
                  <a:pt x="0" y="30327"/>
                </a:lnTo>
                <a:lnTo>
                  <a:pt x="45989" y="29324"/>
                </a:lnTo>
                <a:lnTo>
                  <a:pt x="34587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864464" y="3056607"/>
            <a:ext cx="266224" cy="95250"/>
          </a:xfrm>
          <a:custGeom>
            <a:avLst/>
            <a:gdLst/>
            <a:ahLst/>
            <a:cxnLst/>
            <a:rect l="l" t="t" r="r" b="b"/>
            <a:pathLst>
              <a:path w="354964" h="127000">
                <a:moveTo>
                  <a:pt x="354474" y="12657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833939" y="3045489"/>
            <a:ext cx="34766" cy="22384"/>
          </a:xfrm>
          <a:custGeom>
            <a:avLst/>
            <a:gdLst/>
            <a:ahLst/>
            <a:cxnLst/>
            <a:rect l="l" t="t" r="r" b="b"/>
            <a:pathLst>
              <a:path w="46354" h="29844">
                <a:moveTo>
                  <a:pt x="45974" y="0"/>
                </a:moveTo>
                <a:lnTo>
                  <a:pt x="0" y="274"/>
                </a:lnTo>
                <a:lnTo>
                  <a:pt x="35399" y="29624"/>
                </a:lnTo>
                <a:lnTo>
                  <a:pt x="45974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250995" y="3011685"/>
            <a:ext cx="3599974" cy="8351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b="1" kern="1200" spc="-4" dirty="0">
                <a:solidFill>
                  <a:prstClr val="black"/>
                </a:solidFill>
                <a:ea typeface="+mn-ea"/>
              </a:rPr>
              <a:t>1</a:t>
            </a:r>
            <a:r>
              <a:rPr sz="1350" b="1" kern="1200" spc="-56" dirty="0">
                <a:solidFill>
                  <a:prstClr val="black"/>
                </a:solidFill>
                <a:ea typeface="+mn-ea"/>
              </a:rPr>
              <a:t> </a:t>
            </a:r>
            <a:r>
              <a:rPr sz="1350" b="1" kern="1200" spc="-4" dirty="0">
                <a:solidFill>
                  <a:prstClr val="black"/>
                </a:solidFill>
                <a:ea typeface="+mn-ea"/>
              </a:rPr>
              <a:t>number: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marL="9525" marR="156209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the result of taking a dot product between the  filter and a small 5x5x3 chunk of the</a:t>
            </a:r>
            <a:r>
              <a:rPr sz="1350" kern="1200" spc="41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image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marL="9525" defTabSz="685800">
              <a:spcBef>
                <a:spcPts val="11"/>
              </a:spcBef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(i.e. 5*5*3 = 75-dimensional dot product +</a:t>
            </a:r>
            <a:r>
              <a:rPr sz="1350" kern="1200" spc="60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bias)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977012" y="1851004"/>
            <a:ext cx="277889" cy="211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4305519" y="3919181"/>
            <a:ext cx="919228" cy="2951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FABE584-2C3B-9E1E-9D51-DF3AC1FAA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49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F19A5840-143C-0D14-F9F9-35A3A96D76B8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3506763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371797" y="2876858"/>
            <a:ext cx="99060" cy="497681"/>
          </a:xfrm>
          <a:custGeom>
            <a:avLst/>
            <a:gdLst/>
            <a:ahLst/>
            <a:cxnLst/>
            <a:rect l="l" t="t" r="r" b="b"/>
            <a:pathLst>
              <a:path w="132080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71798" y="2763835"/>
            <a:ext cx="211931" cy="610552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71798" y="2763834"/>
            <a:ext cx="211931" cy="113348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70499" y="2876858"/>
            <a:ext cx="0" cy="497681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68984" y="2963186"/>
            <a:ext cx="211931" cy="211931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95165" y="10744"/>
                </a:lnTo>
                <a:lnTo>
                  <a:pt x="240949" y="41342"/>
                </a:lnTo>
                <a:lnTo>
                  <a:pt x="271552" y="87137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51859" y="3069047"/>
            <a:ext cx="1117283" cy="299561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66486" y="2891072"/>
            <a:ext cx="1102519" cy="178118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568636" y="2779023"/>
            <a:ext cx="1000601" cy="290036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588210" y="3069046"/>
            <a:ext cx="981075" cy="187643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73639" y="3817266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46866" y="2262388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70684" y="4110994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311824" y="1282249"/>
            <a:ext cx="6520350" cy="346249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>
              <a:lnSpc>
                <a:spcPct val="100000"/>
              </a:lnSpc>
            </a:pPr>
            <a:r>
              <a:rPr sz="2250" spc="-4" dirty="0"/>
              <a:t>Convolution</a:t>
            </a:r>
            <a:r>
              <a:rPr sz="2250" spc="-26" dirty="0"/>
              <a:t> </a:t>
            </a:r>
            <a:r>
              <a:rPr sz="2250" spc="-4" dirty="0"/>
              <a:t>Layer</a:t>
            </a:r>
            <a:endParaRPr sz="2250"/>
          </a:p>
        </p:txBody>
      </p:sp>
      <p:sp>
        <p:nvSpPr>
          <p:cNvPr id="17" name="object 17"/>
          <p:cNvSpPr/>
          <p:nvPr/>
        </p:nvSpPr>
        <p:spPr>
          <a:xfrm>
            <a:off x="2059404" y="2592257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059404" y="2034836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059404" y="2034837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219283" y="2592257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946194" y="1899387"/>
            <a:ext cx="696754" cy="165259"/>
          </a:xfrm>
          <a:custGeom>
            <a:avLst/>
            <a:gdLst/>
            <a:ahLst/>
            <a:cxnLst/>
            <a:rect l="l" t="t" r="r" b="b"/>
            <a:pathLst>
              <a:path w="929004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914646" y="2052852"/>
            <a:ext cx="34290" cy="23336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4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4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711183" y="2262030"/>
            <a:ext cx="1009650" cy="392430"/>
          </a:xfrm>
          <a:custGeom>
            <a:avLst/>
            <a:gdLst/>
            <a:ahLst/>
            <a:cxnLst/>
            <a:rect l="l" t="t" r="r" b="b"/>
            <a:pathLst>
              <a:path w="1346200" h="523239">
                <a:moveTo>
                  <a:pt x="1345632" y="0"/>
                </a:moveTo>
                <a:lnTo>
                  <a:pt x="0" y="523188"/>
                </a:lnTo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680969" y="2643424"/>
            <a:ext cx="34766" cy="2286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4587" y="0"/>
                </a:moveTo>
                <a:lnTo>
                  <a:pt x="0" y="30327"/>
                </a:lnTo>
                <a:lnTo>
                  <a:pt x="45989" y="29324"/>
                </a:lnTo>
                <a:lnTo>
                  <a:pt x="34587" y="0"/>
                </a:lnTo>
                <a:close/>
              </a:path>
            </a:pathLst>
          </a:custGeom>
          <a:ln w="9524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21919" y="3071521"/>
            <a:ext cx="1731645" cy="0"/>
          </a:xfrm>
          <a:custGeom>
            <a:avLst/>
            <a:gdLst/>
            <a:ahLst/>
            <a:cxnLst/>
            <a:rect l="l" t="t" r="r" b="b"/>
            <a:pathLst>
              <a:path w="2308860">
                <a:moveTo>
                  <a:pt x="0" y="0"/>
                </a:moveTo>
                <a:lnTo>
                  <a:pt x="2308645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853404" y="3059727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49"/>
                </a:moveTo>
                <a:lnTo>
                  <a:pt x="43224" y="15724"/>
                </a:lnTo>
                <a:lnTo>
                  <a:pt x="0" y="0"/>
                </a:lnTo>
                <a:lnTo>
                  <a:pt x="0" y="314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6449201" y="2682967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09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449201" y="2034836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449201" y="2034837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518370" y="2682967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807555" y="1591892"/>
            <a:ext cx="3919061" cy="7309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810" algn="r" defTabSz="685800">
              <a:lnSpc>
                <a:spcPts val="1523"/>
              </a:lnSpc>
              <a:buClrTx/>
              <a:defRPr/>
            </a:pPr>
            <a:r>
              <a:rPr sz="1350" b="1" kern="1200" spc="-4" dirty="0">
                <a:solidFill>
                  <a:srgbClr val="0000FF"/>
                </a:solidFill>
                <a:ea typeface="+mn-ea"/>
              </a:rPr>
              <a:t>activation</a:t>
            </a:r>
            <a:r>
              <a:rPr sz="1350" b="1" kern="1200" spc="-38" dirty="0">
                <a:solidFill>
                  <a:srgbClr val="0000FF"/>
                </a:solidFill>
                <a:ea typeface="+mn-ea"/>
              </a:rPr>
              <a:t> </a:t>
            </a:r>
            <a:r>
              <a:rPr sz="1350" b="1" kern="1200" spc="-4" dirty="0">
                <a:solidFill>
                  <a:srgbClr val="0000FF"/>
                </a:solidFill>
                <a:ea typeface="+mn-ea"/>
              </a:rPr>
              <a:t>map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marL="9525" defTabSz="685800">
              <a:lnSpc>
                <a:spcPts val="2051"/>
              </a:lnSpc>
              <a:buClrTx/>
              <a:defRPr/>
            </a:pPr>
            <a:r>
              <a:rPr sz="1800" kern="1200" spc="-4" dirty="0">
                <a:solidFill>
                  <a:srgbClr val="FF0000"/>
                </a:solidFill>
                <a:ea typeface="+mn-ea"/>
              </a:rPr>
              <a:t>32x32x3</a:t>
            </a:r>
            <a:r>
              <a:rPr sz="1800" kern="1200" spc="-38" dirty="0">
                <a:solidFill>
                  <a:srgbClr val="FF0000"/>
                </a:solidFill>
                <a:ea typeface="+mn-ea"/>
              </a:rPr>
              <a:t> </a:t>
            </a:r>
            <a:r>
              <a:rPr sz="1800" kern="1200" spc="-4" dirty="0">
                <a:solidFill>
                  <a:srgbClr val="FF0000"/>
                </a:solidFill>
                <a:ea typeface="+mn-ea"/>
              </a:rPr>
              <a:t>image</a:t>
            </a:r>
            <a:endParaRPr sz="1800" kern="1200">
              <a:solidFill>
                <a:prstClr val="black"/>
              </a:solidFill>
              <a:ea typeface="+mn-ea"/>
            </a:endParaRPr>
          </a:p>
          <a:p>
            <a:pPr marL="9525" defTabSz="685800">
              <a:lnSpc>
                <a:spcPts val="2149"/>
              </a:lnSpc>
              <a:buClrTx/>
              <a:defRPr/>
            </a:pPr>
            <a:r>
              <a:rPr sz="1800" kern="1200" spc="-4" dirty="0">
                <a:solidFill>
                  <a:srgbClr val="0000FF"/>
                </a:solidFill>
                <a:ea typeface="+mn-ea"/>
              </a:rPr>
              <a:t>5x5x3</a:t>
            </a:r>
            <a:r>
              <a:rPr sz="1800" kern="1200" spc="-45" dirty="0">
                <a:solidFill>
                  <a:srgbClr val="0000FF"/>
                </a:solidFill>
                <a:ea typeface="+mn-ea"/>
              </a:rPr>
              <a:t> </a:t>
            </a:r>
            <a:r>
              <a:rPr sz="1800" kern="1200" spc="-4" dirty="0">
                <a:solidFill>
                  <a:srgbClr val="0000FF"/>
                </a:solidFill>
                <a:ea typeface="+mn-ea"/>
              </a:rPr>
              <a:t>filter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17340" y="4127375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1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917973" y="3785619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079580" y="2727381"/>
            <a:ext cx="3351848" cy="924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810" algn="r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marR="1545431" defTabSz="685800">
              <a:lnSpc>
                <a:spcPct val="100699"/>
              </a:lnSpc>
              <a:spcBef>
                <a:spcPts val="791"/>
              </a:spcBef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convolve (slide) over all  spatial</a:t>
            </a:r>
            <a:r>
              <a:rPr sz="1350" kern="1200" spc="-26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locations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086FDA2-1429-D45D-274D-EA331E539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50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D4E679AC-7C43-CF40-26D9-B834EAC50BEF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215206559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6449201" y="2839984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09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49201" y="2191853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49201" y="2191854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518370" y="2839984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71797" y="3033875"/>
            <a:ext cx="99060" cy="497681"/>
          </a:xfrm>
          <a:custGeom>
            <a:avLst/>
            <a:gdLst/>
            <a:ahLst/>
            <a:cxnLst/>
            <a:rect l="l" t="t" r="r" b="b"/>
            <a:pathLst>
              <a:path w="132080" h="663575">
                <a:moveTo>
                  <a:pt x="0" y="0"/>
                </a:moveTo>
                <a:lnTo>
                  <a:pt x="131602" y="0"/>
                </a:lnTo>
                <a:lnTo>
                  <a:pt x="131602" y="663201"/>
                </a:lnTo>
                <a:lnTo>
                  <a:pt x="0" y="663201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71798" y="2920852"/>
            <a:ext cx="211931" cy="610552"/>
          </a:xfrm>
          <a:custGeom>
            <a:avLst/>
            <a:gdLst/>
            <a:ahLst/>
            <a:cxnLst/>
            <a:rect l="l" t="t" r="r" b="b"/>
            <a:pathLst>
              <a:path w="282575" h="814069">
                <a:moveTo>
                  <a:pt x="0" y="150697"/>
                </a:moveTo>
                <a:lnTo>
                  <a:pt x="150697" y="0"/>
                </a:lnTo>
                <a:lnTo>
                  <a:pt x="282299" y="0"/>
                </a:lnTo>
                <a:lnTo>
                  <a:pt x="282299" y="663198"/>
                </a:lnTo>
                <a:lnTo>
                  <a:pt x="131602" y="813898"/>
                </a:lnTo>
                <a:lnTo>
                  <a:pt x="0" y="813898"/>
                </a:lnTo>
                <a:lnTo>
                  <a:pt x="0" y="15069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71798" y="2920851"/>
            <a:ext cx="211931" cy="113348"/>
          </a:xfrm>
          <a:custGeom>
            <a:avLst/>
            <a:gdLst/>
            <a:ahLst/>
            <a:cxnLst/>
            <a:rect l="l" t="t" r="r" b="b"/>
            <a:pathLst>
              <a:path w="282575" h="151130">
                <a:moveTo>
                  <a:pt x="0" y="150697"/>
                </a:moveTo>
                <a:lnTo>
                  <a:pt x="131602" y="150697"/>
                </a:lnTo>
                <a:lnTo>
                  <a:pt x="282299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70499" y="3033875"/>
            <a:ext cx="0" cy="497681"/>
          </a:xfrm>
          <a:custGeom>
            <a:avLst/>
            <a:gdLst/>
            <a:ahLst/>
            <a:cxnLst/>
            <a:rect l="l" t="t" r="r" b="b"/>
            <a:pathLst>
              <a:path h="663575">
                <a:moveTo>
                  <a:pt x="0" y="0"/>
                </a:moveTo>
                <a:lnTo>
                  <a:pt x="0" y="66320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68984" y="3120203"/>
            <a:ext cx="211931" cy="211931"/>
          </a:xfrm>
          <a:custGeom>
            <a:avLst/>
            <a:gdLst/>
            <a:ahLst/>
            <a:cxnLst/>
            <a:rect l="l" t="t" r="r" b="b"/>
            <a:pathLst>
              <a:path w="282575" h="282575">
                <a:moveTo>
                  <a:pt x="0" y="141149"/>
                </a:moveTo>
                <a:lnTo>
                  <a:pt x="7196" y="96535"/>
                </a:lnTo>
                <a:lnTo>
                  <a:pt x="27235" y="57788"/>
                </a:lnTo>
                <a:lnTo>
                  <a:pt x="57790" y="27233"/>
                </a:lnTo>
                <a:lnTo>
                  <a:pt x="96537" y="7195"/>
                </a:lnTo>
                <a:lnTo>
                  <a:pt x="141149" y="0"/>
                </a:lnTo>
                <a:lnTo>
                  <a:pt x="195165" y="10744"/>
                </a:lnTo>
                <a:lnTo>
                  <a:pt x="240949" y="41342"/>
                </a:lnTo>
                <a:lnTo>
                  <a:pt x="271552" y="87137"/>
                </a:lnTo>
                <a:lnTo>
                  <a:pt x="282299" y="141149"/>
                </a:lnTo>
                <a:lnTo>
                  <a:pt x="275103" y="185762"/>
                </a:lnTo>
                <a:lnTo>
                  <a:pt x="255064" y="224508"/>
                </a:lnTo>
                <a:lnTo>
                  <a:pt x="224508" y="255064"/>
                </a:lnTo>
                <a:lnTo>
                  <a:pt x="185762" y="275103"/>
                </a:lnTo>
                <a:lnTo>
                  <a:pt x="141149" y="282299"/>
                </a:lnTo>
                <a:lnTo>
                  <a:pt x="96537" y="275103"/>
                </a:lnTo>
                <a:lnTo>
                  <a:pt x="57790" y="255064"/>
                </a:lnTo>
                <a:lnTo>
                  <a:pt x="27235" y="224508"/>
                </a:lnTo>
                <a:lnTo>
                  <a:pt x="7196" y="185762"/>
                </a:lnTo>
                <a:lnTo>
                  <a:pt x="0" y="141149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51859" y="3226064"/>
            <a:ext cx="1117283" cy="299561"/>
          </a:xfrm>
          <a:custGeom>
            <a:avLst/>
            <a:gdLst/>
            <a:ahLst/>
            <a:cxnLst/>
            <a:rect l="l" t="t" r="r" b="b"/>
            <a:pathLst>
              <a:path w="1489710" h="399414">
                <a:moveTo>
                  <a:pt x="0" y="398999"/>
                </a:moveTo>
                <a:lnTo>
                  <a:pt x="1489496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66486" y="3048089"/>
            <a:ext cx="1102519" cy="178118"/>
          </a:xfrm>
          <a:custGeom>
            <a:avLst/>
            <a:gdLst/>
            <a:ahLst/>
            <a:cxnLst/>
            <a:rect l="l" t="t" r="r" b="b"/>
            <a:pathLst>
              <a:path w="1470025" h="237489">
                <a:moveTo>
                  <a:pt x="0" y="0"/>
                </a:moveTo>
                <a:lnTo>
                  <a:pt x="1469997" y="2372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568636" y="2936040"/>
            <a:ext cx="1000601" cy="290036"/>
          </a:xfrm>
          <a:custGeom>
            <a:avLst/>
            <a:gdLst/>
            <a:ahLst/>
            <a:cxnLst/>
            <a:rect l="l" t="t" r="r" b="b"/>
            <a:pathLst>
              <a:path w="1334135" h="386714">
                <a:moveTo>
                  <a:pt x="0" y="0"/>
                </a:moveTo>
                <a:lnTo>
                  <a:pt x="1333797" y="386699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88210" y="3226063"/>
            <a:ext cx="981075" cy="187643"/>
          </a:xfrm>
          <a:custGeom>
            <a:avLst/>
            <a:gdLst/>
            <a:ahLst/>
            <a:cxnLst/>
            <a:rect l="l" t="t" r="r" b="b"/>
            <a:pathLst>
              <a:path w="1308100" h="250189">
                <a:moveTo>
                  <a:pt x="0" y="249599"/>
                </a:moveTo>
                <a:lnTo>
                  <a:pt x="1307697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73639" y="3974283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46866" y="2419405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70684" y="4268011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88425" y="1404043"/>
            <a:ext cx="2321719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Convolution</a:t>
            </a:r>
            <a:r>
              <a:rPr sz="2250" kern="1200" spc="-26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Layer</a:t>
            </a:r>
            <a:endParaRPr sz="22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07555" y="1941652"/>
            <a:ext cx="1569244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ts val="2138"/>
              </a:lnSpc>
              <a:buClrTx/>
              <a:defRPr/>
            </a:pPr>
            <a:r>
              <a:rPr sz="1800" kern="1200" spc="-4" dirty="0">
                <a:solidFill>
                  <a:srgbClr val="FF0000"/>
                </a:solidFill>
                <a:ea typeface="+mn-ea"/>
              </a:rPr>
              <a:t>32x32x3</a:t>
            </a:r>
            <a:r>
              <a:rPr sz="1800" kern="1200" spc="-38" dirty="0">
                <a:solidFill>
                  <a:srgbClr val="FF0000"/>
                </a:solidFill>
                <a:ea typeface="+mn-ea"/>
              </a:rPr>
              <a:t> </a:t>
            </a:r>
            <a:r>
              <a:rPr sz="1800" kern="1200" spc="-4" dirty="0">
                <a:solidFill>
                  <a:srgbClr val="FF0000"/>
                </a:solidFill>
                <a:ea typeface="+mn-ea"/>
              </a:rPr>
              <a:t>image  </a:t>
            </a:r>
            <a:r>
              <a:rPr sz="1800" kern="1200" spc="-4" dirty="0">
                <a:solidFill>
                  <a:srgbClr val="38751C"/>
                </a:solidFill>
                <a:ea typeface="+mn-ea"/>
              </a:rPr>
              <a:t>5x5x3</a:t>
            </a:r>
            <a:r>
              <a:rPr sz="1800" kern="1200" spc="-45" dirty="0">
                <a:solidFill>
                  <a:srgbClr val="38751C"/>
                </a:solidFill>
                <a:ea typeface="+mn-ea"/>
              </a:rPr>
              <a:t> </a:t>
            </a:r>
            <a:r>
              <a:rPr sz="1800" kern="1200" spc="-4" dirty="0">
                <a:solidFill>
                  <a:srgbClr val="38751C"/>
                </a:solidFill>
                <a:ea typeface="+mn-ea"/>
              </a:rPr>
              <a:t>filter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946194" y="2056404"/>
            <a:ext cx="696754" cy="165259"/>
          </a:xfrm>
          <a:custGeom>
            <a:avLst/>
            <a:gdLst/>
            <a:ahLst/>
            <a:cxnLst/>
            <a:rect l="l" t="t" r="r" b="b"/>
            <a:pathLst>
              <a:path w="929004" h="220344">
                <a:moveTo>
                  <a:pt x="928685" y="0"/>
                </a:moveTo>
                <a:lnTo>
                  <a:pt x="0" y="219929"/>
                </a:lnTo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914646" y="2209869"/>
            <a:ext cx="34290" cy="23336"/>
          </a:xfrm>
          <a:custGeom>
            <a:avLst/>
            <a:gdLst/>
            <a:ahLst/>
            <a:cxnLst/>
            <a:rect l="l" t="t" r="r" b="b"/>
            <a:pathLst>
              <a:path w="45719" h="31115">
                <a:moveTo>
                  <a:pt x="38434" y="0"/>
                </a:moveTo>
                <a:lnTo>
                  <a:pt x="0" y="25269"/>
                </a:lnTo>
                <a:lnTo>
                  <a:pt x="45687" y="30619"/>
                </a:lnTo>
                <a:lnTo>
                  <a:pt x="38434" y="0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711183" y="2419047"/>
            <a:ext cx="1009650" cy="392430"/>
          </a:xfrm>
          <a:custGeom>
            <a:avLst/>
            <a:gdLst/>
            <a:ahLst/>
            <a:cxnLst/>
            <a:rect l="l" t="t" r="r" b="b"/>
            <a:pathLst>
              <a:path w="1346200" h="523239">
                <a:moveTo>
                  <a:pt x="1345632" y="0"/>
                </a:moveTo>
                <a:lnTo>
                  <a:pt x="0" y="523188"/>
                </a:lnTo>
              </a:path>
            </a:pathLst>
          </a:custGeom>
          <a:ln w="9524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680969" y="2800441"/>
            <a:ext cx="34766" cy="22860"/>
          </a:xfrm>
          <a:custGeom>
            <a:avLst/>
            <a:gdLst/>
            <a:ahLst/>
            <a:cxnLst/>
            <a:rect l="l" t="t" r="r" b="b"/>
            <a:pathLst>
              <a:path w="46355" h="30480">
                <a:moveTo>
                  <a:pt x="34587" y="0"/>
                </a:moveTo>
                <a:lnTo>
                  <a:pt x="0" y="30327"/>
                </a:lnTo>
                <a:lnTo>
                  <a:pt x="45989" y="29324"/>
                </a:lnTo>
                <a:lnTo>
                  <a:pt x="34587" y="0"/>
                </a:lnTo>
                <a:close/>
              </a:path>
            </a:pathLst>
          </a:custGeom>
          <a:ln w="9524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121919" y="3228538"/>
            <a:ext cx="1731645" cy="0"/>
          </a:xfrm>
          <a:custGeom>
            <a:avLst/>
            <a:gdLst/>
            <a:ahLst/>
            <a:cxnLst/>
            <a:rect l="l" t="t" r="r" b="b"/>
            <a:pathLst>
              <a:path w="2308860">
                <a:moveTo>
                  <a:pt x="0" y="0"/>
                </a:moveTo>
                <a:lnTo>
                  <a:pt x="2308645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853404" y="3216744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49"/>
                </a:moveTo>
                <a:lnTo>
                  <a:pt x="43224" y="15724"/>
                </a:lnTo>
                <a:lnTo>
                  <a:pt x="0" y="0"/>
                </a:lnTo>
                <a:lnTo>
                  <a:pt x="0" y="31449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732682" y="2839984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09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732683" y="2191853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732683" y="2191854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801851" y="2839984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485183" y="1920358"/>
            <a:ext cx="1313973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b="1" kern="1200" spc="-4" dirty="0">
                <a:solidFill>
                  <a:prstClr val="black"/>
                </a:solidFill>
                <a:ea typeface="+mn-ea"/>
              </a:rPr>
              <a:t>activation</a:t>
            </a:r>
            <a:r>
              <a:rPr sz="1350" b="1" kern="1200" spc="-34" dirty="0">
                <a:solidFill>
                  <a:prstClr val="black"/>
                </a:solidFill>
                <a:ea typeface="+mn-ea"/>
              </a:rPr>
              <a:t> </a:t>
            </a:r>
            <a:r>
              <a:rPr sz="1350" b="1" kern="1200" spc="-4" dirty="0">
                <a:solidFill>
                  <a:prstClr val="black"/>
                </a:solidFill>
                <a:ea typeface="+mn-ea"/>
              </a:rPr>
              <a:t>maps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00825" y="4284392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1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01458" y="3942636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079581" y="2884398"/>
            <a:ext cx="3635216" cy="9246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810" algn="r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marR="1828800" defTabSz="685800">
              <a:lnSpc>
                <a:spcPct val="100699"/>
              </a:lnSpc>
              <a:spcBef>
                <a:spcPts val="791"/>
              </a:spcBef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convolve (slide) over all  spatial</a:t>
            </a:r>
            <a:r>
              <a:rPr sz="1350" kern="1200" spc="-26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locations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059404" y="2749274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059404" y="2191853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059404" y="2191854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219283" y="2749274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xfrm>
            <a:off x="4281426" y="1314412"/>
            <a:ext cx="3081338" cy="276999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9525"/>
            <a:r>
              <a:rPr sz="1800" spc="-4" dirty="0"/>
              <a:t>consider a second, </a:t>
            </a:r>
            <a:r>
              <a:rPr sz="1800" spc="-4" dirty="0">
                <a:solidFill>
                  <a:srgbClr val="38751C"/>
                </a:solidFill>
              </a:rPr>
              <a:t>green</a:t>
            </a:r>
            <a:r>
              <a:rPr sz="1800" spc="23" dirty="0">
                <a:solidFill>
                  <a:srgbClr val="38751C"/>
                </a:solidFill>
              </a:rPr>
              <a:t> </a:t>
            </a:r>
            <a:r>
              <a:rPr sz="1800" spc="-4" dirty="0"/>
              <a:t>filter</a:t>
            </a:r>
            <a:endParaRPr sz="1800"/>
          </a:p>
        </p:txBody>
      </p:sp>
      <p:sp>
        <p:nvSpPr>
          <p:cNvPr id="41" name="TextBox 40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FDAC83C-756C-48D7-F8D0-83C6F41F7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51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792743B4-79B9-A480-195B-D6BABCB5047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19155273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2059404" y="2513169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59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59404" y="19557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059404" y="1955750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219283" y="2513169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420503" y="2603879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20504" y="19557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20504" y="1955750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89672" y="2603879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3639" y="3738178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70684" y="4031907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264671" y="2992434"/>
            <a:ext cx="1731645" cy="0"/>
          </a:xfrm>
          <a:custGeom>
            <a:avLst/>
            <a:gdLst/>
            <a:ahLst/>
            <a:cxnLst/>
            <a:rect l="l" t="t" r="r" b="b"/>
            <a:pathLst>
              <a:path w="2308860">
                <a:moveTo>
                  <a:pt x="0" y="0"/>
                </a:moveTo>
                <a:lnTo>
                  <a:pt x="2308645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996156" y="2980634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532535" y="2603879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32535" y="19557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532535" y="1955750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601703" y="2603879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72127" y="4048288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6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463810" y="3720947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46864" y="1684254"/>
            <a:ext cx="4195763" cy="16011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33199" defTabSz="685800">
              <a:buClrTx/>
              <a:defRPr/>
            </a:pPr>
            <a:r>
              <a:rPr sz="1350" b="1" kern="1200" spc="-4" dirty="0">
                <a:solidFill>
                  <a:prstClr val="black"/>
                </a:solidFill>
                <a:ea typeface="+mn-ea"/>
              </a:rPr>
              <a:t>activation</a:t>
            </a:r>
            <a:r>
              <a:rPr sz="1350" b="1" kern="1200" spc="-34" dirty="0">
                <a:solidFill>
                  <a:prstClr val="black"/>
                </a:solidFill>
                <a:ea typeface="+mn-ea"/>
              </a:rPr>
              <a:t> </a:t>
            </a:r>
            <a:r>
              <a:rPr sz="1350" b="1" kern="1200" spc="-4" dirty="0">
                <a:solidFill>
                  <a:prstClr val="black"/>
                </a:solidFill>
                <a:ea typeface="+mn-ea"/>
              </a:rPr>
              <a:t>maps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defTabSz="685800">
              <a:spcBef>
                <a:spcPts val="23"/>
              </a:spcBef>
              <a:buClrTx/>
              <a:defRPr/>
            </a:pPr>
            <a:endParaRPr sz="1988" kern="120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marR="3810" algn="r" defTabSz="685800">
              <a:spcBef>
                <a:spcPts val="1155"/>
              </a:spcBef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499110" defTabSz="685800">
              <a:spcBef>
                <a:spcPts val="788"/>
              </a:spcBef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Convolution</a:t>
            </a:r>
            <a:r>
              <a:rPr sz="1350" kern="1200" spc="-23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Layer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311824" y="1383847"/>
            <a:ext cx="6520350" cy="230832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102394"/>
            <a:r>
              <a:rPr sz="1500" spc="-4" dirty="0"/>
              <a:t>For example, if we had 6 5x5 filters, we’ll get 6 separate activation</a:t>
            </a:r>
            <a:r>
              <a:rPr sz="1500" spc="127" dirty="0"/>
              <a:t> </a:t>
            </a:r>
            <a:r>
              <a:rPr sz="1500" spc="-4" dirty="0"/>
              <a:t>maps:</a:t>
            </a:r>
            <a:endParaRPr sz="1500"/>
          </a:p>
        </p:txBody>
      </p:sp>
      <p:sp>
        <p:nvSpPr>
          <p:cNvPr id="24" name="object 24"/>
          <p:cNvSpPr/>
          <p:nvPr/>
        </p:nvSpPr>
        <p:spPr>
          <a:xfrm>
            <a:off x="5646834" y="2603879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646834" y="19557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646834" y="1955750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716003" y="2603879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761134" y="2603879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FFF2CC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5761134" y="19557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761134" y="1955750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830303" y="2603879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875434" y="2603879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10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875434" y="19557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5875434" y="1955750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944603" y="2603879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989734" y="2603879"/>
            <a:ext cx="69533" cy="1420654"/>
          </a:xfrm>
          <a:custGeom>
            <a:avLst/>
            <a:gdLst/>
            <a:ahLst/>
            <a:cxnLst/>
            <a:rect l="l" t="t" r="r" b="b"/>
            <a:pathLst>
              <a:path w="92709" h="1894204">
                <a:moveTo>
                  <a:pt x="0" y="0"/>
                </a:moveTo>
                <a:lnTo>
                  <a:pt x="92224" y="0"/>
                </a:lnTo>
                <a:lnTo>
                  <a:pt x="92224" y="1893721"/>
                </a:lnTo>
                <a:lnTo>
                  <a:pt x="0" y="1893721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989734" y="19557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864173"/>
                </a:moveTo>
                <a:lnTo>
                  <a:pt x="864173" y="0"/>
                </a:lnTo>
                <a:lnTo>
                  <a:pt x="956398" y="0"/>
                </a:lnTo>
                <a:lnTo>
                  <a:pt x="956398" y="1893721"/>
                </a:lnTo>
                <a:lnTo>
                  <a:pt x="92224" y="2757894"/>
                </a:lnTo>
                <a:lnTo>
                  <a:pt x="0" y="2757894"/>
                </a:lnTo>
                <a:lnTo>
                  <a:pt x="0" y="864173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5989734" y="1955750"/>
            <a:ext cx="717708" cy="648176"/>
          </a:xfrm>
          <a:custGeom>
            <a:avLst/>
            <a:gdLst/>
            <a:ahLst/>
            <a:cxnLst/>
            <a:rect l="l" t="t" r="r" b="b"/>
            <a:pathLst>
              <a:path w="956945" h="864235">
                <a:moveTo>
                  <a:pt x="0" y="864173"/>
                </a:moveTo>
                <a:lnTo>
                  <a:pt x="92224" y="864173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6058903" y="2603879"/>
            <a:ext cx="0" cy="1420654"/>
          </a:xfrm>
          <a:custGeom>
            <a:avLst/>
            <a:gdLst/>
            <a:ahLst/>
            <a:cxnLst/>
            <a:rect l="l" t="t" r="r" b="b"/>
            <a:pathLst>
              <a:path h="1894204">
                <a:moveTo>
                  <a:pt x="0" y="0"/>
                </a:moveTo>
                <a:lnTo>
                  <a:pt x="0" y="1893721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812505" y="4373800"/>
            <a:ext cx="4801553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500" kern="1200" spc="-4" dirty="0">
                <a:solidFill>
                  <a:prstClr val="black"/>
                </a:solidFill>
                <a:ea typeface="+mn-ea"/>
              </a:rPr>
              <a:t>We stack these up to get a “new image” of size</a:t>
            </a:r>
            <a:r>
              <a:rPr sz="1500" kern="1200" spc="71" dirty="0">
                <a:solidFill>
                  <a:prstClr val="black"/>
                </a:solidFill>
                <a:ea typeface="+mn-ea"/>
              </a:rPr>
              <a:t> </a:t>
            </a:r>
            <a:r>
              <a:rPr sz="1500" kern="1200" spc="-4" dirty="0">
                <a:solidFill>
                  <a:schemeClr val="bg2"/>
                </a:solidFill>
                <a:ea typeface="+mn-ea"/>
              </a:rPr>
              <a:t>28x28x6</a:t>
            </a:r>
            <a:r>
              <a:rPr sz="1500" kern="1200" spc="-4" dirty="0">
                <a:solidFill>
                  <a:prstClr val="black"/>
                </a:solidFill>
                <a:ea typeface="+mn-ea"/>
              </a:rPr>
              <a:t>!</a:t>
            </a:r>
            <a:endParaRPr sz="150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2DC805-00B2-4554-BBDD-4F4797EC1D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3FE6812-8F61-BDCC-0098-2598913DA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52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DDA1D80C-2C87-84D8-6DB5-CE0B3FF75589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304181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26687" y="1297207"/>
            <a:ext cx="5639276" cy="419602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9525" marR="3810">
              <a:lnSpc>
                <a:spcPct val="100699"/>
              </a:lnSpc>
            </a:pPr>
            <a:r>
              <a:rPr sz="1350" b="1" spc="-4" dirty="0"/>
              <a:t>Preview: </a:t>
            </a:r>
            <a:r>
              <a:rPr sz="1350" spc="-4" dirty="0"/>
              <a:t>ConvNet is a sequence of Convolution Layers, interspersed with  activation</a:t>
            </a:r>
            <a:r>
              <a:rPr sz="1350" spc="-15" dirty="0"/>
              <a:t> </a:t>
            </a:r>
            <a:r>
              <a:rPr sz="1350" spc="-4" dirty="0"/>
              <a:t>functions</a:t>
            </a:r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1275806" y="2525370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75806" y="19679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75806" y="1967950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35685" y="2525370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90043" y="3750386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3269" y="2195502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7085" y="4044108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54404" y="2926935"/>
            <a:ext cx="698183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52241" y="2915135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161752" y="2525370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4" y="0"/>
                </a:lnTo>
                <a:lnTo>
                  <a:pt x="213174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161752" y="19679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743226"/>
                </a:moveTo>
                <a:lnTo>
                  <a:pt x="743223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4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161752" y="1967950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0" y="743226"/>
                </a:moveTo>
                <a:lnTo>
                  <a:pt x="213174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21633" y="2525370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675989" y="3750386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49215" y="2195502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173034" y="4044108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6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338666" y="2993617"/>
            <a:ext cx="561975" cy="1035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CONV,  </a:t>
            </a:r>
            <a:r>
              <a:rPr sz="1350" kern="1200" spc="-4" dirty="0" err="1">
                <a:solidFill>
                  <a:prstClr val="black"/>
                </a:solidFill>
                <a:ea typeface="+mn-ea"/>
              </a:rPr>
              <a:t>ReLU</a:t>
            </a:r>
            <a:endParaRPr sz="1350" kern="1200" dirty="0">
              <a:solidFill>
                <a:prstClr val="black"/>
              </a:solidFill>
              <a:ea typeface="+mn-ea"/>
            </a:endParaRPr>
          </a:p>
          <a:p>
            <a:pPr marL="9525" marR="88583" algn="just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srgbClr val="0000FF"/>
                </a:solidFill>
                <a:ea typeface="+mn-ea"/>
              </a:rPr>
              <a:t>e.g. 6  5x5x3  filters</a:t>
            </a:r>
            <a:endParaRPr sz="13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66463F-FF79-4DD5-B0D9-06042F211C7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D0BD7DD-B52B-F411-4B32-A1ABFAC2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53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A2E2DF7-4109-1E6D-745D-E04A0BF7EF99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394847745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1824" y="1171427"/>
            <a:ext cx="6520350" cy="480416"/>
          </a:xfrm>
          <a:prstGeom prst="rect">
            <a:avLst/>
          </a:prstGeom>
        </p:spPr>
        <p:txBody>
          <a:bodyPr spcFirstLastPara="1" vert="horz" wrap="square" lIns="0" tIns="60226" rIns="0" bIns="0" rtlCol="0" anchor="ctr" anchorCtr="0">
            <a:spAutoFit/>
          </a:bodyPr>
          <a:lstStyle/>
          <a:p>
            <a:pPr marL="124301" marR="3810">
              <a:lnSpc>
                <a:spcPct val="100699"/>
              </a:lnSpc>
            </a:pPr>
            <a:r>
              <a:rPr sz="1350" b="1" spc="-4" dirty="0"/>
              <a:t>Preview: </a:t>
            </a:r>
            <a:r>
              <a:rPr sz="1350" spc="-4" dirty="0"/>
              <a:t>ConvNet is a sequence of Convolutional Layers, interspersed with  activation</a:t>
            </a:r>
            <a:r>
              <a:rPr sz="1350" spc="-15" dirty="0"/>
              <a:t> </a:t>
            </a:r>
            <a:r>
              <a:rPr sz="1350" spc="-4" dirty="0"/>
              <a:t>functions</a:t>
            </a:r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1275806" y="2423770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2" y="0"/>
                </a:lnTo>
                <a:lnTo>
                  <a:pt x="213172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275806" y="18663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4" h="2758440">
                <a:moveTo>
                  <a:pt x="0" y="743226"/>
                </a:moveTo>
                <a:lnTo>
                  <a:pt x="743226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2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275806" y="1866350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4" h="743585">
                <a:moveTo>
                  <a:pt x="0" y="743226"/>
                </a:moveTo>
                <a:lnTo>
                  <a:pt x="213172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35685" y="2423770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90043" y="3648786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63269" y="2093902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32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87085" y="3942508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3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54404" y="2825335"/>
            <a:ext cx="698183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952241" y="2813535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38666" y="2892017"/>
            <a:ext cx="561975" cy="1035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CONV,  </a:t>
            </a:r>
            <a:r>
              <a:rPr sz="1350" kern="1200" spc="-4" dirty="0" err="1">
                <a:solidFill>
                  <a:prstClr val="black"/>
                </a:solidFill>
                <a:ea typeface="+mn-ea"/>
              </a:rPr>
              <a:t>ReLU</a:t>
            </a:r>
            <a:endParaRPr sz="1350" kern="1200" dirty="0">
              <a:solidFill>
                <a:prstClr val="black"/>
              </a:solidFill>
              <a:ea typeface="+mn-ea"/>
            </a:endParaRPr>
          </a:p>
          <a:p>
            <a:pPr marL="9525" marR="88583" algn="just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srgbClr val="0000FF"/>
                </a:solidFill>
                <a:ea typeface="+mn-ea"/>
              </a:rPr>
              <a:t>e.g. 6  5x5x3  filters</a:t>
            </a:r>
            <a:endParaRPr sz="13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161752" y="2423770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4" y="0"/>
                </a:lnTo>
                <a:lnTo>
                  <a:pt x="213174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161752" y="18663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743226"/>
                </a:moveTo>
                <a:lnTo>
                  <a:pt x="743223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4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61752" y="1866350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0" y="743226"/>
                </a:moveTo>
                <a:lnTo>
                  <a:pt x="213174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321633" y="2423770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675989" y="3648786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49215" y="2093902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28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73034" y="3942508"/>
            <a:ext cx="11477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6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11799" y="2825335"/>
            <a:ext cx="698183" cy="0"/>
          </a:xfrm>
          <a:custGeom>
            <a:avLst/>
            <a:gdLst/>
            <a:ahLst/>
            <a:cxnLst/>
            <a:rect l="l" t="t" r="r" b="b"/>
            <a:pathLst>
              <a:path w="930910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09637" y="2813535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4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96061" y="2892017"/>
            <a:ext cx="561975" cy="1035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CONV,  </a:t>
            </a:r>
            <a:r>
              <a:rPr sz="1350" kern="1200" spc="-4" dirty="0" err="1">
                <a:solidFill>
                  <a:prstClr val="black"/>
                </a:solidFill>
                <a:ea typeface="+mn-ea"/>
              </a:rPr>
              <a:t>ReLU</a:t>
            </a:r>
            <a:endParaRPr sz="1350" kern="1200" dirty="0">
              <a:solidFill>
                <a:prstClr val="black"/>
              </a:solidFill>
              <a:ea typeface="+mn-ea"/>
            </a:endParaRPr>
          </a:p>
          <a:p>
            <a:pPr marL="9525" marR="22384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srgbClr val="38751C"/>
                </a:solidFill>
                <a:ea typeface="+mn-ea"/>
              </a:rPr>
              <a:t>e.g.</a:t>
            </a:r>
            <a:r>
              <a:rPr sz="1350" kern="1200" spc="-60" dirty="0">
                <a:solidFill>
                  <a:srgbClr val="38751C"/>
                </a:solidFill>
                <a:ea typeface="+mn-ea"/>
              </a:rPr>
              <a:t> </a:t>
            </a:r>
            <a:r>
              <a:rPr sz="1350" kern="1200" spc="-4" dirty="0">
                <a:solidFill>
                  <a:srgbClr val="38751C"/>
                </a:solidFill>
                <a:ea typeface="+mn-ea"/>
              </a:rPr>
              <a:t>10  5x5x</a:t>
            </a:r>
            <a:r>
              <a:rPr sz="1350" b="1" kern="1200" spc="-4" dirty="0">
                <a:solidFill>
                  <a:srgbClr val="38751C"/>
                </a:solidFill>
                <a:ea typeface="+mn-ea"/>
              </a:rPr>
              <a:t>6  </a:t>
            </a:r>
            <a:r>
              <a:rPr sz="1350" kern="1200" spc="-4" dirty="0">
                <a:solidFill>
                  <a:srgbClr val="38751C"/>
                </a:solidFill>
                <a:ea typeface="+mn-ea"/>
              </a:rPr>
              <a:t>filters</a:t>
            </a:r>
            <a:endParaRPr sz="13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219147" y="2423770"/>
            <a:ext cx="160020" cy="1511141"/>
          </a:xfrm>
          <a:custGeom>
            <a:avLst/>
            <a:gdLst/>
            <a:ahLst/>
            <a:cxnLst/>
            <a:rect l="l" t="t" r="r" b="b"/>
            <a:pathLst>
              <a:path w="213360" h="2014854">
                <a:moveTo>
                  <a:pt x="0" y="0"/>
                </a:moveTo>
                <a:lnTo>
                  <a:pt x="213174" y="0"/>
                </a:lnTo>
                <a:lnTo>
                  <a:pt x="213174" y="2014668"/>
                </a:lnTo>
                <a:lnTo>
                  <a:pt x="0" y="2014668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219147" y="1866349"/>
            <a:ext cx="717708" cy="2068830"/>
          </a:xfrm>
          <a:custGeom>
            <a:avLst/>
            <a:gdLst/>
            <a:ahLst/>
            <a:cxnLst/>
            <a:rect l="l" t="t" r="r" b="b"/>
            <a:pathLst>
              <a:path w="956945" h="2758440">
                <a:moveTo>
                  <a:pt x="0" y="743226"/>
                </a:moveTo>
                <a:lnTo>
                  <a:pt x="743223" y="0"/>
                </a:lnTo>
                <a:lnTo>
                  <a:pt x="956398" y="0"/>
                </a:lnTo>
                <a:lnTo>
                  <a:pt x="956398" y="2014670"/>
                </a:lnTo>
                <a:lnTo>
                  <a:pt x="213174" y="2757894"/>
                </a:lnTo>
                <a:lnTo>
                  <a:pt x="0" y="2757894"/>
                </a:lnTo>
                <a:lnTo>
                  <a:pt x="0" y="743226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219147" y="1866350"/>
            <a:ext cx="717708" cy="557689"/>
          </a:xfrm>
          <a:custGeom>
            <a:avLst/>
            <a:gdLst/>
            <a:ahLst/>
            <a:cxnLst/>
            <a:rect l="l" t="t" r="r" b="b"/>
            <a:pathLst>
              <a:path w="956945" h="743585">
                <a:moveTo>
                  <a:pt x="0" y="743226"/>
                </a:moveTo>
                <a:lnTo>
                  <a:pt x="213174" y="743226"/>
                </a:lnTo>
                <a:lnTo>
                  <a:pt x="956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379029" y="2423770"/>
            <a:ext cx="0" cy="1511141"/>
          </a:xfrm>
          <a:custGeom>
            <a:avLst/>
            <a:gdLst/>
            <a:ahLst/>
            <a:cxnLst/>
            <a:rect l="l" t="t" r="r" b="b"/>
            <a:pathLst>
              <a:path h="2014854">
                <a:moveTo>
                  <a:pt x="0" y="0"/>
                </a:moveTo>
                <a:lnTo>
                  <a:pt x="0" y="2014668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254896" y="2825335"/>
            <a:ext cx="698183" cy="0"/>
          </a:xfrm>
          <a:custGeom>
            <a:avLst/>
            <a:gdLst/>
            <a:ahLst/>
            <a:cxnLst/>
            <a:rect l="l" t="t" r="r" b="b"/>
            <a:pathLst>
              <a:path w="930909">
                <a:moveTo>
                  <a:pt x="0" y="0"/>
                </a:moveTo>
                <a:lnTo>
                  <a:pt x="9304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952733" y="2813535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339158" y="2892017"/>
            <a:ext cx="561975" cy="4065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CONV,  </a:t>
            </a:r>
            <a:r>
              <a:rPr sz="1350" kern="1200" spc="-4" dirty="0" err="1">
                <a:solidFill>
                  <a:prstClr val="black"/>
                </a:solidFill>
                <a:ea typeface="+mn-ea"/>
              </a:rPr>
              <a:t>ReLU</a:t>
            </a:r>
            <a:endParaRPr sz="13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251607" y="2696883"/>
            <a:ext cx="310991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800" kern="1200" spc="-4" dirty="0">
                <a:solidFill>
                  <a:prstClr val="black"/>
                </a:solidFill>
                <a:ea typeface="+mn-ea"/>
              </a:rPr>
              <a:t>….</a:t>
            </a:r>
            <a:endParaRPr sz="18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173280" y="3942508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10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733385" y="3648786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24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06611" y="2093902"/>
            <a:ext cx="210026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24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7" name="Slide Number Placeholder 3">
            <a:extLst>
              <a:ext uri="{FF2B5EF4-FFF2-40B4-BE49-F238E27FC236}">
                <a16:creationId xmlns:a16="http://schemas.microsoft.com/office/drawing/2014/main" id="{DEB79686-8249-7C5F-0E5C-2D7C6423856E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54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04EBB699-4EF1-CA91-DA65-873282FA6D5F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37950496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42900" y="1136610"/>
            <a:ext cx="6172200" cy="33944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Per-element (independent)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Some options: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Tanh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r>
              <a:rPr lang="en-US" dirty="0">
                <a:solidFill>
                  <a:srgbClr val="92D050"/>
                </a:solidFill>
              </a:rPr>
              <a:t>Sigmoid</a:t>
            </a:r>
            <a:r>
              <a:rPr lang="en-US" dirty="0"/>
              <a:t>: 1/(1+exp(-x))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Rectified linear unit  (</a:t>
            </a:r>
            <a:r>
              <a:rPr lang="en-US" dirty="0" err="1">
                <a:solidFill>
                  <a:srgbClr val="0070C0"/>
                </a:solidFill>
              </a:rPr>
              <a:t>ReLU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  <a:p>
            <a:pPr lvl="2"/>
            <a:r>
              <a:rPr lang="en-US" dirty="0"/>
              <a:t>Avoids saturation issues</a:t>
            </a:r>
          </a:p>
        </p:txBody>
      </p:sp>
      <p:pic>
        <p:nvPicPr>
          <p:cNvPr id="7" name="Picture 6" descr="tanh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048" y="1136610"/>
            <a:ext cx="1684666" cy="1262746"/>
          </a:xfrm>
          <a:prstGeom prst="rect">
            <a:avLst/>
          </a:prstGeom>
        </p:spPr>
      </p:pic>
      <p:pic>
        <p:nvPicPr>
          <p:cNvPr id="8" name="Picture 7" descr="sigmoi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1136610"/>
            <a:ext cx="1684666" cy="12627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/>
          <a:srcRect l="6366" t="5805" r="6355" b="595"/>
          <a:stretch/>
        </p:blipFill>
        <p:spPr>
          <a:xfrm>
            <a:off x="4981156" y="2744144"/>
            <a:ext cx="2879116" cy="23157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4953063"/>
            <a:ext cx="1702676" cy="21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Rob Fergus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91D4E76-864B-65B0-5057-8D66828D4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55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3E4DDB3-2DCF-E5B6-837C-AD1C338E91A4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Convolutions: Non Linearity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0C5838-93EE-6CCF-2B2C-34B736B9917A}"/>
              </a:ext>
            </a:extLst>
          </p:cNvPr>
          <p:cNvSpPr txBox="1"/>
          <p:nvPr/>
        </p:nvSpPr>
        <p:spPr>
          <a:xfrm rot="16200000">
            <a:off x="4411184" y="1629483"/>
            <a:ext cx="66236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tanh(x)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D99104-8694-4683-27A6-5FB7E1D63E77}"/>
              </a:ext>
            </a:extLst>
          </p:cNvPr>
          <p:cNvSpPr txBox="1"/>
          <p:nvPr/>
        </p:nvSpPr>
        <p:spPr>
          <a:xfrm rot="16200000">
            <a:off x="6082387" y="1624567"/>
            <a:ext cx="89159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sigmoid(x)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1CB4F6-DD9E-784A-AC9D-2427BF2E5203}"/>
              </a:ext>
            </a:extLst>
          </p:cNvPr>
          <p:cNvSpPr txBox="1"/>
          <p:nvPr/>
        </p:nvSpPr>
        <p:spPr>
          <a:xfrm rot="16200000">
            <a:off x="4668634" y="3635441"/>
            <a:ext cx="61908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/>
              <a:t>relu(x)</a:t>
            </a:r>
          </a:p>
        </p:txBody>
      </p:sp>
    </p:spTree>
    <p:extLst>
      <p:ext uri="{BB962C8B-B14F-4D97-AF65-F5344CB8AC3E}">
        <p14:creationId xmlns:p14="http://schemas.microsoft.com/office/powerpoint/2010/main" val="49262864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7" name="Google Shape;2477;p67"/>
          <p:cNvSpPr txBox="1">
            <a:spLocks noGrp="1"/>
          </p:cNvSpPr>
          <p:nvPr>
            <p:ph type="title"/>
          </p:nvPr>
        </p:nvSpPr>
        <p:spPr>
          <a:xfrm>
            <a:off x="130775" y="0"/>
            <a:ext cx="28623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http://cs231n.github.io/convolutional-networks</a:t>
            </a:r>
            <a:endParaRPr sz="2000" dirty="0"/>
          </a:p>
        </p:txBody>
      </p:sp>
      <p:pic>
        <p:nvPicPr>
          <p:cNvPr id="2478" name="Google Shape;247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28332" y="0"/>
            <a:ext cx="621566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9" name="Google Shape;2479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A9AC4A-1B70-0561-28E9-052178CE9256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846A18-477B-1C66-7CEE-19EE47B5CB88}"/>
              </a:ext>
            </a:extLst>
          </p:cNvPr>
          <p:cNvSpPr txBox="1"/>
          <p:nvPr/>
        </p:nvSpPr>
        <p:spPr>
          <a:xfrm>
            <a:off x="6150927" y="3687828"/>
            <a:ext cx="23358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Animation with Stride of 2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1824" y="1180648"/>
            <a:ext cx="6520350" cy="207749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>
              <a:lnSpc>
                <a:spcPct val="100000"/>
              </a:lnSpc>
            </a:pPr>
            <a:r>
              <a:rPr sz="1350" b="1" spc="-4" dirty="0"/>
              <a:t>Preview</a:t>
            </a:r>
            <a:endParaRPr sz="1350"/>
          </a:p>
        </p:txBody>
      </p:sp>
      <p:sp>
        <p:nvSpPr>
          <p:cNvPr id="5" name="object 5"/>
          <p:cNvSpPr/>
          <p:nvPr/>
        </p:nvSpPr>
        <p:spPr>
          <a:xfrm>
            <a:off x="2203968" y="1529780"/>
            <a:ext cx="4890196" cy="29303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10887" y="1131586"/>
            <a:ext cx="1122521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ts val="1238"/>
              </a:lnSpc>
              <a:buClrTx/>
              <a:defRPr/>
            </a:pPr>
            <a:r>
              <a:rPr sz="1050" i="1" kern="1200" spc="-4" dirty="0">
                <a:solidFill>
                  <a:prstClr val="black"/>
                </a:solidFill>
                <a:ea typeface="+mn-ea"/>
              </a:rPr>
              <a:t>[From recent</a:t>
            </a:r>
            <a:r>
              <a:rPr sz="1050" i="1" kern="1200" spc="-30" dirty="0">
                <a:solidFill>
                  <a:prstClr val="black"/>
                </a:solidFill>
                <a:ea typeface="+mn-ea"/>
              </a:rPr>
              <a:t> </a:t>
            </a:r>
            <a:r>
              <a:rPr sz="1050" i="1" kern="1200" spc="-4" dirty="0">
                <a:solidFill>
                  <a:prstClr val="black"/>
                </a:solidFill>
                <a:ea typeface="+mn-ea"/>
              </a:rPr>
              <a:t>Yann  LeCun</a:t>
            </a:r>
            <a:r>
              <a:rPr sz="1050" i="1" kern="1200" spc="-38" dirty="0">
                <a:solidFill>
                  <a:prstClr val="black"/>
                </a:solidFill>
                <a:ea typeface="+mn-ea"/>
              </a:rPr>
              <a:t> </a:t>
            </a:r>
            <a:r>
              <a:rPr sz="1050" i="1" kern="1200" spc="-4" dirty="0">
                <a:solidFill>
                  <a:prstClr val="black"/>
                </a:solidFill>
                <a:ea typeface="+mn-ea"/>
              </a:rPr>
              <a:t>slides]</a:t>
            </a:r>
            <a:endParaRPr sz="10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7A3DC0-230E-4042-9968-B1F31B5E71C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ED7E1F5-416A-5149-45F7-1FF14A586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57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8BB102D-CDBA-038C-AA40-0964B0C6B670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38373578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488038" y="1180902"/>
            <a:ext cx="3231631" cy="33418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44163" y="1315507"/>
            <a:ext cx="512921" cy="474345"/>
          </a:xfrm>
          <a:custGeom>
            <a:avLst/>
            <a:gdLst/>
            <a:ahLst/>
            <a:cxnLst/>
            <a:rect l="l" t="t" r="r" b="b"/>
            <a:pathLst>
              <a:path w="683894" h="632460">
                <a:moveTo>
                  <a:pt x="0" y="0"/>
                </a:moveTo>
                <a:lnTo>
                  <a:pt x="683698" y="0"/>
                </a:lnTo>
                <a:lnTo>
                  <a:pt x="683698" y="632398"/>
                </a:lnTo>
                <a:lnTo>
                  <a:pt x="0" y="63239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50649" y="1123227"/>
            <a:ext cx="718185" cy="192405"/>
          </a:xfrm>
          <a:custGeom>
            <a:avLst/>
            <a:gdLst/>
            <a:ahLst/>
            <a:cxnLst/>
            <a:rect l="l" t="t" r="r" b="b"/>
            <a:pathLst>
              <a:path w="957580" h="256540">
                <a:moveTo>
                  <a:pt x="957298" y="0"/>
                </a:moveTo>
                <a:lnTo>
                  <a:pt x="957298" y="256374"/>
                </a:lnTo>
                <a:lnTo>
                  <a:pt x="0" y="256374"/>
                </a:lnTo>
                <a:lnTo>
                  <a:pt x="0" y="0"/>
                </a:lnTo>
                <a:lnTo>
                  <a:pt x="9572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56942" y="1250750"/>
            <a:ext cx="5372351" cy="1933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97818" y="1525550"/>
            <a:ext cx="192405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2156"/>
              </a:lnSpc>
              <a:buClrTx/>
              <a:defRPr/>
            </a:pPr>
            <a:r>
              <a:rPr sz="1800" kern="1200" spc="-4" dirty="0">
                <a:solidFill>
                  <a:prstClr val="black"/>
                </a:solidFill>
                <a:ea typeface="+mn-ea"/>
              </a:rPr>
              <a:t>example 5x5</a:t>
            </a:r>
            <a:r>
              <a:rPr sz="1800" kern="1200" spc="-23" dirty="0">
                <a:solidFill>
                  <a:prstClr val="black"/>
                </a:solidFill>
                <a:ea typeface="+mn-ea"/>
              </a:rPr>
              <a:t> </a:t>
            </a:r>
            <a:r>
              <a:rPr sz="1800" kern="1200" spc="-4" dirty="0">
                <a:solidFill>
                  <a:prstClr val="black"/>
                </a:solidFill>
                <a:ea typeface="+mn-ea"/>
              </a:rPr>
              <a:t>filters</a:t>
            </a:r>
            <a:endParaRPr sz="1800" kern="1200">
              <a:solidFill>
                <a:prstClr val="black"/>
              </a:solidFill>
              <a:ea typeface="+mn-ea"/>
            </a:endParaRPr>
          </a:p>
          <a:p>
            <a:pPr marL="9525" defTabSz="685800">
              <a:lnSpc>
                <a:spcPts val="1616"/>
              </a:lnSpc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(32</a:t>
            </a:r>
            <a:r>
              <a:rPr sz="1350" kern="1200" spc="-49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total)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95373" y="1250820"/>
            <a:ext cx="186214" cy="193358"/>
          </a:xfrm>
          <a:custGeom>
            <a:avLst/>
            <a:gdLst/>
            <a:ahLst/>
            <a:cxnLst/>
            <a:rect l="l" t="t" r="r" b="b"/>
            <a:pathLst>
              <a:path w="248285" h="257809">
                <a:moveTo>
                  <a:pt x="0" y="0"/>
                </a:moveTo>
                <a:lnTo>
                  <a:pt x="247799" y="0"/>
                </a:lnTo>
                <a:lnTo>
                  <a:pt x="247799" y="257700"/>
                </a:lnTo>
                <a:lnTo>
                  <a:pt x="0" y="25770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20119" y="2109174"/>
            <a:ext cx="424339" cy="474345"/>
          </a:xfrm>
          <a:custGeom>
            <a:avLst/>
            <a:gdLst/>
            <a:ahLst/>
            <a:cxnLst/>
            <a:rect l="l" t="t" r="r" b="b"/>
            <a:pathLst>
              <a:path w="565785" h="632460">
                <a:moveTo>
                  <a:pt x="0" y="0"/>
                </a:moveTo>
                <a:lnTo>
                  <a:pt x="565498" y="0"/>
                </a:lnTo>
                <a:lnTo>
                  <a:pt x="565498" y="632398"/>
                </a:lnTo>
                <a:lnTo>
                  <a:pt x="0" y="6323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94149" y="1444096"/>
            <a:ext cx="594360" cy="832485"/>
          </a:xfrm>
          <a:custGeom>
            <a:avLst/>
            <a:gdLst/>
            <a:ahLst/>
            <a:cxnLst/>
            <a:rect l="l" t="t" r="r" b="b"/>
            <a:pathLst>
              <a:path w="792480" h="1109980">
                <a:moveTo>
                  <a:pt x="792198" y="0"/>
                </a:moveTo>
                <a:lnTo>
                  <a:pt x="0" y="1109962"/>
                </a:lnTo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56482" y="2262858"/>
            <a:ext cx="57150" cy="66675"/>
          </a:xfrm>
          <a:custGeom>
            <a:avLst/>
            <a:gdLst/>
            <a:ahLst/>
            <a:cxnLst/>
            <a:rect l="l" t="t" r="r" b="b"/>
            <a:pathLst>
              <a:path w="76200" h="88900">
                <a:moveTo>
                  <a:pt x="24609" y="0"/>
                </a:moveTo>
                <a:lnTo>
                  <a:pt x="0" y="88644"/>
                </a:lnTo>
                <a:lnTo>
                  <a:pt x="75832" y="36557"/>
                </a:lnTo>
                <a:lnTo>
                  <a:pt x="24609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16550" y="2523537"/>
            <a:ext cx="2647950" cy="616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prstClr val="black"/>
                </a:solidFill>
                <a:ea typeface="+mn-ea"/>
              </a:rPr>
              <a:t>We call the layer convolutional  because it is related to convolution  of two</a:t>
            </a:r>
            <a:r>
              <a:rPr sz="1350" kern="1200" spc="-38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signals:</a:t>
            </a:r>
            <a:endParaRPr sz="13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53829" y="4292073"/>
            <a:ext cx="2263616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ts val="1238"/>
              </a:lnSpc>
              <a:buClrTx/>
              <a:defRPr/>
            </a:pPr>
            <a:r>
              <a:rPr lang="en-US" sz="1050" kern="1200" spc="-4" dirty="0">
                <a:solidFill>
                  <a:prstClr val="black"/>
                </a:solidFill>
                <a:ea typeface="+mn-ea"/>
              </a:rPr>
              <a:t>E</a:t>
            </a:r>
            <a:r>
              <a:rPr sz="1050" kern="1200" spc="-4" dirty="0">
                <a:solidFill>
                  <a:prstClr val="black"/>
                </a:solidFill>
                <a:ea typeface="+mn-ea"/>
              </a:rPr>
              <a:t>lement</a:t>
            </a:r>
            <a:r>
              <a:rPr lang="en-US" sz="1050" kern="1200" spc="-4" dirty="0">
                <a:solidFill>
                  <a:prstClr val="black"/>
                </a:solidFill>
                <a:ea typeface="+mn-ea"/>
              </a:rPr>
              <a:t>-</a:t>
            </a:r>
            <a:r>
              <a:rPr sz="1050" kern="1200" spc="-4" dirty="0">
                <a:solidFill>
                  <a:prstClr val="black"/>
                </a:solidFill>
                <a:ea typeface="+mn-ea"/>
              </a:rPr>
              <a:t>wise multiplication and </a:t>
            </a:r>
            <a:r>
              <a:rPr sz="1050" kern="1200" dirty="0">
                <a:solidFill>
                  <a:prstClr val="black"/>
                </a:solidFill>
                <a:ea typeface="+mn-ea"/>
              </a:rPr>
              <a:t>sum </a:t>
            </a:r>
            <a:r>
              <a:rPr sz="1050" kern="1200" spc="-4" dirty="0">
                <a:solidFill>
                  <a:prstClr val="black"/>
                </a:solidFill>
                <a:ea typeface="+mn-ea"/>
              </a:rPr>
              <a:t>of  a filter and the signal</a:t>
            </a:r>
            <a:r>
              <a:rPr sz="1050" kern="1200" spc="11" dirty="0">
                <a:solidFill>
                  <a:prstClr val="black"/>
                </a:solidFill>
                <a:ea typeface="+mn-ea"/>
              </a:rPr>
              <a:t> </a:t>
            </a:r>
            <a:r>
              <a:rPr sz="1050" kern="1200" spc="-4" dirty="0">
                <a:solidFill>
                  <a:prstClr val="black"/>
                </a:solidFill>
                <a:ea typeface="+mn-ea"/>
              </a:rPr>
              <a:t>(image)</a:t>
            </a:r>
            <a:endParaRPr sz="10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721600" y="1421886"/>
            <a:ext cx="1457801" cy="4154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9525"/>
            <a:r>
              <a:rPr sz="1350" spc="-4" dirty="0">
                <a:solidFill>
                  <a:srgbClr val="FF0000"/>
                </a:solidFill>
              </a:rPr>
              <a:t>one filter</a:t>
            </a:r>
            <a:r>
              <a:rPr sz="1350" spc="-45" dirty="0">
                <a:solidFill>
                  <a:srgbClr val="FF0000"/>
                </a:solidFill>
              </a:rPr>
              <a:t> </a:t>
            </a:r>
            <a:r>
              <a:rPr sz="1350" spc="-4" dirty="0">
                <a:solidFill>
                  <a:srgbClr val="FF0000"/>
                </a:solidFill>
              </a:rPr>
              <a:t>=&gt;</a:t>
            </a:r>
            <a:endParaRPr sz="1350"/>
          </a:p>
          <a:p>
            <a:pPr marL="9525">
              <a:spcBef>
                <a:spcPts val="11"/>
              </a:spcBef>
            </a:pPr>
            <a:r>
              <a:rPr sz="1350" spc="-4" dirty="0">
                <a:solidFill>
                  <a:srgbClr val="FF0000"/>
                </a:solidFill>
              </a:rPr>
              <a:t>one activation</a:t>
            </a:r>
            <a:r>
              <a:rPr sz="1350" spc="-26" dirty="0">
                <a:solidFill>
                  <a:srgbClr val="FF0000"/>
                </a:solidFill>
              </a:rPr>
              <a:t> </a:t>
            </a:r>
            <a:r>
              <a:rPr sz="1350" spc="-4" dirty="0">
                <a:solidFill>
                  <a:srgbClr val="FF0000"/>
                </a:solidFill>
              </a:rPr>
              <a:t>map</a:t>
            </a:r>
            <a:endParaRPr sz="1350"/>
          </a:p>
        </p:txBody>
      </p:sp>
      <p:sp>
        <p:nvSpPr>
          <p:cNvPr id="19" name="object 19"/>
          <p:cNvSpPr/>
          <p:nvPr/>
        </p:nvSpPr>
        <p:spPr>
          <a:xfrm>
            <a:off x="4824443" y="1257270"/>
            <a:ext cx="186214" cy="193358"/>
          </a:xfrm>
          <a:custGeom>
            <a:avLst/>
            <a:gdLst/>
            <a:ahLst/>
            <a:cxnLst/>
            <a:rect l="l" t="t" r="r" b="b"/>
            <a:pathLst>
              <a:path w="248285" h="257809">
                <a:moveTo>
                  <a:pt x="0" y="0"/>
                </a:moveTo>
                <a:lnTo>
                  <a:pt x="247799" y="0"/>
                </a:lnTo>
                <a:lnTo>
                  <a:pt x="247799" y="257700"/>
                </a:lnTo>
                <a:lnTo>
                  <a:pt x="0" y="257700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2007945" y="1450547"/>
            <a:ext cx="2909888" cy="1613059"/>
          </a:xfrm>
          <a:custGeom>
            <a:avLst/>
            <a:gdLst/>
            <a:ahLst/>
            <a:cxnLst/>
            <a:rect l="l" t="t" r="r" b="b"/>
            <a:pathLst>
              <a:path w="3879850" h="2150745">
                <a:moveTo>
                  <a:pt x="3879229" y="0"/>
                </a:moveTo>
                <a:lnTo>
                  <a:pt x="0" y="2150193"/>
                </a:lnTo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951235" y="3042547"/>
            <a:ext cx="68580" cy="52388"/>
          </a:xfrm>
          <a:custGeom>
            <a:avLst/>
            <a:gdLst/>
            <a:ahLst/>
            <a:cxnLst/>
            <a:rect l="l" t="t" r="r" b="b"/>
            <a:pathLst>
              <a:path w="91440" h="69850">
                <a:moveTo>
                  <a:pt x="60357" y="0"/>
                </a:moveTo>
                <a:lnTo>
                  <a:pt x="0" y="69424"/>
                </a:lnTo>
                <a:lnTo>
                  <a:pt x="90867" y="55024"/>
                </a:lnTo>
                <a:lnTo>
                  <a:pt x="60357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520119" y="3074253"/>
            <a:ext cx="424339" cy="474345"/>
          </a:xfrm>
          <a:custGeom>
            <a:avLst/>
            <a:gdLst/>
            <a:ahLst/>
            <a:cxnLst/>
            <a:rect l="l" t="t" r="r" b="b"/>
            <a:pathLst>
              <a:path w="565785" h="632460">
                <a:moveTo>
                  <a:pt x="0" y="0"/>
                </a:moveTo>
                <a:lnTo>
                  <a:pt x="565498" y="0"/>
                </a:lnTo>
                <a:lnTo>
                  <a:pt x="565498" y="632398"/>
                </a:lnTo>
                <a:lnTo>
                  <a:pt x="0" y="632398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43000" y="4953063"/>
            <a:ext cx="2180405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Adapted from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Kristen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Grauman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8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3572" y="3319086"/>
            <a:ext cx="2891682" cy="42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9" name="Straight Arrow Connector 28"/>
          <p:cNvCxnSpPr/>
          <p:nvPr/>
        </p:nvCxnSpPr>
        <p:spPr>
          <a:xfrm flipV="1">
            <a:off x="6809662" y="3702544"/>
            <a:ext cx="0" cy="50066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65DBE8-AF8A-493C-B4A3-664A9CC0161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9EBA0F5-B4CB-880D-0C9F-977A0EFB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58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B7C467C-1959-7D7F-3249-CEBE072D0EDB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More detail</a:t>
            </a:r>
          </a:p>
        </p:txBody>
      </p:sp>
    </p:spTree>
    <p:extLst>
      <p:ext uri="{BB962C8B-B14F-4D97-AF65-F5344CB8AC3E}">
        <p14:creationId xmlns:p14="http://schemas.microsoft.com/office/powerpoint/2010/main" val="26004405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1" name="Google Shape;2651;p70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652" name="Google Shape;2652;p70"/>
          <p:cNvGraphicFramePr/>
          <p:nvPr>
            <p:extLst>
              <p:ext uri="{D42A27DB-BD31-4B8C-83A1-F6EECF244321}">
                <p14:modId xmlns:p14="http://schemas.microsoft.com/office/powerpoint/2010/main" val="756444106"/>
              </p:ext>
            </p:extLst>
          </p:nvPr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53" name="Google Shape;2653;p70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54" name="Google Shape;2654;p70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55" name="Google Shape;2655;p70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56" name="Google Shape;2656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59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FF8A92-BEC3-6A1C-931D-BF169FE9CBCC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0636E15-7452-9C2A-E824-39E2579A829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59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p71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663" name="Google Shape;2663;p71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64" name="Google Shape;2664;p71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65" name="Google Shape;2665;p71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66" name="Google Shape;2666;p71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67" name="Google Shape;2667;p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60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F724F1-5726-A8F4-552D-DE90E24702E9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77B1C80-F50E-72BC-E928-D45E4C789DFA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3" name="Google Shape;2673;p72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674" name="Google Shape;2674;p72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75" name="Google Shape;2675;p72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76" name="Google Shape;2676;p72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77" name="Google Shape;2677;p72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78" name="Google Shape;2678;p7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9DDBBF-804F-E30A-89F9-CE6DC1DA8411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029C858-13DF-FAE8-96CF-126D4EF7DF88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4" name="Google Shape;2684;p73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685" name="Google Shape;2685;p73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86" name="Google Shape;2686;p73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87" name="Google Shape;2687;p73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88" name="Google Shape;2688;p73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89" name="Google Shape;2689;p7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62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8CC4EF-AF63-8E9F-9F79-5E666598D4EA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10D9AE3-F4E9-57A3-910E-3424C98650A9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5" name="Google Shape;2695;p74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696" name="Google Shape;2696;p74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697" name="Google Shape;2697;p74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98" name="Google Shape;2698;p74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99" name="Google Shape;2699;p74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00" name="Google Shape;2700;p7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477C28-B414-DA75-2E41-E98E849F548F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C963AD7-0AED-B814-A6E2-49A9E311BCAA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6" name="Google Shape;2706;p75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707" name="Google Shape;2707;p75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08" name="Google Shape;2708;p75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09" name="Google Shape;2709;p75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10" name="Google Shape;2710;p75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11" name="Google Shape;2711;p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A4AA40-73A0-0B19-B594-4458775643A5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5FEDAEB-16F2-58A5-DD96-026F15C02A7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7" name="Google Shape;2717;p76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718" name="Google Shape;2718;p76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19" name="Google Shape;2719;p76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20" name="Google Shape;2720;p76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21" name="Google Shape;2721;p76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22" name="Google Shape;2722;p76"/>
          <p:cNvSpPr txBox="1"/>
          <p:nvPr/>
        </p:nvSpPr>
        <p:spPr>
          <a:xfrm>
            <a:off x="3624150" y="2442425"/>
            <a:ext cx="3000000" cy="9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⇒ 5 </a:t>
            </a:r>
            <a:r>
              <a:rPr lang="en" sz="18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 output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23" name="Google Shape;2723;p7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364922-AF04-CF88-B40F-1991D23624B1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742F539-FEDE-2262-F302-B993DA1E3873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p77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730" name="Google Shape;2730;p77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31" name="Google Shape;2731;p77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32" name="Google Shape;2732;p77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33" name="Google Shape;2733;p77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2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34" name="Google Shape;2734;p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B616C1-5FC8-3D3F-B1E5-84F154C2B755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7AFBD20-C011-2C57-814C-6309A221FD9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0" name="Google Shape;2740;p78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741" name="Google Shape;2741;p78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42" name="Google Shape;2742;p78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43" name="Google Shape;2743;p78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44" name="Google Shape;2744;p78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2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45" name="Google Shape;2745;p7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0C9947-7FA5-139B-C4E9-812DFFBFF936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2A0CD2B-8B6F-676A-5880-9C9C8A767068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1" name="Google Shape;2751;p79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752" name="Google Shape;2752;p79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53" name="Google Shape;2753;p79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54" name="Google Shape;2754;p79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55" name="Google Shape;2755;p79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2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56" name="Google Shape;2756;p7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B516FE-F911-2159-E6F9-DA1F5295F85E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90EBD50-7EE0-27D7-60DE-D18B10F60471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p80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763" name="Google Shape;2763;p80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64" name="Google Shape;2764;p80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65" name="Google Shape;2765;p80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66" name="Google Shape;2766;p80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2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67" name="Google Shape;2767;p8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69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B4EA97-3B86-22A5-CCE0-BA2888BC7B68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DB48600-D9E4-A995-0EAA-39CBFBE99DE5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69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3" name="Google Shape;2773;p81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graphicFrame>
        <p:nvGraphicFramePr>
          <p:cNvPr id="2774" name="Google Shape;2774;p81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75" name="Google Shape;2775;p81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76" name="Google Shape;2776;p81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77" name="Google Shape;2777;p81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2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78" name="Google Shape;2778;p81"/>
          <p:cNvSpPr txBox="1"/>
          <p:nvPr/>
        </p:nvSpPr>
        <p:spPr>
          <a:xfrm>
            <a:off x="3624150" y="2442425"/>
            <a:ext cx="3000000" cy="9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⇒ 3 </a:t>
            </a:r>
            <a:r>
              <a:rPr lang="en" sz="18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output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79" name="Google Shape;2779;p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F4F944-3BCE-1015-C171-7203CC8F7B04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CDF2CF3-6BDF-1E47-5FDF-C436E1BBAB6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Google Shape;2785;p82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sp>
        <p:nvSpPr>
          <p:cNvPr id="2786" name="Google Shape;2786;p82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7" name="Google Shape;2787;p82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8" name="Google Shape;2788;p82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3?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789" name="Google Shape;2789;p82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90" name="Google Shape;2790;p8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A3EBE1-B0BA-CE93-4470-B3BFCFA5774A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B9C274-A0F4-794A-2580-F0E1C0F0BCE9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4">
          <a:extLst>
            <a:ext uri="{FF2B5EF4-FFF2-40B4-BE49-F238E27FC236}">
              <a16:creationId xmlns:a16="http://schemas.microsoft.com/office/drawing/2014/main" id="{43230527-8FCE-7989-D5D0-9851C7AC6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Google Shape;2785;p82">
            <a:extLst>
              <a:ext uri="{FF2B5EF4-FFF2-40B4-BE49-F238E27FC236}">
                <a16:creationId xmlns:a16="http://schemas.microsoft.com/office/drawing/2014/main" id="{79658D20-66EC-2756-131E-8A6EDCC5CE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sp>
        <p:nvSpPr>
          <p:cNvPr id="2786" name="Google Shape;2786;p82">
            <a:extLst>
              <a:ext uri="{FF2B5EF4-FFF2-40B4-BE49-F238E27FC236}">
                <a16:creationId xmlns:a16="http://schemas.microsoft.com/office/drawing/2014/main" id="{F92030DB-57CE-EC2E-55B9-4E91A769259A}"/>
              </a:ext>
            </a:extLst>
          </p:cNvPr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7" name="Google Shape;2787;p82">
            <a:extLst>
              <a:ext uri="{FF2B5EF4-FFF2-40B4-BE49-F238E27FC236}">
                <a16:creationId xmlns:a16="http://schemas.microsoft.com/office/drawing/2014/main" id="{EEB153AD-39FB-D8EA-2A5A-17F9BD50AA93}"/>
              </a:ext>
            </a:extLst>
          </p:cNvPr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8" name="Google Shape;2788;p82">
            <a:extLst>
              <a:ext uri="{FF2B5EF4-FFF2-40B4-BE49-F238E27FC236}">
                <a16:creationId xmlns:a16="http://schemas.microsoft.com/office/drawing/2014/main" id="{51413D10-B45E-44FE-FCAF-546034ED710C}"/>
              </a:ext>
            </a:extLst>
          </p:cNvPr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3?</a:t>
            </a:r>
            <a:endParaRPr sz="2200" b="1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789" name="Google Shape;2789;p82">
            <a:extLst>
              <a:ext uri="{FF2B5EF4-FFF2-40B4-BE49-F238E27FC236}">
                <a16:creationId xmlns:a16="http://schemas.microsoft.com/office/drawing/2014/main" id="{A0DAA524-5FB1-E1AC-D8FD-3AA050BC07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3892646"/>
              </p:ext>
            </p:extLst>
          </p:nvPr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A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R="91425" marT="91425" marB="9142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A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90" name="Google Shape;2790;p82">
            <a:extLst>
              <a:ext uri="{FF2B5EF4-FFF2-40B4-BE49-F238E27FC236}">
                <a16:creationId xmlns:a16="http://schemas.microsoft.com/office/drawing/2014/main" id="{3EF1A4DB-45E8-5361-8266-97F113E9D0D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72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15E3C2-2491-2FFD-119A-933628523EFC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FB5B0E3-4C4E-6F01-7514-A43236892CC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462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4">
          <a:extLst>
            <a:ext uri="{FF2B5EF4-FFF2-40B4-BE49-F238E27FC236}">
              <a16:creationId xmlns:a16="http://schemas.microsoft.com/office/drawing/2014/main" id="{E3001FBB-1E46-0799-92A0-B09B7024C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Google Shape;2785;p82">
            <a:extLst>
              <a:ext uri="{FF2B5EF4-FFF2-40B4-BE49-F238E27FC236}">
                <a16:creationId xmlns:a16="http://schemas.microsoft.com/office/drawing/2014/main" id="{4429F598-BFAF-86C9-B157-6E5E67EE07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sp>
        <p:nvSpPr>
          <p:cNvPr id="2786" name="Google Shape;2786;p82">
            <a:extLst>
              <a:ext uri="{FF2B5EF4-FFF2-40B4-BE49-F238E27FC236}">
                <a16:creationId xmlns:a16="http://schemas.microsoft.com/office/drawing/2014/main" id="{C1A22B64-499A-2A9B-35D9-B159526FE0AF}"/>
              </a:ext>
            </a:extLst>
          </p:cNvPr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7" name="Google Shape;2787;p82">
            <a:extLst>
              <a:ext uri="{FF2B5EF4-FFF2-40B4-BE49-F238E27FC236}">
                <a16:creationId xmlns:a16="http://schemas.microsoft.com/office/drawing/2014/main" id="{A1A606D7-7B99-A2BC-4DC9-48A1EB844F73}"/>
              </a:ext>
            </a:extLst>
          </p:cNvPr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8" name="Google Shape;2788;p82">
            <a:extLst>
              <a:ext uri="{FF2B5EF4-FFF2-40B4-BE49-F238E27FC236}">
                <a16:creationId xmlns:a16="http://schemas.microsoft.com/office/drawing/2014/main" id="{6AFD7CD8-02BE-2289-FA54-8EB861A80506}"/>
              </a:ext>
            </a:extLst>
          </p:cNvPr>
          <p:cNvSpPr txBox="1"/>
          <p:nvPr/>
        </p:nvSpPr>
        <p:spPr>
          <a:xfrm>
            <a:off x="4160957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3?</a:t>
            </a:r>
            <a:endParaRPr sz="2200" b="1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789" name="Google Shape;2789;p82">
            <a:extLst>
              <a:ext uri="{FF2B5EF4-FFF2-40B4-BE49-F238E27FC236}">
                <a16:creationId xmlns:a16="http://schemas.microsoft.com/office/drawing/2014/main" id="{357B7BDE-47C8-C292-A616-665784C923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5668313"/>
              </p:ext>
            </p:extLst>
          </p:nvPr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R="91425" marT="91425" marB="9142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90" name="Google Shape;2790;p82">
            <a:extLst>
              <a:ext uri="{FF2B5EF4-FFF2-40B4-BE49-F238E27FC236}">
                <a16:creationId xmlns:a16="http://schemas.microsoft.com/office/drawing/2014/main" id="{F8D11069-6E7A-2DD0-AE23-66933EBBA77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FCF170-D82C-F8C3-A622-EDA964320C6C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Google Shape;2789;p82">
            <a:extLst>
              <a:ext uri="{FF2B5EF4-FFF2-40B4-BE49-F238E27FC236}">
                <a16:creationId xmlns:a16="http://schemas.microsoft.com/office/drawing/2014/main" id="{DE8A8804-3DC7-F0E6-9FD4-49A37F9D8A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0110611"/>
              </p:ext>
            </p:extLst>
          </p:nvPr>
        </p:nvGraphicFramePr>
        <p:xfrm>
          <a:off x="3248300" y="1619250"/>
          <a:ext cx="765700" cy="11886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AF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AF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R="91425" marT="91425" marB="91425">
                    <a:lnL w="762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>
                        <a:ln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</a:ln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lnL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 algn="ctr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AD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A6119-5400-6B10-5DA9-1AF09AA5C93C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02977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6" name="Google Shape;2796;p83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sp>
        <p:nvSpPr>
          <p:cNvPr id="2797" name="Google Shape;2797;p83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98" name="Google Shape;2798;p83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99" name="Google Shape;2799;p83"/>
          <p:cNvSpPr txBox="1"/>
          <p:nvPr/>
        </p:nvSpPr>
        <p:spPr>
          <a:xfrm>
            <a:off x="3614025" y="1466850"/>
            <a:ext cx="38607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input (spatially)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assume 3 </a:t>
            </a: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 filter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applied with </a:t>
            </a: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3?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800" name="Google Shape;2800;p83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01" name="Google Shape;2801;p83"/>
          <p:cNvSpPr txBox="1"/>
          <p:nvPr/>
        </p:nvSpPr>
        <p:spPr>
          <a:xfrm>
            <a:off x="3624150" y="2886150"/>
            <a:ext cx="4479600" cy="15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Doesn’t fit!</a:t>
            </a:r>
            <a:endParaRPr sz="2200" b="1" dirty="0">
              <a:solidFill>
                <a:schemeClr val="accent3">
                  <a:lumMod val="60000"/>
                  <a:lumOff val="40000"/>
                </a:schemeClr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cannot apply 3 x 3 filter on</a:t>
            </a:r>
            <a:endParaRPr sz="2200" b="1" dirty="0">
              <a:solidFill>
                <a:schemeClr val="accent3">
                  <a:lumMod val="60000"/>
                  <a:lumOff val="40000"/>
                </a:schemeClr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7 x 7 input with stride 3.</a:t>
            </a:r>
            <a:endParaRPr sz="2200" b="1" dirty="0">
              <a:solidFill>
                <a:schemeClr val="accent3">
                  <a:lumMod val="60000"/>
                  <a:lumOff val="40000"/>
                </a:schemeClr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02" name="Google Shape;2802;p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43B789-7713-CF85-14D4-07DFCCD9F506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4BEDF1B-E463-1378-10CC-498E13A81E6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8" name="Google Shape;2808;p84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sp>
        <p:nvSpPr>
          <p:cNvPr id="2809" name="Google Shape;2809;p84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10" name="Google Shape;2810;p84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11" name="Google Shape;2811;p84"/>
          <p:cNvSpPr txBox="1"/>
          <p:nvPr/>
        </p:nvSpPr>
        <p:spPr>
          <a:xfrm>
            <a:off x="3614025" y="1466850"/>
            <a:ext cx="50325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Output size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(N - F) / stride + 1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812" name="Google Shape;2812;p84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F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F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13" name="Google Shape;2813;p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AE60BE-DD41-5490-3DE0-A61AD23E0AC6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60D8EF4-4851-1FA0-000B-41C2AE414A7A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9" name="Google Shape;2819;p85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sp>
        <p:nvSpPr>
          <p:cNvPr id="2820" name="Google Shape;2820;p85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21" name="Google Shape;2821;p85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22" name="Google Shape;2822;p85"/>
          <p:cNvSpPr txBox="1"/>
          <p:nvPr/>
        </p:nvSpPr>
        <p:spPr>
          <a:xfrm>
            <a:off x="3614025" y="1466850"/>
            <a:ext cx="50325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Output size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(N - F) / stride + 1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e.g. N = 7, F = 3: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1 </a:t>
            </a:r>
            <a:r>
              <a:rPr lang="en" sz="24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(7 - 3)/1 + 1 = 5</a:t>
            </a: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823" name="Google Shape;2823;p85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F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F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24" name="Google Shape;2824;p8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1950A5-A00B-72D7-5FC6-5DDB69469CA3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B59EB28-5723-1A40-92AB-4407983E702C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0" name="Google Shape;2830;p86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sp>
        <p:nvSpPr>
          <p:cNvPr id="2831" name="Google Shape;2831;p86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32" name="Google Shape;2832;p86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33" name="Google Shape;2833;p86"/>
          <p:cNvSpPr txBox="1"/>
          <p:nvPr/>
        </p:nvSpPr>
        <p:spPr>
          <a:xfrm>
            <a:off x="3614025" y="1466850"/>
            <a:ext cx="50325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Output size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(N - F) / stride + 1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e.g. N = 7, F = 3: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1 </a:t>
            </a:r>
            <a:r>
              <a:rPr lang="en" sz="24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(7 - 3)/1 + 1 = 5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2 </a:t>
            </a:r>
            <a:r>
              <a:rPr lang="en" sz="24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(7 - 3)/2 + 1 = 3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834" name="Google Shape;2834;p86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F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F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35" name="Google Shape;2835;p8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ACCCD6-8EE1-F7A0-2474-1551BC58237F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B914ED4-FF6D-67B1-03F0-637B03BFA4D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1" name="Google Shape;2841;p87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651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Closer Look at Spatial Dimensions</a:t>
            </a:r>
            <a:endParaRPr/>
          </a:p>
        </p:txBody>
      </p:sp>
      <p:sp>
        <p:nvSpPr>
          <p:cNvPr id="2842" name="Google Shape;2842;p87"/>
          <p:cNvSpPr txBox="1"/>
          <p:nvPr/>
        </p:nvSpPr>
        <p:spPr>
          <a:xfrm>
            <a:off x="568400" y="4315275"/>
            <a:ext cx="26799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43" name="Google Shape;2843;p87"/>
          <p:cNvSpPr txBox="1"/>
          <p:nvPr/>
        </p:nvSpPr>
        <p:spPr>
          <a:xfrm>
            <a:off x="160350" y="1619250"/>
            <a:ext cx="392400" cy="26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 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44" name="Google Shape;2844;p87"/>
          <p:cNvSpPr txBox="1"/>
          <p:nvPr/>
        </p:nvSpPr>
        <p:spPr>
          <a:xfrm>
            <a:off x="3614025" y="1466850"/>
            <a:ext cx="50325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Output size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(N - F) / stride + 1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e.g. N = 7, F = 3: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1 </a:t>
            </a:r>
            <a:r>
              <a:rPr lang="en" sz="24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(7 - 3)/1 + 1 = 5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2 </a:t>
            </a:r>
            <a:r>
              <a:rPr lang="en" sz="24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(7 - 3)/2 + 1 = 3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stride 3 </a:t>
            </a:r>
            <a:r>
              <a:rPr lang="en" sz="24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(7 - 3)/3 + 1 = </a:t>
            </a:r>
            <a:r>
              <a:rPr lang="en" sz="22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2.33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845" name="Google Shape;2845;p87"/>
          <p:cNvGraphicFramePr/>
          <p:nvPr/>
        </p:nvGraphicFramePr>
        <p:xfrm>
          <a:off x="571475" y="161925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F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Nunito"/>
                          <a:ea typeface="Nunito"/>
                          <a:cs typeface="Nunito"/>
                          <a:sym typeface="Nunito"/>
                        </a:rPr>
                        <a:t>F</a:t>
                      </a:r>
                      <a:endParaRPr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46" name="Google Shape;2846;p8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B627B4-9AF7-DCE9-7202-392B15252DAB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788A24F-CE74-D4CF-A66D-4B3981454AA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2" name="Google Shape;2852;p88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Practice: Common to zero pad the border</a:t>
            </a:r>
            <a:endParaRPr/>
          </a:p>
        </p:txBody>
      </p:sp>
      <p:graphicFrame>
        <p:nvGraphicFramePr>
          <p:cNvPr id="2853" name="Google Shape;2853;p88"/>
          <p:cNvGraphicFramePr/>
          <p:nvPr/>
        </p:nvGraphicFramePr>
        <p:xfrm>
          <a:off x="419075" y="1238250"/>
          <a:ext cx="3445650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54" name="Google Shape;2854;p8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79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60EAE-709A-261C-34A1-388BE5A3490E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A189715-690E-CF20-8836-AB4DDA32BC36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79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0" name="Google Shape;2860;p89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Practice: Common to zero pad the border</a:t>
            </a:r>
            <a:endParaRPr/>
          </a:p>
        </p:txBody>
      </p:sp>
      <p:sp>
        <p:nvSpPr>
          <p:cNvPr id="2861" name="Google Shape;2861;p89"/>
          <p:cNvSpPr txBox="1"/>
          <p:nvPr/>
        </p:nvSpPr>
        <p:spPr>
          <a:xfrm>
            <a:off x="4376025" y="1466850"/>
            <a:ext cx="39252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7 input, 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r>
              <a:rPr lang="en" sz="18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 filter applied 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with </a:t>
            </a:r>
            <a:r>
              <a:rPr lang="en" sz="22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stride 1 with pad 1</a:t>
            </a:r>
            <a:r>
              <a:rPr lang="en" sz="2350" dirty="0">
                <a:solidFill>
                  <a:schemeClr val="tx1"/>
                </a:solidFill>
              </a:rPr>
              <a:t> </a:t>
            </a:r>
            <a:endParaRPr sz="235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What is the output?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862" name="Google Shape;2862;p89"/>
          <p:cNvGraphicFramePr/>
          <p:nvPr/>
        </p:nvGraphicFramePr>
        <p:xfrm>
          <a:off x="419075" y="1238250"/>
          <a:ext cx="3445650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63" name="Google Shape;2863;p8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7BC1C6-6396-CC1C-B432-1353F6B5B199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A4188E1-6275-82C9-62E4-E1C456845513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9" name="Google Shape;2869;p90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Practice: Common to zero pad the border</a:t>
            </a:r>
            <a:endParaRPr/>
          </a:p>
        </p:txBody>
      </p:sp>
      <p:sp>
        <p:nvSpPr>
          <p:cNvPr id="2870" name="Google Shape;2870;p90"/>
          <p:cNvSpPr txBox="1"/>
          <p:nvPr/>
        </p:nvSpPr>
        <p:spPr>
          <a:xfrm>
            <a:off x="4376025" y="1466850"/>
            <a:ext cx="3925200" cy="14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7 input, 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3 </a:t>
            </a:r>
            <a:r>
              <a:rPr lang="en" sz="18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3</a:t>
            </a: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 filter applied 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with </a:t>
            </a:r>
            <a:r>
              <a:rPr lang="en" sz="22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stride 1 with pad 1</a:t>
            </a:r>
            <a:r>
              <a:rPr lang="en" sz="2350" dirty="0">
                <a:solidFill>
                  <a:schemeClr val="tx1"/>
                </a:solidFill>
              </a:rPr>
              <a:t> </a:t>
            </a:r>
            <a:endParaRPr sz="2350" dirty="0">
              <a:solidFill>
                <a:schemeClr val="tx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What is the output?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7 </a:t>
            </a:r>
            <a:r>
              <a:rPr lang="en" sz="18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4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7 output</a:t>
            </a:r>
            <a:endParaRPr sz="2400" b="1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871" name="Google Shape;2871;p90"/>
          <p:cNvGraphicFramePr/>
          <p:nvPr/>
        </p:nvGraphicFramePr>
        <p:xfrm>
          <a:off x="419075" y="1238250"/>
          <a:ext cx="3445650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72" name="Google Shape;2872;p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4E1E90-C952-5158-A5F7-9AD38D3CF7B5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2042-3124-ECAD-E8BA-6B50B59D0298}"/>
              </a:ext>
            </a:extLst>
          </p:cNvPr>
          <p:cNvSpPr txBox="1"/>
          <p:nvPr/>
        </p:nvSpPr>
        <p:spPr>
          <a:xfrm>
            <a:off x="4376025" y="4099367"/>
            <a:ext cx="32802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800" b="1" kern="1200" spc="-4" dirty="0">
                <a:solidFill>
                  <a:prstClr val="black"/>
                </a:solidFill>
                <a:ea typeface="+mn-ea"/>
              </a:rPr>
              <a:t>Output Size</a:t>
            </a:r>
          </a:p>
          <a:p>
            <a:pPr defTabSz="685800">
              <a:buClrTx/>
              <a:defRPr/>
            </a:pPr>
            <a:r>
              <a:rPr lang="en-US" sz="1800" kern="1200" spc="-4" dirty="0">
                <a:solidFill>
                  <a:prstClr val="black"/>
                </a:solidFill>
                <a:ea typeface="+mn-ea"/>
              </a:rPr>
              <a:t>(N + </a:t>
            </a:r>
            <a:r>
              <a:rPr lang="en-US" sz="1800" kern="1200" spc="-4" dirty="0">
                <a:solidFill>
                  <a:srgbClr val="FF0000"/>
                </a:solidFill>
                <a:ea typeface="+mn-ea"/>
              </a:rPr>
              <a:t>2*padding</a:t>
            </a:r>
            <a:r>
              <a:rPr lang="en-US" sz="1800" kern="1200" spc="-4" dirty="0">
                <a:solidFill>
                  <a:prstClr val="black"/>
                </a:solidFill>
                <a:ea typeface="+mn-ea"/>
              </a:rPr>
              <a:t> </a:t>
            </a:r>
            <a:r>
              <a:rPr lang="en-US" sz="1800" kern="1200" dirty="0">
                <a:solidFill>
                  <a:prstClr val="black"/>
                </a:solidFill>
                <a:ea typeface="+mn-ea"/>
              </a:rPr>
              <a:t>- </a:t>
            </a:r>
            <a:r>
              <a:rPr lang="en-US" sz="1800" kern="1200" spc="-4" dirty="0">
                <a:solidFill>
                  <a:prstClr val="black"/>
                </a:solidFill>
                <a:ea typeface="+mn-ea"/>
              </a:rPr>
              <a:t>F) / stride +</a:t>
            </a:r>
            <a:r>
              <a:rPr lang="en-US" sz="1800" kern="1200" spc="-45" dirty="0">
                <a:solidFill>
                  <a:prstClr val="black"/>
                </a:solidFill>
                <a:ea typeface="+mn-ea"/>
              </a:rPr>
              <a:t> </a:t>
            </a:r>
            <a:r>
              <a:rPr lang="en-US" sz="1800" kern="1200" spc="-4" dirty="0">
                <a:solidFill>
                  <a:prstClr val="black"/>
                </a:solidFill>
                <a:ea typeface="+mn-ea"/>
              </a:rPr>
              <a:t>1</a:t>
            </a:r>
            <a:endParaRPr lang="en-US" sz="180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AB93D8-182D-B5A9-3BC6-BEB50DCC330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Google Shape;2878;p91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Practice: Common to zero pad the border</a:t>
            </a:r>
            <a:endParaRPr/>
          </a:p>
        </p:txBody>
      </p:sp>
      <p:sp>
        <p:nvSpPr>
          <p:cNvPr id="2879" name="Google Shape;2879;p91"/>
          <p:cNvSpPr txBox="1"/>
          <p:nvPr/>
        </p:nvSpPr>
        <p:spPr>
          <a:xfrm>
            <a:off x="4147425" y="1543050"/>
            <a:ext cx="4844400" cy="30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In general, common to see CONV layers with stride 1, filters of size 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F </a:t>
            </a:r>
            <a:r>
              <a:rPr lang="en" sz="18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x </a:t>
            </a: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F, and zero-padding with size </a:t>
            </a:r>
            <a:r>
              <a:rPr lang="en" sz="22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(F-1)/2 </a:t>
            </a:r>
            <a:r>
              <a:rPr lang="en" sz="2200" b="1" dirty="0">
                <a:solidFill>
                  <a:schemeClr val="bg2"/>
                </a:solidFill>
                <a:latin typeface="Nunito"/>
                <a:ea typeface="Nunito"/>
                <a:cs typeface="Nunito"/>
                <a:sym typeface="Nunito"/>
              </a:rPr>
              <a:t>(will preserve size spatially)</a:t>
            </a:r>
            <a:r>
              <a:rPr lang="en" sz="2200" dirty="0">
                <a:solidFill>
                  <a:schemeClr val="bg2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200" dirty="0">
              <a:solidFill>
                <a:schemeClr val="bg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e.g. F = 3 </a:t>
            </a:r>
            <a:r>
              <a:rPr lang="en" sz="24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 zero pad with size 1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e.g. F = 5 </a:t>
            </a:r>
            <a:r>
              <a:rPr lang="en" sz="24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 zero pad with size 2</a:t>
            </a:r>
            <a:endParaRPr sz="22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e.g. </a:t>
            </a:r>
            <a:r>
              <a:rPr lang="en" sz="235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F = 7 </a:t>
            </a:r>
            <a:r>
              <a:rPr lang="en" sz="240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⇒</a:t>
            </a:r>
            <a:r>
              <a:rPr lang="en" sz="2350" b="1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 zero pad with size 3</a:t>
            </a:r>
            <a:endParaRPr sz="2200" b="1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880" name="Google Shape;2880;p91"/>
          <p:cNvGraphicFramePr/>
          <p:nvPr/>
        </p:nvGraphicFramePr>
        <p:xfrm>
          <a:off x="419075" y="1238250"/>
          <a:ext cx="3445650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7620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3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881" name="Google Shape;2881;p9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82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5F4BDE-B926-9F7F-06B9-6664D10A2F39}"/>
              </a:ext>
            </a:extLst>
          </p:cNvPr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42F362F-A341-097E-6512-A1B9879E4A6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349869" y="1185413"/>
            <a:ext cx="4582145" cy="2233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24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Examples</a:t>
            </a:r>
            <a:r>
              <a:rPr sz="2250" kern="1200" spc="-41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time: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defTabSz="685800">
              <a:spcBef>
                <a:spcPts val="34"/>
              </a:spcBef>
              <a:buClrTx/>
              <a:defRPr/>
            </a:pPr>
            <a:endParaRPr sz="3188" kern="1200" dirty="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Input volume:</a:t>
            </a:r>
            <a:r>
              <a:rPr sz="2250" kern="1200" spc="-8" dirty="0">
                <a:solidFill>
                  <a:prstClr val="black"/>
                </a:solidFill>
                <a:ea typeface="+mn-ea"/>
              </a:rPr>
              <a:t> </a:t>
            </a:r>
            <a:r>
              <a:rPr sz="2250" b="1" kern="1200" spc="-4" dirty="0">
                <a:solidFill>
                  <a:prstClr val="black"/>
                </a:solidFill>
                <a:ea typeface="+mn-ea"/>
              </a:rPr>
              <a:t>32x32x3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10 5x5</a:t>
            </a:r>
            <a:r>
              <a:rPr lang="en-US" sz="2250" kern="1200" spc="-4" dirty="0">
                <a:solidFill>
                  <a:prstClr val="black"/>
                </a:solidFill>
                <a:ea typeface="+mn-ea"/>
              </a:rPr>
              <a:t>x3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 filters with stride 1, pad</a:t>
            </a:r>
            <a:r>
              <a:rPr sz="2250" kern="1200" spc="8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2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defTabSz="685800">
              <a:spcBef>
                <a:spcPts val="26"/>
              </a:spcBef>
              <a:buClrTx/>
              <a:defRPr/>
            </a:pPr>
            <a:endParaRPr sz="2325" kern="1200" dirty="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Output volume size:</a:t>
            </a:r>
            <a:r>
              <a:rPr sz="2250" kern="1200" spc="-23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?</a:t>
            </a:r>
            <a:endParaRPr sz="22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66291" y="1495974"/>
            <a:ext cx="119539" cy="1127284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9024" y="0"/>
                </a:lnTo>
                <a:lnTo>
                  <a:pt x="159024" y="1503006"/>
                </a:lnTo>
                <a:lnTo>
                  <a:pt x="0" y="1503006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66290" y="1080181"/>
            <a:ext cx="535305" cy="154305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9024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66290" y="1080181"/>
            <a:ext cx="535305" cy="416243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9024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85558" y="1495974"/>
            <a:ext cx="0" cy="1127284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82021" y="1795575"/>
            <a:ext cx="510064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0" y="0"/>
                </a:moveTo>
                <a:lnTo>
                  <a:pt x="6796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91757" y="1783776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358895" y="1495974"/>
            <a:ext cx="119539" cy="1127284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8999" y="0"/>
                </a:lnTo>
                <a:lnTo>
                  <a:pt x="158999" y="1503006"/>
                </a:lnTo>
                <a:lnTo>
                  <a:pt x="0" y="1503006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58894" y="1080181"/>
            <a:ext cx="535305" cy="154305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73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8999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58894" y="1080181"/>
            <a:ext cx="535305" cy="416243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899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478144" y="1495974"/>
            <a:ext cx="0" cy="1127284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9DD8931-F248-43EA-9108-7AA38E7CB5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4C18BC5-2B24-E864-20F7-1B2A74E18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83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7903EE7-6BE9-5BE3-1B50-37985E7AB692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Output Size</a:t>
            </a:r>
          </a:p>
        </p:txBody>
      </p:sp>
    </p:spTree>
    <p:extLst>
      <p:ext uri="{BB962C8B-B14F-4D97-AF65-F5344CB8AC3E}">
        <p14:creationId xmlns:p14="http://schemas.microsoft.com/office/powerpoint/2010/main" val="5125177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61837F-426E-A716-A161-09A060B09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AD3EB0-05EE-470F-A83D-E475DBA0C7CE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84</a:t>
            </a:fld>
            <a:endParaRPr lang="en-US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3" name="Add-in 2">
                <a:extLst>
                  <a:ext uri="{FF2B5EF4-FFF2-40B4-BE49-F238E27FC236}">
                    <a16:creationId xmlns:a16="http://schemas.microsoft.com/office/drawing/2014/main" id="{1D1C67DD-1478-8366-FDE1-7793E0008C77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1129894987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3" name="Add-in 2">
                <a:extLst>
                  <a:ext uri="{FF2B5EF4-FFF2-40B4-BE49-F238E27FC236}">
                    <a16:creationId xmlns:a16="http://schemas.microsoft.com/office/drawing/2014/main" id="{1D1C67DD-1478-8366-FDE1-7793E0008C77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1356565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349868" y="1333195"/>
            <a:ext cx="4635992" cy="2925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24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Examples</a:t>
            </a:r>
            <a:r>
              <a:rPr sz="2250" kern="1200" spc="-41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time: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defTabSz="685800">
              <a:spcBef>
                <a:spcPts val="34"/>
              </a:spcBef>
              <a:buClrTx/>
              <a:defRPr/>
            </a:pPr>
            <a:endParaRPr sz="3188" kern="1200" dirty="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Input volume:</a:t>
            </a:r>
            <a:r>
              <a:rPr sz="2250" kern="1200" spc="-8" dirty="0">
                <a:solidFill>
                  <a:prstClr val="black"/>
                </a:solidFill>
                <a:ea typeface="+mn-ea"/>
              </a:rPr>
              <a:t> </a:t>
            </a:r>
            <a:r>
              <a:rPr sz="2250" b="1" kern="1200" spc="-4" dirty="0">
                <a:solidFill>
                  <a:srgbClr val="0000FF"/>
                </a:solidFill>
                <a:ea typeface="+mn-ea"/>
              </a:rPr>
              <a:t>32x32</a:t>
            </a:r>
            <a:r>
              <a:rPr sz="2250" b="1" kern="1200" spc="-4" dirty="0">
                <a:solidFill>
                  <a:prstClr val="black"/>
                </a:solidFill>
                <a:ea typeface="+mn-ea"/>
              </a:rPr>
              <a:t>x3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srgbClr val="FF0000"/>
                </a:solidFill>
                <a:ea typeface="+mn-ea"/>
              </a:rPr>
              <a:t>10 </a:t>
            </a:r>
            <a:r>
              <a:rPr sz="2250" kern="1200" spc="-4" dirty="0">
                <a:solidFill>
                  <a:srgbClr val="FF00FF"/>
                </a:solidFill>
                <a:ea typeface="+mn-ea"/>
              </a:rPr>
              <a:t>5x5</a:t>
            </a:r>
            <a:r>
              <a:rPr lang="en-US" sz="2250" kern="1200" spc="-4" dirty="0">
                <a:solidFill>
                  <a:srgbClr val="FF00FF"/>
                </a:solidFill>
                <a:ea typeface="+mn-ea"/>
              </a:rPr>
              <a:t>x3</a:t>
            </a:r>
            <a:r>
              <a:rPr sz="2250" kern="1200" spc="-4" dirty="0">
                <a:solidFill>
                  <a:srgbClr val="FF00FF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filters with stride </a:t>
            </a:r>
            <a:r>
              <a:rPr sz="2250" kern="1200" spc="-4" dirty="0">
                <a:solidFill>
                  <a:srgbClr val="38751C"/>
                </a:solidFill>
                <a:ea typeface="+mn-ea"/>
              </a:rPr>
              <a:t>1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, pad</a:t>
            </a:r>
            <a:r>
              <a:rPr sz="2250" kern="1200" spc="38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srgbClr val="9900FF"/>
                </a:solidFill>
                <a:ea typeface="+mn-ea"/>
              </a:rPr>
              <a:t>2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defTabSz="685800">
              <a:spcBef>
                <a:spcPts val="26"/>
              </a:spcBef>
              <a:buClrTx/>
              <a:defRPr/>
            </a:pPr>
            <a:endParaRPr sz="2325" kern="1200" dirty="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Output volume</a:t>
            </a:r>
            <a:r>
              <a:rPr sz="2250" kern="1200" spc="-26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size: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(</a:t>
            </a:r>
            <a:r>
              <a:rPr sz="2250" kern="1200" spc="-4" dirty="0">
                <a:solidFill>
                  <a:srgbClr val="0000FF"/>
                </a:solidFill>
                <a:ea typeface="+mn-ea"/>
              </a:rPr>
              <a:t>32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+2*</a:t>
            </a:r>
            <a:r>
              <a:rPr sz="2250" kern="1200" spc="-4" dirty="0">
                <a:solidFill>
                  <a:srgbClr val="9900FF"/>
                </a:solidFill>
                <a:ea typeface="+mn-ea"/>
              </a:rPr>
              <a:t>2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-</a:t>
            </a:r>
            <a:r>
              <a:rPr sz="2250" kern="1200" spc="-4" dirty="0">
                <a:solidFill>
                  <a:srgbClr val="FF00FF"/>
                </a:solidFill>
                <a:ea typeface="+mn-ea"/>
              </a:rPr>
              <a:t>5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)/</a:t>
            </a:r>
            <a:r>
              <a:rPr sz="2250" kern="1200" spc="-4" dirty="0">
                <a:solidFill>
                  <a:srgbClr val="38751C"/>
                </a:solidFill>
                <a:ea typeface="+mn-ea"/>
              </a:rPr>
              <a:t>1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+1 = 32 spatially,</a:t>
            </a:r>
            <a:r>
              <a:rPr sz="2250" kern="1200" spc="11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so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marL="9525" defTabSz="685800">
              <a:buClrTx/>
              <a:defRPr/>
            </a:pPr>
            <a:r>
              <a:rPr sz="2250" b="1" kern="1200" spc="-4" dirty="0">
                <a:solidFill>
                  <a:prstClr val="black"/>
                </a:solidFill>
                <a:ea typeface="+mn-ea"/>
              </a:rPr>
              <a:t>32x32x</a:t>
            </a:r>
            <a:r>
              <a:rPr sz="2250" b="1" kern="1200" spc="-4" dirty="0">
                <a:solidFill>
                  <a:srgbClr val="FF0000"/>
                </a:solidFill>
                <a:ea typeface="+mn-ea"/>
              </a:rPr>
              <a:t>10</a:t>
            </a:r>
            <a:endParaRPr sz="22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66291" y="1643756"/>
            <a:ext cx="119539" cy="1127284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9024" y="0"/>
                </a:lnTo>
                <a:lnTo>
                  <a:pt x="159024" y="1503006"/>
                </a:lnTo>
                <a:lnTo>
                  <a:pt x="0" y="1503006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66290" y="1227963"/>
            <a:ext cx="535305" cy="154305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9024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66290" y="1227963"/>
            <a:ext cx="535305" cy="416243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9024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85558" y="1643756"/>
            <a:ext cx="0" cy="1127284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82021" y="1943357"/>
            <a:ext cx="510064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0" y="0"/>
                </a:moveTo>
                <a:lnTo>
                  <a:pt x="6796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91757" y="1931558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358895" y="1643756"/>
            <a:ext cx="119539" cy="1127284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8999" y="0"/>
                </a:lnTo>
                <a:lnTo>
                  <a:pt x="158999" y="1503006"/>
                </a:lnTo>
                <a:lnTo>
                  <a:pt x="0" y="1503006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58894" y="1227963"/>
            <a:ext cx="535305" cy="154305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73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8999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58894" y="1227963"/>
            <a:ext cx="535305" cy="416243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899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478144" y="1643756"/>
            <a:ext cx="0" cy="1127284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99F47-DAF6-4A00-800D-9355F5C55E0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5D7E22F-0FC6-CB96-4997-E990F9385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85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0C6F722-3854-151F-EB0B-70929F2C3CC0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Output Size</a:t>
            </a:r>
          </a:p>
        </p:txBody>
      </p:sp>
    </p:spTree>
    <p:extLst>
      <p:ext uri="{BB962C8B-B14F-4D97-AF65-F5344CB8AC3E}">
        <p14:creationId xmlns:p14="http://schemas.microsoft.com/office/powerpoint/2010/main" val="159970712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349868" y="1277777"/>
            <a:ext cx="4558665" cy="22333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524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Examples</a:t>
            </a:r>
            <a:r>
              <a:rPr sz="2250" kern="1200" spc="-41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time: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defTabSz="685800">
              <a:spcBef>
                <a:spcPts val="34"/>
              </a:spcBef>
              <a:buClrTx/>
              <a:defRPr/>
            </a:pPr>
            <a:endParaRPr sz="3188" kern="1200" dirty="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Input volume:</a:t>
            </a:r>
            <a:r>
              <a:rPr sz="2250" kern="1200" spc="-8" dirty="0">
                <a:solidFill>
                  <a:prstClr val="black"/>
                </a:solidFill>
                <a:ea typeface="+mn-ea"/>
              </a:rPr>
              <a:t> </a:t>
            </a:r>
            <a:r>
              <a:rPr sz="2250" b="1" kern="1200" spc="-4" dirty="0">
                <a:solidFill>
                  <a:prstClr val="black"/>
                </a:solidFill>
                <a:ea typeface="+mn-ea"/>
              </a:rPr>
              <a:t>32x32x3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10 5x5</a:t>
            </a:r>
            <a:r>
              <a:rPr lang="en-US" sz="2250" kern="1200" spc="-4" dirty="0">
                <a:solidFill>
                  <a:prstClr val="black"/>
                </a:solidFill>
                <a:ea typeface="+mn-ea"/>
              </a:rPr>
              <a:t>x3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 filters with stride 1, pad</a:t>
            </a:r>
            <a:r>
              <a:rPr sz="2250" kern="1200" spc="8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2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defTabSz="685800">
              <a:spcBef>
                <a:spcPts val="26"/>
              </a:spcBef>
              <a:buClrTx/>
              <a:defRPr/>
            </a:pPr>
            <a:endParaRPr sz="2325" kern="1200" dirty="0">
              <a:solidFill>
                <a:prstClr val="black"/>
              </a:solidFill>
              <a:latin typeface="Times New Roman"/>
              <a:ea typeface="+mn-ea"/>
              <a:cs typeface="Times New Roman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Number of parameters in this</a:t>
            </a:r>
            <a:r>
              <a:rPr sz="2250" kern="1200" spc="19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layer?</a:t>
            </a:r>
            <a:endParaRPr sz="22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66291" y="1588338"/>
            <a:ext cx="119539" cy="1127284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9024" y="0"/>
                </a:lnTo>
                <a:lnTo>
                  <a:pt x="159024" y="1503006"/>
                </a:lnTo>
                <a:lnTo>
                  <a:pt x="0" y="1503006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66290" y="1172545"/>
            <a:ext cx="535305" cy="154305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9024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66290" y="1172545"/>
            <a:ext cx="535305" cy="416243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9024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185558" y="1588338"/>
            <a:ext cx="0" cy="1127284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682021" y="1887939"/>
            <a:ext cx="510064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0" y="0"/>
                </a:moveTo>
                <a:lnTo>
                  <a:pt x="6796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191757" y="1876140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358895" y="1588338"/>
            <a:ext cx="119539" cy="1127284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8999" y="0"/>
                </a:lnTo>
                <a:lnTo>
                  <a:pt x="158999" y="1503006"/>
                </a:lnTo>
                <a:lnTo>
                  <a:pt x="0" y="1503006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58894" y="1172545"/>
            <a:ext cx="535305" cy="154305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73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8999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358894" y="1172545"/>
            <a:ext cx="535305" cy="416243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899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478144" y="1588338"/>
            <a:ext cx="0" cy="1127284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52FCD2-5D7B-4638-9832-D90CDD6FF6D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D7A7C67-C097-5E9A-E957-08FC3122F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86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C7976A0-C388-7908-C8C9-50FCBFC45FA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Number of Parameters</a:t>
            </a:r>
          </a:p>
        </p:txBody>
      </p:sp>
    </p:spTree>
    <p:extLst>
      <p:ext uri="{BB962C8B-B14F-4D97-AF65-F5344CB8AC3E}">
        <p14:creationId xmlns:p14="http://schemas.microsoft.com/office/powerpoint/2010/main" val="140821197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311824" y="1217592"/>
            <a:ext cx="6520350" cy="444833"/>
          </a:xfrm>
          <a:prstGeom prst="rect">
            <a:avLst/>
          </a:prstGeom>
        </p:spPr>
        <p:txBody>
          <a:bodyPr spcFirstLastPara="1" vert="horz" wrap="square" lIns="0" tIns="97631" rIns="0" bIns="0" rtlCol="0" anchor="ctr" anchorCtr="0">
            <a:spAutoFit/>
          </a:bodyPr>
          <a:lstStyle/>
          <a:p>
            <a:pPr marL="93345"/>
            <a:r>
              <a:rPr sz="2250" spc="-4" dirty="0"/>
              <a:t>Examples</a:t>
            </a:r>
            <a:r>
              <a:rPr sz="2250" spc="-41" dirty="0"/>
              <a:t> </a:t>
            </a:r>
            <a:r>
              <a:rPr sz="2250" spc="-4" dirty="0"/>
              <a:t>time:</a:t>
            </a:r>
            <a:endParaRPr sz="2250"/>
          </a:p>
        </p:txBody>
      </p:sp>
      <p:sp>
        <p:nvSpPr>
          <p:cNvPr id="5" name="object 5"/>
          <p:cNvSpPr txBox="1"/>
          <p:nvPr/>
        </p:nvSpPr>
        <p:spPr>
          <a:xfrm>
            <a:off x="1349868" y="2090627"/>
            <a:ext cx="4419920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Input volume:</a:t>
            </a:r>
            <a:r>
              <a:rPr sz="2250" kern="1200" spc="-8" dirty="0">
                <a:solidFill>
                  <a:prstClr val="black"/>
                </a:solidFill>
                <a:ea typeface="+mn-ea"/>
              </a:rPr>
              <a:t> </a:t>
            </a:r>
            <a:r>
              <a:rPr sz="2250" b="1" kern="1200" spc="-4" dirty="0">
                <a:solidFill>
                  <a:srgbClr val="0000FF"/>
                </a:solidFill>
                <a:ea typeface="+mn-ea"/>
              </a:rPr>
              <a:t>32x32</a:t>
            </a:r>
            <a:r>
              <a:rPr sz="2250" b="1" kern="1200" spc="-4" dirty="0">
                <a:solidFill>
                  <a:prstClr val="black"/>
                </a:solidFill>
                <a:ea typeface="+mn-ea"/>
              </a:rPr>
              <a:t>x</a:t>
            </a:r>
            <a:r>
              <a:rPr sz="2250" b="1" kern="1200" spc="-4" dirty="0">
                <a:solidFill>
                  <a:srgbClr val="FF9900"/>
                </a:solidFill>
                <a:ea typeface="+mn-ea"/>
              </a:rPr>
              <a:t>3</a:t>
            </a:r>
            <a:endParaRPr sz="2250" kern="1200" dirty="0">
              <a:solidFill>
                <a:prstClr val="black"/>
              </a:solidFill>
              <a:ea typeface="+mn-ea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srgbClr val="FF0000"/>
                </a:solidFill>
                <a:ea typeface="+mn-ea"/>
              </a:rPr>
              <a:t>10 </a:t>
            </a:r>
            <a:r>
              <a:rPr sz="2250" kern="1200" spc="-4" dirty="0">
                <a:solidFill>
                  <a:srgbClr val="FF00FF"/>
                </a:solidFill>
                <a:ea typeface="+mn-ea"/>
              </a:rPr>
              <a:t>5x5</a:t>
            </a:r>
            <a:r>
              <a:rPr lang="en-US" sz="2250" kern="1200" spc="-4" dirty="0">
                <a:solidFill>
                  <a:srgbClr val="FF00FF"/>
                </a:solidFill>
                <a:ea typeface="+mn-ea"/>
              </a:rPr>
              <a:t>x3</a:t>
            </a:r>
            <a:r>
              <a:rPr sz="2250" kern="1200" spc="-4" dirty="0">
                <a:solidFill>
                  <a:srgbClr val="FF00FF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filters with stride 1, pad</a:t>
            </a:r>
            <a:r>
              <a:rPr sz="2250" kern="1200" spc="11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2</a:t>
            </a:r>
            <a:endParaRPr sz="22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4007" y="3557473"/>
            <a:ext cx="104013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500" kern="1200" spc="-4" dirty="0">
                <a:solidFill>
                  <a:prstClr val="black"/>
                </a:solidFill>
                <a:ea typeface="+mn-ea"/>
              </a:rPr>
              <a:t>(+1 for</a:t>
            </a:r>
            <a:r>
              <a:rPr sz="1500" kern="1200" spc="-45" dirty="0">
                <a:solidFill>
                  <a:prstClr val="black"/>
                </a:solidFill>
                <a:ea typeface="+mn-ea"/>
              </a:rPr>
              <a:t> </a:t>
            </a:r>
            <a:r>
              <a:rPr sz="1500" kern="1200" spc="-4" dirty="0">
                <a:solidFill>
                  <a:prstClr val="black"/>
                </a:solidFill>
                <a:ea typeface="+mn-ea"/>
              </a:rPr>
              <a:t>bias)</a:t>
            </a:r>
            <a:endParaRPr sz="15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49868" y="3119324"/>
            <a:ext cx="4736783" cy="10387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Number of parameters in this layer?  each filter has </a:t>
            </a:r>
            <a:r>
              <a:rPr sz="2250" kern="1200" spc="-4" dirty="0">
                <a:solidFill>
                  <a:srgbClr val="FF00FF"/>
                </a:solidFill>
                <a:ea typeface="+mn-ea"/>
              </a:rPr>
              <a:t>5*5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*</a:t>
            </a:r>
            <a:r>
              <a:rPr sz="2250" kern="1200" spc="-4" dirty="0">
                <a:solidFill>
                  <a:srgbClr val="FF9900"/>
                </a:solidFill>
                <a:ea typeface="+mn-ea"/>
              </a:rPr>
              <a:t>3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+ 1 = </a:t>
            </a:r>
            <a:r>
              <a:rPr sz="2250" kern="1200" spc="-4" dirty="0">
                <a:solidFill>
                  <a:srgbClr val="38751C"/>
                </a:solidFill>
                <a:ea typeface="+mn-ea"/>
              </a:rPr>
              <a:t>76</a:t>
            </a:r>
            <a:r>
              <a:rPr sz="2250" kern="1200" spc="38" dirty="0">
                <a:solidFill>
                  <a:srgbClr val="38751C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params</a:t>
            </a:r>
            <a:endParaRPr sz="2250" kern="1200">
              <a:solidFill>
                <a:prstClr val="black"/>
              </a:solidFill>
              <a:ea typeface="+mn-ea"/>
            </a:endParaRPr>
          </a:p>
          <a:p>
            <a:pPr marL="9525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=&gt; </a:t>
            </a:r>
            <a:r>
              <a:rPr sz="2250" kern="1200" spc="-4" dirty="0">
                <a:solidFill>
                  <a:srgbClr val="38751C"/>
                </a:solidFill>
                <a:ea typeface="+mn-ea"/>
              </a:rPr>
              <a:t>76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*</a:t>
            </a:r>
            <a:r>
              <a:rPr sz="2250" kern="1200" spc="-4" dirty="0">
                <a:solidFill>
                  <a:srgbClr val="FF0000"/>
                </a:solidFill>
                <a:ea typeface="+mn-ea"/>
              </a:rPr>
              <a:t>10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=</a:t>
            </a:r>
            <a:r>
              <a:rPr sz="2250" kern="1200" spc="-34" dirty="0">
                <a:solidFill>
                  <a:prstClr val="black"/>
                </a:solidFill>
                <a:ea typeface="+mn-ea"/>
              </a:rPr>
              <a:t> </a:t>
            </a:r>
            <a:r>
              <a:rPr sz="2250" b="1" kern="1200" spc="-4" dirty="0">
                <a:solidFill>
                  <a:prstClr val="black"/>
                </a:solidFill>
                <a:ea typeface="+mn-ea"/>
              </a:rPr>
              <a:t>760</a:t>
            </a:r>
            <a:endParaRPr sz="22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66291" y="1588338"/>
            <a:ext cx="119539" cy="1127284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9024" y="0"/>
                </a:lnTo>
                <a:lnTo>
                  <a:pt x="159024" y="1503006"/>
                </a:lnTo>
                <a:lnTo>
                  <a:pt x="0" y="1503006"/>
                </a:lnTo>
                <a:lnTo>
                  <a:pt x="0" y="0"/>
                </a:lnTo>
                <a:close/>
              </a:path>
            </a:pathLst>
          </a:custGeom>
          <a:solidFill>
            <a:srgbClr val="F4CCCC">
              <a:alpha val="51919"/>
            </a:srgbClr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066290" y="1172545"/>
            <a:ext cx="535305" cy="154305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98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9024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66290" y="1172545"/>
            <a:ext cx="535305" cy="416243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9024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85558" y="1588338"/>
            <a:ext cx="0" cy="1127284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82021" y="1887939"/>
            <a:ext cx="510064" cy="0"/>
          </a:xfrm>
          <a:custGeom>
            <a:avLst/>
            <a:gdLst/>
            <a:ahLst/>
            <a:cxnLst/>
            <a:rect l="l" t="t" r="r" b="b"/>
            <a:pathLst>
              <a:path w="680084">
                <a:moveTo>
                  <a:pt x="0" y="0"/>
                </a:moveTo>
                <a:lnTo>
                  <a:pt x="679648" y="0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191757" y="1876140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64"/>
                </a:moveTo>
                <a:lnTo>
                  <a:pt x="43224" y="15732"/>
                </a:lnTo>
                <a:lnTo>
                  <a:pt x="0" y="0"/>
                </a:lnTo>
                <a:lnTo>
                  <a:pt x="0" y="3146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358895" y="1588338"/>
            <a:ext cx="119539" cy="1127284"/>
          </a:xfrm>
          <a:custGeom>
            <a:avLst/>
            <a:gdLst/>
            <a:ahLst/>
            <a:cxnLst/>
            <a:rect l="l" t="t" r="r" b="b"/>
            <a:pathLst>
              <a:path w="159384" h="1503045">
                <a:moveTo>
                  <a:pt x="0" y="0"/>
                </a:moveTo>
                <a:lnTo>
                  <a:pt x="158999" y="0"/>
                </a:lnTo>
                <a:lnTo>
                  <a:pt x="158999" y="1503006"/>
                </a:lnTo>
                <a:lnTo>
                  <a:pt x="0" y="1503006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358894" y="1172545"/>
            <a:ext cx="535305" cy="1543050"/>
          </a:xfrm>
          <a:custGeom>
            <a:avLst/>
            <a:gdLst/>
            <a:ahLst/>
            <a:cxnLst/>
            <a:rect l="l" t="t" r="r" b="b"/>
            <a:pathLst>
              <a:path w="713740" h="2057400">
                <a:moveTo>
                  <a:pt x="0" y="554388"/>
                </a:moveTo>
                <a:lnTo>
                  <a:pt x="554373" y="0"/>
                </a:lnTo>
                <a:lnTo>
                  <a:pt x="713398" y="0"/>
                </a:lnTo>
                <a:lnTo>
                  <a:pt x="713398" y="1503006"/>
                </a:lnTo>
                <a:lnTo>
                  <a:pt x="158999" y="2057395"/>
                </a:lnTo>
                <a:lnTo>
                  <a:pt x="0" y="2057395"/>
                </a:lnTo>
                <a:lnTo>
                  <a:pt x="0" y="554388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358894" y="1172545"/>
            <a:ext cx="535305" cy="416243"/>
          </a:xfrm>
          <a:custGeom>
            <a:avLst/>
            <a:gdLst/>
            <a:ahLst/>
            <a:cxnLst/>
            <a:rect l="l" t="t" r="r" b="b"/>
            <a:pathLst>
              <a:path w="713740" h="554990">
                <a:moveTo>
                  <a:pt x="0" y="554388"/>
                </a:moveTo>
                <a:lnTo>
                  <a:pt x="158999" y="554388"/>
                </a:lnTo>
                <a:lnTo>
                  <a:pt x="713398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478144" y="1588338"/>
            <a:ext cx="0" cy="1127284"/>
          </a:xfrm>
          <a:custGeom>
            <a:avLst/>
            <a:gdLst/>
            <a:ahLst/>
            <a:cxnLst/>
            <a:rect l="l" t="t" r="r" b="b"/>
            <a:pathLst>
              <a:path h="1503045">
                <a:moveTo>
                  <a:pt x="0" y="0"/>
                </a:moveTo>
                <a:lnTo>
                  <a:pt x="0" y="1503006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497BB2-3D4D-4347-BC67-924EF7A22C9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8D6D924-49A6-6DD2-4A4A-C111C1AAE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87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C75EF9A-2ED0-4052-8E41-CB6AE4EE2FE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+mn-lt"/>
              </a:rPr>
              <a:t>Convolutions: Number of Parameters</a:t>
            </a:r>
          </a:p>
        </p:txBody>
      </p:sp>
    </p:spTree>
    <p:extLst>
      <p:ext uri="{BB962C8B-B14F-4D97-AF65-F5344CB8AC3E}">
        <p14:creationId xmlns:p14="http://schemas.microsoft.com/office/powerpoint/2010/main" val="24836300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806F2-B8BD-94D1-9099-ABC0F8385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A585EC-33ED-4BDF-9A81-E70F1ABDFC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88</a:t>
            </a:fld>
            <a:endParaRPr lang="en-U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62BF9704-BB06-EDDE-F8F6-C8CB91ECAB0E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2253303670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62BF9704-BB06-EDDE-F8F6-C8CB91ECAB0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61422001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0" name="Google Shape;2930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9825" y="586950"/>
            <a:ext cx="3762375" cy="362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1" name="Google Shape;2931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525" y="586950"/>
            <a:ext cx="3762375" cy="36290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2" name="Google Shape;2932;p97"/>
          <p:cNvSpPr txBox="1"/>
          <p:nvPr/>
        </p:nvSpPr>
        <p:spPr>
          <a:xfrm>
            <a:off x="659975" y="4252225"/>
            <a:ext cx="37623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Standard Convolution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33" name="Google Shape;2933;p97"/>
          <p:cNvSpPr txBox="1"/>
          <p:nvPr/>
        </p:nvSpPr>
        <p:spPr>
          <a:xfrm>
            <a:off x="4905654" y="4252225"/>
            <a:ext cx="37623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Dilated Convolution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34" name="Google Shape;2934;p9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89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08CEBB-5F46-5C01-487F-90E6B248838A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83FD208-C091-08AC-9289-C6CAD7DEE47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89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8" name="Google Shape;2948;p9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4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Convolutions Layers </a:t>
            </a:r>
            <a:r>
              <a:rPr lang="en" sz="2300" u="sng">
                <a:solidFill>
                  <a:schemeClr val="hlink"/>
                </a:solidFill>
                <a:hlinkClick r:id="rId3"/>
              </a:rPr>
              <a:t>https://keras.io/api/layers/convolution_layers</a:t>
            </a:r>
            <a:endParaRPr sz="2300"/>
          </a:p>
        </p:txBody>
      </p:sp>
      <p:sp>
        <p:nvSpPr>
          <p:cNvPr id="2949" name="Google Shape;2949;p9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90</a:t>
            </a:fld>
            <a:endParaRPr/>
          </a:p>
        </p:txBody>
      </p:sp>
      <p:pic>
        <p:nvPicPr>
          <p:cNvPr id="2950" name="Google Shape;2950;p99"/>
          <p:cNvPicPr preferRelativeResize="0"/>
          <p:nvPr/>
        </p:nvPicPr>
        <p:blipFill rotWithShape="1">
          <a:blip r:embed="rId4">
            <a:alphaModFix/>
          </a:blip>
          <a:srcRect b="45241"/>
          <a:stretch/>
        </p:blipFill>
        <p:spPr>
          <a:xfrm>
            <a:off x="0" y="1440324"/>
            <a:ext cx="8844500" cy="371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1" name="Google Shape;2951;p99"/>
          <p:cNvPicPr preferRelativeResize="0"/>
          <p:nvPr/>
        </p:nvPicPr>
        <p:blipFill rotWithShape="1">
          <a:blip r:embed="rId4">
            <a:alphaModFix/>
          </a:blip>
          <a:srcRect l="93796" b="45241"/>
          <a:stretch/>
        </p:blipFill>
        <p:spPr>
          <a:xfrm>
            <a:off x="8595300" y="1440324"/>
            <a:ext cx="548699" cy="371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2" name="Google Shape;2952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00850" y="2582900"/>
            <a:ext cx="3418924" cy="115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3" name="Google Shape;2953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36925" y="3920575"/>
            <a:ext cx="4484224" cy="9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1B5FC43-160A-0945-48D0-6FBD1F36F61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73717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oogle Shape;123;p20"/>
          <p:cNvGrpSpPr/>
          <p:nvPr/>
        </p:nvGrpSpPr>
        <p:grpSpPr>
          <a:xfrm>
            <a:off x="942962" y="323275"/>
            <a:ext cx="7258075" cy="3885101"/>
            <a:chOff x="1084975" y="1161475"/>
            <a:chExt cx="7258075" cy="3885101"/>
          </a:xfrm>
        </p:grpSpPr>
        <p:pic>
          <p:nvPicPr>
            <p:cNvPr id="124" name="Google Shape;124;p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84975" y="1161475"/>
              <a:ext cx="7258075" cy="38851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20"/>
            <p:cNvSpPr/>
            <p:nvPr/>
          </p:nvSpPr>
          <p:spPr>
            <a:xfrm>
              <a:off x="8056000" y="2559075"/>
              <a:ext cx="207900" cy="1757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6" name="Google Shape;126;p20"/>
          <p:cNvSpPr txBox="1"/>
          <p:nvPr/>
        </p:nvSpPr>
        <p:spPr>
          <a:xfrm>
            <a:off x="555150" y="4116725"/>
            <a:ext cx="818610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There are a few distinct types of layers (e.g., </a:t>
            </a:r>
            <a:r>
              <a:rPr lang="en" sz="22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CONV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" sz="22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POOL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" sz="2200" b="1" dirty="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FC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are by far the most popular).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" name="Google Shape;127;p20"/>
          <p:cNvSpPr/>
          <p:nvPr/>
        </p:nvSpPr>
        <p:spPr>
          <a:xfrm>
            <a:off x="1743200" y="2699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5EB"/>
          </a:solidFill>
          <a:ln w="952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20"/>
          <p:cNvSpPr/>
          <p:nvPr/>
        </p:nvSpPr>
        <p:spPr>
          <a:xfrm>
            <a:off x="4160079" y="2699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5EB"/>
          </a:solidFill>
          <a:ln w="952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0"/>
          <p:cNvSpPr/>
          <p:nvPr/>
        </p:nvSpPr>
        <p:spPr>
          <a:xfrm>
            <a:off x="2940879" y="5747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0"/>
          <p:cNvSpPr/>
          <p:nvPr/>
        </p:nvSpPr>
        <p:spPr>
          <a:xfrm>
            <a:off x="5150679" y="5747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0"/>
          <p:cNvSpPr/>
          <p:nvPr/>
        </p:nvSpPr>
        <p:spPr>
          <a:xfrm>
            <a:off x="6043558" y="-1111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0"/>
          <p:cNvSpPr/>
          <p:nvPr/>
        </p:nvSpPr>
        <p:spPr>
          <a:xfrm>
            <a:off x="7338958" y="-1111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20"/>
          <p:cNvSpPr/>
          <p:nvPr/>
        </p:nvSpPr>
        <p:spPr>
          <a:xfrm>
            <a:off x="7338625" y="1349525"/>
            <a:ext cx="437700" cy="165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20"/>
          <p:cNvSpPr/>
          <p:nvPr/>
        </p:nvSpPr>
        <p:spPr>
          <a:xfrm>
            <a:off x="7462325" y="1494750"/>
            <a:ext cx="437700" cy="203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20"/>
          <p:cNvSpPr/>
          <p:nvPr/>
        </p:nvSpPr>
        <p:spPr>
          <a:xfrm>
            <a:off x="7376600" y="1437613"/>
            <a:ext cx="437700" cy="203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91</a:t>
            </a:fld>
            <a:endParaRPr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9A0C5A47-03BF-D1B8-877F-2391F3F0529C}"/>
              </a:ext>
            </a:extLst>
          </p:cNvPr>
          <p:cNvSpPr/>
          <p:nvPr/>
        </p:nvSpPr>
        <p:spPr>
          <a:xfrm>
            <a:off x="2687622" y="430074"/>
            <a:ext cx="1072529" cy="1569641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DA8AA62-7115-B4FB-49E7-362A014496D2}"/>
              </a:ext>
            </a:extLst>
          </p:cNvPr>
          <p:cNvSpPr/>
          <p:nvPr/>
        </p:nvSpPr>
        <p:spPr>
          <a:xfrm>
            <a:off x="4906691" y="430074"/>
            <a:ext cx="956415" cy="1569641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E0C58-FC33-C869-92A9-CCE865530C0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 txBox="1"/>
          <p:nvPr/>
        </p:nvSpPr>
        <p:spPr>
          <a:xfrm>
            <a:off x="382375" y="1376550"/>
            <a:ext cx="85602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Makes the representations smaller and more manageable 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Operates over each activation map independently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42" name="Google Shape;142;p21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Pooling Layer</a:t>
            </a:r>
            <a:endParaRPr sz="3600"/>
          </a:p>
        </p:txBody>
      </p:sp>
      <p:sp>
        <p:nvSpPr>
          <p:cNvPr id="143" name="Google Shape;143;p21"/>
          <p:cNvSpPr txBox="1"/>
          <p:nvPr/>
        </p:nvSpPr>
        <p:spPr>
          <a:xfrm>
            <a:off x="3762325" y="2817125"/>
            <a:ext cx="28584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pooling</a:t>
            </a:r>
            <a:r>
              <a:rPr lang="en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with 2 x 2 filters and stride 2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144" name="Google Shape;144;p21"/>
          <p:cNvGraphicFramePr/>
          <p:nvPr/>
        </p:nvGraphicFramePr>
        <p:xfrm>
          <a:off x="1212125" y="2601400"/>
          <a:ext cx="2344400" cy="2194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45" name="Google Shape;145;p21"/>
          <p:cNvCxnSpPr/>
          <p:nvPr/>
        </p:nvCxnSpPr>
        <p:spPr>
          <a:xfrm>
            <a:off x="3811375" y="3622125"/>
            <a:ext cx="2738400" cy="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46" name="Google Shape;14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92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6F9CAE-081B-1551-7B4A-745A4C1855A4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4819BC7-9D14-A251-951D-91F7C885EC4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/>
        </p:nvSpPr>
        <p:spPr>
          <a:xfrm>
            <a:off x="382375" y="1376550"/>
            <a:ext cx="85602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Makes the representations smaller and more manageable 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Operates over each activation map independently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3" name="Google Shape;153;p22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Pooling Layer</a:t>
            </a:r>
            <a:endParaRPr sz="3600"/>
          </a:p>
        </p:txBody>
      </p:sp>
      <p:sp>
        <p:nvSpPr>
          <p:cNvPr id="154" name="Google Shape;154;p22"/>
          <p:cNvSpPr txBox="1"/>
          <p:nvPr/>
        </p:nvSpPr>
        <p:spPr>
          <a:xfrm>
            <a:off x="3762325" y="2817125"/>
            <a:ext cx="28584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pooling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with 2 x 2 filters and stride 2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155" name="Google Shape;155;p22"/>
          <p:cNvGraphicFramePr/>
          <p:nvPr/>
        </p:nvGraphicFramePr>
        <p:xfrm>
          <a:off x="1212125" y="2601400"/>
          <a:ext cx="2344400" cy="2194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6" name="Google Shape;156;p22"/>
          <p:cNvGraphicFramePr/>
          <p:nvPr/>
        </p:nvGraphicFramePr>
        <p:xfrm>
          <a:off x="6863700" y="3080775"/>
          <a:ext cx="1055100" cy="1097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57" name="Google Shape;157;p22"/>
          <p:cNvCxnSpPr/>
          <p:nvPr/>
        </p:nvCxnSpPr>
        <p:spPr>
          <a:xfrm>
            <a:off x="3811375" y="3622125"/>
            <a:ext cx="2738400" cy="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8" name="Google Shape;15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AA887F-7214-2510-9421-49C0B4F0837F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4ECBD86-58E3-DAC0-8DB0-6ABD8DF3EDB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/>
        </p:nvSpPr>
        <p:spPr>
          <a:xfrm>
            <a:off x="382375" y="1376550"/>
            <a:ext cx="85602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Makes the representations smaller and more manageable 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Operates over each activation map independently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65" name="Google Shape;165;p23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Pooling Layer</a:t>
            </a:r>
            <a:endParaRPr sz="3600"/>
          </a:p>
        </p:txBody>
      </p:sp>
      <p:sp>
        <p:nvSpPr>
          <p:cNvPr id="166" name="Google Shape;166;p23"/>
          <p:cNvSpPr txBox="1"/>
          <p:nvPr/>
        </p:nvSpPr>
        <p:spPr>
          <a:xfrm>
            <a:off x="3762325" y="2817125"/>
            <a:ext cx="28584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pooling</a:t>
            </a:r>
            <a:r>
              <a:rPr lang="en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with 2 x 2 filters and stride 2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167" name="Google Shape;167;p23"/>
          <p:cNvGraphicFramePr/>
          <p:nvPr/>
        </p:nvGraphicFramePr>
        <p:xfrm>
          <a:off x="1212125" y="2601400"/>
          <a:ext cx="2344400" cy="2194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68" name="Google Shape;168;p23"/>
          <p:cNvGraphicFramePr/>
          <p:nvPr/>
        </p:nvGraphicFramePr>
        <p:xfrm>
          <a:off x="6863700" y="3080775"/>
          <a:ext cx="1055100" cy="1097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69" name="Google Shape;169;p23"/>
          <p:cNvCxnSpPr/>
          <p:nvPr/>
        </p:nvCxnSpPr>
        <p:spPr>
          <a:xfrm>
            <a:off x="3811375" y="3622125"/>
            <a:ext cx="2738400" cy="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0" name="Google Shape;170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85C5B3-7542-7A62-325C-0E4AC13ECEEA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E8B2F6F-4062-7270-63C9-0DCD042F7208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/>
        </p:nvSpPr>
        <p:spPr>
          <a:xfrm>
            <a:off x="382375" y="1376550"/>
            <a:ext cx="85602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Makes the representations smaller and more manageable 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Operates over each activation map independently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77" name="Google Shape;177;p24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Pooling Layer</a:t>
            </a:r>
            <a:endParaRPr sz="3600"/>
          </a:p>
        </p:txBody>
      </p:sp>
      <p:sp>
        <p:nvSpPr>
          <p:cNvPr id="178" name="Google Shape;178;p24"/>
          <p:cNvSpPr txBox="1"/>
          <p:nvPr/>
        </p:nvSpPr>
        <p:spPr>
          <a:xfrm>
            <a:off x="3762325" y="2817125"/>
            <a:ext cx="28584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pooling</a:t>
            </a:r>
            <a:r>
              <a:rPr lang="en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with 2 x 2 filters and stride 2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179" name="Google Shape;179;p24"/>
          <p:cNvGraphicFramePr/>
          <p:nvPr/>
        </p:nvGraphicFramePr>
        <p:xfrm>
          <a:off x="1212125" y="2601400"/>
          <a:ext cx="2344400" cy="2194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0" name="Google Shape;180;p24"/>
          <p:cNvGraphicFramePr/>
          <p:nvPr/>
        </p:nvGraphicFramePr>
        <p:xfrm>
          <a:off x="6863700" y="3080775"/>
          <a:ext cx="1055100" cy="1097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81" name="Google Shape;181;p24"/>
          <p:cNvCxnSpPr/>
          <p:nvPr/>
        </p:nvCxnSpPr>
        <p:spPr>
          <a:xfrm>
            <a:off x="3811375" y="3622125"/>
            <a:ext cx="2738400" cy="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2" name="Google Shape;182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1CA34E-7272-CC97-CB44-7D97B65615C9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ED9EC25-7316-8209-09D2-5A4B9227934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5"/>
          <p:cNvSpPr txBox="1"/>
          <p:nvPr/>
        </p:nvSpPr>
        <p:spPr>
          <a:xfrm>
            <a:off x="382375" y="1376550"/>
            <a:ext cx="85602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Makes the representations smaller and more manageable 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Operates over each activation map independently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89" name="Google Shape;189;p25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Pooling Layer </a:t>
            </a:r>
            <a:endParaRPr sz="3600"/>
          </a:p>
        </p:txBody>
      </p:sp>
      <p:sp>
        <p:nvSpPr>
          <p:cNvPr id="190" name="Google Shape;190;p25"/>
          <p:cNvSpPr txBox="1"/>
          <p:nvPr/>
        </p:nvSpPr>
        <p:spPr>
          <a:xfrm>
            <a:off x="3762325" y="2817125"/>
            <a:ext cx="28584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pooling</a:t>
            </a:r>
            <a:r>
              <a:rPr lang="en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with 2 x 2 filters and stride 2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191" name="Google Shape;191;p25"/>
          <p:cNvGraphicFramePr/>
          <p:nvPr/>
        </p:nvGraphicFramePr>
        <p:xfrm>
          <a:off x="1212125" y="2601400"/>
          <a:ext cx="2344400" cy="2194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92" name="Google Shape;192;p25"/>
          <p:cNvGraphicFramePr/>
          <p:nvPr/>
        </p:nvGraphicFramePr>
        <p:xfrm>
          <a:off x="6863700" y="3080775"/>
          <a:ext cx="1055100" cy="1097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93" name="Google Shape;193;p25"/>
          <p:cNvCxnSpPr/>
          <p:nvPr/>
        </p:nvCxnSpPr>
        <p:spPr>
          <a:xfrm>
            <a:off x="3811375" y="3622125"/>
            <a:ext cx="2738400" cy="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94" name="Google Shape;194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9E4798-1676-9599-4609-9688333B2AFC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3326154-5F1C-8F84-B935-E20F071005DA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6"/>
          <p:cNvSpPr txBox="1"/>
          <p:nvPr/>
        </p:nvSpPr>
        <p:spPr>
          <a:xfrm>
            <a:off x="382375" y="1376550"/>
            <a:ext cx="85602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Makes the representations smaller and more manageable 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Operates over each activation map independently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01" name="Google Shape;201;p26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Pooling Layer </a:t>
            </a:r>
            <a:endParaRPr sz="3600"/>
          </a:p>
        </p:txBody>
      </p:sp>
      <p:sp>
        <p:nvSpPr>
          <p:cNvPr id="202" name="Google Shape;202;p26"/>
          <p:cNvSpPr txBox="1"/>
          <p:nvPr/>
        </p:nvSpPr>
        <p:spPr>
          <a:xfrm>
            <a:off x="3762325" y="2817125"/>
            <a:ext cx="3009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Average pooling</a:t>
            </a:r>
            <a:r>
              <a:rPr lang="en" sz="2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with 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 x 2 filters and stride 2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aphicFrame>
        <p:nvGraphicFramePr>
          <p:cNvPr id="203" name="Google Shape;203;p26"/>
          <p:cNvGraphicFramePr/>
          <p:nvPr/>
        </p:nvGraphicFramePr>
        <p:xfrm>
          <a:off x="1212125" y="2601400"/>
          <a:ext cx="2344400" cy="2194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8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6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7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8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0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1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04" name="Google Shape;204;p26"/>
          <p:cNvGraphicFramePr/>
          <p:nvPr/>
        </p:nvGraphicFramePr>
        <p:xfrm>
          <a:off x="6863700" y="3080775"/>
          <a:ext cx="1055100" cy="109722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2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5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</a:t>
                      </a:r>
                      <a:endParaRPr sz="24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D9E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205" name="Google Shape;205;p26"/>
          <p:cNvCxnSpPr/>
          <p:nvPr/>
        </p:nvCxnSpPr>
        <p:spPr>
          <a:xfrm>
            <a:off x="3811375" y="3622125"/>
            <a:ext cx="2738400" cy="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06" name="Google Shape;20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D2E5D80-2A62-079E-DCA1-3FBB070BB76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2C2B8F-4F59-48B4-71FB-2CAA0A6BC7C8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4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Pooling Layers</a:t>
            </a: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u="sng">
                <a:solidFill>
                  <a:schemeClr val="hlink"/>
                </a:solidFill>
                <a:hlinkClick r:id="rId3"/>
              </a:rPr>
              <a:t>https://keras.io/api/layers/pooling_layers</a:t>
            </a:r>
            <a:endParaRPr sz="2300"/>
          </a:p>
        </p:txBody>
      </p:sp>
      <p:sp>
        <p:nvSpPr>
          <p:cNvPr id="232" name="Google Shape;232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98</a:t>
            </a:fld>
            <a:endParaRPr/>
          </a:p>
        </p:txBody>
      </p:sp>
      <p:pic>
        <p:nvPicPr>
          <p:cNvPr id="233" name="Google Shape;233;p29"/>
          <p:cNvPicPr preferRelativeResize="0"/>
          <p:nvPr/>
        </p:nvPicPr>
        <p:blipFill rotWithShape="1">
          <a:blip r:embed="rId4">
            <a:alphaModFix/>
          </a:blip>
          <a:srcRect b="45241"/>
          <a:stretch/>
        </p:blipFill>
        <p:spPr>
          <a:xfrm>
            <a:off x="0" y="1440324"/>
            <a:ext cx="8844500" cy="371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9"/>
          <p:cNvPicPr preferRelativeResize="0"/>
          <p:nvPr/>
        </p:nvPicPr>
        <p:blipFill rotWithShape="1">
          <a:blip r:embed="rId4">
            <a:alphaModFix/>
          </a:blip>
          <a:srcRect l="93796" b="45241"/>
          <a:stretch/>
        </p:blipFill>
        <p:spPr>
          <a:xfrm>
            <a:off x="8595300" y="1440324"/>
            <a:ext cx="548699" cy="371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9"/>
          <p:cNvPicPr preferRelativeResize="0"/>
          <p:nvPr/>
        </p:nvPicPr>
        <p:blipFill rotWithShape="1">
          <a:blip r:embed="rId5">
            <a:alphaModFix/>
          </a:blip>
          <a:srcRect r="3269" b="16114"/>
          <a:stretch/>
        </p:blipFill>
        <p:spPr>
          <a:xfrm>
            <a:off x="2364150" y="1817900"/>
            <a:ext cx="5571026" cy="3130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9"/>
          <p:cNvSpPr/>
          <p:nvPr/>
        </p:nvSpPr>
        <p:spPr>
          <a:xfrm>
            <a:off x="7887950" y="1869025"/>
            <a:ext cx="402900" cy="62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A126B53-A537-5B8E-A248-92FA3DB375CA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9" name="Google Shape;249;p31"/>
          <p:cNvGrpSpPr/>
          <p:nvPr/>
        </p:nvGrpSpPr>
        <p:grpSpPr>
          <a:xfrm>
            <a:off x="942962" y="323275"/>
            <a:ext cx="7258075" cy="3885101"/>
            <a:chOff x="1084975" y="1161475"/>
            <a:chExt cx="7258075" cy="3885101"/>
          </a:xfrm>
        </p:grpSpPr>
        <p:pic>
          <p:nvPicPr>
            <p:cNvPr id="250" name="Google Shape;25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84975" y="1161475"/>
              <a:ext cx="7258075" cy="38851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1" name="Google Shape;251;p31"/>
            <p:cNvSpPr/>
            <p:nvPr/>
          </p:nvSpPr>
          <p:spPr>
            <a:xfrm>
              <a:off x="8056000" y="2559075"/>
              <a:ext cx="207900" cy="1757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2" name="Google Shape;252;p31"/>
          <p:cNvSpPr txBox="1"/>
          <p:nvPr/>
        </p:nvSpPr>
        <p:spPr>
          <a:xfrm>
            <a:off x="555150" y="4040525"/>
            <a:ext cx="8186100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There are a few distinct types of layers (e.g., </a:t>
            </a:r>
            <a:r>
              <a:rPr lang="en" sz="22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CONV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" sz="22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POOL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/</a:t>
            </a:r>
            <a:r>
              <a:rPr lang="en" sz="2200" b="1" dirty="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FC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are by far the most popular).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3" name="Google Shape;253;p31"/>
          <p:cNvSpPr/>
          <p:nvPr/>
        </p:nvSpPr>
        <p:spPr>
          <a:xfrm>
            <a:off x="1743200" y="2699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5EB"/>
          </a:solidFill>
          <a:ln w="952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1"/>
          <p:cNvSpPr/>
          <p:nvPr/>
        </p:nvSpPr>
        <p:spPr>
          <a:xfrm>
            <a:off x="4160079" y="2699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95EB"/>
          </a:solidFill>
          <a:ln w="952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31"/>
          <p:cNvSpPr/>
          <p:nvPr/>
        </p:nvSpPr>
        <p:spPr>
          <a:xfrm>
            <a:off x="2940879" y="5747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1"/>
          <p:cNvSpPr/>
          <p:nvPr/>
        </p:nvSpPr>
        <p:spPr>
          <a:xfrm>
            <a:off x="5150679" y="5747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1"/>
          <p:cNvSpPr/>
          <p:nvPr/>
        </p:nvSpPr>
        <p:spPr>
          <a:xfrm>
            <a:off x="6043558" y="-1111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31"/>
          <p:cNvSpPr/>
          <p:nvPr/>
        </p:nvSpPr>
        <p:spPr>
          <a:xfrm>
            <a:off x="7338958" y="-111100"/>
            <a:ext cx="358800" cy="487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38761D"/>
          </a:solidFill>
          <a:ln w="952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31"/>
          <p:cNvSpPr/>
          <p:nvPr/>
        </p:nvSpPr>
        <p:spPr>
          <a:xfrm>
            <a:off x="7338625" y="1349525"/>
            <a:ext cx="437700" cy="165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1"/>
          <p:cNvSpPr/>
          <p:nvPr/>
        </p:nvSpPr>
        <p:spPr>
          <a:xfrm>
            <a:off x="7462325" y="1494750"/>
            <a:ext cx="437700" cy="203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31"/>
          <p:cNvSpPr/>
          <p:nvPr/>
        </p:nvSpPr>
        <p:spPr>
          <a:xfrm>
            <a:off x="7376600" y="1437613"/>
            <a:ext cx="437700" cy="2031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99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E264FC-9F94-EF33-8752-945B6CB9246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2AD7010-FFF0-6F4A-29FC-0167F1F18388}"/>
              </a:ext>
            </a:extLst>
          </p:cNvPr>
          <p:cNvSpPr/>
          <p:nvPr/>
        </p:nvSpPr>
        <p:spPr>
          <a:xfrm>
            <a:off x="5744750" y="430075"/>
            <a:ext cx="2377137" cy="972875"/>
          </a:xfrm>
          <a:prstGeom prst="round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63EB8-2388-3D4B-CDCD-4F38C82F0A0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99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2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Fully Connected Layer</a:t>
            </a:r>
            <a:endParaRPr sz="3600"/>
          </a:p>
        </p:txBody>
      </p:sp>
      <p:sp>
        <p:nvSpPr>
          <p:cNvPr id="269" name="Google Shape;269;p32"/>
          <p:cNvSpPr txBox="1"/>
          <p:nvPr/>
        </p:nvSpPr>
        <p:spPr>
          <a:xfrm>
            <a:off x="382375" y="1147950"/>
            <a:ext cx="8560200" cy="1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Contains neurons that connect to the entire input volume, as in ordinary Neural Networks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0" name="Google Shape;270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359AEC-490E-117E-A2AE-1E9EECC836F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B1CB74A-5C79-83E3-A2EC-3EB7DB11C10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100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143001" y="1361756"/>
            <a:ext cx="6857986" cy="32841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4953063"/>
            <a:ext cx="84991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endParaRPr lang="en-US" sz="788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A378E3-9CAE-4BFA-9A1B-72E4B95B8E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81792C03-3789-868B-9028-8209B9342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101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63DFEF0-CDD1-ACE5-66C8-C12D71F13EFB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>
                <a:latin typeface="+mn-lt"/>
              </a:rPr>
              <a:t>Putting it all </a:t>
            </a:r>
            <a:r>
              <a:rPr lang="en-US" dirty="0">
                <a:latin typeface="+mn-lt"/>
              </a:rPr>
              <a:t>together</a:t>
            </a:r>
          </a:p>
        </p:txBody>
      </p:sp>
    </p:spTree>
    <p:extLst>
      <p:ext uri="{BB962C8B-B14F-4D97-AF65-F5344CB8AC3E}">
        <p14:creationId xmlns:p14="http://schemas.microsoft.com/office/powerpoint/2010/main" val="177500657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5"/>
          <p:cNvPicPr preferRelativeResize="0"/>
          <p:nvPr/>
        </p:nvPicPr>
        <p:blipFill rotWithShape="1">
          <a:blip r:embed="rId3">
            <a:alphaModFix/>
          </a:blip>
          <a:srcRect b="1166"/>
          <a:stretch/>
        </p:blipFill>
        <p:spPr>
          <a:xfrm>
            <a:off x="383721" y="953329"/>
            <a:ext cx="8376557" cy="4176196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5"/>
          <p:cNvSpPr txBox="1"/>
          <p:nvPr/>
        </p:nvSpPr>
        <p:spPr>
          <a:xfrm>
            <a:off x="0" y="397696"/>
            <a:ext cx="9144000" cy="4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 dirty="0">
                <a:solidFill>
                  <a:schemeClr val="hlink"/>
                </a:solidFill>
                <a:latin typeface="Fira Sans"/>
                <a:ea typeface="Fira Sans"/>
                <a:cs typeface="Fira Sans"/>
                <a:sym typeface="Fira Sans"/>
                <a:hlinkClick r:id="rId4"/>
              </a:rPr>
              <a:t>https://adamharley.com/nn_vis/cnn/2d.html</a:t>
            </a:r>
            <a:endParaRPr sz="1800" dirty="0">
              <a:latin typeface="Fira Sans"/>
              <a:ea typeface="Fira Sans"/>
              <a:cs typeface="Fira Sans"/>
              <a:sym typeface="Fira Sans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6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88323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Visualizing a CNN trained on Handwritten Digits</a:t>
            </a:r>
            <a:endParaRPr sz="3600"/>
          </a:p>
        </p:txBody>
      </p:sp>
      <p:sp>
        <p:nvSpPr>
          <p:cNvPr id="302" name="Google Shape;302;p36"/>
          <p:cNvSpPr txBox="1"/>
          <p:nvPr/>
        </p:nvSpPr>
        <p:spPr>
          <a:xfrm>
            <a:off x="382375" y="1147950"/>
            <a:ext cx="8560200" cy="341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1900"/>
              <a:buFont typeface="Nunito"/>
              <a:buChar char="●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Input image: 1024 pixels (32 x 32 image) 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1900"/>
              <a:buFont typeface="Nunito"/>
              <a:buChar char="●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CONV 1 (+ RELU):  6 5 × 5 (stride 1) filters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1900"/>
              <a:buFont typeface="Nunito"/>
              <a:buChar char="●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POOL 1: 2 × 2 max pooling (with stride 2) 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1900"/>
              <a:buFont typeface="Nunito"/>
              <a:buChar char="●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CONV 2 (+ RELU): 16 5 × 5 (stride 1) filters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1900"/>
              <a:buFont typeface="Nunito"/>
              <a:buChar char="●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POOL 2: 2 × 2 max pooling (with stride 2)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1900"/>
              <a:buFont typeface="Nunito"/>
              <a:buChar char="●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2 FC layers: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14400" marR="0" lvl="1" indent="-3492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unito"/>
              <a:buChar char="○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120 neurons in the first FC layer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14400" marR="0" lvl="1" indent="-3492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Nunito"/>
              <a:buChar char="○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100 neurons in the second FC layer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34925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1900"/>
              <a:buFont typeface="Nunito"/>
              <a:buChar char="●"/>
            </a:pPr>
            <a:r>
              <a:rPr lang="en" sz="1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Output layer: 10 neurons in the third FC</a:t>
            </a:r>
            <a:endParaRPr sz="19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3" name="Google Shape;30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72BF9E-393E-EDFF-A37B-4BAB69DC4D42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CB12669-C49F-36BA-D8DD-BD3D47F4199C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103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6" name="Google Shape;2966;p101"/>
          <p:cNvSpPr txBox="1"/>
          <p:nvPr/>
        </p:nvSpPr>
        <p:spPr>
          <a:xfrm>
            <a:off x="0" y="122465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 dirty="0">
                <a:solidFill>
                  <a:schemeClr val="hlink"/>
                </a:solidFill>
                <a:latin typeface="Amaranth"/>
                <a:ea typeface="Amaranth"/>
                <a:cs typeface="Amaranth"/>
                <a:sym typeface="Amaranth"/>
                <a:hlinkClick r:id="rId3"/>
              </a:rPr>
              <a:t>https://poloclub.github.io/cnn-explainer</a:t>
            </a:r>
            <a:endParaRPr sz="20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2967" name="Google Shape;2967;p1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104</a:t>
            </a:fld>
            <a:endParaRPr/>
          </a:p>
        </p:txBody>
      </p:sp>
      <p:pic>
        <p:nvPicPr>
          <p:cNvPr id="2968" name="Google Shape;2968;p10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743250"/>
            <a:ext cx="9144002" cy="44002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988AB67-A424-AF59-52DB-585248CE2CBD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104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06705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22701-A8F8-1336-81AF-6D3ABBBA1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8ED29-7DDB-2CE9-AE74-2D1330A6F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868" y="475443"/>
            <a:ext cx="8460260" cy="132148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hlinkClick r:id="rId3"/>
              </a:rPr>
              <a:t>Lab 6</a:t>
            </a:r>
            <a:r>
              <a:rPr lang="en-US" dirty="0"/>
              <a:t>: CNN</a:t>
            </a:r>
            <a:br>
              <a:rPr lang="en-US" dirty="0"/>
            </a:br>
            <a:r>
              <a:rPr lang="en-US" sz="2000" dirty="0"/>
              <a:t>Duration: 15 min</a:t>
            </a:r>
            <a:endParaRPr lang="en-US" sz="2100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2B317636-DBED-BF66-C53E-8CAA882CC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105</a:t>
            </a:fld>
            <a:endParaRPr lang="pt-BR"/>
          </a:p>
        </p:txBody>
      </p:sp>
      <p:pic>
        <p:nvPicPr>
          <p:cNvPr id="4" name="Picture 2" descr="Jupyter Notebooks: A Beginner's Guide! | by Pavan Belagatti | ITNEXT">
            <a:extLst>
              <a:ext uri="{FF2B5EF4-FFF2-40B4-BE49-F238E27FC236}">
                <a16:creationId xmlns:a16="http://schemas.microsoft.com/office/drawing/2014/main" id="{C8A5A759-AF5D-00A3-D7AF-C3ABE442D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1645195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21BDA5-BA34-FEAF-84A8-2856146DBBC5}"/>
              </a:ext>
            </a:extLst>
          </p:cNvPr>
          <p:cNvSpPr txBox="1"/>
          <p:nvPr/>
        </p:nvSpPr>
        <p:spPr>
          <a:xfrm>
            <a:off x="2917539" y="3974584"/>
            <a:ext cx="3308919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Steps: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Introduce to a classmate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Work in pairs on the exercise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Submit your answers on AhaSlides</a:t>
            </a:r>
          </a:p>
        </p:txBody>
      </p:sp>
    </p:spTree>
    <p:extLst>
      <p:ext uri="{BB962C8B-B14F-4D97-AF65-F5344CB8AC3E}">
        <p14:creationId xmlns:p14="http://schemas.microsoft.com/office/powerpoint/2010/main" val="40296567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5639A-D927-1181-7448-2E9944843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A585EC-33ED-4BDF-9A81-E70F1ABDFC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106</a:t>
            </a:fld>
            <a:endParaRPr lang="en-U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Add-in 4" title="AhaSlides - Live Polls and Quizzes">
                <a:extLst>
                  <a:ext uri="{FF2B5EF4-FFF2-40B4-BE49-F238E27FC236}">
                    <a16:creationId xmlns:a16="http://schemas.microsoft.com/office/drawing/2014/main" id="{3D010CE1-2AA5-2273-61E9-6D78C13D128E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5" name="Add-in 4" title="AhaSlides - Live Polls and Quizzes">
                <a:extLst>
                  <a:ext uri="{FF2B5EF4-FFF2-40B4-BE49-F238E27FC236}">
                    <a16:creationId xmlns:a16="http://schemas.microsoft.com/office/drawing/2014/main" id="{3D010CE1-2AA5-2273-61E9-6D78C13D12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663345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13427-E150-8254-FC7E-5A42595C6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6FFF555-0653-4121-F5E4-C1E016C9A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107</a:t>
            </a:fld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F2ECC6A-B0D8-A2C1-4D8E-1737BE796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0275"/>
            <a:ext cx="8229600" cy="742950"/>
          </a:xfrm>
        </p:spPr>
        <p:txBody>
          <a:bodyPr/>
          <a:lstStyle/>
          <a:p>
            <a:pPr algn="ctr"/>
            <a:r>
              <a:rPr lang="en-US" dirty="0"/>
              <a:t>CNN Architectures</a:t>
            </a:r>
          </a:p>
        </p:txBody>
      </p:sp>
    </p:spTree>
    <p:extLst>
      <p:ext uri="{BB962C8B-B14F-4D97-AF65-F5344CB8AC3E}">
        <p14:creationId xmlns:p14="http://schemas.microsoft.com/office/powerpoint/2010/main" val="29873827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4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/>
              <a:t>CNN Architectures</a:t>
            </a:r>
            <a:endParaRPr sz="36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441" name="Google Shape;441;p4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Char char="●"/>
            </a:pPr>
            <a:r>
              <a:rPr lang="en" sz="2200"/>
              <a:t>CNN Architectures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LeNet (1998)</a:t>
            </a:r>
            <a:endParaRPr sz="2200" b="1">
              <a:solidFill>
                <a:srgbClr val="0095EB"/>
              </a:solidFill>
            </a:endParaRPr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 b="1">
                <a:solidFill>
                  <a:srgbClr val="0095EB"/>
                </a:solidFill>
              </a:rPr>
              <a:t>AlexNet (2012)</a:t>
            </a:r>
            <a:r>
              <a:rPr lang="en" sz="2200"/>
              <a:t>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ZFNet (2013)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VGGNet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GoogLeNet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ResNet (2015)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442" name="Google Shape;442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108</a:t>
            </a:fld>
            <a:endParaRPr/>
          </a:p>
        </p:txBody>
      </p:sp>
      <p:sp>
        <p:nvSpPr>
          <p:cNvPr id="443" name="Google Shape;443;p45"/>
          <p:cNvSpPr txBox="1"/>
          <p:nvPr/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4" name="Google Shape;444;p4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45"/>
          <p:cNvSpPr/>
          <p:nvPr/>
        </p:nvSpPr>
        <p:spPr>
          <a:xfrm>
            <a:off x="8809225" y="2288400"/>
            <a:ext cx="143400" cy="96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446" name="Google Shape;446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025" y="160675"/>
            <a:ext cx="3591240" cy="11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543" y="1392576"/>
            <a:ext cx="3613202" cy="11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4106" y="124807"/>
            <a:ext cx="575575" cy="22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4037" y="3713382"/>
            <a:ext cx="3443426" cy="1108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50896" y="2585453"/>
            <a:ext cx="771775" cy="2505921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45"/>
          <p:cNvSpPr/>
          <p:nvPr/>
        </p:nvSpPr>
        <p:spPr>
          <a:xfrm>
            <a:off x="4688225" y="1333411"/>
            <a:ext cx="3591300" cy="12015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52" name="Google Shape;452;p45"/>
          <p:cNvCxnSpPr>
            <a:endCxn id="451" idx="1"/>
          </p:cNvCxnSpPr>
          <p:nvPr/>
        </p:nvCxnSpPr>
        <p:spPr>
          <a:xfrm rot="10800000" flipH="1">
            <a:off x="3328325" y="1934161"/>
            <a:ext cx="1359900" cy="7851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453" name="Google Shape;453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2325" y="2641725"/>
            <a:ext cx="3613201" cy="10195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6"/>
          <p:cNvSpPr txBox="1"/>
          <p:nvPr/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109</a:t>
            </a:fld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9" name="Google Shape;459;p46"/>
          <p:cNvSpPr txBox="1"/>
          <p:nvPr/>
        </p:nvSpPr>
        <p:spPr>
          <a:xfrm>
            <a:off x="1551900" y="3637050"/>
            <a:ext cx="6149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2011      </a:t>
            </a:r>
            <a:r>
              <a:rPr lang="en" sz="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2012      </a:t>
            </a: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2013      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 </a:t>
            </a:r>
            <a:r>
              <a:rPr lang="en" sz="1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2014      2015</a:t>
            </a:r>
            <a:r>
              <a:rPr lang="en"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2016 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60" name="Google Shape;460;p46"/>
          <p:cNvSpPr txBox="1"/>
          <p:nvPr/>
        </p:nvSpPr>
        <p:spPr>
          <a:xfrm>
            <a:off x="1539151" y="4115375"/>
            <a:ext cx="62091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 year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61" name="Google Shape;461;p46"/>
          <p:cNvSpPr/>
          <p:nvPr/>
        </p:nvSpPr>
        <p:spPr>
          <a:xfrm>
            <a:off x="1539150" y="914275"/>
            <a:ext cx="6209100" cy="281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46"/>
          <p:cNvSpPr/>
          <p:nvPr/>
        </p:nvSpPr>
        <p:spPr>
          <a:xfrm>
            <a:off x="2696807" y="2406275"/>
            <a:ext cx="501300" cy="13245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46"/>
          <p:cNvSpPr txBox="1"/>
          <p:nvPr/>
        </p:nvSpPr>
        <p:spPr>
          <a:xfrm>
            <a:off x="2544788" y="19939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64" name="Google Shape;464;p46"/>
          <p:cNvSpPr/>
          <p:nvPr/>
        </p:nvSpPr>
        <p:spPr>
          <a:xfrm>
            <a:off x="1815745" y="1518125"/>
            <a:ext cx="501300" cy="22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7BB7"/>
              </a:solidFill>
            </a:endParaRPr>
          </a:p>
        </p:txBody>
      </p:sp>
      <p:sp>
        <p:nvSpPr>
          <p:cNvPr id="465" name="Google Shape;465;p46"/>
          <p:cNvSpPr txBox="1"/>
          <p:nvPr/>
        </p:nvSpPr>
        <p:spPr>
          <a:xfrm>
            <a:off x="1690219" y="10795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26.1%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66" name="Google Shape;466;p46"/>
          <p:cNvSpPr txBox="1"/>
          <p:nvPr/>
        </p:nvSpPr>
        <p:spPr>
          <a:xfrm rot="-5401093">
            <a:off x="-166012" y="1967475"/>
            <a:ext cx="28302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Classification error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67" name="Google Shape;46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775" y="1079500"/>
            <a:ext cx="2701150" cy="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46"/>
          <p:cNvSpPr txBox="1"/>
          <p:nvPr/>
        </p:nvSpPr>
        <p:spPr>
          <a:xfrm>
            <a:off x="0" y="4458675"/>
            <a:ext cx="91440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“ImageNet classification with deep convolutional neural networks”. NIPS, 2012.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469" name="Google Shape;469;p46"/>
          <p:cNvCxnSpPr/>
          <p:nvPr/>
        </p:nvCxnSpPr>
        <p:spPr>
          <a:xfrm>
            <a:off x="1535150" y="3285539"/>
            <a:ext cx="6212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470" name="Google Shape;470;p46"/>
          <p:cNvSpPr txBox="1"/>
          <p:nvPr/>
        </p:nvSpPr>
        <p:spPr>
          <a:xfrm>
            <a:off x="2602324" y="1714975"/>
            <a:ext cx="21276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71" name="Google Shape;471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109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F535C8-4105-852D-D91F-0BFF53BDF17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36A5E9E-8170-3B01-C581-C2F29FE3F989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109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AlexNet </a:t>
            </a:r>
            <a:r>
              <a:rPr lang="en"/>
              <a:t>[Krizhevsky et al., 2012]</a:t>
            </a:r>
            <a:endParaRPr/>
          </a:p>
        </p:txBody>
      </p:sp>
      <p:sp>
        <p:nvSpPr>
          <p:cNvPr id="478" name="Google Shape;478;p47"/>
          <p:cNvSpPr/>
          <p:nvPr/>
        </p:nvSpPr>
        <p:spPr>
          <a:xfrm>
            <a:off x="-56425" y="4082825"/>
            <a:ext cx="9209400" cy="5136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9" name="Google Shape;47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6414" y="1466875"/>
            <a:ext cx="9209549" cy="29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47"/>
          <p:cNvSpPr txBox="1"/>
          <p:nvPr/>
        </p:nvSpPr>
        <p:spPr>
          <a:xfrm>
            <a:off x="9125" y="4444025"/>
            <a:ext cx="9144000" cy="5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“ImageNet Classification with Deep Convolutional Neural Networks”, NIPS 2012.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1" name="Google Shape;481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721219-3785-A67B-449C-4A17A1729959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00E68AB-474D-BF3F-98EE-0C56B2C4C771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AlexNet </a:t>
            </a:r>
            <a:r>
              <a:rPr lang="en"/>
              <a:t>[Krizhevsky et al., 2012]</a:t>
            </a:r>
            <a:endParaRPr/>
          </a:p>
        </p:txBody>
      </p:sp>
      <p:pic>
        <p:nvPicPr>
          <p:cNvPr id="488" name="Google Shape;488;p48"/>
          <p:cNvPicPr preferRelativeResize="0"/>
          <p:nvPr/>
        </p:nvPicPr>
        <p:blipFill>
          <a:blip r:embed="rId3">
            <a:alphaModFix amt="22000"/>
          </a:blip>
          <a:stretch>
            <a:fillRect/>
          </a:stretch>
        </p:blipFill>
        <p:spPr>
          <a:xfrm>
            <a:off x="-56414" y="1466875"/>
            <a:ext cx="9209549" cy="29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8"/>
          <p:cNvSpPr txBox="1"/>
          <p:nvPr/>
        </p:nvSpPr>
        <p:spPr>
          <a:xfrm>
            <a:off x="323525" y="1272481"/>
            <a:ext cx="3000000" cy="3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Architecture: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CONV1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POOL1</a:t>
            </a:r>
            <a:endParaRPr sz="18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NORM1</a:t>
            </a:r>
            <a:endParaRPr sz="1800" b="1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CONV2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POOL2</a:t>
            </a:r>
            <a:endParaRPr sz="18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NORM2</a:t>
            </a:r>
            <a:endParaRPr sz="1800" b="1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CONV3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CONV4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CONV5</a:t>
            </a:r>
            <a:endParaRPr sz="18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POOL3</a:t>
            </a:r>
            <a:endParaRPr sz="18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FC6</a:t>
            </a:r>
            <a:endParaRPr sz="1800" b="1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FC7</a:t>
            </a:r>
            <a:endParaRPr sz="1800" b="1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FC8</a:t>
            </a:r>
            <a:endParaRPr sz="1800" b="1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0" name="Google Shape;490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410083-AE35-6693-C62C-9287C791E228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BBC2B74-5DFC-A1AE-7260-DB4C4D92A536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4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AlexNet </a:t>
            </a:r>
            <a:r>
              <a:rPr lang="en"/>
              <a:t>[Krizhevsky et al., 2012]</a:t>
            </a:r>
            <a:endParaRPr/>
          </a:p>
        </p:txBody>
      </p:sp>
      <p:sp>
        <p:nvSpPr>
          <p:cNvPr id="497" name="Google Shape;497;p49"/>
          <p:cNvSpPr txBox="1"/>
          <p:nvPr/>
        </p:nvSpPr>
        <p:spPr>
          <a:xfrm>
            <a:off x="323525" y="1272475"/>
            <a:ext cx="7725900" cy="3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227x227x3]		INPUT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[55x55x96] 		</a:t>
            </a:r>
            <a:r>
              <a:rPr lang="en" sz="18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CONV1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96 11x11 filters at stride 4, pad 0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[27x27x96] 		</a:t>
            </a:r>
            <a:r>
              <a:rPr lang="en" sz="18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POOL1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3x3 filters at stride 2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[27x27x96] 		</a:t>
            </a:r>
            <a:r>
              <a:rPr lang="en" sz="1800" b="1" dirty="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NORM1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Normalization layer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[27x27x256]		</a:t>
            </a:r>
            <a:r>
              <a:rPr lang="en" sz="18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CONV2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256 5x5 filters at stride 1, pad 2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[13x13x256]		</a:t>
            </a:r>
            <a:r>
              <a:rPr lang="en" sz="18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POOL2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3x3 filters at stride 2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[13x13x256]		</a:t>
            </a:r>
            <a:r>
              <a:rPr lang="en" sz="1800" b="1" dirty="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NORM2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Normalization layer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[13x13x384]		</a:t>
            </a:r>
            <a:r>
              <a:rPr lang="en" sz="18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CONV3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384 3x3 filters at stride 1, pad 1</a:t>
            </a:r>
            <a:endParaRPr sz="1800" dirty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[13x13x384]		</a:t>
            </a:r>
            <a:r>
              <a:rPr lang="en" sz="18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CONV4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384 3x3 filters at stride 1, pad 1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[13x13x256]		</a:t>
            </a:r>
            <a:r>
              <a:rPr lang="en" sz="18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CONV5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256 3x3 filters at stride 1, pad 1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[6x6x256] 		</a:t>
            </a:r>
            <a:r>
              <a:rPr lang="en" sz="18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MAX POOL3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3x3 filters at stride 2 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[4096] 			</a:t>
            </a:r>
            <a:r>
              <a:rPr lang="en" sz="1800" b="1" dirty="0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FC6: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4096 neurons 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[4096] 			</a:t>
            </a:r>
            <a:r>
              <a:rPr lang="en" sz="1800" b="1" dirty="0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FC7: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4096 neurons 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[1000] 			</a:t>
            </a:r>
            <a:r>
              <a:rPr lang="en" sz="1800" b="1" dirty="0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FC8:</a:t>
            </a: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1000 neurons (class scores)</a:t>
            </a:r>
            <a:endParaRPr sz="1800" b="1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8" name="Google Shape;498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112</a:t>
            </a:fld>
            <a:endParaRPr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EE9A4B9-2933-1CB2-0782-5A97FF7D65D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5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AlexNet </a:t>
            </a:r>
            <a:r>
              <a:rPr lang="en"/>
              <a:t>[Krizhevsky et al., 2012]</a:t>
            </a:r>
            <a:endParaRPr/>
          </a:p>
        </p:txBody>
      </p:sp>
      <p:sp>
        <p:nvSpPr>
          <p:cNvPr id="516" name="Google Shape;516;p51"/>
          <p:cNvSpPr/>
          <p:nvPr/>
        </p:nvSpPr>
        <p:spPr>
          <a:xfrm>
            <a:off x="-602975" y="4082825"/>
            <a:ext cx="10933500" cy="5136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7" name="Google Shape;517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5550" y="1466875"/>
            <a:ext cx="9209549" cy="292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51"/>
          <p:cNvSpPr/>
          <p:nvPr/>
        </p:nvSpPr>
        <p:spPr>
          <a:xfrm>
            <a:off x="784600" y="1210800"/>
            <a:ext cx="1278600" cy="33855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51"/>
          <p:cNvSpPr txBox="1"/>
          <p:nvPr/>
        </p:nvSpPr>
        <p:spPr>
          <a:xfrm>
            <a:off x="2382850" y="4387625"/>
            <a:ext cx="5477700" cy="6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[55x55x96] </a:t>
            </a:r>
            <a:r>
              <a:rPr lang="en" sz="20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CONV1</a:t>
            </a:r>
            <a:r>
              <a:rPr lang="en" sz="2000" b="1" dirty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          </a:t>
            </a:r>
            <a:r>
              <a:rPr lang="en" sz="20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[55x55x48] x 2 </a:t>
            </a:r>
            <a:endParaRPr sz="2000" dirty="0"/>
          </a:p>
        </p:txBody>
      </p:sp>
      <p:sp>
        <p:nvSpPr>
          <p:cNvPr id="520" name="Google Shape;520;p51"/>
          <p:cNvSpPr/>
          <p:nvPr/>
        </p:nvSpPr>
        <p:spPr>
          <a:xfrm>
            <a:off x="4954625" y="4574580"/>
            <a:ext cx="435900" cy="33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51"/>
          <p:cNvSpPr/>
          <p:nvPr/>
        </p:nvSpPr>
        <p:spPr>
          <a:xfrm>
            <a:off x="3674150" y="2148125"/>
            <a:ext cx="5000100" cy="1518600"/>
          </a:xfrm>
          <a:prstGeom prst="rect">
            <a:avLst/>
          </a:prstGeom>
          <a:solidFill>
            <a:srgbClr val="0095EB"/>
          </a:solidFill>
          <a:ln w="952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Historical note: Trained on GTX 580 GPU with only 3 GB of memory. Network spread across 2 GPUs, half the neurons (feature maps) on each GPU.</a:t>
            </a:r>
            <a:endParaRPr b="1"/>
          </a:p>
        </p:txBody>
      </p:sp>
      <p:sp>
        <p:nvSpPr>
          <p:cNvPr id="522" name="Google Shape;522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C0FE24-3DE9-69E9-35BB-941A29367EBA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3A6A5C2-D643-B82D-D864-77668CDA50A2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AlexNet </a:t>
            </a:r>
            <a:r>
              <a:rPr lang="en"/>
              <a:t>[Krizhevsky et al., 2012]</a:t>
            </a:r>
            <a:endParaRPr/>
          </a:p>
        </p:txBody>
      </p:sp>
      <p:sp>
        <p:nvSpPr>
          <p:cNvPr id="537" name="Google Shape;537;p53"/>
          <p:cNvSpPr txBox="1"/>
          <p:nvPr/>
        </p:nvSpPr>
        <p:spPr>
          <a:xfrm>
            <a:off x="311700" y="1287100"/>
            <a:ext cx="8736900" cy="3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Details: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60 million learned parameters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first use of ReLU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used Norm layers 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heavy </a:t>
            </a:r>
            <a:r>
              <a:rPr lang="en" sz="24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data augmentation</a:t>
            </a:r>
            <a:endParaRPr sz="24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dropout 0.5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batch size 128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CNN ensemble: 18.2% -&gt; 15.3%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5-6 days to train on 2 GTX 580 3GB GPUs 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38" name="Google Shape;538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AF446D-F077-24E8-E0D4-92BED269856F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04098CA-D57A-ADE7-9101-9A438C94DED3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Augmentation</a:t>
            </a:r>
            <a:endParaRPr/>
          </a:p>
        </p:txBody>
      </p:sp>
      <p:pic>
        <p:nvPicPr>
          <p:cNvPr id="545" name="Google Shape;545;p54"/>
          <p:cNvPicPr preferRelativeResize="0"/>
          <p:nvPr/>
        </p:nvPicPr>
        <p:blipFill rotWithShape="1">
          <a:blip r:embed="rId3">
            <a:alphaModFix/>
          </a:blip>
          <a:srcRect l="5248" r="6831"/>
          <a:stretch/>
        </p:blipFill>
        <p:spPr>
          <a:xfrm>
            <a:off x="1963580" y="1230075"/>
            <a:ext cx="5216841" cy="337746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46" name="Google Shape;546;p54"/>
          <p:cNvSpPr txBox="1"/>
          <p:nvPr/>
        </p:nvSpPr>
        <p:spPr>
          <a:xfrm>
            <a:off x="0" y="4555525"/>
            <a:ext cx="91440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“Transformation Pursuit for Image Classification”, CVPR 2014.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47" name="Google Shape;547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D55DD8-8B1A-0556-EBCC-A86222CFC29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A9FB361-562F-1C9B-D8D6-D5CAA1C306E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Data Augmentation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</a:t>
            </a:r>
            <a:r>
              <a:rPr lang="en-US" i="1" dirty="0"/>
              <a:t>virtual</a:t>
            </a:r>
            <a:r>
              <a:rPr lang="en-US" dirty="0"/>
              <a:t> training samples</a:t>
            </a:r>
          </a:p>
          <a:p>
            <a:pPr lvl="1"/>
            <a:r>
              <a:rPr lang="en-US" dirty="0"/>
              <a:t>Horizontal flip</a:t>
            </a:r>
          </a:p>
          <a:p>
            <a:pPr lvl="1"/>
            <a:r>
              <a:rPr lang="en-US" dirty="0"/>
              <a:t>Random crop</a:t>
            </a:r>
          </a:p>
          <a:p>
            <a:pPr lvl="1"/>
            <a:r>
              <a:rPr lang="en-US" dirty="0"/>
              <a:t>Color casting</a:t>
            </a:r>
          </a:p>
          <a:p>
            <a:pPr lvl="1"/>
            <a:r>
              <a:rPr lang="en-US" dirty="0"/>
              <a:t>Geometric distortion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A9E837-355D-4604-9F1E-A13814173A54}"/>
              </a:ext>
            </a:extLst>
          </p:cNvPr>
          <p:cNvSpPr txBox="1"/>
          <p:nvPr/>
        </p:nvSpPr>
        <p:spPr>
          <a:xfrm>
            <a:off x="1143000" y="4953063"/>
            <a:ext cx="264367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en-US" sz="788" dirty="0"/>
              <a:t>Jia-bin Huang, Image: </a:t>
            </a:r>
            <a:r>
              <a:rPr lang="en-US" sz="788" dirty="0">
                <a:hlinkClick r:id="rId2"/>
              </a:rPr>
              <a:t>https://github.com/aleju/imgaug</a:t>
            </a:r>
            <a:r>
              <a:rPr lang="en-US" sz="788" dirty="0"/>
              <a:t> </a:t>
            </a:r>
            <a:endParaRPr lang="en-US" sz="788" kern="1200" dirty="0"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3362AAC-0289-4C06-B501-6778973DA2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411" y="1540042"/>
            <a:ext cx="3715178" cy="2772452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0987032-F663-078C-53F4-EE942FDDF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34813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AlexNet </a:t>
            </a:r>
            <a:r>
              <a:rPr lang="en"/>
              <a:t>[Krizhevsky et al., 2012]</a:t>
            </a:r>
            <a:endParaRPr/>
          </a:p>
        </p:txBody>
      </p:sp>
      <p:sp>
        <p:nvSpPr>
          <p:cNvPr id="554" name="Google Shape;554;p55"/>
          <p:cNvSpPr txBox="1"/>
          <p:nvPr/>
        </p:nvSpPr>
        <p:spPr>
          <a:xfrm>
            <a:off x="311700" y="1287100"/>
            <a:ext cx="8736900" cy="3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Details: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60 million learned parameters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first use of ReLU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used Norm layers (not common anymore)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heavy data augmentation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dropout </a:t>
            </a: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0.5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batch size 128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400"/>
              <a:buFont typeface="Nunito"/>
              <a:buChar char="●"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 CNN ensemble: 18.2% -&gt; 15.3%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5" name="Google Shape;555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117</a:t>
            </a:fld>
            <a:endParaRPr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5049EB5-BF3E-DAB5-C6C7-B871C86B8708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Dropout [Hinton et al., 2012]</a:t>
            </a:r>
            <a:endParaRPr/>
          </a:p>
        </p:txBody>
      </p:sp>
      <p:sp>
        <p:nvSpPr>
          <p:cNvPr id="561" name="Google Shape;561;p56"/>
          <p:cNvSpPr txBox="1"/>
          <p:nvPr/>
        </p:nvSpPr>
        <p:spPr>
          <a:xfrm>
            <a:off x="19300" y="4106500"/>
            <a:ext cx="34713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Standard Network</a:t>
            </a:r>
            <a:endParaRPr sz="2000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2" name="Google Shape;562;p56"/>
          <p:cNvSpPr txBox="1"/>
          <p:nvPr/>
        </p:nvSpPr>
        <p:spPr>
          <a:xfrm>
            <a:off x="3923000" y="4106500"/>
            <a:ext cx="49818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After applying dropout</a:t>
            </a:r>
            <a:endParaRPr sz="2000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63" name="Google Shape;563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5075" y="1144213"/>
            <a:ext cx="5276850" cy="296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125" y="1296625"/>
            <a:ext cx="2505075" cy="28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56"/>
          <p:cNvSpPr txBox="1"/>
          <p:nvPr/>
        </p:nvSpPr>
        <p:spPr>
          <a:xfrm>
            <a:off x="0" y="4579375"/>
            <a:ext cx="91440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“Dropout: A Simple Way to Prevent Neural Networks from Overfitting”, </a:t>
            </a:r>
            <a:r>
              <a:rPr lang="en" sz="11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https://www.cs.toronto.edu/~hinton/absps/JMLRdropout.pdf</a:t>
            </a:r>
            <a:endParaRPr sz="1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66" name="Google Shape;566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B5FD0A-9502-ED50-9648-41BED34C1DAA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6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5FB52D9-2BB2-0F4D-BBAC-51408F0FB908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Regularization: Dropout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34123" y="4753810"/>
            <a:ext cx="275267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Deep Coursera Specialization [Andrew Ng]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6B5731E-B0F2-38A5-7D3A-58A0B226A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119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49DBBE-1232-1D88-FBF9-4F85A8551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702" y="1555018"/>
            <a:ext cx="7772400" cy="264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6969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29C35-AAB2-2E21-A849-CB5CEBBB1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9421A88D-2566-1800-F4B2-2D860E09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Regularization: Dropout</a:t>
            </a:r>
          </a:p>
        </p:txBody>
      </p:sp>
      <p:pic>
        <p:nvPicPr>
          <p:cNvPr id="62468" name="Picture 3">
            <a:extLst>
              <a:ext uri="{FF2B5EF4-FFF2-40B4-BE49-F238E27FC236}">
                <a16:creationId xmlns:a16="http://schemas.microsoft.com/office/drawing/2014/main" id="{69A48B0B-65B8-2C88-1068-B4644382D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1297131"/>
            <a:ext cx="3626975" cy="1985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9" name="Picture 4">
            <a:extLst>
              <a:ext uri="{FF2B5EF4-FFF2-40B4-BE49-F238E27FC236}">
                <a16:creationId xmlns:a16="http://schemas.microsoft.com/office/drawing/2014/main" id="{167CBE1C-5409-7523-56A1-ADFDA2BF81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024" y="1322650"/>
            <a:ext cx="2545226" cy="193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C7A491D-C3CD-4428-6CE5-7EB98E6998D0}"/>
              </a:ext>
            </a:extLst>
          </p:cNvPr>
          <p:cNvSpPr/>
          <p:nvPr/>
        </p:nvSpPr>
        <p:spPr>
          <a:xfrm>
            <a:off x="1143000" y="4619445"/>
            <a:ext cx="685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1200" kern="1200" dirty="0">
                <a:solidFill>
                  <a:schemeClr val="bg2"/>
                </a:solidFill>
                <a:ea typeface="+mn-ea"/>
                <a:cs typeface="+mn-cs"/>
              </a:rPr>
              <a:t>Dropout</a:t>
            </a:r>
            <a:r>
              <a:rPr lang="en-US" sz="1200" kern="1200" dirty="0">
                <a:ea typeface="+mn-ea"/>
                <a:cs typeface="+mn-cs"/>
              </a:rPr>
              <a:t>: A simple way to prevent neural networks from </a:t>
            </a:r>
            <a:r>
              <a:rPr lang="en-US" sz="1200" kern="1200" dirty="0" err="1">
                <a:ea typeface="+mn-ea"/>
                <a:cs typeface="+mn-cs"/>
              </a:rPr>
              <a:t>overfitting</a:t>
            </a:r>
            <a:r>
              <a:rPr lang="en-US" sz="1200" kern="1200" dirty="0">
                <a:ea typeface="+mn-ea"/>
                <a:cs typeface="+mn-cs"/>
              </a:rPr>
              <a:t> [</a:t>
            </a:r>
            <a:r>
              <a:rPr lang="en-US" sz="1200" kern="1200" dirty="0">
                <a:ea typeface="+mn-ea"/>
                <a:cs typeface="+mn-cs"/>
                <a:hlinkClick r:id="rId4"/>
              </a:rPr>
              <a:t>Srivastava JMLR 2014</a:t>
            </a:r>
            <a:r>
              <a:rPr lang="en-US" sz="1200" kern="1200" dirty="0">
                <a:ea typeface="+mn-ea"/>
                <a:cs typeface="+mn-cs"/>
              </a:rPr>
              <a:t>]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0E2702-C0DE-DDD5-F149-C96F1EC5209C}"/>
              </a:ext>
            </a:extLst>
          </p:cNvPr>
          <p:cNvSpPr/>
          <p:nvPr/>
        </p:nvSpPr>
        <p:spPr>
          <a:xfrm>
            <a:off x="1492370" y="3441941"/>
            <a:ext cx="617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buClrTx/>
              <a:buFont typeface="Arial" pitchFamily="34" charset="0"/>
              <a:buChar char="•"/>
              <a:defRPr/>
            </a:pPr>
            <a:r>
              <a:rPr lang="en-US" sz="1800" kern="1200" dirty="0">
                <a:ea typeface="+mn-ea"/>
                <a:cs typeface="+mn-cs"/>
              </a:rPr>
              <a:t>   Randomly turn off some neurons</a:t>
            </a:r>
          </a:p>
          <a:p>
            <a:pPr defTabSz="685800">
              <a:buClrTx/>
              <a:buFont typeface="Arial" pitchFamily="34" charset="0"/>
              <a:buChar char="•"/>
              <a:defRPr/>
            </a:pPr>
            <a:r>
              <a:rPr lang="en-US" sz="1800" kern="1200" dirty="0">
                <a:ea typeface="+mn-ea"/>
                <a:cs typeface="+mn-cs"/>
              </a:rPr>
              <a:t>   Allows individual neurons to independently be responsible for performance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3EE41C-776D-E9CE-F7A6-7BC4C72FED9B}"/>
              </a:ext>
            </a:extLst>
          </p:cNvPr>
          <p:cNvSpPr txBox="1"/>
          <p:nvPr/>
        </p:nvSpPr>
        <p:spPr>
          <a:xfrm>
            <a:off x="1143000" y="4953063"/>
            <a:ext cx="144783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</a:t>
            </a:r>
            <a:r>
              <a:rPr lang="en-US" sz="788" kern="1200" dirty="0" err="1">
                <a:ea typeface="+mn-ea"/>
                <a:cs typeface="+mn-cs"/>
              </a:rPr>
              <a:t>Jia</a:t>
            </a:r>
            <a:r>
              <a:rPr lang="en-US" sz="788" kern="1200" dirty="0">
                <a:ea typeface="+mn-ea"/>
                <a:cs typeface="+mn-cs"/>
              </a:rPr>
              <a:t>-bin Huang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E827B15-9195-D515-5D0A-4B9247AD1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120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22188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997AD-9D1F-B1BF-13D4-553D3AA23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6D860954-6162-879E-9857-4CA11E18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Regularization: Why does dropout work?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D225FF-A88B-9911-27EA-A71FDBA81A13}"/>
              </a:ext>
            </a:extLst>
          </p:cNvPr>
          <p:cNvSpPr txBox="1"/>
          <p:nvPr/>
        </p:nvSpPr>
        <p:spPr>
          <a:xfrm>
            <a:off x="5934123" y="4753810"/>
            <a:ext cx="275267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Deep Coursera Specialization [Andrew Ng]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5F5038E0-9C17-3476-EB0C-0614A1AAA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121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FAE0AD-C28E-F5EF-CEAF-D549074E16A3}"/>
              </a:ext>
            </a:extLst>
          </p:cNvPr>
          <p:cNvSpPr txBox="1"/>
          <p:nvPr/>
        </p:nvSpPr>
        <p:spPr>
          <a:xfrm>
            <a:off x="543698" y="1282446"/>
            <a:ext cx="675858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﻿</a:t>
            </a:r>
            <a:r>
              <a:rPr lang="en-US" dirty="0">
                <a:solidFill>
                  <a:schemeClr val="bg2"/>
                </a:solidFill>
              </a:rPr>
              <a:t>Intuition</a:t>
            </a:r>
            <a:r>
              <a:rPr lang="en-US" dirty="0"/>
              <a:t>: Can’t rely on any one feature, so have to spread out weights (knowledge).</a:t>
            </a:r>
          </a:p>
          <a:p>
            <a:endParaRPr lang="en-US" dirty="0"/>
          </a:p>
          <a:p>
            <a:r>
              <a:rPr lang="en-US" dirty="0"/>
              <a:t>Have redundant information across different neurons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3ACA87-3220-4D8C-71CC-EF1EBA12D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205" y="2021110"/>
            <a:ext cx="3495589" cy="2572038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1AC2CCC-AD78-6A57-301A-5C536DE7A514}"/>
              </a:ext>
            </a:extLst>
          </p:cNvPr>
          <p:cNvSpPr/>
          <p:nvPr/>
        </p:nvSpPr>
        <p:spPr>
          <a:xfrm>
            <a:off x="5824151" y="4456670"/>
            <a:ext cx="766119" cy="2388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49148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3A28C-3982-5790-4085-8A2F76FC5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1FCD1-5CD7-E128-20DE-23763B96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870" y="759348"/>
            <a:ext cx="8460260" cy="249571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[Extra] </a:t>
            </a:r>
            <a:r>
              <a:rPr lang="en-US" dirty="0">
                <a:hlinkClick r:id="rId3"/>
              </a:rPr>
              <a:t>Lab 5</a:t>
            </a:r>
            <a:r>
              <a:rPr lang="en-US" dirty="0"/>
              <a:t>: Regularization</a:t>
            </a:r>
            <a:br>
              <a:rPr lang="en-US" dirty="0"/>
            </a:br>
            <a:r>
              <a:rPr lang="en-US" dirty="0"/>
              <a:t>Section 2</a:t>
            </a:r>
            <a:br>
              <a:rPr lang="en-US" dirty="0"/>
            </a:br>
            <a:br>
              <a:rPr lang="en-US" dirty="0"/>
            </a:br>
            <a:endParaRPr lang="en-US" sz="2100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AE4E242D-2A53-5A87-7C9D-A84F4C0AA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122</a:t>
            </a:fld>
            <a:endParaRPr lang="pt-BR"/>
          </a:p>
        </p:txBody>
      </p:sp>
      <p:pic>
        <p:nvPicPr>
          <p:cNvPr id="4" name="Picture 2" descr="Jupyter Notebooks: A Beginner's Guide! | by Pavan Belagatti | ITNEXT">
            <a:extLst>
              <a:ext uri="{FF2B5EF4-FFF2-40B4-BE49-F238E27FC236}">
                <a16:creationId xmlns:a16="http://schemas.microsoft.com/office/drawing/2014/main" id="{BADA9390-0321-5ACD-6CDB-C65B7640E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921545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08798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sz="3600" dirty="0"/>
              <a:t>CNN Architectures</a:t>
            </a:r>
            <a:endParaRPr sz="36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250" name="Google Shape;250;p3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Char char="●"/>
            </a:pPr>
            <a:r>
              <a:rPr lang="en" sz="2200"/>
              <a:t>CNN Architectures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424242"/>
              </a:buClr>
              <a:buSzPts val="2200"/>
              <a:buChar char="○"/>
            </a:pPr>
            <a:r>
              <a:rPr lang="en" sz="2200">
                <a:solidFill>
                  <a:srgbClr val="B7B7B7"/>
                </a:solidFill>
              </a:rPr>
              <a:t>LeNet (1998)</a:t>
            </a:r>
            <a:endParaRPr sz="2200" b="1">
              <a:solidFill>
                <a:srgbClr val="B7B7B7"/>
              </a:solidFill>
            </a:endParaRPr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>
                <a:solidFill>
                  <a:srgbClr val="B7B7B7"/>
                </a:solidFill>
              </a:rPr>
              <a:t>AlexNet (2012) </a:t>
            </a:r>
            <a:r>
              <a:rPr lang="en" sz="2200"/>
              <a:t>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>
                <a:solidFill>
                  <a:srgbClr val="B7B7B7"/>
                </a:solidFill>
              </a:rPr>
              <a:t>ZFNet (2013)</a:t>
            </a:r>
            <a:r>
              <a:rPr lang="en" sz="2200"/>
              <a:t>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 b="1">
                <a:solidFill>
                  <a:srgbClr val="0095EB"/>
                </a:solidFill>
              </a:rPr>
              <a:t>VGGNet (2014)</a:t>
            </a:r>
            <a:endParaRPr sz="2200" b="1">
              <a:solidFill>
                <a:srgbClr val="0095EB"/>
              </a:solidFill>
            </a:endParaRPr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GoogLeNet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ResNet (2015)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51" name="Google Shape;251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123</a:t>
            </a:fld>
            <a:endParaRPr/>
          </a:p>
        </p:txBody>
      </p:sp>
      <p:sp>
        <p:nvSpPr>
          <p:cNvPr id="252" name="Google Shape;252;p35"/>
          <p:cNvSpPr txBox="1"/>
          <p:nvPr/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35"/>
          <p:cNvSpPr/>
          <p:nvPr/>
        </p:nvSpPr>
        <p:spPr>
          <a:xfrm>
            <a:off x="8809225" y="2288400"/>
            <a:ext cx="143400" cy="96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255" name="Google Shape;25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025" y="160675"/>
            <a:ext cx="3591240" cy="11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543" y="1392576"/>
            <a:ext cx="3613202" cy="11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4106" y="124807"/>
            <a:ext cx="575575" cy="22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4037" y="3713382"/>
            <a:ext cx="3443426" cy="1108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50896" y="2585453"/>
            <a:ext cx="771775" cy="250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2325" y="2641725"/>
            <a:ext cx="3613201" cy="10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/>
          <p:nvPr/>
        </p:nvSpPr>
        <p:spPr>
          <a:xfrm>
            <a:off x="8249375" y="58500"/>
            <a:ext cx="771900" cy="24309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2" name="Google Shape;262;p35"/>
          <p:cNvCxnSpPr>
            <a:endCxn id="261" idx="1"/>
          </p:cNvCxnSpPr>
          <p:nvPr/>
        </p:nvCxnSpPr>
        <p:spPr>
          <a:xfrm rot="10800000" flipH="1">
            <a:off x="3390875" y="1273950"/>
            <a:ext cx="4858500" cy="2257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stealth" w="med" len="med"/>
          </a:ln>
        </p:spPr>
      </p:cxn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/>
          <p:nvPr/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124</a:t>
            </a:fld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1551900" y="3637050"/>
            <a:ext cx="6149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2011      </a:t>
            </a:r>
            <a:r>
              <a:rPr lang="en" sz="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2012      </a:t>
            </a: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2013      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 </a:t>
            </a:r>
            <a:r>
              <a:rPr lang="en" sz="1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2014      2015</a:t>
            </a:r>
            <a:r>
              <a:rPr lang="en"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2016 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69" name="Google Shape;269;p36"/>
          <p:cNvSpPr txBox="1"/>
          <p:nvPr/>
        </p:nvSpPr>
        <p:spPr>
          <a:xfrm>
            <a:off x="1539151" y="4115375"/>
            <a:ext cx="62091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 year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0" name="Google Shape;270;p36"/>
          <p:cNvSpPr/>
          <p:nvPr/>
        </p:nvSpPr>
        <p:spPr>
          <a:xfrm>
            <a:off x="1539150" y="914275"/>
            <a:ext cx="6209100" cy="281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6"/>
          <p:cNvSpPr/>
          <p:nvPr/>
        </p:nvSpPr>
        <p:spPr>
          <a:xfrm>
            <a:off x="2696807" y="2406275"/>
            <a:ext cx="501300" cy="132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6"/>
          <p:cNvSpPr txBox="1"/>
          <p:nvPr/>
        </p:nvSpPr>
        <p:spPr>
          <a:xfrm>
            <a:off x="2544788" y="19939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3" name="Google Shape;273;p36"/>
          <p:cNvSpPr/>
          <p:nvPr/>
        </p:nvSpPr>
        <p:spPr>
          <a:xfrm>
            <a:off x="1815745" y="1518125"/>
            <a:ext cx="501300" cy="22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7BB7"/>
              </a:solidFill>
            </a:endParaRPr>
          </a:p>
        </p:txBody>
      </p:sp>
      <p:sp>
        <p:nvSpPr>
          <p:cNvPr id="274" name="Google Shape;274;p36"/>
          <p:cNvSpPr txBox="1"/>
          <p:nvPr/>
        </p:nvSpPr>
        <p:spPr>
          <a:xfrm>
            <a:off x="1690219" y="10795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26.1%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5" name="Google Shape;275;p36"/>
          <p:cNvSpPr txBox="1"/>
          <p:nvPr/>
        </p:nvSpPr>
        <p:spPr>
          <a:xfrm rot="-5401093">
            <a:off x="-166012" y="1967475"/>
            <a:ext cx="28302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Classification error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76" name="Google Shape;27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775" y="1079500"/>
            <a:ext cx="2701150" cy="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6"/>
          <p:cNvSpPr txBox="1"/>
          <p:nvPr/>
        </p:nvSpPr>
        <p:spPr>
          <a:xfrm>
            <a:off x="0" y="4382475"/>
            <a:ext cx="91440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“Very Deep Convolutional Networks for Large-Scale Image Recognition”, </a:t>
            </a:r>
            <a:r>
              <a:rPr lang="en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https://arxiv.org/pdf/1409.1556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8" name="Google Shape;278;p36"/>
          <p:cNvSpPr txBox="1"/>
          <p:nvPr/>
        </p:nvSpPr>
        <p:spPr>
          <a:xfrm>
            <a:off x="2602324" y="1714975"/>
            <a:ext cx="22446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9" name="Google Shape;279;p36"/>
          <p:cNvSpPr/>
          <p:nvPr/>
        </p:nvSpPr>
        <p:spPr>
          <a:xfrm>
            <a:off x="3577870" y="2743250"/>
            <a:ext cx="501300" cy="9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6"/>
          <p:cNvSpPr txBox="1"/>
          <p:nvPr/>
        </p:nvSpPr>
        <p:spPr>
          <a:xfrm>
            <a:off x="3428462" y="235032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11.2%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1" name="Google Shape;281;p36"/>
          <p:cNvSpPr txBox="1"/>
          <p:nvPr/>
        </p:nvSpPr>
        <p:spPr>
          <a:xfrm>
            <a:off x="3471049" y="2092862"/>
            <a:ext cx="1799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ZFNet,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2" name="Google Shape;282;p36"/>
          <p:cNvSpPr/>
          <p:nvPr/>
        </p:nvSpPr>
        <p:spPr>
          <a:xfrm>
            <a:off x="4458925" y="3014750"/>
            <a:ext cx="501300" cy="7158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6"/>
          <p:cNvSpPr txBox="1"/>
          <p:nvPr/>
        </p:nvSpPr>
        <p:spPr>
          <a:xfrm>
            <a:off x="4312136" y="261723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84" name="Google Shape;284;p36"/>
          <p:cNvSpPr txBox="1"/>
          <p:nvPr/>
        </p:nvSpPr>
        <p:spPr>
          <a:xfrm>
            <a:off x="4385450" y="2413025"/>
            <a:ext cx="20751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VGGNet, 19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285" name="Google Shape;285;p36"/>
          <p:cNvCxnSpPr/>
          <p:nvPr/>
        </p:nvCxnSpPr>
        <p:spPr>
          <a:xfrm>
            <a:off x="1535150" y="3285539"/>
            <a:ext cx="6212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86" name="Google Shape;286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519377-140B-B9B4-D89B-2E4AE54B93F8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E1E1E34-9EEE-AC59-20AF-BC9129C19A8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124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VGGNet </a:t>
            </a:r>
            <a:r>
              <a:rPr lang="en" sz="2800"/>
              <a:t>[Simonyan &amp; Zisserman, 2014]</a:t>
            </a:r>
            <a:endParaRPr sz="2800"/>
          </a:p>
        </p:txBody>
      </p:sp>
      <p:sp>
        <p:nvSpPr>
          <p:cNvPr id="293" name="Google Shape;293;p37"/>
          <p:cNvSpPr txBox="1"/>
          <p:nvPr/>
        </p:nvSpPr>
        <p:spPr>
          <a:xfrm>
            <a:off x="4894717" y="4766167"/>
            <a:ext cx="42234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            VGG16    VGG19</a:t>
            </a:r>
            <a:endParaRPr/>
          </a:p>
        </p:txBody>
      </p:sp>
      <p:pic>
        <p:nvPicPr>
          <p:cNvPr id="294" name="Google Shape;29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8781" y="372500"/>
            <a:ext cx="4024444" cy="440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7"/>
          <p:cNvSpPr txBox="1"/>
          <p:nvPr/>
        </p:nvSpPr>
        <p:spPr>
          <a:xfrm>
            <a:off x="372525" y="1282250"/>
            <a:ext cx="4223400" cy="3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Small filters, Deeper networks</a:t>
            </a:r>
            <a:endParaRPr sz="22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8 layers (AlexNet)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16-19 layers (VGG16Net)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Only 3x3 CONV stride 1, pad 1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and 2x2 MAX POOL stride 2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11.2% in ILSVRC’13 (ZFNet) 7.3% in ILSVRC’14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CF5E1C-A8DD-EA18-2053-0C526C10D522}"/>
              </a:ext>
            </a:extLst>
          </p:cNvPr>
          <p:cNvSpPr/>
          <p:nvPr/>
        </p:nvSpPr>
        <p:spPr>
          <a:xfrm>
            <a:off x="6667500" y="1590675"/>
            <a:ext cx="1066800" cy="647700"/>
          </a:xfrm>
          <a:prstGeom prst="round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5EC84E7-24F6-E819-7D61-696A4F35AD57}"/>
              </a:ext>
            </a:extLst>
          </p:cNvPr>
          <p:cNvSpPr/>
          <p:nvPr/>
        </p:nvSpPr>
        <p:spPr>
          <a:xfrm>
            <a:off x="6667500" y="2295200"/>
            <a:ext cx="1066800" cy="647700"/>
          </a:xfrm>
          <a:prstGeom prst="round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9D7851F-E2B0-EFC2-996D-ADBBE79D5AFC}"/>
              </a:ext>
            </a:extLst>
          </p:cNvPr>
          <p:cNvSpPr/>
          <p:nvPr/>
        </p:nvSpPr>
        <p:spPr>
          <a:xfrm>
            <a:off x="6667500" y="3057200"/>
            <a:ext cx="1066800" cy="476575"/>
          </a:xfrm>
          <a:prstGeom prst="round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FE6AD0A-77D2-2E62-FBE1-4D40BE2D3310}"/>
              </a:ext>
            </a:extLst>
          </p:cNvPr>
          <p:cNvSpPr/>
          <p:nvPr/>
        </p:nvSpPr>
        <p:spPr>
          <a:xfrm>
            <a:off x="6667500" y="3623167"/>
            <a:ext cx="1066800" cy="476575"/>
          </a:xfrm>
          <a:prstGeom prst="round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A10378-C4F9-1A00-18C6-47F5738EBBCF}"/>
              </a:ext>
            </a:extLst>
          </p:cNvPr>
          <p:cNvSpPr/>
          <p:nvPr/>
        </p:nvSpPr>
        <p:spPr>
          <a:xfrm>
            <a:off x="6667500" y="4175292"/>
            <a:ext cx="1066800" cy="476575"/>
          </a:xfrm>
          <a:prstGeom prst="roundRect">
            <a:avLst/>
          </a:prstGeom>
          <a:noFill/>
          <a:ln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2C5EDAE7-1CC7-68CA-41DE-D002528F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125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sz="3600" dirty="0"/>
              <a:t>CNN Architectures</a:t>
            </a:r>
            <a:endParaRPr sz="36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330" name="Google Shape;330;p40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Char char="●"/>
            </a:pPr>
            <a:r>
              <a:rPr lang="en" sz="2200"/>
              <a:t>CNN Architectures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LeNet (1998)</a:t>
            </a:r>
            <a:endParaRPr sz="2200" b="1">
              <a:solidFill>
                <a:srgbClr val="0095EB"/>
              </a:solidFill>
            </a:endParaRPr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AlexNet (2012)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ZFNet (2013)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VGGNet (2014)</a:t>
            </a:r>
            <a:endParaRPr sz="2200" b="1">
              <a:solidFill>
                <a:srgbClr val="0095EB"/>
              </a:solidFill>
            </a:endParaRPr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 b="1">
                <a:solidFill>
                  <a:srgbClr val="0095EB"/>
                </a:solidFill>
              </a:rPr>
              <a:t>GoogLeNet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ResNet (2015)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331" name="Google Shape;331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126</a:t>
            </a:fld>
            <a:endParaRPr/>
          </a:p>
        </p:txBody>
      </p:sp>
      <p:sp>
        <p:nvSpPr>
          <p:cNvPr id="332" name="Google Shape;332;p40"/>
          <p:cNvSpPr txBox="1"/>
          <p:nvPr/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33" name="Google Shape;333;p4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40"/>
          <p:cNvSpPr/>
          <p:nvPr/>
        </p:nvSpPr>
        <p:spPr>
          <a:xfrm>
            <a:off x="8809225" y="2288400"/>
            <a:ext cx="143400" cy="96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335" name="Google Shape;33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025" y="160675"/>
            <a:ext cx="3591240" cy="11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543" y="1392576"/>
            <a:ext cx="3613202" cy="11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4106" y="124807"/>
            <a:ext cx="575575" cy="22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4037" y="3713382"/>
            <a:ext cx="3443426" cy="1108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50896" y="2585453"/>
            <a:ext cx="771775" cy="250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2325" y="2641725"/>
            <a:ext cx="3613201" cy="10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0"/>
          <p:cNvSpPr/>
          <p:nvPr/>
        </p:nvSpPr>
        <p:spPr>
          <a:xfrm>
            <a:off x="4744025" y="3712800"/>
            <a:ext cx="3511500" cy="11460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42" name="Google Shape;342;p40"/>
          <p:cNvCxnSpPr>
            <a:endCxn id="341" idx="1"/>
          </p:cNvCxnSpPr>
          <p:nvPr/>
        </p:nvCxnSpPr>
        <p:spPr>
          <a:xfrm>
            <a:off x="3756425" y="3936000"/>
            <a:ext cx="987600" cy="3498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AA9DB97-33AD-F668-5D0B-B9CC0A1A2316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9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1"/>
          <p:cNvSpPr txBox="1"/>
          <p:nvPr/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127</a:t>
            </a:fld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49" name="Google Shape;349;p41"/>
          <p:cNvSpPr txBox="1"/>
          <p:nvPr/>
        </p:nvSpPr>
        <p:spPr>
          <a:xfrm>
            <a:off x="1551900" y="3637050"/>
            <a:ext cx="6149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2011      </a:t>
            </a:r>
            <a:r>
              <a:rPr lang="en" sz="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2012      </a:t>
            </a: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2013      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 </a:t>
            </a:r>
            <a:r>
              <a:rPr lang="en" sz="1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2014      2015</a:t>
            </a:r>
            <a:r>
              <a:rPr lang="en"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2016 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0" name="Google Shape;350;p41"/>
          <p:cNvSpPr txBox="1"/>
          <p:nvPr/>
        </p:nvSpPr>
        <p:spPr>
          <a:xfrm>
            <a:off x="1539151" y="4115375"/>
            <a:ext cx="62091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 year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1" name="Google Shape;351;p41"/>
          <p:cNvSpPr/>
          <p:nvPr/>
        </p:nvSpPr>
        <p:spPr>
          <a:xfrm>
            <a:off x="1539150" y="914275"/>
            <a:ext cx="6209100" cy="281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41"/>
          <p:cNvSpPr/>
          <p:nvPr/>
        </p:nvSpPr>
        <p:spPr>
          <a:xfrm>
            <a:off x="2696807" y="2406275"/>
            <a:ext cx="501300" cy="132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41"/>
          <p:cNvSpPr txBox="1"/>
          <p:nvPr/>
        </p:nvSpPr>
        <p:spPr>
          <a:xfrm>
            <a:off x="2544788" y="19939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4" name="Google Shape;354;p41"/>
          <p:cNvSpPr/>
          <p:nvPr/>
        </p:nvSpPr>
        <p:spPr>
          <a:xfrm>
            <a:off x="1815745" y="1518125"/>
            <a:ext cx="501300" cy="22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7BB7"/>
              </a:solidFill>
            </a:endParaRPr>
          </a:p>
        </p:txBody>
      </p:sp>
      <p:sp>
        <p:nvSpPr>
          <p:cNvPr id="355" name="Google Shape;355;p41"/>
          <p:cNvSpPr txBox="1"/>
          <p:nvPr/>
        </p:nvSpPr>
        <p:spPr>
          <a:xfrm>
            <a:off x="1690219" y="10795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26.1%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6" name="Google Shape;356;p41"/>
          <p:cNvSpPr txBox="1"/>
          <p:nvPr/>
        </p:nvSpPr>
        <p:spPr>
          <a:xfrm rot="-5401093">
            <a:off x="-166012" y="1967475"/>
            <a:ext cx="28302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Classification error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57" name="Google Shape;35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775" y="1079500"/>
            <a:ext cx="2701150" cy="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41"/>
          <p:cNvSpPr txBox="1"/>
          <p:nvPr/>
        </p:nvSpPr>
        <p:spPr>
          <a:xfrm>
            <a:off x="0" y="4611075"/>
            <a:ext cx="91440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“Very Deep Convolutional Networks for Large-Scale Image Recognition”, </a:t>
            </a:r>
            <a:r>
              <a:rPr lang="en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https://arxiv.org/pdf/1409.1556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9" name="Google Shape;359;p41"/>
          <p:cNvSpPr txBox="1"/>
          <p:nvPr/>
        </p:nvSpPr>
        <p:spPr>
          <a:xfrm>
            <a:off x="2602324" y="1714975"/>
            <a:ext cx="25341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0" name="Google Shape;360;p41"/>
          <p:cNvSpPr/>
          <p:nvPr/>
        </p:nvSpPr>
        <p:spPr>
          <a:xfrm>
            <a:off x="3577870" y="2743250"/>
            <a:ext cx="501300" cy="9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41"/>
          <p:cNvSpPr txBox="1"/>
          <p:nvPr/>
        </p:nvSpPr>
        <p:spPr>
          <a:xfrm>
            <a:off x="3428462" y="235032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11.2%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2" name="Google Shape;362;p41"/>
          <p:cNvSpPr txBox="1"/>
          <p:nvPr/>
        </p:nvSpPr>
        <p:spPr>
          <a:xfrm>
            <a:off x="3471049" y="2092862"/>
            <a:ext cx="1799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ZFNet,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3" name="Google Shape;363;p41"/>
          <p:cNvSpPr/>
          <p:nvPr/>
        </p:nvSpPr>
        <p:spPr>
          <a:xfrm>
            <a:off x="4458925" y="3014750"/>
            <a:ext cx="501300" cy="71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41"/>
          <p:cNvSpPr txBox="1"/>
          <p:nvPr/>
        </p:nvSpPr>
        <p:spPr>
          <a:xfrm>
            <a:off x="4312136" y="261723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5" name="Google Shape;365;p41"/>
          <p:cNvSpPr txBox="1"/>
          <p:nvPr/>
        </p:nvSpPr>
        <p:spPr>
          <a:xfrm>
            <a:off x="4385450" y="2413025"/>
            <a:ext cx="20751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VGGNet, 19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6" name="Google Shape;366;p41"/>
          <p:cNvSpPr/>
          <p:nvPr/>
        </p:nvSpPr>
        <p:spPr>
          <a:xfrm>
            <a:off x="5373332" y="3121575"/>
            <a:ext cx="501300" cy="6090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41"/>
          <p:cNvSpPr txBox="1"/>
          <p:nvPr/>
        </p:nvSpPr>
        <p:spPr>
          <a:xfrm>
            <a:off x="5226536" y="272395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6.7%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68" name="Google Shape;368;p41"/>
          <p:cNvCxnSpPr/>
          <p:nvPr/>
        </p:nvCxnSpPr>
        <p:spPr>
          <a:xfrm>
            <a:off x="1535150" y="3285539"/>
            <a:ext cx="6212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69" name="Google Shape;369;p41"/>
          <p:cNvSpPr txBox="1"/>
          <p:nvPr/>
        </p:nvSpPr>
        <p:spPr>
          <a:xfrm>
            <a:off x="5281578" y="20928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GoogLeNet, 22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70" name="Google Shape;370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127</a:t>
            </a:fld>
            <a:endParaRPr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AD65427-76BC-CB71-B60B-1153890C2838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127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376" name="Google Shape;37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54026" y="1743837"/>
            <a:ext cx="5124124" cy="1655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42"/>
          <p:cNvSpPr txBox="1"/>
          <p:nvPr/>
        </p:nvSpPr>
        <p:spPr>
          <a:xfrm>
            <a:off x="372525" y="1282250"/>
            <a:ext cx="6325500" cy="3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Deeper networks, with computational efficiency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22 layers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Inception module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No FC layers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marR="0" lvl="0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Only 5 million parameters! 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4572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12x less than AlexNet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A40BE8-CDB9-69CF-21D5-73AAD8E1D49C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384" name="Google Shape;38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54026" y="1743837"/>
            <a:ext cx="5124124" cy="1655825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43"/>
          <p:cNvSpPr txBox="1"/>
          <p:nvPr/>
        </p:nvSpPr>
        <p:spPr>
          <a:xfrm>
            <a:off x="372525" y="1282250"/>
            <a:ext cx="6965100" cy="3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Inception module</a:t>
            </a:r>
            <a:r>
              <a:rPr lang="en" sz="22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r>
              <a:rPr lang="en" sz="2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design a good local network topology (network within a network) and then stack these modules on top of each other.</a:t>
            </a:r>
            <a:endParaRPr sz="2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386" name="Google Shape;386;p43"/>
          <p:cNvCxnSpPr/>
          <p:nvPr/>
        </p:nvCxnSpPr>
        <p:spPr>
          <a:xfrm flipH="1">
            <a:off x="6480225" y="1523175"/>
            <a:ext cx="1075200" cy="10608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87" name="Google Shape;387;p43"/>
          <p:cNvSpPr/>
          <p:nvPr/>
        </p:nvSpPr>
        <p:spPr>
          <a:xfrm>
            <a:off x="7555425" y="1268925"/>
            <a:ext cx="1220400" cy="508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43"/>
          <p:cNvSpPr/>
          <p:nvPr/>
        </p:nvSpPr>
        <p:spPr>
          <a:xfrm>
            <a:off x="7927298" y="2509500"/>
            <a:ext cx="990900" cy="508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43"/>
          <p:cNvSpPr/>
          <p:nvPr/>
        </p:nvSpPr>
        <p:spPr>
          <a:xfrm>
            <a:off x="8079698" y="3271500"/>
            <a:ext cx="990900" cy="508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p43"/>
          <p:cNvSpPr/>
          <p:nvPr/>
        </p:nvSpPr>
        <p:spPr>
          <a:xfrm>
            <a:off x="8165034" y="4109700"/>
            <a:ext cx="990900" cy="5085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4D2040-EED5-661F-79E6-61328B582C82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397" name="Google Shape;39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754026" y="1743837"/>
            <a:ext cx="5124124" cy="1655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8" name="Google Shape;398;p44"/>
          <p:cNvCxnSpPr>
            <a:stCxn id="399" idx="1"/>
          </p:cNvCxnSpPr>
          <p:nvPr/>
        </p:nvCxnSpPr>
        <p:spPr>
          <a:xfrm flipH="1">
            <a:off x="6480225" y="1523175"/>
            <a:ext cx="1075200" cy="1060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99" name="Google Shape;399;p44"/>
          <p:cNvSpPr/>
          <p:nvPr/>
        </p:nvSpPr>
        <p:spPr>
          <a:xfrm>
            <a:off x="7555425" y="1268925"/>
            <a:ext cx="1220400" cy="50850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44"/>
          <p:cNvSpPr/>
          <p:nvPr/>
        </p:nvSpPr>
        <p:spPr>
          <a:xfrm>
            <a:off x="819350" y="33279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convolution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1" name="Google Shape;401;p44"/>
          <p:cNvSpPr/>
          <p:nvPr/>
        </p:nvSpPr>
        <p:spPr>
          <a:xfrm>
            <a:off x="2267150" y="33279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convolution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2" name="Google Shape;402;p44"/>
          <p:cNvSpPr/>
          <p:nvPr/>
        </p:nvSpPr>
        <p:spPr>
          <a:xfrm>
            <a:off x="3714950" y="33279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convolution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3" name="Google Shape;403;p44"/>
          <p:cNvSpPr/>
          <p:nvPr/>
        </p:nvSpPr>
        <p:spPr>
          <a:xfrm>
            <a:off x="5162750" y="33279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convolution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4" name="Google Shape;404;p44"/>
          <p:cNvSpPr/>
          <p:nvPr/>
        </p:nvSpPr>
        <p:spPr>
          <a:xfrm>
            <a:off x="819350" y="2184925"/>
            <a:ext cx="1354200" cy="6189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5" name="Google Shape;405;p44"/>
          <p:cNvSpPr/>
          <p:nvPr/>
        </p:nvSpPr>
        <p:spPr>
          <a:xfrm>
            <a:off x="2267150" y="21849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convolution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6" name="Google Shape;406;p44"/>
          <p:cNvSpPr/>
          <p:nvPr/>
        </p:nvSpPr>
        <p:spPr>
          <a:xfrm>
            <a:off x="3714950" y="21849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convolution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7" name="Google Shape;407;p44"/>
          <p:cNvSpPr/>
          <p:nvPr/>
        </p:nvSpPr>
        <p:spPr>
          <a:xfrm>
            <a:off x="2945550" y="4470925"/>
            <a:ext cx="1560300" cy="5241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c</a:t>
            </a:r>
            <a:r>
              <a:rPr lang="en" sz="15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oncatenation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08" name="Google Shape;408;p44"/>
          <p:cNvSpPr/>
          <p:nvPr/>
        </p:nvSpPr>
        <p:spPr>
          <a:xfrm>
            <a:off x="2948850" y="1223125"/>
            <a:ext cx="1473000" cy="4302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input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409" name="Google Shape;409;p44"/>
          <p:cNvCxnSpPr>
            <a:stCxn id="408" idx="2"/>
            <a:endCxn id="404" idx="0"/>
          </p:cNvCxnSpPr>
          <p:nvPr/>
        </p:nvCxnSpPr>
        <p:spPr>
          <a:xfrm flipH="1">
            <a:off x="1496550" y="1653325"/>
            <a:ext cx="2188800" cy="5316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0" name="Google Shape;410;p44"/>
          <p:cNvCxnSpPr>
            <a:stCxn id="408" idx="2"/>
            <a:endCxn id="405" idx="0"/>
          </p:cNvCxnSpPr>
          <p:nvPr/>
        </p:nvCxnSpPr>
        <p:spPr>
          <a:xfrm flipH="1">
            <a:off x="2944350" y="1653325"/>
            <a:ext cx="741000" cy="5316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1" name="Google Shape;411;p44"/>
          <p:cNvCxnSpPr>
            <a:stCxn id="408" idx="2"/>
            <a:endCxn id="406" idx="0"/>
          </p:cNvCxnSpPr>
          <p:nvPr/>
        </p:nvCxnSpPr>
        <p:spPr>
          <a:xfrm>
            <a:off x="3685350" y="1653325"/>
            <a:ext cx="706800" cy="5316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2" name="Google Shape;412;p44"/>
          <p:cNvCxnSpPr>
            <a:stCxn id="404" idx="2"/>
            <a:endCxn id="400" idx="0"/>
          </p:cNvCxnSpPr>
          <p:nvPr/>
        </p:nvCxnSpPr>
        <p:spPr>
          <a:xfrm>
            <a:off x="1496450" y="2803825"/>
            <a:ext cx="0" cy="524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3" name="Google Shape;413;p44"/>
          <p:cNvCxnSpPr>
            <a:stCxn id="405" idx="2"/>
            <a:endCxn id="401" idx="0"/>
          </p:cNvCxnSpPr>
          <p:nvPr/>
        </p:nvCxnSpPr>
        <p:spPr>
          <a:xfrm>
            <a:off x="2944250" y="2803825"/>
            <a:ext cx="0" cy="524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4" name="Google Shape;414;p44"/>
          <p:cNvCxnSpPr>
            <a:stCxn id="406" idx="2"/>
            <a:endCxn id="402" idx="0"/>
          </p:cNvCxnSpPr>
          <p:nvPr/>
        </p:nvCxnSpPr>
        <p:spPr>
          <a:xfrm>
            <a:off x="4392050" y="2803825"/>
            <a:ext cx="0" cy="524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5" name="Google Shape;415;p44"/>
          <p:cNvCxnSpPr>
            <a:stCxn id="400" idx="2"/>
            <a:endCxn id="407" idx="0"/>
          </p:cNvCxnSpPr>
          <p:nvPr/>
        </p:nvCxnSpPr>
        <p:spPr>
          <a:xfrm>
            <a:off x="1496450" y="3946825"/>
            <a:ext cx="2229300" cy="524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6" name="Google Shape;416;p44"/>
          <p:cNvCxnSpPr>
            <a:stCxn id="401" idx="2"/>
            <a:endCxn id="407" idx="0"/>
          </p:cNvCxnSpPr>
          <p:nvPr/>
        </p:nvCxnSpPr>
        <p:spPr>
          <a:xfrm>
            <a:off x="2944250" y="3946825"/>
            <a:ext cx="781500" cy="524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7" name="Google Shape;417;p44"/>
          <p:cNvCxnSpPr>
            <a:stCxn id="402" idx="2"/>
            <a:endCxn id="407" idx="0"/>
          </p:cNvCxnSpPr>
          <p:nvPr/>
        </p:nvCxnSpPr>
        <p:spPr>
          <a:xfrm flipH="1">
            <a:off x="3725750" y="3946825"/>
            <a:ext cx="666300" cy="524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8" name="Google Shape;418;p44"/>
          <p:cNvCxnSpPr>
            <a:stCxn id="403" idx="2"/>
            <a:endCxn id="407" idx="0"/>
          </p:cNvCxnSpPr>
          <p:nvPr/>
        </p:nvCxnSpPr>
        <p:spPr>
          <a:xfrm flipH="1">
            <a:off x="3725750" y="3946825"/>
            <a:ext cx="2114100" cy="524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19" name="Google Shape;419;p44"/>
          <p:cNvCxnSpPr>
            <a:stCxn id="408" idx="3"/>
            <a:endCxn id="403" idx="0"/>
          </p:cNvCxnSpPr>
          <p:nvPr/>
        </p:nvCxnSpPr>
        <p:spPr>
          <a:xfrm>
            <a:off x="4421850" y="1438225"/>
            <a:ext cx="1418100" cy="1889700"/>
          </a:xfrm>
          <a:prstGeom prst="curvedConnector2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425" name="Google Shape;42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3525" y="1422725"/>
            <a:ext cx="6291324" cy="3329651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45"/>
          <p:cNvSpPr txBox="1"/>
          <p:nvPr/>
        </p:nvSpPr>
        <p:spPr>
          <a:xfrm>
            <a:off x="311700" y="2753200"/>
            <a:ext cx="1645500" cy="12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Inception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Module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27" name="Google Shape;427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5"/>
          <p:cNvSpPr txBox="1"/>
          <p:nvPr/>
        </p:nvSpPr>
        <p:spPr>
          <a:xfrm>
            <a:off x="5330300" y="4688254"/>
            <a:ext cx="3813600" cy="4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https://youtu.be/VxhSouuSZDY</a:t>
            </a:r>
            <a:endParaRPr sz="1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434" name="Google Shape;434;p46"/>
          <p:cNvSpPr txBox="1"/>
          <p:nvPr/>
        </p:nvSpPr>
        <p:spPr>
          <a:xfrm>
            <a:off x="5571000" y="1053550"/>
            <a:ext cx="3593700" cy="3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Apply parallel filters on the input from previous layer: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Multiple receptive field sizes for convolution (1x1, 3x3, 5x5) 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000"/>
              <a:buFont typeface="Nunito"/>
              <a:buChar char="●"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Pooling operation (3x3)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Concatenate all filter outputs together depth-wise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5" name="Google Shape;435;p46"/>
          <p:cNvSpPr/>
          <p:nvPr/>
        </p:nvSpPr>
        <p:spPr>
          <a:xfrm>
            <a:off x="4122769" y="26061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convolution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36" name="Google Shape;436;p46"/>
          <p:cNvSpPr/>
          <p:nvPr/>
        </p:nvSpPr>
        <p:spPr>
          <a:xfrm>
            <a:off x="285950" y="2606149"/>
            <a:ext cx="1196400" cy="5466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37" name="Google Shape;437;p46"/>
          <p:cNvSpPr/>
          <p:nvPr/>
        </p:nvSpPr>
        <p:spPr>
          <a:xfrm>
            <a:off x="1564890" y="26061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 convolution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38" name="Google Shape;438;p46"/>
          <p:cNvSpPr/>
          <p:nvPr/>
        </p:nvSpPr>
        <p:spPr>
          <a:xfrm>
            <a:off x="2843829" y="26061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 convolution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39" name="Google Shape;439;p46"/>
          <p:cNvSpPr/>
          <p:nvPr/>
        </p:nvSpPr>
        <p:spPr>
          <a:xfrm>
            <a:off x="2164166" y="3759352"/>
            <a:ext cx="1378200" cy="462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40" name="Google Shape;440;p46"/>
          <p:cNvSpPr/>
          <p:nvPr/>
        </p:nvSpPr>
        <p:spPr>
          <a:xfrm>
            <a:off x="2167075" y="1453825"/>
            <a:ext cx="1301100" cy="530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previous layer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441" name="Google Shape;441;p46"/>
          <p:cNvCxnSpPr>
            <a:stCxn id="440" idx="2"/>
            <a:endCxn id="436" idx="0"/>
          </p:cNvCxnSpPr>
          <p:nvPr/>
        </p:nvCxnSpPr>
        <p:spPr>
          <a:xfrm flipH="1">
            <a:off x="884125" y="1984225"/>
            <a:ext cx="1933500" cy="621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2" name="Google Shape;442;p46"/>
          <p:cNvCxnSpPr>
            <a:stCxn id="440" idx="2"/>
            <a:endCxn id="437" idx="0"/>
          </p:cNvCxnSpPr>
          <p:nvPr/>
        </p:nvCxnSpPr>
        <p:spPr>
          <a:xfrm flipH="1">
            <a:off x="2163025" y="1984225"/>
            <a:ext cx="654600" cy="621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3" name="Google Shape;443;p46"/>
          <p:cNvCxnSpPr>
            <a:stCxn id="440" idx="2"/>
            <a:endCxn id="438" idx="0"/>
          </p:cNvCxnSpPr>
          <p:nvPr/>
        </p:nvCxnSpPr>
        <p:spPr>
          <a:xfrm>
            <a:off x="2817625" y="1984225"/>
            <a:ext cx="624300" cy="621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4" name="Google Shape;444;p46"/>
          <p:cNvCxnSpPr>
            <a:stCxn id="436" idx="2"/>
            <a:endCxn id="439" idx="0"/>
          </p:cNvCxnSpPr>
          <p:nvPr/>
        </p:nvCxnSpPr>
        <p:spPr>
          <a:xfrm>
            <a:off x="884150" y="3152749"/>
            <a:ext cx="1969200" cy="6066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5" name="Google Shape;445;p46"/>
          <p:cNvCxnSpPr>
            <a:stCxn id="437" idx="2"/>
            <a:endCxn id="439" idx="0"/>
          </p:cNvCxnSpPr>
          <p:nvPr/>
        </p:nvCxnSpPr>
        <p:spPr>
          <a:xfrm>
            <a:off x="2163090" y="3152749"/>
            <a:ext cx="690300" cy="6066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6" name="Google Shape;446;p46"/>
          <p:cNvCxnSpPr>
            <a:stCxn id="438" idx="2"/>
            <a:endCxn id="439" idx="0"/>
          </p:cNvCxnSpPr>
          <p:nvPr/>
        </p:nvCxnSpPr>
        <p:spPr>
          <a:xfrm flipH="1">
            <a:off x="2853129" y="3152749"/>
            <a:ext cx="588900" cy="6066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7" name="Google Shape;447;p46"/>
          <p:cNvCxnSpPr>
            <a:stCxn id="435" idx="2"/>
            <a:endCxn id="439" idx="0"/>
          </p:cNvCxnSpPr>
          <p:nvPr/>
        </p:nvCxnSpPr>
        <p:spPr>
          <a:xfrm flipH="1">
            <a:off x="2853169" y="3152749"/>
            <a:ext cx="1867800" cy="6066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48" name="Google Shape;448;p46"/>
          <p:cNvCxnSpPr>
            <a:stCxn id="440" idx="2"/>
            <a:endCxn id="435" idx="0"/>
          </p:cNvCxnSpPr>
          <p:nvPr/>
        </p:nvCxnSpPr>
        <p:spPr>
          <a:xfrm>
            <a:off x="2817625" y="1984225"/>
            <a:ext cx="1903200" cy="621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49" name="Google Shape;449;p46"/>
          <p:cNvSpPr txBox="1"/>
          <p:nvPr/>
        </p:nvSpPr>
        <p:spPr>
          <a:xfrm>
            <a:off x="0" y="4594525"/>
            <a:ext cx="515100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Q: What is the problem with this? </a:t>
            </a:r>
            <a:endParaRPr sz="20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0" name="Google Shape;450;p46"/>
          <p:cNvSpPr txBox="1"/>
          <p:nvPr/>
        </p:nvSpPr>
        <p:spPr>
          <a:xfrm>
            <a:off x="289625" y="4269425"/>
            <a:ext cx="50790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Naive Inception Module</a:t>
            </a:r>
            <a:endParaRPr sz="20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1" name="Google Shape;451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132</a:t>
            </a:fld>
            <a:endParaRPr/>
          </a:p>
        </p:txBody>
      </p:sp>
      <p:sp>
        <p:nvSpPr>
          <p:cNvPr id="452" name="Google Shape;452;p46"/>
          <p:cNvSpPr txBox="1"/>
          <p:nvPr/>
        </p:nvSpPr>
        <p:spPr>
          <a:xfrm>
            <a:off x="5007925" y="4652900"/>
            <a:ext cx="3593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Computational complexity!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B19BFC0-9802-03CC-E305-D15D28220861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132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CEB671-DFE3-3F1F-4838-870F28CE5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1CB89CE-55E9-419A-A2EF-4349E5080B98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133</a:t>
            </a:fld>
            <a:endParaRPr lang="en-U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Add-in 3">
                <a:extLst>
                  <a:ext uri="{FF2B5EF4-FFF2-40B4-BE49-F238E27FC236}">
                    <a16:creationId xmlns:a16="http://schemas.microsoft.com/office/drawing/2014/main" id="{28EEC8E4-0C3C-8414-1816-FE6026DC43E5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3796514363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4" name="Add-in 3">
                <a:extLst>
                  <a:ext uri="{FF2B5EF4-FFF2-40B4-BE49-F238E27FC236}">
                    <a16:creationId xmlns:a16="http://schemas.microsoft.com/office/drawing/2014/main" id="{28EEC8E4-0C3C-8414-1816-FE6026DC43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153187891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4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458" name="Google Shape;458;p47"/>
          <p:cNvSpPr/>
          <p:nvPr/>
        </p:nvSpPr>
        <p:spPr>
          <a:xfrm>
            <a:off x="412276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59" name="Google Shape;459;p47"/>
          <p:cNvSpPr/>
          <p:nvPr/>
        </p:nvSpPr>
        <p:spPr>
          <a:xfrm>
            <a:off x="285950" y="3215749"/>
            <a:ext cx="1196400" cy="5466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60" name="Google Shape;460;p47"/>
          <p:cNvSpPr/>
          <p:nvPr/>
        </p:nvSpPr>
        <p:spPr>
          <a:xfrm>
            <a:off x="1564890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61" name="Google Shape;461;p47"/>
          <p:cNvSpPr/>
          <p:nvPr/>
        </p:nvSpPr>
        <p:spPr>
          <a:xfrm>
            <a:off x="284382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62" name="Google Shape;462;p47"/>
          <p:cNvSpPr/>
          <p:nvPr/>
        </p:nvSpPr>
        <p:spPr>
          <a:xfrm>
            <a:off x="2164166" y="4368952"/>
            <a:ext cx="1378200" cy="462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63" name="Google Shape;463;p47"/>
          <p:cNvSpPr/>
          <p:nvPr/>
        </p:nvSpPr>
        <p:spPr>
          <a:xfrm>
            <a:off x="2167075" y="2063425"/>
            <a:ext cx="1301100" cy="530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previous layer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464" name="Google Shape;464;p47"/>
          <p:cNvCxnSpPr>
            <a:stCxn id="463" idx="2"/>
            <a:endCxn id="459" idx="0"/>
          </p:cNvCxnSpPr>
          <p:nvPr/>
        </p:nvCxnSpPr>
        <p:spPr>
          <a:xfrm flipH="1">
            <a:off x="884125" y="2593825"/>
            <a:ext cx="19335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5" name="Google Shape;465;p47"/>
          <p:cNvCxnSpPr>
            <a:stCxn id="463" idx="2"/>
            <a:endCxn id="460" idx="0"/>
          </p:cNvCxnSpPr>
          <p:nvPr/>
        </p:nvCxnSpPr>
        <p:spPr>
          <a:xfrm flipH="1">
            <a:off x="2163025" y="2593825"/>
            <a:ext cx="6546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6" name="Google Shape;466;p47"/>
          <p:cNvCxnSpPr>
            <a:stCxn id="463" idx="2"/>
            <a:endCxn id="461" idx="0"/>
          </p:cNvCxnSpPr>
          <p:nvPr/>
        </p:nvCxnSpPr>
        <p:spPr>
          <a:xfrm>
            <a:off x="2817625" y="2593825"/>
            <a:ext cx="6243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7" name="Google Shape;467;p47"/>
          <p:cNvCxnSpPr>
            <a:stCxn id="459" idx="2"/>
            <a:endCxn id="462" idx="0"/>
          </p:cNvCxnSpPr>
          <p:nvPr/>
        </p:nvCxnSpPr>
        <p:spPr>
          <a:xfrm>
            <a:off x="884150" y="3762349"/>
            <a:ext cx="19692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8" name="Google Shape;468;p47"/>
          <p:cNvCxnSpPr>
            <a:stCxn id="460" idx="2"/>
            <a:endCxn id="462" idx="0"/>
          </p:cNvCxnSpPr>
          <p:nvPr/>
        </p:nvCxnSpPr>
        <p:spPr>
          <a:xfrm>
            <a:off x="2163090" y="3762349"/>
            <a:ext cx="6903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69" name="Google Shape;469;p47"/>
          <p:cNvCxnSpPr>
            <a:stCxn id="461" idx="2"/>
            <a:endCxn id="462" idx="0"/>
          </p:cNvCxnSpPr>
          <p:nvPr/>
        </p:nvCxnSpPr>
        <p:spPr>
          <a:xfrm flipH="1">
            <a:off x="2853129" y="3762349"/>
            <a:ext cx="5889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70" name="Google Shape;470;p47"/>
          <p:cNvCxnSpPr>
            <a:stCxn id="458" idx="2"/>
            <a:endCxn id="462" idx="0"/>
          </p:cNvCxnSpPr>
          <p:nvPr/>
        </p:nvCxnSpPr>
        <p:spPr>
          <a:xfrm flipH="1">
            <a:off x="2853169" y="3762349"/>
            <a:ext cx="18678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71" name="Google Shape;471;p47"/>
          <p:cNvCxnSpPr>
            <a:stCxn id="463" idx="2"/>
            <a:endCxn id="458" idx="0"/>
          </p:cNvCxnSpPr>
          <p:nvPr/>
        </p:nvCxnSpPr>
        <p:spPr>
          <a:xfrm>
            <a:off x="2817625" y="2593825"/>
            <a:ext cx="19032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2" name="Google Shape;472;p47"/>
          <p:cNvSpPr txBox="1"/>
          <p:nvPr/>
        </p:nvSpPr>
        <p:spPr>
          <a:xfrm>
            <a:off x="285950" y="1637825"/>
            <a:ext cx="50331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60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73" name="Google Shape;473;p47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Example: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What is the output size of the </a:t>
            </a:r>
            <a:r>
              <a:rPr lang="en" sz="22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1x1 conv, with 128 filters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74" name="Google Shape;474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5E3A01-966C-19D2-2384-5E06440AF4E2}"/>
              </a:ext>
            </a:extLst>
          </p:cNvPr>
          <p:cNvSpPr txBox="1"/>
          <p:nvPr/>
        </p:nvSpPr>
        <p:spPr>
          <a:xfrm>
            <a:off x="5876012" y="4844834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7DF46F2-5064-E581-F340-987BBDBD0E7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134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481" name="Google Shape;481;p48"/>
          <p:cNvSpPr/>
          <p:nvPr/>
        </p:nvSpPr>
        <p:spPr>
          <a:xfrm>
            <a:off x="412276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82" name="Google Shape;482;p48"/>
          <p:cNvSpPr/>
          <p:nvPr/>
        </p:nvSpPr>
        <p:spPr>
          <a:xfrm>
            <a:off x="285950" y="3215749"/>
            <a:ext cx="1196400" cy="5466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83" name="Google Shape;483;p48"/>
          <p:cNvSpPr/>
          <p:nvPr/>
        </p:nvSpPr>
        <p:spPr>
          <a:xfrm>
            <a:off x="1564890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84" name="Google Shape;484;p48"/>
          <p:cNvSpPr/>
          <p:nvPr/>
        </p:nvSpPr>
        <p:spPr>
          <a:xfrm>
            <a:off x="284382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85" name="Google Shape;485;p48"/>
          <p:cNvSpPr/>
          <p:nvPr/>
        </p:nvSpPr>
        <p:spPr>
          <a:xfrm>
            <a:off x="2164166" y="4368952"/>
            <a:ext cx="1378200" cy="462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86" name="Google Shape;486;p48"/>
          <p:cNvSpPr/>
          <p:nvPr/>
        </p:nvSpPr>
        <p:spPr>
          <a:xfrm>
            <a:off x="2167075" y="2063425"/>
            <a:ext cx="1301100" cy="530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previous layer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487" name="Google Shape;487;p48"/>
          <p:cNvCxnSpPr>
            <a:stCxn id="486" idx="2"/>
            <a:endCxn id="482" idx="0"/>
          </p:cNvCxnSpPr>
          <p:nvPr/>
        </p:nvCxnSpPr>
        <p:spPr>
          <a:xfrm flipH="1">
            <a:off x="884125" y="2593825"/>
            <a:ext cx="19335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88" name="Google Shape;488;p48"/>
          <p:cNvCxnSpPr>
            <a:stCxn id="486" idx="2"/>
            <a:endCxn id="483" idx="0"/>
          </p:cNvCxnSpPr>
          <p:nvPr/>
        </p:nvCxnSpPr>
        <p:spPr>
          <a:xfrm flipH="1">
            <a:off x="2163025" y="2593825"/>
            <a:ext cx="6546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89" name="Google Shape;489;p48"/>
          <p:cNvCxnSpPr>
            <a:stCxn id="486" idx="2"/>
            <a:endCxn id="484" idx="0"/>
          </p:cNvCxnSpPr>
          <p:nvPr/>
        </p:nvCxnSpPr>
        <p:spPr>
          <a:xfrm>
            <a:off x="2817625" y="2593825"/>
            <a:ext cx="6243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90" name="Google Shape;490;p48"/>
          <p:cNvCxnSpPr>
            <a:stCxn id="482" idx="2"/>
            <a:endCxn id="485" idx="0"/>
          </p:cNvCxnSpPr>
          <p:nvPr/>
        </p:nvCxnSpPr>
        <p:spPr>
          <a:xfrm>
            <a:off x="884150" y="3762349"/>
            <a:ext cx="19692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91" name="Google Shape;491;p48"/>
          <p:cNvCxnSpPr>
            <a:stCxn id="483" idx="2"/>
            <a:endCxn id="485" idx="0"/>
          </p:cNvCxnSpPr>
          <p:nvPr/>
        </p:nvCxnSpPr>
        <p:spPr>
          <a:xfrm>
            <a:off x="2163090" y="3762349"/>
            <a:ext cx="6903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92" name="Google Shape;492;p48"/>
          <p:cNvCxnSpPr>
            <a:stCxn id="484" idx="2"/>
            <a:endCxn id="485" idx="0"/>
          </p:cNvCxnSpPr>
          <p:nvPr/>
        </p:nvCxnSpPr>
        <p:spPr>
          <a:xfrm flipH="1">
            <a:off x="2853129" y="3762349"/>
            <a:ext cx="5889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93" name="Google Shape;493;p48"/>
          <p:cNvCxnSpPr>
            <a:stCxn id="481" idx="2"/>
            <a:endCxn id="485" idx="0"/>
          </p:cNvCxnSpPr>
          <p:nvPr/>
        </p:nvCxnSpPr>
        <p:spPr>
          <a:xfrm flipH="1">
            <a:off x="2853169" y="3762349"/>
            <a:ext cx="18678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94" name="Google Shape;494;p48"/>
          <p:cNvCxnSpPr>
            <a:stCxn id="486" idx="2"/>
            <a:endCxn id="481" idx="0"/>
          </p:cNvCxnSpPr>
          <p:nvPr/>
        </p:nvCxnSpPr>
        <p:spPr>
          <a:xfrm>
            <a:off x="2817625" y="2593825"/>
            <a:ext cx="19032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95" name="Google Shape;495;p48"/>
          <p:cNvSpPr txBox="1"/>
          <p:nvPr/>
        </p:nvSpPr>
        <p:spPr>
          <a:xfrm>
            <a:off x="285950" y="1637825"/>
            <a:ext cx="50331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60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96" name="Google Shape;496;p48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Example: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What is the output size of the </a:t>
            </a:r>
            <a:r>
              <a:rPr lang="en" sz="22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1x1 conv, with 128 filters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?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7" name="Google Shape;497;p48"/>
          <p:cNvSpPr txBox="1"/>
          <p:nvPr/>
        </p:nvSpPr>
        <p:spPr>
          <a:xfrm>
            <a:off x="40370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498" name="Google Shape;498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0F02D-5853-97A8-30A1-BFC45CE68C14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F8C7E42-4FC2-0342-39E0-9F50E0526088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135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505" name="Google Shape;505;p49"/>
          <p:cNvSpPr/>
          <p:nvPr/>
        </p:nvSpPr>
        <p:spPr>
          <a:xfrm>
            <a:off x="412276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06" name="Google Shape;506;p49"/>
          <p:cNvSpPr/>
          <p:nvPr/>
        </p:nvSpPr>
        <p:spPr>
          <a:xfrm>
            <a:off x="285950" y="3215749"/>
            <a:ext cx="1196400" cy="5466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07" name="Google Shape;507;p49"/>
          <p:cNvSpPr/>
          <p:nvPr/>
        </p:nvSpPr>
        <p:spPr>
          <a:xfrm>
            <a:off x="1564890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08" name="Google Shape;508;p49"/>
          <p:cNvSpPr/>
          <p:nvPr/>
        </p:nvSpPr>
        <p:spPr>
          <a:xfrm>
            <a:off x="284382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09" name="Google Shape;509;p49"/>
          <p:cNvSpPr/>
          <p:nvPr/>
        </p:nvSpPr>
        <p:spPr>
          <a:xfrm>
            <a:off x="2164166" y="4368952"/>
            <a:ext cx="1378200" cy="462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10" name="Google Shape;510;p49"/>
          <p:cNvSpPr/>
          <p:nvPr/>
        </p:nvSpPr>
        <p:spPr>
          <a:xfrm>
            <a:off x="2167075" y="2063425"/>
            <a:ext cx="1301100" cy="530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previous layer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511" name="Google Shape;511;p49"/>
          <p:cNvCxnSpPr>
            <a:stCxn id="510" idx="2"/>
            <a:endCxn id="506" idx="0"/>
          </p:cNvCxnSpPr>
          <p:nvPr/>
        </p:nvCxnSpPr>
        <p:spPr>
          <a:xfrm flipH="1">
            <a:off x="884125" y="2593825"/>
            <a:ext cx="19335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2" name="Google Shape;512;p49"/>
          <p:cNvCxnSpPr>
            <a:stCxn id="510" idx="2"/>
            <a:endCxn id="507" idx="0"/>
          </p:cNvCxnSpPr>
          <p:nvPr/>
        </p:nvCxnSpPr>
        <p:spPr>
          <a:xfrm flipH="1">
            <a:off x="2163025" y="2593825"/>
            <a:ext cx="6546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3" name="Google Shape;513;p49"/>
          <p:cNvCxnSpPr>
            <a:stCxn id="510" idx="2"/>
            <a:endCxn id="508" idx="0"/>
          </p:cNvCxnSpPr>
          <p:nvPr/>
        </p:nvCxnSpPr>
        <p:spPr>
          <a:xfrm>
            <a:off x="2817625" y="2593825"/>
            <a:ext cx="6243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4" name="Google Shape;514;p49"/>
          <p:cNvCxnSpPr>
            <a:stCxn id="506" idx="2"/>
            <a:endCxn id="509" idx="0"/>
          </p:cNvCxnSpPr>
          <p:nvPr/>
        </p:nvCxnSpPr>
        <p:spPr>
          <a:xfrm>
            <a:off x="884150" y="3762349"/>
            <a:ext cx="19692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5" name="Google Shape;515;p49"/>
          <p:cNvCxnSpPr>
            <a:stCxn id="507" idx="2"/>
            <a:endCxn id="509" idx="0"/>
          </p:cNvCxnSpPr>
          <p:nvPr/>
        </p:nvCxnSpPr>
        <p:spPr>
          <a:xfrm>
            <a:off x="2163090" y="3762349"/>
            <a:ext cx="6903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6" name="Google Shape;516;p49"/>
          <p:cNvCxnSpPr>
            <a:stCxn id="508" idx="2"/>
            <a:endCxn id="509" idx="0"/>
          </p:cNvCxnSpPr>
          <p:nvPr/>
        </p:nvCxnSpPr>
        <p:spPr>
          <a:xfrm flipH="1">
            <a:off x="2853129" y="3762349"/>
            <a:ext cx="5889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7" name="Google Shape;517;p49"/>
          <p:cNvCxnSpPr>
            <a:stCxn id="505" idx="2"/>
            <a:endCxn id="509" idx="0"/>
          </p:cNvCxnSpPr>
          <p:nvPr/>
        </p:nvCxnSpPr>
        <p:spPr>
          <a:xfrm flipH="1">
            <a:off x="2853169" y="3762349"/>
            <a:ext cx="18678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18" name="Google Shape;518;p49"/>
          <p:cNvCxnSpPr>
            <a:stCxn id="510" idx="2"/>
            <a:endCxn id="505" idx="0"/>
          </p:cNvCxnSpPr>
          <p:nvPr/>
        </p:nvCxnSpPr>
        <p:spPr>
          <a:xfrm>
            <a:off x="2817625" y="2593825"/>
            <a:ext cx="19032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19" name="Google Shape;519;p49"/>
          <p:cNvSpPr txBox="1"/>
          <p:nvPr/>
        </p:nvSpPr>
        <p:spPr>
          <a:xfrm>
            <a:off x="285950" y="1637825"/>
            <a:ext cx="50331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sz="16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 dirty="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 dirty="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600" dirty="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20" name="Google Shape;520;p49"/>
          <p:cNvSpPr txBox="1"/>
          <p:nvPr/>
        </p:nvSpPr>
        <p:spPr>
          <a:xfrm>
            <a:off x="40370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21" name="Google Shape;521;p49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Example: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What are the output sizes of all different filter operations?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2" name="Google Shape;522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30182-270E-8B15-2915-0610F293B9D3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4611017-7C60-9AFB-4361-68D2D065E2E5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136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5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529" name="Google Shape;529;p50"/>
          <p:cNvSpPr/>
          <p:nvPr/>
        </p:nvSpPr>
        <p:spPr>
          <a:xfrm>
            <a:off x="412276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30" name="Google Shape;530;p50"/>
          <p:cNvSpPr/>
          <p:nvPr/>
        </p:nvSpPr>
        <p:spPr>
          <a:xfrm>
            <a:off x="285950" y="3215749"/>
            <a:ext cx="1196400" cy="5466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31" name="Google Shape;531;p50"/>
          <p:cNvSpPr/>
          <p:nvPr/>
        </p:nvSpPr>
        <p:spPr>
          <a:xfrm>
            <a:off x="1564890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32" name="Google Shape;532;p50"/>
          <p:cNvSpPr/>
          <p:nvPr/>
        </p:nvSpPr>
        <p:spPr>
          <a:xfrm>
            <a:off x="284382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33" name="Google Shape;533;p50"/>
          <p:cNvSpPr/>
          <p:nvPr/>
        </p:nvSpPr>
        <p:spPr>
          <a:xfrm>
            <a:off x="2164166" y="4368952"/>
            <a:ext cx="1378200" cy="462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34" name="Google Shape;534;p50"/>
          <p:cNvSpPr/>
          <p:nvPr/>
        </p:nvSpPr>
        <p:spPr>
          <a:xfrm>
            <a:off x="2167075" y="2063425"/>
            <a:ext cx="1301100" cy="530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previous layer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535" name="Google Shape;535;p50"/>
          <p:cNvCxnSpPr>
            <a:stCxn id="534" idx="2"/>
            <a:endCxn id="530" idx="0"/>
          </p:cNvCxnSpPr>
          <p:nvPr/>
        </p:nvCxnSpPr>
        <p:spPr>
          <a:xfrm flipH="1">
            <a:off x="884125" y="2593825"/>
            <a:ext cx="19335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6" name="Google Shape;536;p50"/>
          <p:cNvCxnSpPr>
            <a:stCxn id="534" idx="2"/>
            <a:endCxn id="531" idx="0"/>
          </p:cNvCxnSpPr>
          <p:nvPr/>
        </p:nvCxnSpPr>
        <p:spPr>
          <a:xfrm flipH="1">
            <a:off x="2163025" y="2593825"/>
            <a:ext cx="6546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7" name="Google Shape;537;p50"/>
          <p:cNvCxnSpPr>
            <a:stCxn id="534" idx="2"/>
            <a:endCxn id="532" idx="0"/>
          </p:cNvCxnSpPr>
          <p:nvPr/>
        </p:nvCxnSpPr>
        <p:spPr>
          <a:xfrm>
            <a:off x="2817625" y="2593825"/>
            <a:ext cx="6243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8" name="Google Shape;538;p50"/>
          <p:cNvCxnSpPr>
            <a:stCxn id="530" idx="2"/>
            <a:endCxn id="533" idx="0"/>
          </p:cNvCxnSpPr>
          <p:nvPr/>
        </p:nvCxnSpPr>
        <p:spPr>
          <a:xfrm>
            <a:off x="884150" y="3762349"/>
            <a:ext cx="19692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39" name="Google Shape;539;p50"/>
          <p:cNvCxnSpPr>
            <a:stCxn id="531" idx="2"/>
            <a:endCxn id="533" idx="0"/>
          </p:cNvCxnSpPr>
          <p:nvPr/>
        </p:nvCxnSpPr>
        <p:spPr>
          <a:xfrm>
            <a:off x="2163090" y="3762349"/>
            <a:ext cx="6903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0" name="Google Shape;540;p50"/>
          <p:cNvCxnSpPr>
            <a:stCxn id="532" idx="2"/>
            <a:endCxn id="533" idx="0"/>
          </p:cNvCxnSpPr>
          <p:nvPr/>
        </p:nvCxnSpPr>
        <p:spPr>
          <a:xfrm flipH="1">
            <a:off x="2853129" y="3762349"/>
            <a:ext cx="5889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1" name="Google Shape;541;p50"/>
          <p:cNvCxnSpPr>
            <a:stCxn id="529" idx="2"/>
            <a:endCxn id="533" idx="0"/>
          </p:cNvCxnSpPr>
          <p:nvPr/>
        </p:nvCxnSpPr>
        <p:spPr>
          <a:xfrm flipH="1">
            <a:off x="2853169" y="3762349"/>
            <a:ext cx="18678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42" name="Google Shape;542;p50"/>
          <p:cNvCxnSpPr>
            <a:stCxn id="534" idx="2"/>
            <a:endCxn id="529" idx="0"/>
          </p:cNvCxnSpPr>
          <p:nvPr/>
        </p:nvCxnSpPr>
        <p:spPr>
          <a:xfrm>
            <a:off x="2817625" y="2593825"/>
            <a:ext cx="19032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43" name="Google Shape;543;p50"/>
          <p:cNvSpPr txBox="1"/>
          <p:nvPr/>
        </p:nvSpPr>
        <p:spPr>
          <a:xfrm>
            <a:off x="285950" y="1637825"/>
            <a:ext cx="50331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60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44" name="Google Shape;544;p50"/>
          <p:cNvSpPr txBox="1"/>
          <p:nvPr/>
        </p:nvSpPr>
        <p:spPr>
          <a:xfrm>
            <a:off x="40370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45" name="Google Shape;545;p50"/>
          <p:cNvSpPr txBox="1"/>
          <p:nvPr/>
        </p:nvSpPr>
        <p:spPr>
          <a:xfrm>
            <a:off x="1474576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46" name="Google Shape;546;p50"/>
          <p:cNvSpPr txBox="1"/>
          <p:nvPr/>
        </p:nvSpPr>
        <p:spPr>
          <a:xfrm>
            <a:off x="27416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47" name="Google Shape;547;p50"/>
          <p:cNvSpPr txBox="1"/>
          <p:nvPr/>
        </p:nvSpPr>
        <p:spPr>
          <a:xfrm>
            <a:off x="20787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800">
              <a:solidFill>
                <a:srgbClr val="98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48" name="Google Shape;548;p50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Example: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What are the output sizes of all different filter operations?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49" name="Google Shape;549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DC9AA8-A8C9-8CEA-25C8-40D781C8EC68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981F1F7-F951-3A2B-82E9-E2F3A6514699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137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556" name="Google Shape;556;p51"/>
          <p:cNvSpPr/>
          <p:nvPr/>
        </p:nvSpPr>
        <p:spPr>
          <a:xfrm>
            <a:off x="412276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57" name="Google Shape;557;p51"/>
          <p:cNvSpPr/>
          <p:nvPr/>
        </p:nvSpPr>
        <p:spPr>
          <a:xfrm>
            <a:off x="285950" y="3215749"/>
            <a:ext cx="1196400" cy="5466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58" name="Google Shape;558;p51"/>
          <p:cNvSpPr/>
          <p:nvPr/>
        </p:nvSpPr>
        <p:spPr>
          <a:xfrm>
            <a:off x="1564890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59" name="Google Shape;559;p51"/>
          <p:cNvSpPr/>
          <p:nvPr/>
        </p:nvSpPr>
        <p:spPr>
          <a:xfrm>
            <a:off x="284382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60" name="Google Shape;560;p51"/>
          <p:cNvSpPr/>
          <p:nvPr/>
        </p:nvSpPr>
        <p:spPr>
          <a:xfrm>
            <a:off x="2164166" y="4368952"/>
            <a:ext cx="1378200" cy="462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61" name="Google Shape;561;p51"/>
          <p:cNvSpPr/>
          <p:nvPr/>
        </p:nvSpPr>
        <p:spPr>
          <a:xfrm>
            <a:off x="2167075" y="2063425"/>
            <a:ext cx="1301100" cy="530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previous layer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562" name="Google Shape;562;p51"/>
          <p:cNvCxnSpPr>
            <a:stCxn id="561" idx="2"/>
            <a:endCxn id="557" idx="0"/>
          </p:cNvCxnSpPr>
          <p:nvPr/>
        </p:nvCxnSpPr>
        <p:spPr>
          <a:xfrm flipH="1">
            <a:off x="884125" y="2593825"/>
            <a:ext cx="19335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3" name="Google Shape;563;p51"/>
          <p:cNvCxnSpPr>
            <a:stCxn id="561" idx="2"/>
            <a:endCxn id="558" idx="0"/>
          </p:cNvCxnSpPr>
          <p:nvPr/>
        </p:nvCxnSpPr>
        <p:spPr>
          <a:xfrm flipH="1">
            <a:off x="2163025" y="2593825"/>
            <a:ext cx="6546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4" name="Google Shape;564;p51"/>
          <p:cNvCxnSpPr>
            <a:stCxn id="561" idx="2"/>
            <a:endCxn id="559" idx="0"/>
          </p:cNvCxnSpPr>
          <p:nvPr/>
        </p:nvCxnSpPr>
        <p:spPr>
          <a:xfrm>
            <a:off x="2817625" y="2593825"/>
            <a:ext cx="6243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5" name="Google Shape;565;p51"/>
          <p:cNvCxnSpPr>
            <a:stCxn id="557" idx="2"/>
            <a:endCxn id="560" idx="0"/>
          </p:cNvCxnSpPr>
          <p:nvPr/>
        </p:nvCxnSpPr>
        <p:spPr>
          <a:xfrm>
            <a:off x="884150" y="3762349"/>
            <a:ext cx="19692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6" name="Google Shape;566;p51"/>
          <p:cNvCxnSpPr>
            <a:stCxn id="558" idx="2"/>
            <a:endCxn id="560" idx="0"/>
          </p:cNvCxnSpPr>
          <p:nvPr/>
        </p:nvCxnSpPr>
        <p:spPr>
          <a:xfrm>
            <a:off x="2163090" y="3762349"/>
            <a:ext cx="6903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7" name="Google Shape;567;p51"/>
          <p:cNvCxnSpPr>
            <a:stCxn id="559" idx="2"/>
            <a:endCxn id="560" idx="0"/>
          </p:cNvCxnSpPr>
          <p:nvPr/>
        </p:nvCxnSpPr>
        <p:spPr>
          <a:xfrm flipH="1">
            <a:off x="2853129" y="3762349"/>
            <a:ext cx="5889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8" name="Google Shape;568;p51"/>
          <p:cNvCxnSpPr>
            <a:stCxn id="556" idx="2"/>
            <a:endCxn id="560" idx="0"/>
          </p:cNvCxnSpPr>
          <p:nvPr/>
        </p:nvCxnSpPr>
        <p:spPr>
          <a:xfrm flipH="1">
            <a:off x="2853169" y="3762349"/>
            <a:ext cx="18678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69" name="Google Shape;569;p51"/>
          <p:cNvCxnSpPr>
            <a:stCxn id="561" idx="2"/>
            <a:endCxn id="556" idx="0"/>
          </p:cNvCxnSpPr>
          <p:nvPr/>
        </p:nvCxnSpPr>
        <p:spPr>
          <a:xfrm>
            <a:off x="2817625" y="2593825"/>
            <a:ext cx="19032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70" name="Google Shape;570;p51"/>
          <p:cNvSpPr txBox="1"/>
          <p:nvPr/>
        </p:nvSpPr>
        <p:spPr>
          <a:xfrm>
            <a:off x="285950" y="1637825"/>
            <a:ext cx="50331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60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1" name="Google Shape;571;p51"/>
          <p:cNvSpPr txBox="1"/>
          <p:nvPr/>
        </p:nvSpPr>
        <p:spPr>
          <a:xfrm>
            <a:off x="40370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2" name="Google Shape;572;p51"/>
          <p:cNvSpPr txBox="1"/>
          <p:nvPr/>
        </p:nvSpPr>
        <p:spPr>
          <a:xfrm>
            <a:off x="1474576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3" name="Google Shape;573;p51"/>
          <p:cNvSpPr txBox="1"/>
          <p:nvPr/>
        </p:nvSpPr>
        <p:spPr>
          <a:xfrm>
            <a:off x="27416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4" name="Google Shape;574;p51"/>
          <p:cNvSpPr txBox="1"/>
          <p:nvPr/>
        </p:nvSpPr>
        <p:spPr>
          <a:xfrm>
            <a:off x="20787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800">
              <a:solidFill>
                <a:srgbClr val="98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75" name="Google Shape;575;p51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Example: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What is output size after filter concatenation?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76" name="Google Shape;576;p51"/>
          <p:cNvSpPr txBox="1"/>
          <p:nvPr/>
        </p:nvSpPr>
        <p:spPr>
          <a:xfrm>
            <a:off x="3111589" y="4373290"/>
            <a:ext cx="503310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(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) = 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672</a:t>
            </a:r>
            <a:endParaRPr sz="1800"/>
          </a:p>
        </p:txBody>
      </p:sp>
      <p:sp>
        <p:nvSpPr>
          <p:cNvPr id="577" name="Google Shape;577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6B36910-6BBB-E45B-B1E7-B823E42B4F5D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0B335E1-ABC8-44C7-F76A-A2ACCCC2B8EA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138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584" name="Google Shape;584;p52"/>
          <p:cNvSpPr/>
          <p:nvPr/>
        </p:nvSpPr>
        <p:spPr>
          <a:xfrm>
            <a:off x="412276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5" name="Google Shape;585;p52"/>
          <p:cNvSpPr/>
          <p:nvPr/>
        </p:nvSpPr>
        <p:spPr>
          <a:xfrm>
            <a:off x="285950" y="3215749"/>
            <a:ext cx="1196400" cy="5466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6" name="Google Shape;586;p52"/>
          <p:cNvSpPr/>
          <p:nvPr/>
        </p:nvSpPr>
        <p:spPr>
          <a:xfrm>
            <a:off x="1564890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7" name="Google Shape;587;p52"/>
          <p:cNvSpPr/>
          <p:nvPr/>
        </p:nvSpPr>
        <p:spPr>
          <a:xfrm>
            <a:off x="284382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8" name="Google Shape;588;p52"/>
          <p:cNvSpPr/>
          <p:nvPr/>
        </p:nvSpPr>
        <p:spPr>
          <a:xfrm>
            <a:off x="2164166" y="4368952"/>
            <a:ext cx="1378200" cy="462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89" name="Google Shape;589;p52"/>
          <p:cNvSpPr/>
          <p:nvPr/>
        </p:nvSpPr>
        <p:spPr>
          <a:xfrm>
            <a:off x="2167075" y="2063425"/>
            <a:ext cx="1301100" cy="530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previous layer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590" name="Google Shape;590;p52"/>
          <p:cNvCxnSpPr>
            <a:stCxn id="589" idx="2"/>
            <a:endCxn id="585" idx="0"/>
          </p:cNvCxnSpPr>
          <p:nvPr/>
        </p:nvCxnSpPr>
        <p:spPr>
          <a:xfrm flipH="1">
            <a:off x="884125" y="2593825"/>
            <a:ext cx="19335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1" name="Google Shape;591;p52"/>
          <p:cNvCxnSpPr>
            <a:stCxn id="589" idx="2"/>
            <a:endCxn id="586" idx="0"/>
          </p:cNvCxnSpPr>
          <p:nvPr/>
        </p:nvCxnSpPr>
        <p:spPr>
          <a:xfrm flipH="1">
            <a:off x="2163025" y="2593825"/>
            <a:ext cx="6546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2" name="Google Shape;592;p52"/>
          <p:cNvCxnSpPr>
            <a:stCxn id="589" idx="2"/>
            <a:endCxn id="587" idx="0"/>
          </p:cNvCxnSpPr>
          <p:nvPr/>
        </p:nvCxnSpPr>
        <p:spPr>
          <a:xfrm>
            <a:off x="2817625" y="2593825"/>
            <a:ext cx="6243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3" name="Google Shape;593;p52"/>
          <p:cNvCxnSpPr>
            <a:stCxn id="585" idx="2"/>
            <a:endCxn id="588" idx="0"/>
          </p:cNvCxnSpPr>
          <p:nvPr/>
        </p:nvCxnSpPr>
        <p:spPr>
          <a:xfrm>
            <a:off x="884150" y="3762349"/>
            <a:ext cx="19692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4" name="Google Shape;594;p52"/>
          <p:cNvCxnSpPr>
            <a:stCxn id="586" idx="2"/>
            <a:endCxn id="588" idx="0"/>
          </p:cNvCxnSpPr>
          <p:nvPr/>
        </p:nvCxnSpPr>
        <p:spPr>
          <a:xfrm>
            <a:off x="2163090" y="3762349"/>
            <a:ext cx="6903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5" name="Google Shape;595;p52"/>
          <p:cNvCxnSpPr>
            <a:stCxn id="587" idx="2"/>
            <a:endCxn id="588" idx="0"/>
          </p:cNvCxnSpPr>
          <p:nvPr/>
        </p:nvCxnSpPr>
        <p:spPr>
          <a:xfrm flipH="1">
            <a:off x="2853129" y="3762349"/>
            <a:ext cx="5889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6" name="Google Shape;596;p52"/>
          <p:cNvCxnSpPr>
            <a:stCxn id="584" idx="2"/>
            <a:endCxn id="588" idx="0"/>
          </p:cNvCxnSpPr>
          <p:nvPr/>
        </p:nvCxnSpPr>
        <p:spPr>
          <a:xfrm flipH="1">
            <a:off x="2853169" y="3762349"/>
            <a:ext cx="18678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597" name="Google Shape;597;p52"/>
          <p:cNvCxnSpPr>
            <a:stCxn id="589" idx="2"/>
            <a:endCxn id="584" idx="0"/>
          </p:cNvCxnSpPr>
          <p:nvPr/>
        </p:nvCxnSpPr>
        <p:spPr>
          <a:xfrm>
            <a:off x="2817625" y="2593825"/>
            <a:ext cx="19032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8" name="Google Shape;598;p52"/>
          <p:cNvSpPr txBox="1"/>
          <p:nvPr/>
        </p:nvSpPr>
        <p:spPr>
          <a:xfrm>
            <a:off x="285950" y="1637825"/>
            <a:ext cx="50331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60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99" name="Google Shape;599;p52"/>
          <p:cNvSpPr txBox="1"/>
          <p:nvPr/>
        </p:nvSpPr>
        <p:spPr>
          <a:xfrm>
            <a:off x="40370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00" name="Google Shape;600;p52"/>
          <p:cNvSpPr txBox="1"/>
          <p:nvPr/>
        </p:nvSpPr>
        <p:spPr>
          <a:xfrm>
            <a:off x="1474576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01" name="Google Shape;601;p52"/>
          <p:cNvSpPr txBox="1"/>
          <p:nvPr/>
        </p:nvSpPr>
        <p:spPr>
          <a:xfrm>
            <a:off x="27416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02" name="Google Shape;602;p52"/>
          <p:cNvSpPr txBox="1"/>
          <p:nvPr/>
        </p:nvSpPr>
        <p:spPr>
          <a:xfrm>
            <a:off x="20787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800">
              <a:solidFill>
                <a:srgbClr val="98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03" name="Google Shape;603;p52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Example: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What is output size after filter concatenation?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4" name="Google Shape;604;p52"/>
          <p:cNvSpPr txBox="1"/>
          <p:nvPr/>
        </p:nvSpPr>
        <p:spPr>
          <a:xfrm>
            <a:off x="3111589" y="4373290"/>
            <a:ext cx="503310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(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) = 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672</a:t>
            </a:r>
            <a:endParaRPr sz="1800"/>
          </a:p>
        </p:txBody>
      </p:sp>
      <p:sp>
        <p:nvSpPr>
          <p:cNvPr id="605" name="Google Shape;605;p52"/>
          <p:cNvSpPr txBox="1"/>
          <p:nvPr/>
        </p:nvSpPr>
        <p:spPr>
          <a:xfrm>
            <a:off x="6238775" y="3765075"/>
            <a:ext cx="300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Nunito"/>
                <a:ea typeface="Nunito"/>
                <a:cs typeface="Nunito"/>
                <a:sym typeface="Nunito"/>
              </a:rPr>
              <a:t>Total: 854M ops!!!</a:t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6" name="Google Shape;606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139</a:t>
            </a:fld>
            <a:endParaRPr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9ADCE8A-6A3C-7366-9728-606CE9FDA403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139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5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612" name="Google Shape;612;p53"/>
          <p:cNvSpPr/>
          <p:nvPr/>
        </p:nvSpPr>
        <p:spPr>
          <a:xfrm>
            <a:off x="412276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13" name="Google Shape;613;p53"/>
          <p:cNvSpPr/>
          <p:nvPr/>
        </p:nvSpPr>
        <p:spPr>
          <a:xfrm>
            <a:off x="285950" y="3215749"/>
            <a:ext cx="1196400" cy="5466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14" name="Google Shape;614;p53"/>
          <p:cNvSpPr/>
          <p:nvPr/>
        </p:nvSpPr>
        <p:spPr>
          <a:xfrm>
            <a:off x="1564890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15" name="Google Shape;615;p53"/>
          <p:cNvSpPr/>
          <p:nvPr/>
        </p:nvSpPr>
        <p:spPr>
          <a:xfrm>
            <a:off x="2843829" y="3215749"/>
            <a:ext cx="1196400" cy="5466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16" name="Google Shape;616;p53"/>
          <p:cNvSpPr/>
          <p:nvPr/>
        </p:nvSpPr>
        <p:spPr>
          <a:xfrm>
            <a:off x="2164166" y="4368952"/>
            <a:ext cx="1378200" cy="4629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17" name="Google Shape;617;p53"/>
          <p:cNvSpPr/>
          <p:nvPr/>
        </p:nvSpPr>
        <p:spPr>
          <a:xfrm>
            <a:off x="2167075" y="2063425"/>
            <a:ext cx="1301100" cy="5304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previous layer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618" name="Google Shape;618;p53"/>
          <p:cNvCxnSpPr>
            <a:stCxn id="617" idx="2"/>
            <a:endCxn id="613" idx="0"/>
          </p:cNvCxnSpPr>
          <p:nvPr/>
        </p:nvCxnSpPr>
        <p:spPr>
          <a:xfrm flipH="1">
            <a:off x="884125" y="2593825"/>
            <a:ext cx="19335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19" name="Google Shape;619;p53"/>
          <p:cNvCxnSpPr>
            <a:stCxn id="617" idx="2"/>
            <a:endCxn id="614" idx="0"/>
          </p:cNvCxnSpPr>
          <p:nvPr/>
        </p:nvCxnSpPr>
        <p:spPr>
          <a:xfrm flipH="1">
            <a:off x="2163025" y="2593825"/>
            <a:ext cx="6546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0" name="Google Shape;620;p53"/>
          <p:cNvCxnSpPr>
            <a:stCxn id="617" idx="2"/>
            <a:endCxn id="615" idx="0"/>
          </p:cNvCxnSpPr>
          <p:nvPr/>
        </p:nvCxnSpPr>
        <p:spPr>
          <a:xfrm>
            <a:off x="2817625" y="2593825"/>
            <a:ext cx="6243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1" name="Google Shape;621;p53"/>
          <p:cNvCxnSpPr>
            <a:stCxn id="613" idx="2"/>
            <a:endCxn id="616" idx="0"/>
          </p:cNvCxnSpPr>
          <p:nvPr/>
        </p:nvCxnSpPr>
        <p:spPr>
          <a:xfrm>
            <a:off x="884150" y="3762349"/>
            <a:ext cx="19692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2" name="Google Shape;622;p53"/>
          <p:cNvCxnSpPr>
            <a:stCxn id="614" idx="2"/>
            <a:endCxn id="616" idx="0"/>
          </p:cNvCxnSpPr>
          <p:nvPr/>
        </p:nvCxnSpPr>
        <p:spPr>
          <a:xfrm>
            <a:off x="2163090" y="3762349"/>
            <a:ext cx="6903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3" name="Google Shape;623;p53"/>
          <p:cNvCxnSpPr>
            <a:stCxn id="615" idx="2"/>
            <a:endCxn id="616" idx="0"/>
          </p:cNvCxnSpPr>
          <p:nvPr/>
        </p:nvCxnSpPr>
        <p:spPr>
          <a:xfrm flipH="1">
            <a:off x="2853129" y="3762349"/>
            <a:ext cx="5889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4" name="Google Shape;624;p53"/>
          <p:cNvCxnSpPr>
            <a:stCxn id="612" idx="2"/>
            <a:endCxn id="616" idx="0"/>
          </p:cNvCxnSpPr>
          <p:nvPr/>
        </p:nvCxnSpPr>
        <p:spPr>
          <a:xfrm flipH="1">
            <a:off x="2853169" y="3762349"/>
            <a:ext cx="1867800" cy="606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25" name="Google Shape;625;p53"/>
          <p:cNvCxnSpPr>
            <a:stCxn id="617" idx="2"/>
            <a:endCxn id="612" idx="0"/>
          </p:cNvCxnSpPr>
          <p:nvPr/>
        </p:nvCxnSpPr>
        <p:spPr>
          <a:xfrm>
            <a:off x="2817625" y="2593825"/>
            <a:ext cx="1903200" cy="621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26" name="Google Shape;626;p53"/>
          <p:cNvSpPr txBox="1"/>
          <p:nvPr/>
        </p:nvSpPr>
        <p:spPr>
          <a:xfrm>
            <a:off x="285950" y="1637825"/>
            <a:ext cx="50331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Fira Sans"/>
                <a:ea typeface="Fira Sans"/>
                <a:cs typeface="Fira Sans"/>
                <a:sym typeface="Fira Sans"/>
              </a:rPr>
              <a:t> 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60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27" name="Google Shape;627;p53"/>
          <p:cNvSpPr txBox="1"/>
          <p:nvPr/>
        </p:nvSpPr>
        <p:spPr>
          <a:xfrm>
            <a:off x="40370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28" name="Google Shape;628;p53"/>
          <p:cNvSpPr txBox="1"/>
          <p:nvPr/>
        </p:nvSpPr>
        <p:spPr>
          <a:xfrm>
            <a:off x="1474576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29" name="Google Shape;629;p53"/>
          <p:cNvSpPr txBox="1"/>
          <p:nvPr/>
        </p:nvSpPr>
        <p:spPr>
          <a:xfrm>
            <a:off x="274160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30" name="Google Shape;630;p53"/>
          <p:cNvSpPr txBox="1"/>
          <p:nvPr/>
        </p:nvSpPr>
        <p:spPr>
          <a:xfrm>
            <a:off x="207870" y="3741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800">
              <a:solidFill>
                <a:srgbClr val="98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31" name="Google Shape;631;p53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Example: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What is output size after filter concatenation?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2" name="Google Shape;632;p53"/>
          <p:cNvSpPr txBox="1"/>
          <p:nvPr/>
        </p:nvSpPr>
        <p:spPr>
          <a:xfrm>
            <a:off x="3111589" y="4373290"/>
            <a:ext cx="503310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(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) = 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 sz="1500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672</a:t>
            </a:r>
            <a:endParaRPr sz="1800"/>
          </a:p>
        </p:txBody>
      </p:sp>
      <p:sp>
        <p:nvSpPr>
          <p:cNvPr id="633" name="Google Shape;633;p53"/>
          <p:cNvSpPr txBox="1"/>
          <p:nvPr/>
        </p:nvSpPr>
        <p:spPr>
          <a:xfrm>
            <a:off x="6238775" y="3765075"/>
            <a:ext cx="3000000" cy="6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Nunito"/>
                <a:ea typeface="Nunito"/>
                <a:cs typeface="Nunito"/>
                <a:sym typeface="Nunito"/>
              </a:rPr>
              <a:t>Total: 854M ops!!!</a:t>
            </a:r>
            <a:endParaRPr sz="20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4" name="Google Shape;634;p53"/>
          <p:cNvSpPr txBox="1"/>
          <p:nvPr/>
        </p:nvSpPr>
        <p:spPr>
          <a:xfrm>
            <a:off x="4881975" y="1855825"/>
            <a:ext cx="4078800" cy="10992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Solution: “bottleneck” layers that use 1x1 convolutions to reduce feature depth</a:t>
            </a:r>
            <a:endParaRPr sz="2100" b="1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35" name="Google Shape;635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02FB24-2A44-8111-FAEF-8E5807E642DD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98B33A9D-2E7E-E487-A37C-FF7FA059AEEC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140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5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642" name="Google Shape;642;p54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Reminder: 1x1 convolutions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43" name="Google Shape;643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950" y="1635725"/>
            <a:ext cx="7121607" cy="3126775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4"/>
          <p:cNvSpPr txBox="1"/>
          <p:nvPr/>
        </p:nvSpPr>
        <p:spPr>
          <a:xfrm>
            <a:off x="1118775" y="4591500"/>
            <a:ext cx="1031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64</a:t>
            </a:r>
            <a:endParaRPr sz="24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5" name="Google Shape;645;p54"/>
          <p:cNvSpPr txBox="1"/>
          <p:nvPr/>
        </p:nvSpPr>
        <p:spPr>
          <a:xfrm>
            <a:off x="2642775" y="4134300"/>
            <a:ext cx="1031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56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6" name="Google Shape;646;p54"/>
          <p:cNvSpPr txBox="1"/>
          <p:nvPr/>
        </p:nvSpPr>
        <p:spPr>
          <a:xfrm>
            <a:off x="2947575" y="1708525"/>
            <a:ext cx="650700" cy="2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56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7" name="Google Shape;647;p54"/>
          <p:cNvSpPr txBox="1"/>
          <p:nvPr/>
        </p:nvSpPr>
        <p:spPr>
          <a:xfrm>
            <a:off x="6528975" y="4591500"/>
            <a:ext cx="1031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32</a:t>
            </a:r>
            <a:endParaRPr sz="24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8" name="Google Shape;648;p54"/>
          <p:cNvSpPr txBox="1"/>
          <p:nvPr/>
        </p:nvSpPr>
        <p:spPr>
          <a:xfrm>
            <a:off x="7748175" y="4134300"/>
            <a:ext cx="1031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56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49" name="Google Shape;649;p54"/>
          <p:cNvSpPr txBox="1"/>
          <p:nvPr/>
        </p:nvSpPr>
        <p:spPr>
          <a:xfrm>
            <a:off x="8052975" y="1708525"/>
            <a:ext cx="650700" cy="2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56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0" name="Google Shape;650;p54"/>
          <p:cNvSpPr txBox="1"/>
          <p:nvPr/>
        </p:nvSpPr>
        <p:spPr>
          <a:xfrm>
            <a:off x="3605175" y="2351100"/>
            <a:ext cx="3096600" cy="2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1x1 CONV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with 32 filters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(each filter has size 1x1x64, and performs a 64-d dot product)</a:t>
            </a: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1" name="Google Shape;651;p54"/>
          <p:cNvSpPr/>
          <p:nvPr/>
        </p:nvSpPr>
        <p:spPr>
          <a:xfrm>
            <a:off x="3719600" y="3208800"/>
            <a:ext cx="27315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2" name="Google Shape;652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568DB9-5E2A-A77E-C91E-80A91A00640B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1E16641-B2DA-2C84-1FB8-669BB171B1A2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141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5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659" name="Google Shape;659;p55"/>
          <p:cNvSpPr txBox="1"/>
          <p:nvPr/>
        </p:nvSpPr>
        <p:spPr>
          <a:xfrm>
            <a:off x="333350" y="1145225"/>
            <a:ext cx="88107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Reminder: 1x1 convolutions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60" name="Google Shape;660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8950" y="1635725"/>
            <a:ext cx="7121607" cy="3126775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5"/>
          <p:cNvSpPr txBox="1"/>
          <p:nvPr/>
        </p:nvSpPr>
        <p:spPr>
          <a:xfrm>
            <a:off x="1118775" y="4591500"/>
            <a:ext cx="1031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64</a:t>
            </a:r>
            <a:endParaRPr sz="24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2" name="Google Shape;662;p55"/>
          <p:cNvSpPr txBox="1"/>
          <p:nvPr/>
        </p:nvSpPr>
        <p:spPr>
          <a:xfrm>
            <a:off x="2642775" y="4134300"/>
            <a:ext cx="1031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56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3" name="Google Shape;663;p55"/>
          <p:cNvSpPr txBox="1"/>
          <p:nvPr/>
        </p:nvSpPr>
        <p:spPr>
          <a:xfrm>
            <a:off x="2947575" y="1708525"/>
            <a:ext cx="650700" cy="2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56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4" name="Google Shape;664;p55"/>
          <p:cNvSpPr txBox="1"/>
          <p:nvPr/>
        </p:nvSpPr>
        <p:spPr>
          <a:xfrm>
            <a:off x="6528975" y="4591500"/>
            <a:ext cx="1031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32</a:t>
            </a:r>
            <a:endParaRPr sz="24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5" name="Google Shape;665;p55"/>
          <p:cNvSpPr txBox="1"/>
          <p:nvPr/>
        </p:nvSpPr>
        <p:spPr>
          <a:xfrm>
            <a:off x="7748175" y="4134300"/>
            <a:ext cx="10317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56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6" name="Google Shape;666;p55"/>
          <p:cNvSpPr txBox="1"/>
          <p:nvPr/>
        </p:nvSpPr>
        <p:spPr>
          <a:xfrm>
            <a:off x="8052975" y="1708525"/>
            <a:ext cx="650700" cy="2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56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7" name="Google Shape;667;p55"/>
          <p:cNvSpPr txBox="1"/>
          <p:nvPr/>
        </p:nvSpPr>
        <p:spPr>
          <a:xfrm>
            <a:off x="3605175" y="2808300"/>
            <a:ext cx="3096600" cy="21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1x1 CONV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with 32 filters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preserves spatial dimensions, reduces depth!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Projects depth to lower dimension (combination of feature maps)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68" name="Google Shape;668;p55"/>
          <p:cNvSpPr/>
          <p:nvPr/>
        </p:nvSpPr>
        <p:spPr>
          <a:xfrm>
            <a:off x="3719600" y="3208800"/>
            <a:ext cx="27315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5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142</a:t>
            </a:fld>
            <a:endParaRPr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470B6D8-16EA-B7B1-9DE1-197B6D8FFED3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142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5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675" name="Google Shape;675;p56"/>
          <p:cNvSpPr txBox="1"/>
          <p:nvPr/>
        </p:nvSpPr>
        <p:spPr>
          <a:xfrm>
            <a:off x="304155" y="4421825"/>
            <a:ext cx="40929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Naive Inception Module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6" name="Google Shape;676;p56"/>
          <p:cNvSpPr txBox="1"/>
          <p:nvPr/>
        </p:nvSpPr>
        <p:spPr>
          <a:xfrm>
            <a:off x="4581150" y="4407295"/>
            <a:ext cx="43290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Inception Module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77" name="Google Shape;677;p56"/>
          <p:cNvSpPr/>
          <p:nvPr/>
        </p:nvSpPr>
        <p:spPr>
          <a:xfrm>
            <a:off x="3388292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78" name="Google Shape;678;p56"/>
          <p:cNvSpPr/>
          <p:nvPr/>
        </p:nvSpPr>
        <p:spPr>
          <a:xfrm>
            <a:off x="325124" y="2908235"/>
            <a:ext cx="955200" cy="4395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79" name="Google Shape;679;p56"/>
          <p:cNvSpPr/>
          <p:nvPr/>
        </p:nvSpPr>
        <p:spPr>
          <a:xfrm>
            <a:off x="1346180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80" name="Google Shape;680;p56"/>
          <p:cNvSpPr/>
          <p:nvPr/>
        </p:nvSpPr>
        <p:spPr>
          <a:xfrm>
            <a:off x="2367236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81" name="Google Shape;681;p56"/>
          <p:cNvSpPr/>
          <p:nvPr/>
        </p:nvSpPr>
        <p:spPr>
          <a:xfrm>
            <a:off x="1712100" y="3835800"/>
            <a:ext cx="1300800" cy="372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 sz="13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82" name="Google Shape;682;p56"/>
          <p:cNvSpPr/>
          <p:nvPr/>
        </p:nvSpPr>
        <p:spPr>
          <a:xfrm>
            <a:off x="1826943" y="2102201"/>
            <a:ext cx="1038900" cy="3060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input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683" name="Google Shape;683;p56"/>
          <p:cNvCxnSpPr>
            <a:stCxn id="682" idx="2"/>
            <a:endCxn id="678" idx="0"/>
          </p:cNvCxnSpPr>
          <p:nvPr/>
        </p:nvCxnSpPr>
        <p:spPr>
          <a:xfrm flipH="1">
            <a:off x="802593" y="2408201"/>
            <a:ext cx="15438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4" name="Google Shape;684;p56"/>
          <p:cNvCxnSpPr>
            <a:stCxn id="682" idx="2"/>
            <a:endCxn id="679" idx="0"/>
          </p:cNvCxnSpPr>
          <p:nvPr/>
        </p:nvCxnSpPr>
        <p:spPr>
          <a:xfrm flipH="1">
            <a:off x="1823793" y="2408201"/>
            <a:ext cx="5226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5" name="Google Shape;685;p56"/>
          <p:cNvCxnSpPr>
            <a:stCxn id="682" idx="2"/>
            <a:endCxn id="680" idx="0"/>
          </p:cNvCxnSpPr>
          <p:nvPr/>
        </p:nvCxnSpPr>
        <p:spPr>
          <a:xfrm>
            <a:off x="2346393" y="2408201"/>
            <a:ext cx="4983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6" name="Google Shape;686;p56"/>
          <p:cNvCxnSpPr>
            <a:stCxn id="678" idx="2"/>
            <a:endCxn id="681" idx="0"/>
          </p:cNvCxnSpPr>
          <p:nvPr/>
        </p:nvCxnSpPr>
        <p:spPr>
          <a:xfrm>
            <a:off x="802724" y="3347735"/>
            <a:ext cx="15597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7" name="Google Shape;687;p56"/>
          <p:cNvCxnSpPr>
            <a:stCxn id="679" idx="2"/>
            <a:endCxn id="681" idx="0"/>
          </p:cNvCxnSpPr>
          <p:nvPr/>
        </p:nvCxnSpPr>
        <p:spPr>
          <a:xfrm>
            <a:off x="1823780" y="3347735"/>
            <a:ext cx="5388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8" name="Google Shape;688;p56"/>
          <p:cNvCxnSpPr>
            <a:stCxn id="680" idx="2"/>
            <a:endCxn id="681" idx="0"/>
          </p:cNvCxnSpPr>
          <p:nvPr/>
        </p:nvCxnSpPr>
        <p:spPr>
          <a:xfrm flipH="1">
            <a:off x="2362436" y="3347735"/>
            <a:ext cx="4824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89" name="Google Shape;689;p56"/>
          <p:cNvCxnSpPr>
            <a:stCxn id="677" idx="2"/>
            <a:endCxn id="681" idx="0"/>
          </p:cNvCxnSpPr>
          <p:nvPr/>
        </p:nvCxnSpPr>
        <p:spPr>
          <a:xfrm flipH="1">
            <a:off x="2362592" y="3347735"/>
            <a:ext cx="15033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690" name="Google Shape;690;p56"/>
          <p:cNvCxnSpPr>
            <a:stCxn id="682" idx="2"/>
            <a:endCxn id="677" idx="0"/>
          </p:cNvCxnSpPr>
          <p:nvPr/>
        </p:nvCxnSpPr>
        <p:spPr>
          <a:xfrm>
            <a:off x="2346393" y="2408201"/>
            <a:ext cx="15195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691" name="Google Shape;691;p56"/>
          <p:cNvSpPr/>
          <p:nvPr/>
        </p:nvSpPr>
        <p:spPr>
          <a:xfrm>
            <a:off x="4820924" y="1993835"/>
            <a:ext cx="955200" cy="4395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2" name="Google Shape;692;p56"/>
          <p:cNvSpPr/>
          <p:nvPr/>
        </p:nvSpPr>
        <p:spPr>
          <a:xfrm>
            <a:off x="5841980" y="19938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3" name="Google Shape;693;p56"/>
          <p:cNvSpPr/>
          <p:nvPr/>
        </p:nvSpPr>
        <p:spPr>
          <a:xfrm>
            <a:off x="6863036" y="19938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4" name="Google Shape;694;p56"/>
          <p:cNvSpPr/>
          <p:nvPr/>
        </p:nvSpPr>
        <p:spPr>
          <a:xfrm>
            <a:off x="7884092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5" name="Google Shape;695;p56"/>
          <p:cNvSpPr/>
          <p:nvPr/>
        </p:nvSpPr>
        <p:spPr>
          <a:xfrm>
            <a:off x="5841980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6" name="Google Shape;696;p56"/>
          <p:cNvSpPr/>
          <p:nvPr/>
        </p:nvSpPr>
        <p:spPr>
          <a:xfrm>
            <a:off x="6863036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7" name="Google Shape;697;p56"/>
          <p:cNvSpPr/>
          <p:nvPr/>
        </p:nvSpPr>
        <p:spPr>
          <a:xfrm>
            <a:off x="6322743" y="1187801"/>
            <a:ext cx="1038900" cy="3060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input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8" name="Google Shape;698;p56"/>
          <p:cNvSpPr/>
          <p:nvPr/>
        </p:nvSpPr>
        <p:spPr>
          <a:xfrm>
            <a:off x="6207900" y="3835800"/>
            <a:ext cx="1300800" cy="372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 sz="13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699" name="Google Shape;699;p56"/>
          <p:cNvSpPr/>
          <p:nvPr/>
        </p:nvSpPr>
        <p:spPr>
          <a:xfrm>
            <a:off x="4820924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700" name="Google Shape;700;p56"/>
          <p:cNvCxnSpPr>
            <a:stCxn id="697" idx="2"/>
            <a:endCxn id="691" idx="0"/>
          </p:cNvCxnSpPr>
          <p:nvPr/>
        </p:nvCxnSpPr>
        <p:spPr>
          <a:xfrm flipH="1">
            <a:off x="5298393" y="1493801"/>
            <a:ext cx="15438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1" name="Google Shape;701;p56"/>
          <p:cNvCxnSpPr>
            <a:stCxn id="697" idx="2"/>
            <a:endCxn id="692" idx="0"/>
          </p:cNvCxnSpPr>
          <p:nvPr/>
        </p:nvCxnSpPr>
        <p:spPr>
          <a:xfrm flipH="1">
            <a:off x="6319593" y="1493801"/>
            <a:ext cx="5226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2" name="Google Shape;702;p56"/>
          <p:cNvCxnSpPr>
            <a:endCxn id="693" idx="0"/>
          </p:cNvCxnSpPr>
          <p:nvPr/>
        </p:nvCxnSpPr>
        <p:spPr>
          <a:xfrm>
            <a:off x="6842336" y="1493735"/>
            <a:ext cx="4983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3" name="Google Shape;703;p56"/>
          <p:cNvCxnSpPr>
            <a:stCxn id="691" idx="2"/>
            <a:endCxn id="699" idx="0"/>
          </p:cNvCxnSpPr>
          <p:nvPr/>
        </p:nvCxnSpPr>
        <p:spPr>
          <a:xfrm>
            <a:off x="5298524" y="2433335"/>
            <a:ext cx="0" cy="474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4" name="Google Shape;704;p56"/>
          <p:cNvCxnSpPr>
            <a:stCxn id="692" idx="2"/>
            <a:endCxn id="695" idx="0"/>
          </p:cNvCxnSpPr>
          <p:nvPr/>
        </p:nvCxnSpPr>
        <p:spPr>
          <a:xfrm>
            <a:off x="6319580" y="2433335"/>
            <a:ext cx="0" cy="474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5" name="Google Shape;705;p56"/>
          <p:cNvCxnSpPr>
            <a:stCxn id="693" idx="2"/>
            <a:endCxn id="696" idx="0"/>
          </p:cNvCxnSpPr>
          <p:nvPr/>
        </p:nvCxnSpPr>
        <p:spPr>
          <a:xfrm>
            <a:off x="7340636" y="2433335"/>
            <a:ext cx="0" cy="474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6" name="Google Shape;706;p56"/>
          <p:cNvCxnSpPr>
            <a:stCxn id="699" idx="2"/>
            <a:endCxn id="698" idx="0"/>
          </p:cNvCxnSpPr>
          <p:nvPr/>
        </p:nvCxnSpPr>
        <p:spPr>
          <a:xfrm>
            <a:off x="5298524" y="3347735"/>
            <a:ext cx="15597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7" name="Google Shape;707;p56"/>
          <p:cNvCxnSpPr>
            <a:stCxn id="695" idx="2"/>
            <a:endCxn id="698" idx="0"/>
          </p:cNvCxnSpPr>
          <p:nvPr/>
        </p:nvCxnSpPr>
        <p:spPr>
          <a:xfrm>
            <a:off x="6319580" y="3347735"/>
            <a:ext cx="5388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8" name="Google Shape;708;p56"/>
          <p:cNvCxnSpPr>
            <a:stCxn id="696" idx="2"/>
            <a:endCxn id="698" idx="0"/>
          </p:cNvCxnSpPr>
          <p:nvPr/>
        </p:nvCxnSpPr>
        <p:spPr>
          <a:xfrm flipH="1">
            <a:off x="6858236" y="3347735"/>
            <a:ext cx="4824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09" name="Google Shape;709;p56"/>
          <p:cNvCxnSpPr>
            <a:stCxn id="694" idx="2"/>
            <a:endCxn id="698" idx="0"/>
          </p:cNvCxnSpPr>
          <p:nvPr/>
        </p:nvCxnSpPr>
        <p:spPr>
          <a:xfrm flipH="1">
            <a:off x="6858392" y="3347735"/>
            <a:ext cx="15033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10" name="Google Shape;710;p56"/>
          <p:cNvCxnSpPr>
            <a:stCxn id="697" idx="3"/>
            <a:endCxn id="694" idx="0"/>
          </p:cNvCxnSpPr>
          <p:nvPr/>
        </p:nvCxnSpPr>
        <p:spPr>
          <a:xfrm>
            <a:off x="7361643" y="1340801"/>
            <a:ext cx="999900" cy="1567500"/>
          </a:xfrm>
          <a:prstGeom prst="curvedConnector2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11" name="Google Shape;711;p5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9CF4CD-B343-78BD-6B15-1C4A560D83D3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AD7B8606-F36F-F2C5-4A08-CFC95FC51D1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143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5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718" name="Google Shape;718;p57"/>
          <p:cNvSpPr txBox="1"/>
          <p:nvPr/>
        </p:nvSpPr>
        <p:spPr>
          <a:xfrm>
            <a:off x="304155" y="4421825"/>
            <a:ext cx="40929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Naive Inception Module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19" name="Google Shape;719;p57"/>
          <p:cNvSpPr txBox="1"/>
          <p:nvPr/>
        </p:nvSpPr>
        <p:spPr>
          <a:xfrm>
            <a:off x="4581150" y="4407295"/>
            <a:ext cx="43290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Inception Module</a:t>
            </a:r>
            <a:endParaRPr sz="22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20" name="Google Shape;720;p57"/>
          <p:cNvSpPr/>
          <p:nvPr/>
        </p:nvSpPr>
        <p:spPr>
          <a:xfrm>
            <a:off x="3388292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21" name="Google Shape;721;p57"/>
          <p:cNvSpPr/>
          <p:nvPr/>
        </p:nvSpPr>
        <p:spPr>
          <a:xfrm>
            <a:off x="325124" y="2908235"/>
            <a:ext cx="955200" cy="4395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22" name="Google Shape;722;p57"/>
          <p:cNvSpPr/>
          <p:nvPr/>
        </p:nvSpPr>
        <p:spPr>
          <a:xfrm>
            <a:off x="1346180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23" name="Google Shape;723;p57"/>
          <p:cNvSpPr/>
          <p:nvPr/>
        </p:nvSpPr>
        <p:spPr>
          <a:xfrm>
            <a:off x="2367236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24" name="Google Shape;724;p57"/>
          <p:cNvSpPr/>
          <p:nvPr/>
        </p:nvSpPr>
        <p:spPr>
          <a:xfrm>
            <a:off x="1712100" y="3835800"/>
            <a:ext cx="1300800" cy="372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Fira Sans"/>
                <a:ea typeface="Fira Sans"/>
                <a:cs typeface="Fira Sans"/>
                <a:sym typeface="Fira Sans"/>
              </a:rPr>
              <a:t>concatenation</a:t>
            </a:r>
            <a:endParaRPr sz="13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25" name="Google Shape;725;p57"/>
          <p:cNvSpPr/>
          <p:nvPr/>
        </p:nvSpPr>
        <p:spPr>
          <a:xfrm>
            <a:off x="1826943" y="2102201"/>
            <a:ext cx="1038900" cy="3060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input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726" name="Google Shape;726;p57"/>
          <p:cNvCxnSpPr>
            <a:stCxn id="725" idx="2"/>
            <a:endCxn id="721" idx="0"/>
          </p:cNvCxnSpPr>
          <p:nvPr/>
        </p:nvCxnSpPr>
        <p:spPr>
          <a:xfrm flipH="1">
            <a:off x="802593" y="2408201"/>
            <a:ext cx="15438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27" name="Google Shape;727;p57"/>
          <p:cNvCxnSpPr>
            <a:stCxn id="725" idx="2"/>
            <a:endCxn id="722" idx="0"/>
          </p:cNvCxnSpPr>
          <p:nvPr/>
        </p:nvCxnSpPr>
        <p:spPr>
          <a:xfrm flipH="1">
            <a:off x="1823793" y="2408201"/>
            <a:ext cx="5226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28" name="Google Shape;728;p57"/>
          <p:cNvCxnSpPr>
            <a:stCxn id="725" idx="2"/>
            <a:endCxn id="723" idx="0"/>
          </p:cNvCxnSpPr>
          <p:nvPr/>
        </p:nvCxnSpPr>
        <p:spPr>
          <a:xfrm>
            <a:off x="2346393" y="2408201"/>
            <a:ext cx="4983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29" name="Google Shape;729;p57"/>
          <p:cNvCxnSpPr>
            <a:stCxn id="721" idx="2"/>
            <a:endCxn id="724" idx="0"/>
          </p:cNvCxnSpPr>
          <p:nvPr/>
        </p:nvCxnSpPr>
        <p:spPr>
          <a:xfrm>
            <a:off x="802724" y="3347735"/>
            <a:ext cx="15597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0" name="Google Shape;730;p57"/>
          <p:cNvCxnSpPr>
            <a:stCxn id="722" idx="2"/>
            <a:endCxn id="724" idx="0"/>
          </p:cNvCxnSpPr>
          <p:nvPr/>
        </p:nvCxnSpPr>
        <p:spPr>
          <a:xfrm>
            <a:off x="1823780" y="3347735"/>
            <a:ext cx="5388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1" name="Google Shape;731;p57"/>
          <p:cNvCxnSpPr>
            <a:stCxn id="723" idx="2"/>
            <a:endCxn id="724" idx="0"/>
          </p:cNvCxnSpPr>
          <p:nvPr/>
        </p:nvCxnSpPr>
        <p:spPr>
          <a:xfrm flipH="1">
            <a:off x="2362436" y="3347735"/>
            <a:ext cx="4824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2" name="Google Shape;732;p57"/>
          <p:cNvCxnSpPr>
            <a:stCxn id="720" idx="2"/>
            <a:endCxn id="724" idx="0"/>
          </p:cNvCxnSpPr>
          <p:nvPr/>
        </p:nvCxnSpPr>
        <p:spPr>
          <a:xfrm flipH="1">
            <a:off x="2362592" y="3347735"/>
            <a:ext cx="15033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33" name="Google Shape;733;p57"/>
          <p:cNvCxnSpPr>
            <a:stCxn id="725" idx="2"/>
            <a:endCxn id="720" idx="0"/>
          </p:cNvCxnSpPr>
          <p:nvPr/>
        </p:nvCxnSpPr>
        <p:spPr>
          <a:xfrm>
            <a:off x="2346393" y="2408201"/>
            <a:ext cx="15195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34" name="Google Shape;734;p57"/>
          <p:cNvSpPr/>
          <p:nvPr/>
        </p:nvSpPr>
        <p:spPr>
          <a:xfrm>
            <a:off x="4820924" y="1993835"/>
            <a:ext cx="955200" cy="4395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max pool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5" name="Google Shape;735;p57"/>
          <p:cNvSpPr/>
          <p:nvPr/>
        </p:nvSpPr>
        <p:spPr>
          <a:xfrm>
            <a:off x="5841980" y="1993835"/>
            <a:ext cx="955200" cy="439500"/>
          </a:xfrm>
          <a:prstGeom prst="rect">
            <a:avLst/>
          </a:prstGeom>
          <a:solidFill>
            <a:srgbClr val="FCE5CD"/>
          </a:solidFill>
          <a:ln w="28575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6" name="Google Shape;736;p57"/>
          <p:cNvSpPr/>
          <p:nvPr/>
        </p:nvSpPr>
        <p:spPr>
          <a:xfrm>
            <a:off x="6863036" y="1993835"/>
            <a:ext cx="955200" cy="439500"/>
          </a:xfrm>
          <a:prstGeom prst="rect">
            <a:avLst/>
          </a:prstGeom>
          <a:solidFill>
            <a:srgbClr val="FCE5CD"/>
          </a:solidFill>
          <a:ln w="28575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7" name="Google Shape;737;p57"/>
          <p:cNvSpPr/>
          <p:nvPr/>
        </p:nvSpPr>
        <p:spPr>
          <a:xfrm>
            <a:off x="7884092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8" name="Google Shape;738;p57"/>
          <p:cNvSpPr/>
          <p:nvPr/>
        </p:nvSpPr>
        <p:spPr>
          <a:xfrm>
            <a:off x="5841980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39" name="Google Shape;739;p57"/>
          <p:cNvSpPr/>
          <p:nvPr/>
        </p:nvSpPr>
        <p:spPr>
          <a:xfrm>
            <a:off x="6863036" y="2908235"/>
            <a:ext cx="955200" cy="4395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40" name="Google Shape;740;p57"/>
          <p:cNvSpPr/>
          <p:nvPr/>
        </p:nvSpPr>
        <p:spPr>
          <a:xfrm>
            <a:off x="6322743" y="1187801"/>
            <a:ext cx="1038900" cy="3060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input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41" name="Google Shape;741;p57"/>
          <p:cNvSpPr/>
          <p:nvPr/>
        </p:nvSpPr>
        <p:spPr>
          <a:xfrm>
            <a:off x="6207900" y="3835800"/>
            <a:ext cx="1300800" cy="3723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Fira Sans"/>
                <a:ea typeface="Fira Sans"/>
                <a:cs typeface="Fira Sans"/>
                <a:sym typeface="Fira Sans"/>
              </a:rPr>
              <a:t>c</a:t>
            </a:r>
            <a:r>
              <a:rPr lang="en" sz="13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oncatenation</a:t>
            </a:r>
            <a:endParaRPr sz="13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42" name="Google Shape;742;p57"/>
          <p:cNvSpPr/>
          <p:nvPr/>
        </p:nvSpPr>
        <p:spPr>
          <a:xfrm>
            <a:off x="4820924" y="2908235"/>
            <a:ext cx="955200" cy="439500"/>
          </a:xfrm>
          <a:prstGeom prst="rect">
            <a:avLst/>
          </a:prstGeom>
          <a:solidFill>
            <a:srgbClr val="FCE5CD"/>
          </a:solidFill>
          <a:ln w="28575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743" name="Google Shape;743;p57"/>
          <p:cNvCxnSpPr>
            <a:stCxn id="740" idx="2"/>
            <a:endCxn id="734" idx="0"/>
          </p:cNvCxnSpPr>
          <p:nvPr/>
        </p:nvCxnSpPr>
        <p:spPr>
          <a:xfrm flipH="1">
            <a:off x="5298393" y="1493801"/>
            <a:ext cx="15438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4" name="Google Shape;744;p57"/>
          <p:cNvCxnSpPr>
            <a:stCxn id="740" idx="2"/>
            <a:endCxn id="735" idx="0"/>
          </p:cNvCxnSpPr>
          <p:nvPr/>
        </p:nvCxnSpPr>
        <p:spPr>
          <a:xfrm flipH="1">
            <a:off x="6319593" y="1493801"/>
            <a:ext cx="5226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5" name="Google Shape;745;p57"/>
          <p:cNvCxnSpPr>
            <a:endCxn id="736" idx="0"/>
          </p:cNvCxnSpPr>
          <p:nvPr/>
        </p:nvCxnSpPr>
        <p:spPr>
          <a:xfrm>
            <a:off x="6842336" y="1493735"/>
            <a:ext cx="498300" cy="500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6" name="Google Shape;746;p57"/>
          <p:cNvCxnSpPr>
            <a:stCxn id="734" idx="2"/>
            <a:endCxn id="742" idx="0"/>
          </p:cNvCxnSpPr>
          <p:nvPr/>
        </p:nvCxnSpPr>
        <p:spPr>
          <a:xfrm>
            <a:off x="5298524" y="2433335"/>
            <a:ext cx="0" cy="474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7" name="Google Shape;747;p57"/>
          <p:cNvCxnSpPr>
            <a:stCxn id="735" idx="2"/>
            <a:endCxn id="738" idx="0"/>
          </p:cNvCxnSpPr>
          <p:nvPr/>
        </p:nvCxnSpPr>
        <p:spPr>
          <a:xfrm>
            <a:off x="6319580" y="2433335"/>
            <a:ext cx="0" cy="474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8" name="Google Shape;748;p57"/>
          <p:cNvCxnSpPr>
            <a:stCxn id="736" idx="2"/>
            <a:endCxn id="739" idx="0"/>
          </p:cNvCxnSpPr>
          <p:nvPr/>
        </p:nvCxnSpPr>
        <p:spPr>
          <a:xfrm>
            <a:off x="7340636" y="2433335"/>
            <a:ext cx="0" cy="4749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49" name="Google Shape;749;p57"/>
          <p:cNvCxnSpPr>
            <a:stCxn id="742" idx="2"/>
            <a:endCxn id="741" idx="0"/>
          </p:cNvCxnSpPr>
          <p:nvPr/>
        </p:nvCxnSpPr>
        <p:spPr>
          <a:xfrm>
            <a:off x="5298524" y="3347735"/>
            <a:ext cx="15597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0" name="Google Shape;750;p57"/>
          <p:cNvCxnSpPr>
            <a:stCxn id="738" idx="2"/>
            <a:endCxn id="741" idx="0"/>
          </p:cNvCxnSpPr>
          <p:nvPr/>
        </p:nvCxnSpPr>
        <p:spPr>
          <a:xfrm>
            <a:off x="6319580" y="3347735"/>
            <a:ext cx="5388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1" name="Google Shape;751;p57"/>
          <p:cNvCxnSpPr>
            <a:stCxn id="739" idx="2"/>
            <a:endCxn id="741" idx="0"/>
          </p:cNvCxnSpPr>
          <p:nvPr/>
        </p:nvCxnSpPr>
        <p:spPr>
          <a:xfrm flipH="1">
            <a:off x="6858236" y="3347735"/>
            <a:ext cx="4824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2" name="Google Shape;752;p57"/>
          <p:cNvCxnSpPr>
            <a:stCxn id="737" idx="2"/>
            <a:endCxn id="741" idx="0"/>
          </p:cNvCxnSpPr>
          <p:nvPr/>
        </p:nvCxnSpPr>
        <p:spPr>
          <a:xfrm flipH="1">
            <a:off x="6858392" y="3347735"/>
            <a:ext cx="1503300" cy="4881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53" name="Google Shape;753;p57"/>
          <p:cNvCxnSpPr>
            <a:stCxn id="740" idx="3"/>
            <a:endCxn id="737" idx="0"/>
          </p:cNvCxnSpPr>
          <p:nvPr/>
        </p:nvCxnSpPr>
        <p:spPr>
          <a:xfrm>
            <a:off x="7361643" y="1340801"/>
            <a:ext cx="999900" cy="1567500"/>
          </a:xfrm>
          <a:prstGeom prst="curvedConnector2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54" name="Google Shape;754;p57"/>
          <p:cNvSpPr txBox="1"/>
          <p:nvPr/>
        </p:nvSpPr>
        <p:spPr>
          <a:xfrm>
            <a:off x="6373750" y="242475"/>
            <a:ext cx="2472600" cy="81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1x1 conv “bottleneck” layers</a:t>
            </a:r>
            <a:endParaRPr sz="2000" b="1">
              <a:solidFill>
                <a:srgbClr val="F1883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55" name="Google Shape;755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519332-9202-4015-2455-34890929CD1F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3DDB6AC-4F9E-936A-234D-E496CC094D9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144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58"/>
          <p:cNvSpPr/>
          <p:nvPr/>
        </p:nvSpPr>
        <p:spPr>
          <a:xfrm>
            <a:off x="333455" y="2794525"/>
            <a:ext cx="1354200" cy="618900"/>
          </a:xfrm>
          <a:prstGeom prst="rect">
            <a:avLst/>
          </a:prstGeom>
          <a:solidFill>
            <a:srgbClr val="FCE5CD"/>
          </a:solidFill>
          <a:ln w="28575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64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62" name="Google Shape;762;p58"/>
          <p:cNvSpPr/>
          <p:nvPr/>
        </p:nvSpPr>
        <p:spPr>
          <a:xfrm>
            <a:off x="1781255" y="27945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63" name="Google Shape;763;p58"/>
          <p:cNvSpPr/>
          <p:nvPr/>
        </p:nvSpPr>
        <p:spPr>
          <a:xfrm>
            <a:off x="3229055" y="27945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5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64" name="Google Shape;764;p58"/>
          <p:cNvSpPr/>
          <p:nvPr/>
        </p:nvSpPr>
        <p:spPr>
          <a:xfrm>
            <a:off x="4676855" y="2794525"/>
            <a:ext cx="1354200" cy="618900"/>
          </a:xfrm>
          <a:prstGeom prst="rect">
            <a:avLst/>
          </a:prstGeom>
          <a:solidFill>
            <a:srgbClr val="C9DAF8"/>
          </a:solidFill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65" name="Google Shape;765;p58"/>
          <p:cNvSpPr/>
          <p:nvPr/>
        </p:nvSpPr>
        <p:spPr>
          <a:xfrm>
            <a:off x="333455" y="1651525"/>
            <a:ext cx="1354200" cy="618900"/>
          </a:xfrm>
          <a:prstGeom prst="rect">
            <a:avLst/>
          </a:prstGeom>
          <a:solidFill>
            <a:srgbClr val="E6B8AF"/>
          </a:solidFill>
          <a:ln w="2857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3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max pooling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66" name="Google Shape;766;p58"/>
          <p:cNvSpPr/>
          <p:nvPr/>
        </p:nvSpPr>
        <p:spPr>
          <a:xfrm>
            <a:off x="1781255" y="1651525"/>
            <a:ext cx="1354200" cy="618900"/>
          </a:xfrm>
          <a:prstGeom prst="rect">
            <a:avLst/>
          </a:prstGeom>
          <a:solidFill>
            <a:srgbClr val="FCE5CD"/>
          </a:solidFill>
          <a:ln w="28575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64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67" name="Google Shape;767;p58"/>
          <p:cNvSpPr/>
          <p:nvPr/>
        </p:nvSpPr>
        <p:spPr>
          <a:xfrm>
            <a:off x="3229055" y="1651525"/>
            <a:ext cx="1354200" cy="618900"/>
          </a:xfrm>
          <a:prstGeom prst="rect">
            <a:avLst/>
          </a:prstGeom>
          <a:solidFill>
            <a:srgbClr val="FCE5CD"/>
          </a:solidFill>
          <a:ln w="28575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1 conv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latin typeface="Fira Sans"/>
                <a:ea typeface="Fira Sans"/>
                <a:cs typeface="Fira Sans"/>
                <a:sym typeface="Fira Sans"/>
              </a:rPr>
              <a:t>64</a:t>
            </a:r>
            <a:endParaRPr sz="1500" b="1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68" name="Google Shape;768;p58"/>
          <p:cNvSpPr/>
          <p:nvPr/>
        </p:nvSpPr>
        <p:spPr>
          <a:xfrm>
            <a:off x="2459655" y="3937525"/>
            <a:ext cx="1560300" cy="5241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Concatenation of outputs</a:t>
            </a:r>
            <a:endParaRPr sz="1500" dirty="0"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69" name="Google Shape;769;p58"/>
          <p:cNvSpPr/>
          <p:nvPr/>
        </p:nvSpPr>
        <p:spPr>
          <a:xfrm>
            <a:off x="2462955" y="689725"/>
            <a:ext cx="1473000" cy="430200"/>
          </a:xfrm>
          <a:prstGeom prst="rect">
            <a:avLst/>
          </a:prstGeom>
          <a:solidFill>
            <a:srgbClr val="D9EAD3"/>
          </a:solidFill>
          <a:ln w="28575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latin typeface="Fira Sans"/>
                <a:ea typeface="Fira Sans"/>
                <a:cs typeface="Fira Sans"/>
                <a:sym typeface="Fira Sans"/>
              </a:rPr>
              <a:t>input</a:t>
            </a:r>
            <a:endParaRPr sz="1500">
              <a:latin typeface="Fira Sans"/>
              <a:ea typeface="Fira Sans"/>
              <a:cs typeface="Fira Sans"/>
              <a:sym typeface="Fira Sans"/>
            </a:endParaRPr>
          </a:p>
        </p:txBody>
      </p:sp>
      <p:cxnSp>
        <p:nvCxnSpPr>
          <p:cNvPr id="770" name="Google Shape;770;p58"/>
          <p:cNvCxnSpPr>
            <a:stCxn id="769" idx="2"/>
            <a:endCxn id="765" idx="0"/>
          </p:cNvCxnSpPr>
          <p:nvPr/>
        </p:nvCxnSpPr>
        <p:spPr>
          <a:xfrm flipH="1">
            <a:off x="1010655" y="1119925"/>
            <a:ext cx="2188800" cy="531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1" name="Google Shape;771;p58"/>
          <p:cNvCxnSpPr>
            <a:stCxn id="769" idx="2"/>
            <a:endCxn id="766" idx="0"/>
          </p:cNvCxnSpPr>
          <p:nvPr/>
        </p:nvCxnSpPr>
        <p:spPr>
          <a:xfrm flipH="1">
            <a:off x="2458455" y="1119925"/>
            <a:ext cx="741000" cy="531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2" name="Google Shape;772;p58"/>
          <p:cNvCxnSpPr>
            <a:stCxn id="769" idx="2"/>
            <a:endCxn id="767" idx="0"/>
          </p:cNvCxnSpPr>
          <p:nvPr/>
        </p:nvCxnSpPr>
        <p:spPr>
          <a:xfrm>
            <a:off x="3199455" y="1119925"/>
            <a:ext cx="706800" cy="5316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3" name="Google Shape;773;p58"/>
          <p:cNvCxnSpPr>
            <a:stCxn id="765" idx="2"/>
            <a:endCxn id="761" idx="0"/>
          </p:cNvCxnSpPr>
          <p:nvPr/>
        </p:nvCxnSpPr>
        <p:spPr>
          <a:xfrm>
            <a:off x="1010555" y="2270425"/>
            <a:ext cx="0" cy="5241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4" name="Google Shape;774;p58"/>
          <p:cNvCxnSpPr>
            <a:stCxn id="766" idx="2"/>
            <a:endCxn id="762" idx="0"/>
          </p:cNvCxnSpPr>
          <p:nvPr/>
        </p:nvCxnSpPr>
        <p:spPr>
          <a:xfrm>
            <a:off x="2458355" y="2270425"/>
            <a:ext cx="0" cy="5241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5" name="Google Shape;775;p58"/>
          <p:cNvCxnSpPr>
            <a:stCxn id="767" idx="2"/>
            <a:endCxn id="763" idx="0"/>
          </p:cNvCxnSpPr>
          <p:nvPr/>
        </p:nvCxnSpPr>
        <p:spPr>
          <a:xfrm>
            <a:off x="3906155" y="2270425"/>
            <a:ext cx="0" cy="5241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6" name="Google Shape;776;p58"/>
          <p:cNvCxnSpPr>
            <a:stCxn id="761" idx="2"/>
            <a:endCxn id="768" idx="0"/>
          </p:cNvCxnSpPr>
          <p:nvPr/>
        </p:nvCxnSpPr>
        <p:spPr>
          <a:xfrm>
            <a:off x="1010555" y="3413425"/>
            <a:ext cx="2229300" cy="5241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7" name="Google Shape;777;p58"/>
          <p:cNvCxnSpPr>
            <a:stCxn id="762" idx="2"/>
            <a:endCxn id="768" idx="0"/>
          </p:cNvCxnSpPr>
          <p:nvPr/>
        </p:nvCxnSpPr>
        <p:spPr>
          <a:xfrm>
            <a:off x="2458355" y="3413425"/>
            <a:ext cx="781500" cy="5241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8" name="Google Shape;778;p58"/>
          <p:cNvCxnSpPr>
            <a:stCxn id="763" idx="2"/>
            <a:endCxn id="768" idx="0"/>
          </p:cNvCxnSpPr>
          <p:nvPr/>
        </p:nvCxnSpPr>
        <p:spPr>
          <a:xfrm flipH="1">
            <a:off x="3239855" y="3413425"/>
            <a:ext cx="666300" cy="5241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79" name="Google Shape;779;p58"/>
          <p:cNvCxnSpPr>
            <a:stCxn id="764" idx="2"/>
            <a:endCxn id="768" idx="0"/>
          </p:cNvCxnSpPr>
          <p:nvPr/>
        </p:nvCxnSpPr>
        <p:spPr>
          <a:xfrm flipH="1">
            <a:off x="3239855" y="3413425"/>
            <a:ext cx="2114100" cy="5241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780" name="Google Shape;780;p58"/>
          <p:cNvCxnSpPr>
            <a:stCxn id="769" idx="3"/>
            <a:endCxn id="764" idx="0"/>
          </p:cNvCxnSpPr>
          <p:nvPr/>
        </p:nvCxnSpPr>
        <p:spPr>
          <a:xfrm>
            <a:off x="3935955" y="904825"/>
            <a:ext cx="1418100" cy="1889700"/>
          </a:xfrm>
          <a:prstGeom prst="curvedConnector2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81" name="Google Shape;781;p58"/>
          <p:cNvSpPr txBox="1"/>
          <p:nvPr/>
        </p:nvSpPr>
        <p:spPr>
          <a:xfrm>
            <a:off x="2462851" y="266225"/>
            <a:ext cx="1473000" cy="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6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600">
              <a:solidFill>
                <a:srgbClr val="38761D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82" name="Google Shape;782;p58"/>
          <p:cNvSpPr/>
          <p:nvPr/>
        </p:nvSpPr>
        <p:spPr>
          <a:xfrm>
            <a:off x="362830" y="2341475"/>
            <a:ext cx="42618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58"/>
          <p:cNvSpPr txBox="1"/>
          <p:nvPr/>
        </p:nvSpPr>
        <p:spPr>
          <a:xfrm>
            <a:off x="1750681" y="2217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64</a:t>
            </a:r>
            <a:endParaRPr sz="1800">
              <a:solidFill>
                <a:srgbClr val="F1883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84" name="Google Shape;784;p58"/>
          <p:cNvSpPr txBox="1"/>
          <p:nvPr/>
        </p:nvSpPr>
        <p:spPr>
          <a:xfrm>
            <a:off x="3246305" y="2217025"/>
            <a:ext cx="1354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64</a:t>
            </a:r>
            <a:endParaRPr sz="1800">
              <a:solidFill>
                <a:srgbClr val="F1883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85" name="Google Shape;785;p58"/>
          <p:cNvSpPr txBox="1"/>
          <p:nvPr/>
        </p:nvSpPr>
        <p:spPr>
          <a:xfrm>
            <a:off x="331580" y="2217025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980000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980000"/>
                </a:solidFill>
                <a:latin typeface="Fira Sans"/>
                <a:ea typeface="Fira Sans"/>
                <a:cs typeface="Fira Sans"/>
                <a:sym typeface="Fira Sans"/>
              </a:rPr>
              <a:t>256</a:t>
            </a:r>
            <a:endParaRPr sz="1800">
              <a:solidFill>
                <a:srgbClr val="980000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86" name="Google Shape;786;p58"/>
          <p:cNvSpPr/>
          <p:nvPr/>
        </p:nvSpPr>
        <p:spPr>
          <a:xfrm>
            <a:off x="362830" y="3484475"/>
            <a:ext cx="56976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7" name="Google Shape;787;p58"/>
          <p:cNvSpPr txBox="1"/>
          <p:nvPr/>
        </p:nvSpPr>
        <p:spPr>
          <a:xfrm>
            <a:off x="1750681" y="3360031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88" name="Google Shape;788;p58"/>
          <p:cNvSpPr txBox="1"/>
          <p:nvPr/>
        </p:nvSpPr>
        <p:spPr>
          <a:xfrm>
            <a:off x="3246305" y="3360025"/>
            <a:ext cx="1354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89" name="Google Shape;789;p58"/>
          <p:cNvSpPr txBox="1"/>
          <p:nvPr/>
        </p:nvSpPr>
        <p:spPr>
          <a:xfrm>
            <a:off x="331580" y="3360025"/>
            <a:ext cx="1378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64</a:t>
            </a:r>
            <a:endParaRPr sz="1800">
              <a:solidFill>
                <a:srgbClr val="F18839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90" name="Google Shape;790;p58"/>
          <p:cNvSpPr txBox="1"/>
          <p:nvPr/>
        </p:nvSpPr>
        <p:spPr>
          <a:xfrm>
            <a:off x="4694105" y="3360025"/>
            <a:ext cx="1354200" cy="2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endParaRPr sz="1800">
              <a:solidFill>
                <a:srgbClr val="0095EB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791" name="Google Shape;791;p58"/>
          <p:cNvSpPr txBox="1"/>
          <p:nvPr/>
        </p:nvSpPr>
        <p:spPr>
          <a:xfrm>
            <a:off x="331580" y="4488325"/>
            <a:ext cx="5728800" cy="6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(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128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192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0095EB"/>
                </a:solidFill>
                <a:latin typeface="Fira Sans"/>
                <a:ea typeface="Fira Sans"/>
                <a:cs typeface="Fira Sans"/>
                <a:sym typeface="Fira Sans"/>
              </a:rPr>
              <a:t>96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+</a:t>
            </a:r>
            <a:r>
              <a:rPr lang="en" sz="1800">
                <a:solidFill>
                  <a:srgbClr val="F18839"/>
                </a:solidFill>
                <a:latin typeface="Fira Sans"/>
                <a:ea typeface="Fira Sans"/>
                <a:cs typeface="Fira Sans"/>
                <a:sym typeface="Fira Sans"/>
              </a:rPr>
              <a:t>64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) = 28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28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x</a:t>
            </a:r>
            <a:r>
              <a:rPr lang="en" sz="1800">
                <a:solidFill>
                  <a:srgbClr val="000000"/>
                </a:solidFill>
                <a:latin typeface="Fira Sans"/>
                <a:ea typeface="Fira Sans"/>
                <a:cs typeface="Fira Sans"/>
                <a:sym typeface="Fira Sans"/>
              </a:rPr>
              <a:t>480</a:t>
            </a:r>
            <a:endParaRPr sz="1800"/>
          </a:p>
        </p:txBody>
      </p:sp>
      <p:sp>
        <p:nvSpPr>
          <p:cNvPr id="792" name="Google Shape;792;p58"/>
          <p:cNvSpPr txBox="1"/>
          <p:nvPr/>
        </p:nvSpPr>
        <p:spPr>
          <a:xfrm>
            <a:off x="6403700" y="25"/>
            <a:ext cx="22293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Nunito"/>
                <a:ea typeface="Nunito"/>
                <a:cs typeface="Nunito"/>
                <a:sym typeface="Nunito"/>
              </a:rPr>
              <a:t>358M ops!!!</a:t>
            </a:r>
            <a:endParaRPr sz="2200" dirty="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dirty="0">
                <a:latin typeface="Nunito"/>
                <a:ea typeface="Nunito"/>
                <a:cs typeface="Nunito"/>
                <a:sym typeface="Nunito"/>
              </a:rPr>
              <a:t>(vs. </a:t>
            </a:r>
            <a:r>
              <a:rPr lang="en" sz="2000" dirty="0">
                <a:latin typeface="Nunito"/>
                <a:ea typeface="Nunito"/>
                <a:cs typeface="Nunito"/>
                <a:sym typeface="Nunito"/>
              </a:rPr>
              <a:t>854M)</a:t>
            </a:r>
            <a:endParaRPr sz="2200" dirty="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3" name="Google Shape;793;p5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3E8B3D-49A8-0136-4DC6-8120016DD0BA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8BEA1A3-3EC3-EDBA-A824-FE8EBBE8B9C6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145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5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800" name="Google Shape;80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67085"/>
            <a:ext cx="9144001" cy="2169439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59"/>
          <p:cNvSpPr/>
          <p:nvPr/>
        </p:nvSpPr>
        <p:spPr>
          <a:xfrm>
            <a:off x="-116225" y="1581600"/>
            <a:ext cx="94587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02" name="Google Shape;802;p59"/>
          <p:cNvCxnSpPr>
            <a:stCxn id="803" idx="2"/>
          </p:cNvCxnSpPr>
          <p:nvPr/>
        </p:nvCxnSpPr>
        <p:spPr>
          <a:xfrm>
            <a:off x="966900" y="3259225"/>
            <a:ext cx="935700" cy="1164000"/>
          </a:xfrm>
          <a:prstGeom prst="straightConnector1">
            <a:avLst/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04" name="Google Shape;804;p59"/>
          <p:cNvSpPr txBox="1"/>
          <p:nvPr/>
        </p:nvSpPr>
        <p:spPr>
          <a:xfrm>
            <a:off x="1240975" y="4156400"/>
            <a:ext cx="5117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Conv-Pool 2x Conv-Pool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03" name="Google Shape;803;p59"/>
          <p:cNvSpPr/>
          <p:nvPr/>
        </p:nvSpPr>
        <p:spPr>
          <a:xfrm>
            <a:off x="311700" y="2350825"/>
            <a:ext cx="1310400" cy="9084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5EB"/>
              </a:solidFill>
            </a:endParaRPr>
          </a:p>
        </p:txBody>
      </p:sp>
      <p:sp>
        <p:nvSpPr>
          <p:cNvPr id="805" name="Google Shape;805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146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B01804-CADA-682F-340A-DA2E5B7BD287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561A5A4-E78F-7A42-B5D2-4B877A127DD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146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6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812" name="Google Shape;812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67085"/>
            <a:ext cx="9144001" cy="2169439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60"/>
          <p:cNvSpPr/>
          <p:nvPr/>
        </p:nvSpPr>
        <p:spPr>
          <a:xfrm>
            <a:off x="-116225" y="1581600"/>
            <a:ext cx="94587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14" name="Google Shape;814;p60"/>
          <p:cNvCxnSpPr>
            <a:stCxn id="815" idx="2"/>
            <a:endCxn id="816" idx="0"/>
          </p:cNvCxnSpPr>
          <p:nvPr/>
        </p:nvCxnSpPr>
        <p:spPr>
          <a:xfrm>
            <a:off x="5033900" y="3750900"/>
            <a:ext cx="7200" cy="573000"/>
          </a:xfrm>
          <a:prstGeom prst="straightConnector1">
            <a:avLst/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15" name="Google Shape;815;p60"/>
          <p:cNvSpPr/>
          <p:nvPr/>
        </p:nvSpPr>
        <p:spPr>
          <a:xfrm flipH="1">
            <a:off x="1622150" y="1581600"/>
            <a:ext cx="6823500" cy="21693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5EB"/>
              </a:solidFill>
            </a:endParaRPr>
          </a:p>
        </p:txBody>
      </p:sp>
      <p:sp>
        <p:nvSpPr>
          <p:cNvPr id="816" name="Google Shape;816;p60"/>
          <p:cNvSpPr txBox="1"/>
          <p:nvPr/>
        </p:nvSpPr>
        <p:spPr>
          <a:xfrm>
            <a:off x="2479225" y="4323825"/>
            <a:ext cx="51240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Stacked Inception Modules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7" name="Google Shape;817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147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C46C37-4189-5E4E-EF17-DB87C0676579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2E7DAFF-3C7D-EE04-05AA-2A70D4D81413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147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6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824" name="Google Shape;824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67085"/>
            <a:ext cx="9144001" cy="2169439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61"/>
          <p:cNvSpPr/>
          <p:nvPr/>
        </p:nvSpPr>
        <p:spPr>
          <a:xfrm>
            <a:off x="-116225" y="1581600"/>
            <a:ext cx="94587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26" name="Google Shape;826;p61"/>
          <p:cNvCxnSpPr>
            <a:stCxn id="827" idx="2"/>
          </p:cNvCxnSpPr>
          <p:nvPr/>
        </p:nvCxnSpPr>
        <p:spPr>
          <a:xfrm flipH="1">
            <a:off x="7967000" y="2606650"/>
            <a:ext cx="791700" cy="1534500"/>
          </a:xfrm>
          <a:prstGeom prst="straightConnector1">
            <a:avLst/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27" name="Google Shape;827;p61"/>
          <p:cNvSpPr/>
          <p:nvPr/>
        </p:nvSpPr>
        <p:spPr>
          <a:xfrm>
            <a:off x="8445650" y="1784050"/>
            <a:ext cx="626100" cy="8226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5EB"/>
              </a:solidFill>
            </a:endParaRPr>
          </a:p>
        </p:txBody>
      </p:sp>
      <p:sp>
        <p:nvSpPr>
          <p:cNvPr id="828" name="Google Shape;828;p61"/>
          <p:cNvSpPr txBox="1"/>
          <p:nvPr/>
        </p:nvSpPr>
        <p:spPr>
          <a:xfrm>
            <a:off x="5240975" y="4247625"/>
            <a:ext cx="38100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Classifier Output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29" name="Google Shape;829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2EA603-6F53-4708-EB94-DF9C99588C6C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182DBE3-3D90-62F9-F1F5-5072F1BB50D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148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6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836" name="Google Shape;83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67085"/>
            <a:ext cx="9144001" cy="2169439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62"/>
          <p:cNvSpPr/>
          <p:nvPr/>
        </p:nvSpPr>
        <p:spPr>
          <a:xfrm>
            <a:off x="-116225" y="1581600"/>
            <a:ext cx="94587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38" name="Google Shape;838;p62"/>
          <p:cNvCxnSpPr>
            <a:stCxn id="839" idx="2"/>
            <a:endCxn id="840" idx="0"/>
          </p:cNvCxnSpPr>
          <p:nvPr/>
        </p:nvCxnSpPr>
        <p:spPr>
          <a:xfrm flipH="1">
            <a:off x="6002875" y="3448900"/>
            <a:ext cx="686100" cy="798600"/>
          </a:xfrm>
          <a:prstGeom prst="straightConnector1">
            <a:avLst/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40" name="Google Shape;840;p62"/>
          <p:cNvSpPr txBox="1"/>
          <p:nvPr/>
        </p:nvSpPr>
        <p:spPr>
          <a:xfrm>
            <a:off x="4097975" y="4247625"/>
            <a:ext cx="38100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Auxiliary Classifiers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39" name="Google Shape;839;p62"/>
          <p:cNvSpPr/>
          <p:nvPr/>
        </p:nvSpPr>
        <p:spPr>
          <a:xfrm>
            <a:off x="5962825" y="2813500"/>
            <a:ext cx="1452300" cy="6354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5EB"/>
              </a:solidFill>
            </a:endParaRPr>
          </a:p>
        </p:txBody>
      </p:sp>
      <p:sp>
        <p:nvSpPr>
          <p:cNvPr id="841" name="Google Shape;841;p62"/>
          <p:cNvSpPr/>
          <p:nvPr/>
        </p:nvSpPr>
        <p:spPr>
          <a:xfrm>
            <a:off x="3981750" y="3118300"/>
            <a:ext cx="1452300" cy="6354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5EB"/>
              </a:solidFill>
            </a:endParaRPr>
          </a:p>
        </p:txBody>
      </p:sp>
      <p:cxnSp>
        <p:nvCxnSpPr>
          <p:cNvPr id="842" name="Google Shape;842;p62"/>
          <p:cNvCxnSpPr>
            <a:stCxn id="841" idx="3"/>
            <a:endCxn id="840" idx="0"/>
          </p:cNvCxnSpPr>
          <p:nvPr/>
        </p:nvCxnSpPr>
        <p:spPr>
          <a:xfrm>
            <a:off x="5434050" y="3436000"/>
            <a:ext cx="568800" cy="811500"/>
          </a:xfrm>
          <a:prstGeom prst="straightConnector1">
            <a:avLst/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43" name="Google Shape;843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149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F48198-DC89-7CBF-5B1F-67327F3249C7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5790092F-E3B1-1C93-D031-3781D205338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149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6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pic>
        <p:nvPicPr>
          <p:cNvPr id="850" name="Google Shape;850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67085"/>
            <a:ext cx="9144001" cy="2169439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3"/>
          <p:cNvSpPr/>
          <p:nvPr/>
        </p:nvSpPr>
        <p:spPr>
          <a:xfrm>
            <a:off x="-116225" y="1581600"/>
            <a:ext cx="9458700" cy="21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52" name="Google Shape;852;p63"/>
          <p:cNvCxnSpPr>
            <a:stCxn id="853" idx="2"/>
          </p:cNvCxnSpPr>
          <p:nvPr/>
        </p:nvCxnSpPr>
        <p:spPr>
          <a:xfrm flipH="1">
            <a:off x="7967000" y="2606650"/>
            <a:ext cx="791700" cy="1534500"/>
          </a:xfrm>
          <a:prstGeom prst="straightConnector1">
            <a:avLst/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853" name="Google Shape;853;p63"/>
          <p:cNvSpPr/>
          <p:nvPr/>
        </p:nvSpPr>
        <p:spPr>
          <a:xfrm>
            <a:off x="8445650" y="1784050"/>
            <a:ext cx="626100" cy="8226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095EB"/>
              </a:solidFill>
            </a:endParaRPr>
          </a:p>
        </p:txBody>
      </p:sp>
      <p:sp>
        <p:nvSpPr>
          <p:cNvPr id="854" name="Google Shape;854;p63"/>
          <p:cNvSpPr txBox="1"/>
          <p:nvPr/>
        </p:nvSpPr>
        <p:spPr>
          <a:xfrm>
            <a:off x="-50" y="4019025"/>
            <a:ext cx="9144000" cy="10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 total loss function is a weighted sum of the auxiliary loss and the real loss.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Courier New"/>
                <a:ea typeface="Courier New"/>
                <a:cs typeface="Courier New"/>
                <a:sym typeface="Courier New"/>
              </a:rPr>
              <a:t>total_loss = real_loss + 0.3*aux_loss_1 + 0.3*aux_loss_2</a:t>
            </a:r>
            <a:endParaRPr sz="2000">
              <a:solidFill>
                <a:srgbClr val="424242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7B0570-574D-B2FF-3B10-0692B0C1B640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6985948-E3A9-E3A0-43E7-31EF6275277E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150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6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861" name="Google Shape;861;p64"/>
          <p:cNvSpPr txBox="1"/>
          <p:nvPr/>
        </p:nvSpPr>
        <p:spPr>
          <a:xfrm>
            <a:off x="382375" y="1376550"/>
            <a:ext cx="8343900" cy="30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 err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GoogLeNet</a:t>
            </a: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has </a:t>
            </a:r>
            <a:r>
              <a:rPr lang="en" sz="21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9 inception modules</a:t>
            </a: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stacked linearly. </a:t>
            </a:r>
            <a:endParaRPr sz="21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It is </a:t>
            </a:r>
            <a:r>
              <a:rPr lang="en" sz="21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22 layers deep</a:t>
            </a:r>
            <a:r>
              <a:rPr lang="en" sz="2100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(27, including the pooling layers). </a:t>
            </a:r>
            <a:endParaRPr sz="21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It uses </a:t>
            </a:r>
            <a:r>
              <a:rPr lang="en" sz="2100" b="1" dirty="0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global average pooling</a:t>
            </a: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at the end of the last inception module. </a:t>
            </a:r>
            <a:endParaRPr sz="21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 err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GoogLeNet</a:t>
            </a: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= Inception v1</a:t>
            </a:r>
            <a:endParaRPr sz="21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Inception v2, </a:t>
            </a:r>
            <a:r>
              <a:rPr lang="en" sz="21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v3, v4, Inception-</a:t>
            </a:r>
            <a:r>
              <a:rPr lang="en" sz="2100" dirty="0" err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ResNet</a:t>
            </a:r>
            <a:r>
              <a:rPr lang="en" sz="21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v1, v2</a:t>
            </a: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: </a:t>
            </a:r>
            <a:r>
              <a:rPr lang="en" sz="1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https://</a:t>
            </a:r>
            <a:r>
              <a:rPr lang="en" sz="1200" dirty="0" err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towardsdatascience.com</a:t>
            </a:r>
            <a:r>
              <a:rPr lang="en" sz="12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/a-simple-guide-to-the-versions-of-the-inception-network-7fc52b863202</a:t>
            </a:r>
            <a:endParaRPr sz="12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2" name="Google Shape;862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151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076D64-3948-48CB-1243-6C4D2CE171B3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D2486AF-E291-50DE-70BD-095BBF9CD989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151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6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GoogLeNet </a:t>
            </a:r>
            <a:r>
              <a:rPr lang="en" sz="2800"/>
              <a:t>[Szegedy et al., 2014]</a:t>
            </a:r>
            <a:endParaRPr sz="2800"/>
          </a:p>
        </p:txBody>
      </p:sp>
      <p:sp>
        <p:nvSpPr>
          <p:cNvPr id="869" name="Google Shape;869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152</a:t>
            </a:fld>
            <a:endParaRPr/>
          </a:p>
        </p:txBody>
      </p:sp>
      <p:grpSp>
        <p:nvGrpSpPr>
          <p:cNvPr id="870" name="Google Shape;870;p65"/>
          <p:cNvGrpSpPr/>
          <p:nvPr/>
        </p:nvGrpSpPr>
        <p:grpSpPr>
          <a:xfrm>
            <a:off x="672901" y="1613050"/>
            <a:ext cx="7798199" cy="2591825"/>
            <a:chOff x="810800" y="1994050"/>
            <a:chExt cx="7798199" cy="2591825"/>
          </a:xfrm>
        </p:grpSpPr>
        <p:pic>
          <p:nvPicPr>
            <p:cNvPr id="871" name="Google Shape;871;p65"/>
            <p:cNvPicPr preferRelativeResize="0"/>
            <p:nvPr/>
          </p:nvPicPr>
          <p:blipFill rotWithShape="1">
            <a:blip r:embed="rId3">
              <a:alphaModFix/>
            </a:blip>
            <a:srcRect r="4525"/>
            <a:stretch/>
          </p:blipFill>
          <p:spPr>
            <a:xfrm>
              <a:off x="810800" y="1994050"/>
              <a:ext cx="7798199" cy="259182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872" name="Google Shape;872;p65"/>
            <p:cNvSpPr/>
            <p:nvPr/>
          </p:nvSpPr>
          <p:spPr>
            <a:xfrm>
              <a:off x="7967424" y="3106039"/>
              <a:ext cx="283800" cy="283800"/>
            </a:xfrm>
            <a:prstGeom prst="ellipse">
              <a:avLst/>
            </a:prstGeom>
            <a:solidFill>
              <a:srgbClr val="0095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65"/>
            <p:cNvSpPr/>
            <p:nvPr/>
          </p:nvSpPr>
          <p:spPr>
            <a:xfrm>
              <a:off x="7967424" y="3816177"/>
              <a:ext cx="283800" cy="283800"/>
            </a:xfrm>
            <a:prstGeom prst="ellipse">
              <a:avLst/>
            </a:prstGeom>
            <a:solidFill>
              <a:srgbClr val="F1C23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65"/>
            <p:cNvSpPr/>
            <p:nvPr/>
          </p:nvSpPr>
          <p:spPr>
            <a:xfrm>
              <a:off x="7967424" y="4197177"/>
              <a:ext cx="283800" cy="2838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65"/>
            <p:cNvSpPr/>
            <p:nvPr/>
          </p:nvSpPr>
          <p:spPr>
            <a:xfrm>
              <a:off x="7967424" y="3470813"/>
              <a:ext cx="283800" cy="283800"/>
            </a:xfrm>
            <a:prstGeom prst="ellipse">
              <a:avLst/>
            </a:prstGeom>
            <a:solidFill>
              <a:srgbClr val="6AA84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5FE9DC5-D75A-665C-ECA8-368063D616AE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236817E-33F6-8F3F-A360-4AA1423C6EC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152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6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sz="3600" dirty="0"/>
              <a:t>CNN Architectures</a:t>
            </a:r>
            <a:endParaRPr sz="36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890" name="Google Shape;890;p67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Char char="●"/>
            </a:pPr>
            <a:r>
              <a:rPr lang="en" sz="2200"/>
              <a:t>CNN Architectures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LeNet (1998)</a:t>
            </a:r>
            <a:endParaRPr sz="2200" b="1">
              <a:solidFill>
                <a:srgbClr val="0095EB"/>
              </a:solidFill>
            </a:endParaRPr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AlexNet (2012)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ZFNet (2013)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VGGNet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GoogLeNet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 b="1">
                <a:solidFill>
                  <a:srgbClr val="0095EB"/>
                </a:solidFill>
              </a:rPr>
              <a:t>ResNet (2015)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91" name="Google Shape;891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153</a:t>
            </a:fld>
            <a:endParaRPr/>
          </a:p>
        </p:txBody>
      </p:sp>
      <p:sp>
        <p:nvSpPr>
          <p:cNvPr id="892" name="Google Shape;892;p67"/>
          <p:cNvSpPr txBox="1"/>
          <p:nvPr/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3" name="Google Shape;893;p6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67"/>
          <p:cNvSpPr/>
          <p:nvPr/>
        </p:nvSpPr>
        <p:spPr>
          <a:xfrm>
            <a:off x="8809225" y="2288400"/>
            <a:ext cx="143400" cy="96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895" name="Google Shape;89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025" y="160675"/>
            <a:ext cx="3591240" cy="11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543" y="1392576"/>
            <a:ext cx="3613202" cy="11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4106" y="124807"/>
            <a:ext cx="575575" cy="22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8" name="Google Shape;898;p6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4037" y="3713382"/>
            <a:ext cx="3443426" cy="1108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6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50896" y="2585453"/>
            <a:ext cx="771775" cy="250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6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2325" y="2641725"/>
            <a:ext cx="3613201" cy="10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67"/>
          <p:cNvSpPr/>
          <p:nvPr/>
        </p:nvSpPr>
        <p:spPr>
          <a:xfrm>
            <a:off x="8240239" y="2515172"/>
            <a:ext cx="873300" cy="25944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902" name="Google Shape;902;p67"/>
          <p:cNvCxnSpPr>
            <a:endCxn id="901" idx="1"/>
          </p:cNvCxnSpPr>
          <p:nvPr/>
        </p:nvCxnSpPr>
        <p:spPr>
          <a:xfrm rot="10800000" flipH="1">
            <a:off x="3317839" y="3812372"/>
            <a:ext cx="4922400" cy="568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stealth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F85ADF7-4D0B-7932-CFAE-94C03DEFE61C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9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68"/>
          <p:cNvSpPr txBox="1"/>
          <p:nvPr/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154</a:t>
            </a:fld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09" name="Google Shape;909;p68"/>
          <p:cNvSpPr txBox="1"/>
          <p:nvPr/>
        </p:nvSpPr>
        <p:spPr>
          <a:xfrm>
            <a:off x="1551900" y="3637050"/>
            <a:ext cx="6149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2011      </a:t>
            </a:r>
            <a:r>
              <a:rPr lang="en" sz="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2012      </a:t>
            </a: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2013      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 </a:t>
            </a:r>
            <a:r>
              <a:rPr lang="en" sz="1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2014      2015</a:t>
            </a:r>
            <a:r>
              <a:rPr lang="en"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2016 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0" name="Google Shape;910;p68"/>
          <p:cNvSpPr txBox="1"/>
          <p:nvPr/>
        </p:nvSpPr>
        <p:spPr>
          <a:xfrm>
            <a:off x="1539151" y="4115375"/>
            <a:ext cx="62091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 year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1" name="Google Shape;911;p68"/>
          <p:cNvSpPr/>
          <p:nvPr/>
        </p:nvSpPr>
        <p:spPr>
          <a:xfrm>
            <a:off x="1539150" y="914275"/>
            <a:ext cx="6209100" cy="281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68"/>
          <p:cNvSpPr/>
          <p:nvPr/>
        </p:nvSpPr>
        <p:spPr>
          <a:xfrm>
            <a:off x="2696807" y="2406275"/>
            <a:ext cx="501300" cy="132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68"/>
          <p:cNvSpPr txBox="1"/>
          <p:nvPr/>
        </p:nvSpPr>
        <p:spPr>
          <a:xfrm>
            <a:off x="2544788" y="19939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4" name="Google Shape;914;p68"/>
          <p:cNvSpPr/>
          <p:nvPr/>
        </p:nvSpPr>
        <p:spPr>
          <a:xfrm>
            <a:off x="1815745" y="1518125"/>
            <a:ext cx="501300" cy="22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7BB7"/>
              </a:solidFill>
            </a:endParaRPr>
          </a:p>
        </p:txBody>
      </p:sp>
      <p:sp>
        <p:nvSpPr>
          <p:cNvPr id="915" name="Google Shape;915;p68"/>
          <p:cNvSpPr txBox="1"/>
          <p:nvPr/>
        </p:nvSpPr>
        <p:spPr>
          <a:xfrm>
            <a:off x="1690219" y="10795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26.1%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6" name="Google Shape;916;p68"/>
          <p:cNvSpPr txBox="1"/>
          <p:nvPr/>
        </p:nvSpPr>
        <p:spPr>
          <a:xfrm rot="-5401093">
            <a:off x="-166012" y="1967475"/>
            <a:ext cx="28302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Classification error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17" name="Google Shape;91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775" y="1079500"/>
            <a:ext cx="2701150" cy="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68"/>
          <p:cNvSpPr txBox="1"/>
          <p:nvPr/>
        </p:nvSpPr>
        <p:spPr>
          <a:xfrm>
            <a:off x="0" y="4382475"/>
            <a:ext cx="91440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“Deep Residual Learning for Image Recognition”, CVPR 2016, </a:t>
            </a:r>
            <a:r>
              <a:rPr lang="en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https://arxiv.org/pdf/1512.03385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19" name="Google Shape;919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154</a:t>
            </a:fld>
            <a:endParaRPr/>
          </a:p>
        </p:txBody>
      </p:sp>
      <p:sp>
        <p:nvSpPr>
          <p:cNvPr id="920" name="Google Shape;920;p68"/>
          <p:cNvSpPr txBox="1"/>
          <p:nvPr/>
        </p:nvSpPr>
        <p:spPr>
          <a:xfrm>
            <a:off x="2602324" y="1714975"/>
            <a:ext cx="26241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1" name="Google Shape;921;p68"/>
          <p:cNvSpPr/>
          <p:nvPr/>
        </p:nvSpPr>
        <p:spPr>
          <a:xfrm>
            <a:off x="3577870" y="2743250"/>
            <a:ext cx="501300" cy="9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2" name="Google Shape;922;p68"/>
          <p:cNvSpPr txBox="1"/>
          <p:nvPr/>
        </p:nvSpPr>
        <p:spPr>
          <a:xfrm>
            <a:off x="3428462" y="235032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11.2%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3" name="Google Shape;923;p68"/>
          <p:cNvSpPr txBox="1"/>
          <p:nvPr/>
        </p:nvSpPr>
        <p:spPr>
          <a:xfrm>
            <a:off x="3471049" y="2092862"/>
            <a:ext cx="1799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ZFNet,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4" name="Google Shape;924;p68"/>
          <p:cNvSpPr/>
          <p:nvPr/>
        </p:nvSpPr>
        <p:spPr>
          <a:xfrm>
            <a:off x="4458925" y="3014750"/>
            <a:ext cx="501300" cy="71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5" name="Google Shape;925;p68"/>
          <p:cNvSpPr txBox="1"/>
          <p:nvPr/>
        </p:nvSpPr>
        <p:spPr>
          <a:xfrm>
            <a:off x="4312136" y="261723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6" name="Google Shape;926;p68"/>
          <p:cNvSpPr txBox="1"/>
          <p:nvPr/>
        </p:nvSpPr>
        <p:spPr>
          <a:xfrm>
            <a:off x="4385450" y="2413025"/>
            <a:ext cx="20751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VGGNet, 19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27" name="Google Shape;927;p68"/>
          <p:cNvSpPr/>
          <p:nvPr/>
        </p:nvSpPr>
        <p:spPr>
          <a:xfrm>
            <a:off x="5373332" y="3121575"/>
            <a:ext cx="501300" cy="60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8" name="Google Shape;928;p68"/>
          <p:cNvSpPr txBox="1"/>
          <p:nvPr/>
        </p:nvSpPr>
        <p:spPr>
          <a:xfrm>
            <a:off x="5226536" y="272395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6.7%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929" name="Google Shape;929;p68"/>
          <p:cNvCxnSpPr/>
          <p:nvPr/>
        </p:nvCxnSpPr>
        <p:spPr>
          <a:xfrm>
            <a:off x="1535150" y="3285539"/>
            <a:ext cx="6212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930" name="Google Shape;930;p68"/>
          <p:cNvSpPr txBox="1"/>
          <p:nvPr/>
        </p:nvSpPr>
        <p:spPr>
          <a:xfrm>
            <a:off x="5281578" y="20928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GoogLeNet, 22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1" name="Google Shape;931;p68"/>
          <p:cNvSpPr/>
          <p:nvPr/>
        </p:nvSpPr>
        <p:spPr>
          <a:xfrm>
            <a:off x="6169059" y="3396900"/>
            <a:ext cx="501300" cy="3336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2" name="Google Shape;932;p68"/>
          <p:cNvSpPr txBox="1"/>
          <p:nvPr/>
        </p:nvSpPr>
        <p:spPr>
          <a:xfrm>
            <a:off x="6024875" y="2974675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3.6%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33" name="Google Shape;933;p68"/>
          <p:cNvSpPr txBox="1"/>
          <p:nvPr/>
        </p:nvSpPr>
        <p:spPr>
          <a:xfrm>
            <a:off x="6083235" y="27786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ResNet, 152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21EF8D-143A-08C7-914E-F276C69C89A7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09A9DB2-47A0-34CC-6B76-1D1F2D4836D3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154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7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ResNet </a:t>
            </a:r>
            <a:r>
              <a:rPr lang="en" sz="2800"/>
              <a:t>[He et al., 2015]</a:t>
            </a:r>
            <a:endParaRPr sz="2800"/>
          </a:p>
        </p:txBody>
      </p:sp>
      <p:sp>
        <p:nvSpPr>
          <p:cNvPr id="990" name="Google Shape;990;p71"/>
          <p:cNvSpPr txBox="1"/>
          <p:nvPr/>
        </p:nvSpPr>
        <p:spPr>
          <a:xfrm>
            <a:off x="382375" y="1376550"/>
            <a:ext cx="8761500" cy="3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 err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ResNet</a:t>
            </a:r>
            <a:r>
              <a:rPr lang="en" sz="21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@ ILSVRC &amp; COCO 2015 Competitions</a:t>
            </a:r>
            <a:endParaRPr sz="21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21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</a:t>
            </a:r>
            <a:r>
              <a:rPr lang="en" sz="2100" b="1" baseline="300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</a:t>
            </a:r>
            <a:r>
              <a:rPr lang="en" sz="21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place in ALL five main tracks</a:t>
            </a:r>
            <a:endParaRPr sz="2100" b="1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ImageNet Classification: “Ultra-deep” 152-layer nets  </a:t>
            </a:r>
            <a:endParaRPr sz="21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ImageNet Detection: 16% better than 2</a:t>
            </a:r>
            <a:r>
              <a:rPr lang="en" sz="2100" baseline="300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nd</a:t>
            </a:r>
            <a:endParaRPr sz="2100" baseline="300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ImageNet Localization: 27% better than 2</a:t>
            </a:r>
            <a:r>
              <a:rPr lang="en" sz="2100" baseline="300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nd</a:t>
            </a:r>
            <a:endParaRPr sz="21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COCO Detection: 11% better than 2</a:t>
            </a:r>
            <a:r>
              <a:rPr lang="en" sz="2100" baseline="300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nd</a:t>
            </a:r>
            <a:endParaRPr sz="21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COCO Segmentation: 12% better than 2</a:t>
            </a:r>
            <a:r>
              <a:rPr lang="en" sz="2100" baseline="30000" dirty="0">
                <a:solidFill>
                  <a:schemeClr val="tx1"/>
                </a:solidFill>
                <a:latin typeface="Nunito"/>
                <a:ea typeface="Nunito"/>
                <a:cs typeface="Nunito"/>
                <a:sym typeface="Nunito"/>
              </a:rPr>
              <a:t>nd</a:t>
            </a:r>
            <a:endParaRPr sz="2100" dirty="0">
              <a:solidFill>
                <a:schemeClr val="tx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91" name="Google Shape;991;p7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B29C63-9426-93C1-E51A-F08B0BC67D1A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679CD49-41A4-E004-99F9-5630A60B927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155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7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 err="1"/>
              <a:t>ResNet</a:t>
            </a:r>
            <a:r>
              <a:rPr lang="en" sz="3600" dirty="0"/>
              <a:t> </a:t>
            </a:r>
            <a:r>
              <a:rPr lang="en" sz="2800" dirty="0"/>
              <a:t>[He et al., 2015]</a:t>
            </a:r>
            <a:endParaRPr sz="2800" dirty="0"/>
          </a:p>
        </p:txBody>
      </p:sp>
      <p:sp>
        <p:nvSpPr>
          <p:cNvPr id="998" name="Google Shape;998;p72"/>
          <p:cNvSpPr txBox="1"/>
          <p:nvPr/>
        </p:nvSpPr>
        <p:spPr>
          <a:xfrm>
            <a:off x="372525" y="1282250"/>
            <a:ext cx="7056600" cy="34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Very deep networks using residual connections</a:t>
            </a:r>
            <a:endParaRPr sz="22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152-layer model for ImageNet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ILSVRC’15 classification winner 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(3.57% top 5 error)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999" name="Google Shape;99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93432" y="0"/>
            <a:ext cx="137449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E8D3E5-E26F-247B-A48B-C4A03B6C2BE2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39473-49EB-AA7F-2192-A79F53DCE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>
            <a:extLst>
              <a:ext uri="{FF2B5EF4-FFF2-40B4-BE49-F238E27FC236}">
                <a16:creationId xmlns:a16="http://schemas.microsoft.com/office/drawing/2014/main" id="{049C2485-5B1E-87FA-5A51-BB4DFFF14FCB}"/>
              </a:ext>
            </a:extLst>
          </p:cNvPr>
          <p:cNvSpPr txBox="1"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 algn="r" defTabSz="685800">
              <a:lnSpc>
                <a:spcPts val="1785"/>
              </a:lnSpc>
              <a:buClrTx/>
              <a:defRPr/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marL="9525" algn="r" defTabSz="685800">
                <a:lnSpc>
                  <a:spcPts val="1785"/>
                </a:lnSpc>
                <a:buClrTx/>
                <a:defRPr/>
              </a:pPr>
              <a:t>157</a:t>
            </a:fld>
            <a:endParaRPr sz="15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2342BF6C-72BB-9968-398D-BBC738CB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157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itle 13">
            <a:extLst>
              <a:ext uri="{FF2B5EF4-FFF2-40B4-BE49-F238E27FC236}">
                <a16:creationId xmlns:a16="http://schemas.microsoft.com/office/drawing/2014/main" id="{1429C881-5EC7-5A06-F1A5-9DDB45282E0F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sz="4000" dirty="0" err="1"/>
              <a:t>ResNet</a:t>
            </a:r>
            <a:r>
              <a:rPr lang="en" sz="4000" dirty="0"/>
              <a:t> </a:t>
            </a:r>
            <a:r>
              <a:rPr lang="en" sz="3200" dirty="0"/>
              <a:t>[He et al., 2015] – Vanishing Gradient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63D7D5-36C4-2ED9-37BD-6210091FC4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8" b="72536"/>
          <a:stretch/>
        </p:blipFill>
        <p:spPr>
          <a:xfrm>
            <a:off x="751703" y="1454413"/>
            <a:ext cx="7772400" cy="108739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583AF6-36C9-506F-D82A-8521C2AD79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29" t="32535" r="22364" b="45156"/>
          <a:stretch/>
        </p:blipFill>
        <p:spPr>
          <a:xfrm>
            <a:off x="2314832" y="3031525"/>
            <a:ext cx="4514335" cy="845982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2138905-D9C8-25AD-A583-086EDC625126}"/>
              </a:ext>
            </a:extLst>
          </p:cNvPr>
          <p:cNvSpPr/>
          <p:nvPr/>
        </p:nvSpPr>
        <p:spPr>
          <a:xfrm>
            <a:off x="2314832" y="2850292"/>
            <a:ext cx="2323071" cy="34598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2F727E-E8FC-6DE6-A622-CBAAAD468964}"/>
              </a:ext>
            </a:extLst>
          </p:cNvPr>
          <p:cNvSpPr txBox="1"/>
          <p:nvPr/>
        </p:nvSpPr>
        <p:spPr>
          <a:xfrm>
            <a:off x="3285429" y="4201298"/>
            <a:ext cx="257314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Overflow/Underflow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Vanishing/exploding gradients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A2D860-1040-F27E-21F6-10818E1DC652}"/>
              </a:ext>
            </a:extLst>
          </p:cNvPr>
          <p:cNvSpPr txBox="1"/>
          <p:nvPr/>
        </p:nvSpPr>
        <p:spPr>
          <a:xfrm>
            <a:off x="5934123" y="4753810"/>
            <a:ext cx="275267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Deep Coursera Specialization [Andrew Ng]</a:t>
            </a:r>
          </a:p>
        </p:txBody>
      </p:sp>
    </p:spTree>
    <p:extLst>
      <p:ext uri="{BB962C8B-B14F-4D97-AF65-F5344CB8AC3E}">
        <p14:creationId xmlns:p14="http://schemas.microsoft.com/office/powerpoint/2010/main" val="71866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7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ResNet </a:t>
            </a:r>
            <a:r>
              <a:rPr lang="en" sz="2800"/>
              <a:t>[He et al., 2015]</a:t>
            </a:r>
            <a:endParaRPr sz="2800"/>
          </a:p>
        </p:txBody>
      </p:sp>
      <p:sp>
        <p:nvSpPr>
          <p:cNvPr id="1006" name="Google Shape;1006;p73"/>
          <p:cNvSpPr txBox="1"/>
          <p:nvPr/>
        </p:nvSpPr>
        <p:spPr>
          <a:xfrm>
            <a:off x="311700" y="1056900"/>
            <a:ext cx="8183100" cy="13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Solution: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Use network layers to fit a residual mapping instead of directly trying to fit a desired underlying mapping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07" name="Google Shape;100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9663" y="2331875"/>
            <a:ext cx="5897878" cy="2453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08" name="Google Shape;1008;p73"/>
          <p:cNvSpPr txBox="1"/>
          <p:nvPr/>
        </p:nvSpPr>
        <p:spPr>
          <a:xfrm>
            <a:off x="2538050" y="2508325"/>
            <a:ext cx="1951800" cy="4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latin typeface="Nunito"/>
                <a:ea typeface="Nunito"/>
                <a:cs typeface="Nunito"/>
                <a:sym typeface="Nunito"/>
              </a:rPr>
              <a:t>H(x) = F(x) + x</a:t>
            </a:r>
            <a:endParaRPr sz="18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09" name="Google Shape;1009;p7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CD6FE2-07B8-4E8A-FFE7-7292B42D1B6E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871A0C9-F9A5-D3DE-3667-62E0DDC866B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158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7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ResNet </a:t>
            </a:r>
            <a:r>
              <a:rPr lang="en" sz="2800"/>
              <a:t>[He et al., 2015]</a:t>
            </a:r>
            <a:endParaRPr sz="2800"/>
          </a:p>
        </p:txBody>
      </p:sp>
      <p:pic>
        <p:nvPicPr>
          <p:cNvPr id="1016" name="Google Shape;101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3150" y="4750"/>
            <a:ext cx="1581150" cy="513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7" name="Google Shape;1017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1438" y="2130000"/>
            <a:ext cx="2029562" cy="1973816"/>
          </a:xfrm>
          <a:prstGeom prst="rect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18" name="Google Shape;1018;p74"/>
          <p:cNvSpPr/>
          <p:nvPr/>
        </p:nvSpPr>
        <p:spPr>
          <a:xfrm>
            <a:off x="7553300" y="1279850"/>
            <a:ext cx="1581000" cy="576900"/>
          </a:xfrm>
          <a:prstGeom prst="rect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019" name="Google Shape;1019;p74"/>
          <p:cNvCxnSpPr>
            <a:stCxn id="1018" idx="1"/>
          </p:cNvCxnSpPr>
          <p:nvPr/>
        </p:nvCxnSpPr>
        <p:spPr>
          <a:xfrm flipH="1">
            <a:off x="7042400" y="1568300"/>
            <a:ext cx="510900" cy="473700"/>
          </a:xfrm>
          <a:prstGeom prst="straightConnector1">
            <a:avLst/>
          </a:prstGeom>
          <a:noFill/>
          <a:ln w="28575" cap="flat" cmpd="sng">
            <a:solidFill>
              <a:srgbClr val="42424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20" name="Google Shape;1020;p74"/>
          <p:cNvSpPr txBox="1"/>
          <p:nvPr/>
        </p:nvSpPr>
        <p:spPr>
          <a:xfrm>
            <a:off x="311700" y="1568300"/>
            <a:ext cx="4746000" cy="298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Full ResNet architecture:</a:t>
            </a:r>
            <a:endParaRPr sz="1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Stack residual blocks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Every residual block has two 3x3 conv layers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Periodically, double # of filters and downsample spatially using stride 2   (/2 in each dimension)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Additional conv layer at the beginning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1800"/>
              <a:buFont typeface="Nunito"/>
              <a:buChar char="●"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No FC layers at the end                      (only FC 1000 to output classes)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ACCBDF-6A90-1DBB-6FC3-BF4034B3CF66}"/>
              </a:ext>
            </a:extLst>
          </p:cNvPr>
          <p:cNvSpPr txBox="1"/>
          <p:nvPr/>
        </p:nvSpPr>
        <p:spPr>
          <a:xfrm>
            <a:off x="4389118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7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ResNet </a:t>
            </a:r>
            <a:r>
              <a:rPr lang="en" sz="2800"/>
              <a:t>[He et al., 2015]</a:t>
            </a:r>
            <a:endParaRPr sz="2800"/>
          </a:p>
        </p:txBody>
      </p:sp>
      <p:sp>
        <p:nvSpPr>
          <p:cNvPr id="1027" name="Google Shape;1027;p75"/>
          <p:cNvSpPr txBox="1"/>
          <p:nvPr/>
        </p:nvSpPr>
        <p:spPr>
          <a:xfrm>
            <a:off x="353450" y="1317575"/>
            <a:ext cx="3019500" cy="17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For deeper networks (</a:t>
            </a:r>
            <a:r>
              <a:rPr lang="en" sz="20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ResNet-50+</a:t>
            </a: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), use “bottleneck” layer to improve efficiency (similar to GoogLeNet)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28" name="Google Shape;1028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0453" y="1106000"/>
            <a:ext cx="3019425" cy="36004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29" name="Google Shape;1029;p75"/>
          <p:cNvSpPr txBox="1"/>
          <p:nvPr/>
        </p:nvSpPr>
        <p:spPr>
          <a:xfrm>
            <a:off x="2923356" y="1113620"/>
            <a:ext cx="3150600" cy="4023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1x1 conv, 256 filters projects back to 256 feature maps (28x28x256)</a:t>
            </a:r>
            <a:endParaRPr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3x3 conv operates over</a:t>
            </a:r>
            <a:endParaRPr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lvl="0" algn="ctr"/>
            <a:r>
              <a:rPr lang="en" sz="16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only 64 feature maps</a:t>
            </a:r>
            <a:r>
              <a:rPr lang="en-US" sz="16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to project to 28x28x64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1x1 conv, 64 filters</a:t>
            </a:r>
            <a:endParaRPr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to project to</a:t>
            </a:r>
            <a:endParaRPr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28x28x64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28x28x256</a:t>
            </a:r>
            <a:endParaRPr sz="16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0" name="Google Shape;1030;p75"/>
          <p:cNvSpPr/>
          <p:nvPr/>
        </p:nvSpPr>
        <p:spPr>
          <a:xfrm>
            <a:off x="4394675" y="3119745"/>
            <a:ext cx="233100" cy="2700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75"/>
          <p:cNvSpPr/>
          <p:nvPr/>
        </p:nvSpPr>
        <p:spPr>
          <a:xfrm>
            <a:off x="4394675" y="1995795"/>
            <a:ext cx="233100" cy="2700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2" name="Google Shape;1032;p7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D22EF3-8A5B-02D6-8A1A-952A3B876DF8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Google Shape;1030;p75">
            <a:extLst>
              <a:ext uri="{FF2B5EF4-FFF2-40B4-BE49-F238E27FC236}">
                <a16:creationId xmlns:a16="http://schemas.microsoft.com/office/drawing/2014/main" id="{9A641BDC-6FF9-14F2-5A16-57AF1C58F7DF}"/>
              </a:ext>
            </a:extLst>
          </p:cNvPr>
          <p:cNvSpPr/>
          <p:nvPr/>
        </p:nvSpPr>
        <p:spPr>
          <a:xfrm>
            <a:off x="4394675" y="4322295"/>
            <a:ext cx="233100" cy="2700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B6A06-3681-495A-0CA2-F1580BF7BC9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160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77"/>
          <p:cNvSpPr txBox="1"/>
          <p:nvPr/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161</a:t>
            </a:fld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5" name="Google Shape;1045;p77"/>
          <p:cNvSpPr txBox="1"/>
          <p:nvPr/>
        </p:nvSpPr>
        <p:spPr>
          <a:xfrm>
            <a:off x="1551900" y="3637050"/>
            <a:ext cx="6149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2011      </a:t>
            </a:r>
            <a:r>
              <a:rPr lang="en" sz="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2012      </a:t>
            </a: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2013      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 </a:t>
            </a:r>
            <a:r>
              <a:rPr lang="en" sz="1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2014      2015</a:t>
            </a:r>
            <a:r>
              <a:rPr lang="en"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2016 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6" name="Google Shape;1046;p77"/>
          <p:cNvSpPr txBox="1"/>
          <p:nvPr/>
        </p:nvSpPr>
        <p:spPr>
          <a:xfrm>
            <a:off x="1539151" y="4115375"/>
            <a:ext cx="62091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 year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47" name="Google Shape;1047;p77"/>
          <p:cNvSpPr/>
          <p:nvPr/>
        </p:nvSpPr>
        <p:spPr>
          <a:xfrm>
            <a:off x="1539150" y="914275"/>
            <a:ext cx="6209100" cy="281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77"/>
          <p:cNvSpPr/>
          <p:nvPr/>
        </p:nvSpPr>
        <p:spPr>
          <a:xfrm>
            <a:off x="2696807" y="2406275"/>
            <a:ext cx="501300" cy="132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9" name="Google Shape;1049;p77"/>
          <p:cNvSpPr txBox="1"/>
          <p:nvPr/>
        </p:nvSpPr>
        <p:spPr>
          <a:xfrm>
            <a:off x="2544788" y="19939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0" name="Google Shape;1050;p77"/>
          <p:cNvSpPr/>
          <p:nvPr/>
        </p:nvSpPr>
        <p:spPr>
          <a:xfrm>
            <a:off x="1815745" y="1518125"/>
            <a:ext cx="501300" cy="22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7BB7"/>
              </a:solidFill>
            </a:endParaRPr>
          </a:p>
        </p:txBody>
      </p:sp>
      <p:sp>
        <p:nvSpPr>
          <p:cNvPr id="1051" name="Google Shape;1051;p77"/>
          <p:cNvSpPr txBox="1"/>
          <p:nvPr/>
        </p:nvSpPr>
        <p:spPr>
          <a:xfrm>
            <a:off x="1690219" y="10795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26.1%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2" name="Google Shape;1052;p77"/>
          <p:cNvSpPr txBox="1"/>
          <p:nvPr/>
        </p:nvSpPr>
        <p:spPr>
          <a:xfrm rot="-5401093">
            <a:off x="-166012" y="1967475"/>
            <a:ext cx="28302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Classification error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53" name="Google Shape;105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775" y="1079500"/>
            <a:ext cx="2701150" cy="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77"/>
          <p:cNvSpPr txBox="1"/>
          <p:nvPr/>
        </p:nvSpPr>
        <p:spPr>
          <a:xfrm>
            <a:off x="0" y="4534875"/>
            <a:ext cx="91440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“Good Practices for Deep Feature Fusion”, ECCV 2016, </a:t>
            </a:r>
            <a:r>
              <a:rPr lang="en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http://image-net.org/challenges/talks/2016/Trimps-Soushen@ILSVRC2016.pdf</a:t>
            </a: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(Slides only)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5" name="Google Shape;1055;p7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161</a:t>
            </a:fld>
            <a:endParaRPr/>
          </a:p>
        </p:txBody>
      </p:sp>
      <p:sp>
        <p:nvSpPr>
          <p:cNvPr id="1056" name="Google Shape;1056;p77"/>
          <p:cNvSpPr txBox="1"/>
          <p:nvPr/>
        </p:nvSpPr>
        <p:spPr>
          <a:xfrm>
            <a:off x="2602323" y="1714975"/>
            <a:ext cx="28689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7" name="Google Shape;1057;p77"/>
          <p:cNvSpPr/>
          <p:nvPr/>
        </p:nvSpPr>
        <p:spPr>
          <a:xfrm>
            <a:off x="3577870" y="2743250"/>
            <a:ext cx="501300" cy="9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8" name="Google Shape;1058;p77"/>
          <p:cNvSpPr txBox="1"/>
          <p:nvPr/>
        </p:nvSpPr>
        <p:spPr>
          <a:xfrm>
            <a:off x="3428462" y="235032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11.2%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9" name="Google Shape;1059;p77"/>
          <p:cNvSpPr txBox="1"/>
          <p:nvPr/>
        </p:nvSpPr>
        <p:spPr>
          <a:xfrm>
            <a:off x="3471049" y="2092862"/>
            <a:ext cx="1799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ZFNet,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0" name="Google Shape;1060;p77"/>
          <p:cNvSpPr/>
          <p:nvPr/>
        </p:nvSpPr>
        <p:spPr>
          <a:xfrm>
            <a:off x="4458925" y="3014750"/>
            <a:ext cx="501300" cy="71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1" name="Google Shape;1061;p77"/>
          <p:cNvSpPr txBox="1"/>
          <p:nvPr/>
        </p:nvSpPr>
        <p:spPr>
          <a:xfrm>
            <a:off x="4312136" y="261723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2" name="Google Shape;1062;p77"/>
          <p:cNvSpPr txBox="1"/>
          <p:nvPr/>
        </p:nvSpPr>
        <p:spPr>
          <a:xfrm>
            <a:off x="4385450" y="2413025"/>
            <a:ext cx="20751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VGGNet, 19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3" name="Google Shape;1063;p77"/>
          <p:cNvSpPr/>
          <p:nvPr/>
        </p:nvSpPr>
        <p:spPr>
          <a:xfrm>
            <a:off x="5373332" y="3121575"/>
            <a:ext cx="501300" cy="60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4" name="Google Shape;1064;p77"/>
          <p:cNvSpPr txBox="1"/>
          <p:nvPr/>
        </p:nvSpPr>
        <p:spPr>
          <a:xfrm>
            <a:off x="5226536" y="272395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6.7%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065" name="Google Shape;1065;p77"/>
          <p:cNvCxnSpPr/>
          <p:nvPr/>
        </p:nvCxnSpPr>
        <p:spPr>
          <a:xfrm>
            <a:off x="1535150" y="3285539"/>
            <a:ext cx="6212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066" name="Google Shape;1066;p77"/>
          <p:cNvSpPr txBox="1"/>
          <p:nvPr/>
        </p:nvSpPr>
        <p:spPr>
          <a:xfrm>
            <a:off x="5281578" y="20928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GoogLeNet, 22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7" name="Google Shape;1067;p77"/>
          <p:cNvSpPr/>
          <p:nvPr/>
        </p:nvSpPr>
        <p:spPr>
          <a:xfrm>
            <a:off x="6169059" y="3396900"/>
            <a:ext cx="501300" cy="33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77"/>
          <p:cNvSpPr txBox="1"/>
          <p:nvPr/>
        </p:nvSpPr>
        <p:spPr>
          <a:xfrm>
            <a:off x="6024875" y="2974675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3.6%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69" name="Google Shape;1069;p77"/>
          <p:cNvSpPr txBox="1"/>
          <p:nvPr/>
        </p:nvSpPr>
        <p:spPr>
          <a:xfrm>
            <a:off x="6083235" y="27786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ResNet, 152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0" name="Google Shape;1070;p77"/>
          <p:cNvSpPr/>
          <p:nvPr/>
        </p:nvSpPr>
        <p:spPr>
          <a:xfrm>
            <a:off x="6940200" y="3464450"/>
            <a:ext cx="501300" cy="2658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1" name="Google Shape;1071;p77"/>
          <p:cNvSpPr txBox="1"/>
          <p:nvPr/>
        </p:nvSpPr>
        <p:spPr>
          <a:xfrm>
            <a:off x="6805146" y="3050875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3.0%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65C94D5-0D87-479F-8C8A-6421DE148ACD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161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p78"/>
          <p:cNvSpPr txBox="1">
            <a:spLocks noGrp="1"/>
          </p:cNvSpPr>
          <p:nvPr>
            <p:ph type="title"/>
          </p:nvPr>
        </p:nvSpPr>
        <p:spPr>
          <a:xfrm>
            <a:off x="311700" y="753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Good Practices for Deep Feature Fusion </a:t>
            </a:r>
            <a:r>
              <a:rPr lang="en" sz="2800"/>
              <a:t>[Shao et al., 2016]</a:t>
            </a:r>
            <a:endParaRPr sz="2800"/>
          </a:p>
        </p:txBody>
      </p:sp>
      <p:graphicFrame>
        <p:nvGraphicFramePr>
          <p:cNvPr id="1077" name="Google Shape;1077;p78"/>
          <p:cNvGraphicFramePr/>
          <p:nvPr/>
        </p:nvGraphicFramePr>
        <p:xfrm>
          <a:off x="5059575" y="1542636"/>
          <a:ext cx="3651650" cy="32001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38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Error (%)</a:t>
                      </a:r>
                      <a:endParaRPr sz="1800" b="1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Inception-v3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4.20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Inception-v4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4.01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Inception-ResNet-v2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3.52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ResNet-200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4.26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Wrm-68-3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4.65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Fusion (Test)</a:t>
                      </a:r>
                      <a:endParaRPr sz="1800" b="1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0095EB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2.99</a:t>
                      </a:r>
                      <a:endParaRPr sz="1800" b="1">
                        <a:solidFill>
                          <a:srgbClr val="0095EB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78" name="Google Shape;1078;p78"/>
          <p:cNvSpPr txBox="1"/>
          <p:nvPr/>
        </p:nvSpPr>
        <p:spPr>
          <a:xfrm>
            <a:off x="427450" y="1870300"/>
            <a:ext cx="4580400" cy="28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Training</a:t>
            </a:r>
            <a:endParaRPr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14400" lvl="1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SzPts val="2100"/>
              <a:buFont typeface="Nunito"/>
              <a:buChar char="○"/>
            </a:pPr>
            <a:r>
              <a:rPr lang="en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Multi-scale augmentation &amp;     large mini-batch size</a:t>
            </a:r>
            <a:endParaRPr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1950" algn="l" rtl="0">
              <a:lnSpc>
                <a:spcPct val="125000"/>
              </a:lnSpc>
              <a:spcBef>
                <a:spcPts val="500"/>
              </a:spcBef>
              <a:spcAft>
                <a:spcPts val="0"/>
              </a:spcAft>
              <a:buClr>
                <a:srgbClr val="0095EB"/>
              </a:buClr>
              <a:buSzPts val="2100"/>
              <a:buFont typeface="Nunito"/>
              <a:buChar char="●"/>
            </a:pPr>
            <a:r>
              <a:rPr lang="en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Testing</a:t>
            </a:r>
            <a:endParaRPr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914400" lvl="1" indent="-361950" algn="l" rtl="0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SzPts val="2100"/>
              <a:buFont typeface="Nunito"/>
              <a:buChar char="○"/>
            </a:pPr>
            <a:r>
              <a:rPr lang="en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Multi-scale &amp; flip &amp; dense fusion</a:t>
            </a:r>
            <a:endParaRPr sz="21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79" name="Google Shape;1079;p7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162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7CD5DF-0D65-ECA4-ED65-8054EEE0E5AD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3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591389B-93F4-4D58-BFA8-B228316C1CE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162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79"/>
          <p:cNvSpPr txBox="1"/>
          <p:nvPr/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163</a:t>
            </a:fld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6" name="Google Shape;1086;p79"/>
          <p:cNvSpPr txBox="1"/>
          <p:nvPr/>
        </p:nvSpPr>
        <p:spPr>
          <a:xfrm>
            <a:off x="1323300" y="3637050"/>
            <a:ext cx="68673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2011      </a:t>
            </a:r>
            <a:r>
              <a:rPr lang="en" sz="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2012      </a:t>
            </a: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2013      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 </a:t>
            </a:r>
            <a:r>
              <a:rPr lang="en" sz="1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2014      2015</a:t>
            </a:r>
            <a:r>
              <a:rPr lang="en"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2016     2017 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7" name="Google Shape;1087;p79"/>
          <p:cNvSpPr txBox="1"/>
          <p:nvPr/>
        </p:nvSpPr>
        <p:spPr>
          <a:xfrm>
            <a:off x="1310550" y="4115375"/>
            <a:ext cx="68673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 year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88" name="Google Shape;1088;p79"/>
          <p:cNvSpPr/>
          <p:nvPr/>
        </p:nvSpPr>
        <p:spPr>
          <a:xfrm>
            <a:off x="1310550" y="914275"/>
            <a:ext cx="6867300" cy="281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9" name="Google Shape;1089;p79"/>
          <p:cNvSpPr/>
          <p:nvPr/>
        </p:nvSpPr>
        <p:spPr>
          <a:xfrm>
            <a:off x="2468207" y="2406275"/>
            <a:ext cx="501300" cy="132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0" name="Google Shape;1090;p79"/>
          <p:cNvSpPr txBox="1"/>
          <p:nvPr/>
        </p:nvSpPr>
        <p:spPr>
          <a:xfrm>
            <a:off x="2316188" y="19939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91" name="Google Shape;1091;p79"/>
          <p:cNvSpPr/>
          <p:nvPr/>
        </p:nvSpPr>
        <p:spPr>
          <a:xfrm>
            <a:off x="1587145" y="1518125"/>
            <a:ext cx="501300" cy="22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7BB7"/>
              </a:solidFill>
            </a:endParaRPr>
          </a:p>
        </p:txBody>
      </p:sp>
      <p:sp>
        <p:nvSpPr>
          <p:cNvPr id="1092" name="Google Shape;1092;p79"/>
          <p:cNvSpPr txBox="1"/>
          <p:nvPr/>
        </p:nvSpPr>
        <p:spPr>
          <a:xfrm>
            <a:off x="1461619" y="10795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26.1%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93" name="Google Shape;1093;p79"/>
          <p:cNvSpPr txBox="1"/>
          <p:nvPr/>
        </p:nvSpPr>
        <p:spPr>
          <a:xfrm rot="-5401093">
            <a:off x="-394612" y="1967475"/>
            <a:ext cx="28302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Classification error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094" name="Google Shape;1094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2175" y="1079500"/>
            <a:ext cx="2701150" cy="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79"/>
          <p:cNvSpPr txBox="1"/>
          <p:nvPr/>
        </p:nvSpPr>
        <p:spPr>
          <a:xfrm>
            <a:off x="0" y="4382475"/>
            <a:ext cx="91440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“Squeeze-and-Excitation Networks”, CVPR 2018,  </a:t>
            </a:r>
            <a:r>
              <a:rPr lang="en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https://arxiv.org/pdf/1709.01507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96" name="Google Shape;1096;p7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163</a:t>
            </a:fld>
            <a:endParaRPr/>
          </a:p>
        </p:txBody>
      </p:sp>
      <p:sp>
        <p:nvSpPr>
          <p:cNvPr id="1097" name="Google Shape;1097;p79"/>
          <p:cNvSpPr txBox="1"/>
          <p:nvPr/>
        </p:nvSpPr>
        <p:spPr>
          <a:xfrm>
            <a:off x="2373724" y="1714975"/>
            <a:ext cx="24702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98" name="Google Shape;1098;p79"/>
          <p:cNvSpPr/>
          <p:nvPr/>
        </p:nvSpPr>
        <p:spPr>
          <a:xfrm>
            <a:off x="3349270" y="2743250"/>
            <a:ext cx="501300" cy="9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9" name="Google Shape;1099;p79"/>
          <p:cNvSpPr txBox="1"/>
          <p:nvPr/>
        </p:nvSpPr>
        <p:spPr>
          <a:xfrm>
            <a:off x="3199862" y="235032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11.2%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0" name="Google Shape;1100;p79"/>
          <p:cNvSpPr txBox="1"/>
          <p:nvPr/>
        </p:nvSpPr>
        <p:spPr>
          <a:xfrm>
            <a:off x="3242449" y="2092862"/>
            <a:ext cx="1799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ZFNet,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1" name="Google Shape;1101;p79"/>
          <p:cNvSpPr/>
          <p:nvPr/>
        </p:nvSpPr>
        <p:spPr>
          <a:xfrm>
            <a:off x="4230325" y="3014750"/>
            <a:ext cx="501300" cy="71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2" name="Google Shape;1102;p79"/>
          <p:cNvSpPr txBox="1"/>
          <p:nvPr/>
        </p:nvSpPr>
        <p:spPr>
          <a:xfrm>
            <a:off x="4083536" y="261723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3" name="Google Shape;1103;p79"/>
          <p:cNvSpPr txBox="1"/>
          <p:nvPr/>
        </p:nvSpPr>
        <p:spPr>
          <a:xfrm>
            <a:off x="4156850" y="2413025"/>
            <a:ext cx="20751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VGGNet, 19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4" name="Google Shape;1104;p79"/>
          <p:cNvSpPr/>
          <p:nvPr/>
        </p:nvSpPr>
        <p:spPr>
          <a:xfrm>
            <a:off x="5144732" y="3121575"/>
            <a:ext cx="501300" cy="60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5" name="Google Shape;1105;p79"/>
          <p:cNvSpPr txBox="1"/>
          <p:nvPr/>
        </p:nvSpPr>
        <p:spPr>
          <a:xfrm>
            <a:off x="4997936" y="272395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6.7%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106" name="Google Shape;1106;p79"/>
          <p:cNvCxnSpPr/>
          <p:nvPr/>
        </p:nvCxnSpPr>
        <p:spPr>
          <a:xfrm>
            <a:off x="1306550" y="3285539"/>
            <a:ext cx="69537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107" name="Google Shape;1107;p79"/>
          <p:cNvSpPr txBox="1"/>
          <p:nvPr/>
        </p:nvSpPr>
        <p:spPr>
          <a:xfrm>
            <a:off x="5052978" y="20928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GoogLeNet, 22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08" name="Google Shape;1108;p79"/>
          <p:cNvSpPr/>
          <p:nvPr/>
        </p:nvSpPr>
        <p:spPr>
          <a:xfrm>
            <a:off x="5940459" y="3396900"/>
            <a:ext cx="501300" cy="33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9" name="Google Shape;1109;p79"/>
          <p:cNvSpPr txBox="1"/>
          <p:nvPr/>
        </p:nvSpPr>
        <p:spPr>
          <a:xfrm>
            <a:off x="5796275" y="2974675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3.6%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0" name="Google Shape;1110;p79"/>
          <p:cNvSpPr txBox="1"/>
          <p:nvPr/>
        </p:nvSpPr>
        <p:spPr>
          <a:xfrm>
            <a:off x="5854635" y="27786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ResNet, 152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1" name="Google Shape;1111;p79"/>
          <p:cNvSpPr/>
          <p:nvPr/>
        </p:nvSpPr>
        <p:spPr>
          <a:xfrm>
            <a:off x="6711600" y="3464450"/>
            <a:ext cx="501300" cy="26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2" name="Google Shape;1112;p79"/>
          <p:cNvSpPr txBox="1"/>
          <p:nvPr/>
        </p:nvSpPr>
        <p:spPr>
          <a:xfrm>
            <a:off x="6576546" y="3050875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3.0%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3" name="Google Shape;1113;p79"/>
          <p:cNvSpPr/>
          <p:nvPr/>
        </p:nvSpPr>
        <p:spPr>
          <a:xfrm>
            <a:off x="7491872" y="3561650"/>
            <a:ext cx="501300" cy="1686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4" name="Google Shape;1114;p79"/>
          <p:cNvSpPr txBox="1"/>
          <p:nvPr/>
        </p:nvSpPr>
        <p:spPr>
          <a:xfrm>
            <a:off x="7356818" y="3163619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5" name="Google Shape;1115;p79"/>
          <p:cNvSpPr txBox="1"/>
          <p:nvPr/>
        </p:nvSpPr>
        <p:spPr>
          <a:xfrm>
            <a:off x="6997635" y="40740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SENet, 152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C7A16F-0235-E7FB-A253-07A10D89FF40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4C7DB1-8FF5-7EE7-457D-CD8C65A39C5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163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80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SENets </a:t>
            </a:r>
            <a:r>
              <a:rPr lang="en" sz="2800"/>
              <a:t>[Hu et al. 2017]</a:t>
            </a:r>
            <a:endParaRPr sz="3600"/>
          </a:p>
        </p:txBody>
      </p:sp>
      <p:pic>
        <p:nvPicPr>
          <p:cNvPr id="1122" name="Google Shape;1122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420873"/>
            <a:ext cx="9144000" cy="1983852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80"/>
          <p:cNvSpPr txBox="1"/>
          <p:nvPr/>
        </p:nvSpPr>
        <p:spPr>
          <a:xfrm>
            <a:off x="458325" y="3753200"/>
            <a:ext cx="81036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Add a “feature recalibration” module that </a:t>
            </a:r>
            <a:r>
              <a:rPr lang="en" sz="2100" b="1" dirty="0">
                <a:solidFill>
                  <a:srgbClr val="FF0000"/>
                </a:solidFill>
                <a:latin typeface="Nunito"/>
                <a:ea typeface="Nunito"/>
                <a:cs typeface="Nunito"/>
                <a:sym typeface="Nunito"/>
              </a:rPr>
              <a:t>learns</a:t>
            </a:r>
            <a:r>
              <a:rPr lang="en" sz="21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to           </a:t>
            </a:r>
            <a:r>
              <a:rPr lang="en" sz="2100" b="1" dirty="0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adaptively reweight feature maps</a:t>
            </a:r>
            <a:r>
              <a:rPr lang="en" sz="21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2100" dirty="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lnSpc>
                <a:spcPct val="125000"/>
              </a:lnSpc>
              <a:spcBef>
                <a:spcPts val="500"/>
              </a:spcBef>
              <a:spcAft>
                <a:spcPts val="500"/>
              </a:spcAft>
              <a:buNone/>
            </a:pPr>
            <a:endParaRPr sz="2100" dirty="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24" name="Google Shape;1124;p8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2E1448-5E59-9C71-2016-65F66F5299E9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F77C5CA-253D-C00C-7B73-E7501FF31F6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164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9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165</a:t>
            </a:fld>
            <a:endParaRPr/>
          </a:p>
        </p:txBody>
      </p:sp>
      <p:pic>
        <p:nvPicPr>
          <p:cNvPr id="1256" name="Google Shape;125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98700"/>
            <a:ext cx="9144000" cy="4505339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91"/>
          <p:cNvSpPr txBox="1"/>
          <p:nvPr/>
        </p:nvSpPr>
        <p:spPr>
          <a:xfrm>
            <a:off x="-50" y="255960"/>
            <a:ext cx="91440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 dirty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https://keras.io/api/applications/</a:t>
            </a:r>
            <a:endParaRPr sz="1500" dirty="0">
              <a:solidFill>
                <a:schemeClr val="accen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7A4BA86-4633-4581-B54E-42D64799999C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165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2" name="Google Shape;126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38456"/>
            <a:ext cx="9144000" cy="4505339"/>
          </a:xfrm>
          <a:prstGeom prst="rect">
            <a:avLst/>
          </a:prstGeom>
          <a:noFill/>
          <a:ln>
            <a:noFill/>
          </a:ln>
        </p:spPr>
      </p:pic>
      <p:sp>
        <p:nvSpPr>
          <p:cNvPr id="1263" name="Google Shape;1263;p92"/>
          <p:cNvSpPr txBox="1"/>
          <p:nvPr/>
        </p:nvSpPr>
        <p:spPr>
          <a:xfrm>
            <a:off x="-50" y="271862"/>
            <a:ext cx="91440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 dirty="0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https://keras.io/api/applications/</a:t>
            </a:r>
            <a:endParaRPr sz="1500" dirty="0">
              <a:solidFill>
                <a:schemeClr val="accen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64" name="Google Shape;1264;p9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166</a:t>
            </a:fld>
            <a:endParaRPr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4B63F72-BDA3-E978-9192-2EE4B46F43D1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166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5143500"/>
          </a:xfrm>
        </p:spPr>
        <p:txBody>
          <a:bodyPr/>
          <a:lstStyle/>
          <a:p>
            <a:r>
              <a:rPr lang="en-US" dirty="0"/>
              <a:t>Practical matters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3517AF0-C336-A186-2CB3-DDE30E0D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167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37871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Comments on training algorithm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064487"/>
            <a:ext cx="5935437" cy="3943350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2"/>
                </a:solidFill>
              </a:rPr>
              <a:t>Not guaranteed to converge to zero training error</a:t>
            </a:r>
            <a:r>
              <a:rPr lang="en-US" altLang="en-US" sz="2000" dirty="0"/>
              <a:t>, may converge to local optima or oscillate indefinitely.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000" dirty="0"/>
              <a:t>However, in practice, does </a:t>
            </a:r>
            <a:r>
              <a:rPr lang="en-US" altLang="en-US" sz="2000" dirty="0">
                <a:solidFill>
                  <a:schemeClr val="bg2"/>
                </a:solidFill>
              </a:rPr>
              <a:t>converge to low error </a:t>
            </a:r>
            <a:r>
              <a:rPr lang="en-US" altLang="en-US" sz="2000" dirty="0"/>
              <a:t>for many large networks on real data, with good choice of hyperparameters (e.g. learning rate).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bg2"/>
                </a:solidFill>
              </a:rPr>
              <a:t>Thousands of epochs </a:t>
            </a:r>
            <a:r>
              <a:rPr lang="en-US" altLang="en-US" sz="2000" dirty="0"/>
              <a:t>(epoch = network sees all training data once) </a:t>
            </a:r>
            <a:r>
              <a:rPr lang="en-US" altLang="en-US" sz="2000" dirty="0">
                <a:solidFill>
                  <a:schemeClr val="bg2"/>
                </a:solidFill>
              </a:rPr>
              <a:t>may be required</a:t>
            </a:r>
            <a:r>
              <a:rPr lang="en-US" altLang="en-US" sz="2000" dirty="0"/>
              <a:t>, hours or days to train.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 dirty="0"/>
              <a:t>May be hard to set learning rate and to select number of hidden units and layers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1" y="4958835"/>
            <a:ext cx="2034531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50" kern="1200" dirty="0">
                <a:ea typeface="+mn-ea"/>
                <a:cs typeface="+mn-cs"/>
              </a:rPr>
              <a:t>Ray Mooney, Carlos </a:t>
            </a:r>
            <a:r>
              <a:rPr lang="en-US" sz="750" kern="1200" dirty="0" err="1">
                <a:ea typeface="+mn-ea"/>
                <a:cs typeface="+mn-cs"/>
              </a:rPr>
              <a:t>Guestrin</a:t>
            </a:r>
            <a:r>
              <a:rPr lang="en-US" sz="750" kern="1200" dirty="0">
                <a:ea typeface="+mn-ea"/>
                <a:cs typeface="+mn-cs"/>
              </a:rPr>
              <a:t>, </a:t>
            </a:r>
            <a:r>
              <a:rPr lang="en-US" sz="750" kern="1200" dirty="0" err="1">
                <a:ea typeface="+mn-ea"/>
                <a:cs typeface="+mn-cs"/>
              </a:rPr>
              <a:t>Dhruv</a:t>
            </a:r>
            <a:r>
              <a:rPr lang="en-US" sz="750" kern="1200" dirty="0">
                <a:ea typeface="+mn-ea"/>
                <a:cs typeface="+mn-cs"/>
              </a:rPr>
              <a:t> </a:t>
            </a:r>
            <a:r>
              <a:rPr lang="en-US" sz="750" kern="1200" dirty="0" err="1">
                <a:ea typeface="+mn-ea"/>
                <a:cs typeface="+mn-cs"/>
              </a:rPr>
              <a:t>Batra</a:t>
            </a:r>
            <a:r>
              <a:rPr lang="en-US" sz="750" kern="1200" dirty="0">
                <a:ea typeface="+mn-ea"/>
                <a:cs typeface="+mn-cs"/>
              </a:rPr>
              <a:t> 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D73E7E65-ECDB-1739-C056-11205EC7C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168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026" name="Picture 2" descr="Manual ">
            <a:extLst>
              <a:ext uri="{FF2B5EF4-FFF2-40B4-BE49-F238E27FC236}">
                <a16:creationId xmlns:a16="http://schemas.microsoft.com/office/drawing/2014/main" id="{A8E4EE76-D618-2E1C-8782-01014827D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00" y="1323267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16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Over-training prevention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199" y="1249217"/>
            <a:ext cx="8229599" cy="4154202"/>
          </a:xfr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Running too many epochs can result in over-fitting.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marL="131445" indent="0">
              <a:lnSpc>
                <a:spcPct val="90000"/>
              </a:lnSpc>
              <a:buNone/>
            </a:pPr>
            <a:endParaRPr lang="en-US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Keep a </a:t>
            </a:r>
            <a:r>
              <a:rPr lang="en-US" altLang="en-US" dirty="0">
                <a:solidFill>
                  <a:schemeClr val="bg2"/>
                </a:solidFill>
              </a:rPr>
              <a:t>hold-out validation set </a:t>
            </a:r>
            <a:r>
              <a:rPr lang="en-US" altLang="en-US" dirty="0"/>
              <a:t>and test accuracy on it after every epoch.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dirty="0"/>
              <a:t>Stop training when additional epochs actually increase validation error.</a:t>
            </a:r>
          </a:p>
          <a:p>
            <a:pPr marL="0" indent="0">
              <a:lnSpc>
                <a:spcPct val="90000"/>
              </a:lnSpc>
            </a:pPr>
            <a:endParaRPr lang="en-US" alt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43000" y="4953063"/>
            <a:ext cx="1324402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50" kern="1200" dirty="0">
                <a:ea typeface="+mn-ea"/>
                <a:cs typeface="+mn-cs"/>
              </a:rPr>
              <a:t>Adapted from Ray Mooney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E6D8B4EF-E2AF-8485-0AC9-072EDD1C8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169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97ABCC-4CEC-D426-160B-DF5C3A764F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584" y="1838805"/>
            <a:ext cx="4680527" cy="160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1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Training: Best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972124"/>
            <a:ext cx="8229599" cy="420523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Data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Center (subtract mean from) your data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Use data augmentation 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Use mini-batch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Weights/activations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To initialize weights, use “Xavier initialization” 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Use regularization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Use RELU (most common), don’t use sigmoid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Hyperparameters: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Learning rate: too high? Too low? 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Use cross-validation to pick best model</a:t>
            </a:r>
          </a:p>
          <a:p>
            <a:pPr marL="0" indent="0"/>
            <a:endParaRPr lang="en-US" sz="2400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F4E67AC-674A-C476-7832-D72292121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35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E9D92-A3CD-B9FE-4BE1-A32E71C3F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0042A-6955-D6AD-639D-FC0DB5855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practices: Data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97476454-B91D-6604-8356-F3B0383D5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171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EAF335-B98D-38B6-8D40-BD014F9F5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143000"/>
            <a:ext cx="7772400" cy="23588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F805FB-A8A2-B268-9733-8DA1FBC2B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9867" y="3501896"/>
            <a:ext cx="4604265" cy="14063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0979F7-0C1B-6BC7-005C-9E39DF729845}"/>
              </a:ext>
            </a:extLst>
          </p:cNvPr>
          <p:cNvSpPr txBox="1"/>
          <p:nvPr/>
        </p:nvSpPr>
        <p:spPr>
          <a:xfrm>
            <a:off x="6032977" y="4908220"/>
            <a:ext cx="275267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Deep Coursera Specialization [Andrew Ng]</a:t>
            </a:r>
          </a:p>
        </p:txBody>
      </p:sp>
    </p:spTree>
    <p:extLst>
      <p:ext uri="{BB962C8B-B14F-4D97-AF65-F5344CB8AC3E}">
        <p14:creationId xmlns:p14="http://schemas.microsoft.com/office/powerpoint/2010/main" val="2245661314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293EC-A665-77EC-76AF-D89E9C84D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36C28-AB79-D380-C97E-B63B51233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Best practices: Data. Why normalize inputs?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4F1BE87-9239-5DCF-9D5F-A0DA39D29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172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4140C6-E692-3A1D-07BE-63339E2B9B59}"/>
              </a:ext>
            </a:extLst>
          </p:cNvPr>
          <p:cNvSpPr txBox="1"/>
          <p:nvPr/>
        </p:nvSpPr>
        <p:spPr>
          <a:xfrm>
            <a:off x="6032977" y="4908220"/>
            <a:ext cx="275267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Deep Coursera Specialization [Andrew Ng]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E9D01B-9CD8-0744-6F08-B6C325AB4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059" y="975654"/>
            <a:ext cx="2360141" cy="5274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FEFCE3-EC7B-B21E-92C0-F96AD00E8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686" y="1672023"/>
            <a:ext cx="6296627" cy="3236197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63249C2-32C2-3F1D-A5DA-3F9D912B6344}"/>
              </a:ext>
            </a:extLst>
          </p:cNvPr>
          <p:cNvSpPr/>
          <p:nvPr/>
        </p:nvSpPr>
        <p:spPr>
          <a:xfrm>
            <a:off x="3838832" y="3290121"/>
            <a:ext cx="1046206" cy="101826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CFA62E5-91BF-C7EB-CBCA-DC7A326B1689}"/>
              </a:ext>
            </a:extLst>
          </p:cNvPr>
          <p:cNvSpPr/>
          <p:nvPr/>
        </p:nvSpPr>
        <p:spPr>
          <a:xfrm>
            <a:off x="3045942" y="1458438"/>
            <a:ext cx="1311874" cy="473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2828408B-568B-CC7C-45F1-775F68DCC670}"/>
              </a:ext>
            </a:extLst>
          </p:cNvPr>
          <p:cNvSpPr/>
          <p:nvPr/>
        </p:nvSpPr>
        <p:spPr>
          <a:xfrm>
            <a:off x="3707026" y="1745935"/>
            <a:ext cx="757881" cy="473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B731B2A-DA8B-F90B-4522-6938B0377FCD}"/>
              </a:ext>
            </a:extLst>
          </p:cNvPr>
          <p:cNvSpPr/>
          <p:nvPr/>
        </p:nvSpPr>
        <p:spPr>
          <a:xfrm>
            <a:off x="2360139" y="1266347"/>
            <a:ext cx="757881" cy="47352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01679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8D6E4-BB11-F128-DA0C-CFFA09E2C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187558C8-4E3B-35A1-1A4A-E3186F17A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Best Practices: Hyperparameters (Coarse Search)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702206-5E3E-E77D-A550-9F171AA127A9}"/>
              </a:ext>
            </a:extLst>
          </p:cNvPr>
          <p:cNvSpPr txBox="1"/>
          <p:nvPr/>
        </p:nvSpPr>
        <p:spPr>
          <a:xfrm>
            <a:off x="5934123" y="4844426"/>
            <a:ext cx="317747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  <a:hlinkClick r:id="rId2"/>
              </a:rPr>
              <a:t>https://cs231n.stanford.edu/slides/2017/cs231n_2017_lecture6.pdf</a:t>
            </a:r>
            <a:r>
              <a:rPr lang="en-US" sz="788" kern="1200" dirty="0">
                <a:ea typeface="+mn-ea"/>
                <a:cs typeface="+mn-cs"/>
              </a:rPr>
              <a:t> 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D5D051C-C5C0-14A3-EF26-CB2916743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173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A070570-5A72-83E5-8454-31C826839449}"/>
              </a:ext>
            </a:extLst>
          </p:cNvPr>
          <p:cNvSpPr/>
          <p:nvPr/>
        </p:nvSpPr>
        <p:spPr>
          <a:xfrm>
            <a:off x="5824151" y="4456670"/>
            <a:ext cx="766119" cy="2388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F18BB-8DE3-D9DC-45E8-B0F5C5055A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74"/>
          <a:stretch/>
        </p:blipFill>
        <p:spPr>
          <a:xfrm>
            <a:off x="685800" y="1021492"/>
            <a:ext cx="7772400" cy="383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72868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2FC01-FB94-2EB6-F9F2-6A526B925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4D9DFAF5-CBA4-29C1-9F5B-4EDF1993C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Best Practices: Hyperparameters (Finer Search)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CD4540-3564-CF4D-F5EA-BE6E9184E3A1}"/>
              </a:ext>
            </a:extLst>
          </p:cNvPr>
          <p:cNvSpPr txBox="1"/>
          <p:nvPr/>
        </p:nvSpPr>
        <p:spPr>
          <a:xfrm>
            <a:off x="5934123" y="4844426"/>
            <a:ext cx="317747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  <a:hlinkClick r:id="rId2"/>
              </a:rPr>
              <a:t>https://cs231n.stanford.edu/slides/2017/cs231n_2017_lecture6.pdf</a:t>
            </a:r>
            <a:r>
              <a:rPr lang="en-US" sz="788" kern="1200" dirty="0">
                <a:ea typeface="+mn-ea"/>
                <a:cs typeface="+mn-cs"/>
              </a:rPr>
              <a:t> 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B5C7BA0-ED16-1326-931C-1096D31A9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174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EFA1FD-36EB-6E49-5491-33F1F35B9CD5}"/>
              </a:ext>
            </a:extLst>
          </p:cNvPr>
          <p:cNvSpPr/>
          <p:nvPr/>
        </p:nvSpPr>
        <p:spPr>
          <a:xfrm>
            <a:off x="5824151" y="4456670"/>
            <a:ext cx="766119" cy="2388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492199E-0129-A362-5892-78106B9F8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164" y="1101810"/>
            <a:ext cx="8033672" cy="370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1149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D0A93-4EE7-1711-F906-6837AB62B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9FC2BA5A-B1A7-48BB-F200-8ACE8EA9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Best Practices: Hyperparameters (Coarse to fine search)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9EA4954-4207-DA5E-7114-528BED291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175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FA468AC-EAE7-1190-E1CF-7C45B3A738B1}"/>
              </a:ext>
            </a:extLst>
          </p:cNvPr>
          <p:cNvSpPr/>
          <p:nvPr/>
        </p:nvSpPr>
        <p:spPr>
          <a:xfrm>
            <a:off x="5824151" y="4456670"/>
            <a:ext cx="766119" cy="2388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33909A-C186-FD4E-C28C-7A00C2F154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5791" y="1074485"/>
            <a:ext cx="5392418" cy="368698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7C5CF8-CFF1-2C40-ABCE-A69863CC7C2B}"/>
              </a:ext>
            </a:extLst>
          </p:cNvPr>
          <p:cNvSpPr txBox="1"/>
          <p:nvPr/>
        </p:nvSpPr>
        <p:spPr>
          <a:xfrm>
            <a:off x="5934123" y="4753810"/>
            <a:ext cx="275267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Deep Coursera Specialization [Andrew Ng]</a:t>
            </a:r>
          </a:p>
        </p:txBody>
      </p:sp>
    </p:spTree>
    <p:extLst>
      <p:ext uri="{BB962C8B-B14F-4D97-AF65-F5344CB8AC3E}">
        <p14:creationId xmlns:p14="http://schemas.microsoft.com/office/powerpoint/2010/main" val="288909841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29391" y="962951"/>
            <a:ext cx="3626168" cy="55399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9525"/>
            <a:r>
              <a:rPr sz="3600" spc="-4" dirty="0"/>
              <a:t>Transfer</a:t>
            </a:r>
            <a:r>
              <a:rPr sz="3600" spc="-34" dirty="0"/>
              <a:t> </a:t>
            </a:r>
            <a:r>
              <a:rPr sz="3600" spc="-4" dirty="0"/>
              <a:t>Learning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087364" y="2205735"/>
            <a:ext cx="4906804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39228" marR="3810" indent="-1430179" defTabSz="685800">
              <a:buClrTx/>
              <a:defRPr/>
            </a:pPr>
            <a:r>
              <a:rPr sz="2250" kern="1200" spc="-4" dirty="0">
                <a:solidFill>
                  <a:prstClr val="black"/>
                </a:solidFill>
                <a:ea typeface="+mn-ea"/>
              </a:rPr>
              <a:t>“You need a lot of a data if you want to  train/use</a:t>
            </a:r>
            <a:r>
              <a:rPr sz="2250" kern="1200" spc="-34" dirty="0">
                <a:solidFill>
                  <a:prstClr val="black"/>
                </a:solidFill>
                <a:ea typeface="+mn-ea"/>
              </a:rPr>
              <a:t> </a:t>
            </a:r>
            <a:r>
              <a:rPr sz="2250" kern="1200" spc="-4" dirty="0">
                <a:solidFill>
                  <a:prstClr val="black"/>
                </a:solidFill>
                <a:ea typeface="+mn-ea"/>
              </a:rPr>
              <a:t>CNNs”</a:t>
            </a:r>
            <a:endParaRPr sz="22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4" name="object 4"/>
          <p:cNvSpPr txBox="1"/>
          <p:nvPr/>
        </p:nvSpPr>
        <p:spPr>
          <a:xfrm rot="18840000">
            <a:off x="3439404" y="2384488"/>
            <a:ext cx="2206226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defTabSz="685800">
              <a:lnSpc>
                <a:spcPts val="5400"/>
              </a:lnSpc>
              <a:buClrTx/>
              <a:defRPr/>
            </a:pPr>
            <a:r>
              <a:rPr sz="5400" kern="1200" spc="-4" dirty="0">
                <a:solidFill>
                  <a:srgbClr val="FF0000"/>
                </a:solidFill>
                <a:latin typeface="Impact"/>
                <a:ea typeface="+mn-ea"/>
                <a:cs typeface="Impact"/>
              </a:rPr>
              <a:t>BUSTED</a:t>
            </a:r>
            <a:endParaRPr sz="5400" kern="1200" dirty="0">
              <a:solidFill>
                <a:prstClr val="black"/>
              </a:solidFill>
              <a:latin typeface="Impact"/>
              <a:ea typeface="+mn-ea"/>
              <a:cs typeface="Impac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37AAA165-623A-F6F7-13B3-38AA0E9DA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49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pc="-4" dirty="0"/>
              <a:t>Transfer Learning with</a:t>
            </a:r>
            <a:r>
              <a:rPr lang="en-US" sz="2400" dirty="0"/>
              <a:t> </a:t>
            </a:r>
            <a:r>
              <a:rPr lang="en-US" sz="2400" spc="-4" dirty="0"/>
              <a:t>CNNs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more weights you need to learn, the more data you need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That’s why with a deeper network, you need more data to train than for a shallower 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One </a:t>
            </a:r>
            <a:r>
              <a:rPr lang="en-US" sz="2000" dirty="0">
                <a:solidFill>
                  <a:schemeClr val="bg2"/>
                </a:solidFill>
              </a:rPr>
              <a:t>possible solution</a:t>
            </a:r>
            <a:r>
              <a:rPr lang="en-US" sz="2000" dirty="0"/>
              <a:t>: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2157872" y="2700540"/>
            <a:ext cx="5093702" cy="1951694"/>
            <a:chOff x="1665135" y="4286519"/>
            <a:chExt cx="6791602" cy="2602258"/>
          </a:xfrm>
        </p:grpSpPr>
        <p:pic>
          <p:nvPicPr>
            <p:cNvPr id="4" name="Picture 2" descr="http://neuralnetworksanddeeplearning.com/images/tikz36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74606" y="4286519"/>
              <a:ext cx="3194787" cy="1591689"/>
            </a:xfrm>
            <a:prstGeom prst="rect">
              <a:avLst/>
            </a:prstGeom>
            <a:noFill/>
          </p:spPr>
        </p:pic>
        <p:sp>
          <p:nvSpPr>
            <p:cNvPr id="5" name="Left Brace 4"/>
            <p:cNvSpPr/>
            <p:nvPr/>
          </p:nvSpPr>
          <p:spPr bwMode="auto">
            <a:xfrm rot="16200000">
              <a:off x="4052905" y="5144354"/>
              <a:ext cx="171088" cy="1876097"/>
            </a:xfrm>
            <a:prstGeom prst="leftBrace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800" b="1" kern="1200"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6" name="Left Brace 5"/>
            <p:cNvSpPr/>
            <p:nvPr/>
          </p:nvSpPr>
          <p:spPr bwMode="auto">
            <a:xfrm rot="16200000">
              <a:off x="5374460" y="5803758"/>
              <a:ext cx="173776" cy="554602"/>
            </a:xfrm>
            <a:prstGeom prst="leftBrace">
              <a:avLst/>
            </a:prstGeom>
            <a:solidFill>
              <a:schemeClr val="bg1"/>
            </a:solidFill>
            <a:ln w="952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  <a:buClrTx/>
                <a:defRPr/>
              </a:pPr>
              <a:endParaRPr lang="en-US" sz="1800" b="1" kern="1200">
                <a:latin typeface="Arial" charset="0"/>
                <a:ea typeface="+mn-ea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65135" y="6211669"/>
              <a:ext cx="3580468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n-US" sz="1350" kern="1200" dirty="0">
                  <a:ea typeface="+mn-ea"/>
                  <a:cs typeface="+mn-cs"/>
                </a:rPr>
                <a:t>Set these to the already learned </a:t>
              </a:r>
            </a:p>
            <a:p>
              <a:pPr defTabSz="685800">
                <a:buClrTx/>
                <a:defRPr/>
              </a:pPr>
              <a:r>
                <a:rPr lang="en-US" sz="1350" kern="1200" dirty="0">
                  <a:ea typeface="+mn-ea"/>
                  <a:cs typeface="+mn-cs"/>
                </a:rPr>
                <a:t>weights from another network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84047" y="6211669"/>
              <a:ext cx="3272690" cy="40010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pPr defTabSz="685800">
                <a:buClrTx/>
                <a:defRPr/>
              </a:pPr>
              <a:r>
                <a:rPr lang="en-US" sz="1350" kern="1200" dirty="0">
                  <a:solidFill>
                    <a:srgbClr val="00B050"/>
                  </a:solidFill>
                  <a:ea typeface="+mn-ea"/>
                  <a:cs typeface="+mn-cs"/>
                </a:rPr>
                <a:t>Learn these on your own task</a:t>
              </a:r>
            </a:p>
          </p:txBody>
        </p:sp>
      </p:grp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02FD1257-2680-8438-A8CB-76670901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177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028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Transfer Learning with CNNs</a:t>
            </a:r>
            <a:endParaRPr sz="2800"/>
          </a:p>
        </p:txBody>
      </p:sp>
      <p:pic>
        <p:nvPicPr>
          <p:cNvPr id="346" name="Google Shape;346;p36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2813600" y="1333925"/>
            <a:ext cx="919975" cy="35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6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451400" y="1333925"/>
            <a:ext cx="919975" cy="35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6"/>
          <p:cNvPicPr preferRelativeResize="0"/>
          <p:nvPr/>
        </p:nvPicPr>
        <p:blipFill rotWithShape="1">
          <a:blip r:embed="rId3">
            <a:alphaModFix/>
          </a:blip>
          <a:srcRect l="43856" t="16499" r="29855"/>
          <a:stretch/>
        </p:blipFill>
        <p:spPr>
          <a:xfrm>
            <a:off x="2813600" y="1669250"/>
            <a:ext cx="919975" cy="3200274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6"/>
          <p:cNvSpPr txBox="1"/>
          <p:nvPr/>
        </p:nvSpPr>
        <p:spPr>
          <a:xfrm>
            <a:off x="1387021" y="4238882"/>
            <a:ext cx="16812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Train on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ImageNet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55" name="Google Shape;355;p36"/>
          <p:cNvSpPr/>
          <p:nvPr/>
        </p:nvSpPr>
        <p:spPr>
          <a:xfrm>
            <a:off x="2880400" y="1533525"/>
            <a:ext cx="829500" cy="114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38761D"/>
                </a:solidFill>
              </a:rPr>
              <a:t>FC C</a:t>
            </a:r>
            <a:endParaRPr sz="700">
              <a:solidFill>
                <a:srgbClr val="38761D"/>
              </a:solidFill>
            </a:endParaRPr>
          </a:p>
        </p:txBody>
      </p:sp>
      <p:sp>
        <p:nvSpPr>
          <p:cNvPr id="358" name="Google Shape;358;p36"/>
          <p:cNvSpPr/>
          <p:nvPr/>
        </p:nvSpPr>
        <p:spPr>
          <a:xfrm>
            <a:off x="2761025" y="1263832"/>
            <a:ext cx="1050300" cy="733500"/>
          </a:xfrm>
          <a:prstGeom prst="rect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36"/>
          <p:cNvSpPr/>
          <p:nvPr/>
        </p:nvSpPr>
        <p:spPr>
          <a:xfrm>
            <a:off x="3739800" y="2001375"/>
            <a:ext cx="249300" cy="2710500"/>
          </a:xfrm>
          <a:prstGeom prst="rightBrace">
            <a:avLst>
              <a:gd name="adj1" fmla="val 133832"/>
              <a:gd name="adj2" fmla="val 49852"/>
            </a:avLst>
          </a:prstGeom>
          <a:noFill/>
          <a:ln w="19050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6"/>
          <p:cNvSpPr txBox="1"/>
          <p:nvPr/>
        </p:nvSpPr>
        <p:spPr>
          <a:xfrm>
            <a:off x="3908075" y="1084675"/>
            <a:ext cx="16485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Reinitialize this and train</a:t>
            </a:r>
            <a:endParaRPr sz="1800" b="1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1" name="Google Shape;361;p36"/>
          <p:cNvSpPr txBox="1"/>
          <p:nvPr/>
        </p:nvSpPr>
        <p:spPr>
          <a:xfrm>
            <a:off x="3964339" y="3121054"/>
            <a:ext cx="2056800" cy="11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Freeze these</a:t>
            </a:r>
            <a:endParaRPr sz="1900" b="1">
              <a:solidFill>
                <a:srgbClr val="F1883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2" name="Google Shape;362;p36"/>
          <p:cNvSpPr txBox="1"/>
          <p:nvPr/>
        </p:nvSpPr>
        <p:spPr>
          <a:xfrm>
            <a:off x="3796495" y="3768133"/>
            <a:ext cx="2020700" cy="1187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800" dirty="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Small dataset      (C classes):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Transfer learning with fine-tuning</a:t>
            </a:r>
            <a:endParaRPr sz="18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63" name="Google Shape;36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178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97974D-6F2A-2E13-8D35-19E00012AE80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79475FC7-96FD-B312-B28A-F2C5429636D4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178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7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Transfer Learning with CNNs</a:t>
            </a:r>
            <a:endParaRPr sz="2800"/>
          </a:p>
        </p:txBody>
      </p:sp>
      <p:pic>
        <p:nvPicPr>
          <p:cNvPr id="370" name="Google Shape;370;p37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451400" y="1333925"/>
            <a:ext cx="919975" cy="353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7"/>
          <p:cNvSpPr txBox="1"/>
          <p:nvPr/>
        </p:nvSpPr>
        <p:spPr>
          <a:xfrm>
            <a:off x="1387021" y="4238882"/>
            <a:ext cx="16812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Train on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ImageNet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72" name="Google Shape;372;p37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5937800" y="1333925"/>
            <a:ext cx="919975" cy="35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7"/>
          <p:cNvPicPr preferRelativeResize="0"/>
          <p:nvPr/>
        </p:nvPicPr>
        <p:blipFill rotWithShape="1">
          <a:blip r:embed="rId3">
            <a:alphaModFix/>
          </a:blip>
          <a:srcRect l="43856" t="16499" r="29855"/>
          <a:stretch/>
        </p:blipFill>
        <p:spPr>
          <a:xfrm>
            <a:off x="5937800" y="1669250"/>
            <a:ext cx="919975" cy="3200274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7"/>
          <p:cNvSpPr/>
          <p:nvPr/>
        </p:nvSpPr>
        <p:spPr>
          <a:xfrm>
            <a:off x="6004600" y="1533525"/>
            <a:ext cx="829500" cy="114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38761D"/>
                </a:solidFill>
              </a:rPr>
              <a:t>FC C</a:t>
            </a:r>
            <a:endParaRPr sz="700">
              <a:solidFill>
                <a:srgbClr val="38761D"/>
              </a:solidFill>
            </a:endParaRPr>
          </a:p>
        </p:txBody>
      </p:sp>
      <p:sp>
        <p:nvSpPr>
          <p:cNvPr id="375" name="Google Shape;375;p37"/>
          <p:cNvSpPr/>
          <p:nvPr/>
        </p:nvSpPr>
        <p:spPr>
          <a:xfrm>
            <a:off x="5898125" y="1263850"/>
            <a:ext cx="1050300" cy="3448200"/>
          </a:xfrm>
          <a:prstGeom prst="rect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76" name="Google Shape;376;p37"/>
          <p:cNvCxnSpPr/>
          <p:nvPr/>
        </p:nvCxnSpPr>
        <p:spPr>
          <a:xfrm>
            <a:off x="6954275" y="1502300"/>
            <a:ext cx="281100" cy="0"/>
          </a:xfrm>
          <a:prstGeom prst="straightConnector1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77" name="Google Shape;377;p37"/>
          <p:cNvSpPr txBox="1"/>
          <p:nvPr/>
        </p:nvSpPr>
        <p:spPr>
          <a:xfrm>
            <a:off x="7184675" y="1123401"/>
            <a:ext cx="20607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Train this</a:t>
            </a:r>
            <a:endParaRPr sz="1800" b="1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78" name="Google Shape;378;p37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2813600" y="1333925"/>
            <a:ext cx="919975" cy="35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7"/>
          <p:cNvPicPr preferRelativeResize="0"/>
          <p:nvPr/>
        </p:nvPicPr>
        <p:blipFill rotWithShape="1">
          <a:blip r:embed="rId3">
            <a:alphaModFix/>
          </a:blip>
          <a:srcRect l="43856" t="16499" r="29855"/>
          <a:stretch/>
        </p:blipFill>
        <p:spPr>
          <a:xfrm>
            <a:off x="2813600" y="1669250"/>
            <a:ext cx="919975" cy="3200274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7"/>
          <p:cNvSpPr/>
          <p:nvPr/>
        </p:nvSpPr>
        <p:spPr>
          <a:xfrm>
            <a:off x="2880400" y="1533525"/>
            <a:ext cx="829500" cy="114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38761D"/>
                </a:solidFill>
              </a:rPr>
              <a:t>FC C</a:t>
            </a:r>
            <a:endParaRPr sz="700">
              <a:solidFill>
                <a:srgbClr val="38761D"/>
              </a:solidFill>
            </a:endParaRPr>
          </a:p>
        </p:txBody>
      </p:sp>
      <p:sp>
        <p:nvSpPr>
          <p:cNvPr id="381" name="Google Shape;381;p37"/>
          <p:cNvSpPr txBox="1"/>
          <p:nvPr/>
        </p:nvSpPr>
        <p:spPr>
          <a:xfrm>
            <a:off x="3908075" y="1084675"/>
            <a:ext cx="16485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Reinitialize this and train</a:t>
            </a:r>
            <a:endParaRPr sz="1800" b="1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2" name="Google Shape;382;p37"/>
          <p:cNvSpPr txBox="1"/>
          <p:nvPr/>
        </p:nvSpPr>
        <p:spPr>
          <a:xfrm>
            <a:off x="3964339" y="3121054"/>
            <a:ext cx="2056800" cy="11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Freeze these</a:t>
            </a:r>
            <a:endParaRPr sz="1900" b="1">
              <a:solidFill>
                <a:srgbClr val="F1883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3" name="Google Shape;383;p37"/>
          <p:cNvSpPr txBox="1"/>
          <p:nvPr/>
        </p:nvSpPr>
        <p:spPr>
          <a:xfrm>
            <a:off x="6956075" y="3707575"/>
            <a:ext cx="2349300" cy="12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Medium dataset      (C classes):</a:t>
            </a:r>
            <a:endParaRPr sz="1800">
              <a:solidFill>
                <a:schemeClr val="dk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Transfer learning with fine-tuning</a:t>
            </a:r>
            <a:endParaRPr sz="18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84" name="Google Shape;384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179</a:t>
            </a:fld>
            <a:endParaRPr/>
          </a:p>
        </p:txBody>
      </p:sp>
      <p:sp>
        <p:nvSpPr>
          <p:cNvPr id="386" name="Google Shape;386;p37"/>
          <p:cNvSpPr/>
          <p:nvPr/>
        </p:nvSpPr>
        <p:spPr>
          <a:xfrm>
            <a:off x="2761025" y="1263832"/>
            <a:ext cx="1050300" cy="733500"/>
          </a:xfrm>
          <a:prstGeom prst="rect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37"/>
          <p:cNvSpPr/>
          <p:nvPr/>
        </p:nvSpPr>
        <p:spPr>
          <a:xfrm>
            <a:off x="3739800" y="2001375"/>
            <a:ext cx="249300" cy="2710500"/>
          </a:xfrm>
          <a:prstGeom prst="rightBrace">
            <a:avLst>
              <a:gd name="adj1" fmla="val 133832"/>
              <a:gd name="adj2" fmla="val 49852"/>
            </a:avLst>
          </a:prstGeom>
          <a:noFill/>
          <a:ln w="19050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37"/>
          <p:cNvSpPr txBox="1"/>
          <p:nvPr/>
        </p:nvSpPr>
        <p:spPr>
          <a:xfrm>
            <a:off x="3755675" y="4238875"/>
            <a:ext cx="23493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Transfer learning with fine-tuning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7BEAC7-EF94-D53F-C074-7382D7481720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451B0712-D360-EA1D-3A79-1DACB9478F77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179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Transfer Learning with CNNs</a:t>
            </a:r>
            <a:endParaRPr sz="2800"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451400" y="1333925"/>
            <a:ext cx="919975" cy="353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 txBox="1"/>
          <p:nvPr/>
        </p:nvSpPr>
        <p:spPr>
          <a:xfrm>
            <a:off x="1387021" y="4238882"/>
            <a:ext cx="16812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Train on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ImageNet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396" name="Google Shape;396;p38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5937800" y="1333925"/>
            <a:ext cx="919975" cy="35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38"/>
          <p:cNvPicPr preferRelativeResize="0"/>
          <p:nvPr/>
        </p:nvPicPr>
        <p:blipFill rotWithShape="1">
          <a:blip r:embed="rId3">
            <a:alphaModFix/>
          </a:blip>
          <a:srcRect l="43856" t="16499" r="29855"/>
          <a:stretch/>
        </p:blipFill>
        <p:spPr>
          <a:xfrm>
            <a:off x="5937800" y="1669250"/>
            <a:ext cx="919975" cy="3200274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8"/>
          <p:cNvSpPr/>
          <p:nvPr/>
        </p:nvSpPr>
        <p:spPr>
          <a:xfrm>
            <a:off x="6004600" y="1533525"/>
            <a:ext cx="829500" cy="114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38761D"/>
                </a:solidFill>
              </a:rPr>
              <a:t>FC C</a:t>
            </a:r>
            <a:endParaRPr sz="700">
              <a:solidFill>
                <a:srgbClr val="38761D"/>
              </a:solidFill>
            </a:endParaRPr>
          </a:p>
        </p:txBody>
      </p:sp>
      <p:sp>
        <p:nvSpPr>
          <p:cNvPr id="399" name="Google Shape;399;p38"/>
          <p:cNvSpPr/>
          <p:nvPr/>
        </p:nvSpPr>
        <p:spPr>
          <a:xfrm>
            <a:off x="5898125" y="1263850"/>
            <a:ext cx="1050300" cy="3448200"/>
          </a:xfrm>
          <a:prstGeom prst="rect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00" name="Google Shape;400;p38"/>
          <p:cNvCxnSpPr/>
          <p:nvPr/>
        </p:nvCxnSpPr>
        <p:spPr>
          <a:xfrm>
            <a:off x="6954275" y="1502300"/>
            <a:ext cx="281100" cy="0"/>
          </a:xfrm>
          <a:prstGeom prst="straightConnector1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01" name="Google Shape;401;p38"/>
          <p:cNvSpPr txBox="1"/>
          <p:nvPr/>
        </p:nvSpPr>
        <p:spPr>
          <a:xfrm>
            <a:off x="7184675" y="1123401"/>
            <a:ext cx="20607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Train this</a:t>
            </a:r>
            <a:endParaRPr sz="1800" b="1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2" name="Google Shape;402;p38"/>
          <p:cNvSpPr txBox="1"/>
          <p:nvPr/>
        </p:nvSpPr>
        <p:spPr>
          <a:xfrm>
            <a:off x="6956075" y="4238875"/>
            <a:ext cx="23493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Transfer learning with fine-tuning</a:t>
            </a:r>
            <a:endParaRPr sz="18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03" name="Google Shape;403;p38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2813600" y="1333925"/>
            <a:ext cx="919975" cy="353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8"/>
          <p:cNvPicPr preferRelativeResize="0"/>
          <p:nvPr/>
        </p:nvPicPr>
        <p:blipFill rotWithShape="1">
          <a:blip r:embed="rId3">
            <a:alphaModFix/>
          </a:blip>
          <a:srcRect l="43856" t="16499" r="29855"/>
          <a:stretch/>
        </p:blipFill>
        <p:spPr>
          <a:xfrm>
            <a:off x="2813600" y="1669250"/>
            <a:ext cx="919975" cy="3200274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8"/>
          <p:cNvSpPr/>
          <p:nvPr/>
        </p:nvSpPr>
        <p:spPr>
          <a:xfrm>
            <a:off x="2880400" y="1533525"/>
            <a:ext cx="829500" cy="114300"/>
          </a:xfrm>
          <a:prstGeom prst="rect">
            <a:avLst/>
          </a:prstGeom>
          <a:solidFill>
            <a:srgbClr val="D9EAD3"/>
          </a:solidFill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38761D"/>
                </a:solidFill>
              </a:rPr>
              <a:t>FC C</a:t>
            </a:r>
            <a:endParaRPr sz="700">
              <a:solidFill>
                <a:srgbClr val="38761D"/>
              </a:solidFill>
            </a:endParaRPr>
          </a:p>
        </p:txBody>
      </p:sp>
      <p:sp>
        <p:nvSpPr>
          <p:cNvPr id="406" name="Google Shape;406;p38"/>
          <p:cNvSpPr txBox="1"/>
          <p:nvPr/>
        </p:nvSpPr>
        <p:spPr>
          <a:xfrm>
            <a:off x="3908075" y="1084675"/>
            <a:ext cx="16485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38761D"/>
                </a:solidFill>
                <a:latin typeface="Nunito"/>
                <a:ea typeface="Nunito"/>
                <a:cs typeface="Nunito"/>
                <a:sym typeface="Nunito"/>
              </a:rPr>
              <a:t>Reinitialize this and train</a:t>
            </a:r>
            <a:endParaRPr sz="1800" b="1">
              <a:solidFill>
                <a:srgbClr val="38761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7" name="Google Shape;407;p38"/>
          <p:cNvSpPr txBox="1"/>
          <p:nvPr/>
        </p:nvSpPr>
        <p:spPr>
          <a:xfrm>
            <a:off x="3964339" y="3121054"/>
            <a:ext cx="2056800" cy="11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F18839"/>
                </a:solidFill>
                <a:latin typeface="Nunito"/>
                <a:ea typeface="Nunito"/>
                <a:cs typeface="Nunito"/>
                <a:sym typeface="Nunito"/>
              </a:rPr>
              <a:t>Freeze these</a:t>
            </a:r>
            <a:endParaRPr sz="1900" b="1">
              <a:solidFill>
                <a:srgbClr val="F18839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8" name="Google Shape;408;p38"/>
          <p:cNvSpPr txBox="1"/>
          <p:nvPr/>
        </p:nvSpPr>
        <p:spPr>
          <a:xfrm>
            <a:off x="6984000" y="2429575"/>
            <a:ext cx="2185200" cy="19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5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Lower learning rate when fine-tuning; 1/10 of original LR is good starting point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09" name="Google Shape;409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180</a:t>
            </a:fld>
            <a:endParaRPr/>
          </a:p>
        </p:txBody>
      </p:sp>
      <p:sp>
        <p:nvSpPr>
          <p:cNvPr id="410" name="Google Shape;410;p38"/>
          <p:cNvSpPr/>
          <p:nvPr/>
        </p:nvSpPr>
        <p:spPr>
          <a:xfrm>
            <a:off x="2761025" y="1263832"/>
            <a:ext cx="1050300" cy="733500"/>
          </a:xfrm>
          <a:prstGeom prst="rect">
            <a:avLst/>
          </a:prstGeom>
          <a:noFill/>
          <a:ln w="1905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38"/>
          <p:cNvSpPr/>
          <p:nvPr/>
        </p:nvSpPr>
        <p:spPr>
          <a:xfrm>
            <a:off x="3739800" y="2001375"/>
            <a:ext cx="249300" cy="2710500"/>
          </a:xfrm>
          <a:prstGeom prst="rightBrace">
            <a:avLst>
              <a:gd name="adj1" fmla="val 133832"/>
              <a:gd name="adj2" fmla="val 49852"/>
            </a:avLst>
          </a:prstGeom>
          <a:noFill/>
          <a:ln w="19050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38"/>
          <p:cNvSpPr txBox="1"/>
          <p:nvPr/>
        </p:nvSpPr>
        <p:spPr>
          <a:xfrm>
            <a:off x="3755675" y="4238875"/>
            <a:ext cx="23493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Transfer learning with fine-tuning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1E2D33-B63B-D334-74D2-CFC349918DB9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1DFEA0F0-5FC8-1DAF-6113-9FBE58E1679E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180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7"/>
          <p:cNvPicPr preferRelativeResize="0"/>
          <p:nvPr/>
        </p:nvPicPr>
        <p:blipFill rotWithShape="1">
          <a:blip r:embed="rId3">
            <a:alphaModFix/>
          </a:blip>
          <a:srcRect l="43856" t="7749" r="29855"/>
          <a:stretch/>
        </p:blipFill>
        <p:spPr>
          <a:xfrm>
            <a:off x="451400" y="1183587"/>
            <a:ext cx="919975" cy="353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7"/>
          <p:cNvSpPr txBox="1"/>
          <p:nvPr/>
        </p:nvSpPr>
        <p:spPr>
          <a:xfrm>
            <a:off x="1523125" y="1231462"/>
            <a:ext cx="2126700" cy="34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More specific</a:t>
            </a: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More generic</a:t>
            </a: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260" name="Google Shape;260;p27"/>
          <p:cNvCxnSpPr/>
          <p:nvPr/>
        </p:nvCxnSpPr>
        <p:spPr>
          <a:xfrm>
            <a:off x="1530400" y="1742237"/>
            <a:ext cx="912000" cy="645300"/>
          </a:xfrm>
          <a:prstGeom prst="straightConnector1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triangle" w="med" len="med"/>
            <a:tailEnd type="none" w="med" len="med"/>
          </a:ln>
        </p:spPr>
      </p:cxnSp>
      <p:cxnSp>
        <p:nvCxnSpPr>
          <p:cNvPr id="261" name="Google Shape;261;p27"/>
          <p:cNvCxnSpPr/>
          <p:nvPr/>
        </p:nvCxnSpPr>
        <p:spPr>
          <a:xfrm flipH="1">
            <a:off x="1530400" y="3571037"/>
            <a:ext cx="912000" cy="645300"/>
          </a:xfrm>
          <a:prstGeom prst="straightConnector1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graphicFrame>
        <p:nvGraphicFramePr>
          <p:cNvPr id="262" name="Google Shape;262;p27"/>
          <p:cNvGraphicFramePr/>
          <p:nvPr>
            <p:extLst>
              <p:ext uri="{D42A27DB-BD31-4B8C-83A1-F6EECF244321}">
                <p14:modId xmlns:p14="http://schemas.microsoft.com/office/powerpoint/2010/main" val="65777946"/>
              </p:ext>
            </p:extLst>
          </p:nvPr>
        </p:nvGraphicFramePr>
        <p:xfrm>
          <a:off x="3509350" y="1078887"/>
          <a:ext cx="5311475" cy="36403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08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3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4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26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solidFill>
                          <a:srgbClr val="424242"/>
                        </a:solidFill>
                        <a:latin typeface="Fira Sans Light"/>
                        <a:ea typeface="Fira Sans Light"/>
                        <a:cs typeface="Fira Sans Light"/>
                        <a:sym typeface="Fira Sans Light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similar dataset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different dataset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56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little data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Use classifier on top layer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You’re in trouble... Try classifier from different stages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56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Quite a lot of data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Finetune a few layers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424242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Finetune a larger number of layers</a:t>
                      </a:r>
                      <a:endParaRPr sz="1800">
                        <a:solidFill>
                          <a:srgbClr val="424242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42424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63" name="Google Shape;26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69100" y="1899243"/>
            <a:ext cx="265537" cy="265537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181</a:t>
            </a:fld>
            <a:endParaRPr/>
          </a:p>
        </p:txBody>
      </p:sp>
      <p:sp>
        <p:nvSpPr>
          <p:cNvPr id="2" name="Title 27">
            <a:extLst>
              <a:ext uri="{FF2B5EF4-FFF2-40B4-BE49-F238E27FC236}">
                <a16:creationId xmlns:a16="http://schemas.microsoft.com/office/drawing/2014/main" id="{5F08AEA4-3566-3E96-5724-D0874CB07A0E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700" spc="-4"/>
              <a:t>Transfer Learning with</a:t>
            </a:r>
            <a:r>
              <a:rPr lang="en-US" sz="2700"/>
              <a:t> </a:t>
            </a:r>
            <a:r>
              <a:rPr lang="en-US" sz="2700" spc="-4"/>
              <a:t>CNNs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4D2CFE-F5B0-BF21-034D-0E9D2C96A2A6}"/>
              </a:ext>
            </a:extLst>
          </p:cNvPr>
          <p:cNvSpPr txBox="1"/>
          <p:nvPr/>
        </p:nvSpPr>
        <p:spPr>
          <a:xfrm>
            <a:off x="1143000" y="4953063"/>
            <a:ext cx="154882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95D8E5-6C5D-78D2-1D6B-AD27437FED9F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158CED8-2CCA-6FDF-0CDB-0F065307C00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181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8557B-385C-8B24-88F8-2B56D6A14E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2FD34-41A4-A56C-3F96-70176651B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868" y="475443"/>
            <a:ext cx="8460260" cy="132148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hlinkClick r:id="rId3"/>
              </a:rPr>
              <a:t>Lab 7</a:t>
            </a:r>
            <a:r>
              <a:rPr lang="en-US" dirty="0"/>
              <a:t>: Using Modern </a:t>
            </a:r>
            <a:r>
              <a:rPr lang="en-US" dirty="0" err="1"/>
              <a:t>ConvNets</a:t>
            </a:r>
            <a:br>
              <a:rPr lang="en-US" dirty="0"/>
            </a:br>
            <a:r>
              <a:rPr lang="en-US" sz="2000" dirty="0"/>
              <a:t>Duration: 15 min</a:t>
            </a:r>
            <a:endParaRPr lang="en-US" sz="2100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ACE8C4C5-FE35-1968-1B43-AB9E032AB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fld id="{12A1D360-EE44-42AC-A6C7-CCF1DFA7C784}" type="slidenum">
              <a:rPr lang="pt-BR" smtClean="0"/>
              <a:pPr/>
              <a:t>182</a:t>
            </a:fld>
            <a:endParaRPr lang="pt-BR"/>
          </a:p>
        </p:txBody>
      </p:sp>
      <p:pic>
        <p:nvPicPr>
          <p:cNvPr id="4" name="Picture 2" descr="Jupyter Notebooks: A Beginner's Guide! | by Pavan Belagatti | ITNEXT">
            <a:extLst>
              <a:ext uri="{FF2B5EF4-FFF2-40B4-BE49-F238E27FC236}">
                <a16:creationId xmlns:a16="http://schemas.microsoft.com/office/drawing/2014/main" id="{4EDE8924-CA21-7CFD-4FF5-5118ABC0B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99" y="1645195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864488-2EF5-C5E5-128A-F586717C9FD4}"/>
              </a:ext>
            </a:extLst>
          </p:cNvPr>
          <p:cNvSpPr txBox="1"/>
          <p:nvPr/>
        </p:nvSpPr>
        <p:spPr>
          <a:xfrm>
            <a:off x="2917539" y="3974584"/>
            <a:ext cx="3308919" cy="9541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Steps: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Introduce to a classmate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Work in pairs on the exercise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Submit your answers on AhaSlides</a:t>
            </a:r>
          </a:p>
        </p:txBody>
      </p:sp>
    </p:spTree>
    <p:extLst>
      <p:ext uri="{BB962C8B-B14F-4D97-AF65-F5344CB8AC3E}">
        <p14:creationId xmlns:p14="http://schemas.microsoft.com/office/powerpoint/2010/main" val="1869233510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B0175-CD7A-8970-AC10-49F85FFD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A585EC-33ED-4BDF-9A81-E70F1ABDFC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183</a:t>
            </a:fld>
            <a:endParaRPr lang="en-U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Add-in 4" title="AhaSlides - Live Polls and Quizzes">
                <a:extLst>
                  <a:ext uri="{FF2B5EF4-FFF2-40B4-BE49-F238E27FC236}">
                    <a16:creationId xmlns:a16="http://schemas.microsoft.com/office/drawing/2014/main" id="{E72B68C5-998A-142D-C1EB-B3453D69CF1B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5" name="Add-in 4" title="AhaSlides - Live Polls and Quizzes">
                <a:extLst>
                  <a:ext uri="{FF2B5EF4-FFF2-40B4-BE49-F238E27FC236}">
                    <a16:creationId xmlns:a16="http://schemas.microsoft.com/office/drawing/2014/main" id="{E72B68C5-998A-142D-C1EB-B3453D69CF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201162694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3"/>
          <p:cNvSpPr txBox="1"/>
          <p:nvPr/>
        </p:nvSpPr>
        <p:spPr>
          <a:xfrm>
            <a:off x="25" y="688450"/>
            <a:ext cx="91440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https://distill.pub/2017/feature-visualization</a:t>
            </a:r>
            <a:endParaRPr sz="17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52" name="Google Shape;452;p43"/>
          <p:cNvPicPr preferRelativeResize="0"/>
          <p:nvPr/>
        </p:nvPicPr>
        <p:blipFill rotWithShape="1">
          <a:blip r:embed="rId4">
            <a:alphaModFix/>
          </a:blip>
          <a:srcRect l="514" t="1107" r="613" b="7325"/>
          <a:stretch/>
        </p:blipFill>
        <p:spPr>
          <a:xfrm>
            <a:off x="197900" y="1161650"/>
            <a:ext cx="8740051" cy="2517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3"/>
          <p:cNvSpPr txBox="1"/>
          <p:nvPr/>
        </p:nvSpPr>
        <p:spPr>
          <a:xfrm>
            <a:off x="197900" y="3691545"/>
            <a:ext cx="1660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Edges</a:t>
            </a: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4" name="Google Shape;454;p43"/>
          <p:cNvSpPr txBox="1"/>
          <p:nvPr/>
        </p:nvSpPr>
        <p:spPr>
          <a:xfrm>
            <a:off x="1976314" y="3691545"/>
            <a:ext cx="1660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Textures</a:t>
            </a: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5" name="Google Shape;455;p43"/>
          <p:cNvSpPr txBox="1"/>
          <p:nvPr/>
        </p:nvSpPr>
        <p:spPr>
          <a:xfrm>
            <a:off x="3737519" y="3691545"/>
            <a:ext cx="1660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Patterns</a:t>
            </a: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6" name="Google Shape;456;p43"/>
          <p:cNvSpPr txBox="1"/>
          <p:nvPr/>
        </p:nvSpPr>
        <p:spPr>
          <a:xfrm>
            <a:off x="5515933" y="3691545"/>
            <a:ext cx="1660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Parts</a:t>
            </a: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7" name="Google Shape;457;p43"/>
          <p:cNvSpPr txBox="1"/>
          <p:nvPr/>
        </p:nvSpPr>
        <p:spPr>
          <a:xfrm>
            <a:off x="7277138" y="3691545"/>
            <a:ext cx="16608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Objects</a:t>
            </a:r>
            <a:endParaRPr sz="19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8" name="Google Shape;458;p43"/>
          <p:cNvSpPr txBox="1"/>
          <p:nvPr/>
        </p:nvSpPr>
        <p:spPr>
          <a:xfrm>
            <a:off x="92425" y="4324825"/>
            <a:ext cx="9097500" cy="6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 dirty="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More generic						           More specific </a:t>
            </a:r>
            <a:endParaRPr sz="1900" b="1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459" name="Google Shape;459;p43"/>
          <p:cNvCxnSpPr/>
          <p:nvPr/>
        </p:nvCxnSpPr>
        <p:spPr>
          <a:xfrm>
            <a:off x="1916700" y="4657750"/>
            <a:ext cx="5285400" cy="0"/>
          </a:xfrm>
          <a:prstGeom prst="straightConnector1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460" name="Google Shape;460;p43"/>
          <p:cNvSpPr/>
          <p:nvPr/>
        </p:nvSpPr>
        <p:spPr>
          <a:xfrm>
            <a:off x="1865075" y="1097100"/>
            <a:ext cx="111300" cy="26913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43"/>
          <p:cNvSpPr/>
          <p:nvPr/>
        </p:nvSpPr>
        <p:spPr>
          <a:xfrm>
            <a:off x="3630582" y="1097100"/>
            <a:ext cx="111300" cy="26913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43"/>
          <p:cNvSpPr/>
          <p:nvPr/>
        </p:nvSpPr>
        <p:spPr>
          <a:xfrm>
            <a:off x="5397332" y="1121671"/>
            <a:ext cx="111300" cy="26913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43"/>
          <p:cNvSpPr/>
          <p:nvPr/>
        </p:nvSpPr>
        <p:spPr>
          <a:xfrm>
            <a:off x="7175747" y="1121671"/>
            <a:ext cx="111300" cy="26913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184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B4ED5D5-46C0-AE7C-C0BA-AEB399906096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A50D2-6F3C-9E3E-C848-CEFC0E7C453D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184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4"/>
          <p:cNvSpPr txBox="1"/>
          <p:nvPr/>
        </p:nvSpPr>
        <p:spPr>
          <a:xfrm>
            <a:off x="25" y="427582"/>
            <a:ext cx="91440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 dirty="0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https://distill.pub/2017/feature-visualization</a:t>
            </a:r>
            <a:endParaRPr sz="1700" dirty="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71" name="Google Shape;471;p44"/>
          <p:cNvPicPr preferRelativeResize="0"/>
          <p:nvPr/>
        </p:nvPicPr>
        <p:blipFill rotWithShape="1">
          <a:blip r:embed="rId4">
            <a:alphaModFix/>
          </a:blip>
          <a:srcRect l="786" t="1491" r="943" b="1646"/>
          <a:stretch/>
        </p:blipFill>
        <p:spPr>
          <a:xfrm>
            <a:off x="716350" y="845425"/>
            <a:ext cx="7699126" cy="3814051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59B799-FE59-79D9-8A41-3080DC9F4070}"/>
              </a:ext>
            </a:extLst>
          </p:cNvPr>
          <p:cNvSpPr txBox="1"/>
          <p:nvPr/>
        </p:nvSpPr>
        <p:spPr>
          <a:xfrm>
            <a:off x="5876012" y="4836309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1CDBC0B-92CE-B7DE-4A3B-565189D7CED2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185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Pre-training on ImageNet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80076"/>
            <a:ext cx="8229600" cy="36576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a source domain and target domain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Train a network to classify ImageNet classes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dirty="0"/>
              <a:t>Coarse classes and ones with fine distinctions (dog breeds)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Remove last layers and train layers to replace them, that predict target classes</a:t>
            </a:r>
          </a:p>
        </p:txBody>
      </p:sp>
      <p:pic>
        <p:nvPicPr>
          <p:cNvPr id="4" name="Content Placeholder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7331" y="2575270"/>
            <a:ext cx="4986121" cy="226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3287" y="4889585"/>
            <a:ext cx="6391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1200" i="1" kern="1200" dirty="0" err="1">
                <a:ea typeface="+mn-ea"/>
                <a:cs typeface="+mn-cs"/>
              </a:rPr>
              <a:t>Oquab</a:t>
            </a:r>
            <a:r>
              <a:rPr lang="en-US" sz="1200" i="1" kern="1200" dirty="0">
                <a:ea typeface="+mn-ea"/>
                <a:cs typeface="+mn-cs"/>
              </a:rPr>
              <a:t> et al., “Learning and Transferring Mid-Level Image Representations…”, CVPR 2014 </a:t>
            </a: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6E246BE4-19BB-12E5-9B5C-6FAF09AFE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186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34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458" y="1160975"/>
            <a:ext cx="2676935" cy="266246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396264" y="1720348"/>
            <a:ext cx="904399" cy="261938"/>
          </a:xfrm>
          <a:custGeom>
            <a:avLst/>
            <a:gdLst/>
            <a:ahLst/>
            <a:cxnLst/>
            <a:rect l="l" t="t" r="r" b="b"/>
            <a:pathLst>
              <a:path w="1205865" h="349250">
                <a:moveTo>
                  <a:pt x="0" y="0"/>
                </a:moveTo>
                <a:lnTo>
                  <a:pt x="1205425" y="0"/>
                </a:lnTo>
                <a:lnTo>
                  <a:pt x="1205425" y="349189"/>
                </a:lnTo>
                <a:lnTo>
                  <a:pt x="0" y="34918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145758" y="2342210"/>
            <a:ext cx="2462020" cy="14038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45758" y="3163066"/>
            <a:ext cx="981551" cy="464820"/>
          </a:xfrm>
          <a:custGeom>
            <a:avLst/>
            <a:gdLst/>
            <a:ahLst/>
            <a:cxnLst/>
            <a:rect l="l" t="t" r="r" b="b"/>
            <a:pathLst>
              <a:path w="1308734" h="619760">
                <a:moveTo>
                  <a:pt x="0" y="0"/>
                </a:moveTo>
                <a:lnTo>
                  <a:pt x="1308297" y="0"/>
                </a:lnTo>
                <a:lnTo>
                  <a:pt x="1308297" y="619198"/>
                </a:lnTo>
                <a:lnTo>
                  <a:pt x="0" y="619198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80458" y="4148573"/>
            <a:ext cx="296709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ts val="1238"/>
              </a:lnSpc>
              <a:buClrTx/>
              <a:defRPr/>
            </a:pPr>
            <a:r>
              <a:rPr sz="1200" kern="1200" spc="-4" dirty="0">
                <a:solidFill>
                  <a:prstClr val="black"/>
                </a:solidFill>
                <a:ea typeface="+mn-ea"/>
              </a:rPr>
              <a:t>Object</a:t>
            </a:r>
            <a:r>
              <a:rPr sz="1200" kern="1200" spc="-30" dirty="0">
                <a:solidFill>
                  <a:prstClr val="black"/>
                </a:solidFill>
                <a:ea typeface="+mn-ea"/>
              </a:rPr>
              <a:t> </a:t>
            </a:r>
            <a:r>
              <a:rPr sz="1200" kern="1200" spc="-4" dirty="0">
                <a:solidFill>
                  <a:prstClr val="black"/>
                </a:solidFill>
                <a:ea typeface="+mn-ea"/>
              </a:rPr>
              <a:t>Detection  </a:t>
            </a:r>
            <a:endParaRPr lang="en-US" sz="1200" kern="1200" spc="-4" dirty="0">
              <a:solidFill>
                <a:prstClr val="black"/>
              </a:solidFill>
              <a:ea typeface="+mn-ea"/>
            </a:endParaRPr>
          </a:p>
          <a:p>
            <a:pPr marL="9525" marR="3810" defTabSz="685800">
              <a:lnSpc>
                <a:spcPts val="1238"/>
              </a:lnSpc>
              <a:buClrTx/>
              <a:defRPr/>
            </a:pPr>
            <a:r>
              <a:rPr lang="en-US" sz="1200" i="1" kern="1200" spc="-4" dirty="0">
                <a:solidFill>
                  <a:prstClr val="black"/>
                </a:solidFill>
                <a:ea typeface="+mn-ea"/>
              </a:rPr>
              <a:t>Ren et al., “</a:t>
            </a:r>
            <a:r>
              <a:rPr sz="1200" i="1" kern="1200" spc="-4" dirty="0">
                <a:solidFill>
                  <a:prstClr val="black"/>
                </a:solidFill>
                <a:ea typeface="+mn-ea"/>
              </a:rPr>
              <a:t>Faster</a:t>
            </a:r>
            <a:r>
              <a:rPr sz="1200" i="1" kern="1200" spc="-34" dirty="0">
                <a:solidFill>
                  <a:prstClr val="black"/>
                </a:solidFill>
                <a:ea typeface="+mn-ea"/>
              </a:rPr>
              <a:t> </a:t>
            </a:r>
            <a:r>
              <a:rPr sz="1200" i="1" kern="1200" spc="-4" dirty="0">
                <a:solidFill>
                  <a:prstClr val="black"/>
                </a:solidFill>
                <a:ea typeface="+mn-ea"/>
              </a:rPr>
              <a:t>R-CNN</a:t>
            </a:r>
            <a:r>
              <a:rPr lang="en-US" sz="1200" i="1" kern="1200" spc="-4" dirty="0">
                <a:solidFill>
                  <a:prstClr val="black"/>
                </a:solidFill>
                <a:ea typeface="+mn-ea"/>
              </a:rPr>
              <a:t>“, NIPS 2015</a:t>
            </a:r>
            <a:endParaRPr sz="1200" i="1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29392" y="1166350"/>
            <a:ext cx="2810351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200" kern="1200" spc="-4" dirty="0">
                <a:solidFill>
                  <a:prstClr val="black"/>
                </a:solidFill>
                <a:ea typeface="+mn-ea"/>
              </a:rPr>
              <a:t>Image </a:t>
            </a:r>
            <a:r>
              <a:rPr sz="1200" kern="1200" spc="-4" dirty="0" err="1">
                <a:solidFill>
                  <a:prstClr val="black"/>
                </a:solidFill>
                <a:ea typeface="+mn-ea"/>
              </a:rPr>
              <a:t>Captionin</a:t>
            </a:r>
            <a:r>
              <a:rPr lang="en-US" sz="1200" kern="1200" dirty="0">
                <a:solidFill>
                  <a:prstClr val="black"/>
                </a:solidFill>
                <a:ea typeface="+mn-ea"/>
              </a:rPr>
              <a:t>g</a:t>
            </a:r>
          </a:p>
          <a:p>
            <a:pPr marL="9525" defTabSz="685800">
              <a:buClrTx/>
              <a:defRPr/>
            </a:pPr>
            <a:r>
              <a:rPr lang="en-US" sz="1200" i="1" kern="1200" spc="-4" dirty="0" err="1">
                <a:solidFill>
                  <a:prstClr val="black"/>
                </a:solidFill>
                <a:ea typeface="+mn-ea"/>
              </a:rPr>
              <a:t>Karpath</a:t>
            </a:r>
            <a:r>
              <a:rPr lang="en-US" sz="1200" i="1" kern="1200" spc="-4" dirty="0">
                <a:solidFill>
                  <a:prstClr val="black"/>
                </a:solidFill>
                <a:ea typeface="+mn-ea"/>
              </a:rPr>
              <a:t>y and Fei-Fei, “</a:t>
            </a:r>
            <a:r>
              <a:rPr lang="en-US" sz="1200" i="1" kern="1200" dirty="0">
                <a:ea typeface="+mn-ea"/>
                <a:cs typeface="+mn-cs"/>
              </a:rPr>
              <a:t>Deep Visual-Semantic Alignments for Generating Image Descriptions”, CVPR 2015</a:t>
            </a:r>
            <a:endParaRPr lang="en-US" sz="1200" i="1" kern="1200" spc="-4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20225" y="3177804"/>
            <a:ext cx="1209675" cy="4065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spc="-4" dirty="0">
                <a:solidFill>
                  <a:srgbClr val="FF0000"/>
                </a:solidFill>
                <a:ea typeface="+mn-ea"/>
              </a:rPr>
              <a:t>CNN</a:t>
            </a:r>
            <a:r>
              <a:rPr sz="1350" kern="1200" spc="-34" dirty="0">
                <a:solidFill>
                  <a:srgbClr val="FF0000"/>
                </a:solidFill>
                <a:ea typeface="+mn-ea"/>
              </a:rPr>
              <a:t> </a:t>
            </a:r>
            <a:r>
              <a:rPr sz="1350" kern="1200" spc="-4" dirty="0">
                <a:solidFill>
                  <a:srgbClr val="FF0000"/>
                </a:solidFill>
                <a:ea typeface="+mn-ea"/>
              </a:rPr>
              <a:t>pretrained  on</a:t>
            </a:r>
            <a:r>
              <a:rPr sz="1350" kern="1200" spc="-45" dirty="0">
                <a:solidFill>
                  <a:srgbClr val="FF0000"/>
                </a:solidFill>
                <a:ea typeface="+mn-ea"/>
              </a:rPr>
              <a:t> </a:t>
            </a:r>
            <a:r>
              <a:rPr sz="1350" kern="1200" spc="-4" dirty="0">
                <a:solidFill>
                  <a:srgbClr val="FF0000"/>
                </a:solidFill>
                <a:ea typeface="+mn-ea"/>
              </a:rPr>
              <a:t>ImageNet</a:t>
            </a:r>
            <a:endParaRPr sz="13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00662" y="2999509"/>
            <a:ext cx="1038785" cy="642099"/>
          </a:xfrm>
          <a:custGeom>
            <a:avLst/>
            <a:gdLst/>
            <a:ahLst/>
            <a:cxnLst/>
            <a:rect l="l" t="t" r="r" b="b"/>
            <a:pathLst>
              <a:path w="1016000" h="628014">
                <a:moveTo>
                  <a:pt x="0" y="0"/>
                </a:moveTo>
                <a:lnTo>
                  <a:pt x="1015797" y="0"/>
                </a:lnTo>
                <a:lnTo>
                  <a:pt x="1015797" y="627898"/>
                </a:lnTo>
                <a:lnTo>
                  <a:pt x="0" y="627898"/>
                </a:lnTo>
                <a:lnTo>
                  <a:pt x="0" y="0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0" y="4953063"/>
            <a:ext cx="154882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Adapted from 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19F5F5CD-274D-0CD3-898F-4DA7C455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187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6C18E772-5F02-FB1E-1EFD-DAD83648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pc="-4" dirty="0"/>
              <a:t>Transfer learning with CNNs is</a:t>
            </a:r>
            <a:r>
              <a:rPr lang="en-US" sz="3200" spc="41" dirty="0"/>
              <a:t> </a:t>
            </a:r>
            <a:r>
              <a:rPr lang="en-US" sz="3200" spc="-4" dirty="0"/>
              <a:t>pervasive…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08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4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28025" y="2158235"/>
            <a:ext cx="1981852" cy="12723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2570336" y="1628377"/>
            <a:ext cx="1801088" cy="1178681"/>
            <a:chOff x="1903114" y="2171168"/>
            <a:chExt cx="2401451" cy="1571575"/>
          </a:xfrm>
        </p:grpSpPr>
        <p:sp>
          <p:nvSpPr>
            <p:cNvPr id="4" name="object 4"/>
            <p:cNvSpPr/>
            <p:nvPr/>
          </p:nvSpPr>
          <p:spPr>
            <a:xfrm>
              <a:off x="1903114" y="3234406"/>
              <a:ext cx="247015" cy="247015"/>
            </a:xfrm>
            <a:custGeom>
              <a:avLst/>
              <a:gdLst/>
              <a:ahLst/>
              <a:cxnLst/>
              <a:rect l="l" t="t" r="r" b="b"/>
              <a:pathLst>
                <a:path w="247014" h="247014">
                  <a:moveTo>
                    <a:pt x="0" y="0"/>
                  </a:moveTo>
                  <a:lnTo>
                    <a:pt x="246599" y="0"/>
                  </a:lnTo>
                  <a:lnTo>
                    <a:pt x="246599" y="246589"/>
                  </a:lnTo>
                  <a:lnTo>
                    <a:pt x="0" y="246589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534467" y="2972643"/>
              <a:ext cx="770098" cy="7701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2203620" y="2973996"/>
              <a:ext cx="1323340" cy="239395"/>
            </a:xfrm>
            <a:custGeom>
              <a:avLst/>
              <a:gdLst/>
              <a:ahLst/>
              <a:cxnLst/>
              <a:rect l="l" t="t" r="r" b="b"/>
              <a:pathLst>
                <a:path w="1323339" h="239394">
                  <a:moveTo>
                    <a:pt x="0" y="239399"/>
                  </a:moveTo>
                  <a:lnTo>
                    <a:pt x="1323297" y="0"/>
                  </a:lnTo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233545" y="3527419"/>
              <a:ext cx="1219200" cy="209550"/>
            </a:xfrm>
            <a:custGeom>
              <a:avLst/>
              <a:gdLst/>
              <a:ahLst/>
              <a:cxnLst/>
              <a:rect l="l" t="t" r="r" b="b"/>
              <a:pathLst>
                <a:path w="1219200" h="209550">
                  <a:moveTo>
                    <a:pt x="0" y="0"/>
                  </a:moveTo>
                  <a:lnTo>
                    <a:pt x="1218597" y="209399"/>
                  </a:lnTo>
                </a:path>
              </a:pathLst>
            </a:custGeom>
            <a:ln w="2857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3551142" y="2171168"/>
              <a:ext cx="736600" cy="5420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66199" marR="3810" indent="-57150" defTabSz="685800">
                <a:lnSpc>
                  <a:spcPct val="100699"/>
                </a:lnSpc>
                <a:buClrTx/>
                <a:defRPr/>
              </a:pPr>
              <a:r>
                <a:rPr sz="1350" kern="1200" spc="-4" dirty="0">
                  <a:solidFill>
                    <a:prstClr val="black"/>
                  </a:solidFill>
                  <a:ea typeface="+mn-ea"/>
                </a:rPr>
                <a:t>Extract  patch</a:t>
              </a:r>
              <a:endParaRPr sz="1350" kern="1200" dirty="0">
                <a:solidFill>
                  <a:prstClr val="black"/>
                </a:solidFill>
                <a:ea typeface="+mn-ea"/>
              </a:endParaRPr>
            </a:p>
          </p:txBody>
        </p:sp>
      </p:grpSp>
      <p:sp>
        <p:nvSpPr>
          <p:cNvPr id="14" name="object 14"/>
          <p:cNvSpPr/>
          <p:nvPr/>
        </p:nvSpPr>
        <p:spPr>
          <a:xfrm>
            <a:off x="4037750" y="2473384"/>
            <a:ext cx="90011" cy="90011"/>
          </a:xfrm>
          <a:custGeom>
            <a:avLst/>
            <a:gdLst/>
            <a:ahLst/>
            <a:cxnLst/>
            <a:rect l="l" t="t" r="r" b="b"/>
            <a:pathLst>
              <a:path w="120014" h="120014">
                <a:moveTo>
                  <a:pt x="0" y="59849"/>
                </a:moveTo>
                <a:lnTo>
                  <a:pt x="4703" y="36553"/>
                </a:lnTo>
                <a:lnTo>
                  <a:pt x="17531" y="17529"/>
                </a:lnTo>
                <a:lnTo>
                  <a:pt x="36555" y="4703"/>
                </a:lnTo>
                <a:lnTo>
                  <a:pt x="59849" y="0"/>
                </a:lnTo>
                <a:lnTo>
                  <a:pt x="102174" y="17529"/>
                </a:lnTo>
                <a:lnTo>
                  <a:pt x="119699" y="59849"/>
                </a:lnTo>
                <a:lnTo>
                  <a:pt x="114995" y="83144"/>
                </a:lnTo>
                <a:lnTo>
                  <a:pt x="102168" y="102168"/>
                </a:lnTo>
                <a:lnTo>
                  <a:pt x="83144" y="114995"/>
                </a:lnTo>
                <a:lnTo>
                  <a:pt x="59849" y="119699"/>
                </a:lnTo>
                <a:lnTo>
                  <a:pt x="36555" y="114995"/>
                </a:lnTo>
                <a:lnTo>
                  <a:pt x="17531" y="102168"/>
                </a:lnTo>
                <a:lnTo>
                  <a:pt x="4703" y="83144"/>
                </a:lnTo>
                <a:lnTo>
                  <a:pt x="0" y="59849"/>
                </a:lnTo>
                <a:close/>
              </a:path>
            </a:pathLst>
          </a:custGeom>
          <a:ln w="3809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476949" y="2518271"/>
            <a:ext cx="280988" cy="0"/>
          </a:xfrm>
          <a:custGeom>
            <a:avLst/>
            <a:gdLst/>
            <a:ahLst/>
            <a:cxnLst/>
            <a:rect l="l" t="t" r="r" b="b"/>
            <a:pathLst>
              <a:path w="374650">
                <a:moveTo>
                  <a:pt x="0" y="0"/>
                </a:moveTo>
                <a:lnTo>
                  <a:pt x="3745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4757863" y="1628376"/>
            <a:ext cx="1123175" cy="1288049"/>
            <a:chOff x="4819816" y="2171168"/>
            <a:chExt cx="1497567" cy="1717398"/>
          </a:xfrm>
        </p:grpSpPr>
        <p:sp>
          <p:nvSpPr>
            <p:cNvPr id="8" name="object 8"/>
            <p:cNvSpPr/>
            <p:nvPr/>
          </p:nvSpPr>
          <p:spPr>
            <a:xfrm>
              <a:off x="5131939" y="2826846"/>
              <a:ext cx="1088390" cy="1061720"/>
            </a:xfrm>
            <a:custGeom>
              <a:avLst/>
              <a:gdLst/>
              <a:ahLst/>
              <a:cxnLst/>
              <a:rect l="l" t="t" r="r" b="b"/>
              <a:pathLst>
                <a:path w="1088389" h="1061720">
                  <a:moveTo>
                    <a:pt x="0" y="0"/>
                  </a:moveTo>
                  <a:lnTo>
                    <a:pt x="1087797" y="190639"/>
                  </a:lnTo>
                  <a:lnTo>
                    <a:pt x="1087797" y="871048"/>
                  </a:lnTo>
                  <a:lnTo>
                    <a:pt x="0" y="106169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388103" y="3168054"/>
              <a:ext cx="575945" cy="30777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525" defTabSz="685800">
                <a:buClrTx/>
                <a:defRPr/>
              </a:pPr>
              <a:r>
                <a:rPr sz="1500" kern="1200" spc="-4" dirty="0">
                  <a:solidFill>
                    <a:prstClr val="black"/>
                  </a:solidFill>
                  <a:ea typeface="+mn-ea"/>
                </a:rPr>
                <a:t>CNN</a:t>
              </a:r>
              <a:endParaRPr sz="1500" kern="1200">
                <a:solidFill>
                  <a:prstClr val="black"/>
                </a:solidFill>
                <a:ea typeface="+mn-ea"/>
              </a:endParaRPr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5034048" y="2171168"/>
              <a:ext cx="1283335" cy="5420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223838" marR="3810" indent="-214789" defTabSz="685800">
                <a:lnSpc>
                  <a:spcPct val="100699"/>
                </a:lnSpc>
                <a:buClrTx/>
                <a:defRPr/>
              </a:pPr>
              <a:r>
                <a:rPr sz="1350" kern="1200" spc="-4" dirty="0">
                  <a:solidFill>
                    <a:prstClr val="black"/>
                  </a:solidFill>
                  <a:ea typeface="+mn-ea"/>
                </a:rPr>
                <a:t>Run</a:t>
              </a:r>
              <a:r>
                <a:rPr sz="1350" kern="1200" spc="-45" dirty="0">
                  <a:solidFill>
                    <a:prstClr val="black"/>
                  </a:solidFill>
                  <a:ea typeface="+mn-ea"/>
                </a:rPr>
                <a:t> </a:t>
              </a:r>
              <a:r>
                <a:rPr sz="1350" kern="1200" spc="-4" dirty="0">
                  <a:solidFill>
                    <a:prstClr val="black"/>
                  </a:solidFill>
                  <a:ea typeface="+mn-ea"/>
                </a:rPr>
                <a:t>through  a</a:t>
              </a:r>
              <a:r>
                <a:rPr sz="1350" kern="1200" spc="-68" dirty="0">
                  <a:solidFill>
                    <a:prstClr val="black"/>
                  </a:solidFill>
                  <a:ea typeface="+mn-ea"/>
                </a:rPr>
                <a:t> </a:t>
              </a:r>
              <a:r>
                <a:rPr sz="1350" kern="1200" spc="-4" dirty="0">
                  <a:solidFill>
                    <a:prstClr val="black"/>
                  </a:solidFill>
                  <a:ea typeface="+mn-ea"/>
                </a:rPr>
                <a:t>CNN</a:t>
              </a:r>
              <a:endParaRPr sz="1350" kern="1200">
                <a:solidFill>
                  <a:prstClr val="black"/>
                </a:solidFill>
                <a:ea typeface="+mn-ea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819816" y="3310498"/>
              <a:ext cx="130175" cy="94615"/>
            </a:xfrm>
            <a:custGeom>
              <a:avLst/>
              <a:gdLst/>
              <a:ahLst/>
              <a:cxnLst/>
              <a:rect l="l" t="t" r="r" b="b"/>
              <a:pathLst>
                <a:path w="130175" h="94614">
                  <a:moveTo>
                    <a:pt x="0" y="94397"/>
                  </a:moveTo>
                  <a:lnTo>
                    <a:pt x="129674" y="47197"/>
                  </a:lnTo>
                  <a:lnTo>
                    <a:pt x="0" y="0"/>
                  </a:lnTo>
                  <a:lnTo>
                    <a:pt x="0" y="94397"/>
                  </a:lnTo>
                  <a:close/>
                </a:path>
              </a:pathLst>
            </a:custGeom>
            <a:ln w="2857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968021" y="1628377"/>
            <a:ext cx="1232546" cy="994848"/>
            <a:chOff x="6433361" y="2171168"/>
            <a:chExt cx="1643395" cy="1326464"/>
          </a:xfrm>
        </p:grpSpPr>
        <p:sp>
          <p:nvSpPr>
            <p:cNvPr id="10" name="object 10"/>
            <p:cNvSpPr txBox="1"/>
            <p:nvPr/>
          </p:nvSpPr>
          <p:spPr>
            <a:xfrm>
              <a:off x="7059684" y="3128300"/>
              <a:ext cx="770255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525" defTabSz="685800">
                <a:buClrTx/>
                <a:defRPr/>
              </a:pPr>
              <a:r>
                <a:rPr sz="1800" kern="1200" spc="-4" dirty="0">
                  <a:solidFill>
                    <a:prstClr val="black"/>
                  </a:solidFill>
                  <a:ea typeface="+mn-ea"/>
                </a:rPr>
                <a:t>COW</a:t>
              </a:r>
              <a:endParaRPr sz="1800" kern="1200">
                <a:solidFill>
                  <a:prstClr val="black"/>
                </a:solidFill>
                <a:ea typeface="+mn-ea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6882956" y="2171168"/>
              <a:ext cx="1193800" cy="5420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525" marR="3810" indent="138113" defTabSz="685800">
                <a:lnSpc>
                  <a:spcPct val="100699"/>
                </a:lnSpc>
                <a:buClrTx/>
                <a:defRPr/>
              </a:pPr>
              <a:r>
                <a:rPr sz="1350" kern="1200" spc="-4" dirty="0">
                  <a:solidFill>
                    <a:prstClr val="black"/>
                  </a:solidFill>
                  <a:ea typeface="+mn-ea"/>
                </a:rPr>
                <a:t>Classify  center</a:t>
              </a:r>
              <a:r>
                <a:rPr sz="1350" kern="1200" spc="-41" dirty="0">
                  <a:solidFill>
                    <a:prstClr val="black"/>
                  </a:solidFill>
                  <a:ea typeface="+mn-ea"/>
                </a:rPr>
                <a:t> </a:t>
              </a:r>
              <a:r>
                <a:rPr sz="1350" kern="1200" spc="-4" dirty="0">
                  <a:solidFill>
                    <a:prstClr val="black"/>
                  </a:solidFill>
                  <a:ea typeface="+mn-ea"/>
                </a:rPr>
                <a:t>pixel</a:t>
              </a:r>
              <a:endParaRPr sz="1350" kern="1200">
                <a:solidFill>
                  <a:prstClr val="black"/>
                </a:solidFill>
                <a:ea typeface="+mn-ea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6433361" y="3330619"/>
              <a:ext cx="374650" cy="0"/>
            </a:xfrm>
            <a:custGeom>
              <a:avLst/>
              <a:gdLst/>
              <a:ahLst/>
              <a:cxnLst/>
              <a:rect l="l" t="t" r="r" b="b"/>
              <a:pathLst>
                <a:path w="374650">
                  <a:moveTo>
                    <a:pt x="0" y="0"/>
                  </a:moveTo>
                  <a:lnTo>
                    <a:pt x="374524" y="0"/>
                  </a:lnTo>
                </a:path>
              </a:pathLst>
            </a:custGeom>
            <a:ln w="2857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807887" y="3283423"/>
              <a:ext cx="130175" cy="94615"/>
            </a:xfrm>
            <a:custGeom>
              <a:avLst/>
              <a:gdLst/>
              <a:ahLst/>
              <a:cxnLst/>
              <a:rect l="l" t="t" r="r" b="b"/>
              <a:pathLst>
                <a:path w="130175" h="94614">
                  <a:moveTo>
                    <a:pt x="0" y="94397"/>
                  </a:moveTo>
                  <a:lnTo>
                    <a:pt x="129699" y="47197"/>
                  </a:lnTo>
                  <a:lnTo>
                    <a:pt x="0" y="0"/>
                  </a:lnTo>
                  <a:lnTo>
                    <a:pt x="0" y="94397"/>
                  </a:lnTo>
                  <a:close/>
                </a:path>
              </a:pathLst>
            </a:custGeom>
            <a:ln w="2857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sp>
        <p:nvSpPr>
          <p:cNvPr id="21" name="object 21"/>
          <p:cNvSpPr/>
          <p:nvPr/>
        </p:nvSpPr>
        <p:spPr>
          <a:xfrm>
            <a:off x="6753119" y="2638159"/>
            <a:ext cx="0" cy="225266"/>
          </a:xfrm>
          <a:custGeom>
            <a:avLst/>
            <a:gdLst/>
            <a:ahLst/>
            <a:cxnLst/>
            <a:rect l="l" t="t" r="r" b="b"/>
            <a:pathLst>
              <a:path h="300355">
                <a:moveTo>
                  <a:pt x="0" y="0"/>
                </a:moveTo>
                <a:lnTo>
                  <a:pt x="0" y="300149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861225" y="2863272"/>
            <a:ext cx="2676993" cy="1181566"/>
            <a:chOff x="4957633" y="3817695"/>
            <a:chExt cx="3569324" cy="1575421"/>
          </a:xfrm>
        </p:grpSpPr>
        <p:sp>
          <p:nvSpPr>
            <p:cNvPr id="15" name="object 15"/>
            <p:cNvSpPr/>
            <p:nvPr/>
          </p:nvSpPr>
          <p:spPr>
            <a:xfrm>
              <a:off x="6433362" y="4048969"/>
              <a:ext cx="2093595" cy="134414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4957633" y="4536659"/>
              <a:ext cx="1118235" cy="54202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9525" marR="3810" indent="9049" defTabSz="685800">
                <a:lnSpc>
                  <a:spcPct val="100699"/>
                </a:lnSpc>
                <a:buClrTx/>
                <a:defRPr/>
              </a:pPr>
              <a:r>
                <a:rPr sz="1350" kern="1200" spc="-4" dirty="0">
                  <a:solidFill>
                    <a:prstClr val="black"/>
                  </a:solidFill>
                  <a:ea typeface="+mn-ea"/>
                </a:rPr>
                <a:t>Repeat for  every</a:t>
              </a:r>
              <a:r>
                <a:rPr sz="1350" kern="1200" spc="-45" dirty="0">
                  <a:solidFill>
                    <a:prstClr val="black"/>
                  </a:solidFill>
                  <a:ea typeface="+mn-ea"/>
                </a:rPr>
                <a:t> </a:t>
              </a:r>
              <a:r>
                <a:rPr sz="1350" kern="1200" spc="-4" dirty="0">
                  <a:solidFill>
                    <a:prstClr val="black"/>
                  </a:solidFill>
                  <a:ea typeface="+mn-ea"/>
                </a:rPr>
                <a:t>pixel</a:t>
              </a:r>
              <a:endParaRPr sz="1350" kern="1200" dirty="0">
                <a:solidFill>
                  <a:prstClr val="black"/>
                </a:solidFill>
                <a:ea typeface="+mn-ea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7432961" y="3817695"/>
              <a:ext cx="94615" cy="130175"/>
            </a:xfrm>
            <a:custGeom>
              <a:avLst/>
              <a:gdLst/>
              <a:ahLst/>
              <a:cxnLst/>
              <a:rect l="l" t="t" r="r" b="b"/>
              <a:pathLst>
                <a:path w="94615" h="130175">
                  <a:moveTo>
                    <a:pt x="0" y="0"/>
                  </a:moveTo>
                  <a:lnTo>
                    <a:pt x="47199" y="129674"/>
                  </a:lnTo>
                  <a:lnTo>
                    <a:pt x="94399" y="0"/>
                  </a:lnTo>
                  <a:lnTo>
                    <a:pt x="0" y="0"/>
                  </a:lnTo>
                  <a:close/>
                </a:path>
              </a:pathLst>
            </a:custGeom>
            <a:ln w="28574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7810234" y="4422217"/>
              <a:ext cx="120014" cy="120014"/>
            </a:xfrm>
            <a:custGeom>
              <a:avLst/>
              <a:gdLst/>
              <a:ahLst/>
              <a:cxnLst/>
              <a:rect l="l" t="t" r="r" b="b"/>
              <a:pathLst>
                <a:path w="120015" h="120014">
                  <a:moveTo>
                    <a:pt x="0" y="59849"/>
                  </a:moveTo>
                  <a:lnTo>
                    <a:pt x="4703" y="36555"/>
                  </a:lnTo>
                  <a:lnTo>
                    <a:pt x="17531" y="17531"/>
                  </a:lnTo>
                  <a:lnTo>
                    <a:pt x="36555" y="4703"/>
                  </a:lnTo>
                  <a:lnTo>
                    <a:pt x="59849" y="0"/>
                  </a:lnTo>
                  <a:lnTo>
                    <a:pt x="102174" y="17524"/>
                  </a:lnTo>
                  <a:lnTo>
                    <a:pt x="119699" y="59849"/>
                  </a:lnTo>
                  <a:lnTo>
                    <a:pt x="114995" y="83144"/>
                  </a:lnTo>
                  <a:lnTo>
                    <a:pt x="102168" y="102168"/>
                  </a:lnTo>
                  <a:lnTo>
                    <a:pt x="83144" y="114995"/>
                  </a:lnTo>
                  <a:lnTo>
                    <a:pt x="59849" y="119699"/>
                  </a:lnTo>
                  <a:lnTo>
                    <a:pt x="36555" y="114995"/>
                  </a:lnTo>
                  <a:lnTo>
                    <a:pt x="17531" y="102168"/>
                  </a:lnTo>
                  <a:lnTo>
                    <a:pt x="4703" y="83144"/>
                  </a:lnTo>
                  <a:lnTo>
                    <a:pt x="0" y="59849"/>
                  </a:lnTo>
                  <a:close/>
                </a:path>
              </a:pathLst>
            </a:custGeom>
            <a:ln w="380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pPr defTabSz="685800">
                <a:buClrTx/>
                <a:defRPr/>
              </a:pPr>
              <a:endParaRPr sz="1350" kern="1200">
                <a:solidFill>
                  <a:prstClr val="black"/>
                </a:solidFill>
                <a:ea typeface="+mn-ea"/>
                <a:cs typeface="+mn-cs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192338" y="4189697"/>
            <a:ext cx="103536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1590"/>
              </a:lnSpc>
              <a:buClrTx/>
              <a:defRPr/>
            </a:pPr>
            <a:r>
              <a:rPr sz="1500" kern="1200" spc="-4" dirty="0">
                <a:solidFill>
                  <a:srgbClr val="FFFFFF"/>
                </a:solidFill>
                <a:ea typeface="+mn-ea"/>
              </a:rPr>
              <a:t>Lecture 13</a:t>
            </a:r>
            <a:r>
              <a:rPr sz="1500" kern="1200" spc="-49" dirty="0">
                <a:solidFill>
                  <a:srgbClr val="FFFFFF"/>
                </a:solidFill>
                <a:ea typeface="+mn-ea"/>
              </a:rPr>
              <a:t> </a:t>
            </a:r>
            <a:r>
              <a:rPr sz="1500" kern="1200" dirty="0">
                <a:solidFill>
                  <a:srgbClr val="FFFFFF"/>
                </a:solidFill>
                <a:ea typeface="+mn-ea"/>
              </a:rPr>
              <a:t>-</a:t>
            </a:r>
            <a:endParaRPr sz="15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70856" y="4194986"/>
            <a:ext cx="230981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lnSpc>
                <a:spcPts val="1590"/>
              </a:lnSpc>
              <a:buClrTx/>
              <a:defRPr/>
            </a:pPr>
            <a:r>
              <a:rPr sz="1500" kern="1200" spc="-4" dirty="0">
                <a:solidFill>
                  <a:srgbClr val="FFFFFF"/>
                </a:solidFill>
                <a:ea typeface="+mn-ea"/>
              </a:rPr>
              <a:t>28</a:t>
            </a:r>
            <a:endParaRPr sz="150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33" name="Title 3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4" dirty="0"/>
              <a:t>Semantic</a:t>
            </a:r>
            <a:r>
              <a:rPr lang="en-US" spc="-23" dirty="0"/>
              <a:t> </a:t>
            </a:r>
            <a:r>
              <a:rPr lang="en-US" spc="-4" dirty="0"/>
              <a:t>segmentation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BF3E9389-0C72-3A7C-F220-921192A66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188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1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1" grpId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64057" y="1650059"/>
            <a:ext cx="1093946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spc="-4" dirty="0"/>
              <a:t>Caffe</a:t>
            </a:r>
            <a:endParaRPr sz="1800"/>
          </a:p>
          <a:p>
            <a:pPr marL="9525">
              <a:lnSpc>
                <a:spcPts val="1616"/>
              </a:lnSpc>
            </a:pPr>
            <a:r>
              <a:rPr sz="1050" dirty="0"/>
              <a:t>(UC</a:t>
            </a:r>
            <a:r>
              <a:rPr sz="1050" spc="-64" dirty="0"/>
              <a:t> </a:t>
            </a:r>
            <a:r>
              <a:rPr sz="1050" spc="-4" dirty="0"/>
              <a:t>Berkeley)</a:t>
            </a:r>
            <a:endParaRPr sz="1050"/>
          </a:p>
        </p:txBody>
      </p:sp>
      <p:sp>
        <p:nvSpPr>
          <p:cNvPr id="4" name="object 4"/>
          <p:cNvSpPr txBox="1"/>
          <p:nvPr/>
        </p:nvSpPr>
        <p:spPr>
          <a:xfrm>
            <a:off x="1464057" y="2445943"/>
            <a:ext cx="1389221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spc="-4" dirty="0">
                <a:hlinkClick r:id="rId2"/>
              </a:rPr>
              <a:t>Torch</a:t>
            </a:r>
            <a:endParaRPr sz="1800" dirty="0"/>
          </a:p>
          <a:p>
            <a:pPr marL="9525">
              <a:lnSpc>
                <a:spcPts val="1616"/>
              </a:lnSpc>
            </a:pPr>
            <a:r>
              <a:rPr sz="1050" dirty="0"/>
              <a:t>(NYU /</a:t>
            </a:r>
            <a:r>
              <a:rPr sz="1050" spc="-75" dirty="0"/>
              <a:t> </a:t>
            </a:r>
            <a:r>
              <a:rPr sz="1050" spc="-4" dirty="0"/>
              <a:t>Facebook)</a:t>
            </a:r>
            <a:endParaRPr sz="1050" dirty="0"/>
          </a:p>
        </p:txBody>
      </p:sp>
      <p:sp>
        <p:nvSpPr>
          <p:cNvPr id="5" name="object 5"/>
          <p:cNvSpPr txBox="1"/>
          <p:nvPr/>
        </p:nvSpPr>
        <p:spPr>
          <a:xfrm>
            <a:off x="1464057" y="3241819"/>
            <a:ext cx="972026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spc="-4" dirty="0"/>
              <a:t>Theano</a:t>
            </a:r>
            <a:endParaRPr sz="1800"/>
          </a:p>
          <a:p>
            <a:pPr marL="9525">
              <a:lnSpc>
                <a:spcPts val="1616"/>
              </a:lnSpc>
            </a:pPr>
            <a:r>
              <a:rPr sz="1050" dirty="0"/>
              <a:t>(U</a:t>
            </a:r>
            <a:r>
              <a:rPr sz="1050" spc="-68" dirty="0"/>
              <a:t> </a:t>
            </a:r>
            <a:r>
              <a:rPr sz="1050" dirty="0"/>
              <a:t>Montreal)</a:t>
            </a:r>
            <a:endParaRPr sz="1050"/>
          </a:p>
        </p:txBody>
      </p:sp>
      <p:sp>
        <p:nvSpPr>
          <p:cNvPr id="6" name="object 6"/>
          <p:cNvSpPr txBox="1"/>
          <p:nvPr/>
        </p:nvSpPr>
        <p:spPr>
          <a:xfrm>
            <a:off x="3650113" y="3262893"/>
            <a:ext cx="1209675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spc="-4" dirty="0">
                <a:hlinkClick r:id="rId3"/>
              </a:rPr>
              <a:t>TensorFlow</a:t>
            </a:r>
            <a:endParaRPr sz="1800" dirty="0"/>
          </a:p>
          <a:p>
            <a:pPr marL="9525">
              <a:lnSpc>
                <a:spcPts val="1616"/>
              </a:lnSpc>
            </a:pPr>
            <a:r>
              <a:rPr sz="1050" dirty="0"/>
              <a:t>(Google)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650114" y="1621934"/>
            <a:ext cx="886301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spc="-4" dirty="0">
                <a:hlinkClick r:id="rId4"/>
              </a:rPr>
              <a:t>Caffe2</a:t>
            </a:r>
            <a:endParaRPr sz="1800" dirty="0"/>
          </a:p>
          <a:p>
            <a:pPr marL="9525">
              <a:lnSpc>
                <a:spcPts val="1616"/>
              </a:lnSpc>
            </a:pPr>
            <a:r>
              <a:rPr sz="1050" dirty="0"/>
              <a:t>(Facebook)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3639655" y="2445943"/>
            <a:ext cx="886301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spc="-4" dirty="0">
                <a:hlinkClick r:id="rId5"/>
              </a:rPr>
              <a:t>PyTorch</a:t>
            </a:r>
            <a:endParaRPr sz="1800" dirty="0"/>
          </a:p>
          <a:p>
            <a:pPr marL="9525">
              <a:lnSpc>
                <a:spcPts val="1616"/>
              </a:lnSpc>
            </a:pPr>
            <a:r>
              <a:rPr sz="1050" dirty="0"/>
              <a:t>(Facebook)</a:t>
            </a:r>
          </a:p>
        </p:txBody>
      </p:sp>
      <p:sp>
        <p:nvSpPr>
          <p:cNvPr id="9" name="object 9"/>
          <p:cNvSpPr/>
          <p:nvPr/>
        </p:nvSpPr>
        <p:spPr>
          <a:xfrm>
            <a:off x="2785573" y="1885910"/>
            <a:ext cx="602456" cy="0"/>
          </a:xfrm>
          <a:custGeom>
            <a:avLst/>
            <a:gdLst/>
            <a:ahLst/>
            <a:cxnLst/>
            <a:rect l="l" t="t" r="r" b="b"/>
            <a:pathLst>
              <a:path w="803275">
                <a:moveTo>
                  <a:pt x="0" y="0"/>
                </a:moveTo>
                <a:lnTo>
                  <a:pt x="802948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" name="object 10"/>
          <p:cNvSpPr/>
          <p:nvPr/>
        </p:nvSpPr>
        <p:spPr>
          <a:xfrm>
            <a:off x="3377068" y="1839797"/>
            <a:ext cx="118687" cy="922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" name="object 11"/>
          <p:cNvSpPr/>
          <p:nvPr/>
        </p:nvSpPr>
        <p:spPr>
          <a:xfrm>
            <a:off x="3056883" y="2742239"/>
            <a:ext cx="305276" cy="0"/>
          </a:xfrm>
          <a:custGeom>
            <a:avLst/>
            <a:gdLst/>
            <a:ahLst/>
            <a:cxnLst/>
            <a:rect l="l" t="t" r="r" b="b"/>
            <a:pathLst>
              <a:path w="407035">
                <a:moveTo>
                  <a:pt x="0" y="0"/>
                </a:moveTo>
                <a:lnTo>
                  <a:pt x="406949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" name="object 12"/>
          <p:cNvSpPr/>
          <p:nvPr/>
        </p:nvSpPr>
        <p:spPr>
          <a:xfrm>
            <a:off x="3351381" y="2696123"/>
            <a:ext cx="118687" cy="922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" name="object 13"/>
          <p:cNvSpPr/>
          <p:nvPr/>
        </p:nvSpPr>
        <p:spPr>
          <a:xfrm>
            <a:off x="2653366" y="3477669"/>
            <a:ext cx="658654" cy="0"/>
          </a:xfrm>
          <a:custGeom>
            <a:avLst/>
            <a:gdLst/>
            <a:ahLst/>
            <a:cxnLst/>
            <a:rect l="l" t="t" r="r" b="b"/>
            <a:pathLst>
              <a:path w="878205">
                <a:moveTo>
                  <a:pt x="0" y="0"/>
                </a:moveTo>
                <a:lnTo>
                  <a:pt x="877948" y="0"/>
                </a:lnTo>
              </a:path>
            </a:pathLst>
          </a:custGeom>
          <a:ln w="2857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" name="object 14"/>
          <p:cNvSpPr/>
          <p:nvPr/>
        </p:nvSpPr>
        <p:spPr>
          <a:xfrm>
            <a:off x="3301112" y="3431553"/>
            <a:ext cx="118687" cy="922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5" name="object 15"/>
          <p:cNvSpPr txBox="1"/>
          <p:nvPr/>
        </p:nvSpPr>
        <p:spPr>
          <a:xfrm>
            <a:off x="6636680" y="2029906"/>
            <a:ext cx="828675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spc="-4" dirty="0"/>
              <a:t>CNTK</a:t>
            </a:r>
            <a:endParaRPr sz="1800"/>
          </a:p>
          <a:p>
            <a:pPr marL="9525">
              <a:lnSpc>
                <a:spcPts val="1616"/>
              </a:lnSpc>
            </a:pPr>
            <a:r>
              <a:rPr sz="1050" dirty="0"/>
              <a:t>(Microsoft)</a:t>
            </a:r>
            <a:endParaRPr sz="1050"/>
          </a:p>
        </p:txBody>
      </p:sp>
      <p:sp>
        <p:nvSpPr>
          <p:cNvPr id="21" name="object 21"/>
          <p:cNvSpPr txBox="1"/>
          <p:nvPr/>
        </p:nvSpPr>
        <p:spPr>
          <a:xfrm>
            <a:off x="1261444" y="4181132"/>
            <a:ext cx="665654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8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</a:t>
            </a:r>
            <a:r>
              <a:rPr sz="2250" spc="-5" baseline="-4166" dirty="0">
                <a:solidFill>
                  <a:srgbClr val="FFFFFF"/>
                </a:solidFill>
              </a:rPr>
              <a:t>April 26,</a:t>
            </a:r>
            <a:r>
              <a:rPr sz="2250" spc="-107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24" name="object 24"/>
          <p:cNvSpPr txBox="1"/>
          <p:nvPr/>
        </p:nvSpPr>
        <p:spPr>
          <a:xfrm>
            <a:off x="1251918" y="4175173"/>
            <a:ext cx="3386138" cy="1845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568"/>
              </a:lnSpc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 </a:t>
            </a:r>
            <a:r>
              <a:rPr sz="1050" spc="-4" dirty="0">
                <a:solidFill>
                  <a:srgbClr val="FFFFFF"/>
                </a:solidFill>
              </a:rPr>
              <a:t>Serena</a:t>
            </a:r>
            <a:r>
              <a:rPr sz="1050" spc="-94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Yeung</a:t>
            </a:r>
            <a:endParaRPr sz="1050"/>
          </a:p>
        </p:txBody>
      </p:sp>
      <p:sp>
        <p:nvSpPr>
          <p:cNvPr id="16" name="object 16"/>
          <p:cNvSpPr txBox="1"/>
          <p:nvPr/>
        </p:nvSpPr>
        <p:spPr>
          <a:xfrm>
            <a:off x="4900682" y="1152324"/>
            <a:ext cx="1440179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spc="-4" dirty="0"/>
              <a:t>PaddlePaddle</a:t>
            </a:r>
            <a:endParaRPr sz="1800"/>
          </a:p>
          <a:p>
            <a:pPr marL="9525">
              <a:lnSpc>
                <a:spcPts val="1616"/>
              </a:lnSpc>
            </a:pPr>
            <a:r>
              <a:rPr sz="1050" dirty="0"/>
              <a:t>(Baidu)</a:t>
            </a:r>
            <a:endParaRPr sz="1050"/>
          </a:p>
        </p:txBody>
      </p:sp>
      <p:sp>
        <p:nvSpPr>
          <p:cNvPr id="17" name="object 17"/>
          <p:cNvSpPr txBox="1"/>
          <p:nvPr/>
        </p:nvSpPr>
        <p:spPr>
          <a:xfrm>
            <a:off x="5000245" y="1908269"/>
            <a:ext cx="1050131" cy="47628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lnSpc>
                <a:spcPts val="2156"/>
              </a:lnSpc>
              <a:spcBef>
                <a:spcPts val="75"/>
              </a:spcBef>
            </a:pPr>
            <a:r>
              <a:rPr sz="1800" dirty="0"/>
              <a:t>MXNet</a:t>
            </a:r>
          </a:p>
          <a:p>
            <a:pPr marL="9525">
              <a:lnSpc>
                <a:spcPts val="1616"/>
              </a:lnSpc>
            </a:pPr>
            <a:r>
              <a:rPr sz="1050" dirty="0"/>
              <a:t>(Amazon)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818472" y="3719928"/>
            <a:ext cx="1313498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spc="-4" dirty="0"/>
              <a:t>And</a:t>
            </a:r>
            <a:r>
              <a:rPr sz="1800" spc="-68" dirty="0"/>
              <a:t> </a:t>
            </a:r>
            <a:r>
              <a:rPr sz="1800" spc="-4" dirty="0"/>
              <a:t>others...</a:t>
            </a:r>
            <a:endParaRPr sz="1800"/>
          </a:p>
        </p:txBody>
      </p:sp>
      <p:sp>
        <p:nvSpPr>
          <p:cNvPr id="19" name="object 19"/>
          <p:cNvSpPr txBox="1"/>
          <p:nvPr/>
        </p:nvSpPr>
        <p:spPr>
          <a:xfrm>
            <a:off x="6739172" y="1155961"/>
            <a:ext cx="81915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spc="-4" dirty="0"/>
              <a:t>Chainer</a:t>
            </a:r>
            <a:endParaRPr sz="1800"/>
          </a:p>
        </p:txBody>
      </p:sp>
      <p:sp>
        <p:nvSpPr>
          <p:cNvPr id="20" name="object 20"/>
          <p:cNvSpPr txBox="1"/>
          <p:nvPr/>
        </p:nvSpPr>
        <p:spPr>
          <a:xfrm>
            <a:off x="5592838" y="2711267"/>
            <a:ext cx="1555909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spc="-4" dirty="0"/>
              <a:t>Deeplearning4j</a:t>
            </a:r>
            <a:endParaRPr sz="18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9D00BC-4D5A-454C-BAAF-15A9CB6E3063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E95A7EED-2C8D-1C45-46E9-22CD45F4BF8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Software: A Zoo of Frameworks!</a:t>
            </a:r>
          </a:p>
        </p:txBody>
      </p:sp>
      <p:sp>
        <p:nvSpPr>
          <p:cNvPr id="27" name="object 20">
            <a:extLst>
              <a:ext uri="{FF2B5EF4-FFF2-40B4-BE49-F238E27FC236}">
                <a16:creationId xmlns:a16="http://schemas.microsoft.com/office/drawing/2014/main" id="{97231B62-ABBF-8C17-E394-D591848DAE65}"/>
              </a:ext>
            </a:extLst>
          </p:cNvPr>
          <p:cNvSpPr txBox="1"/>
          <p:nvPr/>
        </p:nvSpPr>
        <p:spPr>
          <a:xfrm>
            <a:off x="5576061" y="3137664"/>
            <a:ext cx="1555909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lang="en-US" sz="1800" spc="-4" dirty="0">
                <a:hlinkClick r:id="rId8"/>
              </a:rPr>
              <a:t>Keras</a:t>
            </a:r>
            <a:endParaRPr sz="180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87BE0A7-BBBA-5AF3-50EC-354F8198AA4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189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Learning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http://deeplearning.net/</a:t>
            </a:r>
            <a:endParaRPr lang="en-US" dirty="0"/>
          </a:p>
          <a:p>
            <a:r>
              <a:rPr lang="en-US" dirty="0">
                <a:hlinkClick r:id="rId3"/>
              </a:rPr>
              <a:t>http://cs231n.stanford.edu</a:t>
            </a:r>
            <a:endParaRPr lang="en-US" dirty="0"/>
          </a:p>
          <a:p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34D49FE-E604-E858-BCE2-2C14E23F0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190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413072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AAE5F-E66E-A106-DBFD-7A12EE7D9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CF8D022D-C44C-79E9-BC46-087D57F49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191</a:t>
            </a:fld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6E345C-FAA8-9C9D-FF2A-966A78F50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0275"/>
            <a:ext cx="8229600" cy="742950"/>
          </a:xfrm>
        </p:spPr>
        <p:txBody>
          <a:bodyPr/>
          <a:lstStyle/>
          <a:p>
            <a:pPr algn="ctr"/>
            <a:r>
              <a:rPr lang="en-US" dirty="0"/>
              <a:t>Additional Resources</a:t>
            </a:r>
          </a:p>
        </p:txBody>
      </p:sp>
    </p:spTree>
    <p:extLst>
      <p:ext uri="{BB962C8B-B14F-4D97-AF65-F5344CB8AC3E}">
        <p14:creationId xmlns:p14="http://schemas.microsoft.com/office/powerpoint/2010/main" val="2944564696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0" name="Google Shape;2940;p98"/>
          <p:cNvSpPr txBox="1"/>
          <p:nvPr/>
        </p:nvSpPr>
        <p:spPr>
          <a:xfrm>
            <a:off x="382375" y="1129250"/>
            <a:ext cx="8313600" cy="37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“A Guide to Convolution Arithmetic for Deep Learning” </a:t>
            </a:r>
            <a:r>
              <a:rPr lang="en" sz="18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https://arxiv.org/pdf/1603.07285.pdf</a:t>
            </a:r>
            <a:r>
              <a:rPr lang="en" sz="24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(Jan. 2018)</a:t>
            </a:r>
            <a:endParaRPr sz="24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“Convolution animations” </a:t>
            </a:r>
            <a:r>
              <a:rPr lang="en" sz="18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https://github.com/vdumoulin/conv_arithmetic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“A Comprehensive Introduction to Different Types of Convolutions in Deep Learning” (Jan. 2019)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5"/>
              </a:rPr>
              <a:t>https://towardsdatascience.com/a-comprehensive-introduction-to-different-types-of-convolutions-in-deep-learning-669281e58215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941" name="Google Shape;2941;p98"/>
          <p:cNvSpPr txBox="1">
            <a:spLocks noGrp="1"/>
          </p:cNvSpPr>
          <p:nvPr>
            <p:ph type="title"/>
          </p:nvPr>
        </p:nvSpPr>
        <p:spPr>
          <a:xfrm>
            <a:off x="311700" y="220100"/>
            <a:ext cx="76071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Convolutions</a:t>
            </a:r>
            <a:endParaRPr/>
          </a:p>
        </p:txBody>
      </p:sp>
      <p:sp>
        <p:nvSpPr>
          <p:cNvPr id="2942" name="Google Shape;2942;p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192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9B02534-9C9F-70DE-2C0C-E2BC969D6718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6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E0B0C7AC-8B75-700C-5009-75804E9279BE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192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887906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3" name="Google Shape;2973;p102"/>
          <p:cNvSpPr txBox="1"/>
          <p:nvPr/>
        </p:nvSpPr>
        <p:spPr>
          <a:xfrm>
            <a:off x="0" y="155122"/>
            <a:ext cx="91440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 dirty="0">
                <a:solidFill>
                  <a:schemeClr val="hlink"/>
                </a:solidFill>
                <a:latin typeface="Amaranth"/>
                <a:ea typeface="Amaranth"/>
                <a:cs typeface="Amaranth"/>
                <a:sym typeface="Amaranth"/>
                <a:hlinkClick r:id="rId3"/>
              </a:rPr>
              <a:t>https://youtu.be/HnWIHWFbuUQ</a:t>
            </a:r>
            <a:r>
              <a:rPr lang="en" sz="2000" dirty="0">
                <a:latin typeface="Amaranth"/>
                <a:ea typeface="Amaranth"/>
                <a:cs typeface="Amaranth"/>
                <a:sym typeface="Amaranth"/>
              </a:rPr>
              <a:t> (3 min)</a:t>
            </a:r>
            <a:endParaRPr sz="20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2974" name="Google Shape;2974;p10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193</a:t>
            </a:fld>
            <a:endParaRPr/>
          </a:p>
        </p:txBody>
      </p:sp>
      <p:pic>
        <p:nvPicPr>
          <p:cNvPr id="2975" name="Google Shape;2975;p102" descr="This is a demo video for the manuscript: &quot;CNN Explainer: Learning Convolutional Neural Networks with Interactive Visualization&quot; &#10;&#10;For a live demo, visit: https://poloclub.github.io/cnn-explainer/&#10;&#10;Music: Carefree by Kevin MacLeod&#10;Link: https://filmmusic.io/song/3476-carefree&#10;License: http://creativecommons.org/licenses/by/4.0/" title="Demo Video &quot;CNN Explainer: Learning Convolutional Neural Networks with Interactive Visualization&quot;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28338" y="893800"/>
            <a:ext cx="5287325" cy="396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279F85D-D9BB-B406-20CF-6B4E9C2D2CCF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6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DB2F64EA-2CE1-F934-03FC-34133DB58050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193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064783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" name="Google Shape;2990;p104"/>
          <p:cNvSpPr txBox="1"/>
          <p:nvPr/>
        </p:nvSpPr>
        <p:spPr>
          <a:xfrm>
            <a:off x="0" y="0"/>
            <a:ext cx="9144000" cy="11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Amaranth"/>
                <a:ea typeface="Amaranth"/>
                <a:cs typeface="Amaranth"/>
                <a:sym typeface="Amaranth"/>
              </a:rPr>
              <a:t>“A friendly introduction to Convolutional Neural Networks</a:t>
            </a:r>
            <a:endParaRPr sz="2400">
              <a:solidFill>
                <a:srgbClr val="424242"/>
              </a:solidFill>
              <a:latin typeface="Amaranth"/>
              <a:ea typeface="Amaranth"/>
              <a:cs typeface="Amaranth"/>
              <a:sym typeface="Amarant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424242"/>
                </a:solidFill>
                <a:latin typeface="Amaranth"/>
                <a:ea typeface="Amaranth"/>
                <a:cs typeface="Amaranth"/>
                <a:sym typeface="Amaranth"/>
              </a:rPr>
              <a:t>and Image Recognition” </a:t>
            </a:r>
            <a:r>
              <a:rPr lang="en" sz="2000" u="sng">
                <a:solidFill>
                  <a:schemeClr val="hlink"/>
                </a:solidFill>
                <a:latin typeface="Amaranth"/>
                <a:ea typeface="Amaranth"/>
                <a:cs typeface="Amaranth"/>
                <a:sym typeface="Amaranth"/>
                <a:hlinkClick r:id="rId3"/>
              </a:rPr>
              <a:t>https://youtu.be/2-Ol7ZB0MmU</a:t>
            </a:r>
            <a:endParaRPr sz="2000">
              <a:latin typeface="Amaranth"/>
              <a:ea typeface="Amaranth"/>
              <a:cs typeface="Amaranth"/>
              <a:sym typeface="Amaranth"/>
            </a:endParaRPr>
          </a:p>
        </p:txBody>
      </p:sp>
      <p:pic>
        <p:nvPicPr>
          <p:cNvPr id="2991" name="Google Shape;2991;p104"/>
          <p:cNvPicPr preferRelativeResize="0"/>
          <p:nvPr/>
        </p:nvPicPr>
        <p:blipFill rotWithShape="1">
          <a:blip r:embed="rId4">
            <a:alphaModFix/>
          </a:blip>
          <a:srcRect l="6848" t="21099" r="26400" b="8779"/>
          <a:stretch/>
        </p:blipFill>
        <p:spPr>
          <a:xfrm>
            <a:off x="1370875" y="1093100"/>
            <a:ext cx="6402250" cy="378329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F5828D-EF23-A1C3-8E01-F87279DD8CE1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37BDCA1-0237-AF5C-B643-6603152CF77B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b="1" smtClean="0">
                <a:solidFill>
                  <a:schemeClr val="bg1"/>
                </a:solidFill>
              </a:rPr>
              <a:pPr>
                <a:defRPr/>
              </a:pPr>
              <a:t>194</a:t>
            </a:fld>
            <a:endParaRPr 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624682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4443"/>
            <a:ext cx="8229600" cy="398711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use deep neural networks because of their strong performance in practice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Convolutional neural network (</a:t>
            </a:r>
            <a:r>
              <a:rPr lang="en-US" dirty="0">
                <a:solidFill>
                  <a:schemeClr val="bg2"/>
                </a:solidFill>
              </a:rPr>
              <a:t>CNN</a:t>
            </a:r>
            <a:r>
              <a:rPr lang="en-US" dirty="0"/>
              <a:t>)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dirty="0"/>
              <a:t>Special operations: Convolution, max pooling</a:t>
            </a:r>
          </a:p>
          <a:p>
            <a:pPr marL="300038" lvl="1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Common CNN Architectures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Practices for good training and preventing overfitting</a:t>
            </a:r>
          </a:p>
          <a:p>
            <a:pPr marL="642938" lvl="1" indent="-342900">
              <a:buFont typeface="Arial" panose="020B0604020202020204" pitchFamily="34" charset="0"/>
              <a:buChar char="•"/>
            </a:pPr>
            <a:r>
              <a:rPr lang="en-US" dirty="0"/>
              <a:t>Dropout; data augmentation; transfer learning</a:t>
            </a:r>
          </a:p>
          <a:p>
            <a:pPr marL="300038" lvl="1" indent="0">
              <a:buNone/>
            </a:pPr>
            <a:endParaRPr lang="en-US" dirty="0"/>
          </a:p>
          <a:p>
            <a:pPr marL="300038" lvl="1" indent="0">
              <a:buNone/>
            </a:pPr>
            <a:endParaRPr lang="en-US" dirty="0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3FB96642-041D-1705-6ECA-B69377CA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195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258953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3B7EB-E17A-B3E0-C35B-D3FC2F88F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511DFF94-B4F8-9B5D-B5B3-EDDE750EA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Midterm Surveys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E3527003-BF71-E413-EA50-48725108D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196</a:t>
            </a:fld>
            <a:endParaRPr lang="pt-BR" dirty="0"/>
          </a:p>
        </p:txBody>
      </p:sp>
      <p:pic>
        <p:nvPicPr>
          <p:cNvPr id="1026" name="Picture 2" descr="Checklist ">
            <a:extLst>
              <a:ext uri="{FF2B5EF4-FFF2-40B4-BE49-F238E27FC236}">
                <a16:creationId xmlns:a16="http://schemas.microsoft.com/office/drawing/2014/main" id="{8AF0921A-7017-4A1F-20F6-56E0FEF4A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260" y="2006536"/>
            <a:ext cx="1130427" cy="11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6C8585-D2F7-2C21-93CF-6FE3C802676A}"/>
              </a:ext>
            </a:extLst>
          </p:cNvPr>
          <p:cNvSpPr txBox="1"/>
          <p:nvPr/>
        </p:nvSpPr>
        <p:spPr>
          <a:xfrm>
            <a:off x="1252821" y="4547996"/>
            <a:ext cx="679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https://insights.classranked.com/surveys/d3d5ee64-6536-404c-9fb8-edd41ad4188f</a:t>
            </a:r>
            <a:r>
              <a:rPr lang="en-US" dirty="0"/>
              <a:t> </a:t>
            </a:r>
          </a:p>
        </p:txBody>
      </p:sp>
      <p:pic>
        <p:nvPicPr>
          <p:cNvPr id="4" name="Picture 2" descr="Checklist ">
            <a:extLst>
              <a:ext uri="{FF2B5EF4-FFF2-40B4-BE49-F238E27FC236}">
                <a16:creationId xmlns:a16="http://schemas.microsoft.com/office/drawing/2014/main" id="{D2EACB1E-92CD-5E92-36F5-B4C9AE47B3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5" y="2006535"/>
            <a:ext cx="1130427" cy="11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FDDB786-3E59-D53D-18E1-D9CACFFB64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528" y="1143000"/>
            <a:ext cx="6978943" cy="321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49666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BC813C-9EFC-CB57-5B0E-33C609AC8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EFD0705E-9306-D3B6-EAEE-2C81E5AB7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Midterm Surveys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81FCB643-36EE-7C9F-0616-D25505B48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197</a:t>
            </a:fld>
            <a:endParaRPr lang="pt-BR" dirty="0"/>
          </a:p>
        </p:txBody>
      </p:sp>
      <p:pic>
        <p:nvPicPr>
          <p:cNvPr id="1026" name="Picture 2" descr="Checklist ">
            <a:extLst>
              <a:ext uri="{FF2B5EF4-FFF2-40B4-BE49-F238E27FC236}">
                <a16:creationId xmlns:a16="http://schemas.microsoft.com/office/drawing/2014/main" id="{6CE89515-5B29-F415-B17A-4C25E6CA3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260" y="2006536"/>
            <a:ext cx="1130427" cy="11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342A2-6C08-6908-77ED-42AB6270DAFB}"/>
              </a:ext>
            </a:extLst>
          </p:cNvPr>
          <p:cNvSpPr txBox="1"/>
          <p:nvPr/>
        </p:nvSpPr>
        <p:spPr>
          <a:xfrm>
            <a:off x="1252821" y="4547996"/>
            <a:ext cx="6797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https://insights.classranked.com/surveys/a326c54f-e737-4db5-811f-47e9d402cbda</a:t>
            </a:r>
            <a:r>
              <a:rPr lang="en-US" dirty="0"/>
              <a:t> </a:t>
            </a:r>
          </a:p>
        </p:txBody>
      </p:sp>
      <p:pic>
        <p:nvPicPr>
          <p:cNvPr id="4" name="Picture 2" descr="Checklist ">
            <a:extLst>
              <a:ext uri="{FF2B5EF4-FFF2-40B4-BE49-F238E27FC236}">
                <a16:creationId xmlns:a16="http://schemas.microsoft.com/office/drawing/2014/main" id="{20AF889B-F74D-B663-37A9-3001ED24B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5" y="2006535"/>
            <a:ext cx="1130427" cy="11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49702E-A488-7D7C-C906-BAF095981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524" y="1143000"/>
            <a:ext cx="6961351" cy="320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84009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750ED-3BDB-4887-72FC-6ED5CDD7C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00275"/>
            <a:ext cx="8229600" cy="742950"/>
          </a:xfrm>
        </p:spPr>
        <p:txBody>
          <a:bodyPr/>
          <a:lstStyle/>
          <a:p>
            <a:pPr algn="ctr"/>
            <a:r>
              <a:rPr lang="en-US" dirty="0"/>
              <a:t>Extra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DB1863-BE41-FE8F-C345-90D747D82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A585EC-33ED-4BDF-9A81-E70F1ABDFCA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1226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2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sz="3600" dirty="0"/>
              <a:t>CNN Architectures</a:t>
            </a:r>
            <a:endParaRPr sz="36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395" name="Google Shape;395;p42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Char char="●"/>
            </a:pPr>
            <a:r>
              <a:rPr lang="en" sz="2200"/>
              <a:t>CNN Architectures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LeNet (1998)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AlexNet (2012)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ZFNet (2013)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VGGNet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GoogLeNet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ResNet (2015)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396" name="Google Shape;396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199</a:t>
            </a:fld>
            <a:endParaRPr/>
          </a:p>
        </p:txBody>
      </p:sp>
      <p:sp>
        <p:nvSpPr>
          <p:cNvPr id="397" name="Google Shape;397;p42"/>
          <p:cNvSpPr txBox="1"/>
          <p:nvPr/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98" name="Google Shape;398;p4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42"/>
          <p:cNvSpPr/>
          <p:nvPr/>
        </p:nvSpPr>
        <p:spPr>
          <a:xfrm>
            <a:off x="8809225" y="2288400"/>
            <a:ext cx="143400" cy="96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400" name="Google Shape;40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025" y="160675"/>
            <a:ext cx="3591240" cy="11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543" y="1392576"/>
            <a:ext cx="3613202" cy="11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4106" y="124807"/>
            <a:ext cx="575575" cy="22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4037" y="3713382"/>
            <a:ext cx="3443426" cy="1108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50896" y="2585453"/>
            <a:ext cx="771775" cy="2505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2325" y="2641725"/>
            <a:ext cx="3613201" cy="10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8328FE3-C42B-6925-3801-4C32B795F644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9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3320019805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3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sz="3600" dirty="0"/>
              <a:t>Extra: CNN Architectures</a:t>
            </a:r>
            <a:endParaRPr sz="36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412" name="Google Shape;412;p43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Char char="●"/>
            </a:pPr>
            <a:r>
              <a:rPr lang="en" sz="2200"/>
              <a:t>CNN Architectures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 b="1">
                <a:solidFill>
                  <a:srgbClr val="0095EB"/>
                </a:solidFill>
              </a:rPr>
              <a:t>LeNet (1998)</a:t>
            </a:r>
            <a:endParaRPr sz="2200" b="1">
              <a:solidFill>
                <a:srgbClr val="0095EB"/>
              </a:solidFill>
            </a:endParaRPr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AlexNet (2012)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ZFNet (2013)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VGGNet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GoogLeNet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ResNet (2015)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413" name="Google Shape;413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200</a:t>
            </a:fld>
            <a:endParaRPr/>
          </a:p>
        </p:txBody>
      </p:sp>
      <p:sp>
        <p:nvSpPr>
          <p:cNvPr id="414" name="Google Shape;414;p43"/>
          <p:cNvSpPr txBox="1"/>
          <p:nvPr/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15" name="Google Shape;415;p4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43"/>
          <p:cNvSpPr/>
          <p:nvPr/>
        </p:nvSpPr>
        <p:spPr>
          <a:xfrm>
            <a:off x="8809225" y="2288400"/>
            <a:ext cx="143400" cy="96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417" name="Google Shape;417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025" y="160675"/>
            <a:ext cx="3591240" cy="11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543" y="1392576"/>
            <a:ext cx="3613202" cy="11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4106" y="124807"/>
            <a:ext cx="575575" cy="22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4037" y="3713382"/>
            <a:ext cx="3443426" cy="1108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50896" y="2585453"/>
            <a:ext cx="771775" cy="2505921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3"/>
          <p:cNvSpPr/>
          <p:nvPr/>
        </p:nvSpPr>
        <p:spPr>
          <a:xfrm>
            <a:off x="4688225" y="105075"/>
            <a:ext cx="3591300" cy="12015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23" name="Google Shape;423;p43"/>
          <p:cNvCxnSpPr>
            <a:endCxn id="422" idx="1"/>
          </p:cNvCxnSpPr>
          <p:nvPr/>
        </p:nvCxnSpPr>
        <p:spPr>
          <a:xfrm rot="10800000" flipH="1">
            <a:off x="2998025" y="705825"/>
            <a:ext cx="1690200" cy="1546200"/>
          </a:xfrm>
          <a:prstGeom prst="curvedConnector3">
            <a:avLst>
              <a:gd name="adj1" fmla="val 50000"/>
            </a:avLst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424" name="Google Shape;424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2325" y="2641725"/>
            <a:ext cx="3613201" cy="10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2A508B3-F7CB-35DB-B621-8B67064208E2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9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239631196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4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LeNet-5 </a:t>
            </a:r>
            <a:r>
              <a:rPr lang="en"/>
              <a:t>[LeCun et al., 1998]</a:t>
            </a:r>
            <a:endParaRPr/>
          </a:p>
        </p:txBody>
      </p:sp>
      <p:pic>
        <p:nvPicPr>
          <p:cNvPr id="431" name="Google Shape;431;p44"/>
          <p:cNvPicPr preferRelativeResize="0"/>
          <p:nvPr/>
        </p:nvPicPr>
        <p:blipFill rotWithShape="1">
          <a:blip r:embed="rId3">
            <a:alphaModFix/>
          </a:blip>
          <a:srcRect l="3381" r="9692"/>
          <a:stretch/>
        </p:blipFill>
        <p:spPr>
          <a:xfrm>
            <a:off x="0" y="1239875"/>
            <a:ext cx="9144001" cy="335667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4"/>
          <p:cNvSpPr/>
          <p:nvPr/>
        </p:nvSpPr>
        <p:spPr>
          <a:xfrm>
            <a:off x="25" y="4082825"/>
            <a:ext cx="9144000" cy="513600"/>
          </a:xfrm>
          <a:prstGeom prst="rect">
            <a:avLst/>
          </a:prstGeom>
          <a:solidFill>
            <a:srgbClr val="E7E7E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44"/>
          <p:cNvSpPr/>
          <p:nvPr/>
        </p:nvSpPr>
        <p:spPr>
          <a:xfrm>
            <a:off x="8283198" y="3339450"/>
            <a:ext cx="860700" cy="35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44"/>
          <p:cNvSpPr txBox="1"/>
          <p:nvPr/>
        </p:nvSpPr>
        <p:spPr>
          <a:xfrm>
            <a:off x="159300" y="4160316"/>
            <a:ext cx="88323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Convolution filters: 5x5 with stride 1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Subsampling (Pooling) layers: 2x2 with stride 2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[CONV-POOL-CONV-POOL-FC-FC]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35" name="Google Shape;435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8989862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59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" sz="3600" dirty="0"/>
              <a:t>CNN Architectures</a:t>
            </a:r>
            <a:endParaRPr sz="3600" dirty="0">
              <a:latin typeface="Amaranth"/>
              <a:ea typeface="Amaranth"/>
              <a:cs typeface="Amaranth"/>
              <a:sym typeface="Amaranth"/>
            </a:endParaRPr>
          </a:p>
        </p:txBody>
      </p:sp>
      <p:sp>
        <p:nvSpPr>
          <p:cNvPr id="587" name="Google Shape;587;p59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Char char="●"/>
            </a:pPr>
            <a:r>
              <a:rPr lang="en" sz="2200"/>
              <a:t>CNN Architectures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LeNet (1998)</a:t>
            </a:r>
            <a:endParaRPr sz="2200" b="1">
              <a:solidFill>
                <a:srgbClr val="0095EB"/>
              </a:solidFill>
            </a:endParaRPr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/>
              <a:t>AlexNet (2012)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200"/>
              <a:buChar char="○"/>
            </a:pPr>
            <a:r>
              <a:rPr lang="en" sz="2200" b="1">
                <a:solidFill>
                  <a:srgbClr val="0095EB"/>
                </a:solidFill>
              </a:rPr>
              <a:t>ZFNet (2013)</a:t>
            </a:r>
            <a:r>
              <a:rPr lang="en" sz="2200"/>
              <a:t>    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VGGNet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GoogLeNet (2014)</a:t>
            </a:r>
            <a:endParaRPr sz="2200"/>
          </a:p>
          <a:p>
            <a:pPr marL="914400" lvl="1" indent="-3683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Char char="○"/>
            </a:pPr>
            <a:r>
              <a:rPr lang="en" sz="2200"/>
              <a:t>ResNet (2015)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588" name="Google Shape;588;p5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202</a:t>
            </a:fld>
            <a:endParaRPr/>
          </a:p>
        </p:txBody>
      </p:sp>
      <p:sp>
        <p:nvSpPr>
          <p:cNvPr id="589" name="Google Shape;589;p59"/>
          <p:cNvSpPr txBox="1"/>
          <p:nvPr/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90" name="Google Shape;590;p5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59"/>
          <p:cNvSpPr/>
          <p:nvPr/>
        </p:nvSpPr>
        <p:spPr>
          <a:xfrm>
            <a:off x="8809225" y="2288400"/>
            <a:ext cx="143400" cy="96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pic>
        <p:nvPicPr>
          <p:cNvPr id="592" name="Google Shape;592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4025" y="160675"/>
            <a:ext cx="3591240" cy="114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9543" y="1392576"/>
            <a:ext cx="3613202" cy="114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44106" y="124807"/>
            <a:ext cx="575575" cy="228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44037" y="3713382"/>
            <a:ext cx="3443426" cy="1108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6" name="Google Shape;596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50896" y="2585453"/>
            <a:ext cx="771775" cy="250592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7" name="Google Shape;597;p59"/>
          <p:cNvCxnSpPr/>
          <p:nvPr/>
        </p:nvCxnSpPr>
        <p:spPr>
          <a:xfrm>
            <a:off x="3062146" y="3097946"/>
            <a:ext cx="1580400" cy="600"/>
          </a:xfrm>
          <a:prstGeom prst="curvedConnector3">
            <a:avLst>
              <a:gd name="adj1" fmla="val 49130"/>
            </a:avLst>
          </a:prstGeom>
          <a:noFill/>
          <a:ln w="38100" cap="flat" cmpd="sng">
            <a:solidFill>
              <a:srgbClr val="0095EB"/>
            </a:solidFill>
            <a:prstDash val="solid"/>
            <a:round/>
            <a:headEnd type="none" w="med" len="med"/>
            <a:tailEnd type="stealth" w="med" len="med"/>
          </a:ln>
        </p:spPr>
      </p:cxnSp>
      <p:pic>
        <p:nvPicPr>
          <p:cNvPr id="598" name="Google Shape;598;p5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42325" y="2641725"/>
            <a:ext cx="3613201" cy="1019596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59"/>
          <p:cNvSpPr/>
          <p:nvPr/>
        </p:nvSpPr>
        <p:spPr>
          <a:xfrm>
            <a:off x="4688225" y="2580008"/>
            <a:ext cx="3591300" cy="11460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81A7E2-A922-4C4C-1C58-3A678E3ECEFA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9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2217231106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60"/>
          <p:cNvSpPr txBox="1"/>
          <p:nvPr/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203</a:t>
            </a:fld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6" name="Google Shape;606;p60"/>
          <p:cNvSpPr txBox="1"/>
          <p:nvPr/>
        </p:nvSpPr>
        <p:spPr>
          <a:xfrm>
            <a:off x="1551900" y="3637050"/>
            <a:ext cx="6149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2011      </a:t>
            </a:r>
            <a:r>
              <a:rPr lang="en" sz="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2012      </a:t>
            </a: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2013      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 </a:t>
            </a:r>
            <a:r>
              <a:rPr lang="en" sz="1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2014      2015</a:t>
            </a:r>
            <a:r>
              <a:rPr lang="en"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2016 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7" name="Google Shape;607;p60"/>
          <p:cNvSpPr txBox="1"/>
          <p:nvPr/>
        </p:nvSpPr>
        <p:spPr>
          <a:xfrm>
            <a:off x="1539151" y="4115375"/>
            <a:ext cx="62091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 year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08" name="Google Shape;608;p60"/>
          <p:cNvSpPr/>
          <p:nvPr/>
        </p:nvSpPr>
        <p:spPr>
          <a:xfrm>
            <a:off x="1539150" y="914275"/>
            <a:ext cx="6209100" cy="281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9" name="Google Shape;609;p60"/>
          <p:cNvSpPr/>
          <p:nvPr/>
        </p:nvSpPr>
        <p:spPr>
          <a:xfrm>
            <a:off x="2696807" y="2406275"/>
            <a:ext cx="501300" cy="132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0" name="Google Shape;610;p60"/>
          <p:cNvSpPr txBox="1"/>
          <p:nvPr/>
        </p:nvSpPr>
        <p:spPr>
          <a:xfrm>
            <a:off x="2544788" y="19939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1" name="Google Shape;611;p60"/>
          <p:cNvSpPr/>
          <p:nvPr/>
        </p:nvSpPr>
        <p:spPr>
          <a:xfrm>
            <a:off x="1815745" y="1518125"/>
            <a:ext cx="501300" cy="22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7BB7"/>
              </a:solidFill>
            </a:endParaRPr>
          </a:p>
        </p:txBody>
      </p:sp>
      <p:sp>
        <p:nvSpPr>
          <p:cNvPr id="612" name="Google Shape;612;p60"/>
          <p:cNvSpPr txBox="1"/>
          <p:nvPr/>
        </p:nvSpPr>
        <p:spPr>
          <a:xfrm>
            <a:off x="1690219" y="10795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26.1%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3" name="Google Shape;613;p60"/>
          <p:cNvSpPr txBox="1"/>
          <p:nvPr/>
        </p:nvSpPr>
        <p:spPr>
          <a:xfrm rot="-5401093">
            <a:off x="-166012" y="1967475"/>
            <a:ext cx="28302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Classification error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14" name="Google Shape;61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0775" y="1079500"/>
            <a:ext cx="2701150" cy="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60"/>
          <p:cNvSpPr txBox="1"/>
          <p:nvPr/>
        </p:nvSpPr>
        <p:spPr>
          <a:xfrm>
            <a:off x="0" y="4346813"/>
            <a:ext cx="91440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“Visualizing and Understanding Convolutional Networks”, ECCV 2014.</a:t>
            </a:r>
            <a:endParaRPr sz="1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6" name="Google Shape;616;p60"/>
          <p:cNvSpPr txBox="1"/>
          <p:nvPr/>
        </p:nvSpPr>
        <p:spPr>
          <a:xfrm>
            <a:off x="2602324" y="1714975"/>
            <a:ext cx="22446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7" name="Google Shape;617;p60"/>
          <p:cNvSpPr/>
          <p:nvPr/>
        </p:nvSpPr>
        <p:spPr>
          <a:xfrm>
            <a:off x="3577870" y="2743250"/>
            <a:ext cx="501300" cy="9873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60"/>
          <p:cNvSpPr txBox="1"/>
          <p:nvPr/>
        </p:nvSpPr>
        <p:spPr>
          <a:xfrm>
            <a:off x="3428462" y="235032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11.2%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19" name="Google Shape;619;p60"/>
          <p:cNvSpPr txBox="1"/>
          <p:nvPr/>
        </p:nvSpPr>
        <p:spPr>
          <a:xfrm>
            <a:off x="3471049" y="2092862"/>
            <a:ext cx="1799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ZFNet,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620" name="Google Shape;620;p60"/>
          <p:cNvCxnSpPr/>
          <p:nvPr/>
        </p:nvCxnSpPr>
        <p:spPr>
          <a:xfrm>
            <a:off x="1535150" y="3285539"/>
            <a:ext cx="62124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621" name="Google Shape;621;p6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203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F8ADCA-38E1-95E2-0CEA-9CFD32E44771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1053951045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6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ZFNet </a:t>
            </a:r>
            <a:r>
              <a:rPr lang="en"/>
              <a:t>[Zeiler &amp; Fergus, 2013]</a:t>
            </a:r>
            <a:endParaRPr/>
          </a:p>
        </p:txBody>
      </p:sp>
      <p:pic>
        <p:nvPicPr>
          <p:cNvPr id="628" name="Google Shape;62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14536"/>
            <a:ext cx="9144001" cy="258030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29" name="Google Shape;629;p61"/>
          <p:cNvGrpSpPr/>
          <p:nvPr/>
        </p:nvGrpSpPr>
        <p:grpSpPr>
          <a:xfrm>
            <a:off x="363775" y="2106497"/>
            <a:ext cx="6672826" cy="1434853"/>
            <a:chOff x="363775" y="2106497"/>
            <a:chExt cx="6672826" cy="1434853"/>
          </a:xfrm>
        </p:grpSpPr>
        <p:sp>
          <p:nvSpPr>
            <p:cNvPr id="630" name="Google Shape;630;p61"/>
            <p:cNvSpPr/>
            <p:nvPr/>
          </p:nvSpPr>
          <p:spPr>
            <a:xfrm>
              <a:off x="363775" y="2106497"/>
              <a:ext cx="726900" cy="1113900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</a:endParaRPr>
            </a:p>
          </p:txBody>
        </p:sp>
        <p:sp>
          <p:nvSpPr>
            <p:cNvPr id="631" name="Google Shape;631;p61"/>
            <p:cNvSpPr/>
            <p:nvPr/>
          </p:nvSpPr>
          <p:spPr>
            <a:xfrm>
              <a:off x="3892550" y="3253650"/>
              <a:ext cx="832500" cy="287700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61"/>
            <p:cNvSpPr/>
            <p:nvPr/>
          </p:nvSpPr>
          <p:spPr>
            <a:xfrm>
              <a:off x="5251901" y="3253650"/>
              <a:ext cx="832500" cy="287700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61"/>
            <p:cNvSpPr/>
            <p:nvPr/>
          </p:nvSpPr>
          <p:spPr>
            <a:xfrm>
              <a:off x="6547301" y="3253650"/>
              <a:ext cx="489300" cy="287700"/>
            </a:xfrm>
            <a:prstGeom prst="rect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4" name="Google Shape;634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204</a:t>
            </a:fld>
            <a:endParaRPr/>
          </a:p>
        </p:txBody>
      </p:sp>
      <p:sp>
        <p:nvSpPr>
          <p:cNvPr id="635" name="Google Shape;635;p61"/>
          <p:cNvSpPr txBox="1"/>
          <p:nvPr/>
        </p:nvSpPr>
        <p:spPr>
          <a:xfrm>
            <a:off x="457200" y="3599575"/>
            <a:ext cx="8669700" cy="15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AlexNet but: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CONV1: change from (11x11 stride 4) to (7x7 stride 2)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CONV3,4,5: instead of 384, 384, 256 filters use 512, 1024, 512</a:t>
            </a:r>
            <a:endParaRPr sz="20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3EE0E1-F5E9-A1B8-6777-C32AAF3CDB06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28392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8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VGGNet </a:t>
            </a:r>
            <a:r>
              <a:rPr lang="en" sz="2800"/>
              <a:t>[Simonyan &amp; Zisserman, 2014]</a:t>
            </a:r>
            <a:endParaRPr sz="2800"/>
          </a:p>
        </p:txBody>
      </p:sp>
      <p:sp>
        <p:nvSpPr>
          <p:cNvPr id="301" name="Google Shape;301;p38"/>
          <p:cNvSpPr txBox="1"/>
          <p:nvPr/>
        </p:nvSpPr>
        <p:spPr>
          <a:xfrm>
            <a:off x="4894717" y="4766167"/>
            <a:ext cx="42234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E7E7E7"/>
                </a:solidFill>
                <a:latin typeface="Nunito"/>
                <a:ea typeface="Nunito"/>
                <a:cs typeface="Nunito"/>
                <a:sym typeface="Nunito"/>
              </a:rPr>
              <a:t>AlexNet</a:t>
            </a:r>
            <a:r>
              <a:rPr lang="en" sz="21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      VGG16    </a:t>
            </a:r>
            <a:endParaRPr/>
          </a:p>
        </p:txBody>
      </p:sp>
      <p:pic>
        <p:nvPicPr>
          <p:cNvPr id="302" name="Google Shape;302;p38"/>
          <p:cNvPicPr preferRelativeResize="0"/>
          <p:nvPr/>
        </p:nvPicPr>
        <p:blipFill rotWithShape="1">
          <a:blip r:embed="rId3">
            <a:alphaModFix/>
          </a:blip>
          <a:srcRect l="44255" r="28957"/>
          <a:stretch/>
        </p:blipFill>
        <p:spPr>
          <a:xfrm>
            <a:off x="6679850" y="372500"/>
            <a:ext cx="1078025" cy="440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8"/>
          <p:cNvSpPr txBox="1"/>
          <p:nvPr/>
        </p:nvSpPr>
        <p:spPr>
          <a:xfrm>
            <a:off x="7678640" y="682650"/>
            <a:ext cx="1236300" cy="39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fc8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fc7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fc6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conv5-3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conv5-2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conv5-1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conv4-3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conv4-2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conv4-1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conv3-2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conv3-1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conv2-2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conv2-1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700"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conv1-2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Nunito"/>
                <a:ea typeface="Nunito"/>
                <a:cs typeface="Nunito"/>
                <a:sym typeface="Nunito"/>
              </a:rPr>
              <a:t>conv1-1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4" name="Google Shape;304;p38"/>
          <p:cNvSpPr txBox="1"/>
          <p:nvPr/>
        </p:nvSpPr>
        <p:spPr>
          <a:xfrm>
            <a:off x="485725" y="1287100"/>
            <a:ext cx="6048000" cy="35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Details:</a:t>
            </a:r>
            <a:endParaRPr sz="24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138M parameters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</a:t>
            </a:r>
            <a:r>
              <a:rPr lang="en" sz="2200" baseline="30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nd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in classification, 1</a:t>
            </a:r>
            <a:r>
              <a:rPr lang="en" sz="2200" baseline="300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st</a:t>
            </a: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in localization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Use VGG16 or VGG19 (VGG19 only slightly better, more memory)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Use ensembles for best results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95EB"/>
              </a:buClr>
              <a:buSzPts val="2200"/>
              <a:buFont typeface="Nunito"/>
              <a:buChar char="●"/>
            </a:pPr>
            <a:r>
              <a:rPr lang="en" sz="2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FC7 features generalize well to other tasks</a:t>
            </a:r>
            <a:endParaRPr sz="22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05" name="Google Shape;305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205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E4209A-4C96-DA13-F317-A8DDA9699065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4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1380376554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2068" y="1121869"/>
            <a:ext cx="6014085" cy="343043"/>
          </a:xfrm>
          <a:prstGeom prst="rect">
            <a:avLst/>
          </a:prstGeom>
        </p:spPr>
        <p:txBody>
          <a:bodyPr spcFirstLastPara="1" vert="horz" wrap="square" lIns="0" tIns="9525" rIns="0" bIns="0" rtlCol="0" anchor="ctr" anchorCtr="0">
            <a:spAutoFit/>
          </a:bodyPr>
          <a:lstStyle/>
          <a:p>
            <a:pPr marL="32385">
              <a:lnSpc>
                <a:spcPts val="2572"/>
              </a:lnSpc>
            </a:pPr>
            <a:r>
              <a:rPr sz="2250" spc="-8" dirty="0">
                <a:solidFill>
                  <a:srgbClr val="000000"/>
                </a:solidFill>
              </a:rPr>
              <a:t>Aggregated </a:t>
            </a:r>
            <a:r>
              <a:rPr sz="2250" spc="-4" dirty="0">
                <a:solidFill>
                  <a:srgbClr val="000000"/>
                </a:solidFill>
              </a:rPr>
              <a:t>Residual Transformations for</a:t>
            </a:r>
            <a:r>
              <a:rPr sz="2250" spc="-68" dirty="0">
                <a:solidFill>
                  <a:srgbClr val="000000"/>
                </a:solidFill>
              </a:rPr>
              <a:t> </a:t>
            </a:r>
            <a:r>
              <a:rPr sz="2250" spc="-4" dirty="0">
                <a:solidFill>
                  <a:srgbClr val="000000"/>
                </a:solidFill>
              </a:rPr>
              <a:t>Deep</a:t>
            </a:r>
            <a:endParaRPr sz="2250" dirty="0"/>
          </a:p>
        </p:txBody>
      </p:sp>
      <p:sp>
        <p:nvSpPr>
          <p:cNvPr id="3" name="object 3"/>
          <p:cNvSpPr txBox="1"/>
          <p:nvPr/>
        </p:nvSpPr>
        <p:spPr>
          <a:xfrm>
            <a:off x="1335112" y="1352211"/>
            <a:ext cx="3542348" cy="2151038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9525">
              <a:spcBef>
                <a:spcPts val="540"/>
              </a:spcBef>
            </a:pPr>
            <a:r>
              <a:rPr sz="2250" spc="-4" dirty="0"/>
              <a:t>Neural Networks</a:t>
            </a:r>
            <a:r>
              <a:rPr sz="2250" spc="-68" dirty="0"/>
              <a:t> </a:t>
            </a:r>
            <a:r>
              <a:rPr sz="2250" dirty="0"/>
              <a:t>(ResNeXt)</a:t>
            </a:r>
          </a:p>
          <a:p>
            <a:pPr marL="18098">
              <a:spcBef>
                <a:spcPts val="217"/>
              </a:spcBef>
            </a:pPr>
            <a:r>
              <a:rPr sz="1050" i="1" spc="-4" dirty="0"/>
              <a:t>[Xie et al.</a:t>
            </a:r>
            <a:r>
              <a:rPr sz="1050" i="1" spc="-8" dirty="0"/>
              <a:t> </a:t>
            </a:r>
            <a:r>
              <a:rPr sz="1050" i="1" spc="-4" dirty="0"/>
              <a:t>2016]</a:t>
            </a:r>
            <a:endParaRPr sz="1050" dirty="0"/>
          </a:p>
          <a:p>
            <a:pPr marL="295275" marR="1662589" indent="-228600">
              <a:lnSpc>
                <a:spcPct val="100699"/>
              </a:lnSpc>
              <a:spcBef>
                <a:spcPts val="701"/>
              </a:spcBef>
              <a:buChar char="-"/>
              <a:tabLst>
                <a:tab pos="294799" algn="l"/>
                <a:tab pos="295275" algn="l"/>
              </a:tabLst>
            </a:pPr>
            <a:r>
              <a:rPr sz="1050" spc="-4" dirty="0">
                <a:solidFill>
                  <a:srgbClr val="0000FF"/>
                </a:solidFill>
              </a:rPr>
              <a:t>Also from </a:t>
            </a:r>
            <a:r>
              <a:rPr sz="1050" dirty="0">
                <a:solidFill>
                  <a:srgbClr val="0000FF"/>
                </a:solidFill>
              </a:rPr>
              <a:t>creators</a:t>
            </a:r>
            <a:r>
              <a:rPr sz="1050" spc="-75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of  ResNet</a:t>
            </a:r>
            <a:endParaRPr sz="1050" dirty="0"/>
          </a:p>
          <a:p>
            <a:pPr marL="295275" marR="1566386" indent="-228600">
              <a:lnSpc>
                <a:spcPct val="100699"/>
              </a:lnSpc>
              <a:buChar char="-"/>
              <a:tabLst>
                <a:tab pos="294799" algn="l"/>
                <a:tab pos="295275" algn="l"/>
              </a:tabLst>
            </a:pPr>
            <a:r>
              <a:rPr sz="1050" spc="-4" dirty="0">
                <a:solidFill>
                  <a:srgbClr val="0000FF"/>
                </a:solidFill>
              </a:rPr>
              <a:t>Increases width of  </a:t>
            </a:r>
            <a:r>
              <a:rPr sz="1050" dirty="0">
                <a:solidFill>
                  <a:srgbClr val="0000FF"/>
                </a:solidFill>
              </a:rPr>
              <a:t>residual </a:t>
            </a:r>
            <a:r>
              <a:rPr sz="1050" spc="-4" dirty="0">
                <a:solidFill>
                  <a:srgbClr val="0000FF"/>
                </a:solidFill>
              </a:rPr>
              <a:t>block</a:t>
            </a:r>
            <a:r>
              <a:rPr sz="1050" spc="-79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through  </a:t>
            </a:r>
            <a:r>
              <a:rPr sz="1050" dirty="0">
                <a:solidFill>
                  <a:srgbClr val="0000FF"/>
                </a:solidFill>
              </a:rPr>
              <a:t>multiple </a:t>
            </a:r>
            <a:r>
              <a:rPr sz="1050" spc="-4" dirty="0">
                <a:solidFill>
                  <a:srgbClr val="0000FF"/>
                </a:solidFill>
              </a:rPr>
              <a:t>parallel  pathways  </a:t>
            </a:r>
            <a:r>
              <a:rPr sz="1050" dirty="0">
                <a:solidFill>
                  <a:srgbClr val="0000FF"/>
                </a:solidFill>
              </a:rPr>
              <a:t>(“cardinality”)</a:t>
            </a:r>
            <a:endParaRPr sz="1050" dirty="0"/>
          </a:p>
          <a:p>
            <a:pPr marL="295275" marR="1900714" indent="-228600">
              <a:lnSpc>
                <a:spcPct val="100699"/>
              </a:lnSpc>
              <a:buChar char="-"/>
              <a:tabLst>
                <a:tab pos="294799" algn="l"/>
                <a:tab pos="295275" algn="l"/>
              </a:tabLst>
            </a:pPr>
            <a:r>
              <a:rPr sz="1050" spc="-4" dirty="0">
                <a:solidFill>
                  <a:srgbClr val="0000FF"/>
                </a:solidFill>
              </a:rPr>
              <a:t>Parallel</a:t>
            </a:r>
            <a:r>
              <a:rPr sz="1050" spc="-71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pathways  </a:t>
            </a:r>
            <a:r>
              <a:rPr sz="1050" dirty="0">
                <a:solidFill>
                  <a:srgbClr val="0000FF"/>
                </a:solidFill>
              </a:rPr>
              <a:t>similar </a:t>
            </a:r>
            <a:r>
              <a:rPr sz="1050" spc="-4" dirty="0">
                <a:solidFill>
                  <a:srgbClr val="0000FF"/>
                </a:solidFill>
              </a:rPr>
              <a:t>in </a:t>
            </a:r>
            <a:r>
              <a:rPr sz="1050" dirty="0">
                <a:solidFill>
                  <a:srgbClr val="0000FF"/>
                </a:solidFill>
              </a:rPr>
              <a:t>spirit </a:t>
            </a:r>
            <a:r>
              <a:rPr sz="1050" spc="-4" dirty="0">
                <a:solidFill>
                  <a:srgbClr val="0000FF"/>
                </a:solidFill>
              </a:rPr>
              <a:t>to  Inception</a:t>
            </a:r>
            <a:r>
              <a:rPr sz="1050" spc="-45" dirty="0">
                <a:solidFill>
                  <a:srgbClr val="0000FF"/>
                </a:solidFill>
              </a:rPr>
              <a:t> </a:t>
            </a:r>
            <a:r>
              <a:rPr sz="1050" dirty="0">
                <a:solidFill>
                  <a:srgbClr val="0000FF"/>
                </a:solidFill>
              </a:rPr>
              <a:t>module</a:t>
            </a:r>
            <a:endParaRPr sz="1050" dirty="0"/>
          </a:p>
        </p:txBody>
      </p:sp>
      <p:sp>
        <p:nvSpPr>
          <p:cNvPr id="4" name="object 4"/>
          <p:cNvSpPr/>
          <p:nvPr/>
        </p:nvSpPr>
        <p:spPr>
          <a:xfrm>
            <a:off x="3348540" y="2096294"/>
            <a:ext cx="1245829" cy="17548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/>
          <p:nvPr/>
        </p:nvSpPr>
        <p:spPr>
          <a:xfrm>
            <a:off x="4753830" y="1921910"/>
            <a:ext cx="3025775" cy="19998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/>
          <p:nvPr/>
        </p:nvSpPr>
        <p:spPr>
          <a:xfrm>
            <a:off x="6158604" y="1717085"/>
            <a:ext cx="441484" cy="76676"/>
          </a:xfrm>
          <a:custGeom>
            <a:avLst/>
            <a:gdLst/>
            <a:ahLst/>
            <a:cxnLst/>
            <a:rect l="l" t="t" r="r" b="b"/>
            <a:pathLst>
              <a:path w="588645" h="102234">
                <a:moveTo>
                  <a:pt x="11162" y="35719"/>
                </a:moveTo>
                <a:lnTo>
                  <a:pt x="2381" y="35719"/>
                </a:lnTo>
                <a:lnTo>
                  <a:pt x="2412" y="33933"/>
                </a:lnTo>
                <a:lnTo>
                  <a:pt x="23614" y="1190"/>
                </a:lnTo>
                <a:lnTo>
                  <a:pt x="42763" y="1190"/>
                </a:lnTo>
                <a:lnTo>
                  <a:pt x="50105" y="3671"/>
                </a:lnTo>
                <a:lnTo>
                  <a:pt x="55661" y="8632"/>
                </a:lnTo>
                <a:lnTo>
                  <a:pt x="26442" y="8632"/>
                </a:lnTo>
                <a:lnTo>
                  <a:pt x="21134" y="10815"/>
                </a:lnTo>
                <a:lnTo>
                  <a:pt x="13394" y="19546"/>
                </a:lnTo>
                <a:lnTo>
                  <a:pt x="11360" y="25797"/>
                </a:lnTo>
                <a:lnTo>
                  <a:pt x="11162" y="33933"/>
                </a:lnTo>
                <a:lnTo>
                  <a:pt x="11162" y="35719"/>
                </a:lnTo>
                <a:close/>
              </a:path>
              <a:path w="588645" h="102234">
                <a:moveTo>
                  <a:pt x="64293" y="99715"/>
                </a:moveTo>
                <a:lnTo>
                  <a:pt x="0" y="99715"/>
                </a:lnTo>
                <a:lnTo>
                  <a:pt x="99" y="92472"/>
                </a:lnTo>
                <a:lnTo>
                  <a:pt x="28062" y="61261"/>
                </a:lnTo>
                <a:lnTo>
                  <a:pt x="35232" y="56480"/>
                </a:lnTo>
                <a:lnTo>
                  <a:pt x="41114" y="52127"/>
                </a:lnTo>
                <a:lnTo>
                  <a:pt x="45811" y="48118"/>
                </a:lnTo>
                <a:lnTo>
                  <a:pt x="49262" y="44499"/>
                </a:lnTo>
                <a:lnTo>
                  <a:pt x="53131" y="39936"/>
                </a:lnTo>
                <a:lnTo>
                  <a:pt x="55066" y="34628"/>
                </a:lnTo>
                <a:lnTo>
                  <a:pt x="55066" y="22622"/>
                </a:lnTo>
                <a:lnTo>
                  <a:pt x="53032" y="17809"/>
                </a:lnTo>
                <a:lnTo>
                  <a:pt x="44896" y="10467"/>
                </a:lnTo>
                <a:lnTo>
                  <a:pt x="39638" y="8632"/>
                </a:lnTo>
                <a:lnTo>
                  <a:pt x="55661" y="8632"/>
                </a:lnTo>
                <a:lnTo>
                  <a:pt x="61218" y="13593"/>
                </a:lnTo>
                <a:lnTo>
                  <a:pt x="63996" y="20291"/>
                </a:lnTo>
                <a:lnTo>
                  <a:pt x="63880" y="35719"/>
                </a:lnTo>
                <a:lnTo>
                  <a:pt x="34974" y="66229"/>
                </a:lnTo>
                <a:lnTo>
                  <a:pt x="26144" y="71586"/>
                </a:lnTo>
                <a:lnTo>
                  <a:pt x="19943" y="76200"/>
                </a:lnTo>
                <a:lnTo>
                  <a:pt x="12799" y="83938"/>
                </a:lnTo>
                <a:lnTo>
                  <a:pt x="10666" y="87759"/>
                </a:lnTo>
                <a:lnTo>
                  <a:pt x="9971" y="91529"/>
                </a:lnTo>
                <a:lnTo>
                  <a:pt x="64293" y="91529"/>
                </a:lnTo>
                <a:lnTo>
                  <a:pt x="64293" y="99715"/>
                </a:lnTo>
                <a:close/>
              </a:path>
              <a:path w="588645" h="102234">
                <a:moveTo>
                  <a:pt x="88057" y="53876"/>
                </a:moveTo>
                <a:lnTo>
                  <a:pt x="80615" y="53876"/>
                </a:lnTo>
                <a:lnTo>
                  <a:pt x="89992" y="3274"/>
                </a:lnTo>
                <a:lnTo>
                  <a:pt x="138956" y="3274"/>
                </a:lnTo>
                <a:lnTo>
                  <a:pt x="138956" y="11310"/>
                </a:lnTo>
                <a:lnTo>
                  <a:pt x="96093" y="11310"/>
                </a:lnTo>
                <a:lnTo>
                  <a:pt x="89843" y="43755"/>
                </a:lnTo>
                <a:lnTo>
                  <a:pt x="90140" y="44053"/>
                </a:lnTo>
                <a:lnTo>
                  <a:pt x="100052" y="44053"/>
                </a:lnTo>
                <a:lnTo>
                  <a:pt x="97731" y="45244"/>
                </a:lnTo>
                <a:lnTo>
                  <a:pt x="93961" y="47129"/>
                </a:lnTo>
                <a:lnTo>
                  <a:pt x="90735" y="50007"/>
                </a:lnTo>
                <a:lnTo>
                  <a:pt x="88057" y="53876"/>
                </a:lnTo>
                <a:close/>
              </a:path>
              <a:path w="588645" h="102234">
                <a:moveTo>
                  <a:pt x="100052" y="44053"/>
                </a:moveTo>
                <a:lnTo>
                  <a:pt x="90140" y="44053"/>
                </a:lnTo>
                <a:lnTo>
                  <a:pt x="92720" y="41076"/>
                </a:lnTo>
                <a:lnTo>
                  <a:pt x="95846" y="38844"/>
                </a:lnTo>
                <a:lnTo>
                  <a:pt x="99602" y="37319"/>
                </a:lnTo>
                <a:lnTo>
                  <a:pt x="103187" y="35769"/>
                </a:lnTo>
                <a:lnTo>
                  <a:pt x="106958" y="34974"/>
                </a:lnTo>
                <a:lnTo>
                  <a:pt x="110827" y="34974"/>
                </a:lnTo>
                <a:lnTo>
                  <a:pt x="117953" y="35560"/>
                </a:lnTo>
                <a:lnTo>
                  <a:pt x="124296" y="37319"/>
                </a:lnTo>
                <a:lnTo>
                  <a:pt x="129859" y="40249"/>
                </a:lnTo>
                <a:lnTo>
                  <a:pt x="132211" y="42267"/>
                </a:lnTo>
                <a:lnTo>
                  <a:pt x="105668" y="42267"/>
                </a:lnTo>
                <a:lnTo>
                  <a:pt x="101601" y="43259"/>
                </a:lnTo>
                <a:lnTo>
                  <a:pt x="100052" y="44053"/>
                </a:lnTo>
                <a:close/>
              </a:path>
              <a:path w="588645" h="102234">
                <a:moveTo>
                  <a:pt x="131156" y="94357"/>
                </a:moveTo>
                <a:lnTo>
                  <a:pt x="117524" y="94357"/>
                </a:lnTo>
                <a:lnTo>
                  <a:pt x="123378" y="91827"/>
                </a:lnTo>
                <a:lnTo>
                  <a:pt x="127943" y="86766"/>
                </a:lnTo>
                <a:lnTo>
                  <a:pt x="132506" y="81608"/>
                </a:lnTo>
                <a:lnTo>
                  <a:pt x="134710" y="75474"/>
                </a:lnTo>
                <a:lnTo>
                  <a:pt x="134788" y="60375"/>
                </a:lnTo>
                <a:lnTo>
                  <a:pt x="132407" y="54322"/>
                </a:lnTo>
                <a:lnTo>
                  <a:pt x="127645" y="49560"/>
                </a:lnTo>
                <a:lnTo>
                  <a:pt x="122882" y="44698"/>
                </a:lnTo>
                <a:lnTo>
                  <a:pt x="116979" y="42267"/>
                </a:lnTo>
                <a:lnTo>
                  <a:pt x="132211" y="42267"/>
                </a:lnTo>
                <a:lnTo>
                  <a:pt x="143570" y="68758"/>
                </a:lnTo>
                <a:lnTo>
                  <a:pt x="142956" y="75474"/>
                </a:lnTo>
                <a:lnTo>
                  <a:pt x="141114" y="81632"/>
                </a:lnTo>
                <a:lnTo>
                  <a:pt x="138045" y="87232"/>
                </a:lnTo>
                <a:lnTo>
                  <a:pt x="133747" y="92273"/>
                </a:lnTo>
                <a:lnTo>
                  <a:pt x="131156" y="94357"/>
                </a:lnTo>
                <a:close/>
              </a:path>
              <a:path w="588645" h="102234">
                <a:moveTo>
                  <a:pt x="109785" y="101798"/>
                </a:moveTo>
                <a:lnTo>
                  <a:pt x="100856" y="101798"/>
                </a:lnTo>
                <a:lnTo>
                  <a:pt x="93316" y="99169"/>
                </a:lnTo>
                <a:lnTo>
                  <a:pt x="87164" y="93910"/>
                </a:lnTo>
                <a:lnTo>
                  <a:pt x="81111" y="88651"/>
                </a:lnTo>
                <a:lnTo>
                  <a:pt x="77937" y="81260"/>
                </a:lnTo>
                <a:lnTo>
                  <a:pt x="77639" y="71735"/>
                </a:lnTo>
                <a:lnTo>
                  <a:pt x="86420" y="71735"/>
                </a:lnTo>
                <a:lnTo>
                  <a:pt x="86618" y="78482"/>
                </a:lnTo>
                <a:lnTo>
                  <a:pt x="88949" y="83938"/>
                </a:lnTo>
                <a:lnTo>
                  <a:pt x="93415" y="88106"/>
                </a:lnTo>
                <a:lnTo>
                  <a:pt x="97978" y="92273"/>
                </a:lnTo>
                <a:lnTo>
                  <a:pt x="103634" y="94357"/>
                </a:lnTo>
                <a:lnTo>
                  <a:pt x="131156" y="94357"/>
                </a:lnTo>
                <a:lnTo>
                  <a:pt x="128566" y="96440"/>
                </a:lnTo>
                <a:lnTo>
                  <a:pt x="122845" y="99417"/>
                </a:lnTo>
                <a:lnTo>
                  <a:pt x="116585" y="101202"/>
                </a:lnTo>
                <a:lnTo>
                  <a:pt x="109785" y="101798"/>
                </a:lnTo>
                <a:close/>
              </a:path>
              <a:path w="588645" h="102234">
                <a:moveTo>
                  <a:pt x="189955" y="101798"/>
                </a:moveTo>
                <a:lnTo>
                  <a:pt x="157808" y="73558"/>
                </a:lnTo>
                <a:lnTo>
                  <a:pt x="155873" y="50155"/>
                </a:lnTo>
                <a:lnTo>
                  <a:pt x="156422" y="39923"/>
                </a:lnTo>
                <a:lnTo>
                  <a:pt x="175630" y="4651"/>
                </a:lnTo>
                <a:lnTo>
                  <a:pt x="190699" y="1190"/>
                </a:lnTo>
                <a:lnTo>
                  <a:pt x="199629" y="1190"/>
                </a:lnTo>
                <a:lnTo>
                  <a:pt x="206624" y="3373"/>
                </a:lnTo>
                <a:lnTo>
                  <a:pt x="212719" y="8632"/>
                </a:lnTo>
                <a:lnTo>
                  <a:pt x="182762" y="8632"/>
                </a:lnTo>
                <a:lnTo>
                  <a:pt x="176064" y="12402"/>
                </a:lnTo>
                <a:lnTo>
                  <a:pt x="164654" y="52238"/>
                </a:lnTo>
                <a:lnTo>
                  <a:pt x="171602" y="52238"/>
                </a:lnTo>
                <a:lnTo>
                  <a:pt x="168673" y="55363"/>
                </a:lnTo>
                <a:lnTo>
                  <a:pt x="166440" y="61615"/>
                </a:lnTo>
                <a:lnTo>
                  <a:pt x="166440" y="77192"/>
                </a:lnTo>
                <a:lnTo>
                  <a:pt x="168574" y="83344"/>
                </a:lnTo>
                <a:lnTo>
                  <a:pt x="172840" y="87808"/>
                </a:lnTo>
                <a:lnTo>
                  <a:pt x="177106" y="92174"/>
                </a:lnTo>
                <a:lnTo>
                  <a:pt x="183109" y="94357"/>
                </a:lnTo>
                <a:lnTo>
                  <a:pt x="211262" y="94357"/>
                </a:lnTo>
                <a:lnTo>
                  <a:pt x="208623" y="96524"/>
                </a:lnTo>
                <a:lnTo>
                  <a:pt x="203015" y="99454"/>
                </a:lnTo>
                <a:lnTo>
                  <a:pt x="196792" y="101212"/>
                </a:lnTo>
                <a:lnTo>
                  <a:pt x="189955" y="101798"/>
                </a:lnTo>
                <a:close/>
              </a:path>
              <a:path w="588645" h="102234">
                <a:moveTo>
                  <a:pt x="220762" y="26640"/>
                </a:moveTo>
                <a:lnTo>
                  <a:pt x="211832" y="26640"/>
                </a:lnTo>
                <a:lnTo>
                  <a:pt x="211138" y="21282"/>
                </a:lnTo>
                <a:lnTo>
                  <a:pt x="208956" y="16966"/>
                </a:lnTo>
                <a:lnTo>
                  <a:pt x="205284" y="13692"/>
                </a:lnTo>
                <a:lnTo>
                  <a:pt x="201712" y="10319"/>
                </a:lnTo>
                <a:lnTo>
                  <a:pt x="197149" y="8632"/>
                </a:lnTo>
                <a:lnTo>
                  <a:pt x="212719" y="8632"/>
                </a:lnTo>
                <a:lnTo>
                  <a:pt x="216744" y="12105"/>
                </a:lnTo>
                <a:lnTo>
                  <a:pt x="219770" y="18405"/>
                </a:lnTo>
                <a:lnTo>
                  <a:pt x="220762" y="26640"/>
                </a:lnTo>
                <a:close/>
              </a:path>
              <a:path w="588645" h="102234">
                <a:moveTo>
                  <a:pt x="171602" y="52238"/>
                </a:moveTo>
                <a:lnTo>
                  <a:pt x="164803" y="52238"/>
                </a:lnTo>
                <a:lnTo>
                  <a:pt x="167284" y="47179"/>
                </a:lnTo>
                <a:lnTo>
                  <a:pt x="170905" y="43210"/>
                </a:lnTo>
                <a:lnTo>
                  <a:pt x="180430" y="37455"/>
                </a:lnTo>
                <a:lnTo>
                  <a:pt x="185490" y="36016"/>
                </a:lnTo>
                <a:lnTo>
                  <a:pt x="200373" y="36016"/>
                </a:lnTo>
                <a:lnTo>
                  <a:pt x="208112" y="39092"/>
                </a:lnTo>
                <a:lnTo>
                  <a:pt x="212337" y="43458"/>
                </a:lnTo>
                <a:lnTo>
                  <a:pt x="183506" y="43458"/>
                </a:lnTo>
                <a:lnTo>
                  <a:pt x="177701" y="45838"/>
                </a:lnTo>
                <a:lnTo>
                  <a:pt x="173137" y="50601"/>
                </a:lnTo>
                <a:lnTo>
                  <a:pt x="171602" y="52238"/>
                </a:lnTo>
                <a:close/>
              </a:path>
              <a:path w="588645" h="102234">
                <a:moveTo>
                  <a:pt x="211262" y="94357"/>
                </a:moveTo>
                <a:lnTo>
                  <a:pt x="197594" y="94357"/>
                </a:lnTo>
                <a:lnTo>
                  <a:pt x="203201" y="91926"/>
                </a:lnTo>
                <a:lnTo>
                  <a:pt x="207665" y="87064"/>
                </a:lnTo>
                <a:lnTo>
                  <a:pt x="212130" y="82103"/>
                </a:lnTo>
                <a:lnTo>
                  <a:pt x="214363" y="76200"/>
                </a:lnTo>
                <a:lnTo>
                  <a:pt x="214257" y="61615"/>
                </a:lnTo>
                <a:lnTo>
                  <a:pt x="212180" y="55761"/>
                </a:lnTo>
                <a:lnTo>
                  <a:pt x="207815" y="50899"/>
                </a:lnTo>
                <a:lnTo>
                  <a:pt x="203547" y="45938"/>
                </a:lnTo>
                <a:lnTo>
                  <a:pt x="197793" y="43458"/>
                </a:lnTo>
                <a:lnTo>
                  <a:pt x="212337" y="43458"/>
                </a:lnTo>
                <a:lnTo>
                  <a:pt x="214759" y="45938"/>
                </a:lnTo>
                <a:lnTo>
                  <a:pt x="220117" y="51296"/>
                </a:lnTo>
                <a:lnTo>
                  <a:pt x="223143" y="59134"/>
                </a:lnTo>
                <a:lnTo>
                  <a:pt x="223091" y="69354"/>
                </a:lnTo>
                <a:lnTo>
                  <a:pt x="222548" y="75595"/>
                </a:lnTo>
                <a:lnTo>
                  <a:pt x="220762" y="81818"/>
                </a:lnTo>
                <a:lnTo>
                  <a:pt x="217785" y="87427"/>
                </a:lnTo>
                <a:lnTo>
                  <a:pt x="213618" y="92422"/>
                </a:lnTo>
                <a:lnTo>
                  <a:pt x="211262" y="94357"/>
                </a:lnTo>
                <a:close/>
              </a:path>
              <a:path w="588645" h="102234">
                <a:moveTo>
                  <a:pt x="271166" y="65335"/>
                </a:moveTo>
                <a:lnTo>
                  <a:pt x="236191" y="65335"/>
                </a:lnTo>
                <a:lnTo>
                  <a:pt x="236191" y="57299"/>
                </a:lnTo>
                <a:lnTo>
                  <a:pt x="271166" y="57299"/>
                </a:lnTo>
                <a:lnTo>
                  <a:pt x="271166" y="65335"/>
                </a:lnTo>
                <a:close/>
              </a:path>
              <a:path w="588645" h="102234">
                <a:moveTo>
                  <a:pt x="351261" y="41374"/>
                </a:moveTo>
                <a:lnTo>
                  <a:pt x="342480" y="41374"/>
                </a:lnTo>
                <a:lnTo>
                  <a:pt x="342480" y="0"/>
                </a:lnTo>
                <a:lnTo>
                  <a:pt x="351261" y="0"/>
                </a:lnTo>
                <a:lnTo>
                  <a:pt x="351261" y="41374"/>
                </a:lnTo>
                <a:close/>
              </a:path>
              <a:path w="588645" h="102234">
                <a:moveTo>
                  <a:pt x="322338" y="101798"/>
                </a:moveTo>
                <a:lnTo>
                  <a:pt x="317179" y="101798"/>
                </a:lnTo>
                <a:lnTo>
                  <a:pt x="310184" y="101156"/>
                </a:lnTo>
                <a:lnTo>
                  <a:pt x="285432" y="71967"/>
                </a:lnTo>
                <a:lnTo>
                  <a:pt x="284883" y="63698"/>
                </a:lnTo>
                <a:lnTo>
                  <a:pt x="285423" y="55494"/>
                </a:lnTo>
                <a:lnTo>
                  <a:pt x="310119" y="26249"/>
                </a:lnTo>
                <a:lnTo>
                  <a:pt x="317179" y="25598"/>
                </a:lnTo>
                <a:lnTo>
                  <a:pt x="322834" y="25598"/>
                </a:lnTo>
                <a:lnTo>
                  <a:pt x="327945" y="26988"/>
                </a:lnTo>
                <a:lnTo>
                  <a:pt x="332508" y="29765"/>
                </a:lnTo>
                <a:lnTo>
                  <a:pt x="337072" y="32444"/>
                </a:lnTo>
                <a:lnTo>
                  <a:pt x="337568" y="33040"/>
                </a:lnTo>
                <a:lnTo>
                  <a:pt x="310035" y="33040"/>
                </a:lnTo>
                <a:lnTo>
                  <a:pt x="304330" y="35868"/>
                </a:lnTo>
                <a:lnTo>
                  <a:pt x="295798" y="47179"/>
                </a:lnTo>
                <a:lnTo>
                  <a:pt x="293664" y="54570"/>
                </a:lnTo>
                <a:lnTo>
                  <a:pt x="293693" y="72727"/>
                </a:lnTo>
                <a:lnTo>
                  <a:pt x="295748" y="79970"/>
                </a:lnTo>
                <a:lnTo>
                  <a:pt x="300135" y="86022"/>
                </a:lnTo>
                <a:lnTo>
                  <a:pt x="304182" y="91479"/>
                </a:lnTo>
                <a:lnTo>
                  <a:pt x="309936" y="94357"/>
                </a:lnTo>
                <a:lnTo>
                  <a:pt x="337548" y="94357"/>
                </a:lnTo>
                <a:lnTo>
                  <a:pt x="337320" y="94604"/>
                </a:lnTo>
                <a:lnTo>
                  <a:pt x="327399" y="100359"/>
                </a:lnTo>
                <a:lnTo>
                  <a:pt x="322338" y="101798"/>
                </a:lnTo>
                <a:close/>
              </a:path>
              <a:path w="588645" h="102234">
                <a:moveTo>
                  <a:pt x="337548" y="94357"/>
                </a:moveTo>
                <a:lnTo>
                  <a:pt x="325216" y="94357"/>
                </a:lnTo>
                <a:lnTo>
                  <a:pt x="331416" y="91529"/>
                </a:lnTo>
                <a:lnTo>
                  <a:pt x="340247" y="80119"/>
                </a:lnTo>
                <a:lnTo>
                  <a:pt x="342480" y="72727"/>
                </a:lnTo>
                <a:lnTo>
                  <a:pt x="342450" y="54570"/>
                </a:lnTo>
                <a:lnTo>
                  <a:pt x="340297" y="47327"/>
                </a:lnTo>
                <a:lnTo>
                  <a:pt x="335918" y="41653"/>
                </a:lnTo>
                <a:lnTo>
                  <a:pt x="331566" y="35917"/>
                </a:lnTo>
                <a:lnTo>
                  <a:pt x="325315" y="33040"/>
                </a:lnTo>
                <a:lnTo>
                  <a:pt x="337568" y="33040"/>
                </a:lnTo>
                <a:lnTo>
                  <a:pt x="340297" y="36313"/>
                </a:lnTo>
                <a:lnTo>
                  <a:pt x="342183" y="41374"/>
                </a:lnTo>
                <a:lnTo>
                  <a:pt x="351261" y="41374"/>
                </a:lnTo>
                <a:lnTo>
                  <a:pt x="351261" y="86022"/>
                </a:lnTo>
                <a:lnTo>
                  <a:pt x="342926" y="86022"/>
                </a:lnTo>
                <a:lnTo>
                  <a:pt x="340842" y="90785"/>
                </a:lnTo>
                <a:lnTo>
                  <a:pt x="337548" y="94357"/>
                </a:lnTo>
                <a:close/>
              </a:path>
              <a:path w="588645" h="102234">
                <a:moveTo>
                  <a:pt x="351261" y="99715"/>
                </a:moveTo>
                <a:lnTo>
                  <a:pt x="343224" y="99715"/>
                </a:lnTo>
                <a:lnTo>
                  <a:pt x="343224" y="86022"/>
                </a:lnTo>
                <a:lnTo>
                  <a:pt x="351261" y="86022"/>
                </a:lnTo>
                <a:lnTo>
                  <a:pt x="351261" y="99715"/>
                </a:lnTo>
                <a:close/>
              </a:path>
              <a:path w="588645" h="102234">
                <a:moveTo>
                  <a:pt x="444361" y="101798"/>
                </a:moveTo>
                <a:lnTo>
                  <a:pt x="437316" y="101798"/>
                </a:lnTo>
                <a:lnTo>
                  <a:pt x="430024" y="101128"/>
                </a:lnTo>
                <a:lnTo>
                  <a:pt x="403821" y="71660"/>
                </a:lnTo>
                <a:lnTo>
                  <a:pt x="403235" y="63698"/>
                </a:lnTo>
                <a:lnTo>
                  <a:pt x="403821" y="55736"/>
                </a:lnTo>
                <a:lnTo>
                  <a:pt x="430024" y="26268"/>
                </a:lnTo>
                <a:lnTo>
                  <a:pt x="437316" y="25598"/>
                </a:lnTo>
                <a:lnTo>
                  <a:pt x="444609" y="26268"/>
                </a:lnTo>
                <a:lnTo>
                  <a:pt x="451157" y="28277"/>
                </a:lnTo>
                <a:lnTo>
                  <a:pt x="456962" y="31625"/>
                </a:lnTo>
                <a:lnTo>
                  <a:pt x="458488" y="33040"/>
                </a:lnTo>
                <a:lnTo>
                  <a:pt x="429726" y="33040"/>
                </a:lnTo>
                <a:lnTo>
                  <a:pt x="423674" y="36016"/>
                </a:lnTo>
                <a:lnTo>
                  <a:pt x="414348" y="47923"/>
                </a:lnTo>
                <a:lnTo>
                  <a:pt x="412016" y="55165"/>
                </a:lnTo>
                <a:lnTo>
                  <a:pt x="412016" y="72231"/>
                </a:lnTo>
                <a:lnTo>
                  <a:pt x="414298" y="79474"/>
                </a:lnTo>
                <a:lnTo>
                  <a:pt x="418861" y="85427"/>
                </a:lnTo>
                <a:lnTo>
                  <a:pt x="423525" y="91380"/>
                </a:lnTo>
                <a:lnTo>
                  <a:pt x="429676" y="94357"/>
                </a:lnTo>
                <a:lnTo>
                  <a:pt x="459058" y="94357"/>
                </a:lnTo>
                <a:lnTo>
                  <a:pt x="455771" y="96589"/>
                </a:lnTo>
                <a:lnTo>
                  <a:pt x="450512" y="100062"/>
                </a:lnTo>
                <a:lnTo>
                  <a:pt x="444361" y="101798"/>
                </a:lnTo>
                <a:close/>
              </a:path>
              <a:path w="588645" h="102234">
                <a:moveTo>
                  <a:pt x="459058" y="94357"/>
                </a:moveTo>
                <a:lnTo>
                  <a:pt x="444956" y="94357"/>
                </a:lnTo>
                <a:lnTo>
                  <a:pt x="451058" y="91380"/>
                </a:lnTo>
                <a:lnTo>
                  <a:pt x="460286" y="79375"/>
                </a:lnTo>
                <a:lnTo>
                  <a:pt x="462585" y="72231"/>
                </a:lnTo>
                <a:lnTo>
                  <a:pt x="462585" y="55165"/>
                </a:lnTo>
                <a:lnTo>
                  <a:pt x="460286" y="48071"/>
                </a:lnTo>
                <a:lnTo>
                  <a:pt x="455566" y="42044"/>
                </a:lnTo>
                <a:lnTo>
                  <a:pt x="451058" y="36066"/>
                </a:lnTo>
                <a:lnTo>
                  <a:pt x="444907" y="33040"/>
                </a:lnTo>
                <a:lnTo>
                  <a:pt x="458488" y="33040"/>
                </a:lnTo>
                <a:lnTo>
                  <a:pt x="471397" y="63698"/>
                </a:lnTo>
                <a:lnTo>
                  <a:pt x="471397" y="70445"/>
                </a:lnTo>
                <a:lnTo>
                  <a:pt x="470108" y="76745"/>
                </a:lnTo>
                <a:lnTo>
                  <a:pt x="467528" y="82599"/>
                </a:lnTo>
                <a:lnTo>
                  <a:pt x="464949" y="88354"/>
                </a:lnTo>
                <a:lnTo>
                  <a:pt x="461030" y="93018"/>
                </a:lnTo>
                <a:lnTo>
                  <a:pt x="459058" y="94357"/>
                </a:lnTo>
                <a:close/>
              </a:path>
              <a:path w="588645" h="102234">
                <a:moveTo>
                  <a:pt x="515154" y="101798"/>
                </a:moveTo>
                <a:lnTo>
                  <a:pt x="500966" y="101798"/>
                </a:lnTo>
                <a:lnTo>
                  <a:pt x="494566" y="99517"/>
                </a:lnTo>
                <a:lnTo>
                  <a:pt x="490399" y="94952"/>
                </a:lnTo>
                <a:lnTo>
                  <a:pt x="486331" y="90388"/>
                </a:lnTo>
                <a:lnTo>
                  <a:pt x="484297" y="83740"/>
                </a:lnTo>
                <a:lnTo>
                  <a:pt x="484297" y="27682"/>
                </a:lnTo>
                <a:lnTo>
                  <a:pt x="493227" y="27682"/>
                </a:lnTo>
                <a:lnTo>
                  <a:pt x="493298" y="80863"/>
                </a:lnTo>
                <a:lnTo>
                  <a:pt x="494616" y="85427"/>
                </a:lnTo>
                <a:lnTo>
                  <a:pt x="497394" y="88999"/>
                </a:lnTo>
                <a:lnTo>
                  <a:pt x="500272" y="92571"/>
                </a:lnTo>
                <a:lnTo>
                  <a:pt x="505232" y="94357"/>
                </a:lnTo>
                <a:lnTo>
                  <a:pt x="529644" y="94357"/>
                </a:lnTo>
                <a:lnTo>
                  <a:pt x="528846" y="95250"/>
                </a:lnTo>
                <a:lnTo>
                  <a:pt x="524480" y="97929"/>
                </a:lnTo>
                <a:lnTo>
                  <a:pt x="520115" y="100508"/>
                </a:lnTo>
                <a:lnTo>
                  <a:pt x="515154" y="101798"/>
                </a:lnTo>
                <a:close/>
              </a:path>
              <a:path w="588645" h="102234">
                <a:moveTo>
                  <a:pt x="529644" y="94357"/>
                </a:moveTo>
                <a:lnTo>
                  <a:pt x="519023" y="94357"/>
                </a:lnTo>
                <a:lnTo>
                  <a:pt x="524332" y="91677"/>
                </a:lnTo>
                <a:lnTo>
                  <a:pt x="528201" y="86321"/>
                </a:lnTo>
                <a:lnTo>
                  <a:pt x="532071" y="80863"/>
                </a:lnTo>
                <a:lnTo>
                  <a:pt x="534005" y="74116"/>
                </a:lnTo>
                <a:lnTo>
                  <a:pt x="534005" y="27682"/>
                </a:lnTo>
                <a:lnTo>
                  <a:pt x="542786" y="27682"/>
                </a:lnTo>
                <a:lnTo>
                  <a:pt x="542786" y="86766"/>
                </a:lnTo>
                <a:lnTo>
                  <a:pt x="534452" y="86766"/>
                </a:lnTo>
                <a:lnTo>
                  <a:pt x="532170" y="91529"/>
                </a:lnTo>
                <a:lnTo>
                  <a:pt x="529644" y="94357"/>
                </a:lnTo>
                <a:close/>
              </a:path>
              <a:path w="588645" h="102234">
                <a:moveTo>
                  <a:pt x="542786" y="99715"/>
                </a:moveTo>
                <a:lnTo>
                  <a:pt x="534750" y="99715"/>
                </a:lnTo>
                <a:lnTo>
                  <a:pt x="534750" y="86766"/>
                </a:lnTo>
                <a:lnTo>
                  <a:pt x="542786" y="86766"/>
                </a:lnTo>
                <a:lnTo>
                  <a:pt x="542786" y="99715"/>
                </a:lnTo>
                <a:close/>
              </a:path>
              <a:path w="588645" h="102234">
                <a:moveTo>
                  <a:pt x="573417" y="27682"/>
                </a:moveTo>
                <a:lnTo>
                  <a:pt x="564636" y="27682"/>
                </a:lnTo>
                <a:lnTo>
                  <a:pt x="564636" y="6102"/>
                </a:lnTo>
                <a:lnTo>
                  <a:pt x="573417" y="6102"/>
                </a:lnTo>
                <a:lnTo>
                  <a:pt x="573417" y="27682"/>
                </a:lnTo>
                <a:close/>
              </a:path>
              <a:path w="588645" h="102234">
                <a:moveTo>
                  <a:pt x="588150" y="35123"/>
                </a:moveTo>
                <a:lnTo>
                  <a:pt x="551985" y="35123"/>
                </a:lnTo>
                <a:lnTo>
                  <a:pt x="551985" y="27682"/>
                </a:lnTo>
                <a:lnTo>
                  <a:pt x="588150" y="27682"/>
                </a:lnTo>
                <a:lnTo>
                  <a:pt x="588150" y="35123"/>
                </a:lnTo>
                <a:close/>
              </a:path>
              <a:path w="588645" h="102234">
                <a:moveTo>
                  <a:pt x="585571" y="100459"/>
                </a:moveTo>
                <a:lnTo>
                  <a:pt x="574408" y="100459"/>
                </a:lnTo>
                <a:lnTo>
                  <a:pt x="570340" y="99367"/>
                </a:lnTo>
                <a:lnTo>
                  <a:pt x="565777" y="95002"/>
                </a:lnTo>
                <a:lnTo>
                  <a:pt x="564636" y="90983"/>
                </a:lnTo>
                <a:lnTo>
                  <a:pt x="564636" y="35123"/>
                </a:lnTo>
                <a:lnTo>
                  <a:pt x="573417" y="35123"/>
                </a:lnTo>
                <a:lnTo>
                  <a:pt x="573417" y="87907"/>
                </a:lnTo>
                <a:lnTo>
                  <a:pt x="574111" y="90338"/>
                </a:lnTo>
                <a:lnTo>
                  <a:pt x="575500" y="91529"/>
                </a:lnTo>
                <a:lnTo>
                  <a:pt x="576889" y="92620"/>
                </a:lnTo>
                <a:lnTo>
                  <a:pt x="578674" y="93166"/>
                </a:lnTo>
                <a:lnTo>
                  <a:pt x="588150" y="93166"/>
                </a:lnTo>
                <a:lnTo>
                  <a:pt x="588150" y="100310"/>
                </a:lnTo>
                <a:lnTo>
                  <a:pt x="586860" y="100409"/>
                </a:lnTo>
                <a:lnTo>
                  <a:pt x="585571" y="100459"/>
                </a:lnTo>
                <a:close/>
              </a:path>
              <a:path w="588645" h="102234">
                <a:moveTo>
                  <a:pt x="588150" y="93166"/>
                </a:moveTo>
                <a:lnTo>
                  <a:pt x="584132" y="93166"/>
                </a:lnTo>
                <a:lnTo>
                  <a:pt x="585422" y="93067"/>
                </a:lnTo>
                <a:lnTo>
                  <a:pt x="586761" y="92919"/>
                </a:lnTo>
                <a:lnTo>
                  <a:pt x="588150" y="92719"/>
                </a:lnTo>
                <a:lnTo>
                  <a:pt x="588150" y="931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" name="object 7"/>
          <p:cNvSpPr/>
          <p:nvPr/>
        </p:nvSpPr>
        <p:spPr>
          <a:xfrm>
            <a:off x="6193519" y="3848212"/>
            <a:ext cx="368618" cy="76676"/>
          </a:xfrm>
          <a:custGeom>
            <a:avLst/>
            <a:gdLst/>
            <a:ahLst/>
            <a:cxnLst/>
            <a:rect l="l" t="t" r="r" b="b"/>
            <a:pathLst>
              <a:path w="491490" h="102235">
                <a:moveTo>
                  <a:pt x="11162" y="35719"/>
                </a:moveTo>
                <a:lnTo>
                  <a:pt x="2381" y="35719"/>
                </a:lnTo>
                <a:lnTo>
                  <a:pt x="2412" y="33933"/>
                </a:lnTo>
                <a:lnTo>
                  <a:pt x="23614" y="1190"/>
                </a:lnTo>
                <a:lnTo>
                  <a:pt x="42763" y="1190"/>
                </a:lnTo>
                <a:lnTo>
                  <a:pt x="50105" y="3671"/>
                </a:lnTo>
                <a:lnTo>
                  <a:pt x="55661" y="8632"/>
                </a:lnTo>
                <a:lnTo>
                  <a:pt x="26442" y="8632"/>
                </a:lnTo>
                <a:lnTo>
                  <a:pt x="21134" y="10815"/>
                </a:lnTo>
                <a:lnTo>
                  <a:pt x="13394" y="19546"/>
                </a:lnTo>
                <a:lnTo>
                  <a:pt x="11360" y="25797"/>
                </a:lnTo>
                <a:lnTo>
                  <a:pt x="11162" y="33933"/>
                </a:lnTo>
                <a:lnTo>
                  <a:pt x="11162" y="35719"/>
                </a:lnTo>
                <a:close/>
              </a:path>
              <a:path w="491490" h="102235">
                <a:moveTo>
                  <a:pt x="64293" y="99715"/>
                </a:moveTo>
                <a:lnTo>
                  <a:pt x="0" y="99715"/>
                </a:lnTo>
                <a:lnTo>
                  <a:pt x="99" y="92472"/>
                </a:lnTo>
                <a:lnTo>
                  <a:pt x="28062" y="61261"/>
                </a:lnTo>
                <a:lnTo>
                  <a:pt x="35232" y="56480"/>
                </a:lnTo>
                <a:lnTo>
                  <a:pt x="41114" y="52127"/>
                </a:lnTo>
                <a:lnTo>
                  <a:pt x="45811" y="48118"/>
                </a:lnTo>
                <a:lnTo>
                  <a:pt x="49262" y="44499"/>
                </a:lnTo>
                <a:lnTo>
                  <a:pt x="53131" y="39936"/>
                </a:lnTo>
                <a:lnTo>
                  <a:pt x="55066" y="34628"/>
                </a:lnTo>
                <a:lnTo>
                  <a:pt x="55066" y="22622"/>
                </a:lnTo>
                <a:lnTo>
                  <a:pt x="53032" y="17809"/>
                </a:lnTo>
                <a:lnTo>
                  <a:pt x="44896" y="10467"/>
                </a:lnTo>
                <a:lnTo>
                  <a:pt x="39638" y="8632"/>
                </a:lnTo>
                <a:lnTo>
                  <a:pt x="55661" y="8632"/>
                </a:lnTo>
                <a:lnTo>
                  <a:pt x="61218" y="13593"/>
                </a:lnTo>
                <a:lnTo>
                  <a:pt x="63996" y="20291"/>
                </a:lnTo>
                <a:lnTo>
                  <a:pt x="63880" y="35719"/>
                </a:lnTo>
                <a:lnTo>
                  <a:pt x="34974" y="66229"/>
                </a:lnTo>
                <a:lnTo>
                  <a:pt x="26144" y="71586"/>
                </a:lnTo>
                <a:lnTo>
                  <a:pt x="19943" y="76200"/>
                </a:lnTo>
                <a:lnTo>
                  <a:pt x="12799" y="83938"/>
                </a:lnTo>
                <a:lnTo>
                  <a:pt x="10666" y="87759"/>
                </a:lnTo>
                <a:lnTo>
                  <a:pt x="9971" y="91529"/>
                </a:lnTo>
                <a:lnTo>
                  <a:pt x="64293" y="91529"/>
                </a:lnTo>
                <a:lnTo>
                  <a:pt x="64293" y="99715"/>
                </a:lnTo>
                <a:close/>
              </a:path>
              <a:path w="491490" h="102235">
                <a:moveTo>
                  <a:pt x="88057" y="53876"/>
                </a:moveTo>
                <a:lnTo>
                  <a:pt x="80615" y="53876"/>
                </a:lnTo>
                <a:lnTo>
                  <a:pt x="89992" y="3274"/>
                </a:lnTo>
                <a:lnTo>
                  <a:pt x="138956" y="3274"/>
                </a:lnTo>
                <a:lnTo>
                  <a:pt x="138956" y="11310"/>
                </a:lnTo>
                <a:lnTo>
                  <a:pt x="96093" y="11310"/>
                </a:lnTo>
                <a:lnTo>
                  <a:pt x="89843" y="43755"/>
                </a:lnTo>
                <a:lnTo>
                  <a:pt x="90140" y="44053"/>
                </a:lnTo>
                <a:lnTo>
                  <a:pt x="100052" y="44053"/>
                </a:lnTo>
                <a:lnTo>
                  <a:pt x="97731" y="45244"/>
                </a:lnTo>
                <a:lnTo>
                  <a:pt x="93961" y="47129"/>
                </a:lnTo>
                <a:lnTo>
                  <a:pt x="90735" y="50007"/>
                </a:lnTo>
                <a:lnTo>
                  <a:pt x="88057" y="53876"/>
                </a:lnTo>
                <a:close/>
              </a:path>
              <a:path w="491490" h="102235">
                <a:moveTo>
                  <a:pt x="100052" y="44053"/>
                </a:moveTo>
                <a:lnTo>
                  <a:pt x="90140" y="44053"/>
                </a:lnTo>
                <a:lnTo>
                  <a:pt x="92720" y="41076"/>
                </a:lnTo>
                <a:lnTo>
                  <a:pt x="95846" y="38844"/>
                </a:lnTo>
                <a:lnTo>
                  <a:pt x="99602" y="37319"/>
                </a:lnTo>
                <a:lnTo>
                  <a:pt x="103187" y="35769"/>
                </a:lnTo>
                <a:lnTo>
                  <a:pt x="106958" y="34974"/>
                </a:lnTo>
                <a:lnTo>
                  <a:pt x="110827" y="34974"/>
                </a:lnTo>
                <a:lnTo>
                  <a:pt x="117953" y="35560"/>
                </a:lnTo>
                <a:lnTo>
                  <a:pt x="124296" y="37319"/>
                </a:lnTo>
                <a:lnTo>
                  <a:pt x="129859" y="40249"/>
                </a:lnTo>
                <a:lnTo>
                  <a:pt x="132211" y="42267"/>
                </a:lnTo>
                <a:lnTo>
                  <a:pt x="105668" y="42267"/>
                </a:lnTo>
                <a:lnTo>
                  <a:pt x="101601" y="43259"/>
                </a:lnTo>
                <a:lnTo>
                  <a:pt x="100052" y="44053"/>
                </a:lnTo>
                <a:close/>
              </a:path>
              <a:path w="491490" h="102235">
                <a:moveTo>
                  <a:pt x="131156" y="94357"/>
                </a:moveTo>
                <a:lnTo>
                  <a:pt x="117524" y="94357"/>
                </a:lnTo>
                <a:lnTo>
                  <a:pt x="123378" y="91827"/>
                </a:lnTo>
                <a:lnTo>
                  <a:pt x="127943" y="86766"/>
                </a:lnTo>
                <a:lnTo>
                  <a:pt x="132507" y="81608"/>
                </a:lnTo>
                <a:lnTo>
                  <a:pt x="134710" y="75474"/>
                </a:lnTo>
                <a:lnTo>
                  <a:pt x="134788" y="60375"/>
                </a:lnTo>
                <a:lnTo>
                  <a:pt x="132407" y="54322"/>
                </a:lnTo>
                <a:lnTo>
                  <a:pt x="127645" y="49560"/>
                </a:lnTo>
                <a:lnTo>
                  <a:pt x="122882" y="44698"/>
                </a:lnTo>
                <a:lnTo>
                  <a:pt x="116979" y="42267"/>
                </a:lnTo>
                <a:lnTo>
                  <a:pt x="132211" y="42267"/>
                </a:lnTo>
                <a:lnTo>
                  <a:pt x="143570" y="68758"/>
                </a:lnTo>
                <a:lnTo>
                  <a:pt x="142956" y="75474"/>
                </a:lnTo>
                <a:lnTo>
                  <a:pt x="141114" y="81632"/>
                </a:lnTo>
                <a:lnTo>
                  <a:pt x="138045" y="87232"/>
                </a:lnTo>
                <a:lnTo>
                  <a:pt x="133747" y="92273"/>
                </a:lnTo>
                <a:lnTo>
                  <a:pt x="131156" y="94357"/>
                </a:lnTo>
                <a:close/>
              </a:path>
              <a:path w="491490" h="102235">
                <a:moveTo>
                  <a:pt x="109785" y="101798"/>
                </a:moveTo>
                <a:lnTo>
                  <a:pt x="100856" y="101798"/>
                </a:lnTo>
                <a:lnTo>
                  <a:pt x="93316" y="99169"/>
                </a:lnTo>
                <a:lnTo>
                  <a:pt x="87164" y="93910"/>
                </a:lnTo>
                <a:lnTo>
                  <a:pt x="81111" y="88651"/>
                </a:lnTo>
                <a:lnTo>
                  <a:pt x="77937" y="81260"/>
                </a:lnTo>
                <a:lnTo>
                  <a:pt x="77639" y="71735"/>
                </a:lnTo>
                <a:lnTo>
                  <a:pt x="86420" y="71735"/>
                </a:lnTo>
                <a:lnTo>
                  <a:pt x="86618" y="78482"/>
                </a:lnTo>
                <a:lnTo>
                  <a:pt x="88949" y="83938"/>
                </a:lnTo>
                <a:lnTo>
                  <a:pt x="93415" y="88106"/>
                </a:lnTo>
                <a:lnTo>
                  <a:pt x="97979" y="92273"/>
                </a:lnTo>
                <a:lnTo>
                  <a:pt x="103634" y="94357"/>
                </a:lnTo>
                <a:lnTo>
                  <a:pt x="131156" y="94357"/>
                </a:lnTo>
                <a:lnTo>
                  <a:pt x="128566" y="96440"/>
                </a:lnTo>
                <a:lnTo>
                  <a:pt x="122845" y="99417"/>
                </a:lnTo>
                <a:lnTo>
                  <a:pt x="116585" y="101202"/>
                </a:lnTo>
                <a:lnTo>
                  <a:pt x="109785" y="101798"/>
                </a:lnTo>
                <a:close/>
              </a:path>
              <a:path w="491490" h="102235">
                <a:moveTo>
                  <a:pt x="189955" y="101798"/>
                </a:moveTo>
                <a:lnTo>
                  <a:pt x="157808" y="73558"/>
                </a:lnTo>
                <a:lnTo>
                  <a:pt x="155873" y="50155"/>
                </a:lnTo>
                <a:lnTo>
                  <a:pt x="156422" y="39923"/>
                </a:lnTo>
                <a:lnTo>
                  <a:pt x="175630" y="4651"/>
                </a:lnTo>
                <a:lnTo>
                  <a:pt x="190699" y="1190"/>
                </a:lnTo>
                <a:lnTo>
                  <a:pt x="199629" y="1190"/>
                </a:lnTo>
                <a:lnTo>
                  <a:pt x="206624" y="3373"/>
                </a:lnTo>
                <a:lnTo>
                  <a:pt x="212719" y="8632"/>
                </a:lnTo>
                <a:lnTo>
                  <a:pt x="182762" y="8632"/>
                </a:lnTo>
                <a:lnTo>
                  <a:pt x="176064" y="12402"/>
                </a:lnTo>
                <a:lnTo>
                  <a:pt x="164654" y="52238"/>
                </a:lnTo>
                <a:lnTo>
                  <a:pt x="171602" y="52238"/>
                </a:lnTo>
                <a:lnTo>
                  <a:pt x="168673" y="55363"/>
                </a:lnTo>
                <a:lnTo>
                  <a:pt x="166440" y="61615"/>
                </a:lnTo>
                <a:lnTo>
                  <a:pt x="166440" y="77192"/>
                </a:lnTo>
                <a:lnTo>
                  <a:pt x="168574" y="83344"/>
                </a:lnTo>
                <a:lnTo>
                  <a:pt x="172840" y="87808"/>
                </a:lnTo>
                <a:lnTo>
                  <a:pt x="177106" y="92174"/>
                </a:lnTo>
                <a:lnTo>
                  <a:pt x="183109" y="94357"/>
                </a:lnTo>
                <a:lnTo>
                  <a:pt x="211262" y="94357"/>
                </a:lnTo>
                <a:lnTo>
                  <a:pt x="208623" y="96524"/>
                </a:lnTo>
                <a:lnTo>
                  <a:pt x="203015" y="99454"/>
                </a:lnTo>
                <a:lnTo>
                  <a:pt x="196792" y="101212"/>
                </a:lnTo>
                <a:lnTo>
                  <a:pt x="189955" y="101798"/>
                </a:lnTo>
                <a:close/>
              </a:path>
              <a:path w="491490" h="102235">
                <a:moveTo>
                  <a:pt x="220762" y="26640"/>
                </a:moveTo>
                <a:lnTo>
                  <a:pt x="211832" y="26640"/>
                </a:lnTo>
                <a:lnTo>
                  <a:pt x="211138" y="21282"/>
                </a:lnTo>
                <a:lnTo>
                  <a:pt x="208956" y="16966"/>
                </a:lnTo>
                <a:lnTo>
                  <a:pt x="205284" y="13692"/>
                </a:lnTo>
                <a:lnTo>
                  <a:pt x="201712" y="10319"/>
                </a:lnTo>
                <a:lnTo>
                  <a:pt x="197149" y="8632"/>
                </a:lnTo>
                <a:lnTo>
                  <a:pt x="212719" y="8632"/>
                </a:lnTo>
                <a:lnTo>
                  <a:pt x="216744" y="12105"/>
                </a:lnTo>
                <a:lnTo>
                  <a:pt x="219770" y="18405"/>
                </a:lnTo>
                <a:lnTo>
                  <a:pt x="220762" y="26640"/>
                </a:lnTo>
                <a:close/>
              </a:path>
              <a:path w="491490" h="102235">
                <a:moveTo>
                  <a:pt x="171602" y="52238"/>
                </a:moveTo>
                <a:lnTo>
                  <a:pt x="164803" y="52238"/>
                </a:lnTo>
                <a:lnTo>
                  <a:pt x="167284" y="47179"/>
                </a:lnTo>
                <a:lnTo>
                  <a:pt x="170905" y="43210"/>
                </a:lnTo>
                <a:lnTo>
                  <a:pt x="180430" y="37455"/>
                </a:lnTo>
                <a:lnTo>
                  <a:pt x="185490" y="36016"/>
                </a:lnTo>
                <a:lnTo>
                  <a:pt x="200373" y="36016"/>
                </a:lnTo>
                <a:lnTo>
                  <a:pt x="208112" y="39092"/>
                </a:lnTo>
                <a:lnTo>
                  <a:pt x="212337" y="43458"/>
                </a:lnTo>
                <a:lnTo>
                  <a:pt x="183506" y="43458"/>
                </a:lnTo>
                <a:lnTo>
                  <a:pt x="177701" y="45838"/>
                </a:lnTo>
                <a:lnTo>
                  <a:pt x="173137" y="50601"/>
                </a:lnTo>
                <a:lnTo>
                  <a:pt x="171602" y="52238"/>
                </a:lnTo>
                <a:close/>
              </a:path>
              <a:path w="491490" h="102235">
                <a:moveTo>
                  <a:pt x="211262" y="94357"/>
                </a:moveTo>
                <a:lnTo>
                  <a:pt x="197594" y="94357"/>
                </a:lnTo>
                <a:lnTo>
                  <a:pt x="203201" y="91926"/>
                </a:lnTo>
                <a:lnTo>
                  <a:pt x="207665" y="87064"/>
                </a:lnTo>
                <a:lnTo>
                  <a:pt x="212130" y="82103"/>
                </a:lnTo>
                <a:lnTo>
                  <a:pt x="214363" y="76200"/>
                </a:lnTo>
                <a:lnTo>
                  <a:pt x="214257" y="61615"/>
                </a:lnTo>
                <a:lnTo>
                  <a:pt x="212180" y="55761"/>
                </a:lnTo>
                <a:lnTo>
                  <a:pt x="207815" y="50899"/>
                </a:lnTo>
                <a:lnTo>
                  <a:pt x="203547" y="45938"/>
                </a:lnTo>
                <a:lnTo>
                  <a:pt x="197793" y="43458"/>
                </a:lnTo>
                <a:lnTo>
                  <a:pt x="212337" y="43458"/>
                </a:lnTo>
                <a:lnTo>
                  <a:pt x="214759" y="45938"/>
                </a:lnTo>
                <a:lnTo>
                  <a:pt x="220117" y="51296"/>
                </a:lnTo>
                <a:lnTo>
                  <a:pt x="223143" y="59134"/>
                </a:lnTo>
                <a:lnTo>
                  <a:pt x="223091" y="69354"/>
                </a:lnTo>
                <a:lnTo>
                  <a:pt x="222548" y="75595"/>
                </a:lnTo>
                <a:lnTo>
                  <a:pt x="220762" y="81818"/>
                </a:lnTo>
                <a:lnTo>
                  <a:pt x="217785" y="87427"/>
                </a:lnTo>
                <a:lnTo>
                  <a:pt x="213618" y="92422"/>
                </a:lnTo>
                <a:lnTo>
                  <a:pt x="211262" y="94357"/>
                </a:lnTo>
                <a:close/>
              </a:path>
              <a:path w="491490" h="102235">
                <a:moveTo>
                  <a:pt x="271166" y="65335"/>
                </a:moveTo>
                <a:lnTo>
                  <a:pt x="236191" y="65335"/>
                </a:lnTo>
                <a:lnTo>
                  <a:pt x="236191" y="57299"/>
                </a:lnTo>
                <a:lnTo>
                  <a:pt x="271166" y="57299"/>
                </a:lnTo>
                <a:lnTo>
                  <a:pt x="271166" y="65335"/>
                </a:lnTo>
                <a:close/>
              </a:path>
              <a:path w="491490" h="102235">
                <a:moveTo>
                  <a:pt x="351261" y="41374"/>
                </a:moveTo>
                <a:lnTo>
                  <a:pt x="342480" y="41374"/>
                </a:lnTo>
                <a:lnTo>
                  <a:pt x="342480" y="0"/>
                </a:lnTo>
                <a:lnTo>
                  <a:pt x="351261" y="0"/>
                </a:lnTo>
                <a:lnTo>
                  <a:pt x="351261" y="41374"/>
                </a:lnTo>
                <a:close/>
              </a:path>
              <a:path w="491490" h="102235">
                <a:moveTo>
                  <a:pt x="322338" y="101798"/>
                </a:moveTo>
                <a:lnTo>
                  <a:pt x="317179" y="101798"/>
                </a:lnTo>
                <a:lnTo>
                  <a:pt x="310184" y="101156"/>
                </a:lnTo>
                <a:lnTo>
                  <a:pt x="285432" y="71967"/>
                </a:lnTo>
                <a:lnTo>
                  <a:pt x="284883" y="63698"/>
                </a:lnTo>
                <a:lnTo>
                  <a:pt x="285423" y="55494"/>
                </a:lnTo>
                <a:lnTo>
                  <a:pt x="310119" y="26249"/>
                </a:lnTo>
                <a:lnTo>
                  <a:pt x="317179" y="25598"/>
                </a:lnTo>
                <a:lnTo>
                  <a:pt x="322834" y="25598"/>
                </a:lnTo>
                <a:lnTo>
                  <a:pt x="327945" y="26988"/>
                </a:lnTo>
                <a:lnTo>
                  <a:pt x="332508" y="29765"/>
                </a:lnTo>
                <a:lnTo>
                  <a:pt x="337072" y="32444"/>
                </a:lnTo>
                <a:lnTo>
                  <a:pt x="337568" y="33040"/>
                </a:lnTo>
                <a:lnTo>
                  <a:pt x="310036" y="33040"/>
                </a:lnTo>
                <a:lnTo>
                  <a:pt x="304330" y="35868"/>
                </a:lnTo>
                <a:lnTo>
                  <a:pt x="295798" y="47179"/>
                </a:lnTo>
                <a:lnTo>
                  <a:pt x="293664" y="54570"/>
                </a:lnTo>
                <a:lnTo>
                  <a:pt x="293693" y="72727"/>
                </a:lnTo>
                <a:lnTo>
                  <a:pt x="295748" y="79970"/>
                </a:lnTo>
                <a:lnTo>
                  <a:pt x="300136" y="86022"/>
                </a:lnTo>
                <a:lnTo>
                  <a:pt x="304182" y="91479"/>
                </a:lnTo>
                <a:lnTo>
                  <a:pt x="309936" y="94357"/>
                </a:lnTo>
                <a:lnTo>
                  <a:pt x="337548" y="94357"/>
                </a:lnTo>
                <a:lnTo>
                  <a:pt x="337320" y="94604"/>
                </a:lnTo>
                <a:lnTo>
                  <a:pt x="327399" y="100359"/>
                </a:lnTo>
                <a:lnTo>
                  <a:pt x="322338" y="101798"/>
                </a:lnTo>
                <a:close/>
              </a:path>
              <a:path w="491490" h="102235">
                <a:moveTo>
                  <a:pt x="337548" y="94357"/>
                </a:moveTo>
                <a:lnTo>
                  <a:pt x="325216" y="94357"/>
                </a:lnTo>
                <a:lnTo>
                  <a:pt x="331416" y="91529"/>
                </a:lnTo>
                <a:lnTo>
                  <a:pt x="340247" y="80119"/>
                </a:lnTo>
                <a:lnTo>
                  <a:pt x="342480" y="72727"/>
                </a:lnTo>
                <a:lnTo>
                  <a:pt x="342450" y="54570"/>
                </a:lnTo>
                <a:lnTo>
                  <a:pt x="340297" y="47327"/>
                </a:lnTo>
                <a:lnTo>
                  <a:pt x="335918" y="41653"/>
                </a:lnTo>
                <a:lnTo>
                  <a:pt x="331566" y="35917"/>
                </a:lnTo>
                <a:lnTo>
                  <a:pt x="325315" y="33040"/>
                </a:lnTo>
                <a:lnTo>
                  <a:pt x="337568" y="33040"/>
                </a:lnTo>
                <a:lnTo>
                  <a:pt x="340297" y="36313"/>
                </a:lnTo>
                <a:lnTo>
                  <a:pt x="342183" y="41374"/>
                </a:lnTo>
                <a:lnTo>
                  <a:pt x="351261" y="41374"/>
                </a:lnTo>
                <a:lnTo>
                  <a:pt x="351261" y="86022"/>
                </a:lnTo>
                <a:lnTo>
                  <a:pt x="342926" y="86022"/>
                </a:lnTo>
                <a:lnTo>
                  <a:pt x="340842" y="90785"/>
                </a:lnTo>
                <a:lnTo>
                  <a:pt x="337548" y="94357"/>
                </a:lnTo>
                <a:close/>
              </a:path>
              <a:path w="491490" h="102235">
                <a:moveTo>
                  <a:pt x="351261" y="99715"/>
                </a:moveTo>
                <a:lnTo>
                  <a:pt x="343224" y="99715"/>
                </a:lnTo>
                <a:lnTo>
                  <a:pt x="343224" y="86022"/>
                </a:lnTo>
                <a:lnTo>
                  <a:pt x="351261" y="86022"/>
                </a:lnTo>
                <a:lnTo>
                  <a:pt x="351261" y="99715"/>
                </a:lnTo>
                <a:close/>
              </a:path>
              <a:path w="491490" h="102235">
                <a:moveTo>
                  <a:pt x="415736" y="14138"/>
                </a:moveTo>
                <a:lnTo>
                  <a:pt x="406955" y="14138"/>
                </a:lnTo>
                <a:lnTo>
                  <a:pt x="406955" y="0"/>
                </a:lnTo>
                <a:lnTo>
                  <a:pt x="415736" y="0"/>
                </a:lnTo>
                <a:lnTo>
                  <a:pt x="415736" y="14138"/>
                </a:lnTo>
                <a:close/>
              </a:path>
              <a:path w="491490" h="102235">
                <a:moveTo>
                  <a:pt x="415736" y="99715"/>
                </a:moveTo>
                <a:lnTo>
                  <a:pt x="406955" y="99715"/>
                </a:lnTo>
                <a:lnTo>
                  <a:pt x="406955" y="27682"/>
                </a:lnTo>
                <a:lnTo>
                  <a:pt x="415736" y="27682"/>
                </a:lnTo>
                <a:lnTo>
                  <a:pt x="415736" y="99715"/>
                </a:lnTo>
                <a:close/>
              </a:path>
              <a:path w="491490" h="102235">
                <a:moveTo>
                  <a:pt x="447005" y="40183"/>
                </a:moveTo>
                <a:lnTo>
                  <a:pt x="441571" y="40183"/>
                </a:lnTo>
                <a:lnTo>
                  <a:pt x="443258" y="35818"/>
                </a:lnTo>
                <a:lnTo>
                  <a:pt x="446184" y="32296"/>
                </a:lnTo>
                <a:lnTo>
                  <a:pt x="450351" y="29616"/>
                </a:lnTo>
                <a:lnTo>
                  <a:pt x="454617" y="26938"/>
                </a:lnTo>
                <a:lnTo>
                  <a:pt x="459430" y="25598"/>
                </a:lnTo>
                <a:lnTo>
                  <a:pt x="474015" y="25598"/>
                </a:lnTo>
                <a:lnTo>
                  <a:pt x="480662" y="27880"/>
                </a:lnTo>
                <a:lnTo>
                  <a:pt x="484731" y="32444"/>
                </a:lnTo>
                <a:lnTo>
                  <a:pt x="485286" y="33040"/>
                </a:lnTo>
                <a:lnTo>
                  <a:pt x="459182" y="33040"/>
                </a:lnTo>
                <a:lnTo>
                  <a:pt x="455015" y="34230"/>
                </a:lnTo>
                <a:lnTo>
                  <a:pt x="451542" y="36612"/>
                </a:lnTo>
                <a:lnTo>
                  <a:pt x="448070" y="38894"/>
                </a:lnTo>
                <a:lnTo>
                  <a:pt x="447005" y="40183"/>
                </a:lnTo>
                <a:close/>
              </a:path>
              <a:path w="491490" h="102235">
                <a:moveTo>
                  <a:pt x="441421" y="99715"/>
                </a:moveTo>
                <a:lnTo>
                  <a:pt x="432492" y="99715"/>
                </a:lnTo>
                <a:lnTo>
                  <a:pt x="432492" y="27682"/>
                </a:lnTo>
                <a:lnTo>
                  <a:pt x="441421" y="27682"/>
                </a:lnTo>
                <a:lnTo>
                  <a:pt x="441421" y="40183"/>
                </a:lnTo>
                <a:lnTo>
                  <a:pt x="447005" y="40183"/>
                </a:lnTo>
                <a:lnTo>
                  <a:pt x="445490" y="42019"/>
                </a:lnTo>
                <a:lnTo>
                  <a:pt x="443803" y="45988"/>
                </a:lnTo>
                <a:lnTo>
                  <a:pt x="442216" y="49857"/>
                </a:lnTo>
                <a:lnTo>
                  <a:pt x="441421" y="53727"/>
                </a:lnTo>
                <a:lnTo>
                  <a:pt x="441421" y="99715"/>
                </a:lnTo>
                <a:close/>
              </a:path>
              <a:path w="491490" h="102235">
                <a:moveTo>
                  <a:pt x="490982" y="99715"/>
                </a:moveTo>
                <a:lnTo>
                  <a:pt x="482201" y="99715"/>
                </a:lnTo>
                <a:lnTo>
                  <a:pt x="482201" y="47228"/>
                </a:lnTo>
                <a:lnTo>
                  <a:pt x="480662" y="41969"/>
                </a:lnTo>
                <a:lnTo>
                  <a:pt x="477587" y="38398"/>
                </a:lnTo>
                <a:lnTo>
                  <a:pt x="474610" y="34826"/>
                </a:lnTo>
                <a:lnTo>
                  <a:pt x="470096" y="33040"/>
                </a:lnTo>
                <a:lnTo>
                  <a:pt x="485286" y="33040"/>
                </a:lnTo>
                <a:lnTo>
                  <a:pt x="488898" y="36909"/>
                </a:lnTo>
                <a:lnTo>
                  <a:pt x="490982" y="43656"/>
                </a:lnTo>
                <a:lnTo>
                  <a:pt x="490982" y="99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85"/>
              </a:lnSpc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marL="9525">
                <a:lnSpc>
                  <a:spcPts val="1785"/>
                </a:lnSpc>
              </a:pPr>
              <a:t>206</a:t>
            </a:fld>
            <a:endParaRPr sz="1500"/>
          </a:p>
        </p:txBody>
      </p:sp>
      <p:sp>
        <p:nvSpPr>
          <p:cNvPr id="9" name="object 9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nn-NO" spc="-5">
                <a:solidFill>
                  <a:prstClr val="white"/>
                </a:solidFill>
              </a:rPr>
              <a:t>Fei-Fei Li &amp; Andrej Karpathy &amp; Justin</a:t>
            </a:r>
            <a:r>
              <a:rPr lang="nn-NO" spc="65">
                <a:solidFill>
                  <a:prstClr val="white"/>
                </a:solidFill>
              </a:rPr>
              <a:t> </a:t>
            </a:r>
            <a:r>
              <a:rPr lang="nn-NO" spc="-5">
                <a:solidFill>
                  <a:prstClr val="white"/>
                </a:solidFill>
              </a:rPr>
              <a:t>Johnson</a:t>
            </a:r>
            <a:endParaRPr spc="-4" dirty="0"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42303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568"/>
              </a:lnSpc>
            </a:pPr>
            <a:r>
              <a:rPr lang="en-US" spc="-5">
                <a:solidFill>
                  <a:prstClr val="white"/>
                </a:solidFill>
              </a:rPr>
              <a:t>27 Jan</a:t>
            </a:r>
            <a:r>
              <a:rPr lang="en-US" spc="-65">
                <a:solidFill>
                  <a:prstClr val="white"/>
                </a:solidFill>
              </a:rPr>
              <a:t> </a:t>
            </a:r>
            <a:r>
              <a:rPr lang="en-US" spc="-5">
                <a:solidFill>
                  <a:prstClr val="white"/>
                </a:solidFill>
              </a:rPr>
              <a:t>2016</a:t>
            </a:r>
            <a:endParaRPr spc="-4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C149F6-5CC9-46BD-BA61-1052FC05F87C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E766FF9-24EF-D2C6-51DF-7653A4B1D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206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3" name="Title 14">
            <a:extLst>
              <a:ext uri="{FF2B5EF4-FFF2-40B4-BE49-F238E27FC236}">
                <a16:creationId xmlns:a16="http://schemas.microsoft.com/office/drawing/2014/main" id="{34063F44-04D0-DFE9-965D-94C4807B8389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Extra: Improving ResNets …</a:t>
            </a:r>
          </a:p>
        </p:txBody>
      </p:sp>
    </p:spTree>
    <p:extLst>
      <p:ext uri="{BB962C8B-B14F-4D97-AF65-F5344CB8AC3E}">
        <p14:creationId xmlns:p14="http://schemas.microsoft.com/office/powerpoint/2010/main" val="1187315689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44112" y="1339528"/>
            <a:ext cx="3790950" cy="1297150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i="1" spc="-4" dirty="0"/>
              <a:t>[Huang et al.</a:t>
            </a:r>
            <a:r>
              <a:rPr sz="1050" i="1" spc="-8" dirty="0"/>
              <a:t> </a:t>
            </a:r>
            <a:r>
              <a:rPr sz="1050" i="1" spc="-4" dirty="0"/>
              <a:t>2016]</a:t>
            </a:r>
            <a:endParaRPr sz="1050"/>
          </a:p>
          <a:p>
            <a:pPr>
              <a:spcBef>
                <a:spcPts val="30"/>
              </a:spcBef>
            </a:pPr>
            <a:endParaRPr sz="975">
              <a:latin typeface="Times New Roman"/>
              <a:cs typeface="Times New Roman"/>
            </a:endParaRPr>
          </a:p>
          <a:p>
            <a:pPr marL="286226" marR="240030" indent="-228600" algn="just">
              <a:lnSpc>
                <a:spcPct val="100699"/>
              </a:lnSpc>
              <a:buChar char="-"/>
              <a:tabLst>
                <a:tab pos="286703" algn="l"/>
              </a:tabLst>
            </a:pPr>
            <a:r>
              <a:rPr sz="1050" dirty="0">
                <a:solidFill>
                  <a:srgbClr val="0000FF"/>
                </a:solidFill>
              </a:rPr>
              <a:t>Motivation: reduce vanishing </a:t>
            </a:r>
            <a:r>
              <a:rPr sz="1050" spc="-4" dirty="0">
                <a:solidFill>
                  <a:srgbClr val="0000FF"/>
                </a:solidFill>
              </a:rPr>
              <a:t>gradients</a:t>
            </a:r>
            <a:r>
              <a:rPr sz="1050" spc="-86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and  training time through </a:t>
            </a:r>
            <a:r>
              <a:rPr sz="1050" dirty="0">
                <a:solidFill>
                  <a:srgbClr val="0000FF"/>
                </a:solidFill>
              </a:rPr>
              <a:t>short </a:t>
            </a:r>
            <a:r>
              <a:rPr sz="1050" spc="-4" dirty="0">
                <a:solidFill>
                  <a:srgbClr val="0000FF"/>
                </a:solidFill>
              </a:rPr>
              <a:t>networks during  training</a:t>
            </a:r>
            <a:endParaRPr sz="1050"/>
          </a:p>
          <a:p>
            <a:pPr marL="286226" marR="3810" indent="-228600">
              <a:lnSpc>
                <a:spcPct val="100699"/>
              </a:lnSpc>
              <a:buChar char="-"/>
              <a:tabLst>
                <a:tab pos="286226" algn="l"/>
                <a:tab pos="286703" algn="l"/>
              </a:tabLst>
            </a:pPr>
            <a:r>
              <a:rPr sz="1050" spc="-4" dirty="0">
                <a:solidFill>
                  <a:srgbClr val="0000FF"/>
                </a:solidFill>
              </a:rPr>
              <a:t>Randomly drop </a:t>
            </a:r>
            <a:r>
              <a:rPr sz="1050" dirty="0">
                <a:solidFill>
                  <a:srgbClr val="0000FF"/>
                </a:solidFill>
              </a:rPr>
              <a:t>a subset </a:t>
            </a:r>
            <a:r>
              <a:rPr sz="1050" spc="-4" dirty="0">
                <a:solidFill>
                  <a:srgbClr val="0000FF"/>
                </a:solidFill>
              </a:rPr>
              <a:t>of layers during each  training</a:t>
            </a:r>
            <a:r>
              <a:rPr sz="1050" spc="-8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pass</a:t>
            </a:r>
            <a:endParaRPr sz="1050"/>
          </a:p>
          <a:p>
            <a:pPr marL="286226" indent="-228600">
              <a:spcBef>
                <a:spcPts val="11"/>
              </a:spcBef>
              <a:buChar char="-"/>
              <a:tabLst>
                <a:tab pos="286226" algn="l"/>
                <a:tab pos="286703" algn="l"/>
              </a:tabLst>
            </a:pPr>
            <a:r>
              <a:rPr sz="1050" spc="-4" dirty="0">
                <a:solidFill>
                  <a:srgbClr val="0000FF"/>
                </a:solidFill>
              </a:rPr>
              <a:t>Bypass with identity</a:t>
            </a:r>
            <a:r>
              <a:rPr sz="1050" spc="-15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function</a:t>
            </a:r>
            <a:endParaRPr sz="1050"/>
          </a:p>
          <a:p>
            <a:pPr marL="286226" indent="-228600">
              <a:spcBef>
                <a:spcPts val="11"/>
              </a:spcBef>
              <a:buChar char="-"/>
              <a:tabLst>
                <a:tab pos="286226" algn="l"/>
                <a:tab pos="286703" algn="l"/>
              </a:tabLst>
            </a:pPr>
            <a:r>
              <a:rPr sz="1050" spc="-4" dirty="0">
                <a:solidFill>
                  <a:srgbClr val="0000FF"/>
                </a:solidFill>
              </a:rPr>
              <a:t>Use full deep network at test</a:t>
            </a:r>
            <a:r>
              <a:rPr sz="1050" spc="-19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time</a:t>
            </a:r>
            <a:endParaRPr sz="105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2069" y="971227"/>
            <a:ext cx="4814411" cy="401231"/>
          </a:xfrm>
          <a:prstGeom prst="rect">
            <a:avLst/>
          </a:prstGeom>
        </p:spPr>
        <p:txBody>
          <a:bodyPr spcFirstLastPara="1" vert="horz" wrap="square" lIns="0" tIns="29051" rIns="0" bIns="0" rtlCol="0" anchor="ctr" anchorCtr="0">
            <a:spAutoFit/>
          </a:bodyPr>
          <a:lstStyle/>
          <a:p>
            <a:pPr marL="32385">
              <a:spcBef>
                <a:spcPts val="195"/>
              </a:spcBef>
            </a:pPr>
            <a:r>
              <a:rPr sz="2250" spc="-4" dirty="0">
                <a:solidFill>
                  <a:srgbClr val="000000"/>
                </a:solidFill>
              </a:rPr>
              <a:t>Deep Networks with </a:t>
            </a:r>
            <a:r>
              <a:rPr sz="2250" spc="-8" dirty="0">
                <a:solidFill>
                  <a:srgbClr val="000000"/>
                </a:solidFill>
              </a:rPr>
              <a:t>Stochastic</a:t>
            </a:r>
            <a:r>
              <a:rPr sz="2250" spc="-64" dirty="0">
                <a:solidFill>
                  <a:srgbClr val="000000"/>
                </a:solidFill>
              </a:rPr>
              <a:t> </a:t>
            </a:r>
            <a:r>
              <a:rPr sz="2250" spc="-4" dirty="0">
                <a:solidFill>
                  <a:srgbClr val="000000"/>
                </a:solidFill>
              </a:rPr>
              <a:t>Depth</a:t>
            </a:r>
            <a:endParaRPr sz="2250" dirty="0"/>
          </a:p>
        </p:txBody>
      </p:sp>
      <p:sp>
        <p:nvSpPr>
          <p:cNvPr id="4" name="object 4"/>
          <p:cNvSpPr/>
          <p:nvPr/>
        </p:nvSpPr>
        <p:spPr>
          <a:xfrm>
            <a:off x="6535695" y="2403295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/>
          <p:nvPr/>
        </p:nvSpPr>
        <p:spPr>
          <a:xfrm>
            <a:off x="6535695" y="2403295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/>
          <p:nvPr/>
        </p:nvSpPr>
        <p:spPr>
          <a:xfrm>
            <a:off x="6535714" y="2206696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" name="object 7"/>
          <p:cNvSpPr/>
          <p:nvPr/>
        </p:nvSpPr>
        <p:spPr>
          <a:xfrm>
            <a:off x="6535714" y="2206696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" name="object 8"/>
          <p:cNvSpPr/>
          <p:nvPr/>
        </p:nvSpPr>
        <p:spPr>
          <a:xfrm>
            <a:off x="6690907" y="2361065"/>
            <a:ext cx="0" cy="42386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56307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" name="object 9"/>
          <p:cNvSpPr/>
          <p:nvPr/>
        </p:nvSpPr>
        <p:spPr>
          <a:xfrm>
            <a:off x="6679095" y="232864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" name="object 10"/>
          <p:cNvSpPr/>
          <p:nvPr/>
        </p:nvSpPr>
        <p:spPr>
          <a:xfrm>
            <a:off x="6679095" y="232864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" name="object 11"/>
          <p:cNvSpPr/>
          <p:nvPr/>
        </p:nvSpPr>
        <p:spPr>
          <a:xfrm>
            <a:off x="6646751" y="2044502"/>
            <a:ext cx="88583" cy="88583"/>
          </a:xfrm>
          <a:custGeom>
            <a:avLst/>
            <a:gdLst/>
            <a:ahLst/>
            <a:cxnLst/>
            <a:rect l="l" t="t" r="r" b="b"/>
            <a:pathLst>
              <a:path w="118109" h="118110">
                <a:moveTo>
                  <a:pt x="0" y="58907"/>
                </a:moveTo>
                <a:lnTo>
                  <a:pt x="4629" y="35978"/>
                </a:lnTo>
                <a:lnTo>
                  <a:pt x="17253" y="17254"/>
                </a:lnTo>
                <a:lnTo>
                  <a:pt x="35975" y="4629"/>
                </a:lnTo>
                <a:lnTo>
                  <a:pt x="58899" y="0"/>
                </a:lnTo>
                <a:lnTo>
                  <a:pt x="100549" y="17254"/>
                </a:lnTo>
                <a:lnTo>
                  <a:pt x="117799" y="58907"/>
                </a:lnTo>
                <a:lnTo>
                  <a:pt x="113170" y="81837"/>
                </a:lnTo>
                <a:lnTo>
                  <a:pt x="100546" y="100562"/>
                </a:lnTo>
                <a:lnTo>
                  <a:pt x="81824" y="113187"/>
                </a:lnTo>
                <a:lnTo>
                  <a:pt x="58899" y="117817"/>
                </a:lnTo>
                <a:lnTo>
                  <a:pt x="35975" y="113187"/>
                </a:lnTo>
                <a:lnTo>
                  <a:pt x="17253" y="100562"/>
                </a:lnTo>
                <a:lnTo>
                  <a:pt x="4629" y="81837"/>
                </a:lnTo>
                <a:lnTo>
                  <a:pt x="0" y="5890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" name="object 12"/>
          <p:cNvSpPr/>
          <p:nvPr/>
        </p:nvSpPr>
        <p:spPr>
          <a:xfrm>
            <a:off x="6666815" y="2064573"/>
            <a:ext cx="48577" cy="48577"/>
          </a:xfrm>
          <a:custGeom>
            <a:avLst/>
            <a:gdLst/>
            <a:ahLst/>
            <a:cxnLst/>
            <a:rect l="l" t="t" r="r" b="b"/>
            <a:pathLst>
              <a:path w="64770" h="64769">
                <a:moveTo>
                  <a:pt x="40224" y="24067"/>
                </a:moveTo>
                <a:lnTo>
                  <a:pt x="24074" y="24067"/>
                </a:lnTo>
                <a:lnTo>
                  <a:pt x="24074" y="0"/>
                </a:lnTo>
                <a:lnTo>
                  <a:pt x="40224" y="0"/>
                </a:lnTo>
                <a:lnTo>
                  <a:pt x="40224" y="24067"/>
                </a:lnTo>
                <a:close/>
              </a:path>
              <a:path w="64770" h="64769">
                <a:moveTo>
                  <a:pt x="64299" y="40229"/>
                </a:moveTo>
                <a:lnTo>
                  <a:pt x="0" y="40229"/>
                </a:lnTo>
                <a:lnTo>
                  <a:pt x="0" y="24067"/>
                </a:lnTo>
                <a:lnTo>
                  <a:pt x="64299" y="24067"/>
                </a:lnTo>
                <a:lnTo>
                  <a:pt x="64299" y="40229"/>
                </a:lnTo>
                <a:close/>
              </a:path>
              <a:path w="64770" h="64769">
                <a:moveTo>
                  <a:pt x="40224" y="64297"/>
                </a:moveTo>
                <a:lnTo>
                  <a:pt x="24074" y="64297"/>
                </a:lnTo>
                <a:lnTo>
                  <a:pt x="24074" y="40229"/>
                </a:lnTo>
                <a:lnTo>
                  <a:pt x="40224" y="40229"/>
                </a:lnTo>
                <a:lnTo>
                  <a:pt x="40224" y="642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" name="object 13"/>
          <p:cNvSpPr/>
          <p:nvPr/>
        </p:nvSpPr>
        <p:spPr>
          <a:xfrm>
            <a:off x="6690926" y="2175755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5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" name="object 14"/>
          <p:cNvSpPr/>
          <p:nvPr/>
        </p:nvSpPr>
        <p:spPr>
          <a:xfrm>
            <a:off x="6679132" y="214333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5" name="object 15"/>
          <p:cNvSpPr/>
          <p:nvPr/>
        </p:nvSpPr>
        <p:spPr>
          <a:xfrm>
            <a:off x="6679132" y="214333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6" name="object 16"/>
          <p:cNvSpPr/>
          <p:nvPr/>
        </p:nvSpPr>
        <p:spPr>
          <a:xfrm>
            <a:off x="6661678" y="2521637"/>
            <a:ext cx="58499" cy="1296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7" name="object 17"/>
          <p:cNvSpPr/>
          <p:nvPr/>
        </p:nvSpPr>
        <p:spPr>
          <a:xfrm>
            <a:off x="6690926" y="2009951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5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8" name="object 18"/>
          <p:cNvSpPr/>
          <p:nvPr/>
        </p:nvSpPr>
        <p:spPr>
          <a:xfrm>
            <a:off x="6679132" y="197753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9" name="object 19"/>
          <p:cNvSpPr/>
          <p:nvPr/>
        </p:nvSpPr>
        <p:spPr>
          <a:xfrm>
            <a:off x="6679132" y="197753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0" name="object 20"/>
          <p:cNvSpPr/>
          <p:nvPr/>
        </p:nvSpPr>
        <p:spPr>
          <a:xfrm>
            <a:off x="6468157" y="2121699"/>
            <a:ext cx="200978" cy="500539"/>
          </a:xfrm>
          <a:custGeom>
            <a:avLst/>
            <a:gdLst/>
            <a:ahLst/>
            <a:cxnLst/>
            <a:rect l="l" t="t" r="r" b="b"/>
            <a:pathLst>
              <a:path w="267970" h="667385">
                <a:moveTo>
                  <a:pt x="267549" y="667063"/>
                </a:moveTo>
                <a:lnTo>
                  <a:pt x="227650" y="661908"/>
                </a:lnTo>
                <a:lnTo>
                  <a:pt x="188707" y="647155"/>
                </a:lnTo>
                <a:lnTo>
                  <a:pt x="151458" y="623870"/>
                </a:lnTo>
                <a:lnTo>
                  <a:pt x="116639" y="593119"/>
                </a:lnTo>
                <a:lnTo>
                  <a:pt x="84987" y="555969"/>
                </a:lnTo>
                <a:lnTo>
                  <a:pt x="57237" y="513487"/>
                </a:lnTo>
                <a:lnTo>
                  <a:pt x="34127" y="466738"/>
                </a:lnTo>
                <a:lnTo>
                  <a:pt x="16393" y="416790"/>
                </a:lnTo>
                <a:lnTo>
                  <a:pt x="4772" y="364709"/>
                </a:lnTo>
                <a:lnTo>
                  <a:pt x="0" y="311561"/>
                </a:lnTo>
                <a:lnTo>
                  <a:pt x="2552" y="258414"/>
                </a:lnTo>
                <a:lnTo>
                  <a:pt x="11909" y="206333"/>
                </a:lnTo>
                <a:lnTo>
                  <a:pt x="27293" y="156384"/>
                </a:lnTo>
                <a:lnTo>
                  <a:pt x="47924" y="109635"/>
                </a:lnTo>
                <a:lnTo>
                  <a:pt x="73024" y="67152"/>
                </a:lnTo>
                <a:lnTo>
                  <a:pt x="99891" y="32148"/>
                </a:lnTo>
                <a:lnTo>
                  <a:pt x="129374" y="2709"/>
                </a:lnTo>
                <a:lnTo>
                  <a:pt x="131924" y="534"/>
                </a:lnTo>
                <a:lnTo>
                  <a:pt x="13257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1" name="object 21"/>
          <p:cNvSpPr/>
          <p:nvPr/>
        </p:nvSpPr>
        <p:spPr>
          <a:xfrm>
            <a:off x="6551371" y="2089628"/>
            <a:ext cx="83212" cy="60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2" name="object 22"/>
          <p:cNvSpPr/>
          <p:nvPr/>
        </p:nvSpPr>
        <p:spPr>
          <a:xfrm>
            <a:off x="6535695" y="3080302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3" name="object 23"/>
          <p:cNvSpPr/>
          <p:nvPr/>
        </p:nvSpPr>
        <p:spPr>
          <a:xfrm>
            <a:off x="6535695" y="3080302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4" name="object 24"/>
          <p:cNvSpPr/>
          <p:nvPr/>
        </p:nvSpPr>
        <p:spPr>
          <a:xfrm>
            <a:off x="6535714" y="2883708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5" name="object 25"/>
          <p:cNvSpPr/>
          <p:nvPr/>
        </p:nvSpPr>
        <p:spPr>
          <a:xfrm>
            <a:off x="6535714" y="2883708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6" name="object 26"/>
          <p:cNvSpPr/>
          <p:nvPr/>
        </p:nvSpPr>
        <p:spPr>
          <a:xfrm>
            <a:off x="6690907" y="3038077"/>
            <a:ext cx="0" cy="42386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5629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7" name="object 27"/>
          <p:cNvSpPr/>
          <p:nvPr/>
        </p:nvSpPr>
        <p:spPr>
          <a:xfrm>
            <a:off x="6679095" y="3005659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8" name="object 28"/>
          <p:cNvSpPr/>
          <p:nvPr/>
        </p:nvSpPr>
        <p:spPr>
          <a:xfrm>
            <a:off x="6679095" y="3005659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9" name="object 29"/>
          <p:cNvSpPr/>
          <p:nvPr/>
        </p:nvSpPr>
        <p:spPr>
          <a:xfrm>
            <a:off x="6646751" y="2721502"/>
            <a:ext cx="88583" cy="88583"/>
          </a:xfrm>
          <a:custGeom>
            <a:avLst/>
            <a:gdLst/>
            <a:ahLst/>
            <a:cxnLst/>
            <a:rect l="l" t="t" r="r" b="b"/>
            <a:pathLst>
              <a:path w="118109" h="118110">
                <a:moveTo>
                  <a:pt x="0" y="58924"/>
                </a:moveTo>
                <a:lnTo>
                  <a:pt x="4629" y="35985"/>
                </a:lnTo>
                <a:lnTo>
                  <a:pt x="17253" y="17256"/>
                </a:lnTo>
                <a:lnTo>
                  <a:pt x="35975" y="4629"/>
                </a:lnTo>
                <a:lnTo>
                  <a:pt x="58899" y="0"/>
                </a:lnTo>
                <a:lnTo>
                  <a:pt x="100549" y="17249"/>
                </a:lnTo>
                <a:lnTo>
                  <a:pt x="117799" y="58924"/>
                </a:lnTo>
                <a:lnTo>
                  <a:pt x="113170" y="81849"/>
                </a:lnTo>
                <a:lnTo>
                  <a:pt x="100546" y="100571"/>
                </a:lnTo>
                <a:lnTo>
                  <a:pt x="81824" y="113195"/>
                </a:lnTo>
                <a:lnTo>
                  <a:pt x="58899" y="117824"/>
                </a:lnTo>
                <a:lnTo>
                  <a:pt x="35975" y="113195"/>
                </a:lnTo>
                <a:lnTo>
                  <a:pt x="17253" y="100571"/>
                </a:lnTo>
                <a:lnTo>
                  <a:pt x="4629" y="81849"/>
                </a:lnTo>
                <a:lnTo>
                  <a:pt x="0" y="58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0" name="object 30"/>
          <p:cNvSpPr/>
          <p:nvPr/>
        </p:nvSpPr>
        <p:spPr>
          <a:xfrm>
            <a:off x="6666815" y="2741584"/>
            <a:ext cx="48577" cy="48577"/>
          </a:xfrm>
          <a:custGeom>
            <a:avLst/>
            <a:gdLst/>
            <a:ahLst/>
            <a:cxnLst/>
            <a:rect l="l" t="t" r="r" b="b"/>
            <a:pathLst>
              <a:path w="64770" h="64769">
                <a:moveTo>
                  <a:pt x="40224" y="24049"/>
                </a:moveTo>
                <a:lnTo>
                  <a:pt x="24074" y="24049"/>
                </a:lnTo>
                <a:lnTo>
                  <a:pt x="24074" y="0"/>
                </a:lnTo>
                <a:lnTo>
                  <a:pt x="40224" y="0"/>
                </a:lnTo>
                <a:lnTo>
                  <a:pt x="40224" y="24049"/>
                </a:lnTo>
                <a:close/>
              </a:path>
              <a:path w="64770" h="64769">
                <a:moveTo>
                  <a:pt x="64299" y="40224"/>
                </a:moveTo>
                <a:lnTo>
                  <a:pt x="0" y="40224"/>
                </a:lnTo>
                <a:lnTo>
                  <a:pt x="0" y="24049"/>
                </a:lnTo>
                <a:lnTo>
                  <a:pt x="64299" y="24049"/>
                </a:lnTo>
                <a:lnTo>
                  <a:pt x="64299" y="40224"/>
                </a:lnTo>
                <a:close/>
              </a:path>
              <a:path w="64770" h="64769">
                <a:moveTo>
                  <a:pt x="40224" y="64299"/>
                </a:moveTo>
                <a:lnTo>
                  <a:pt x="24074" y="64299"/>
                </a:lnTo>
                <a:lnTo>
                  <a:pt x="24074" y="40224"/>
                </a:lnTo>
                <a:lnTo>
                  <a:pt x="40224" y="40224"/>
                </a:lnTo>
                <a:lnTo>
                  <a:pt x="40224" y="64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1" name="object 31"/>
          <p:cNvSpPr/>
          <p:nvPr/>
        </p:nvSpPr>
        <p:spPr>
          <a:xfrm>
            <a:off x="6690926" y="2852752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7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2" name="object 32"/>
          <p:cNvSpPr/>
          <p:nvPr/>
        </p:nvSpPr>
        <p:spPr>
          <a:xfrm>
            <a:off x="6679132" y="2820334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3" name="object 33"/>
          <p:cNvSpPr/>
          <p:nvPr/>
        </p:nvSpPr>
        <p:spPr>
          <a:xfrm>
            <a:off x="6679132" y="2820334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4" name="object 34"/>
          <p:cNvSpPr/>
          <p:nvPr/>
        </p:nvSpPr>
        <p:spPr>
          <a:xfrm>
            <a:off x="6661678" y="3198641"/>
            <a:ext cx="58499" cy="1296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5" name="object 35"/>
          <p:cNvSpPr/>
          <p:nvPr/>
        </p:nvSpPr>
        <p:spPr>
          <a:xfrm>
            <a:off x="6690926" y="2686966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6" name="object 36"/>
          <p:cNvSpPr/>
          <p:nvPr/>
        </p:nvSpPr>
        <p:spPr>
          <a:xfrm>
            <a:off x="6679132" y="2654528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49"/>
                </a:moveTo>
                <a:lnTo>
                  <a:pt x="0" y="43249"/>
                </a:lnTo>
                <a:lnTo>
                  <a:pt x="15724" y="0"/>
                </a:lnTo>
                <a:lnTo>
                  <a:pt x="31449" y="43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7" name="object 37"/>
          <p:cNvSpPr/>
          <p:nvPr/>
        </p:nvSpPr>
        <p:spPr>
          <a:xfrm>
            <a:off x="6679132" y="2654528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49"/>
                </a:moveTo>
                <a:lnTo>
                  <a:pt x="15724" y="0"/>
                </a:lnTo>
                <a:lnTo>
                  <a:pt x="0" y="43249"/>
                </a:lnTo>
                <a:lnTo>
                  <a:pt x="31449" y="4324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8" name="object 38"/>
          <p:cNvSpPr/>
          <p:nvPr/>
        </p:nvSpPr>
        <p:spPr>
          <a:xfrm>
            <a:off x="6468157" y="2798697"/>
            <a:ext cx="200978" cy="500539"/>
          </a:xfrm>
          <a:custGeom>
            <a:avLst/>
            <a:gdLst/>
            <a:ahLst/>
            <a:cxnLst/>
            <a:rect l="l" t="t" r="r" b="b"/>
            <a:pathLst>
              <a:path w="267970" h="667385">
                <a:moveTo>
                  <a:pt x="267549" y="667073"/>
                </a:moveTo>
                <a:lnTo>
                  <a:pt x="227650" y="661918"/>
                </a:lnTo>
                <a:lnTo>
                  <a:pt x="188707" y="647165"/>
                </a:lnTo>
                <a:lnTo>
                  <a:pt x="151458" y="623880"/>
                </a:lnTo>
                <a:lnTo>
                  <a:pt x="116639" y="593129"/>
                </a:lnTo>
                <a:lnTo>
                  <a:pt x="84987" y="555980"/>
                </a:lnTo>
                <a:lnTo>
                  <a:pt x="57237" y="513497"/>
                </a:lnTo>
                <a:lnTo>
                  <a:pt x="34127" y="466749"/>
                </a:lnTo>
                <a:lnTo>
                  <a:pt x="16393" y="416802"/>
                </a:lnTo>
                <a:lnTo>
                  <a:pt x="4772" y="364721"/>
                </a:lnTo>
                <a:lnTo>
                  <a:pt x="0" y="311574"/>
                </a:lnTo>
                <a:lnTo>
                  <a:pt x="2552" y="258427"/>
                </a:lnTo>
                <a:lnTo>
                  <a:pt x="11909" y="206346"/>
                </a:lnTo>
                <a:lnTo>
                  <a:pt x="27293" y="156400"/>
                </a:lnTo>
                <a:lnTo>
                  <a:pt x="47924" y="109653"/>
                </a:lnTo>
                <a:lnTo>
                  <a:pt x="73024" y="67174"/>
                </a:lnTo>
                <a:lnTo>
                  <a:pt x="99891" y="32155"/>
                </a:lnTo>
                <a:lnTo>
                  <a:pt x="129374" y="2724"/>
                </a:lnTo>
                <a:lnTo>
                  <a:pt x="131924" y="549"/>
                </a:lnTo>
                <a:lnTo>
                  <a:pt x="13257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9" name="object 39"/>
          <p:cNvSpPr/>
          <p:nvPr/>
        </p:nvSpPr>
        <p:spPr>
          <a:xfrm>
            <a:off x="6551371" y="2766633"/>
            <a:ext cx="83212" cy="609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0" name="object 40"/>
          <p:cNvSpPr/>
          <p:nvPr/>
        </p:nvSpPr>
        <p:spPr>
          <a:xfrm>
            <a:off x="6535695" y="1726290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1" name="object 41"/>
          <p:cNvSpPr/>
          <p:nvPr/>
        </p:nvSpPr>
        <p:spPr>
          <a:xfrm>
            <a:off x="6535695" y="1726290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2" name="object 42"/>
          <p:cNvSpPr/>
          <p:nvPr/>
        </p:nvSpPr>
        <p:spPr>
          <a:xfrm>
            <a:off x="6535714" y="1529691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3" name="object 43"/>
          <p:cNvSpPr/>
          <p:nvPr/>
        </p:nvSpPr>
        <p:spPr>
          <a:xfrm>
            <a:off x="6535714" y="1529691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4" name="object 44"/>
          <p:cNvSpPr/>
          <p:nvPr/>
        </p:nvSpPr>
        <p:spPr>
          <a:xfrm>
            <a:off x="6690907" y="1684060"/>
            <a:ext cx="0" cy="42386"/>
          </a:xfrm>
          <a:custGeom>
            <a:avLst/>
            <a:gdLst/>
            <a:ahLst/>
            <a:cxnLst/>
            <a:rect l="l" t="t" r="r" b="b"/>
            <a:pathLst>
              <a:path h="56515">
                <a:moveTo>
                  <a:pt x="0" y="56307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5" name="object 45"/>
          <p:cNvSpPr/>
          <p:nvPr/>
        </p:nvSpPr>
        <p:spPr>
          <a:xfrm>
            <a:off x="6679095" y="165164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6" name="object 46"/>
          <p:cNvSpPr/>
          <p:nvPr/>
        </p:nvSpPr>
        <p:spPr>
          <a:xfrm>
            <a:off x="6679095" y="165164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7" name="object 47"/>
          <p:cNvSpPr/>
          <p:nvPr/>
        </p:nvSpPr>
        <p:spPr>
          <a:xfrm>
            <a:off x="6646751" y="1367497"/>
            <a:ext cx="88583" cy="88583"/>
          </a:xfrm>
          <a:custGeom>
            <a:avLst/>
            <a:gdLst/>
            <a:ahLst/>
            <a:cxnLst/>
            <a:rect l="l" t="t" r="r" b="b"/>
            <a:pathLst>
              <a:path w="118109" h="118109">
                <a:moveTo>
                  <a:pt x="0" y="58907"/>
                </a:moveTo>
                <a:lnTo>
                  <a:pt x="4629" y="35978"/>
                </a:lnTo>
                <a:lnTo>
                  <a:pt x="17253" y="17254"/>
                </a:lnTo>
                <a:lnTo>
                  <a:pt x="35975" y="4629"/>
                </a:lnTo>
                <a:lnTo>
                  <a:pt x="58899" y="0"/>
                </a:lnTo>
                <a:lnTo>
                  <a:pt x="100549" y="17254"/>
                </a:lnTo>
                <a:lnTo>
                  <a:pt x="117799" y="58907"/>
                </a:lnTo>
                <a:lnTo>
                  <a:pt x="113170" y="81837"/>
                </a:lnTo>
                <a:lnTo>
                  <a:pt x="100546" y="100562"/>
                </a:lnTo>
                <a:lnTo>
                  <a:pt x="81824" y="113187"/>
                </a:lnTo>
                <a:lnTo>
                  <a:pt x="58899" y="117817"/>
                </a:lnTo>
                <a:lnTo>
                  <a:pt x="35975" y="113187"/>
                </a:lnTo>
                <a:lnTo>
                  <a:pt x="17253" y="100562"/>
                </a:lnTo>
                <a:lnTo>
                  <a:pt x="4629" y="81837"/>
                </a:lnTo>
                <a:lnTo>
                  <a:pt x="0" y="5890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8" name="object 48"/>
          <p:cNvSpPr/>
          <p:nvPr/>
        </p:nvSpPr>
        <p:spPr>
          <a:xfrm>
            <a:off x="6666815" y="1387569"/>
            <a:ext cx="48577" cy="48577"/>
          </a:xfrm>
          <a:custGeom>
            <a:avLst/>
            <a:gdLst/>
            <a:ahLst/>
            <a:cxnLst/>
            <a:rect l="l" t="t" r="r" b="b"/>
            <a:pathLst>
              <a:path w="64770" h="64769">
                <a:moveTo>
                  <a:pt x="40224" y="24067"/>
                </a:moveTo>
                <a:lnTo>
                  <a:pt x="24074" y="24067"/>
                </a:lnTo>
                <a:lnTo>
                  <a:pt x="24074" y="0"/>
                </a:lnTo>
                <a:lnTo>
                  <a:pt x="40224" y="0"/>
                </a:lnTo>
                <a:lnTo>
                  <a:pt x="40224" y="24067"/>
                </a:lnTo>
                <a:close/>
              </a:path>
              <a:path w="64770" h="64769">
                <a:moveTo>
                  <a:pt x="64299" y="40229"/>
                </a:moveTo>
                <a:lnTo>
                  <a:pt x="0" y="40229"/>
                </a:lnTo>
                <a:lnTo>
                  <a:pt x="0" y="24067"/>
                </a:lnTo>
                <a:lnTo>
                  <a:pt x="64299" y="24067"/>
                </a:lnTo>
                <a:lnTo>
                  <a:pt x="64299" y="40229"/>
                </a:lnTo>
                <a:close/>
              </a:path>
              <a:path w="64770" h="64769">
                <a:moveTo>
                  <a:pt x="40224" y="64297"/>
                </a:moveTo>
                <a:lnTo>
                  <a:pt x="24074" y="64297"/>
                </a:lnTo>
                <a:lnTo>
                  <a:pt x="24074" y="40229"/>
                </a:lnTo>
                <a:lnTo>
                  <a:pt x="40224" y="40229"/>
                </a:lnTo>
                <a:lnTo>
                  <a:pt x="40224" y="642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9" name="object 49"/>
          <p:cNvSpPr/>
          <p:nvPr/>
        </p:nvSpPr>
        <p:spPr>
          <a:xfrm>
            <a:off x="6690926" y="1498750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5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0" name="object 50"/>
          <p:cNvSpPr/>
          <p:nvPr/>
        </p:nvSpPr>
        <p:spPr>
          <a:xfrm>
            <a:off x="6679132" y="146633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1" name="object 51"/>
          <p:cNvSpPr/>
          <p:nvPr/>
        </p:nvSpPr>
        <p:spPr>
          <a:xfrm>
            <a:off x="6679132" y="146633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2" name="object 52"/>
          <p:cNvSpPr/>
          <p:nvPr/>
        </p:nvSpPr>
        <p:spPr>
          <a:xfrm>
            <a:off x="6661678" y="1844638"/>
            <a:ext cx="58499" cy="1296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3" name="object 53"/>
          <p:cNvSpPr/>
          <p:nvPr/>
        </p:nvSpPr>
        <p:spPr>
          <a:xfrm>
            <a:off x="6690926" y="1332946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5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4" name="object 54"/>
          <p:cNvSpPr/>
          <p:nvPr/>
        </p:nvSpPr>
        <p:spPr>
          <a:xfrm>
            <a:off x="6679132" y="1300528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5" name="object 55"/>
          <p:cNvSpPr/>
          <p:nvPr/>
        </p:nvSpPr>
        <p:spPr>
          <a:xfrm>
            <a:off x="6679132" y="1300528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6" name="object 56"/>
          <p:cNvSpPr/>
          <p:nvPr/>
        </p:nvSpPr>
        <p:spPr>
          <a:xfrm>
            <a:off x="6468157" y="1444694"/>
            <a:ext cx="200978" cy="500539"/>
          </a:xfrm>
          <a:custGeom>
            <a:avLst/>
            <a:gdLst/>
            <a:ahLst/>
            <a:cxnLst/>
            <a:rect l="l" t="t" r="r" b="b"/>
            <a:pathLst>
              <a:path w="267970" h="667385">
                <a:moveTo>
                  <a:pt x="267549" y="667066"/>
                </a:moveTo>
                <a:lnTo>
                  <a:pt x="227650" y="661911"/>
                </a:lnTo>
                <a:lnTo>
                  <a:pt x="188707" y="647157"/>
                </a:lnTo>
                <a:lnTo>
                  <a:pt x="151458" y="623872"/>
                </a:lnTo>
                <a:lnTo>
                  <a:pt x="116639" y="593121"/>
                </a:lnTo>
                <a:lnTo>
                  <a:pt x="84987" y="555971"/>
                </a:lnTo>
                <a:lnTo>
                  <a:pt x="57237" y="513488"/>
                </a:lnTo>
                <a:lnTo>
                  <a:pt x="34127" y="466739"/>
                </a:lnTo>
                <a:lnTo>
                  <a:pt x="16393" y="416791"/>
                </a:lnTo>
                <a:lnTo>
                  <a:pt x="4772" y="364709"/>
                </a:lnTo>
                <a:lnTo>
                  <a:pt x="0" y="311561"/>
                </a:lnTo>
                <a:lnTo>
                  <a:pt x="2552" y="258414"/>
                </a:lnTo>
                <a:lnTo>
                  <a:pt x="11909" y="206333"/>
                </a:lnTo>
                <a:lnTo>
                  <a:pt x="27293" y="156384"/>
                </a:lnTo>
                <a:lnTo>
                  <a:pt x="47924" y="109635"/>
                </a:lnTo>
                <a:lnTo>
                  <a:pt x="73024" y="67152"/>
                </a:lnTo>
                <a:lnTo>
                  <a:pt x="99891" y="32148"/>
                </a:lnTo>
                <a:lnTo>
                  <a:pt x="129374" y="2709"/>
                </a:lnTo>
                <a:lnTo>
                  <a:pt x="131924" y="534"/>
                </a:lnTo>
                <a:lnTo>
                  <a:pt x="13257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7" name="object 57"/>
          <p:cNvSpPr/>
          <p:nvPr/>
        </p:nvSpPr>
        <p:spPr>
          <a:xfrm>
            <a:off x="6551371" y="1412623"/>
            <a:ext cx="83212" cy="60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8" name="object 58"/>
          <p:cNvSpPr/>
          <p:nvPr/>
        </p:nvSpPr>
        <p:spPr>
          <a:xfrm>
            <a:off x="6535695" y="3757307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9" name="object 59"/>
          <p:cNvSpPr/>
          <p:nvPr/>
        </p:nvSpPr>
        <p:spPr>
          <a:xfrm>
            <a:off x="6535695" y="3757307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0" name="object 60"/>
          <p:cNvSpPr/>
          <p:nvPr/>
        </p:nvSpPr>
        <p:spPr>
          <a:xfrm>
            <a:off x="6535714" y="3560714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1" name="object 61"/>
          <p:cNvSpPr/>
          <p:nvPr/>
        </p:nvSpPr>
        <p:spPr>
          <a:xfrm>
            <a:off x="6535714" y="3560714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2" name="object 62"/>
          <p:cNvSpPr/>
          <p:nvPr/>
        </p:nvSpPr>
        <p:spPr>
          <a:xfrm>
            <a:off x="6690907" y="3715082"/>
            <a:ext cx="0" cy="42386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5629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3" name="object 63"/>
          <p:cNvSpPr/>
          <p:nvPr/>
        </p:nvSpPr>
        <p:spPr>
          <a:xfrm>
            <a:off x="6679095" y="368266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4" name="object 64"/>
          <p:cNvSpPr/>
          <p:nvPr/>
        </p:nvSpPr>
        <p:spPr>
          <a:xfrm>
            <a:off x="6679095" y="368266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5" name="object 65"/>
          <p:cNvSpPr/>
          <p:nvPr/>
        </p:nvSpPr>
        <p:spPr>
          <a:xfrm>
            <a:off x="6646751" y="3398506"/>
            <a:ext cx="88583" cy="88583"/>
          </a:xfrm>
          <a:custGeom>
            <a:avLst/>
            <a:gdLst/>
            <a:ahLst/>
            <a:cxnLst/>
            <a:rect l="l" t="t" r="r" b="b"/>
            <a:pathLst>
              <a:path w="118109" h="118110">
                <a:moveTo>
                  <a:pt x="0" y="58924"/>
                </a:moveTo>
                <a:lnTo>
                  <a:pt x="4629" y="35985"/>
                </a:lnTo>
                <a:lnTo>
                  <a:pt x="17253" y="17256"/>
                </a:lnTo>
                <a:lnTo>
                  <a:pt x="35975" y="4629"/>
                </a:lnTo>
                <a:lnTo>
                  <a:pt x="58899" y="0"/>
                </a:lnTo>
                <a:lnTo>
                  <a:pt x="100549" y="17249"/>
                </a:lnTo>
                <a:lnTo>
                  <a:pt x="117799" y="58924"/>
                </a:lnTo>
                <a:lnTo>
                  <a:pt x="113170" y="81849"/>
                </a:lnTo>
                <a:lnTo>
                  <a:pt x="100546" y="100571"/>
                </a:lnTo>
                <a:lnTo>
                  <a:pt x="81824" y="113195"/>
                </a:lnTo>
                <a:lnTo>
                  <a:pt x="58899" y="117824"/>
                </a:lnTo>
                <a:lnTo>
                  <a:pt x="35975" y="113195"/>
                </a:lnTo>
                <a:lnTo>
                  <a:pt x="17253" y="100571"/>
                </a:lnTo>
                <a:lnTo>
                  <a:pt x="4629" y="81849"/>
                </a:lnTo>
                <a:lnTo>
                  <a:pt x="0" y="58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6" name="object 66"/>
          <p:cNvSpPr/>
          <p:nvPr/>
        </p:nvSpPr>
        <p:spPr>
          <a:xfrm>
            <a:off x="6666815" y="3418589"/>
            <a:ext cx="48577" cy="48577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40224" y="24049"/>
                </a:moveTo>
                <a:lnTo>
                  <a:pt x="24074" y="24049"/>
                </a:lnTo>
                <a:lnTo>
                  <a:pt x="24074" y="0"/>
                </a:lnTo>
                <a:lnTo>
                  <a:pt x="40224" y="0"/>
                </a:lnTo>
                <a:lnTo>
                  <a:pt x="40224" y="24049"/>
                </a:lnTo>
                <a:close/>
              </a:path>
              <a:path w="64770" h="64770">
                <a:moveTo>
                  <a:pt x="64299" y="40224"/>
                </a:moveTo>
                <a:lnTo>
                  <a:pt x="0" y="40224"/>
                </a:lnTo>
                <a:lnTo>
                  <a:pt x="0" y="24049"/>
                </a:lnTo>
                <a:lnTo>
                  <a:pt x="64299" y="24049"/>
                </a:lnTo>
                <a:lnTo>
                  <a:pt x="64299" y="40224"/>
                </a:lnTo>
                <a:close/>
              </a:path>
              <a:path w="64770" h="64770">
                <a:moveTo>
                  <a:pt x="40224" y="64299"/>
                </a:moveTo>
                <a:lnTo>
                  <a:pt x="24074" y="64299"/>
                </a:lnTo>
                <a:lnTo>
                  <a:pt x="24074" y="40224"/>
                </a:lnTo>
                <a:lnTo>
                  <a:pt x="40224" y="40224"/>
                </a:lnTo>
                <a:lnTo>
                  <a:pt x="40224" y="64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7" name="object 67"/>
          <p:cNvSpPr/>
          <p:nvPr/>
        </p:nvSpPr>
        <p:spPr>
          <a:xfrm>
            <a:off x="6690926" y="3529758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7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8" name="object 68"/>
          <p:cNvSpPr/>
          <p:nvPr/>
        </p:nvSpPr>
        <p:spPr>
          <a:xfrm>
            <a:off x="6679132" y="3497339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9" name="object 69"/>
          <p:cNvSpPr/>
          <p:nvPr/>
        </p:nvSpPr>
        <p:spPr>
          <a:xfrm>
            <a:off x="6679132" y="3497339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0" name="object 70"/>
          <p:cNvSpPr/>
          <p:nvPr/>
        </p:nvSpPr>
        <p:spPr>
          <a:xfrm>
            <a:off x="6661678" y="3875646"/>
            <a:ext cx="58499" cy="1296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1" name="object 71"/>
          <p:cNvSpPr/>
          <p:nvPr/>
        </p:nvSpPr>
        <p:spPr>
          <a:xfrm>
            <a:off x="6690926" y="3363952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7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2" name="object 72"/>
          <p:cNvSpPr/>
          <p:nvPr/>
        </p:nvSpPr>
        <p:spPr>
          <a:xfrm>
            <a:off x="6679132" y="333153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3" name="object 73"/>
          <p:cNvSpPr/>
          <p:nvPr/>
        </p:nvSpPr>
        <p:spPr>
          <a:xfrm>
            <a:off x="6679132" y="333153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4" name="object 74"/>
          <p:cNvSpPr/>
          <p:nvPr/>
        </p:nvSpPr>
        <p:spPr>
          <a:xfrm>
            <a:off x="6468157" y="3475701"/>
            <a:ext cx="200978" cy="500539"/>
          </a:xfrm>
          <a:custGeom>
            <a:avLst/>
            <a:gdLst/>
            <a:ahLst/>
            <a:cxnLst/>
            <a:rect l="l" t="t" r="r" b="b"/>
            <a:pathLst>
              <a:path w="267970" h="667385">
                <a:moveTo>
                  <a:pt x="267549" y="667073"/>
                </a:moveTo>
                <a:lnTo>
                  <a:pt x="227650" y="661918"/>
                </a:lnTo>
                <a:lnTo>
                  <a:pt x="188707" y="647165"/>
                </a:lnTo>
                <a:lnTo>
                  <a:pt x="151458" y="623880"/>
                </a:lnTo>
                <a:lnTo>
                  <a:pt x="116639" y="593129"/>
                </a:lnTo>
                <a:lnTo>
                  <a:pt x="84987" y="555980"/>
                </a:lnTo>
                <a:lnTo>
                  <a:pt x="57237" y="513497"/>
                </a:lnTo>
                <a:lnTo>
                  <a:pt x="34127" y="466749"/>
                </a:lnTo>
                <a:lnTo>
                  <a:pt x="16393" y="416802"/>
                </a:lnTo>
                <a:lnTo>
                  <a:pt x="4772" y="364721"/>
                </a:lnTo>
                <a:lnTo>
                  <a:pt x="0" y="311574"/>
                </a:lnTo>
                <a:lnTo>
                  <a:pt x="2552" y="258427"/>
                </a:lnTo>
                <a:lnTo>
                  <a:pt x="11909" y="206346"/>
                </a:lnTo>
                <a:lnTo>
                  <a:pt x="27293" y="156400"/>
                </a:lnTo>
                <a:lnTo>
                  <a:pt x="47924" y="109653"/>
                </a:lnTo>
                <a:lnTo>
                  <a:pt x="73024" y="67174"/>
                </a:lnTo>
                <a:lnTo>
                  <a:pt x="99891" y="32155"/>
                </a:lnTo>
                <a:lnTo>
                  <a:pt x="129374" y="2724"/>
                </a:lnTo>
                <a:lnTo>
                  <a:pt x="131924" y="549"/>
                </a:lnTo>
                <a:lnTo>
                  <a:pt x="13257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5" name="object 75"/>
          <p:cNvSpPr/>
          <p:nvPr/>
        </p:nvSpPr>
        <p:spPr>
          <a:xfrm>
            <a:off x="6551371" y="3443638"/>
            <a:ext cx="83212" cy="609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6" name="object 76"/>
          <p:cNvSpPr/>
          <p:nvPr/>
        </p:nvSpPr>
        <p:spPr>
          <a:xfrm>
            <a:off x="7198019" y="2403295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7" name="object 77"/>
          <p:cNvSpPr/>
          <p:nvPr/>
        </p:nvSpPr>
        <p:spPr>
          <a:xfrm>
            <a:off x="7198019" y="2403295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6B6B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8" name="object 78"/>
          <p:cNvSpPr/>
          <p:nvPr/>
        </p:nvSpPr>
        <p:spPr>
          <a:xfrm>
            <a:off x="7198037" y="2206696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9" name="object 79"/>
          <p:cNvSpPr/>
          <p:nvPr/>
        </p:nvSpPr>
        <p:spPr>
          <a:xfrm>
            <a:off x="7198037" y="2206696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6B6B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0" name="object 80"/>
          <p:cNvSpPr/>
          <p:nvPr/>
        </p:nvSpPr>
        <p:spPr>
          <a:xfrm>
            <a:off x="7353231" y="2361065"/>
            <a:ext cx="0" cy="42386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56307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1" name="object 81"/>
          <p:cNvSpPr/>
          <p:nvPr/>
        </p:nvSpPr>
        <p:spPr>
          <a:xfrm>
            <a:off x="7341418" y="232864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2" name="object 82"/>
          <p:cNvSpPr/>
          <p:nvPr/>
        </p:nvSpPr>
        <p:spPr>
          <a:xfrm>
            <a:off x="7341418" y="232864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3" name="object 83"/>
          <p:cNvSpPr/>
          <p:nvPr/>
        </p:nvSpPr>
        <p:spPr>
          <a:xfrm>
            <a:off x="7309075" y="2044502"/>
            <a:ext cx="88583" cy="88583"/>
          </a:xfrm>
          <a:custGeom>
            <a:avLst/>
            <a:gdLst/>
            <a:ahLst/>
            <a:cxnLst/>
            <a:rect l="l" t="t" r="r" b="b"/>
            <a:pathLst>
              <a:path w="118109" h="118110">
                <a:moveTo>
                  <a:pt x="0" y="58907"/>
                </a:moveTo>
                <a:lnTo>
                  <a:pt x="4629" y="35978"/>
                </a:lnTo>
                <a:lnTo>
                  <a:pt x="17253" y="17254"/>
                </a:lnTo>
                <a:lnTo>
                  <a:pt x="35975" y="4629"/>
                </a:lnTo>
                <a:lnTo>
                  <a:pt x="58899" y="0"/>
                </a:lnTo>
                <a:lnTo>
                  <a:pt x="100549" y="17254"/>
                </a:lnTo>
                <a:lnTo>
                  <a:pt x="117799" y="58907"/>
                </a:lnTo>
                <a:lnTo>
                  <a:pt x="113170" y="81837"/>
                </a:lnTo>
                <a:lnTo>
                  <a:pt x="100546" y="100562"/>
                </a:lnTo>
                <a:lnTo>
                  <a:pt x="81824" y="113187"/>
                </a:lnTo>
                <a:lnTo>
                  <a:pt x="58899" y="117817"/>
                </a:lnTo>
                <a:lnTo>
                  <a:pt x="35975" y="113187"/>
                </a:lnTo>
                <a:lnTo>
                  <a:pt x="17253" y="100562"/>
                </a:lnTo>
                <a:lnTo>
                  <a:pt x="4629" y="81837"/>
                </a:lnTo>
                <a:lnTo>
                  <a:pt x="0" y="5890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4" name="object 84"/>
          <p:cNvSpPr/>
          <p:nvPr/>
        </p:nvSpPr>
        <p:spPr>
          <a:xfrm>
            <a:off x="7329138" y="2064573"/>
            <a:ext cx="48577" cy="48577"/>
          </a:xfrm>
          <a:custGeom>
            <a:avLst/>
            <a:gdLst/>
            <a:ahLst/>
            <a:cxnLst/>
            <a:rect l="l" t="t" r="r" b="b"/>
            <a:pathLst>
              <a:path w="64770" h="64769">
                <a:moveTo>
                  <a:pt x="40224" y="24067"/>
                </a:moveTo>
                <a:lnTo>
                  <a:pt x="24074" y="24067"/>
                </a:lnTo>
                <a:lnTo>
                  <a:pt x="24074" y="0"/>
                </a:lnTo>
                <a:lnTo>
                  <a:pt x="40224" y="0"/>
                </a:lnTo>
                <a:lnTo>
                  <a:pt x="40224" y="24067"/>
                </a:lnTo>
                <a:close/>
              </a:path>
              <a:path w="64770" h="64769">
                <a:moveTo>
                  <a:pt x="64299" y="40229"/>
                </a:moveTo>
                <a:lnTo>
                  <a:pt x="0" y="40229"/>
                </a:lnTo>
                <a:lnTo>
                  <a:pt x="0" y="24067"/>
                </a:lnTo>
                <a:lnTo>
                  <a:pt x="64299" y="24067"/>
                </a:lnTo>
                <a:lnTo>
                  <a:pt x="64299" y="40229"/>
                </a:lnTo>
                <a:close/>
              </a:path>
              <a:path w="64770" h="64769">
                <a:moveTo>
                  <a:pt x="40224" y="64297"/>
                </a:moveTo>
                <a:lnTo>
                  <a:pt x="24074" y="64297"/>
                </a:lnTo>
                <a:lnTo>
                  <a:pt x="24074" y="40229"/>
                </a:lnTo>
                <a:lnTo>
                  <a:pt x="40224" y="40229"/>
                </a:lnTo>
                <a:lnTo>
                  <a:pt x="40224" y="642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5" name="object 85"/>
          <p:cNvSpPr/>
          <p:nvPr/>
        </p:nvSpPr>
        <p:spPr>
          <a:xfrm>
            <a:off x="7353250" y="2175755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5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6" name="object 86"/>
          <p:cNvSpPr/>
          <p:nvPr/>
        </p:nvSpPr>
        <p:spPr>
          <a:xfrm>
            <a:off x="7341456" y="214333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7" name="object 87"/>
          <p:cNvSpPr/>
          <p:nvPr/>
        </p:nvSpPr>
        <p:spPr>
          <a:xfrm>
            <a:off x="7341456" y="214333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8" name="object 88"/>
          <p:cNvSpPr/>
          <p:nvPr/>
        </p:nvSpPr>
        <p:spPr>
          <a:xfrm>
            <a:off x="7324001" y="2521637"/>
            <a:ext cx="58499" cy="1296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9" name="object 89"/>
          <p:cNvSpPr/>
          <p:nvPr/>
        </p:nvSpPr>
        <p:spPr>
          <a:xfrm>
            <a:off x="7353250" y="2009951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5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0" name="object 90"/>
          <p:cNvSpPr/>
          <p:nvPr/>
        </p:nvSpPr>
        <p:spPr>
          <a:xfrm>
            <a:off x="7341456" y="197753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1" name="object 91"/>
          <p:cNvSpPr/>
          <p:nvPr/>
        </p:nvSpPr>
        <p:spPr>
          <a:xfrm>
            <a:off x="7341456" y="197753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2" name="object 92"/>
          <p:cNvSpPr/>
          <p:nvPr/>
        </p:nvSpPr>
        <p:spPr>
          <a:xfrm>
            <a:off x="7130481" y="2121699"/>
            <a:ext cx="200978" cy="500539"/>
          </a:xfrm>
          <a:custGeom>
            <a:avLst/>
            <a:gdLst/>
            <a:ahLst/>
            <a:cxnLst/>
            <a:rect l="l" t="t" r="r" b="b"/>
            <a:pathLst>
              <a:path w="267970" h="667385">
                <a:moveTo>
                  <a:pt x="267549" y="667063"/>
                </a:moveTo>
                <a:lnTo>
                  <a:pt x="227650" y="661908"/>
                </a:lnTo>
                <a:lnTo>
                  <a:pt x="188707" y="647155"/>
                </a:lnTo>
                <a:lnTo>
                  <a:pt x="151458" y="623870"/>
                </a:lnTo>
                <a:lnTo>
                  <a:pt x="116639" y="593119"/>
                </a:lnTo>
                <a:lnTo>
                  <a:pt x="84987" y="555969"/>
                </a:lnTo>
                <a:lnTo>
                  <a:pt x="57237" y="513487"/>
                </a:lnTo>
                <a:lnTo>
                  <a:pt x="34127" y="466738"/>
                </a:lnTo>
                <a:lnTo>
                  <a:pt x="16393" y="416790"/>
                </a:lnTo>
                <a:lnTo>
                  <a:pt x="4772" y="364709"/>
                </a:lnTo>
                <a:lnTo>
                  <a:pt x="0" y="311561"/>
                </a:lnTo>
                <a:lnTo>
                  <a:pt x="2552" y="258414"/>
                </a:lnTo>
                <a:lnTo>
                  <a:pt x="11909" y="206333"/>
                </a:lnTo>
                <a:lnTo>
                  <a:pt x="27293" y="156384"/>
                </a:lnTo>
                <a:lnTo>
                  <a:pt x="47924" y="109635"/>
                </a:lnTo>
                <a:lnTo>
                  <a:pt x="73024" y="67152"/>
                </a:lnTo>
                <a:lnTo>
                  <a:pt x="99891" y="32148"/>
                </a:lnTo>
                <a:lnTo>
                  <a:pt x="129374" y="2709"/>
                </a:lnTo>
                <a:lnTo>
                  <a:pt x="131924" y="534"/>
                </a:lnTo>
                <a:lnTo>
                  <a:pt x="13257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3" name="object 93"/>
          <p:cNvSpPr/>
          <p:nvPr/>
        </p:nvSpPr>
        <p:spPr>
          <a:xfrm>
            <a:off x="7213695" y="2089628"/>
            <a:ext cx="83212" cy="60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4" name="object 94"/>
          <p:cNvSpPr/>
          <p:nvPr/>
        </p:nvSpPr>
        <p:spPr>
          <a:xfrm>
            <a:off x="7198019" y="3080302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5" name="object 95"/>
          <p:cNvSpPr/>
          <p:nvPr/>
        </p:nvSpPr>
        <p:spPr>
          <a:xfrm>
            <a:off x="7198019" y="3080302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6" name="object 96"/>
          <p:cNvSpPr/>
          <p:nvPr/>
        </p:nvSpPr>
        <p:spPr>
          <a:xfrm>
            <a:off x="7198037" y="2883708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7" name="object 97"/>
          <p:cNvSpPr/>
          <p:nvPr/>
        </p:nvSpPr>
        <p:spPr>
          <a:xfrm>
            <a:off x="7198037" y="2883708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8" name="object 98"/>
          <p:cNvSpPr/>
          <p:nvPr/>
        </p:nvSpPr>
        <p:spPr>
          <a:xfrm>
            <a:off x="7353231" y="3038077"/>
            <a:ext cx="0" cy="42386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5629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9" name="object 99"/>
          <p:cNvSpPr/>
          <p:nvPr/>
        </p:nvSpPr>
        <p:spPr>
          <a:xfrm>
            <a:off x="7341418" y="3005659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0" name="object 100"/>
          <p:cNvSpPr/>
          <p:nvPr/>
        </p:nvSpPr>
        <p:spPr>
          <a:xfrm>
            <a:off x="7341418" y="3005659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1" name="object 101"/>
          <p:cNvSpPr/>
          <p:nvPr/>
        </p:nvSpPr>
        <p:spPr>
          <a:xfrm>
            <a:off x="7309075" y="2721502"/>
            <a:ext cx="88583" cy="88583"/>
          </a:xfrm>
          <a:custGeom>
            <a:avLst/>
            <a:gdLst/>
            <a:ahLst/>
            <a:cxnLst/>
            <a:rect l="l" t="t" r="r" b="b"/>
            <a:pathLst>
              <a:path w="118109" h="118110">
                <a:moveTo>
                  <a:pt x="0" y="58924"/>
                </a:moveTo>
                <a:lnTo>
                  <a:pt x="4629" y="35985"/>
                </a:lnTo>
                <a:lnTo>
                  <a:pt x="17253" y="17256"/>
                </a:lnTo>
                <a:lnTo>
                  <a:pt x="35975" y="4629"/>
                </a:lnTo>
                <a:lnTo>
                  <a:pt x="58899" y="0"/>
                </a:lnTo>
                <a:lnTo>
                  <a:pt x="100549" y="17249"/>
                </a:lnTo>
                <a:lnTo>
                  <a:pt x="117799" y="58924"/>
                </a:lnTo>
                <a:lnTo>
                  <a:pt x="113170" y="81849"/>
                </a:lnTo>
                <a:lnTo>
                  <a:pt x="100546" y="100571"/>
                </a:lnTo>
                <a:lnTo>
                  <a:pt x="81824" y="113195"/>
                </a:lnTo>
                <a:lnTo>
                  <a:pt x="58899" y="117824"/>
                </a:lnTo>
                <a:lnTo>
                  <a:pt x="35975" y="113195"/>
                </a:lnTo>
                <a:lnTo>
                  <a:pt x="17253" y="100571"/>
                </a:lnTo>
                <a:lnTo>
                  <a:pt x="4629" y="81849"/>
                </a:lnTo>
                <a:lnTo>
                  <a:pt x="0" y="58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2" name="object 102"/>
          <p:cNvSpPr/>
          <p:nvPr/>
        </p:nvSpPr>
        <p:spPr>
          <a:xfrm>
            <a:off x="7329138" y="2741584"/>
            <a:ext cx="48577" cy="48577"/>
          </a:xfrm>
          <a:custGeom>
            <a:avLst/>
            <a:gdLst/>
            <a:ahLst/>
            <a:cxnLst/>
            <a:rect l="l" t="t" r="r" b="b"/>
            <a:pathLst>
              <a:path w="64770" h="64769">
                <a:moveTo>
                  <a:pt x="40224" y="24049"/>
                </a:moveTo>
                <a:lnTo>
                  <a:pt x="24074" y="24049"/>
                </a:lnTo>
                <a:lnTo>
                  <a:pt x="24074" y="0"/>
                </a:lnTo>
                <a:lnTo>
                  <a:pt x="40224" y="0"/>
                </a:lnTo>
                <a:lnTo>
                  <a:pt x="40224" y="24049"/>
                </a:lnTo>
                <a:close/>
              </a:path>
              <a:path w="64770" h="64769">
                <a:moveTo>
                  <a:pt x="64299" y="40224"/>
                </a:moveTo>
                <a:lnTo>
                  <a:pt x="0" y="40224"/>
                </a:lnTo>
                <a:lnTo>
                  <a:pt x="0" y="24049"/>
                </a:lnTo>
                <a:lnTo>
                  <a:pt x="64299" y="24049"/>
                </a:lnTo>
                <a:lnTo>
                  <a:pt x="64299" y="40224"/>
                </a:lnTo>
                <a:close/>
              </a:path>
              <a:path w="64770" h="64769">
                <a:moveTo>
                  <a:pt x="40224" y="64299"/>
                </a:moveTo>
                <a:lnTo>
                  <a:pt x="24074" y="64299"/>
                </a:lnTo>
                <a:lnTo>
                  <a:pt x="24074" y="40224"/>
                </a:lnTo>
                <a:lnTo>
                  <a:pt x="40224" y="40224"/>
                </a:lnTo>
                <a:lnTo>
                  <a:pt x="40224" y="64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3" name="object 103"/>
          <p:cNvSpPr/>
          <p:nvPr/>
        </p:nvSpPr>
        <p:spPr>
          <a:xfrm>
            <a:off x="7353250" y="2852752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7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4" name="object 104"/>
          <p:cNvSpPr/>
          <p:nvPr/>
        </p:nvSpPr>
        <p:spPr>
          <a:xfrm>
            <a:off x="7341456" y="2820334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5" name="object 105"/>
          <p:cNvSpPr/>
          <p:nvPr/>
        </p:nvSpPr>
        <p:spPr>
          <a:xfrm>
            <a:off x="7341456" y="2820334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6" name="object 106"/>
          <p:cNvSpPr/>
          <p:nvPr/>
        </p:nvSpPr>
        <p:spPr>
          <a:xfrm>
            <a:off x="7324001" y="3198641"/>
            <a:ext cx="58499" cy="1296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7" name="object 107"/>
          <p:cNvSpPr/>
          <p:nvPr/>
        </p:nvSpPr>
        <p:spPr>
          <a:xfrm>
            <a:off x="7353250" y="2686966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4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8" name="object 108"/>
          <p:cNvSpPr/>
          <p:nvPr/>
        </p:nvSpPr>
        <p:spPr>
          <a:xfrm>
            <a:off x="7341456" y="2654528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49"/>
                </a:moveTo>
                <a:lnTo>
                  <a:pt x="0" y="43249"/>
                </a:lnTo>
                <a:lnTo>
                  <a:pt x="15724" y="0"/>
                </a:lnTo>
                <a:lnTo>
                  <a:pt x="31449" y="43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9" name="object 109"/>
          <p:cNvSpPr/>
          <p:nvPr/>
        </p:nvSpPr>
        <p:spPr>
          <a:xfrm>
            <a:off x="7341456" y="2654528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49"/>
                </a:moveTo>
                <a:lnTo>
                  <a:pt x="15724" y="0"/>
                </a:lnTo>
                <a:lnTo>
                  <a:pt x="0" y="43249"/>
                </a:lnTo>
                <a:lnTo>
                  <a:pt x="31449" y="4324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0" name="object 110"/>
          <p:cNvSpPr/>
          <p:nvPr/>
        </p:nvSpPr>
        <p:spPr>
          <a:xfrm>
            <a:off x="7130481" y="2798697"/>
            <a:ext cx="200978" cy="500539"/>
          </a:xfrm>
          <a:custGeom>
            <a:avLst/>
            <a:gdLst/>
            <a:ahLst/>
            <a:cxnLst/>
            <a:rect l="l" t="t" r="r" b="b"/>
            <a:pathLst>
              <a:path w="267970" h="667385">
                <a:moveTo>
                  <a:pt x="267549" y="667073"/>
                </a:moveTo>
                <a:lnTo>
                  <a:pt x="227650" y="661918"/>
                </a:lnTo>
                <a:lnTo>
                  <a:pt x="188707" y="647165"/>
                </a:lnTo>
                <a:lnTo>
                  <a:pt x="151458" y="623880"/>
                </a:lnTo>
                <a:lnTo>
                  <a:pt x="116639" y="593129"/>
                </a:lnTo>
                <a:lnTo>
                  <a:pt x="84987" y="555980"/>
                </a:lnTo>
                <a:lnTo>
                  <a:pt x="57237" y="513497"/>
                </a:lnTo>
                <a:lnTo>
                  <a:pt x="34127" y="466749"/>
                </a:lnTo>
                <a:lnTo>
                  <a:pt x="16393" y="416802"/>
                </a:lnTo>
                <a:lnTo>
                  <a:pt x="4772" y="364721"/>
                </a:lnTo>
                <a:lnTo>
                  <a:pt x="0" y="311574"/>
                </a:lnTo>
                <a:lnTo>
                  <a:pt x="2552" y="258427"/>
                </a:lnTo>
                <a:lnTo>
                  <a:pt x="11909" y="206346"/>
                </a:lnTo>
                <a:lnTo>
                  <a:pt x="27293" y="156400"/>
                </a:lnTo>
                <a:lnTo>
                  <a:pt x="47924" y="109653"/>
                </a:lnTo>
                <a:lnTo>
                  <a:pt x="73024" y="67174"/>
                </a:lnTo>
                <a:lnTo>
                  <a:pt x="99891" y="32155"/>
                </a:lnTo>
                <a:lnTo>
                  <a:pt x="129374" y="2724"/>
                </a:lnTo>
                <a:lnTo>
                  <a:pt x="131924" y="549"/>
                </a:lnTo>
                <a:lnTo>
                  <a:pt x="13257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1" name="object 111"/>
          <p:cNvSpPr/>
          <p:nvPr/>
        </p:nvSpPr>
        <p:spPr>
          <a:xfrm>
            <a:off x="7213695" y="2766633"/>
            <a:ext cx="83212" cy="609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2" name="object 112"/>
          <p:cNvSpPr/>
          <p:nvPr/>
        </p:nvSpPr>
        <p:spPr>
          <a:xfrm>
            <a:off x="7198019" y="1726290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3" name="object 113"/>
          <p:cNvSpPr/>
          <p:nvPr/>
        </p:nvSpPr>
        <p:spPr>
          <a:xfrm>
            <a:off x="7198019" y="1726290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4" name="object 114"/>
          <p:cNvSpPr/>
          <p:nvPr/>
        </p:nvSpPr>
        <p:spPr>
          <a:xfrm>
            <a:off x="7198037" y="1529691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5" name="object 115"/>
          <p:cNvSpPr/>
          <p:nvPr/>
        </p:nvSpPr>
        <p:spPr>
          <a:xfrm>
            <a:off x="7198037" y="1529691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34"/>
                </a:lnTo>
                <a:lnTo>
                  <a:pt x="0" y="14863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6" name="object 116"/>
          <p:cNvSpPr/>
          <p:nvPr/>
        </p:nvSpPr>
        <p:spPr>
          <a:xfrm>
            <a:off x="7353231" y="1684060"/>
            <a:ext cx="0" cy="42386"/>
          </a:xfrm>
          <a:custGeom>
            <a:avLst/>
            <a:gdLst/>
            <a:ahLst/>
            <a:cxnLst/>
            <a:rect l="l" t="t" r="r" b="b"/>
            <a:pathLst>
              <a:path h="56515">
                <a:moveTo>
                  <a:pt x="0" y="56307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7" name="object 117"/>
          <p:cNvSpPr/>
          <p:nvPr/>
        </p:nvSpPr>
        <p:spPr>
          <a:xfrm>
            <a:off x="7341418" y="165164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8" name="object 118"/>
          <p:cNvSpPr/>
          <p:nvPr/>
        </p:nvSpPr>
        <p:spPr>
          <a:xfrm>
            <a:off x="7341418" y="165164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9" name="object 119"/>
          <p:cNvSpPr/>
          <p:nvPr/>
        </p:nvSpPr>
        <p:spPr>
          <a:xfrm>
            <a:off x="7309075" y="1367497"/>
            <a:ext cx="88583" cy="88583"/>
          </a:xfrm>
          <a:custGeom>
            <a:avLst/>
            <a:gdLst/>
            <a:ahLst/>
            <a:cxnLst/>
            <a:rect l="l" t="t" r="r" b="b"/>
            <a:pathLst>
              <a:path w="118109" h="118109">
                <a:moveTo>
                  <a:pt x="0" y="58907"/>
                </a:moveTo>
                <a:lnTo>
                  <a:pt x="4629" y="35978"/>
                </a:lnTo>
                <a:lnTo>
                  <a:pt x="17253" y="17254"/>
                </a:lnTo>
                <a:lnTo>
                  <a:pt x="35975" y="4629"/>
                </a:lnTo>
                <a:lnTo>
                  <a:pt x="58899" y="0"/>
                </a:lnTo>
                <a:lnTo>
                  <a:pt x="100549" y="17254"/>
                </a:lnTo>
                <a:lnTo>
                  <a:pt x="117799" y="58907"/>
                </a:lnTo>
                <a:lnTo>
                  <a:pt x="113170" y="81837"/>
                </a:lnTo>
                <a:lnTo>
                  <a:pt x="100546" y="100562"/>
                </a:lnTo>
                <a:lnTo>
                  <a:pt x="81824" y="113187"/>
                </a:lnTo>
                <a:lnTo>
                  <a:pt x="58899" y="117817"/>
                </a:lnTo>
                <a:lnTo>
                  <a:pt x="35975" y="113187"/>
                </a:lnTo>
                <a:lnTo>
                  <a:pt x="17253" y="100562"/>
                </a:lnTo>
                <a:lnTo>
                  <a:pt x="4629" y="81837"/>
                </a:lnTo>
                <a:lnTo>
                  <a:pt x="0" y="58907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0" name="object 120"/>
          <p:cNvSpPr/>
          <p:nvPr/>
        </p:nvSpPr>
        <p:spPr>
          <a:xfrm>
            <a:off x="7329138" y="1387569"/>
            <a:ext cx="48577" cy="48577"/>
          </a:xfrm>
          <a:custGeom>
            <a:avLst/>
            <a:gdLst/>
            <a:ahLst/>
            <a:cxnLst/>
            <a:rect l="l" t="t" r="r" b="b"/>
            <a:pathLst>
              <a:path w="64770" h="64769">
                <a:moveTo>
                  <a:pt x="40224" y="24067"/>
                </a:moveTo>
                <a:lnTo>
                  <a:pt x="24074" y="24067"/>
                </a:lnTo>
                <a:lnTo>
                  <a:pt x="24074" y="0"/>
                </a:lnTo>
                <a:lnTo>
                  <a:pt x="40224" y="0"/>
                </a:lnTo>
                <a:lnTo>
                  <a:pt x="40224" y="24067"/>
                </a:lnTo>
                <a:close/>
              </a:path>
              <a:path w="64770" h="64769">
                <a:moveTo>
                  <a:pt x="64299" y="40229"/>
                </a:moveTo>
                <a:lnTo>
                  <a:pt x="0" y="40229"/>
                </a:lnTo>
                <a:lnTo>
                  <a:pt x="0" y="24067"/>
                </a:lnTo>
                <a:lnTo>
                  <a:pt x="64299" y="24067"/>
                </a:lnTo>
                <a:lnTo>
                  <a:pt x="64299" y="40229"/>
                </a:lnTo>
                <a:close/>
              </a:path>
              <a:path w="64770" h="64769">
                <a:moveTo>
                  <a:pt x="40224" y="64297"/>
                </a:moveTo>
                <a:lnTo>
                  <a:pt x="24074" y="64297"/>
                </a:lnTo>
                <a:lnTo>
                  <a:pt x="24074" y="40229"/>
                </a:lnTo>
                <a:lnTo>
                  <a:pt x="40224" y="40229"/>
                </a:lnTo>
                <a:lnTo>
                  <a:pt x="40224" y="642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1" name="object 121"/>
          <p:cNvSpPr/>
          <p:nvPr/>
        </p:nvSpPr>
        <p:spPr>
          <a:xfrm>
            <a:off x="7353250" y="1498750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5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2" name="object 122"/>
          <p:cNvSpPr/>
          <p:nvPr/>
        </p:nvSpPr>
        <p:spPr>
          <a:xfrm>
            <a:off x="7341456" y="146633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3" name="object 123"/>
          <p:cNvSpPr/>
          <p:nvPr/>
        </p:nvSpPr>
        <p:spPr>
          <a:xfrm>
            <a:off x="7341456" y="1466332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4" name="object 124"/>
          <p:cNvSpPr/>
          <p:nvPr/>
        </p:nvSpPr>
        <p:spPr>
          <a:xfrm>
            <a:off x="7324001" y="1844638"/>
            <a:ext cx="58499" cy="1296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5" name="object 125"/>
          <p:cNvSpPr/>
          <p:nvPr/>
        </p:nvSpPr>
        <p:spPr>
          <a:xfrm>
            <a:off x="7353250" y="1332946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5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6" name="object 126"/>
          <p:cNvSpPr/>
          <p:nvPr/>
        </p:nvSpPr>
        <p:spPr>
          <a:xfrm>
            <a:off x="7341456" y="1300528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7" name="object 127"/>
          <p:cNvSpPr/>
          <p:nvPr/>
        </p:nvSpPr>
        <p:spPr>
          <a:xfrm>
            <a:off x="7341456" y="1300528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8" name="object 128"/>
          <p:cNvSpPr/>
          <p:nvPr/>
        </p:nvSpPr>
        <p:spPr>
          <a:xfrm>
            <a:off x="7130481" y="1444694"/>
            <a:ext cx="200978" cy="500539"/>
          </a:xfrm>
          <a:custGeom>
            <a:avLst/>
            <a:gdLst/>
            <a:ahLst/>
            <a:cxnLst/>
            <a:rect l="l" t="t" r="r" b="b"/>
            <a:pathLst>
              <a:path w="267970" h="667385">
                <a:moveTo>
                  <a:pt x="267549" y="667066"/>
                </a:moveTo>
                <a:lnTo>
                  <a:pt x="227650" y="661911"/>
                </a:lnTo>
                <a:lnTo>
                  <a:pt x="188707" y="647157"/>
                </a:lnTo>
                <a:lnTo>
                  <a:pt x="151458" y="623872"/>
                </a:lnTo>
                <a:lnTo>
                  <a:pt x="116639" y="593121"/>
                </a:lnTo>
                <a:lnTo>
                  <a:pt x="84987" y="555971"/>
                </a:lnTo>
                <a:lnTo>
                  <a:pt x="57237" y="513488"/>
                </a:lnTo>
                <a:lnTo>
                  <a:pt x="34127" y="466739"/>
                </a:lnTo>
                <a:lnTo>
                  <a:pt x="16393" y="416791"/>
                </a:lnTo>
                <a:lnTo>
                  <a:pt x="4772" y="364709"/>
                </a:lnTo>
                <a:lnTo>
                  <a:pt x="0" y="311561"/>
                </a:lnTo>
                <a:lnTo>
                  <a:pt x="2552" y="258414"/>
                </a:lnTo>
                <a:lnTo>
                  <a:pt x="11909" y="206333"/>
                </a:lnTo>
                <a:lnTo>
                  <a:pt x="27293" y="156384"/>
                </a:lnTo>
                <a:lnTo>
                  <a:pt x="47924" y="109635"/>
                </a:lnTo>
                <a:lnTo>
                  <a:pt x="73024" y="67152"/>
                </a:lnTo>
                <a:lnTo>
                  <a:pt x="99891" y="32148"/>
                </a:lnTo>
                <a:lnTo>
                  <a:pt x="129374" y="2709"/>
                </a:lnTo>
                <a:lnTo>
                  <a:pt x="131924" y="534"/>
                </a:lnTo>
                <a:lnTo>
                  <a:pt x="13257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9" name="object 129"/>
          <p:cNvSpPr/>
          <p:nvPr/>
        </p:nvSpPr>
        <p:spPr>
          <a:xfrm>
            <a:off x="7213695" y="1412623"/>
            <a:ext cx="83212" cy="609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0" name="object 130"/>
          <p:cNvSpPr/>
          <p:nvPr/>
        </p:nvSpPr>
        <p:spPr>
          <a:xfrm>
            <a:off x="7198019" y="3757307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1" name="object 131"/>
          <p:cNvSpPr/>
          <p:nvPr/>
        </p:nvSpPr>
        <p:spPr>
          <a:xfrm>
            <a:off x="7198019" y="3757307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74" y="0"/>
                </a:lnTo>
                <a:lnTo>
                  <a:pt x="413874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6B6B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2" name="object 132"/>
          <p:cNvSpPr/>
          <p:nvPr/>
        </p:nvSpPr>
        <p:spPr>
          <a:xfrm>
            <a:off x="7198037" y="3560714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3" name="object 133"/>
          <p:cNvSpPr/>
          <p:nvPr/>
        </p:nvSpPr>
        <p:spPr>
          <a:xfrm>
            <a:off x="7198037" y="3560714"/>
            <a:ext cx="310515" cy="111919"/>
          </a:xfrm>
          <a:custGeom>
            <a:avLst/>
            <a:gdLst/>
            <a:ahLst/>
            <a:cxnLst/>
            <a:rect l="l" t="t" r="r" b="b"/>
            <a:pathLst>
              <a:path w="414020" h="149225">
                <a:moveTo>
                  <a:pt x="0" y="0"/>
                </a:moveTo>
                <a:lnTo>
                  <a:pt x="413899" y="0"/>
                </a:lnTo>
                <a:lnTo>
                  <a:pt x="413899" y="148624"/>
                </a:lnTo>
                <a:lnTo>
                  <a:pt x="0" y="1486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B6B6B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4" name="object 134"/>
          <p:cNvSpPr/>
          <p:nvPr/>
        </p:nvSpPr>
        <p:spPr>
          <a:xfrm>
            <a:off x="7353231" y="3715082"/>
            <a:ext cx="0" cy="42386"/>
          </a:xfrm>
          <a:custGeom>
            <a:avLst/>
            <a:gdLst/>
            <a:ahLst/>
            <a:cxnLst/>
            <a:rect l="l" t="t" r="r" b="b"/>
            <a:pathLst>
              <a:path h="56514">
                <a:moveTo>
                  <a:pt x="0" y="5629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5" name="object 135"/>
          <p:cNvSpPr/>
          <p:nvPr/>
        </p:nvSpPr>
        <p:spPr>
          <a:xfrm>
            <a:off x="7341418" y="368266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0" y="43224"/>
                </a:lnTo>
                <a:lnTo>
                  <a:pt x="15749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6" name="object 136"/>
          <p:cNvSpPr/>
          <p:nvPr/>
        </p:nvSpPr>
        <p:spPr>
          <a:xfrm>
            <a:off x="7341418" y="368266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74" y="43224"/>
                </a:moveTo>
                <a:lnTo>
                  <a:pt x="15749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7" name="object 137"/>
          <p:cNvSpPr/>
          <p:nvPr/>
        </p:nvSpPr>
        <p:spPr>
          <a:xfrm>
            <a:off x="7309075" y="3398506"/>
            <a:ext cx="88583" cy="88583"/>
          </a:xfrm>
          <a:custGeom>
            <a:avLst/>
            <a:gdLst/>
            <a:ahLst/>
            <a:cxnLst/>
            <a:rect l="l" t="t" r="r" b="b"/>
            <a:pathLst>
              <a:path w="118109" h="118110">
                <a:moveTo>
                  <a:pt x="0" y="58924"/>
                </a:moveTo>
                <a:lnTo>
                  <a:pt x="4629" y="35985"/>
                </a:lnTo>
                <a:lnTo>
                  <a:pt x="17253" y="17256"/>
                </a:lnTo>
                <a:lnTo>
                  <a:pt x="35975" y="4629"/>
                </a:lnTo>
                <a:lnTo>
                  <a:pt x="58899" y="0"/>
                </a:lnTo>
                <a:lnTo>
                  <a:pt x="100549" y="17249"/>
                </a:lnTo>
                <a:lnTo>
                  <a:pt x="117799" y="58924"/>
                </a:lnTo>
                <a:lnTo>
                  <a:pt x="113170" y="81849"/>
                </a:lnTo>
                <a:lnTo>
                  <a:pt x="100546" y="100571"/>
                </a:lnTo>
                <a:lnTo>
                  <a:pt x="81824" y="113195"/>
                </a:lnTo>
                <a:lnTo>
                  <a:pt x="58899" y="117824"/>
                </a:lnTo>
                <a:lnTo>
                  <a:pt x="35975" y="113195"/>
                </a:lnTo>
                <a:lnTo>
                  <a:pt x="17253" y="100571"/>
                </a:lnTo>
                <a:lnTo>
                  <a:pt x="4629" y="81849"/>
                </a:lnTo>
                <a:lnTo>
                  <a:pt x="0" y="58924"/>
                </a:lnTo>
                <a:close/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8" name="object 138"/>
          <p:cNvSpPr/>
          <p:nvPr/>
        </p:nvSpPr>
        <p:spPr>
          <a:xfrm>
            <a:off x="7329138" y="3418589"/>
            <a:ext cx="48577" cy="48577"/>
          </a:xfrm>
          <a:custGeom>
            <a:avLst/>
            <a:gdLst/>
            <a:ahLst/>
            <a:cxnLst/>
            <a:rect l="l" t="t" r="r" b="b"/>
            <a:pathLst>
              <a:path w="64770" h="64770">
                <a:moveTo>
                  <a:pt x="40224" y="24049"/>
                </a:moveTo>
                <a:lnTo>
                  <a:pt x="24074" y="24049"/>
                </a:lnTo>
                <a:lnTo>
                  <a:pt x="24074" y="0"/>
                </a:lnTo>
                <a:lnTo>
                  <a:pt x="40224" y="0"/>
                </a:lnTo>
                <a:lnTo>
                  <a:pt x="40224" y="24049"/>
                </a:lnTo>
                <a:close/>
              </a:path>
              <a:path w="64770" h="64770">
                <a:moveTo>
                  <a:pt x="64299" y="40224"/>
                </a:moveTo>
                <a:lnTo>
                  <a:pt x="0" y="40224"/>
                </a:lnTo>
                <a:lnTo>
                  <a:pt x="0" y="24049"/>
                </a:lnTo>
                <a:lnTo>
                  <a:pt x="64299" y="24049"/>
                </a:lnTo>
                <a:lnTo>
                  <a:pt x="64299" y="40224"/>
                </a:lnTo>
                <a:close/>
              </a:path>
              <a:path w="64770" h="64770">
                <a:moveTo>
                  <a:pt x="40224" y="64299"/>
                </a:moveTo>
                <a:lnTo>
                  <a:pt x="24074" y="64299"/>
                </a:lnTo>
                <a:lnTo>
                  <a:pt x="24074" y="40224"/>
                </a:lnTo>
                <a:lnTo>
                  <a:pt x="40224" y="40224"/>
                </a:lnTo>
                <a:lnTo>
                  <a:pt x="40224" y="64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9" name="object 139"/>
          <p:cNvSpPr/>
          <p:nvPr/>
        </p:nvSpPr>
        <p:spPr>
          <a:xfrm>
            <a:off x="7353250" y="3529758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7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0" name="object 140"/>
          <p:cNvSpPr/>
          <p:nvPr/>
        </p:nvSpPr>
        <p:spPr>
          <a:xfrm>
            <a:off x="7341456" y="3497339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1" name="object 141"/>
          <p:cNvSpPr/>
          <p:nvPr/>
        </p:nvSpPr>
        <p:spPr>
          <a:xfrm>
            <a:off x="7341456" y="3497339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2" name="object 142"/>
          <p:cNvSpPr/>
          <p:nvPr/>
        </p:nvSpPr>
        <p:spPr>
          <a:xfrm>
            <a:off x="7324001" y="3875646"/>
            <a:ext cx="58499" cy="1296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3" name="object 143"/>
          <p:cNvSpPr/>
          <p:nvPr/>
        </p:nvSpPr>
        <p:spPr>
          <a:xfrm>
            <a:off x="7353250" y="3363952"/>
            <a:ext cx="0" cy="30956"/>
          </a:xfrm>
          <a:custGeom>
            <a:avLst/>
            <a:gdLst/>
            <a:ahLst/>
            <a:cxnLst/>
            <a:rect l="l" t="t" r="r" b="b"/>
            <a:pathLst>
              <a:path h="41275">
                <a:moveTo>
                  <a:pt x="0" y="41274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4" name="object 144"/>
          <p:cNvSpPr/>
          <p:nvPr/>
        </p:nvSpPr>
        <p:spPr>
          <a:xfrm>
            <a:off x="7341456" y="333153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49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5" name="object 145"/>
          <p:cNvSpPr/>
          <p:nvPr/>
        </p:nvSpPr>
        <p:spPr>
          <a:xfrm>
            <a:off x="7341456" y="3331533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4">
                <a:moveTo>
                  <a:pt x="31449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49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6" name="object 146"/>
          <p:cNvSpPr/>
          <p:nvPr/>
        </p:nvSpPr>
        <p:spPr>
          <a:xfrm>
            <a:off x="7130481" y="3475701"/>
            <a:ext cx="200978" cy="500539"/>
          </a:xfrm>
          <a:custGeom>
            <a:avLst/>
            <a:gdLst/>
            <a:ahLst/>
            <a:cxnLst/>
            <a:rect l="l" t="t" r="r" b="b"/>
            <a:pathLst>
              <a:path w="267970" h="667385">
                <a:moveTo>
                  <a:pt x="267549" y="667073"/>
                </a:moveTo>
                <a:lnTo>
                  <a:pt x="227650" y="661918"/>
                </a:lnTo>
                <a:lnTo>
                  <a:pt x="188707" y="647165"/>
                </a:lnTo>
                <a:lnTo>
                  <a:pt x="151458" y="623880"/>
                </a:lnTo>
                <a:lnTo>
                  <a:pt x="116639" y="593129"/>
                </a:lnTo>
                <a:lnTo>
                  <a:pt x="84987" y="555980"/>
                </a:lnTo>
                <a:lnTo>
                  <a:pt x="57237" y="513497"/>
                </a:lnTo>
                <a:lnTo>
                  <a:pt x="34127" y="466749"/>
                </a:lnTo>
                <a:lnTo>
                  <a:pt x="16393" y="416802"/>
                </a:lnTo>
                <a:lnTo>
                  <a:pt x="4772" y="364721"/>
                </a:lnTo>
                <a:lnTo>
                  <a:pt x="0" y="311574"/>
                </a:lnTo>
                <a:lnTo>
                  <a:pt x="2552" y="258427"/>
                </a:lnTo>
                <a:lnTo>
                  <a:pt x="11909" y="206346"/>
                </a:lnTo>
                <a:lnTo>
                  <a:pt x="27293" y="156400"/>
                </a:lnTo>
                <a:lnTo>
                  <a:pt x="47924" y="109653"/>
                </a:lnTo>
                <a:lnTo>
                  <a:pt x="73024" y="67174"/>
                </a:lnTo>
                <a:lnTo>
                  <a:pt x="99891" y="32155"/>
                </a:lnTo>
                <a:lnTo>
                  <a:pt x="129374" y="2724"/>
                </a:lnTo>
                <a:lnTo>
                  <a:pt x="131924" y="549"/>
                </a:lnTo>
                <a:lnTo>
                  <a:pt x="132574" y="0"/>
                </a:lnTo>
              </a:path>
            </a:pathLst>
          </a:custGeom>
          <a:ln w="19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7" name="object 147"/>
          <p:cNvSpPr/>
          <p:nvPr/>
        </p:nvSpPr>
        <p:spPr>
          <a:xfrm>
            <a:off x="7213695" y="3443638"/>
            <a:ext cx="83212" cy="609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8" name="object 148"/>
          <p:cNvSpPr txBox="1">
            <a:spLocks noGrp="1"/>
          </p:cNvSpPr>
          <p:nvPr>
            <p:ph type="sldNum" sz="quarter" idx="7"/>
          </p:nvPr>
        </p:nvSpPr>
        <p:spPr>
          <a:xfrm>
            <a:off x="6583680" y="6377941"/>
            <a:ext cx="210312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85"/>
              </a:lnSpc>
            </a:pPr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marL="9525">
                <a:lnSpc>
                  <a:spcPts val="1785"/>
                </a:lnSpc>
              </a:pPr>
              <a:t>207</a:t>
            </a:fld>
            <a:endParaRPr sz="1500"/>
          </a:p>
        </p:txBody>
      </p:sp>
      <p:sp>
        <p:nvSpPr>
          <p:cNvPr id="149" name="object 149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nn-NO" spc="-5">
                <a:solidFill>
                  <a:prstClr val="white"/>
                </a:solidFill>
              </a:rPr>
              <a:t>Fei-Fei Li &amp; Andrej Karpathy &amp; Justin</a:t>
            </a:r>
            <a:r>
              <a:rPr lang="nn-NO" spc="65">
                <a:solidFill>
                  <a:prstClr val="white"/>
                </a:solidFill>
              </a:rPr>
              <a:t> </a:t>
            </a:r>
            <a:r>
              <a:rPr lang="nn-NO" spc="-5">
                <a:solidFill>
                  <a:prstClr val="white"/>
                </a:solidFill>
              </a:rPr>
              <a:t>Johnson</a:t>
            </a:r>
            <a:endParaRPr spc="-4" dirty="0"/>
          </a:p>
        </p:txBody>
      </p:sp>
      <p:sp>
        <p:nvSpPr>
          <p:cNvPr id="150" name="object 150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42303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568"/>
              </a:lnSpc>
            </a:pPr>
            <a:r>
              <a:rPr lang="en-US" spc="-5">
                <a:solidFill>
                  <a:prstClr val="white"/>
                </a:solidFill>
              </a:rPr>
              <a:t>27 Jan</a:t>
            </a:r>
            <a:r>
              <a:rPr lang="en-US" spc="-65">
                <a:solidFill>
                  <a:prstClr val="white"/>
                </a:solidFill>
              </a:rPr>
              <a:t> </a:t>
            </a:r>
            <a:r>
              <a:rPr lang="en-US" spc="-5">
                <a:solidFill>
                  <a:prstClr val="white"/>
                </a:solidFill>
              </a:rPr>
              <a:t>2016</a:t>
            </a:r>
            <a:endParaRPr spc="-4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2B4C19F-1EAA-43A6-9FAE-83FA5A1E3BDB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152" name="Slide Number Placeholder 3">
            <a:extLst>
              <a:ext uri="{FF2B5EF4-FFF2-40B4-BE49-F238E27FC236}">
                <a16:creationId xmlns:a16="http://schemas.microsoft.com/office/drawing/2014/main" id="{094F31D0-A166-23D7-C9B9-F3E7792C4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207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4" name="Title 14">
            <a:extLst>
              <a:ext uri="{FF2B5EF4-FFF2-40B4-BE49-F238E27FC236}">
                <a16:creationId xmlns:a16="http://schemas.microsoft.com/office/drawing/2014/main" id="{16741A0B-14B6-960A-3940-F05113634128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Improving ResNets …</a:t>
            </a:r>
          </a:p>
        </p:txBody>
      </p:sp>
    </p:spTree>
    <p:extLst>
      <p:ext uri="{BB962C8B-B14F-4D97-AF65-F5344CB8AC3E}">
        <p14:creationId xmlns:p14="http://schemas.microsoft.com/office/powerpoint/2010/main" val="1713278662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62837" y="1611209"/>
            <a:ext cx="6346337" cy="24225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" name="object 3"/>
          <p:cNvSpPr/>
          <p:nvPr/>
        </p:nvSpPr>
        <p:spPr>
          <a:xfrm>
            <a:off x="6507570" y="1802112"/>
            <a:ext cx="563880" cy="200978"/>
          </a:xfrm>
          <a:custGeom>
            <a:avLst/>
            <a:gdLst/>
            <a:ahLst/>
            <a:cxnLst/>
            <a:rect l="l" t="t" r="r" b="b"/>
            <a:pathLst>
              <a:path w="751840" h="267969">
                <a:moveTo>
                  <a:pt x="0" y="0"/>
                </a:moveTo>
                <a:lnTo>
                  <a:pt x="751798" y="0"/>
                </a:lnTo>
                <a:lnTo>
                  <a:pt x="7517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" name="object 4"/>
          <p:cNvSpPr/>
          <p:nvPr/>
        </p:nvSpPr>
        <p:spPr>
          <a:xfrm>
            <a:off x="4730449" y="2826347"/>
            <a:ext cx="514350" cy="200978"/>
          </a:xfrm>
          <a:custGeom>
            <a:avLst/>
            <a:gdLst/>
            <a:ahLst/>
            <a:cxnLst/>
            <a:rect l="l" t="t" r="r" b="b"/>
            <a:pathLst>
              <a:path w="685800" h="267969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/>
          <p:nvPr/>
        </p:nvSpPr>
        <p:spPr>
          <a:xfrm>
            <a:off x="1807745" y="4033806"/>
            <a:ext cx="286449" cy="656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/>
          <p:nvPr/>
        </p:nvSpPr>
        <p:spPr>
          <a:xfrm>
            <a:off x="2369779" y="4037436"/>
            <a:ext cx="393696" cy="6563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" name="object 7"/>
          <p:cNvSpPr/>
          <p:nvPr/>
        </p:nvSpPr>
        <p:spPr>
          <a:xfrm>
            <a:off x="2382519" y="4154749"/>
            <a:ext cx="370058" cy="626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" name="object 8"/>
          <p:cNvSpPr/>
          <p:nvPr/>
        </p:nvSpPr>
        <p:spPr>
          <a:xfrm>
            <a:off x="2912950" y="4037430"/>
            <a:ext cx="580595" cy="19511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" name="object 9"/>
          <p:cNvSpPr/>
          <p:nvPr/>
        </p:nvSpPr>
        <p:spPr>
          <a:xfrm>
            <a:off x="3649244" y="4033806"/>
            <a:ext cx="295815" cy="656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" name="object 10"/>
          <p:cNvSpPr/>
          <p:nvPr/>
        </p:nvSpPr>
        <p:spPr>
          <a:xfrm>
            <a:off x="3677569" y="4152682"/>
            <a:ext cx="244494" cy="771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" name="object 11"/>
          <p:cNvSpPr/>
          <p:nvPr/>
        </p:nvSpPr>
        <p:spPr>
          <a:xfrm>
            <a:off x="4181914" y="4035593"/>
            <a:ext cx="459667" cy="799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" name="object 12"/>
          <p:cNvSpPr/>
          <p:nvPr/>
        </p:nvSpPr>
        <p:spPr>
          <a:xfrm>
            <a:off x="4091624" y="4146878"/>
            <a:ext cx="637512" cy="8204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" name="object 13"/>
          <p:cNvSpPr/>
          <p:nvPr/>
        </p:nvSpPr>
        <p:spPr>
          <a:xfrm>
            <a:off x="4763632" y="4033808"/>
            <a:ext cx="493225" cy="8170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" name="object 14"/>
          <p:cNvSpPr/>
          <p:nvPr/>
        </p:nvSpPr>
        <p:spPr>
          <a:xfrm>
            <a:off x="4772688" y="4146879"/>
            <a:ext cx="478820" cy="8293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5" name="object 15"/>
          <p:cNvSpPr/>
          <p:nvPr/>
        </p:nvSpPr>
        <p:spPr>
          <a:xfrm>
            <a:off x="5452509" y="4033808"/>
            <a:ext cx="322424" cy="1951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6" name="object 16"/>
          <p:cNvSpPr/>
          <p:nvPr/>
        </p:nvSpPr>
        <p:spPr>
          <a:xfrm>
            <a:off x="7107073" y="4033808"/>
            <a:ext cx="656470" cy="8170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7" name="object 17"/>
          <p:cNvSpPr/>
          <p:nvPr/>
        </p:nvSpPr>
        <p:spPr>
          <a:xfrm>
            <a:off x="6019797" y="4033806"/>
            <a:ext cx="368768" cy="6563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8" name="object 18"/>
          <p:cNvSpPr/>
          <p:nvPr/>
        </p:nvSpPr>
        <p:spPr>
          <a:xfrm>
            <a:off x="6623992" y="4031886"/>
            <a:ext cx="283856" cy="19511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9" name="object 19"/>
          <p:cNvSpPr txBox="1"/>
          <p:nvPr/>
        </p:nvSpPr>
        <p:spPr>
          <a:xfrm>
            <a:off x="1739061" y="3393816"/>
            <a:ext cx="1079183" cy="151003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2383" rIns="0" bIns="0" rtlCol="0">
            <a:spAutoFit/>
          </a:bodyPr>
          <a:lstStyle/>
          <a:p>
            <a:pPr marL="348615">
              <a:spcBef>
                <a:spcPts val="98"/>
              </a:spcBef>
            </a:pPr>
            <a:r>
              <a:rPr sz="900" dirty="0"/>
              <a:t>shallow</a:t>
            </a:r>
            <a:endParaRPr sz="900"/>
          </a:p>
        </p:txBody>
      </p:sp>
      <p:sp>
        <p:nvSpPr>
          <p:cNvPr id="20" name="object 20"/>
          <p:cNvSpPr txBox="1"/>
          <p:nvPr/>
        </p:nvSpPr>
        <p:spPr>
          <a:xfrm>
            <a:off x="2917328" y="3393816"/>
            <a:ext cx="514350" cy="151003"/>
          </a:xfrm>
          <a:prstGeom prst="rect">
            <a:avLst/>
          </a:prstGeom>
          <a:solidFill>
            <a:srgbClr val="FFFFFF"/>
          </a:solidFill>
          <a:ln w="9524">
            <a:solidFill>
              <a:srgbClr val="000000"/>
            </a:solidFill>
          </a:ln>
        </p:spPr>
        <p:txBody>
          <a:bodyPr vert="horz" wrap="square" lIns="0" tIns="12383" rIns="0" bIns="0" rtlCol="0">
            <a:spAutoFit/>
          </a:bodyPr>
          <a:lstStyle/>
          <a:p>
            <a:pPr marL="44291">
              <a:spcBef>
                <a:spcPts val="98"/>
              </a:spcBef>
            </a:pPr>
            <a:r>
              <a:rPr sz="900" dirty="0"/>
              <a:t>8</a:t>
            </a:r>
            <a:r>
              <a:rPr sz="900" spc="-26" dirty="0"/>
              <a:t> </a:t>
            </a:r>
            <a:r>
              <a:rPr sz="900" spc="-4" dirty="0"/>
              <a:t>layers</a:t>
            </a:r>
            <a:endParaRPr sz="900"/>
          </a:p>
        </p:txBody>
      </p:sp>
      <p:sp>
        <p:nvSpPr>
          <p:cNvPr id="21" name="object 21"/>
          <p:cNvSpPr/>
          <p:nvPr/>
        </p:nvSpPr>
        <p:spPr>
          <a:xfrm>
            <a:off x="3545976" y="3393815"/>
            <a:ext cx="514350" cy="200978"/>
          </a:xfrm>
          <a:custGeom>
            <a:avLst/>
            <a:gdLst/>
            <a:ahLst/>
            <a:cxnLst/>
            <a:rect l="l" t="t" r="r" b="b"/>
            <a:pathLst>
              <a:path w="685800" h="267970">
                <a:moveTo>
                  <a:pt x="0" y="0"/>
                </a:moveTo>
                <a:lnTo>
                  <a:pt x="685198" y="0"/>
                </a:lnTo>
                <a:lnTo>
                  <a:pt x="685198" y="267899"/>
                </a:lnTo>
                <a:lnTo>
                  <a:pt x="0" y="26789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2" name="object 22"/>
          <p:cNvSpPr txBox="1"/>
          <p:nvPr/>
        </p:nvSpPr>
        <p:spPr>
          <a:xfrm>
            <a:off x="3545976" y="3393816"/>
            <a:ext cx="514350" cy="151003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12383" rIns="0" bIns="0" rtlCol="0">
            <a:spAutoFit/>
          </a:bodyPr>
          <a:lstStyle/>
          <a:p>
            <a:pPr marL="44291">
              <a:spcBef>
                <a:spcPts val="98"/>
              </a:spcBef>
            </a:pPr>
            <a:r>
              <a:rPr sz="900" dirty="0"/>
              <a:t>8</a:t>
            </a:r>
            <a:r>
              <a:rPr sz="900" spc="-26" dirty="0"/>
              <a:t> </a:t>
            </a:r>
            <a:r>
              <a:rPr sz="900" spc="-4" dirty="0"/>
              <a:t>layers</a:t>
            </a:r>
            <a:endParaRPr sz="900"/>
          </a:p>
        </p:txBody>
      </p:sp>
      <p:sp>
        <p:nvSpPr>
          <p:cNvPr id="23" name="object 23"/>
          <p:cNvSpPr txBox="1"/>
          <p:nvPr/>
        </p:nvSpPr>
        <p:spPr>
          <a:xfrm>
            <a:off x="4101800" y="2826348"/>
            <a:ext cx="514350" cy="166873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28099" rIns="0" bIns="0" rtlCol="0">
            <a:spAutoFit/>
          </a:bodyPr>
          <a:lstStyle/>
          <a:p>
            <a:pPr marL="24765">
              <a:spcBef>
                <a:spcPts val="221"/>
              </a:spcBef>
            </a:pPr>
            <a:r>
              <a:rPr sz="900" spc="-4" dirty="0"/>
              <a:t>19</a:t>
            </a:r>
            <a:r>
              <a:rPr sz="900" spc="-41" dirty="0"/>
              <a:t> </a:t>
            </a:r>
            <a:r>
              <a:rPr sz="900" spc="-4" dirty="0"/>
              <a:t>layers</a:t>
            </a:r>
            <a:endParaRPr sz="900"/>
          </a:p>
        </p:txBody>
      </p:sp>
      <p:sp>
        <p:nvSpPr>
          <p:cNvPr id="24" name="object 24"/>
          <p:cNvSpPr txBox="1"/>
          <p:nvPr/>
        </p:nvSpPr>
        <p:spPr>
          <a:xfrm>
            <a:off x="4745980" y="2844844"/>
            <a:ext cx="482918" cy="1481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900" spc="-4" dirty="0"/>
              <a:t>22</a:t>
            </a:r>
            <a:r>
              <a:rPr sz="900" spc="-56" dirty="0"/>
              <a:t> </a:t>
            </a:r>
            <a:r>
              <a:rPr sz="900" spc="-4" dirty="0"/>
              <a:t>layers</a:t>
            </a:r>
            <a:endParaRPr sz="900"/>
          </a:p>
        </p:txBody>
      </p:sp>
      <p:sp>
        <p:nvSpPr>
          <p:cNvPr id="25" name="object 25"/>
          <p:cNvSpPr txBox="1"/>
          <p:nvPr/>
        </p:nvSpPr>
        <p:spPr>
          <a:xfrm>
            <a:off x="5250272" y="1802112"/>
            <a:ext cx="563880" cy="166873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28099" rIns="0" bIns="0" rtlCol="0">
            <a:spAutoFit/>
          </a:bodyPr>
          <a:lstStyle/>
          <a:p>
            <a:pPr marL="18098">
              <a:spcBef>
                <a:spcPts val="221"/>
              </a:spcBef>
            </a:pPr>
            <a:r>
              <a:rPr sz="900" spc="-4" dirty="0"/>
              <a:t>152</a:t>
            </a:r>
            <a:r>
              <a:rPr sz="900" spc="-45" dirty="0"/>
              <a:t> </a:t>
            </a:r>
            <a:r>
              <a:rPr sz="900" spc="-4" dirty="0"/>
              <a:t>layers</a:t>
            </a:r>
            <a:endParaRPr sz="900"/>
          </a:p>
        </p:txBody>
      </p:sp>
      <p:sp>
        <p:nvSpPr>
          <p:cNvPr id="26" name="object 26"/>
          <p:cNvSpPr txBox="1"/>
          <p:nvPr/>
        </p:nvSpPr>
        <p:spPr>
          <a:xfrm>
            <a:off x="5878923" y="1802112"/>
            <a:ext cx="1183481" cy="166873"/>
          </a:xfrm>
          <a:prstGeom prst="rect">
            <a:avLst/>
          </a:prstGeom>
          <a:ln w="9524">
            <a:solidFill>
              <a:srgbClr val="000000"/>
            </a:solidFill>
          </a:ln>
        </p:spPr>
        <p:txBody>
          <a:bodyPr vert="horz" wrap="square" lIns="0" tIns="28099" rIns="0" bIns="0" rtlCol="0">
            <a:spAutoFit/>
          </a:bodyPr>
          <a:lstStyle/>
          <a:p>
            <a:pPr marL="18098">
              <a:spcBef>
                <a:spcPts val="221"/>
              </a:spcBef>
              <a:tabLst>
                <a:tab pos="646748" algn="l"/>
              </a:tabLst>
            </a:pPr>
            <a:r>
              <a:rPr sz="900" spc="-4" dirty="0"/>
              <a:t>152 layers	152</a:t>
            </a:r>
            <a:r>
              <a:rPr sz="900" spc="-53" dirty="0"/>
              <a:t> </a:t>
            </a:r>
            <a:r>
              <a:rPr sz="900" spc="-4" dirty="0"/>
              <a:t>layers</a:t>
            </a:r>
            <a:endParaRPr sz="900"/>
          </a:p>
        </p:txBody>
      </p:sp>
      <p:sp>
        <p:nvSpPr>
          <p:cNvPr id="27" name="object 27"/>
          <p:cNvSpPr/>
          <p:nvPr/>
        </p:nvSpPr>
        <p:spPr>
          <a:xfrm>
            <a:off x="1912320" y="3669937"/>
            <a:ext cx="104793" cy="1027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8" name="object 28"/>
          <p:cNvSpPr/>
          <p:nvPr/>
        </p:nvSpPr>
        <p:spPr>
          <a:xfrm>
            <a:off x="2514531" y="3669937"/>
            <a:ext cx="104793" cy="1027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9" name="object 29"/>
          <p:cNvSpPr/>
          <p:nvPr/>
        </p:nvSpPr>
        <p:spPr>
          <a:xfrm>
            <a:off x="3116743" y="3638305"/>
            <a:ext cx="104793" cy="1027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0" name="object 30"/>
          <p:cNvSpPr/>
          <p:nvPr/>
        </p:nvSpPr>
        <p:spPr>
          <a:xfrm>
            <a:off x="3718954" y="3638305"/>
            <a:ext cx="104793" cy="10276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1" name="object 31"/>
          <p:cNvSpPr/>
          <p:nvPr/>
        </p:nvSpPr>
        <p:spPr>
          <a:xfrm>
            <a:off x="4306353" y="3517143"/>
            <a:ext cx="104793" cy="1027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2" name="object 32"/>
          <p:cNvSpPr/>
          <p:nvPr/>
        </p:nvSpPr>
        <p:spPr>
          <a:xfrm>
            <a:off x="4935002" y="3495543"/>
            <a:ext cx="104793" cy="1027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3" name="object 33"/>
          <p:cNvSpPr/>
          <p:nvPr/>
        </p:nvSpPr>
        <p:spPr>
          <a:xfrm>
            <a:off x="5479800" y="2127621"/>
            <a:ext cx="104793" cy="1027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4" name="object 34"/>
          <p:cNvSpPr/>
          <p:nvPr/>
        </p:nvSpPr>
        <p:spPr>
          <a:xfrm>
            <a:off x="6058799" y="2127621"/>
            <a:ext cx="104793" cy="10276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5" name="object 35"/>
          <p:cNvSpPr/>
          <p:nvPr/>
        </p:nvSpPr>
        <p:spPr>
          <a:xfrm>
            <a:off x="6678635" y="2127621"/>
            <a:ext cx="104793" cy="1027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6" name="object 36"/>
          <p:cNvSpPr/>
          <p:nvPr/>
        </p:nvSpPr>
        <p:spPr>
          <a:xfrm>
            <a:off x="1991361" y="3721321"/>
            <a:ext cx="553879" cy="0"/>
          </a:xfrm>
          <a:custGeom>
            <a:avLst/>
            <a:gdLst/>
            <a:ahLst/>
            <a:cxnLst/>
            <a:rect l="l" t="t" r="r" b="b"/>
            <a:pathLst>
              <a:path w="738505">
                <a:moveTo>
                  <a:pt x="0" y="0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7" name="object 37"/>
          <p:cNvSpPr/>
          <p:nvPr/>
        </p:nvSpPr>
        <p:spPr>
          <a:xfrm>
            <a:off x="2593573" y="3689597"/>
            <a:ext cx="553879" cy="31909"/>
          </a:xfrm>
          <a:custGeom>
            <a:avLst/>
            <a:gdLst/>
            <a:ahLst/>
            <a:cxnLst/>
            <a:rect l="l" t="t" r="r" b="b"/>
            <a:pathLst>
              <a:path w="738505" h="42545">
                <a:moveTo>
                  <a:pt x="0" y="42299"/>
                </a:moveTo>
                <a:lnTo>
                  <a:pt x="7379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8" name="object 38"/>
          <p:cNvSpPr/>
          <p:nvPr/>
        </p:nvSpPr>
        <p:spPr>
          <a:xfrm>
            <a:off x="3195783" y="3689689"/>
            <a:ext cx="553403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6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9" name="object 39"/>
          <p:cNvSpPr/>
          <p:nvPr/>
        </p:nvSpPr>
        <p:spPr>
          <a:xfrm>
            <a:off x="3797994" y="3568640"/>
            <a:ext cx="539115" cy="121444"/>
          </a:xfrm>
          <a:custGeom>
            <a:avLst/>
            <a:gdLst/>
            <a:ahLst/>
            <a:cxnLst/>
            <a:rect l="l" t="t" r="r" b="b"/>
            <a:pathLst>
              <a:path w="718820" h="161925">
                <a:moveTo>
                  <a:pt x="0" y="161399"/>
                </a:moveTo>
                <a:lnTo>
                  <a:pt x="718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0" name="object 40"/>
          <p:cNvSpPr/>
          <p:nvPr/>
        </p:nvSpPr>
        <p:spPr>
          <a:xfrm>
            <a:off x="4385393" y="3546929"/>
            <a:ext cx="580073" cy="21907"/>
          </a:xfrm>
          <a:custGeom>
            <a:avLst/>
            <a:gdLst/>
            <a:ahLst/>
            <a:cxnLst/>
            <a:rect l="l" t="t" r="r" b="b"/>
            <a:pathLst>
              <a:path w="773429" h="29210">
                <a:moveTo>
                  <a:pt x="0" y="28799"/>
                </a:moveTo>
                <a:lnTo>
                  <a:pt x="7730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1" name="object 41"/>
          <p:cNvSpPr/>
          <p:nvPr/>
        </p:nvSpPr>
        <p:spPr>
          <a:xfrm>
            <a:off x="5014042" y="2178931"/>
            <a:ext cx="496253" cy="1368266"/>
          </a:xfrm>
          <a:custGeom>
            <a:avLst/>
            <a:gdLst/>
            <a:ahLst/>
            <a:cxnLst/>
            <a:rect l="l" t="t" r="r" b="b"/>
            <a:pathLst>
              <a:path w="661670" h="1824354">
                <a:moveTo>
                  <a:pt x="0" y="1823996"/>
                </a:moveTo>
                <a:lnTo>
                  <a:pt x="6611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2" name="object 42"/>
          <p:cNvSpPr/>
          <p:nvPr/>
        </p:nvSpPr>
        <p:spPr>
          <a:xfrm>
            <a:off x="5558841" y="2179005"/>
            <a:ext cx="530543" cy="0"/>
          </a:xfrm>
          <a:custGeom>
            <a:avLst/>
            <a:gdLst/>
            <a:ahLst/>
            <a:cxnLst/>
            <a:rect l="l" t="t" r="r" b="b"/>
            <a:pathLst>
              <a:path w="707390">
                <a:moveTo>
                  <a:pt x="0" y="0"/>
                </a:moveTo>
                <a:lnTo>
                  <a:pt x="7067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3" name="object 43"/>
          <p:cNvSpPr/>
          <p:nvPr/>
        </p:nvSpPr>
        <p:spPr>
          <a:xfrm>
            <a:off x="6137840" y="2179005"/>
            <a:ext cx="571500" cy="0"/>
          </a:xfrm>
          <a:custGeom>
            <a:avLst/>
            <a:gdLst/>
            <a:ahLst/>
            <a:cxnLst/>
            <a:rect l="l" t="t" r="r" b="b"/>
            <a:pathLst>
              <a:path w="762000">
                <a:moveTo>
                  <a:pt x="0" y="0"/>
                </a:moveTo>
                <a:lnTo>
                  <a:pt x="761398" y="0"/>
                </a:lnTo>
              </a:path>
            </a:pathLst>
          </a:custGeom>
          <a:ln w="9524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4" name="object 44"/>
          <p:cNvSpPr/>
          <p:nvPr/>
        </p:nvSpPr>
        <p:spPr>
          <a:xfrm>
            <a:off x="6479821" y="1775562"/>
            <a:ext cx="621030" cy="2524125"/>
          </a:xfrm>
          <a:custGeom>
            <a:avLst/>
            <a:gdLst/>
            <a:ahLst/>
            <a:cxnLst/>
            <a:rect l="l" t="t" r="r" b="b"/>
            <a:pathLst>
              <a:path w="828040" h="3365500">
                <a:moveTo>
                  <a:pt x="0" y="0"/>
                </a:moveTo>
                <a:lnTo>
                  <a:pt x="827998" y="0"/>
                </a:lnTo>
                <a:lnTo>
                  <a:pt x="827998" y="3365393"/>
                </a:lnTo>
                <a:lnTo>
                  <a:pt x="0" y="3365393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5" name="object 45"/>
          <p:cNvSpPr txBox="1"/>
          <p:nvPr/>
        </p:nvSpPr>
        <p:spPr>
          <a:xfrm>
            <a:off x="1453593" y="1342562"/>
            <a:ext cx="6156484" cy="226024"/>
          </a:xfrm>
          <a:prstGeom prst="rect">
            <a:avLst/>
          </a:prstGeom>
        </p:spPr>
        <p:txBody>
          <a:bodyPr vert="horz" wrap="square" lIns="0" tIns="40958" rIns="0" bIns="0" rtlCol="0">
            <a:spAutoFit/>
          </a:bodyPr>
          <a:lstStyle/>
          <a:p>
            <a:pPr marL="3880485">
              <a:spcBef>
                <a:spcPts val="199"/>
              </a:spcBef>
            </a:pPr>
            <a:r>
              <a:rPr sz="1200" spc="-4" dirty="0">
                <a:solidFill>
                  <a:srgbClr val="FF0000"/>
                </a:solidFill>
              </a:rPr>
              <a:t>Adaptive feature </a:t>
            </a:r>
            <a:r>
              <a:rPr sz="1200" dirty="0">
                <a:solidFill>
                  <a:srgbClr val="FF0000"/>
                </a:solidFill>
              </a:rPr>
              <a:t>map</a:t>
            </a:r>
            <a:r>
              <a:rPr sz="1200" spc="-68" dirty="0">
                <a:solidFill>
                  <a:srgbClr val="FF0000"/>
                </a:solidFill>
              </a:rPr>
              <a:t> </a:t>
            </a:r>
            <a:r>
              <a:rPr sz="1200" dirty="0">
                <a:solidFill>
                  <a:srgbClr val="FF0000"/>
                </a:solidFill>
              </a:rPr>
              <a:t>reweighting</a:t>
            </a:r>
            <a:endParaRPr sz="1200" dirty="0"/>
          </a:p>
        </p:txBody>
      </p:sp>
      <p:sp>
        <p:nvSpPr>
          <p:cNvPr id="46" name="object 46"/>
          <p:cNvSpPr/>
          <p:nvPr/>
        </p:nvSpPr>
        <p:spPr>
          <a:xfrm>
            <a:off x="6743500" y="1572220"/>
            <a:ext cx="60956" cy="186233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7" name="object 47"/>
          <p:cNvSpPr txBox="1"/>
          <p:nvPr/>
        </p:nvSpPr>
        <p:spPr>
          <a:xfrm>
            <a:off x="1261444" y="4477696"/>
            <a:ext cx="6531769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9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May </a:t>
            </a:r>
            <a:r>
              <a:rPr sz="2250" spc="-5" baseline="-4166" dirty="0">
                <a:solidFill>
                  <a:srgbClr val="FFFFFF"/>
                </a:solidFill>
              </a:rPr>
              <a:t>1,</a:t>
            </a:r>
            <a:r>
              <a:rPr sz="2250" spc="-113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48" name="object 48"/>
          <p:cNvSpPr txBox="1"/>
          <p:nvPr/>
        </p:nvSpPr>
        <p:spPr>
          <a:xfrm>
            <a:off x="5192339" y="4468172"/>
            <a:ext cx="118491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785"/>
              </a:lnSpc>
            </a:pPr>
            <a:r>
              <a:rPr sz="2250" spc="-5" baseline="1388" dirty="0">
                <a:solidFill>
                  <a:srgbClr val="FFFFFF"/>
                </a:solidFill>
              </a:rPr>
              <a:t>Lecture </a:t>
            </a:r>
            <a:r>
              <a:rPr sz="2250" baseline="1388" dirty="0">
                <a:solidFill>
                  <a:srgbClr val="FFFFFF"/>
                </a:solidFill>
              </a:rPr>
              <a:t>9 -</a:t>
            </a:r>
            <a:r>
              <a:rPr sz="2250" spc="-213" baseline="1388" dirty="0">
                <a:solidFill>
                  <a:srgbClr val="FFFFFF"/>
                </a:solidFill>
              </a:rPr>
              <a:t> </a:t>
            </a:r>
            <a:r>
              <a:rPr sz="1500" spc="-4" dirty="0">
                <a:solidFill>
                  <a:srgbClr val="FFFFFF"/>
                </a:solidFill>
              </a:rPr>
              <a:t>98</a:t>
            </a:r>
            <a:endParaRPr sz="1500"/>
          </a:p>
        </p:txBody>
      </p:sp>
      <p:sp>
        <p:nvSpPr>
          <p:cNvPr id="49" name="object 49"/>
          <p:cNvSpPr txBox="1">
            <a:spLocks noGrp="1"/>
          </p:cNvSpPr>
          <p:nvPr>
            <p:ph type="dt" sz="half" idx="6"/>
          </p:nvPr>
        </p:nvSpPr>
        <p:spPr>
          <a:xfrm>
            <a:off x="1251918" y="6010897"/>
            <a:ext cx="3523298" cy="21800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9525">
              <a:lnSpc>
                <a:spcPts val="1733"/>
              </a:lnSpc>
            </a:pPr>
            <a:r>
              <a:rPr dirty="0"/>
              <a:t>May </a:t>
            </a:r>
            <a:r>
              <a:rPr spc="-4" dirty="0"/>
              <a:t>1,</a:t>
            </a:r>
            <a:r>
              <a:rPr spc="-71" dirty="0"/>
              <a:t> </a:t>
            </a:r>
            <a:r>
              <a:rPr spc="-4" dirty="0"/>
              <a:t>2018</a:t>
            </a:r>
          </a:p>
        </p:txBody>
      </p:sp>
      <p:sp>
        <p:nvSpPr>
          <p:cNvPr id="50" name="object 50"/>
          <p:cNvSpPr txBox="1">
            <a:spLocks noGrp="1"/>
          </p:cNvSpPr>
          <p:nvPr>
            <p:ph type="ftr" sz="quarter" idx="5"/>
          </p:nvPr>
        </p:nvSpPr>
        <p:spPr>
          <a:xfrm>
            <a:off x="6849685" y="6006873"/>
            <a:ext cx="1067276" cy="1025922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/>
          <a:p>
            <a:pPr marL="9525">
              <a:lnSpc>
                <a:spcPts val="1568"/>
              </a:lnSpc>
            </a:pPr>
            <a:r>
              <a:rPr spc="-4" dirty="0"/>
              <a:t>Fei-Fei Li </a:t>
            </a:r>
            <a:r>
              <a:rPr dirty="0"/>
              <a:t>&amp; Justin Johnson &amp; </a:t>
            </a:r>
            <a:r>
              <a:rPr spc="-4" dirty="0"/>
              <a:t>Serena</a:t>
            </a:r>
            <a:r>
              <a:rPr spc="-94" dirty="0"/>
              <a:t> </a:t>
            </a:r>
            <a:r>
              <a:rPr spc="-4" dirty="0"/>
              <a:t>Yeung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4CBD4E-581E-4DDF-BEB3-9929F1907843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52" name="Slide Number Placeholder 3">
            <a:extLst>
              <a:ext uri="{FF2B5EF4-FFF2-40B4-BE49-F238E27FC236}">
                <a16:creationId xmlns:a16="http://schemas.microsoft.com/office/drawing/2014/main" id="{59E20878-D97D-E4F3-0FA0-2D1946BEC7CF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208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5" name="Title 14">
            <a:extLst>
              <a:ext uri="{FF2B5EF4-FFF2-40B4-BE49-F238E27FC236}">
                <a16:creationId xmlns:a16="http://schemas.microsoft.com/office/drawing/2014/main" id="{30F7CEB7-0187-4602-AA3F-26BC28CA8459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ImageNet Large Scale Visual Recognition Challenge (ILSVRC) winners</a:t>
            </a:r>
          </a:p>
        </p:txBody>
      </p:sp>
    </p:spTree>
    <p:extLst>
      <p:ext uri="{BB962C8B-B14F-4D97-AF65-F5344CB8AC3E}">
        <p14:creationId xmlns:p14="http://schemas.microsoft.com/office/powerpoint/2010/main" val="893781439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2068" y="979464"/>
            <a:ext cx="5428298" cy="401231"/>
          </a:xfrm>
          <a:prstGeom prst="rect">
            <a:avLst/>
          </a:prstGeom>
        </p:spPr>
        <p:txBody>
          <a:bodyPr spcFirstLastPara="1" vert="horz" wrap="square" lIns="0" tIns="29051" rIns="0" bIns="0" rtlCol="0" anchor="ctr" anchorCtr="0">
            <a:spAutoFit/>
          </a:bodyPr>
          <a:lstStyle/>
          <a:p>
            <a:pPr marL="32385">
              <a:spcBef>
                <a:spcPts val="195"/>
              </a:spcBef>
            </a:pPr>
            <a:r>
              <a:rPr sz="2250" spc="-8" dirty="0">
                <a:solidFill>
                  <a:srgbClr val="000000"/>
                </a:solidFill>
              </a:rPr>
              <a:t>Squeeze-and-Excitation </a:t>
            </a:r>
            <a:r>
              <a:rPr sz="2250" spc="-4" dirty="0">
                <a:solidFill>
                  <a:srgbClr val="000000"/>
                </a:solidFill>
              </a:rPr>
              <a:t>Networks</a:t>
            </a:r>
            <a:r>
              <a:rPr sz="2250" spc="-60" dirty="0">
                <a:solidFill>
                  <a:srgbClr val="000000"/>
                </a:solidFill>
              </a:rPr>
              <a:t> </a:t>
            </a:r>
            <a:r>
              <a:rPr sz="2250" dirty="0">
                <a:solidFill>
                  <a:srgbClr val="000000"/>
                </a:solidFill>
              </a:rPr>
              <a:t>(SENet)</a:t>
            </a:r>
            <a:endParaRPr sz="2250" dirty="0"/>
          </a:p>
        </p:txBody>
      </p:sp>
      <p:sp>
        <p:nvSpPr>
          <p:cNvPr id="3" name="object 3"/>
          <p:cNvSpPr/>
          <p:nvPr/>
        </p:nvSpPr>
        <p:spPr>
          <a:xfrm>
            <a:off x="2331970" y="3164298"/>
            <a:ext cx="4413313" cy="8734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" name="object 4"/>
          <p:cNvSpPr/>
          <p:nvPr/>
        </p:nvSpPr>
        <p:spPr>
          <a:xfrm>
            <a:off x="4805956" y="1350000"/>
            <a:ext cx="2963543" cy="17208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 txBox="1"/>
          <p:nvPr/>
        </p:nvSpPr>
        <p:spPr>
          <a:xfrm>
            <a:off x="1312125" y="1339527"/>
            <a:ext cx="3464719" cy="147078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41433">
              <a:spcBef>
                <a:spcPts val="75"/>
              </a:spcBef>
            </a:pPr>
            <a:r>
              <a:rPr sz="1050" i="1" spc="-4" dirty="0"/>
              <a:t>[Hu et al.</a:t>
            </a:r>
            <a:r>
              <a:rPr sz="1050" i="1" spc="-8" dirty="0"/>
              <a:t> </a:t>
            </a:r>
            <a:r>
              <a:rPr sz="1050" i="1" spc="-4" dirty="0"/>
              <a:t>2017]</a:t>
            </a:r>
            <a:endParaRPr sz="1050"/>
          </a:p>
          <a:p>
            <a:pPr>
              <a:spcBef>
                <a:spcPts val="19"/>
              </a:spcBef>
            </a:pPr>
            <a:endParaRPr sz="1088">
              <a:latin typeface="Times New Roman"/>
              <a:cs typeface="Times New Roman"/>
            </a:endParaRPr>
          </a:p>
          <a:p>
            <a:pPr marL="237649" marR="3810" indent="-228124">
              <a:lnSpc>
                <a:spcPct val="100699"/>
              </a:lnSpc>
              <a:buChar char="-"/>
              <a:tabLst>
                <a:tab pos="237649" algn="l"/>
                <a:tab pos="238125" algn="l"/>
              </a:tabLst>
            </a:pPr>
            <a:r>
              <a:rPr sz="1050" spc="-4" dirty="0">
                <a:solidFill>
                  <a:srgbClr val="0000FF"/>
                </a:solidFill>
              </a:rPr>
              <a:t>Add </a:t>
            </a:r>
            <a:r>
              <a:rPr sz="1050" dirty="0">
                <a:solidFill>
                  <a:srgbClr val="0000FF"/>
                </a:solidFill>
              </a:rPr>
              <a:t>a “feature recalibration” module </a:t>
            </a:r>
            <a:r>
              <a:rPr sz="1050" spc="-4" dirty="0">
                <a:solidFill>
                  <a:srgbClr val="0000FF"/>
                </a:solidFill>
              </a:rPr>
              <a:t>that  learns to adaptively </a:t>
            </a:r>
            <a:r>
              <a:rPr sz="1050" dirty="0">
                <a:solidFill>
                  <a:srgbClr val="0000FF"/>
                </a:solidFill>
              </a:rPr>
              <a:t>reweight </a:t>
            </a:r>
            <a:r>
              <a:rPr sz="1050" spc="-4" dirty="0">
                <a:solidFill>
                  <a:srgbClr val="0000FF"/>
                </a:solidFill>
              </a:rPr>
              <a:t>feature</a:t>
            </a:r>
            <a:r>
              <a:rPr sz="1050" spc="-68" dirty="0">
                <a:solidFill>
                  <a:srgbClr val="0000FF"/>
                </a:solidFill>
              </a:rPr>
              <a:t> </a:t>
            </a:r>
            <a:r>
              <a:rPr sz="1050" dirty="0">
                <a:solidFill>
                  <a:srgbClr val="0000FF"/>
                </a:solidFill>
              </a:rPr>
              <a:t>maps</a:t>
            </a:r>
            <a:endParaRPr sz="1050"/>
          </a:p>
          <a:p>
            <a:pPr marL="237649" marR="298133" indent="-228124" algn="just">
              <a:lnSpc>
                <a:spcPct val="100699"/>
              </a:lnSpc>
              <a:buChar char="-"/>
              <a:tabLst>
                <a:tab pos="238125" algn="l"/>
              </a:tabLst>
            </a:pPr>
            <a:r>
              <a:rPr sz="1050" spc="-4" dirty="0">
                <a:solidFill>
                  <a:srgbClr val="0000FF"/>
                </a:solidFill>
              </a:rPr>
              <a:t>Global information </a:t>
            </a:r>
            <a:r>
              <a:rPr sz="1050" dirty="0">
                <a:solidFill>
                  <a:srgbClr val="0000FF"/>
                </a:solidFill>
              </a:rPr>
              <a:t>(global </a:t>
            </a:r>
            <a:r>
              <a:rPr sz="1050" spc="-4" dirty="0">
                <a:solidFill>
                  <a:srgbClr val="0000FF"/>
                </a:solidFill>
              </a:rPr>
              <a:t>avg. pooling  layer) </a:t>
            </a:r>
            <a:r>
              <a:rPr sz="1050" dirty="0">
                <a:solidFill>
                  <a:srgbClr val="0000FF"/>
                </a:solidFill>
              </a:rPr>
              <a:t>+ 2 </a:t>
            </a:r>
            <a:r>
              <a:rPr sz="1050" spc="-4" dirty="0">
                <a:solidFill>
                  <a:srgbClr val="0000FF"/>
                </a:solidFill>
              </a:rPr>
              <a:t>FC layers used to determine  feature </a:t>
            </a:r>
            <a:r>
              <a:rPr sz="1050" dirty="0">
                <a:solidFill>
                  <a:srgbClr val="0000FF"/>
                </a:solidFill>
              </a:rPr>
              <a:t>map</a:t>
            </a:r>
            <a:r>
              <a:rPr sz="1050" spc="-11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weights</a:t>
            </a:r>
            <a:endParaRPr sz="1050"/>
          </a:p>
          <a:p>
            <a:pPr marL="237649" marR="289084" indent="-228124">
              <a:lnSpc>
                <a:spcPct val="100699"/>
              </a:lnSpc>
              <a:buChar char="-"/>
              <a:tabLst>
                <a:tab pos="237649" algn="l"/>
                <a:tab pos="238125" algn="l"/>
              </a:tabLst>
            </a:pPr>
            <a:r>
              <a:rPr sz="1050" spc="-4" dirty="0">
                <a:solidFill>
                  <a:srgbClr val="0000FF"/>
                </a:solidFill>
              </a:rPr>
              <a:t>ILSVRC’17 </a:t>
            </a:r>
            <a:r>
              <a:rPr sz="1050" dirty="0">
                <a:solidFill>
                  <a:srgbClr val="0000FF"/>
                </a:solidFill>
              </a:rPr>
              <a:t>classification </a:t>
            </a:r>
            <a:r>
              <a:rPr sz="1050" spc="-4" dirty="0">
                <a:solidFill>
                  <a:srgbClr val="0000FF"/>
                </a:solidFill>
              </a:rPr>
              <a:t>winner</a:t>
            </a:r>
            <a:r>
              <a:rPr sz="1050" spc="-75" dirty="0">
                <a:solidFill>
                  <a:srgbClr val="0000FF"/>
                </a:solidFill>
              </a:rPr>
              <a:t> </a:t>
            </a:r>
            <a:r>
              <a:rPr sz="1050" dirty="0">
                <a:solidFill>
                  <a:srgbClr val="0000FF"/>
                </a:solidFill>
              </a:rPr>
              <a:t>(using  </a:t>
            </a:r>
            <a:r>
              <a:rPr sz="1050" spc="-4" dirty="0">
                <a:solidFill>
                  <a:srgbClr val="0000FF"/>
                </a:solidFill>
              </a:rPr>
              <a:t>ResNeXt-152 as </a:t>
            </a:r>
            <a:r>
              <a:rPr sz="1050" dirty="0">
                <a:solidFill>
                  <a:srgbClr val="0000FF"/>
                </a:solidFill>
              </a:rPr>
              <a:t>a </a:t>
            </a:r>
            <a:r>
              <a:rPr sz="1050" spc="-4" dirty="0">
                <a:solidFill>
                  <a:srgbClr val="0000FF"/>
                </a:solidFill>
              </a:rPr>
              <a:t>base</a:t>
            </a:r>
            <a:r>
              <a:rPr sz="1050" spc="-49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architecture)</a:t>
            </a:r>
            <a:endParaRPr sz="1050"/>
          </a:p>
        </p:txBody>
      </p:sp>
      <p:sp>
        <p:nvSpPr>
          <p:cNvPr id="6" name="object 6"/>
          <p:cNvSpPr txBox="1"/>
          <p:nvPr/>
        </p:nvSpPr>
        <p:spPr>
          <a:xfrm>
            <a:off x="5192339" y="4171608"/>
            <a:ext cx="1184910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785"/>
              </a:lnSpc>
            </a:pPr>
            <a:r>
              <a:rPr sz="2250" spc="-5" baseline="1388" dirty="0">
                <a:solidFill>
                  <a:srgbClr val="FFFFFF"/>
                </a:solidFill>
              </a:rPr>
              <a:t>Lecture </a:t>
            </a:r>
            <a:r>
              <a:rPr sz="2250" baseline="1388" dirty="0">
                <a:solidFill>
                  <a:srgbClr val="FFFFFF"/>
                </a:solidFill>
              </a:rPr>
              <a:t>9 -</a:t>
            </a:r>
            <a:r>
              <a:rPr sz="2250" spc="-213" baseline="1388" dirty="0">
                <a:solidFill>
                  <a:srgbClr val="FFFFFF"/>
                </a:solidFill>
              </a:rPr>
              <a:t> </a:t>
            </a:r>
            <a:r>
              <a:rPr sz="1500" spc="-4" dirty="0">
                <a:solidFill>
                  <a:srgbClr val="FFFFFF"/>
                </a:solidFill>
              </a:rPr>
              <a:t>99</a:t>
            </a:r>
            <a:endParaRPr sz="1500"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nn-NO" spc="-5">
                <a:solidFill>
                  <a:prstClr val="white"/>
                </a:solidFill>
              </a:rPr>
              <a:t>Fei-Fei Li &amp; Andrej Karpathy &amp; Justin</a:t>
            </a:r>
            <a:r>
              <a:rPr lang="nn-NO" spc="65">
                <a:solidFill>
                  <a:prstClr val="white"/>
                </a:solidFill>
              </a:rPr>
              <a:t> </a:t>
            </a:r>
            <a:r>
              <a:rPr lang="nn-NO" spc="-5">
                <a:solidFill>
                  <a:prstClr val="white"/>
                </a:solidFill>
              </a:rPr>
              <a:t>Johnson</a:t>
            </a:r>
            <a:endParaRPr spc="-4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42303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568"/>
              </a:lnSpc>
            </a:pPr>
            <a:r>
              <a:rPr lang="en-US" spc="-5">
                <a:solidFill>
                  <a:prstClr val="white"/>
                </a:solidFill>
              </a:rPr>
              <a:t>27 Jan</a:t>
            </a:r>
            <a:r>
              <a:rPr lang="en-US" spc="-65">
                <a:solidFill>
                  <a:prstClr val="white"/>
                </a:solidFill>
              </a:rPr>
              <a:t> </a:t>
            </a:r>
            <a:r>
              <a:rPr lang="en-US" spc="-5">
                <a:solidFill>
                  <a:prstClr val="white"/>
                </a:solidFill>
              </a:rPr>
              <a:t>2016</a:t>
            </a:r>
            <a:endParaRPr spc="-4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750618-B7D7-4BAB-90A3-45A8588A70FE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8DEF1146-6147-71B1-9796-414CC4E24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209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1" name="Title 14">
            <a:extLst>
              <a:ext uri="{FF2B5EF4-FFF2-40B4-BE49-F238E27FC236}">
                <a16:creationId xmlns:a16="http://schemas.microsoft.com/office/drawing/2014/main" id="{6A1700F5-6254-777F-FE64-A36FB1FC2D8F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Improving ResNets …</a:t>
            </a:r>
          </a:p>
        </p:txBody>
      </p:sp>
    </p:spTree>
    <p:extLst>
      <p:ext uri="{BB962C8B-B14F-4D97-AF65-F5344CB8AC3E}">
        <p14:creationId xmlns:p14="http://schemas.microsoft.com/office/powerpoint/2010/main" val="601657573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56475" y="2827347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" name="object 3"/>
          <p:cNvSpPr/>
          <p:nvPr/>
        </p:nvSpPr>
        <p:spPr>
          <a:xfrm>
            <a:off x="7056475" y="2827347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" name="object 4"/>
          <p:cNvSpPr/>
          <p:nvPr/>
        </p:nvSpPr>
        <p:spPr>
          <a:xfrm>
            <a:off x="7400520" y="2859123"/>
            <a:ext cx="153814" cy="625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/>
          <p:nvPr/>
        </p:nvSpPr>
        <p:spPr>
          <a:xfrm>
            <a:off x="7056475" y="3004646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/>
          <p:nvPr/>
        </p:nvSpPr>
        <p:spPr>
          <a:xfrm>
            <a:off x="7056475" y="3004646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" name="object 7"/>
          <p:cNvSpPr/>
          <p:nvPr/>
        </p:nvSpPr>
        <p:spPr>
          <a:xfrm>
            <a:off x="7383345" y="3035091"/>
            <a:ext cx="190355" cy="638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" name="object 8"/>
          <p:cNvSpPr/>
          <p:nvPr/>
        </p:nvSpPr>
        <p:spPr>
          <a:xfrm>
            <a:off x="7056475" y="3181965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24"/>
                </a:lnTo>
                <a:lnTo>
                  <a:pt x="0" y="161724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" name="object 9"/>
          <p:cNvSpPr/>
          <p:nvPr/>
        </p:nvSpPr>
        <p:spPr>
          <a:xfrm>
            <a:off x="7056475" y="3181965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24"/>
                </a:lnTo>
                <a:lnTo>
                  <a:pt x="0" y="1617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" name="object 10"/>
          <p:cNvSpPr/>
          <p:nvPr/>
        </p:nvSpPr>
        <p:spPr>
          <a:xfrm>
            <a:off x="7213938" y="3213730"/>
            <a:ext cx="514350" cy="62865"/>
          </a:xfrm>
          <a:custGeom>
            <a:avLst/>
            <a:gdLst/>
            <a:ahLst/>
            <a:cxnLst/>
            <a:rect l="l" t="t" r="r" b="b"/>
            <a:pathLst>
              <a:path w="685800" h="83820">
                <a:moveTo>
                  <a:pt x="27979" y="81557"/>
                </a:moveTo>
                <a:lnTo>
                  <a:pt x="0" y="81557"/>
                </a:lnTo>
                <a:lnTo>
                  <a:pt x="0" y="0"/>
                </a:lnTo>
                <a:lnTo>
                  <a:pt x="27235" y="0"/>
                </a:lnTo>
                <a:lnTo>
                  <a:pt x="35876" y="613"/>
                </a:lnTo>
                <a:lnTo>
                  <a:pt x="43494" y="2455"/>
                </a:lnTo>
                <a:lnTo>
                  <a:pt x="50089" y="5525"/>
                </a:lnTo>
                <a:lnTo>
                  <a:pt x="51416" y="6548"/>
                </a:lnTo>
                <a:lnTo>
                  <a:pt x="7887" y="6548"/>
                </a:lnTo>
                <a:lnTo>
                  <a:pt x="7887" y="74860"/>
                </a:lnTo>
                <a:lnTo>
                  <a:pt x="51633" y="74860"/>
                </a:lnTo>
                <a:lnTo>
                  <a:pt x="49996" y="76116"/>
                </a:lnTo>
                <a:lnTo>
                  <a:pt x="43569" y="79139"/>
                </a:lnTo>
                <a:lnTo>
                  <a:pt x="36230" y="80953"/>
                </a:lnTo>
                <a:lnTo>
                  <a:pt x="27979" y="81557"/>
                </a:lnTo>
                <a:close/>
              </a:path>
              <a:path w="685800" h="83820">
                <a:moveTo>
                  <a:pt x="51633" y="74860"/>
                </a:moveTo>
                <a:lnTo>
                  <a:pt x="25151" y="74860"/>
                </a:lnTo>
                <a:lnTo>
                  <a:pt x="33011" y="74367"/>
                </a:lnTo>
                <a:lnTo>
                  <a:pt x="39774" y="72888"/>
                </a:lnTo>
                <a:lnTo>
                  <a:pt x="58042" y="40778"/>
                </a:lnTo>
                <a:lnTo>
                  <a:pt x="57549" y="32332"/>
                </a:lnTo>
                <a:lnTo>
                  <a:pt x="23961" y="6548"/>
                </a:lnTo>
                <a:lnTo>
                  <a:pt x="51416" y="6548"/>
                </a:lnTo>
                <a:lnTo>
                  <a:pt x="65781" y="40778"/>
                </a:lnTo>
                <a:lnTo>
                  <a:pt x="65139" y="50703"/>
                </a:lnTo>
                <a:lnTo>
                  <a:pt x="63214" y="59196"/>
                </a:lnTo>
                <a:lnTo>
                  <a:pt x="60005" y="66256"/>
                </a:lnTo>
                <a:lnTo>
                  <a:pt x="55512" y="71884"/>
                </a:lnTo>
                <a:lnTo>
                  <a:pt x="51633" y="74860"/>
                </a:lnTo>
                <a:close/>
              </a:path>
              <a:path w="685800" h="83820">
                <a:moveTo>
                  <a:pt x="107670" y="83343"/>
                </a:moveTo>
                <a:lnTo>
                  <a:pt x="92291" y="83343"/>
                </a:lnTo>
                <a:lnTo>
                  <a:pt x="85742" y="80565"/>
                </a:lnTo>
                <a:lnTo>
                  <a:pt x="80980" y="75009"/>
                </a:lnTo>
                <a:lnTo>
                  <a:pt x="76317" y="69353"/>
                </a:lnTo>
                <a:lnTo>
                  <a:pt x="74092" y="62060"/>
                </a:lnTo>
                <a:lnTo>
                  <a:pt x="73986" y="42961"/>
                </a:lnTo>
                <a:lnTo>
                  <a:pt x="76367" y="35470"/>
                </a:lnTo>
                <a:lnTo>
                  <a:pt x="85892" y="23762"/>
                </a:lnTo>
                <a:lnTo>
                  <a:pt x="92390" y="20835"/>
                </a:lnTo>
                <a:lnTo>
                  <a:pt x="108662" y="20835"/>
                </a:lnTo>
                <a:lnTo>
                  <a:pt x="115013" y="23762"/>
                </a:lnTo>
                <a:lnTo>
                  <a:pt x="117541" y="26937"/>
                </a:lnTo>
                <a:lnTo>
                  <a:pt x="95417" y="26937"/>
                </a:lnTo>
                <a:lnTo>
                  <a:pt x="91150" y="28822"/>
                </a:lnTo>
                <a:lnTo>
                  <a:pt x="84205" y="36363"/>
                </a:lnTo>
                <a:lnTo>
                  <a:pt x="82072" y="41473"/>
                </a:lnTo>
                <a:lnTo>
                  <a:pt x="81278" y="47922"/>
                </a:lnTo>
                <a:lnTo>
                  <a:pt x="126670" y="47922"/>
                </a:lnTo>
                <a:lnTo>
                  <a:pt x="126670" y="54024"/>
                </a:lnTo>
                <a:lnTo>
                  <a:pt x="81278" y="54024"/>
                </a:lnTo>
                <a:lnTo>
                  <a:pt x="81377" y="60870"/>
                </a:lnTo>
                <a:lnTo>
                  <a:pt x="83163" y="66476"/>
                </a:lnTo>
                <a:lnTo>
                  <a:pt x="86636" y="70842"/>
                </a:lnTo>
                <a:lnTo>
                  <a:pt x="90208" y="75108"/>
                </a:lnTo>
                <a:lnTo>
                  <a:pt x="94871" y="77241"/>
                </a:lnTo>
                <a:lnTo>
                  <a:pt x="118502" y="77241"/>
                </a:lnTo>
                <a:lnTo>
                  <a:pt x="113276" y="81607"/>
                </a:lnTo>
                <a:lnTo>
                  <a:pt x="107670" y="83343"/>
                </a:lnTo>
                <a:close/>
              </a:path>
              <a:path w="685800" h="83820">
                <a:moveTo>
                  <a:pt x="126670" y="47922"/>
                </a:moveTo>
                <a:lnTo>
                  <a:pt x="119378" y="47922"/>
                </a:lnTo>
                <a:lnTo>
                  <a:pt x="119179" y="42068"/>
                </a:lnTo>
                <a:lnTo>
                  <a:pt x="117343" y="37107"/>
                </a:lnTo>
                <a:lnTo>
                  <a:pt x="110399" y="28971"/>
                </a:lnTo>
                <a:lnTo>
                  <a:pt x="105933" y="26937"/>
                </a:lnTo>
                <a:lnTo>
                  <a:pt x="117541" y="26937"/>
                </a:lnTo>
                <a:lnTo>
                  <a:pt x="119675" y="29616"/>
                </a:lnTo>
                <a:lnTo>
                  <a:pt x="124339" y="35371"/>
                </a:lnTo>
                <a:lnTo>
                  <a:pt x="126625" y="42961"/>
                </a:lnTo>
                <a:lnTo>
                  <a:pt x="126670" y="47922"/>
                </a:lnTo>
                <a:close/>
              </a:path>
              <a:path w="685800" h="83820">
                <a:moveTo>
                  <a:pt x="118502" y="77241"/>
                </a:moveTo>
                <a:lnTo>
                  <a:pt x="105487" y="77241"/>
                </a:lnTo>
                <a:lnTo>
                  <a:pt x="109456" y="76001"/>
                </a:lnTo>
                <a:lnTo>
                  <a:pt x="115608" y="71040"/>
                </a:lnTo>
                <a:lnTo>
                  <a:pt x="117840" y="67220"/>
                </a:lnTo>
                <a:lnTo>
                  <a:pt x="119229" y="62060"/>
                </a:lnTo>
                <a:lnTo>
                  <a:pt x="126373" y="62060"/>
                </a:lnTo>
                <a:lnTo>
                  <a:pt x="124686" y="69204"/>
                </a:lnTo>
                <a:lnTo>
                  <a:pt x="121710" y="74562"/>
                </a:lnTo>
                <a:lnTo>
                  <a:pt x="118502" y="77241"/>
                </a:lnTo>
                <a:close/>
              </a:path>
              <a:path w="685800" h="83820">
                <a:moveTo>
                  <a:pt x="147987" y="32742"/>
                </a:moveTo>
                <a:lnTo>
                  <a:pt x="143581" y="32742"/>
                </a:lnTo>
                <a:lnTo>
                  <a:pt x="144970" y="29269"/>
                </a:lnTo>
                <a:lnTo>
                  <a:pt x="147400" y="26441"/>
                </a:lnTo>
                <a:lnTo>
                  <a:pt x="150873" y="24258"/>
                </a:lnTo>
                <a:lnTo>
                  <a:pt x="154346" y="21976"/>
                </a:lnTo>
                <a:lnTo>
                  <a:pt x="158216" y="20835"/>
                </a:lnTo>
                <a:lnTo>
                  <a:pt x="170122" y="20835"/>
                </a:lnTo>
                <a:lnTo>
                  <a:pt x="175629" y="22720"/>
                </a:lnTo>
                <a:lnTo>
                  <a:pt x="179412" y="26937"/>
                </a:lnTo>
                <a:lnTo>
                  <a:pt x="158017" y="26937"/>
                </a:lnTo>
                <a:lnTo>
                  <a:pt x="154644" y="27880"/>
                </a:lnTo>
                <a:lnTo>
                  <a:pt x="148889" y="31650"/>
                </a:lnTo>
                <a:lnTo>
                  <a:pt x="147987" y="32742"/>
                </a:lnTo>
                <a:close/>
              </a:path>
              <a:path w="685800" h="83820">
                <a:moveTo>
                  <a:pt x="143432" y="81557"/>
                </a:moveTo>
                <a:lnTo>
                  <a:pt x="136139" y="81557"/>
                </a:lnTo>
                <a:lnTo>
                  <a:pt x="136139" y="22621"/>
                </a:lnTo>
                <a:lnTo>
                  <a:pt x="143432" y="22621"/>
                </a:lnTo>
                <a:lnTo>
                  <a:pt x="143432" y="32742"/>
                </a:lnTo>
                <a:lnTo>
                  <a:pt x="147987" y="32742"/>
                </a:lnTo>
                <a:lnTo>
                  <a:pt x="146756" y="34230"/>
                </a:lnTo>
                <a:lnTo>
                  <a:pt x="145367" y="37504"/>
                </a:lnTo>
                <a:lnTo>
                  <a:pt x="144077" y="40679"/>
                </a:lnTo>
                <a:lnTo>
                  <a:pt x="143432" y="43854"/>
                </a:lnTo>
                <a:lnTo>
                  <a:pt x="143432" y="81557"/>
                </a:lnTo>
                <a:close/>
              </a:path>
              <a:path w="685800" h="83820">
                <a:moveTo>
                  <a:pt x="184062" y="81557"/>
                </a:moveTo>
                <a:lnTo>
                  <a:pt x="176918" y="81557"/>
                </a:lnTo>
                <a:lnTo>
                  <a:pt x="176918" y="38546"/>
                </a:lnTo>
                <a:lnTo>
                  <a:pt x="175678" y="34280"/>
                </a:lnTo>
                <a:lnTo>
                  <a:pt x="173198" y="31402"/>
                </a:lnTo>
                <a:lnTo>
                  <a:pt x="170718" y="28426"/>
                </a:lnTo>
                <a:lnTo>
                  <a:pt x="166947" y="26937"/>
                </a:lnTo>
                <a:lnTo>
                  <a:pt x="179412" y="26937"/>
                </a:lnTo>
                <a:lnTo>
                  <a:pt x="182375" y="30162"/>
                </a:lnTo>
                <a:lnTo>
                  <a:pt x="184062" y="35669"/>
                </a:lnTo>
                <a:lnTo>
                  <a:pt x="184062" y="81557"/>
                </a:lnTo>
                <a:close/>
              </a:path>
              <a:path w="685800" h="83820">
                <a:moveTo>
                  <a:pt x="237407" y="77241"/>
                </a:moveTo>
                <a:lnTo>
                  <a:pt x="223427" y="77241"/>
                </a:lnTo>
                <a:lnTo>
                  <a:pt x="227197" y="76249"/>
                </a:lnTo>
                <a:lnTo>
                  <a:pt x="230274" y="74265"/>
                </a:lnTo>
                <a:lnTo>
                  <a:pt x="233448" y="72181"/>
                </a:lnTo>
                <a:lnTo>
                  <a:pt x="235036" y="69403"/>
                </a:lnTo>
                <a:lnTo>
                  <a:pt x="235036" y="63350"/>
                </a:lnTo>
                <a:lnTo>
                  <a:pt x="234044" y="61168"/>
                </a:lnTo>
                <a:lnTo>
                  <a:pt x="230074" y="57596"/>
                </a:lnTo>
                <a:lnTo>
                  <a:pt x="226702" y="56206"/>
                </a:lnTo>
                <a:lnTo>
                  <a:pt x="221939" y="55215"/>
                </a:lnTo>
                <a:lnTo>
                  <a:pt x="212860" y="53131"/>
                </a:lnTo>
                <a:lnTo>
                  <a:pt x="207701" y="52040"/>
                </a:lnTo>
                <a:lnTo>
                  <a:pt x="203683" y="50254"/>
                </a:lnTo>
                <a:lnTo>
                  <a:pt x="197928" y="45293"/>
                </a:lnTo>
                <a:lnTo>
                  <a:pt x="196489" y="41820"/>
                </a:lnTo>
                <a:lnTo>
                  <a:pt x="196489" y="32295"/>
                </a:lnTo>
                <a:lnTo>
                  <a:pt x="198572" y="28277"/>
                </a:lnTo>
                <a:lnTo>
                  <a:pt x="206907" y="22324"/>
                </a:lnTo>
                <a:lnTo>
                  <a:pt x="212215" y="20835"/>
                </a:lnTo>
                <a:lnTo>
                  <a:pt x="225015" y="20835"/>
                </a:lnTo>
                <a:lnTo>
                  <a:pt x="230074" y="22472"/>
                </a:lnTo>
                <a:lnTo>
                  <a:pt x="233845" y="25747"/>
                </a:lnTo>
                <a:lnTo>
                  <a:pt x="235252" y="26937"/>
                </a:lnTo>
                <a:lnTo>
                  <a:pt x="213455" y="26937"/>
                </a:lnTo>
                <a:lnTo>
                  <a:pt x="210082" y="27830"/>
                </a:lnTo>
                <a:lnTo>
                  <a:pt x="204923" y="31402"/>
                </a:lnTo>
                <a:lnTo>
                  <a:pt x="203736" y="33684"/>
                </a:lnTo>
                <a:lnTo>
                  <a:pt x="203686" y="39736"/>
                </a:lnTo>
                <a:lnTo>
                  <a:pt x="204774" y="41770"/>
                </a:lnTo>
                <a:lnTo>
                  <a:pt x="207056" y="43457"/>
                </a:lnTo>
                <a:lnTo>
                  <a:pt x="209338" y="45045"/>
                </a:lnTo>
                <a:lnTo>
                  <a:pt x="212265" y="46235"/>
                </a:lnTo>
                <a:lnTo>
                  <a:pt x="232258" y="50750"/>
                </a:lnTo>
                <a:lnTo>
                  <a:pt x="235631" y="52585"/>
                </a:lnTo>
                <a:lnTo>
                  <a:pt x="238310" y="55363"/>
                </a:lnTo>
                <a:lnTo>
                  <a:pt x="240989" y="58042"/>
                </a:lnTo>
                <a:lnTo>
                  <a:pt x="242230" y="61168"/>
                </a:lnTo>
                <a:lnTo>
                  <a:pt x="242328" y="71040"/>
                </a:lnTo>
                <a:lnTo>
                  <a:pt x="240046" y="75406"/>
                </a:lnTo>
                <a:lnTo>
                  <a:pt x="237407" y="77241"/>
                </a:lnTo>
                <a:close/>
              </a:path>
              <a:path w="685800" h="83820">
                <a:moveTo>
                  <a:pt x="240244" y="39736"/>
                </a:moveTo>
                <a:lnTo>
                  <a:pt x="233101" y="39736"/>
                </a:lnTo>
                <a:lnTo>
                  <a:pt x="232803" y="35569"/>
                </a:lnTo>
                <a:lnTo>
                  <a:pt x="231265" y="32394"/>
                </a:lnTo>
                <a:lnTo>
                  <a:pt x="225709" y="28029"/>
                </a:lnTo>
                <a:lnTo>
                  <a:pt x="222088" y="26937"/>
                </a:lnTo>
                <a:lnTo>
                  <a:pt x="235252" y="26937"/>
                </a:lnTo>
                <a:lnTo>
                  <a:pt x="237714" y="29021"/>
                </a:lnTo>
                <a:lnTo>
                  <a:pt x="239848" y="33684"/>
                </a:lnTo>
                <a:lnTo>
                  <a:pt x="240244" y="39736"/>
                </a:lnTo>
                <a:close/>
              </a:path>
              <a:path w="685800" h="83820">
                <a:moveTo>
                  <a:pt x="225362" y="83343"/>
                </a:moveTo>
                <a:lnTo>
                  <a:pt x="211273" y="83343"/>
                </a:lnTo>
                <a:lnTo>
                  <a:pt x="205568" y="81607"/>
                </a:lnTo>
                <a:lnTo>
                  <a:pt x="201400" y="78134"/>
                </a:lnTo>
                <a:lnTo>
                  <a:pt x="197332" y="74562"/>
                </a:lnTo>
                <a:lnTo>
                  <a:pt x="195001" y="69353"/>
                </a:lnTo>
                <a:lnTo>
                  <a:pt x="194405" y="62507"/>
                </a:lnTo>
                <a:lnTo>
                  <a:pt x="201549" y="62507"/>
                </a:lnTo>
                <a:lnTo>
                  <a:pt x="201847" y="67171"/>
                </a:lnTo>
                <a:lnTo>
                  <a:pt x="203534" y="70792"/>
                </a:lnTo>
                <a:lnTo>
                  <a:pt x="206610" y="73371"/>
                </a:lnTo>
                <a:lnTo>
                  <a:pt x="209784" y="75952"/>
                </a:lnTo>
                <a:lnTo>
                  <a:pt x="213902" y="77241"/>
                </a:lnTo>
                <a:lnTo>
                  <a:pt x="237407" y="77241"/>
                </a:lnTo>
                <a:lnTo>
                  <a:pt x="235482" y="78581"/>
                </a:lnTo>
                <a:lnTo>
                  <a:pt x="231017" y="81755"/>
                </a:lnTo>
                <a:lnTo>
                  <a:pt x="225362" y="83343"/>
                </a:lnTo>
                <a:close/>
              </a:path>
              <a:path w="685800" h="83820">
                <a:moveTo>
                  <a:pt x="283361" y="83343"/>
                </a:moveTo>
                <a:lnTo>
                  <a:pt x="267982" y="83343"/>
                </a:lnTo>
                <a:lnTo>
                  <a:pt x="261434" y="80565"/>
                </a:lnTo>
                <a:lnTo>
                  <a:pt x="256671" y="75009"/>
                </a:lnTo>
                <a:lnTo>
                  <a:pt x="252009" y="69353"/>
                </a:lnTo>
                <a:lnTo>
                  <a:pt x="249783" y="62060"/>
                </a:lnTo>
                <a:lnTo>
                  <a:pt x="249677" y="42961"/>
                </a:lnTo>
                <a:lnTo>
                  <a:pt x="252058" y="35470"/>
                </a:lnTo>
                <a:lnTo>
                  <a:pt x="261583" y="23762"/>
                </a:lnTo>
                <a:lnTo>
                  <a:pt x="268082" y="20835"/>
                </a:lnTo>
                <a:lnTo>
                  <a:pt x="284354" y="20835"/>
                </a:lnTo>
                <a:lnTo>
                  <a:pt x="290704" y="23762"/>
                </a:lnTo>
                <a:lnTo>
                  <a:pt x="293233" y="26937"/>
                </a:lnTo>
                <a:lnTo>
                  <a:pt x="271108" y="26937"/>
                </a:lnTo>
                <a:lnTo>
                  <a:pt x="266841" y="28822"/>
                </a:lnTo>
                <a:lnTo>
                  <a:pt x="259896" y="36363"/>
                </a:lnTo>
                <a:lnTo>
                  <a:pt x="257763" y="41473"/>
                </a:lnTo>
                <a:lnTo>
                  <a:pt x="256969" y="47922"/>
                </a:lnTo>
                <a:lnTo>
                  <a:pt x="302361" y="47922"/>
                </a:lnTo>
                <a:lnTo>
                  <a:pt x="302361" y="54024"/>
                </a:lnTo>
                <a:lnTo>
                  <a:pt x="256969" y="54024"/>
                </a:lnTo>
                <a:lnTo>
                  <a:pt x="257068" y="60870"/>
                </a:lnTo>
                <a:lnTo>
                  <a:pt x="258854" y="66476"/>
                </a:lnTo>
                <a:lnTo>
                  <a:pt x="262327" y="70842"/>
                </a:lnTo>
                <a:lnTo>
                  <a:pt x="265899" y="75108"/>
                </a:lnTo>
                <a:lnTo>
                  <a:pt x="270562" y="77241"/>
                </a:lnTo>
                <a:lnTo>
                  <a:pt x="294193" y="77241"/>
                </a:lnTo>
                <a:lnTo>
                  <a:pt x="288967" y="81607"/>
                </a:lnTo>
                <a:lnTo>
                  <a:pt x="283361" y="83343"/>
                </a:lnTo>
                <a:close/>
              </a:path>
              <a:path w="685800" h="83820">
                <a:moveTo>
                  <a:pt x="302361" y="47922"/>
                </a:moveTo>
                <a:lnTo>
                  <a:pt x="295069" y="47922"/>
                </a:lnTo>
                <a:lnTo>
                  <a:pt x="294871" y="42068"/>
                </a:lnTo>
                <a:lnTo>
                  <a:pt x="293036" y="37107"/>
                </a:lnTo>
                <a:lnTo>
                  <a:pt x="286090" y="28971"/>
                </a:lnTo>
                <a:lnTo>
                  <a:pt x="281625" y="26937"/>
                </a:lnTo>
                <a:lnTo>
                  <a:pt x="293233" y="26937"/>
                </a:lnTo>
                <a:lnTo>
                  <a:pt x="295366" y="29616"/>
                </a:lnTo>
                <a:lnTo>
                  <a:pt x="300030" y="35371"/>
                </a:lnTo>
                <a:lnTo>
                  <a:pt x="302317" y="42961"/>
                </a:lnTo>
                <a:lnTo>
                  <a:pt x="302361" y="47922"/>
                </a:lnTo>
                <a:close/>
              </a:path>
              <a:path w="685800" h="83820">
                <a:moveTo>
                  <a:pt x="294193" y="77241"/>
                </a:moveTo>
                <a:lnTo>
                  <a:pt x="281179" y="77241"/>
                </a:lnTo>
                <a:lnTo>
                  <a:pt x="285147" y="76001"/>
                </a:lnTo>
                <a:lnTo>
                  <a:pt x="291299" y="71040"/>
                </a:lnTo>
                <a:lnTo>
                  <a:pt x="293531" y="67220"/>
                </a:lnTo>
                <a:lnTo>
                  <a:pt x="294921" y="62060"/>
                </a:lnTo>
                <a:lnTo>
                  <a:pt x="302064" y="62060"/>
                </a:lnTo>
                <a:lnTo>
                  <a:pt x="300377" y="69204"/>
                </a:lnTo>
                <a:lnTo>
                  <a:pt x="297401" y="74562"/>
                </a:lnTo>
                <a:lnTo>
                  <a:pt x="294193" y="77241"/>
                </a:lnTo>
                <a:close/>
              </a:path>
              <a:path w="685800" h="83820">
                <a:moveTo>
                  <a:pt x="389425" y="81557"/>
                </a:moveTo>
                <a:lnTo>
                  <a:pt x="345075" y="81557"/>
                </a:lnTo>
                <a:lnTo>
                  <a:pt x="345075" y="0"/>
                </a:lnTo>
                <a:lnTo>
                  <a:pt x="388037" y="0"/>
                </a:lnTo>
                <a:lnTo>
                  <a:pt x="394238" y="1686"/>
                </a:lnTo>
                <a:lnTo>
                  <a:pt x="398802" y="5060"/>
                </a:lnTo>
                <a:lnTo>
                  <a:pt x="400922" y="6548"/>
                </a:lnTo>
                <a:lnTo>
                  <a:pt x="352963" y="6548"/>
                </a:lnTo>
                <a:lnTo>
                  <a:pt x="352963" y="35718"/>
                </a:lnTo>
                <a:lnTo>
                  <a:pt x="398283" y="35718"/>
                </a:lnTo>
                <a:lnTo>
                  <a:pt x="395924" y="37256"/>
                </a:lnTo>
                <a:lnTo>
                  <a:pt x="391658" y="38248"/>
                </a:lnTo>
                <a:lnTo>
                  <a:pt x="391658" y="38397"/>
                </a:lnTo>
                <a:lnTo>
                  <a:pt x="396818" y="39092"/>
                </a:lnTo>
                <a:lnTo>
                  <a:pt x="400985" y="41274"/>
                </a:lnTo>
                <a:lnTo>
                  <a:pt x="401972" y="42415"/>
                </a:lnTo>
                <a:lnTo>
                  <a:pt x="352963" y="42415"/>
                </a:lnTo>
                <a:lnTo>
                  <a:pt x="352963" y="74860"/>
                </a:lnTo>
                <a:lnTo>
                  <a:pt x="402597" y="74860"/>
                </a:lnTo>
                <a:lnTo>
                  <a:pt x="401481" y="75753"/>
                </a:lnTo>
                <a:lnTo>
                  <a:pt x="396520" y="79623"/>
                </a:lnTo>
                <a:lnTo>
                  <a:pt x="389425" y="81557"/>
                </a:lnTo>
                <a:close/>
              </a:path>
              <a:path w="685800" h="83820">
                <a:moveTo>
                  <a:pt x="398283" y="35718"/>
                </a:moveTo>
                <a:lnTo>
                  <a:pt x="385308" y="35718"/>
                </a:lnTo>
                <a:lnTo>
                  <a:pt x="389625" y="34478"/>
                </a:lnTo>
                <a:lnTo>
                  <a:pt x="396371" y="29517"/>
                </a:lnTo>
                <a:lnTo>
                  <a:pt x="398058" y="26144"/>
                </a:lnTo>
                <a:lnTo>
                  <a:pt x="398058" y="16718"/>
                </a:lnTo>
                <a:lnTo>
                  <a:pt x="396470" y="12898"/>
                </a:lnTo>
                <a:lnTo>
                  <a:pt x="393295" y="10417"/>
                </a:lnTo>
                <a:lnTo>
                  <a:pt x="390220" y="7838"/>
                </a:lnTo>
                <a:lnTo>
                  <a:pt x="385656" y="6548"/>
                </a:lnTo>
                <a:lnTo>
                  <a:pt x="400922" y="6548"/>
                </a:lnTo>
                <a:lnTo>
                  <a:pt x="403465" y="8334"/>
                </a:lnTo>
                <a:lnTo>
                  <a:pt x="405797" y="13295"/>
                </a:lnTo>
                <a:lnTo>
                  <a:pt x="405797" y="24209"/>
                </a:lnTo>
                <a:lnTo>
                  <a:pt x="404507" y="28078"/>
                </a:lnTo>
                <a:lnTo>
                  <a:pt x="399348" y="35024"/>
                </a:lnTo>
                <a:lnTo>
                  <a:pt x="398283" y="35718"/>
                </a:lnTo>
                <a:close/>
              </a:path>
              <a:path w="685800" h="83820">
                <a:moveTo>
                  <a:pt x="402597" y="74860"/>
                </a:moveTo>
                <a:lnTo>
                  <a:pt x="387044" y="74860"/>
                </a:lnTo>
                <a:lnTo>
                  <a:pt x="392253" y="73470"/>
                </a:lnTo>
                <a:lnTo>
                  <a:pt x="399397" y="67915"/>
                </a:lnTo>
                <a:lnTo>
                  <a:pt x="401183" y="63698"/>
                </a:lnTo>
                <a:lnTo>
                  <a:pt x="401183" y="52883"/>
                </a:lnTo>
                <a:lnTo>
                  <a:pt x="399298" y="49013"/>
                </a:lnTo>
                <a:lnTo>
                  <a:pt x="395528" y="46434"/>
                </a:lnTo>
                <a:lnTo>
                  <a:pt x="391757" y="43755"/>
                </a:lnTo>
                <a:lnTo>
                  <a:pt x="386449" y="42415"/>
                </a:lnTo>
                <a:lnTo>
                  <a:pt x="401972" y="42415"/>
                </a:lnTo>
                <a:lnTo>
                  <a:pt x="404160" y="44946"/>
                </a:lnTo>
                <a:lnTo>
                  <a:pt x="407335" y="48517"/>
                </a:lnTo>
                <a:lnTo>
                  <a:pt x="408887" y="52883"/>
                </a:lnTo>
                <a:lnTo>
                  <a:pt x="408922" y="65980"/>
                </a:lnTo>
                <a:lnTo>
                  <a:pt x="406442" y="71785"/>
                </a:lnTo>
                <a:lnTo>
                  <a:pt x="402597" y="74860"/>
                </a:lnTo>
                <a:close/>
              </a:path>
              <a:path w="685800" h="83820">
                <a:moveTo>
                  <a:pt x="427265" y="81557"/>
                </a:moveTo>
                <a:lnTo>
                  <a:pt x="420122" y="81557"/>
                </a:lnTo>
                <a:lnTo>
                  <a:pt x="420122" y="0"/>
                </a:lnTo>
                <a:lnTo>
                  <a:pt x="427265" y="0"/>
                </a:lnTo>
                <a:lnTo>
                  <a:pt x="427265" y="81557"/>
                </a:lnTo>
                <a:close/>
              </a:path>
              <a:path w="685800" h="83820">
                <a:moveTo>
                  <a:pt x="471833" y="83343"/>
                </a:moveTo>
                <a:lnTo>
                  <a:pt x="457644" y="83343"/>
                </a:lnTo>
                <a:lnTo>
                  <a:pt x="450898" y="80416"/>
                </a:lnTo>
                <a:lnTo>
                  <a:pt x="445738" y="74562"/>
                </a:lnTo>
                <a:lnTo>
                  <a:pt x="440678" y="68609"/>
                </a:lnTo>
                <a:lnTo>
                  <a:pt x="438149" y="61118"/>
                </a:lnTo>
                <a:lnTo>
                  <a:pt x="438149" y="42961"/>
                </a:lnTo>
                <a:lnTo>
                  <a:pt x="440678" y="35470"/>
                </a:lnTo>
                <a:lnTo>
                  <a:pt x="445957" y="29368"/>
                </a:lnTo>
                <a:lnTo>
                  <a:pt x="450898" y="23762"/>
                </a:lnTo>
                <a:lnTo>
                  <a:pt x="457644" y="20835"/>
                </a:lnTo>
                <a:lnTo>
                  <a:pt x="474413" y="20835"/>
                </a:lnTo>
                <a:lnTo>
                  <a:pt x="481160" y="23762"/>
                </a:lnTo>
                <a:lnTo>
                  <a:pt x="483904" y="26937"/>
                </a:lnTo>
                <a:lnTo>
                  <a:pt x="459827" y="26937"/>
                </a:lnTo>
                <a:lnTo>
                  <a:pt x="454867" y="29368"/>
                </a:lnTo>
                <a:lnTo>
                  <a:pt x="447326" y="39092"/>
                </a:lnTo>
                <a:lnTo>
                  <a:pt x="445441" y="45045"/>
                </a:lnTo>
                <a:lnTo>
                  <a:pt x="445441" y="59034"/>
                </a:lnTo>
                <a:lnTo>
                  <a:pt x="447276" y="64987"/>
                </a:lnTo>
                <a:lnTo>
                  <a:pt x="450947" y="69948"/>
                </a:lnTo>
                <a:lnTo>
                  <a:pt x="454718" y="74811"/>
                </a:lnTo>
                <a:lnTo>
                  <a:pt x="459728" y="77241"/>
                </a:lnTo>
                <a:lnTo>
                  <a:pt x="483779" y="77241"/>
                </a:lnTo>
                <a:lnTo>
                  <a:pt x="476893" y="81905"/>
                </a:lnTo>
                <a:lnTo>
                  <a:pt x="471833" y="83343"/>
                </a:lnTo>
                <a:close/>
              </a:path>
              <a:path w="685800" h="83820">
                <a:moveTo>
                  <a:pt x="483779" y="77241"/>
                </a:moveTo>
                <a:lnTo>
                  <a:pt x="472230" y="77241"/>
                </a:lnTo>
                <a:lnTo>
                  <a:pt x="477240" y="74811"/>
                </a:lnTo>
                <a:lnTo>
                  <a:pt x="484880" y="64987"/>
                </a:lnTo>
                <a:lnTo>
                  <a:pt x="486815" y="59034"/>
                </a:lnTo>
                <a:lnTo>
                  <a:pt x="486782" y="45045"/>
                </a:lnTo>
                <a:lnTo>
                  <a:pt x="484880" y="39240"/>
                </a:lnTo>
                <a:lnTo>
                  <a:pt x="481011" y="34379"/>
                </a:lnTo>
                <a:lnTo>
                  <a:pt x="477240" y="29418"/>
                </a:lnTo>
                <a:lnTo>
                  <a:pt x="472230" y="26937"/>
                </a:lnTo>
                <a:lnTo>
                  <a:pt x="483904" y="26937"/>
                </a:lnTo>
                <a:lnTo>
                  <a:pt x="486219" y="29616"/>
                </a:lnTo>
                <a:lnTo>
                  <a:pt x="491379" y="35470"/>
                </a:lnTo>
                <a:lnTo>
                  <a:pt x="493959" y="42961"/>
                </a:lnTo>
                <a:lnTo>
                  <a:pt x="493959" y="57547"/>
                </a:lnTo>
                <a:lnTo>
                  <a:pt x="492917" y="62656"/>
                </a:lnTo>
                <a:lnTo>
                  <a:pt x="488750" y="72181"/>
                </a:lnTo>
                <a:lnTo>
                  <a:pt x="485525" y="76051"/>
                </a:lnTo>
                <a:lnTo>
                  <a:pt x="483779" y="77241"/>
                </a:lnTo>
                <a:close/>
              </a:path>
              <a:path w="685800" h="83820">
                <a:moveTo>
                  <a:pt x="536195" y="83343"/>
                </a:moveTo>
                <a:lnTo>
                  <a:pt x="521213" y="83343"/>
                </a:lnTo>
                <a:lnTo>
                  <a:pt x="514466" y="80416"/>
                </a:lnTo>
                <a:lnTo>
                  <a:pt x="509307" y="74562"/>
                </a:lnTo>
                <a:lnTo>
                  <a:pt x="504246" y="68609"/>
                </a:lnTo>
                <a:lnTo>
                  <a:pt x="501716" y="61118"/>
                </a:lnTo>
                <a:lnTo>
                  <a:pt x="501716" y="42961"/>
                </a:lnTo>
                <a:lnTo>
                  <a:pt x="504246" y="35470"/>
                </a:lnTo>
                <a:lnTo>
                  <a:pt x="509307" y="29616"/>
                </a:lnTo>
                <a:lnTo>
                  <a:pt x="514466" y="23762"/>
                </a:lnTo>
                <a:lnTo>
                  <a:pt x="521213" y="20835"/>
                </a:lnTo>
                <a:lnTo>
                  <a:pt x="536492" y="20835"/>
                </a:lnTo>
                <a:lnTo>
                  <a:pt x="542000" y="22621"/>
                </a:lnTo>
                <a:lnTo>
                  <a:pt x="546936" y="26937"/>
                </a:lnTo>
                <a:lnTo>
                  <a:pt x="523395" y="26937"/>
                </a:lnTo>
                <a:lnTo>
                  <a:pt x="518435" y="29368"/>
                </a:lnTo>
                <a:lnTo>
                  <a:pt x="510894" y="39092"/>
                </a:lnTo>
                <a:lnTo>
                  <a:pt x="509009" y="45045"/>
                </a:lnTo>
                <a:lnTo>
                  <a:pt x="509009" y="59034"/>
                </a:lnTo>
                <a:lnTo>
                  <a:pt x="510894" y="64987"/>
                </a:lnTo>
                <a:lnTo>
                  <a:pt x="514665" y="69948"/>
                </a:lnTo>
                <a:lnTo>
                  <a:pt x="518435" y="74811"/>
                </a:lnTo>
                <a:lnTo>
                  <a:pt x="523396" y="77241"/>
                </a:lnTo>
                <a:lnTo>
                  <a:pt x="546078" y="77241"/>
                </a:lnTo>
                <a:lnTo>
                  <a:pt x="541652" y="81359"/>
                </a:lnTo>
                <a:lnTo>
                  <a:pt x="536195" y="83343"/>
                </a:lnTo>
                <a:close/>
              </a:path>
              <a:path w="685800" h="83820">
                <a:moveTo>
                  <a:pt x="553509" y="41076"/>
                </a:moveTo>
                <a:lnTo>
                  <a:pt x="546365" y="41076"/>
                </a:lnTo>
                <a:lnTo>
                  <a:pt x="545273" y="36413"/>
                </a:lnTo>
                <a:lnTo>
                  <a:pt x="543339" y="32890"/>
                </a:lnTo>
                <a:lnTo>
                  <a:pt x="537783" y="28128"/>
                </a:lnTo>
                <a:lnTo>
                  <a:pt x="534111" y="26937"/>
                </a:lnTo>
                <a:lnTo>
                  <a:pt x="546936" y="26937"/>
                </a:lnTo>
                <a:lnTo>
                  <a:pt x="550235" y="29765"/>
                </a:lnTo>
                <a:lnTo>
                  <a:pt x="552715" y="34726"/>
                </a:lnTo>
                <a:lnTo>
                  <a:pt x="553509" y="41076"/>
                </a:lnTo>
                <a:close/>
              </a:path>
              <a:path w="685800" h="83820">
                <a:moveTo>
                  <a:pt x="546078" y="77241"/>
                </a:moveTo>
                <a:lnTo>
                  <a:pt x="533913" y="77241"/>
                </a:lnTo>
                <a:lnTo>
                  <a:pt x="537733" y="75703"/>
                </a:lnTo>
                <a:lnTo>
                  <a:pt x="544282" y="69552"/>
                </a:lnTo>
                <a:lnTo>
                  <a:pt x="546216" y="65484"/>
                </a:lnTo>
                <a:lnTo>
                  <a:pt x="546812" y="60423"/>
                </a:lnTo>
                <a:lnTo>
                  <a:pt x="553955" y="60423"/>
                </a:lnTo>
                <a:lnTo>
                  <a:pt x="552864" y="67766"/>
                </a:lnTo>
                <a:lnTo>
                  <a:pt x="550184" y="73421"/>
                </a:lnTo>
                <a:lnTo>
                  <a:pt x="546078" y="77241"/>
                </a:lnTo>
                <a:close/>
              </a:path>
              <a:path w="685800" h="83820">
                <a:moveTo>
                  <a:pt x="571312" y="81557"/>
                </a:moveTo>
                <a:lnTo>
                  <a:pt x="564019" y="81557"/>
                </a:lnTo>
                <a:lnTo>
                  <a:pt x="564019" y="0"/>
                </a:lnTo>
                <a:lnTo>
                  <a:pt x="571312" y="0"/>
                </a:lnTo>
                <a:lnTo>
                  <a:pt x="571312" y="51196"/>
                </a:lnTo>
                <a:lnTo>
                  <a:pt x="580810" y="51196"/>
                </a:lnTo>
                <a:lnTo>
                  <a:pt x="571312" y="59233"/>
                </a:lnTo>
                <a:lnTo>
                  <a:pt x="571312" y="81557"/>
                </a:lnTo>
                <a:close/>
              </a:path>
              <a:path w="685800" h="83820">
                <a:moveTo>
                  <a:pt x="580810" y="51196"/>
                </a:moveTo>
                <a:lnTo>
                  <a:pt x="571312" y="51196"/>
                </a:lnTo>
                <a:lnTo>
                  <a:pt x="603905" y="22621"/>
                </a:lnTo>
                <a:lnTo>
                  <a:pt x="613579" y="22621"/>
                </a:lnTo>
                <a:lnTo>
                  <a:pt x="588427" y="44350"/>
                </a:lnTo>
                <a:lnTo>
                  <a:pt x="592070" y="49410"/>
                </a:lnTo>
                <a:lnTo>
                  <a:pt x="582921" y="49410"/>
                </a:lnTo>
                <a:lnTo>
                  <a:pt x="580810" y="51196"/>
                </a:lnTo>
                <a:close/>
              </a:path>
              <a:path w="685800" h="83820">
                <a:moveTo>
                  <a:pt x="615216" y="81557"/>
                </a:moveTo>
                <a:lnTo>
                  <a:pt x="606286" y="81557"/>
                </a:lnTo>
                <a:lnTo>
                  <a:pt x="582921" y="49410"/>
                </a:lnTo>
                <a:lnTo>
                  <a:pt x="592070" y="49410"/>
                </a:lnTo>
                <a:lnTo>
                  <a:pt x="615216" y="81557"/>
                </a:lnTo>
                <a:close/>
              </a:path>
              <a:path w="685800" h="83820">
                <a:moveTo>
                  <a:pt x="685519" y="81557"/>
                </a:moveTo>
                <a:lnTo>
                  <a:pt x="678375" y="81557"/>
                </a:lnTo>
                <a:lnTo>
                  <a:pt x="678375" y="22175"/>
                </a:lnTo>
                <a:lnTo>
                  <a:pt x="657241" y="22175"/>
                </a:lnTo>
                <a:lnTo>
                  <a:pt x="657241" y="16966"/>
                </a:lnTo>
                <a:lnTo>
                  <a:pt x="663790" y="16867"/>
                </a:lnTo>
                <a:lnTo>
                  <a:pt x="668305" y="16321"/>
                </a:lnTo>
                <a:lnTo>
                  <a:pt x="670785" y="15329"/>
                </a:lnTo>
                <a:lnTo>
                  <a:pt x="673364" y="14237"/>
                </a:lnTo>
                <a:lnTo>
                  <a:pt x="675349" y="12600"/>
                </a:lnTo>
                <a:lnTo>
                  <a:pt x="676738" y="10417"/>
                </a:lnTo>
                <a:lnTo>
                  <a:pt x="678227" y="8235"/>
                </a:lnTo>
                <a:lnTo>
                  <a:pt x="679218" y="5258"/>
                </a:lnTo>
                <a:lnTo>
                  <a:pt x="679715" y="1488"/>
                </a:lnTo>
                <a:lnTo>
                  <a:pt x="685519" y="1488"/>
                </a:lnTo>
                <a:lnTo>
                  <a:pt x="685519" y="81557"/>
                </a:lnTo>
                <a:close/>
              </a:path>
            </a:pathLst>
          </a:custGeom>
          <a:solidFill>
            <a:srgbClr val="9900F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" name="object 11"/>
          <p:cNvSpPr/>
          <p:nvPr/>
        </p:nvSpPr>
        <p:spPr>
          <a:xfrm>
            <a:off x="7056475" y="3359264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24"/>
                </a:lnTo>
                <a:lnTo>
                  <a:pt x="0" y="161724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" name="object 12"/>
          <p:cNvSpPr/>
          <p:nvPr/>
        </p:nvSpPr>
        <p:spPr>
          <a:xfrm>
            <a:off x="7056475" y="3359264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24"/>
                </a:lnTo>
                <a:lnTo>
                  <a:pt x="0" y="161724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3" name="object 13"/>
          <p:cNvSpPr/>
          <p:nvPr/>
        </p:nvSpPr>
        <p:spPr>
          <a:xfrm>
            <a:off x="7383345" y="3389699"/>
            <a:ext cx="190355" cy="638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" name="object 14"/>
          <p:cNvSpPr/>
          <p:nvPr/>
        </p:nvSpPr>
        <p:spPr>
          <a:xfrm>
            <a:off x="7056475" y="3536564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solidFill>
            <a:srgbClr val="D8D8D8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5" name="object 15"/>
          <p:cNvSpPr/>
          <p:nvPr/>
        </p:nvSpPr>
        <p:spPr>
          <a:xfrm>
            <a:off x="7056475" y="3536564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24242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6" name="object 16"/>
          <p:cNvSpPr/>
          <p:nvPr/>
        </p:nvSpPr>
        <p:spPr>
          <a:xfrm>
            <a:off x="7390712" y="3568339"/>
            <a:ext cx="176542" cy="775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7" name="object 17"/>
          <p:cNvSpPr/>
          <p:nvPr/>
        </p:nvSpPr>
        <p:spPr>
          <a:xfrm>
            <a:off x="7053025" y="2648640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8" name="object 18"/>
          <p:cNvSpPr/>
          <p:nvPr/>
        </p:nvSpPr>
        <p:spPr>
          <a:xfrm>
            <a:off x="7053025" y="2648640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49"/>
                </a:lnTo>
                <a:lnTo>
                  <a:pt x="0" y="16174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9" name="object 19"/>
          <p:cNvSpPr/>
          <p:nvPr/>
        </p:nvSpPr>
        <p:spPr>
          <a:xfrm>
            <a:off x="7379902" y="2679075"/>
            <a:ext cx="190355" cy="638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0" name="object 20"/>
          <p:cNvSpPr/>
          <p:nvPr/>
        </p:nvSpPr>
        <p:spPr>
          <a:xfrm>
            <a:off x="7053025" y="2471339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27"/>
                </a:lnTo>
                <a:lnTo>
                  <a:pt x="0" y="161727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1" name="object 21"/>
          <p:cNvSpPr/>
          <p:nvPr/>
        </p:nvSpPr>
        <p:spPr>
          <a:xfrm>
            <a:off x="7053025" y="2471339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27"/>
                </a:lnTo>
                <a:lnTo>
                  <a:pt x="0" y="16172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2" name="object 22"/>
          <p:cNvSpPr/>
          <p:nvPr/>
        </p:nvSpPr>
        <p:spPr>
          <a:xfrm>
            <a:off x="7210496" y="2503114"/>
            <a:ext cx="527209" cy="62865"/>
          </a:xfrm>
          <a:custGeom>
            <a:avLst/>
            <a:gdLst/>
            <a:ahLst/>
            <a:cxnLst/>
            <a:rect l="l" t="t" r="r" b="b"/>
            <a:pathLst>
              <a:path w="702945" h="83819">
                <a:moveTo>
                  <a:pt x="27979" y="81557"/>
                </a:moveTo>
                <a:lnTo>
                  <a:pt x="0" y="81557"/>
                </a:lnTo>
                <a:lnTo>
                  <a:pt x="0" y="0"/>
                </a:lnTo>
                <a:lnTo>
                  <a:pt x="27235" y="0"/>
                </a:lnTo>
                <a:lnTo>
                  <a:pt x="35876" y="613"/>
                </a:lnTo>
                <a:lnTo>
                  <a:pt x="43494" y="2455"/>
                </a:lnTo>
                <a:lnTo>
                  <a:pt x="50089" y="5525"/>
                </a:lnTo>
                <a:lnTo>
                  <a:pt x="51416" y="6548"/>
                </a:lnTo>
                <a:lnTo>
                  <a:pt x="7887" y="6548"/>
                </a:lnTo>
                <a:lnTo>
                  <a:pt x="7887" y="74860"/>
                </a:lnTo>
                <a:lnTo>
                  <a:pt x="51633" y="74860"/>
                </a:lnTo>
                <a:lnTo>
                  <a:pt x="49996" y="76116"/>
                </a:lnTo>
                <a:lnTo>
                  <a:pt x="43569" y="79139"/>
                </a:lnTo>
                <a:lnTo>
                  <a:pt x="36230" y="80953"/>
                </a:lnTo>
                <a:lnTo>
                  <a:pt x="27979" y="81557"/>
                </a:lnTo>
                <a:close/>
              </a:path>
              <a:path w="702945" h="83819">
                <a:moveTo>
                  <a:pt x="51633" y="74860"/>
                </a:moveTo>
                <a:lnTo>
                  <a:pt x="25151" y="74860"/>
                </a:lnTo>
                <a:lnTo>
                  <a:pt x="33011" y="74367"/>
                </a:lnTo>
                <a:lnTo>
                  <a:pt x="39774" y="72888"/>
                </a:lnTo>
                <a:lnTo>
                  <a:pt x="58042" y="40778"/>
                </a:lnTo>
                <a:lnTo>
                  <a:pt x="57549" y="32332"/>
                </a:lnTo>
                <a:lnTo>
                  <a:pt x="23961" y="6548"/>
                </a:lnTo>
                <a:lnTo>
                  <a:pt x="51416" y="6548"/>
                </a:lnTo>
                <a:lnTo>
                  <a:pt x="65781" y="40778"/>
                </a:lnTo>
                <a:lnTo>
                  <a:pt x="65139" y="50703"/>
                </a:lnTo>
                <a:lnTo>
                  <a:pt x="63214" y="59196"/>
                </a:lnTo>
                <a:lnTo>
                  <a:pt x="60005" y="66256"/>
                </a:lnTo>
                <a:lnTo>
                  <a:pt x="55512" y="71884"/>
                </a:lnTo>
                <a:lnTo>
                  <a:pt x="51633" y="74860"/>
                </a:lnTo>
                <a:close/>
              </a:path>
              <a:path w="702945" h="83819">
                <a:moveTo>
                  <a:pt x="107670" y="83343"/>
                </a:moveTo>
                <a:lnTo>
                  <a:pt x="92291" y="83343"/>
                </a:lnTo>
                <a:lnTo>
                  <a:pt x="85742" y="80565"/>
                </a:lnTo>
                <a:lnTo>
                  <a:pt x="80980" y="75009"/>
                </a:lnTo>
                <a:lnTo>
                  <a:pt x="76317" y="69353"/>
                </a:lnTo>
                <a:lnTo>
                  <a:pt x="74092" y="62060"/>
                </a:lnTo>
                <a:lnTo>
                  <a:pt x="73986" y="42961"/>
                </a:lnTo>
                <a:lnTo>
                  <a:pt x="76367" y="35470"/>
                </a:lnTo>
                <a:lnTo>
                  <a:pt x="85892" y="23762"/>
                </a:lnTo>
                <a:lnTo>
                  <a:pt x="92390" y="20835"/>
                </a:lnTo>
                <a:lnTo>
                  <a:pt x="108662" y="20835"/>
                </a:lnTo>
                <a:lnTo>
                  <a:pt x="115013" y="23762"/>
                </a:lnTo>
                <a:lnTo>
                  <a:pt x="117541" y="26937"/>
                </a:lnTo>
                <a:lnTo>
                  <a:pt x="95417" y="26937"/>
                </a:lnTo>
                <a:lnTo>
                  <a:pt x="91150" y="28822"/>
                </a:lnTo>
                <a:lnTo>
                  <a:pt x="84205" y="36363"/>
                </a:lnTo>
                <a:lnTo>
                  <a:pt x="82072" y="41473"/>
                </a:lnTo>
                <a:lnTo>
                  <a:pt x="81278" y="47922"/>
                </a:lnTo>
                <a:lnTo>
                  <a:pt x="126670" y="47922"/>
                </a:lnTo>
                <a:lnTo>
                  <a:pt x="126670" y="54024"/>
                </a:lnTo>
                <a:lnTo>
                  <a:pt x="81278" y="54024"/>
                </a:lnTo>
                <a:lnTo>
                  <a:pt x="81377" y="60870"/>
                </a:lnTo>
                <a:lnTo>
                  <a:pt x="83163" y="66476"/>
                </a:lnTo>
                <a:lnTo>
                  <a:pt x="86636" y="70842"/>
                </a:lnTo>
                <a:lnTo>
                  <a:pt x="90208" y="75108"/>
                </a:lnTo>
                <a:lnTo>
                  <a:pt x="94871" y="77241"/>
                </a:lnTo>
                <a:lnTo>
                  <a:pt x="118502" y="77241"/>
                </a:lnTo>
                <a:lnTo>
                  <a:pt x="113276" y="81607"/>
                </a:lnTo>
                <a:lnTo>
                  <a:pt x="107670" y="83343"/>
                </a:lnTo>
                <a:close/>
              </a:path>
              <a:path w="702945" h="83819">
                <a:moveTo>
                  <a:pt x="126670" y="47922"/>
                </a:moveTo>
                <a:lnTo>
                  <a:pt x="119378" y="47922"/>
                </a:lnTo>
                <a:lnTo>
                  <a:pt x="119179" y="42068"/>
                </a:lnTo>
                <a:lnTo>
                  <a:pt x="117343" y="37107"/>
                </a:lnTo>
                <a:lnTo>
                  <a:pt x="110399" y="28971"/>
                </a:lnTo>
                <a:lnTo>
                  <a:pt x="105933" y="26937"/>
                </a:lnTo>
                <a:lnTo>
                  <a:pt x="117541" y="26937"/>
                </a:lnTo>
                <a:lnTo>
                  <a:pt x="119675" y="29616"/>
                </a:lnTo>
                <a:lnTo>
                  <a:pt x="124339" y="35371"/>
                </a:lnTo>
                <a:lnTo>
                  <a:pt x="126625" y="42961"/>
                </a:lnTo>
                <a:lnTo>
                  <a:pt x="126670" y="47922"/>
                </a:lnTo>
                <a:close/>
              </a:path>
              <a:path w="702945" h="83819">
                <a:moveTo>
                  <a:pt x="118502" y="77241"/>
                </a:moveTo>
                <a:lnTo>
                  <a:pt x="105487" y="77241"/>
                </a:lnTo>
                <a:lnTo>
                  <a:pt x="109456" y="76001"/>
                </a:lnTo>
                <a:lnTo>
                  <a:pt x="115608" y="71040"/>
                </a:lnTo>
                <a:lnTo>
                  <a:pt x="117840" y="67220"/>
                </a:lnTo>
                <a:lnTo>
                  <a:pt x="119229" y="62060"/>
                </a:lnTo>
                <a:lnTo>
                  <a:pt x="126373" y="62060"/>
                </a:lnTo>
                <a:lnTo>
                  <a:pt x="124686" y="69204"/>
                </a:lnTo>
                <a:lnTo>
                  <a:pt x="121710" y="74562"/>
                </a:lnTo>
                <a:lnTo>
                  <a:pt x="118502" y="77241"/>
                </a:lnTo>
                <a:close/>
              </a:path>
              <a:path w="702945" h="83819">
                <a:moveTo>
                  <a:pt x="147987" y="32742"/>
                </a:moveTo>
                <a:lnTo>
                  <a:pt x="143581" y="32742"/>
                </a:lnTo>
                <a:lnTo>
                  <a:pt x="144970" y="29269"/>
                </a:lnTo>
                <a:lnTo>
                  <a:pt x="147400" y="26441"/>
                </a:lnTo>
                <a:lnTo>
                  <a:pt x="150873" y="24258"/>
                </a:lnTo>
                <a:lnTo>
                  <a:pt x="154346" y="21976"/>
                </a:lnTo>
                <a:lnTo>
                  <a:pt x="158216" y="20835"/>
                </a:lnTo>
                <a:lnTo>
                  <a:pt x="170122" y="20835"/>
                </a:lnTo>
                <a:lnTo>
                  <a:pt x="175629" y="22720"/>
                </a:lnTo>
                <a:lnTo>
                  <a:pt x="179412" y="26937"/>
                </a:lnTo>
                <a:lnTo>
                  <a:pt x="158017" y="26937"/>
                </a:lnTo>
                <a:lnTo>
                  <a:pt x="154644" y="27880"/>
                </a:lnTo>
                <a:lnTo>
                  <a:pt x="148889" y="31650"/>
                </a:lnTo>
                <a:lnTo>
                  <a:pt x="147987" y="32742"/>
                </a:lnTo>
                <a:close/>
              </a:path>
              <a:path w="702945" h="83819">
                <a:moveTo>
                  <a:pt x="143432" y="81557"/>
                </a:moveTo>
                <a:lnTo>
                  <a:pt x="136139" y="81557"/>
                </a:lnTo>
                <a:lnTo>
                  <a:pt x="136139" y="22621"/>
                </a:lnTo>
                <a:lnTo>
                  <a:pt x="143432" y="22621"/>
                </a:lnTo>
                <a:lnTo>
                  <a:pt x="143432" y="32742"/>
                </a:lnTo>
                <a:lnTo>
                  <a:pt x="147987" y="32742"/>
                </a:lnTo>
                <a:lnTo>
                  <a:pt x="146756" y="34230"/>
                </a:lnTo>
                <a:lnTo>
                  <a:pt x="145367" y="37504"/>
                </a:lnTo>
                <a:lnTo>
                  <a:pt x="144077" y="40679"/>
                </a:lnTo>
                <a:lnTo>
                  <a:pt x="143432" y="43854"/>
                </a:lnTo>
                <a:lnTo>
                  <a:pt x="143432" y="81557"/>
                </a:lnTo>
                <a:close/>
              </a:path>
              <a:path w="702945" h="83819">
                <a:moveTo>
                  <a:pt x="184062" y="81557"/>
                </a:moveTo>
                <a:lnTo>
                  <a:pt x="176918" y="81557"/>
                </a:lnTo>
                <a:lnTo>
                  <a:pt x="176918" y="38546"/>
                </a:lnTo>
                <a:lnTo>
                  <a:pt x="175678" y="34280"/>
                </a:lnTo>
                <a:lnTo>
                  <a:pt x="173198" y="31402"/>
                </a:lnTo>
                <a:lnTo>
                  <a:pt x="170718" y="28426"/>
                </a:lnTo>
                <a:lnTo>
                  <a:pt x="166947" y="26937"/>
                </a:lnTo>
                <a:lnTo>
                  <a:pt x="179412" y="26937"/>
                </a:lnTo>
                <a:lnTo>
                  <a:pt x="182375" y="30162"/>
                </a:lnTo>
                <a:lnTo>
                  <a:pt x="184062" y="35669"/>
                </a:lnTo>
                <a:lnTo>
                  <a:pt x="184062" y="81557"/>
                </a:lnTo>
                <a:close/>
              </a:path>
              <a:path w="702945" h="83819">
                <a:moveTo>
                  <a:pt x="237407" y="77241"/>
                </a:moveTo>
                <a:lnTo>
                  <a:pt x="223427" y="77241"/>
                </a:lnTo>
                <a:lnTo>
                  <a:pt x="227197" y="76249"/>
                </a:lnTo>
                <a:lnTo>
                  <a:pt x="230274" y="74265"/>
                </a:lnTo>
                <a:lnTo>
                  <a:pt x="233448" y="72181"/>
                </a:lnTo>
                <a:lnTo>
                  <a:pt x="235036" y="69403"/>
                </a:lnTo>
                <a:lnTo>
                  <a:pt x="235036" y="63350"/>
                </a:lnTo>
                <a:lnTo>
                  <a:pt x="234044" y="61168"/>
                </a:lnTo>
                <a:lnTo>
                  <a:pt x="230074" y="57596"/>
                </a:lnTo>
                <a:lnTo>
                  <a:pt x="226702" y="56206"/>
                </a:lnTo>
                <a:lnTo>
                  <a:pt x="221939" y="55215"/>
                </a:lnTo>
                <a:lnTo>
                  <a:pt x="212860" y="53131"/>
                </a:lnTo>
                <a:lnTo>
                  <a:pt x="207701" y="52040"/>
                </a:lnTo>
                <a:lnTo>
                  <a:pt x="203683" y="50254"/>
                </a:lnTo>
                <a:lnTo>
                  <a:pt x="197928" y="45293"/>
                </a:lnTo>
                <a:lnTo>
                  <a:pt x="196489" y="41820"/>
                </a:lnTo>
                <a:lnTo>
                  <a:pt x="196489" y="32295"/>
                </a:lnTo>
                <a:lnTo>
                  <a:pt x="198572" y="28277"/>
                </a:lnTo>
                <a:lnTo>
                  <a:pt x="206907" y="22324"/>
                </a:lnTo>
                <a:lnTo>
                  <a:pt x="212215" y="20835"/>
                </a:lnTo>
                <a:lnTo>
                  <a:pt x="225015" y="20835"/>
                </a:lnTo>
                <a:lnTo>
                  <a:pt x="230074" y="22472"/>
                </a:lnTo>
                <a:lnTo>
                  <a:pt x="233845" y="25747"/>
                </a:lnTo>
                <a:lnTo>
                  <a:pt x="235252" y="26937"/>
                </a:lnTo>
                <a:lnTo>
                  <a:pt x="213455" y="26937"/>
                </a:lnTo>
                <a:lnTo>
                  <a:pt x="210082" y="27830"/>
                </a:lnTo>
                <a:lnTo>
                  <a:pt x="204923" y="31402"/>
                </a:lnTo>
                <a:lnTo>
                  <a:pt x="203736" y="33684"/>
                </a:lnTo>
                <a:lnTo>
                  <a:pt x="203686" y="39736"/>
                </a:lnTo>
                <a:lnTo>
                  <a:pt x="204774" y="41770"/>
                </a:lnTo>
                <a:lnTo>
                  <a:pt x="207056" y="43457"/>
                </a:lnTo>
                <a:lnTo>
                  <a:pt x="209338" y="45045"/>
                </a:lnTo>
                <a:lnTo>
                  <a:pt x="212265" y="46235"/>
                </a:lnTo>
                <a:lnTo>
                  <a:pt x="232258" y="50750"/>
                </a:lnTo>
                <a:lnTo>
                  <a:pt x="235631" y="52585"/>
                </a:lnTo>
                <a:lnTo>
                  <a:pt x="238310" y="55363"/>
                </a:lnTo>
                <a:lnTo>
                  <a:pt x="240989" y="58042"/>
                </a:lnTo>
                <a:lnTo>
                  <a:pt x="242230" y="61168"/>
                </a:lnTo>
                <a:lnTo>
                  <a:pt x="242328" y="71040"/>
                </a:lnTo>
                <a:lnTo>
                  <a:pt x="240046" y="75406"/>
                </a:lnTo>
                <a:lnTo>
                  <a:pt x="237407" y="77241"/>
                </a:lnTo>
                <a:close/>
              </a:path>
              <a:path w="702945" h="83819">
                <a:moveTo>
                  <a:pt x="240244" y="39736"/>
                </a:moveTo>
                <a:lnTo>
                  <a:pt x="233101" y="39736"/>
                </a:lnTo>
                <a:lnTo>
                  <a:pt x="232803" y="35569"/>
                </a:lnTo>
                <a:lnTo>
                  <a:pt x="231265" y="32394"/>
                </a:lnTo>
                <a:lnTo>
                  <a:pt x="225709" y="28029"/>
                </a:lnTo>
                <a:lnTo>
                  <a:pt x="222088" y="26937"/>
                </a:lnTo>
                <a:lnTo>
                  <a:pt x="235252" y="26937"/>
                </a:lnTo>
                <a:lnTo>
                  <a:pt x="237714" y="29021"/>
                </a:lnTo>
                <a:lnTo>
                  <a:pt x="239848" y="33684"/>
                </a:lnTo>
                <a:lnTo>
                  <a:pt x="240244" y="39736"/>
                </a:lnTo>
                <a:close/>
              </a:path>
              <a:path w="702945" h="83819">
                <a:moveTo>
                  <a:pt x="225362" y="83343"/>
                </a:moveTo>
                <a:lnTo>
                  <a:pt x="211273" y="83343"/>
                </a:lnTo>
                <a:lnTo>
                  <a:pt x="205568" y="81607"/>
                </a:lnTo>
                <a:lnTo>
                  <a:pt x="201400" y="78134"/>
                </a:lnTo>
                <a:lnTo>
                  <a:pt x="197332" y="74562"/>
                </a:lnTo>
                <a:lnTo>
                  <a:pt x="195001" y="69353"/>
                </a:lnTo>
                <a:lnTo>
                  <a:pt x="194405" y="62507"/>
                </a:lnTo>
                <a:lnTo>
                  <a:pt x="201549" y="62507"/>
                </a:lnTo>
                <a:lnTo>
                  <a:pt x="201847" y="67171"/>
                </a:lnTo>
                <a:lnTo>
                  <a:pt x="203534" y="70792"/>
                </a:lnTo>
                <a:lnTo>
                  <a:pt x="206610" y="73371"/>
                </a:lnTo>
                <a:lnTo>
                  <a:pt x="209784" y="75952"/>
                </a:lnTo>
                <a:lnTo>
                  <a:pt x="213902" y="77241"/>
                </a:lnTo>
                <a:lnTo>
                  <a:pt x="237407" y="77241"/>
                </a:lnTo>
                <a:lnTo>
                  <a:pt x="235482" y="78581"/>
                </a:lnTo>
                <a:lnTo>
                  <a:pt x="231017" y="81755"/>
                </a:lnTo>
                <a:lnTo>
                  <a:pt x="225362" y="83343"/>
                </a:lnTo>
                <a:close/>
              </a:path>
              <a:path w="702945" h="83819">
                <a:moveTo>
                  <a:pt x="283361" y="83343"/>
                </a:moveTo>
                <a:lnTo>
                  <a:pt x="267982" y="83343"/>
                </a:lnTo>
                <a:lnTo>
                  <a:pt x="261434" y="80565"/>
                </a:lnTo>
                <a:lnTo>
                  <a:pt x="256671" y="75009"/>
                </a:lnTo>
                <a:lnTo>
                  <a:pt x="252009" y="69353"/>
                </a:lnTo>
                <a:lnTo>
                  <a:pt x="249783" y="62060"/>
                </a:lnTo>
                <a:lnTo>
                  <a:pt x="249677" y="42961"/>
                </a:lnTo>
                <a:lnTo>
                  <a:pt x="252058" y="35470"/>
                </a:lnTo>
                <a:lnTo>
                  <a:pt x="261583" y="23762"/>
                </a:lnTo>
                <a:lnTo>
                  <a:pt x="268082" y="20835"/>
                </a:lnTo>
                <a:lnTo>
                  <a:pt x="284354" y="20835"/>
                </a:lnTo>
                <a:lnTo>
                  <a:pt x="290704" y="23762"/>
                </a:lnTo>
                <a:lnTo>
                  <a:pt x="293233" y="26937"/>
                </a:lnTo>
                <a:lnTo>
                  <a:pt x="271108" y="26937"/>
                </a:lnTo>
                <a:lnTo>
                  <a:pt x="266841" y="28822"/>
                </a:lnTo>
                <a:lnTo>
                  <a:pt x="259896" y="36363"/>
                </a:lnTo>
                <a:lnTo>
                  <a:pt x="257763" y="41473"/>
                </a:lnTo>
                <a:lnTo>
                  <a:pt x="256969" y="47922"/>
                </a:lnTo>
                <a:lnTo>
                  <a:pt x="302361" y="47922"/>
                </a:lnTo>
                <a:lnTo>
                  <a:pt x="302361" y="54024"/>
                </a:lnTo>
                <a:lnTo>
                  <a:pt x="256969" y="54024"/>
                </a:lnTo>
                <a:lnTo>
                  <a:pt x="257068" y="60870"/>
                </a:lnTo>
                <a:lnTo>
                  <a:pt x="258854" y="66476"/>
                </a:lnTo>
                <a:lnTo>
                  <a:pt x="262327" y="70842"/>
                </a:lnTo>
                <a:lnTo>
                  <a:pt x="265899" y="75108"/>
                </a:lnTo>
                <a:lnTo>
                  <a:pt x="270562" y="77241"/>
                </a:lnTo>
                <a:lnTo>
                  <a:pt x="294193" y="77241"/>
                </a:lnTo>
                <a:lnTo>
                  <a:pt x="288967" y="81607"/>
                </a:lnTo>
                <a:lnTo>
                  <a:pt x="283361" y="83343"/>
                </a:lnTo>
                <a:close/>
              </a:path>
              <a:path w="702945" h="83819">
                <a:moveTo>
                  <a:pt x="302361" y="47922"/>
                </a:moveTo>
                <a:lnTo>
                  <a:pt x="295069" y="47922"/>
                </a:lnTo>
                <a:lnTo>
                  <a:pt x="294871" y="42068"/>
                </a:lnTo>
                <a:lnTo>
                  <a:pt x="293036" y="37107"/>
                </a:lnTo>
                <a:lnTo>
                  <a:pt x="286090" y="28971"/>
                </a:lnTo>
                <a:lnTo>
                  <a:pt x="281625" y="26937"/>
                </a:lnTo>
                <a:lnTo>
                  <a:pt x="293233" y="26937"/>
                </a:lnTo>
                <a:lnTo>
                  <a:pt x="295366" y="29616"/>
                </a:lnTo>
                <a:lnTo>
                  <a:pt x="300030" y="35371"/>
                </a:lnTo>
                <a:lnTo>
                  <a:pt x="302317" y="42961"/>
                </a:lnTo>
                <a:lnTo>
                  <a:pt x="302361" y="47922"/>
                </a:lnTo>
                <a:close/>
              </a:path>
              <a:path w="702945" h="83819">
                <a:moveTo>
                  <a:pt x="294193" y="77241"/>
                </a:moveTo>
                <a:lnTo>
                  <a:pt x="281179" y="77241"/>
                </a:lnTo>
                <a:lnTo>
                  <a:pt x="285147" y="76001"/>
                </a:lnTo>
                <a:lnTo>
                  <a:pt x="291299" y="71040"/>
                </a:lnTo>
                <a:lnTo>
                  <a:pt x="293531" y="67220"/>
                </a:lnTo>
                <a:lnTo>
                  <a:pt x="294921" y="62060"/>
                </a:lnTo>
                <a:lnTo>
                  <a:pt x="302064" y="62060"/>
                </a:lnTo>
                <a:lnTo>
                  <a:pt x="300377" y="69204"/>
                </a:lnTo>
                <a:lnTo>
                  <a:pt x="297401" y="74562"/>
                </a:lnTo>
                <a:lnTo>
                  <a:pt x="294193" y="77241"/>
                </a:lnTo>
                <a:close/>
              </a:path>
              <a:path w="702945" h="83819">
                <a:moveTo>
                  <a:pt x="389425" y="81557"/>
                </a:moveTo>
                <a:lnTo>
                  <a:pt x="345075" y="81557"/>
                </a:lnTo>
                <a:lnTo>
                  <a:pt x="345075" y="0"/>
                </a:lnTo>
                <a:lnTo>
                  <a:pt x="388037" y="0"/>
                </a:lnTo>
                <a:lnTo>
                  <a:pt x="394238" y="1686"/>
                </a:lnTo>
                <a:lnTo>
                  <a:pt x="398802" y="5060"/>
                </a:lnTo>
                <a:lnTo>
                  <a:pt x="400922" y="6548"/>
                </a:lnTo>
                <a:lnTo>
                  <a:pt x="352963" y="6548"/>
                </a:lnTo>
                <a:lnTo>
                  <a:pt x="352963" y="35718"/>
                </a:lnTo>
                <a:lnTo>
                  <a:pt x="398283" y="35718"/>
                </a:lnTo>
                <a:lnTo>
                  <a:pt x="395924" y="37256"/>
                </a:lnTo>
                <a:lnTo>
                  <a:pt x="391658" y="38248"/>
                </a:lnTo>
                <a:lnTo>
                  <a:pt x="391658" y="38397"/>
                </a:lnTo>
                <a:lnTo>
                  <a:pt x="396818" y="39092"/>
                </a:lnTo>
                <a:lnTo>
                  <a:pt x="400985" y="41274"/>
                </a:lnTo>
                <a:lnTo>
                  <a:pt x="401972" y="42415"/>
                </a:lnTo>
                <a:lnTo>
                  <a:pt x="352963" y="42415"/>
                </a:lnTo>
                <a:lnTo>
                  <a:pt x="352963" y="74860"/>
                </a:lnTo>
                <a:lnTo>
                  <a:pt x="402597" y="74860"/>
                </a:lnTo>
                <a:lnTo>
                  <a:pt x="401481" y="75753"/>
                </a:lnTo>
                <a:lnTo>
                  <a:pt x="396520" y="79623"/>
                </a:lnTo>
                <a:lnTo>
                  <a:pt x="389425" y="81557"/>
                </a:lnTo>
                <a:close/>
              </a:path>
              <a:path w="702945" h="83819">
                <a:moveTo>
                  <a:pt x="398283" y="35718"/>
                </a:moveTo>
                <a:lnTo>
                  <a:pt x="385308" y="35718"/>
                </a:lnTo>
                <a:lnTo>
                  <a:pt x="389625" y="34478"/>
                </a:lnTo>
                <a:lnTo>
                  <a:pt x="396371" y="29517"/>
                </a:lnTo>
                <a:lnTo>
                  <a:pt x="398058" y="26144"/>
                </a:lnTo>
                <a:lnTo>
                  <a:pt x="398058" y="16718"/>
                </a:lnTo>
                <a:lnTo>
                  <a:pt x="396470" y="12898"/>
                </a:lnTo>
                <a:lnTo>
                  <a:pt x="393295" y="10417"/>
                </a:lnTo>
                <a:lnTo>
                  <a:pt x="390220" y="7838"/>
                </a:lnTo>
                <a:lnTo>
                  <a:pt x="385656" y="6548"/>
                </a:lnTo>
                <a:lnTo>
                  <a:pt x="400922" y="6548"/>
                </a:lnTo>
                <a:lnTo>
                  <a:pt x="403465" y="8334"/>
                </a:lnTo>
                <a:lnTo>
                  <a:pt x="405797" y="13295"/>
                </a:lnTo>
                <a:lnTo>
                  <a:pt x="405797" y="24209"/>
                </a:lnTo>
                <a:lnTo>
                  <a:pt x="404507" y="28078"/>
                </a:lnTo>
                <a:lnTo>
                  <a:pt x="399348" y="35024"/>
                </a:lnTo>
                <a:lnTo>
                  <a:pt x="398283" y="35718"/>
                </a:lnTo>
                <a:close/>
              </a:path>
              <a:path w="702945" h="83819">
                <a:moveTo>
                  <a:pt x="402597" y="74860"/>
                </a:moveTo>
                <a:lnTo>
                  <a:pt x="387044" y="74860"/>
                </a:lnTo>
                <a:lnTo>
                  <a:pt x="392253" y="73470"/>
                </a:lnTo>
                <a:lnTo>
                  <a:pt x="399397" y="67915"/>
                </a:lnTo>
                <a:lnTo>
                  <a:pt x="401183" y="63698"/>
                </a:lnTo>
                <a:lnTo>
                  <a:pt x="401183" y="52883"/>
                </a:lnTo>
                <a:lnTo>
                  <a:pt x="399298" y="49013"/>
                </a:lnTo>
                <a:lnTo>
                  <a:pt x="395528" y="46434"/>
                </a:lnTo>
                <a:lnTo>
                  <a:pt x="391757" y="43755"/>
                </a:lnTo>
                <a:lnTo>
                  <a:pt x="386449" y="42415"/>
                </a:lnTo>
                <a:lnTo>
                  <a:pt x="401972" y="42415"/>
                </a:lnTo>
                <a:lnTo>
                  <a:pt x="404160" y="44946"/>
                </a:lnTo>
                <a:lnTo>
                  <a:pt x="407335" y="48517"/>
                </a:lnTo>
                <a:lnTo>
                  <a:pt x="408887" y="52883"/>
                </a:lnTo>
                <a:lnTo>
                  <a:pt x="408922" y="65980"/>
                </a:lnTo>
                <a:lnTo>
                  <a:pt x="406442" y="71785"/>
                </a:lnTo>
                <a:lnTo>
                  <a:pt x="402597" y="74860"/>
                </a:lnTo>
                <a:close/>
              </a:path>
              <a:path w="702945" h="83819">
                <a:moveTo>
                  <a:pt x="427265" y="81557"/>
                </a:moveTo>
                <a:lnTo>
                  <a:pt x="420122" y="81557"/>
                </a:lnTo>
                <a:lnTo>
                  <a:pt x="420122" y="0"/>
                </a:lnTo>
                <a:lnTo>
                  <a:pt x="427265" y="0"/>
                </a:lnTo>
                <a:lnTo>
                  <a:pt x="427265" y="81557"/>
                </a:lnTo>
                <a:close/>
              </a:path>
              <a:path w="702945" h="83819">
                <a:moveTo>
                  <a:pt x="471833" y="83343"/>
                </a:moveTo>
                <a:lnTo>
                  <a:pt x="457644" y="83343"/>
                </a:lnTo>
                <a:lnTo>
                  <a:pt x="450898" y="80416"/>
                </a:lnTo>
                <a:lnTo>
                  <a:pt x="445738" y="74562"/>
                </a:lnTo>
                <a:lnTo>
                  <a:pt x="440678" y="68609"/>
                </a:lnTo>
                <a:lnTo>
                  <a:pt x="438149" y="61118"/>
                </a:lnTo>
                <a:lnTo>
                  <a:pt x="438149" y="42961"/>
                </a:lnTo>
                <a:lnTo>
                  <a:pt x="440678" y="35470"/>
                </a:lnTo>
                <a:lnTo>
                  <a:pt x="445957" y="29368"/>
                </a:lnTo>
                <a:lnTo>
                  <a:pt x="450898" y="23762"/>
                </a:lnTo>
                <a:lnTo>
                  <a:pt x="457644" y="20835"/>
                </a:lnTo>
                <a:lnTo>
                  <a:pt x="474413" y="20835"/>
                </a:lnTo>
                <a:lnTo>
                  <a:pt x="481160" y="23762"/>
                </a:lnTo>
                <a:lnTo>
                  <a:pt x="483904" y="26937"/>
                </a:lnTo>
                <a:lnTo>
                  <a:pt x="459827" y="26937"/>
                </a:lnTo>
                <a:lnTo>
                  <a:pt x="454867" y="29368"/>
                </a:lnTo>
                <a:lnTo>
                  <a:pt x="447326" y="39092"/>
                </a:lnTo>
                <a:lnTo>
                  <a:pt x="445441" y="45045"/>
                </a:lnTo>
                <a:lnTo>
                  <a:pt x="445441" y="59034"/>
                </a:lnTo>
                <a:lnTo>
                  <a:pt x="447276" y="64987"/>
                </a:lnTo>
                <a:lnTo>
                  <a:pt x="450947" y="69948"/>
                </a:lnTo>
                <a:lnTo>
                  <a:pt x="454718" y="74811"/>
                </a:lnTo>
                <a:lnTo>
                  <a:pt x="459728" y="77241"/>
                </a:lnTo>
                <a:lnTo>
                  <a:pt x="483779" y="77241"/>
                </a:lnTo>
                <a:lnTo>
                  <a:pt x="476893" y="81905"/>
                </a:lnTo>
                <a:lnTo>
                  <a:pt x="471833" y="83343"/>
                </a:lnTo>
                <a:close/>
              </a:path>
              <a:path w="702945" h="83819">
                <a:moveTo>
                  <a:pt x="483779" y="77241"/>
                </a:moveTo>
                <a:lnTo>
                  <a:pt x="472230" y="77241"/>
                </a:lnTo>
                <a:lnTo>
                  <a:pt x="477240" y="74811"/>
                </a:lnTo>
                <a:lnTo>
                  <a:pt x="484880" y="64987"/>
                </a:lnTo>
                <a:lnTo>
                  <a:pt x="486815" y="59034"/>
                </a:lnTo>
                <a:lnTo>
                  <a:pt x="486782" y="45045"/>
                </a:lnTo>
                <a:lnTo>
                  <a:pt x="484880" y="39240"/>
                </a:lnTo>
                <a:lnTo>
                  <a:pt x="481011" y="34379"/>
                </a:lnTo>
                <a:lnTo>
                  <a:pt x="477240" y="29418"/>
                </a:lnTo>
                <a:lnTo>
                  <a:pt x="472230" y="26937"/>
                </a:lnTo>
                <a:lnTo>
                  <a:pt x="483904" y="26937"/>
                </a:lnTo>
                <a:lnTo>
                  <a:pt x="486219" y="29616"/>
                </a:lnTo>
                <a:lnTo>
                  <a:pt x="491379" y="35470"/>
                </a:lnTo>
                <a:lnTo>
                  <a:pt x="493959" y="42961"/>
                </a:lnTo>
                <a:lnTo>
                  <a:pt x="493959" y="57547"/>
                </a:lnTo>
                <a:lnTo>
                  <a:pt x="492917" y="62656"/>
                </a:lnTo>
                <a:lnTo>
                  <a:pt x="488750" y="72181"/>
                </a:lnTo>
                <a:lnTo>
                  <a:pt x="485525" y="76051"/>
                </a:lnTo>
                <a:lnTo>
                  <a:pt x="483779" y="77241"/>
                </a:lnTo>
                <a:close/>
              </a:path>
              <a:path w="702945" h="83819">
                <a:moveTo>
                  <a:pt x="536195" y="83343"/>
                </a:moveTo>
                <a:lnTo>
                  <a:pt x="521213" y="83343"/>
                </a:lnTo>
                <a:lnTo>
                  <a:pt x="514466" y="80416"/>
                </a:lnTo>
                <a:lnTo>
                  <a:pt x="509307" y="74562"/>
                </a:lnTo>
                <a:lnTo>
                  <a:pt x="504246" y="68609"/>
                </a:lnTo>
                <a:lnTo>
                  <a:pt x="501716" y="61118"/>
                </a:lnTo>
                <a:lnTo>
                  <a:pt x="501716" y="42961"/>
                </a:lnTo>
                <a:lnTo>
                  <a:pt x="504246" y="35470"/>
                </a:lnTo>
                <a:lnTo>
                  <a:pt x="509307" y="29616"/>
                </a:lnTo>
                <a:lnTo>
                  <a:pt x="514466" y="23762"/>
                </a:lnTo>
                <a:lnTo>
                  <a:pt x="521213" y="20835"/>
                </a:lnTo>
                <a:lnTo>
                  <a:pt x="536492" y="20835"/>
                </a:lnTo>
                <a:lnTo>
                  <a:pt x="542000" y="22621"/>
                </a:lnTo>
                <a:lnTo>
                  <a:pt x="546936" y="26937"/>
                </a:lnTo>
                <a:lnTo>
                  <a:pt x="523395" y="26937"/>
                </a:lnTo>
                <a:lnTo>
                  <a:pt x="518435" y="29368"/>
                </a:lnTo>
                <a:lnTo>
                  <a:pt x="510894" y="39092"/>
                </a:lnTo>
                <a:lnTo>
                  <a:pt x="509009" y="45045"/>
                </a:lnTo>
                <a:lnTo>
                  <a:pt x="509009" y="59034"/>
                </a:lnTo>
                <a:lnTo>
                  <a:pt x="510894" y="64987"/>
                </a:lnTo>
                <a:lnTo>
                  <a:pt x="514665" y="69948"/>
                </a:lnTo>
                <a:lnTo>
                  <a:pt x="518435" y="74811"/>
                </a:lnTo>
                <a:lnTo>
                  <a:pt x="523396" y="77241"/>
                </a:lnTo>
                <a:lnTo>
                  <a:pt x="546078" y="77241"/>
                </a:lnTo>
                <a:lnTo>
                  <a:pt x="541652" y="81359"/>
                </a:lnTo>
                <a:lnTo>
                  <a:pt x="536195" y="83343"/>
                </a:lnTo>
                <a:close/>
              </a:path>
              <a:path w="702945" h="83819">
                <a:moveTo>
                  <a:pt x="553509" y="41076"/>
                </a:moveTo>
                <a:lnTo>
                  <a:pt x="546365" y="41076"/>
                </a:lnTo>
                <a:lnTo>
                  <a:pt x="545273" y="36413"/>
                </a:lnTo>
                <a:lnTo>
                  <a:pt x="543339" y="32890"/>
                </a:lnTo>
                <a:lnTo>
                  <a:pt x="537783" y="28128"/>
                </a:lnTo>
                <a:lnTo>
                  <a:pt x="534111" y="26937"/>
                </a:lnTo>
                <a:lnTo>
                  <a:pt x="546936" y="26937"/>
                </a:lnTo>
                <a:lnTo>
                  <a:pt x="550235" y="29765"/>
                </a:lnTo>
                <a:lnTo>
                  <a:pt x="552715" y="34726"/>
                </a:lnTo>
                <a:lnTo>
                  <a:pt x="553509" y="41076"/>
                </a:lnTo>
                <a:close/>
              </a:path>
              <a:path w="702945" h="83819">
                <a:moveTo>
                  <a:pt x="546078" y="77241"/>
                </a:moveTo>
                <a:lnTo>
                  <a:pt x="533913" y="77241"/>
                </a:lnTo>
                <a:lnTo>
                  <a:pt x="537733" y="75703"/>
                </a:lnTo>
                <a:lnTo>
                  <a:pt x="544282" y="69552"/>
                </a:lnTo>
                <a:lnTo>
                  <a:pt x="546216" y="65484"/>
                </a:lnTo>
                <a:lnTo>
                  <a:pt x="546812" y="60423"/>
                </a:lnTo>
                <a:lnTo>
                  <a:pt x="553955" y="60423"/>
                </a:lnTo>
                <a:lnTo>
                  <a:pt x="552864" y="67766"/>
                </a:lnTo>
                <a:lnTo>
                  <a:pt x="550184" y="73421"/>
                </a:lnTo>
                <a:lnTo>
                  <a:pt x="546078" y="77241"/>
                </a:lnTo>
                <a:close/>
              </a:path>
              <a:path w="702945" h="83819">
                <a:moveTo>
                  <a:pt x="571312" y="81557"/>
                </a:moveTo>
                <a:lnTo>
                  <a:pt x="564019" y="81557"/>
                </a:lnTo>
                <a:lnTo>
                  <a:pt x="564019" y="0"/>
                </a:lnTo>
                <a:lnTo>
                  <a:pt x="571312" y="0"/>
                </a:lnTo>
                <a:lnTo>
                  <a:pt x="571312" y="51196"/>
                </a:lnTo>
                <a:lnTo>
                  <a:pt x="580810" y="51196"/>
                </a:lnTo>
                <a:lnTo>
                  <a:pt x="571312" y="59233"/>
                </a:lnTo>
                <a:lnTo>
                  <a:pt x="571312" y="81557"/>
                </a:lnTo>
                <a:close/>
              </a:path>
              <a:path w="702945" h="83819">
                <a:moveTo>
                  <a:pt x="580810" y="51196"/>
                </a:moveTo>
                <a:lnTo>
                  <a:pt x="571312" y="51196"/>
                </a:lnTo>
                <a:lnTo>
                  <a:pt x="603905" y="22621"/>
                </a:lnTo>
                <a:lnTo>
                  <a:pt x="613579" y="22621"/>
                </a:lnTo>
                <a:lnTo>
                  <a:pt x="588427" y="44350"/>
                </a:lnTo>
                <a:lnTo>
                  <a:pt x="592070" y="49410"/>
                </a:lnTo>
                <a:lnTo>
                  <a:pt x="582921" y="49410"/>
                </a:lnTo>
                <a:lnTo>
                  <a:pt x="580810" y="51196"/>
                </a:lnTo>
                <a:close/>
              </a:path>
              <a:path w="702945" h="83819">
                <a:moveTo>
                  <a:pt x="615216" y="81557"/>
                </a:moveTo>
                <a:lnTo>
                  <a:pt x="606286" y="81557"/>
                </a:lnTo>
                <a:lnTo>
                  <a:pt x="582921" y="49410"/>
                </a:lnTo>
                <a:lnTo>
                  <a:pt x="592070" y="49410"/>
                </a:lnTo>
                <a:lnTo>
                  <a:pt x="615216" y="81557"/>
                </a:lnTo>
                <a:close/>
              </a:path>
              <a:path w="702945" h="83819">
                <a:moveTo>
                  <a:pt x="659325" y="29170"/>
                </a:moveTo>
                <a:lnTo>
                  <a:pt x="652182" y="29170"/>
                </a:lnTo>
                <a:lnTo>
                  <a:pt x="652182" y="19893"/>
                </a:lnTo>
                <a:lnTo>
                  <a:pt x="654414" y="13295"/>
                </a:lnTo>
                <a:lnTo>
                  <a:pt x="663344" y="3373"/>
                </a:lnTo>
                <a:lnTo>
                  <a:pt x="669644" y="892"/>
                </a:lnTo>
                <a:lnTo>
                  <a:pt x="685221" y="892"/>
                </a:lnTo>
                <a:lnTo>
                  <a:pt x="691224" y="2926"/>
                </a:lnTo>
                <a:lnTo>
                  <a:pt x="695788" y="6994"/>
                </a:lnTo>
                <a:lnTo>
                  <a:pt x="671876" y="6994"/>
                </a:lnTo>
                <a:lnTo>
                  <a:pt x="667561" y="8780"/>
                </a:lnTo>
                <a:lnTo>
                  <a:pt x="661210" y="15924"/>
                </a:lnTo>
                <a:lnTo>
                  <a:pt x="659523" y="21034"/>
                </a:lnTo>
                <a:lnTo>
                  <a:pt x="659325" y="27681"/>
                </a:lnTo>
                <a:lnTo>
                  <a:pt x="659325" y="29170"/>
                </a:lnTo>
                <a:close/>
              </a:path>
              <a:path w="702945" h="83819">
                <a:moveTo>
                  <a:pt x="702932" y="81557"/>
                </a:moveTo>
                <a:lnTo>
                  <a:pt x="650247" y="81557"/>
                </a:lnTo>
                <a:lnTo>
                  <a:pt x="650346" y="75604"/>
                </a:lnTo>
                <a:lnTo>
                  <a:pt x="681699" y="44648"/>
                </a:lnTo>
                <a:lnTo>
                  <a:pt x="687503" y="40133"/>
                </a:lnTo>
                <a:lnTo>
                  <a:pt x="693754" y="32692"/>
                </a:lnTo>
                <a:lnTo>
                  <a:pt x="695341" y="28277"/>
                </a:lnTo>
                <a:lnTo>
                  <a:pt x="695341" y="18454"/>
                </a:lnTo>
                <a:lnTo>
                  <a:pt x="693654" y="14585"/>
                </a:lnTo>
                <a:lnTo>
                  <a:pt x="690282" y="11608"/>
                </a:lnTo>
                <a:lnTo>
                  <a:pt x="687007" y="8532"/>
                </a:lnTo>
                <a:lnTo>
                  <a:pt x="682691" y="6994"/>
                </a:lnTo>
                <a:lnTo>
                  <a:pt x="695788" y="6994"/>
                </a:lnTo>
                <a:lnTo>
                  <a:pt x="700352" y="10963"/>
                </a:lnTo>
                <a:lnTo>
                  <a:pt x="702635" y="16420"/>
                </a:lnTo>
                <a:lnTo>
                  <a:pt x="702516" y="29170"/>
                </a:lnTo>
                <a:lnTo>
                  <a:pt x="700898" y="33932"/>
                </a:lnTo>
                <a:lnTo>
                  <a:pt x="697425" y="38695"/>
                </a:lnTo>
                <a:lnTo>
                  <a:pt x="694052" y="43457"/>
                </a:lnTo>
                <a:lnTo>
                  <a:pt x="687900" y="48567"/>
                </a:lnTo>
                <a:lnTo>
                  <a:pt x="671628" y="58489"/>
                </a:lnTo>
                <a:lnTo>
                  <a:pt x="666469" y="62309"/>
                </a:lnTo>
                <a:lnTo>
                  <a:pt x="663493" y="65484"/>
                </a:lnTo>
                <a:lnTo>
                  <a:pt x="660615" y="68658"/>
                </a:lnTo>
                <a:lnTo>
                  <a:pt x="658928" y="71785"/>
                </a:lnTo>
                <a:lnTo>
                  <a:pt x="658432" y="74860"/>
                </a:lnTo>
                <a:lnTo>
                  <a:pt x="702932" y="74860"/>
                </a:lnTo>
                <a:lnTo>
                  <a:pt x="702932" y="81557"/>
                </a:lnTo>
                <a:close/>
              </a:path>
            </a:pathLst>
          </a:custGeom>
          <a:solidFill>
            <a:srgbClr val="9900F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3" name="object 23"/>
          <p:cNvSpPr/>
          <p:nvPr/>
        </p:nvSpPr>
        <p:spPr>
          <a:xfrm>
            <a:off x="7053025" y="2294036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4" name="object 24"/>
          <p:cNvSpPr/>
          <p:nvPr/>
        </p:nvSpPr>
        <p:spPr>
          <a:xfrm>
            <a:off x="7053025" y="2294036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5" name="object 25"/>
          <p:cNvSpPr/>
          <p:nvPr/>
        </p:nvSpPr>
        <p:spPr>
          <a:xfrm>
            <a:off x="7379902" y="2324468"/>
            <a:ext cx="190355" cy="638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6" name="object 26"/>
          <p:cNvSpPr/>
          <p:nvPr/>
        </p:nvSpPr>
        <p:spPr>
          <a:xfrm>
            <a:off x="7053025" y="2116731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7" name="object 27"/>
          <p:cNvSpPr/>
          <p:nvPr/>
        </p:nvSpPr>
        <p:spPr>
          <a:xfrm>
            <a:off x="7053025" y="2116731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8" name="object 28"/>
          <p:cNvSpPr/>
          <p:nvPr/>
        </p:nvSpPr>
        <p:spPr>
          <a:xfrm>
            <a:off x="7397077" y="2148507"/>
            <a:ext cx="153814" cy="625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29" name="object 29"/>
          <p:cNvSpPr/>
          <p:nvPr/>
        </p:nvSpPr>
        <p:spPr>
          <a:xfrm>
            <a:off x="7053025" y="1939425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solidFill>
            <a:srgbClr val="FBE4CD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0" name="object 30"/>
          <p:cNvSpPr/>
          <p:nvPr/>
        </p:nvSpPr>
        <p:spPr>
          <a:xfrm>
            <a:off x="7053025" y="1939425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1" name="object 31"/>
          <p:cNvSpPr/>
          <p:nvPr/>
        </p:nvSpPr>
        <p:spPr>
          <a:xfrm>
            <a:off x="7379902" y="1969860"/>
            <a:ext cx="190355" cy="6384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2" name="object 32"/>
          <p:cNvSpPr/>
          <p:nvPr/>
        </p:nvSpPr>
        <p:spPr>
          <a:xfrm>
            <a:off x="7053025" y="1762122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solidFill>
            <a:srgbClr val="D8D1E8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3" name="object 33"/>
          <p:cNvSpPr/>
          <p:nvPr/>
        </p:nvSpPr>
        <p:spPr>
          <a:xfrm>
            <a:off x="7053025" y="1762122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9900FF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4" name="object 34"/>
          <p:cNvSpPr/>
          <p:nvPr/>
        </p:nvSpPr>
        <p:spPr>
          <a:xfrm>
            <a:off x="7210495" y="1793891"/>
            <a:ext cx="528638" cy="62865"/>
          </a:xfrm>
          <a:custGeom>
            <a:avLst/>
            <a:gdLst/>
            <a:ahLst/>
            <a:cxnLst/>
            <a:rect l="l" t="t" r="r" b="b"/>
            <a:pathLst>
              <a:path w="704850" h="83819">
                <a:moveTo>
                  <a:pt x="27979" y="81557"/>
                </a:moveTo>
                <a:lnTo>
                  <a:pt x="0" y="81557"/>
                </a:lnTo>
                <a:lnTo>
                  <a:pt x="0" y="0"/>
                </a:lnTo>
                <a:lnTo>
                  <a:pt x="27235" y="0"/>
                </a:lnTo>
                <a:lnTo>
                  <a:pt x="35876" y="613"/>
                </a:lnTo>
                <a:lnTo>
                  <a:pt x="43494" y="2455"/>
                </a:lnTo>
                <a:lnTo>
                  <a:pt x="50089" y="5525"/>
                </a:lnTo>
                <a:lnTo>
                  <a:pt x="51416" y="6548"/>
                </a:lnTo>
                <a:lnTo>
                  <a:pt x="7887" y="6548"/>
                </a:lnTo>
                <a:lnTo>
                  <a:pt x="7887" y="74860"/>
                </a:lnTo>
                <a:lnTo>
                  <a:pt x="51633" y="74860"/>
                </a:lnTo>
                <a:lnTo>
                  <a:pt x="49996" y="76116"/>
                </a:lnTo>
                <a:lnTo>
                  <a:pt x="43569" y="79139"/>
                </a:lnTo>
                <a:lnTo>
                  <a:pt x="36230" y="80953"/>
                </a:lnTo>
                <a:lnTo>
                  <a:pt x="27979" y="81557"/>
                </a:lnTo>
                <a:close/>
              </a:path>
              <a:path w="704850" h="83819">
                <a:moveTo>
                  <a:pt x="51633" y="74860"/>
                </a:moveTo>
                <a:lnTo>
                  <a:pt x="25151" y="74860"/>
                </a:lnTo>
                <a:lnTo>
                  <a:pt x="33011" y="74367"/>
                </a:lnTo>
                <a:lnTo>
                  <a:pt x="39774" y="72888"/>
                </a:lnTo>
                <a:lnTo>
                  <a:pt x="58042" y="40778"/>
                </a:lnTo>
                <a:lnTo>
                  <a:pt x="57549" y="32332"/>
                </a:lnTo>
                <a:lnTo>
                  <a:pt x="23961" y="6548"/>
                </a:lnTo>
                <a:lnTo>
                  <a:pt x="51416" y="6548"/>
                </a:lnTo>
                <a:lnTo>
                  <a:pt x="65781" y="40778"/>
                </a:lnTo>
                <a:lnTo>
                  <a:pt x="65139" y="50703"/>
                </a:lnTo>
                <a:lnTo>
                  <a:pt x="63214" y="59196"/>
                </a:lnTo>
                <a:lnTo>
                  <a:pt x="60005" y="66256"/>
                </a:lnTo>
                <a:lnTo>
                  <a:pt x="55512" y="71884"/>
                </a:lnTo>
                <a:lnTo>
                  <a:pt x="51633" y="74860"/>
                </a:lnTo>
                <a:close/>
              </a:path>
              <a:path w="704850" h="83819">
                <a:moveTo>
                  <a:pt x="107670" y="83343"/>
                </a:moveTo>
                <a:lnTo>
                  <a:pt x="92291" y="83343"/>
                </a:lnTo>
                <a:lnTo>
                  <a:pt x="85742" y="80565"/>
                </a:lnTo>
                <a:lnTo>
                  <a:pt x="80980" y="75009"/>
                </a:lnTo>
                <a:lnTo>
                  <a:pt x="76317" y="69353"/>
                </a:lnTo>
                <a:lnTo>
                  <a:pt x="74092" y="62060"/>
                </a:lnTo>
                <a:lnTo>
                  <a:pt x="73986" y="42961"/>
                </a:lnTo>
                <a:lnTo>
                  <a:pt x="76367" y="35470"/>
                </a:lnTo>
                <a:lnTo>
                  <a:pt x="85892" y="23762"/>
                </a:lnTo>
                <a:lnTo>
                  <a:pt x="92390" y="20835"/>
                </a:lnTo>
                <a:lnTo>
                  <a:pt x="108662" y="20835"/>
                </a:lnTo>
                <a:lnTo>
                  <a:pt x="115013" y="23762"/>
                </a:lnTo>
                <a:lnTo>
                  <a:pt x="117541" y="26937"/>
                </a:lnTo>
                <a:lnTo>
                  <a:pt x="95417" y="26937"/>
                </a:lnTo>
                <a:lnTo>
                  <a:pt x="91150" y="28822"/>
                </a:lnTo>
                <a:lnTo>
                  <a:pt x="84205" y="36363"/>
                </a:lnTo>
                <a:lnTo>
                  <a:pt x="82072" y="41473"/>
                </a:lnTo>
                <a:lnTo>
                  <a:pt x="81278" y="47922"/>
                </a:lnTo>
                <a:lnTo>
                  <a:pt x="126670" y="47922"/>
                </a:lnTo>
                <a:lnTo>
                  <a:pt x="126670" y="54024"/>
                </a:lnTo>
                <a:lnTo>
                  <a:pt x="81278" y="54024"/>
                </a:lnTo>
                <a:lnTo>
                  <a:pt x="81377" y="60870"/>
                </a:lnTo>
                <a:lnTo>
                  <a:pt x="83163" y="66476"/>
                </a:lnTo>
                <a:lnTo>
                  <a:pt x="86636" y="70842"/>
                </a:lnTo>
                <a:lnTo>
                  <a:pt x="90208" y="75108"/>
                </a:lnTo>
                <a:lnTo>
                  <a:pt x="94871" y="77241"/>
                </a:lnTo>
                <a:lnTo>
                  <a:pt x="118502" y="77241"/>
                </a:lnTo>
                <a:lnTo>
                  <a:pt x="113276" y="81607"/>
                </a:lnTo>
                <a:lnTo>
                  <a:pt x="107670" y="83343"/>
                </a:lnTo>
                <a:close/>
              </a:path>
              <a:path w="704850" h="83819">
                <a:moveTo>
                  <a:pt x="126670" y="47922"/>
                </a:moveTo>
                <a:lnTo>
                  <a:pt x="119378" y="47922"/>
                </a:lnTo>
                <a:lnTo>
                  <a:pt x="119179" y="42068"/>
                </a:lnTo>
                <a:lnTo>
                  <a:pt x="117343" y="37107"/>
                </a:lnTo>
                <a:lnTo>
                  <a:pt x="110399" y="28971"/>
                </a:lnTo>
                <a:lnTo>
                  <a:pt x="105933" y="26937"/>
                </a:lnTo>
                <a:lnTo>
                  <a:pt x="117541" y="26937"/>
                </a:lnTo>
                <a:lnTo>
                  <a:pt x="119675" y="29616"/>
                </a:lnTo>
                <a:lnTo>
                  <a:pt x="124339" y="35371"/>
                </a:lnTo>
                <a:lnTo>
                  <a:pt x="126625" y="42961"/>
                </a:lnTo>
                <a:lnTo>
                  <a:pt x="126670" y="47922"/>
                </a:lnTo>
                <a:close/>
              </a:path>
              <a:path w="704850" h="83819">
                <a:moveTo>
                  <a:pt x="118502" y="77241"/>
                </a:moveTo>
                <a:lnTo>
                  <a:pt x="105487" y="77241"/>
                </a:lnTo>
                <a:lnTo>
                  <a:pt x="109456" y="76001"/>
                </a:lnTo>
                <a:lnTo>
                  <a:pt x="115608" y="71040"/>
                </a:lnTo>
                <a:lnTo>
                  <a:pt x="117840" y="67220"/>
                </a:lnTo>
                <a:lnTo>
                  <a:pt x="119229" y="62060"/>
                </a:lnTo>
                <a:lnTo>
                  <a:pt x="126373" y="62060"/>
                </a:lnTo>
                <a:lnTo>
                  <a:pt x="124686" y="69204"/>
                </a:lnTo>
                <a:lnTo>
                  <a:pt x="121710" y="74562"/>
                </a:lnTo>
                <a:lnTo>
                  <a:pt x="118502" y="77241"/>
                </a:lnTo>
                <a:close/>
              </a:path>
              <a:path w="704850" h="83819">
                <a:moveTo>
                  <a:pt x="147987" y="32742"/>
                </a:moveTo>
                <a:lnTo>
                  <a:pt x="143581" y="32742"/>
                </a:lnTo>
                <a:lnTo>
                  <a:pt x="144970" y="29269"/>
                </a:lnTo>
                <a:lnTo>
                  <a:pt x="147400" y="26441"/>
                </a:lnTo>
                <a:lnTo>
                  <a:pt x="150873" y="24258"/>
                </a:lnTo>
                <a:lnTo>
                  <a:pt x="154346" y="21976"/>
                </a:lnTo>
                <a:lnTo>
                  <a:pt x="158216" y="20835"/>
                </a:lnTo>
                <a:lnTo>
                  <a:pt x="170122" y="20835"/>
                </a:lnTo>
                <a:lnTo>
                  <a:pt x="175629" y="22720"/>
                </a:lnTo>
                <a:lnTo>
                  <a:pt x="179412" y="26937"/>
                </a:lnTo>
                <a:lnTo>
                  <a:pt x="158017" y="26937"/>
                </a:lnTo>
                <a:lnTo>
                  <a:pt x="154644" y="27880"/>
                </a:lnTo>
                <a:lnTo>
                  <a:pt x="148889" y="31650"/>
                </a:lnTo>
                <a:lnTo>
                  <a:pt x="147987" y="32742"/>
                </a:lnTo>
                <a:close/>
              </a:path>
              <a:path w="704850" h="83819">
                <a:moveTo>
                  <a:pt x="143432" y="81557"/>
                </a:moveTo>
                <a:lnTo>
                  <a:pt x="136139" y="81557"/>
                </a:lnTo>
                <a:lnTo>
                  <a:pt x="136139" y="22621"/>
                </a:lnTo>
                <a:lnTo>
                  <a:pt x="143432" y="22621"/>
                </a:lnTo>
                <a:lnTo>
                  <a:pt x="143432" y="32742"/>
                </a:lnTo>
                <a:lnTo>
                  <a:pt x="147987" y="32742"/>
                </a:lnTo>
                <a:lnTo>
                  <a:pt x="146756" y="34230"/>
                </a:lnTo>
                <a:lnTo>
                  <a:pt x="145367" y="37504"/>
                </a:lnTo>
                <a:lnTo>
                  <a:pt x="144077" y="40679"/>
                </a:lnTo>
                <a:lnTo>
                  <a:pt x="143432" y="43854"/>
                </a:lnTo>
                <a:lnTo>
                  <a:pt x="143432" y="81557"/>
                </a:lnTo>
                <a:close/>
              </a:path>
              <a:path w="704850" h="83819">
                <a:moveTo>
                  <a:pt x="184062" y="81557"/>
                </a:moveTo>
                <a:lnTo>
                  <a:pt x="176918" y="81557"/>
                </a:lnTo>
                <a:lnTo>
                  <a:pt x="176918" y="38546"/>
                </a:lnTo>
                <a:lnTo>
                  <a:pt x="175678" y="34280"/>
                </a:lnTo>
                <a:lnTo>
                  <a:pt x="173198" y="31402"/>
                </a:lnTo>
                <a:lnTo>
                  <a:pt x="170718" y="28426"/>
                </a:lnTo>
                <a:lnTo>
                  <a:pt x="166947" y="26937"/>
                </a:lnTo>
                <a:lnTo>
                  <a:pt x="179412" y="26937"/>
                </a:lnTo>
                <a:lnTo>
                  <a:pt x="182375" y="30162"/>
                </a:lnTo>
                <a:lnTo>
                  <a:pt x="184062" y="35669"/>
                </a:lnTo>
                <a:lnTo>
                  <a:pt x="184062" y="81557"/>
                </a:lnTo>
                <a:close/>
              </a:path>
              <a:path w="704850" h="83819">
                <a:moveTo>
                  <a:pt x="237407" y="77241"/>
                </a:moveTo>
                <a:lnTo>
                  <a:pt x="223427" y="77241"/>
                </a:lnTo>
                <a:lnTo>
                  <a:pt x="227197" y="76249"/>
                </a:lnTo>
                <a:lnTo>
                  <a:pt x="230274" y="74265"/>
                </a:lnTo>
                <a:lnTo>
                  <a:pt x="233448" y="72181"/>
                </a:lnTo>
                <a:lnTo>
                  <a:pt x="235036" y="69403"/>
                </a:lnTo>
                <a:lnTo>
                  <a:pt x="235036" y="63350"/>
                </a:lnTo>
                <a:lnTo>
                  <a:pt x="234044" y="61168"/>
                </a:lnTo>
                <a:lnTo>
                  <a:pt x="230074" y="57596"/>
                </a:lnTo>
                <a:lnTo>
                  <a:pt x="226702" y="56206"/>
                </a:lnTo>
                <a:lnTo>
                  <a:pt x="221939" y="55215"/>
                </a:lnTo>
                <a:lnTo>
                  <a:pt x="212860" y="53131"/>
                </a:lnTo>
                <a:lnTo>
                  <a:pt x="207701" y="52040"/>
                </a:lnTo>
                <a:lnTo>
                  <a:pt x="203683" y="50254"/>
                </a:lnTo>
                <a:lnTo>
                  <a:pt x="197928" y="45293"/>
                </a:lnTo>
                <a:lnTo>
                  <a:pt x="196489" y="41820"/>
                </a:lnTo>
                <a:lnTo>
                  <a:pt x="196489" y="32295"/>
                </a:lnTo>
                <a:lnTo>
                  <a:pt x="198572" y="28277"/>
                </a:lnTo>
                <a:lnTo>
                  <a:pt x="206907" y="22324"/>
                </a:lnTo>
                <a:lnTo>
                  <a:pt x="212215" y="20835"/>
                </a:lnTo>
                <a:lnTo>
                  <a:pt x="225015" y="20835"/>
                </a:lnTo>
                <a:lnTo>
                  <a:pt x="230074" y="22472"/>
                </a:lnTo>
                <a:lnTo>
                  <a:pt x="233845" y="25747"/>
                </a:lnTo>
                <a:lnTo>
                  <a:pt x="235252" y="26937"/>
                </a:lnTo>
                <a:lnTo>
                  <a:pt x="213455" y="26937"/>
                </a:lnTo>
                <a:lnTo>
                  <a:pt x="210082" y="27830"/>
                </a:lnTo>
                <a:lnTo>
                  <a:pt x="204923" y="31402"/>
                </a:lnTo>
                <a:lnTo>
                  <a:pt x="203736" y="33684"/>
                </a:lnTo>
                <a:lnTo>
                  <a:pt x="203686" y="39736"/>
                </a:lnTo>
                <a:lnTo>
                  <a:pt x="204774" y="41770"/>
                </a:lnTo>
                <a:lnTo>
                  <a:pt x="207056" y="43457"/>
                </a:lnTo>
                <a:lnTo>
                  <a:pt x="209338" y="45045"/>
                </a:lnTo>
                <a:lnTo>
                  <a:pt x="212265" y="46235"/>
                </a:lnTo>
                <a:lnTo>
                  <a:pt x="232258" y="50750"/>
                </a:lnTo>
                <a:lnTo>
                  <a:pt x="235631" y="52585"/>
                </a:lnTo>
                <a:lnTo>
                  <a:pt x="238310" y="55363"/>
                </a:lnTo>
                <a:lnTo>
                  <a:pt x="240989" y="58042"/>
                </a:lnTo>
                <a:lnTo>
                  <a:pt x="242230" y="61168"/>
                </a:lnTo>
                <a:lnTo>
                  <a:pt x="242328" y="71040"/>
                </a:lnTo>
                <a:lnTo>
                  <a:pt x="240046" y="75406"/>
                </a:lnTo>
                <a:lnTo>
                  <a:pt x="237407" y="77241"/>
                </a:lnTo>
                <a:close/>
              </a:path>
              <a:path w="704850" h="83819">
                <a:moveTo>
                  <a:pt x="240244" y="39736"/>
                </a:moveTo>
                <a:lnTo>
                  <a:pt x="233101" y="39736"/>
                </a:lnTo>
                <a:lnTo>
                  <a:pt x="232803" y="35569"/>
                </a:lnTo>
                <a:lnTo>
                  <a:pt x="231265" y="32394"/>
                </a:lnTo>
                <a:lnTo>
                  <a:pt x="225709" y="28029"/>
                </a:lnTo>
                <a:lnTo>
                  <a:pt x="222088" y="26937"/>
                </a:lnTo>
                <a:lnTo>
                  <a:pt x="235252" y="26937"/>
                </a:lnTo>
                <a:lnTo>
                  <a:pt x="237714" y="29021"/>
                </a:lnTo>
                <a:lnTo>
                  <a:pt x="239848" y="33684"/>
                </a:lnTo>
                <a:lnTo>
                  <a:pt x="240244" y="39736"/>
                </a:lnTo>
                <a:close/>
              </a:path>
              <a:path w="704850" h="83819">
                <a:moveTo>
                  <a:pt x="225362" y="83343"/>
                </a:moveTo>
                <a:lnTo>
                  <a:pt x="211273" y="83343"/>
                </a:lnTo>
                <a:lnTo>
                  <a:pt x="205568" y="81607"/>
                </a:lnTo>
                <a:lnTo>
                  <a:pt x="201400" y="78134"/>
                </a:lnTo>
                <a:lnTo>
                  <a:pt x="197332" y="74562"/>
                </a:lnTo>
                <a:lnTo>
                  <a:pt x="195001" y="69353"/>
                </a:lnTo>
                <a:lnTo>
                  <a:pt x="194405" y="62507"/>
                </a:lnTo>
                <a:lnTo>
                  <a:pt x="201549" y="62507"/>
                </a:lnTo>
                <a:lnTo>
                  <a:pt x="201847" y="67171"/>
                </a:lnTo>
                <a:lnTo>
                  <a:pt x="203534" y="70792"/>
                </a:lnTo>
                <a:lnTo>
                  <a:pt x="206610" y="73371"/>
                </a:lnTo>
                <a:lnTo>
                  <a:pt x="209784" y="75952"/>
                </a:lnTo>
                <a:lnTo>
                  <a:pt x="213902" y="77241"/>
                </a:lnTo>
                <a:lnTo>
                  <a:pt x="237407" y="77241"/>
                </a:lnTo>
                <a:lnTo>
                  <a:pt x="235482" y="78581"/>
                </a:lnTo>
                <a:lnTo>
                  <a:pt x="231017" y="81755"/>
                </a:lnTo>
                <a:lnTo>
                  <a:pt x="225362" y="83343"/>
                </a:lnTo>
                <a:close/>
              </a:path>
              <a:path w="704850" h="83819">
                <a:moveTo>
                  <a:pt x="283361" y="83343"/>
                </a:moveTo>
                <a:lnTo>
                  <a:pt x="267982" y="83343"/>
                </a:lnTo>
                <a:lnTo>
                  <a:pt x="261434" y="80565"/>
                </a:lnTo>
                <a:lnTo>
                  <a:pt x="256671" y="75009"/>
                </a:lnTo>
                <a:lnTo>
                  <a:pt x="252009" y="69353"/>
                </a:lnTo>
                <a:lnTo>
                  <a:pt x="249783" y="62060"/>
                </a:lnTo>
                <a:lnTo>
                  <a:pt x="249677" y="42961"/>
                </a:lnTo>
                <a:lnTo>
                  <a:pt x="252058" y="35470"/>
                </a:lnTo>
                <a:lnTo>
                  <a:pt x="261583" y="23762"/>
                </a:lnTo>
                <a:lnTo>
                  <a:pt x="268082" y="20835"/>
                </a:lnTo>
                <a:lnTo>
                  <a:pt x="284354" y="20835"/>
                </a:lnTo>
                <a:lnTo>
                  <a:pt x="290704" y="23762"/>
                </a:lnTo>
                <a:lnTo>
                  <a:pt x="293233" y="26937"/>
                </a:lnTo>
                <a:lnTo>
                  <a:pt x="271108" y="26937"/>
                </a:lnTo>
                <a:lnTo>
                  <a:pt x="266841" y="28822"/>
                </a:lnTo>
                <a:lnTo>
                  <a:pt x="259896" y="36363"/>
                </a:lnTo>
                <a:lnTo>
                  <a:pt x="257763" y="41473"/>
                </a:lnTo>
                <a:lnTo>
                  <a:pt x="256969" y="47922"/>
                </a:lnTo>
                <a:lnTo>
                  <a:pt x="302361" y="47922"/>
                </a:lnTo>
                <a:lnTo>
                  <a:pt x="302361" y="54024"/>
                </a:lnTo>
                <a:lnTo>
                  <a:pt x="256969" y="54024"/>
                </a:lnTo>
                <a:lnTo>
                  <a:pt x="257068" y="60870"/>
                </a:lnTo>
                <a:lnTo>
                  <a:pt x="258854" y="66476"/>
                </a:lnTo>
                <a:lnTo>
                  <a:pt x="262327" y="70842"/>
                </a:lnTo>
                <a:lnTo>
                  <a:pt x="265899" y="75108"/>
                </a:lnTo>
                <a:lnTo>
                  <a:pt x="270562" y="77241"/>
                </a:lnTo>
                <a:lnTo>
                  <a:pt x="294193" y="77241"/>
                </a:lnTo>
                <a:lnTo>
                  <a:pt x="288967" y="81607"/>
                </a:lnTo>
                <a:lnTo>
                  <a:pt x="283361" y="83343"/>
                </a:lnTo>
                <a:close/>
              </a:path>
              <a:path w="704850" h="83819">
                <a:moveTo>
                  <a:pt x="302361" y="47922"/>
                </a:moveTo>
                <a:lnTo>
                  <a:pt x="295069" y="47922"/>
                </a:lnTo>
                <a:lnTo>
                  <a:pt x="294871" y="42068"/>
                </a:lnTo>
                <a:lnTo>
                  <a:pt x="293036" y="37107"/>
                </a:lnTo>
                <a:lnTo>
                  <a:pt x="286090" y="28971"/>
                </a:lnTo>
                <a:lnTo>
                  <a:pt x="281625" y="26937"/>
                </a:lnTo>
                <a:lnTo>
                  <a:pt x="293233" y="26937"/>
                </a:lnTo>
                <a:lnTo>
                  <a:pt x="295366" y="29616"/>
                </a:lnTo>
                <a:lnTo>
                  <a:pt x="300030" y="35371"/>
                </a:lnTo>
                <a:lnTo>
                  <a:pt x="302317" y="42961"/>
                </a:lnTo>
                <a:lnTo>
                  <a:pt x="302361" y="47922"/>
                </a:lnTo>
                <a:close/>
              </a:path>
              <a:path w="704850" h="83819">
                <a:moveTo>
                  <a:pt x="294193" y="77241"/>
                </a:moveTo>
                <a:lnTo>
                  <a:pt x="281179" y="77241"/>
                </a:lnTo>
                <a:lnTo>
                  <a:pt x="285147" y="76001"/>
                </a:lnTo>
                <a:lnTo>
                  <a:pt x="291299" y="71040"/>
                </a:lnTo>
                <a:lnTo>
                  <a:pt x="293531" y="67220"/>
                </a:lnTo>
                <a:lnTo>
                  <a:pt x="294921" y="62060"/>
                </a:lnTo>
                <a:lnTo>
                  <a:pt x="302064" y="62060"/>
                </a:lnTo>
                <a:lnTo>
                  <a:pt x="300377" y="69204"/>
                </a:lnTo>
                <a:lnTo>
                  <a:pt x="297401" y="74562"/>
                </a:lnTo>
                <a:lnTo>
                  <a:pt x="294193" y="77241"/>
                </a:lnTo>
                <a:close/>
              </a:path>
              <a:path w="704850" h="83819">
                <a:moveTo>
                  <a:pt x="389425" y="81557"/>
                </a:moveTo>
                <a:lnTo>
                  <a:pt x="345075" y="81557"/>
                </a:lnTo>
                <a:lnTo>
                  <a:pt x="345075" y="0"/>
                </a:lnTo>
                <a:lnTo>
                  <a:pt x="388037" y="0"/>
                </a:lnTo>
                <a:lnTo>
                  <a:pt x="394238" y="1686"/>
                </a:lnTo>
                <a:lnTo>
                  <a:pt x="398802" y="5060"/>
                </a:lnTo>
                <a:lnTo>
                  <a:pt x="400922" y="6548"/>
                </a:lnTo>
                <a:lnTo>
                  <a:pt x="352963" y="6548"/>
                </a:lnTo>
                <a:lnTo>
                  <a:pt x="352963" y="35718"/>
                </a:lnTo>
                <a:lnTo>
                  <a:pt x="398283" y="35718"/>
                </a:lnTo>
                <a:lnTo>
                  <a:pt x="395924" y="37256"/>
                </a:lnTo>
                <a:lnTo>
                  <a:pt x="391658" y="38248"/>
                </a:lnTo>
                <a:lnTo>
                  <a:pt x="391658" y="38397"/>
                </a:lnTo>
                <a:lnTo>
                  <a:pt x="396818" y="39092"/>
                </a:lnTo>
                <a:lnTo>
                  <a:pt x="400985" y="41274"/>
                </a:lnTo>
                <a:lnTo>
                  <a:pt x="401972" y="42415"/>
                </a:lnTo>
                <a:lnTo>
                  <a:pt x="352963" y="42415"/>
                </a:lnTo>
                <a:lnTo>
                  <a:pt x="352963" y="74860"/>
                </a:lnTo>
                <a:lnTo>
                  <a:pt x="402597" y="74860"/>
                </a:lnTo>
                <a:lnTo>
                  <a:pt x="401481" y="75753"/>
                </a:lnTo>
                <a:lnTo>
                  <a:pt x="396520" y="79623"/>
                </a:lnTo>
                <a:lnTo>
                  <a:pt x="389425" y="81557"/>
                </a:lnTo>
                <a:close/>
              </a:path>
              <a:path w="704850" h="83819">
                <a:moveTo>
                  <a:pt x="398283" y="35718"/>
                </a:moveTo>
                <a:lnTo>
                  <a:pt x="385308" y="35718"/>
                </a:lnTo>
                <a:lnTo>
                  <a:pt x="389625" y="34478"/>
                </a:lnTo>
                <a:lnTo>
                  <a:pt x="396371" y="29517"/>
                </a:lnTo>
                <a:lnTo>
                  <a:pt x="398058" y="26144"/>
                </a:lnTo>
                <a:lnTo>
                  <a:pt x="398058" y="16718"/>
                </a:lnTo>
                <a:lnTo>
                  <a:pt x="396470" y="12898"/>
                </a:lnTo>
                <a:lnTo>
                  <a:pt x="393295" y="10417"/>
                </a:lnTo>
                <a:lnTo>
                  <a:pt x="390220" y="7838"/>
                </a:lnTo>
                <a:lnTo>
                  <a:pt x="385656" y="6548"/>
                </a:lnTo>
                <a:lnTo>
                  <a:pt x="400922" y="6548"/>
                </a:lnTo>
                <a:lnTo>
                  <a:pt x="403465" y="8334"/>
                </a:lnTo>
                <a:lnTo>
                  <a:pt x="405797" y="13295"/>
                </a:lnTo>
                <a:lnTo>
                  <a:pt x="405797" y="24209"/>
                </a:lnTo>
                <a:lnTo>
                  <a:pt x="404507" y="28078"/>
                </a:lnTo>
                <a:lnTo>
                  <a:pt x="399348" y="35024"/>
                </a:lnTo>
                <a:lnTo>
                  <a:pt x="398283" y="35718"/>
                </a:lnTo>
                <a:close/>
              </a:path>
              <a:path w="704850" h="83819">
                <a:moveTo>
                  <a:pt x="402597" y="74860"/>
                </a:moveTo>
                <a:lnTo>
                  <a:pt x="387044" y="74860"/>
                </a:lnTo>
                <a:lnTo>
                  <a:pt x="392253" y="73470"/>
                </a:lnTo>
                <a:lnTo>
                  <a:pt x="399397" y="67915"/>
                </a:lnTo>
                <a:lnTo>
                  <a:pt x="401183" y="63698"/>
                </a:lnTo>
                <a:lnTo>
                  <a:pt x="401183" y="52883"/>
                </a:lnTo>
                <a:lnTo>
                  <a:pt x="399298" y="49013"/>
                </a:lnTo>
                <a:lnTo>
                  <a:pt x="395528" y="46434"/>
                </a:lnTo>
                <a:lnTo>
                  <a:pt x="391757" y="43755"/>
                </a:lnTo>
                <a:lnTo>
                  <a:pt x="386449" y="42415"/>
                </a:lnTo>
                <a:lnTo>
                  <a:pt x="401972" y="42415"/>
                </a:lnTo>
                <a:lnTo>
                  <a:pt x="404160" y="44946"/>
                </a:lnTo>
                <a:lnTo>
                  <a:pt x="407335" y="48517"/>
                </a:lnTo>
                <a:lnTo>
                  <a:pt x="408887" y="52883"/>
                </a:lnTo>
                <a:lnTo>
                  <a:pt x="408922" y="65980"/>
                </a:lnTo>
                <a:lnTo>
                  <a:pt x="406442" y="71785"/>
                </a:lnTo>
                <a:lnTo>
                  <a:pt x="402597" y="74860"/>
                </a:lnTo>
                <a:close/>
              </a:path>
              <a:path w="704850" h="83819">
                <a:moveTo>
                  <a:pt x="427265" y="81557"/>
                </a:moveTo>
                <a:lnTo>
                  <a:pt x="420122" y="81557"/>
                </a:lnTo>
                <a:lnTo>
                  <a:pt x="420122" y="0"/>
                </a:lnTo>
                <a:lnTo>
                  <a:pt x="427265" y="0"/>
                </a:lnTo>
                <a:lnTo>
                  <a:pt x="427265" y="81557"/>
                </a:lnTo>
                <a:close/>
              </a:path>
              <a:path w="704850" h="83819">
                <a:moveTo>
                  <a:pt x="471833" y="83343"/>
                </a:moveTo>
                <a:lnTo>
                  <a:pt x="457644" y="83343"/>
                </a:lnTo>
                <a:lnTo>
                  <a:pt x="450898" y="80416"/>
                </a:lnTo>
                <a:lnTo>
                  <a:pt x="445738" y="74562"/>
                </a:lnTo>
                <a:lnTo>
                  <a:pt x="440678" y="68609"/>
                </a:lnTo>
                <a:lnTo>
                  <a:pt x="438149" y="61118"/>
                </a:lnTo>
                <a:lnTo>
                  <a:pt x="438149" y="42961"/>
                </a:lnTo>
                <a:lnTo>
                  <a:pt x="440678" y="35470"/>
                </a:lnTo>
                <a:lnTo>
                  <a:pt x="445957" y="29368"/>
                </a:lnTo>
                <a:lnTo>
                  <a:pt x="450898" y="23762"/>
                </a:lnTo>
                <a:lnTo>
                  <a:pt x="457644" y="20835"/>
                </a:lnTo>
                <a:lnTo>
                  <a:pt x="474413" y="20835"/>
                </a:lnTo>
                <a:lnTo>
                  <a:pt x="481160" y="23762"/>
                </a:lnTo>
                <a:lnTo>
                  <a:pt x="483904" y="26937"/>
                </a:lnTo>
                <a:lnTo>
                  <a:pt x="459827" y="26937"/>
                </a:lnTo>
                <a:lnTo>
                  <a:pt x="454867" y="29368"/>
                </a:lnTo>
                <a:lnTo>
                  <a:pt x="447326" y="39092"/>
                </a:lnTo>
                <a:lnTo>
                  <a:pt x="445441" y="45045"/>
                </a:lnTo>
                <a:lnTo>
                  <a:pt x="445441" y="59034"/>
                </a:lnTo>
                <a:lnTo>
                  <a:pt x="447276" y="64987"/>
                </a:lnTo>
                <a:lnTo>
                  <a:pt x="450947" y="69948"/>
                </a:lnTo>
                <a:lnTo>
                  <a:pt x="454718" y="74811"/>
                </a:lnTo>
                <a:lnTo>
                  <a:pt x="459728" y="77241"/>
                </a:lnTo>
                <a:lnTo>
                  <a:pt x="483779" y="77241"/>
                </a:lnTo>
                <a:lnTo>
                  <a:pt x="476893" y="81905"/>
                </a:lnTo>
                <a:lnTo>
                  <a:pt x="471833" y="83343"/>
                </a:lnTo>
                <a:close/>
              </a:path>
              <a:path w="704850" h="83819">
                <a:moveTo>
                  <a:pt x="483779" y="77241"/>
                </a:moveTo>
                <a:lnTo>
                  <a:pt x="472230" y="77241"/>
                </a:lnTo>
                <a:lnTo>
                  <a:pt x="477240" y="74811"/>
                </a:lnTo>
                <a:lnTo>
                  <a:pt x="484880" y="64987"/>
                </a:lnTo>
                <a:lnTo>
                  <a:pt x="486815" y="59034"/>
                </a:lnTo>
                <a:lnTo>
                  <a:pt x="486782" y="45045"/>
                </a:lnTo>
                <a:lnTo>
                  <a:pt x="484880" y="39240"/>
                </a:lnTo>
                <a:lnTo>
                  <a:pt x="481011" y="34379"/>
                </a:lnTo>
                <a:lnTo>
                  <a:pt x="477240" y="29418"/>
                </a:lnTo>
                <a:lnTo>
                  <a:pt x="472230" y="26937"/>
                </a:lnTo>
                <a:lnTo>
                  <a:pt x="483904" y="26937"/>
                </a:lnTo>
                <a:lnTo>
                  <a:pt x="486219" y="29616"/>
                </a:lnTo>
                <a:lnTo>
                  <a:pt x="491379" y="35470"/>
                </a:lnTo>
                <a:lnTo>
                  <a:pt x="493959" y="42961"/>
                </a:lnTo>
                <a:lnTo>
                  <a:pt x="493959" y="57547"/>
                </a:lnTo>
                <a:lnTo>
                  <a:pt x="492917" y="62656"/>
                </a:lnTo>
                <a:lnTo>
                  <a:pt x="488750" y="72181"/>
                </a:lnTo>
                <a:lnTo>
                  <a:pt x="485525" y="76051"/>
                </a:lnTo>
                <a:lnTo>
                  <a:pt x="483779" y="77241"/>
                </a:lnTo>
                <a:close/>
              </a:path>
              <a:path w="704850" h="83819">
                <a:moveTo>
                  <a:pt x="536195" y="83343"/>
                </a:moveTo>
                <a:lnTo>
                  <a:pt x="521213" y="83343"/>
                </a:lnTo>
                <a:lnTo>
                  <a:pt x="514466" y="80416"/>
                </a:lnTo>
                <a:lnTo>
                  <a:pt x="509307" y="74562"/>
                </a:lnTo>
                <a:lnTo>
                  <a:pt x="504246" y="68609"/>
                </a:lnTo>
                <a:lnTo>
                  <a:pt x="501716" y="61118"/>
                </a:lnTo>
                <a:lnTo>
                  <a:pt x="501716" y="42961"/>
                </a:lnTo>
                <a:lnTo>
                  <a:pt x="504246" y="35470"/>
                </a:lnTo>
                <a:lnTo>
                  <a:pt x="509307" y="29616"/>
                </a:lnTo>
                <a:lnTo>
                  <a:pt x="514466" y="23762"/>
                </a:lnTo>
                <a:lnTo>
                  <a:pt x="521213" y="20835"/>
                </a:lnTo>
                <a:lnTo>
                  <a:pt x="536492" y="20835"/>
                </a:lnTo>
                <a:lnTo>
                  <a:pt x="542000" y="22621"/>
                </a:lnTo>
                <a:lnTo>
                  <a:pt x="546936" y="26937"/>
                </a:lnTo>
                <a:lnTo>
                  <a:pt x="523395" y="26937"/>
                </a:lnTo>
                <a:lnTo>
                  <a:pt x="518435" y="29368"/>
                </a:lnTo>
                <a:lnTo>
                  <a:pt x="510894" y="39092"/>
                </a:lnTo>
                <a:lnTo>
                  <a:pt x="509009" y="45045"/>
                </a:lnTo>
                <a:lnTo>
                  <a:pt x="509009" y="59034"/>
                </a:lnTo>
                <a:lnTo>
                  <a:pt x="510894" y="64987"/>
                </a:lnTo>
                <a:lnTo>
                  <a:pt x="514665" y="69948"/>
                </a:lnTo>
                <a:lnTo>
                  <a:pt x="518435" y="74811"/>
                </a:lnTo>
                <a:lnTo>
                  <a:pt x="523396" y="77241"/>
                </a:lnTo>
                <a:lnTo>
                  <a:pt x="546078" y="77241"/>
                </a:lnTo>
                <a:lnTo>
                  <a:pt x="541652" y="81359"/>
                </a:lnTo>
                <a:lnTo>
                  <a:pt x="536195" y="83343"/>
                </a:lnTo>
                <a:close/>
              </a:path>
              <a:path w="704850" h="83819">
                <a:moveTo>
                  <a:pt x="553509" y="41076"/>
                </a:moveTo>
                <a:lnTo>
                  <a:pt x="546365" y="41076"/>
                </a:lnTo>
                <a:lnTo>
                  <a:pt x="545273" y="36413"/>
                </a:lnTo>
                <a:lnTo>
                  <a:pt x="543339" y="32890"/>
                </a:lnTo>
                <a:lnTo>
                  <a:pt x="537783" y="28128"/>
                </a:lnTo>
                <a:lnTo>
                  <a:pt x="534111" y="26937"/>
                </a:lnTo>
                <a:lnTo>
                  <a:pt x="546936" y="26937"/>
                </a:lnTo>
                <a:lnTo>
                  <a:pt x="550235" y="29765"/>
                </a:lnTo>
                <a:lnTo>
                  <a:pt x="552715" y="34726"/>
                </a:lnTo>
                <a:lnTo>
                  <a:pt x="553509" y="41076"/>
                </a:lnTo>
                <a:close/>
              </a:path>
              <a:path w="704850" h="83819">
                <a:moveTo>
                  <a:pt x="546078" y="77241"/>
                </a:moveTo>
                <a:lnTo>
                  <a:pt x="533913" y="77241"/>
                </a:lnTo>
                <a:lnTo>
                  <a:pt x="537733" y="75703"/>
                </a:lnTo>
                <a:lnTo>
                  <a:pt x="544282" y="69552"/>
                </a:lnTo>
                <a:lnTo>
                  <a:pt x="546216" y="65484"/>
                </a:lnTo>
                <a:lnTo>
                  <a:pt x="546812" y="60423"/>
                </a:lnTo>
                <a:lnTo>
                  <a:pt x="553955" y="60423"/>
                </a:lnTo>
                <a:lnTo>
                  <a:pt x="552864" y="67766"/>
                </a:lnTo>
                <a:lnTo>
                  <a:pt x="550184" y="73421"/>
                </a:lnTo>
                <a:lnTo>
                  <a:pt x="546078" y="77241"/>
                </a:lnTo>
                <a:close/>
              </a:path>
              <a:path w="704850" h="83819">
                <a:moveTo>
                  <a:pt x="571312" y="81557"/>
                </a:moveTo>
                <a:lnTo>
                  <a:pt x="564019" y="81557"/>
                </a:lnTo>
                <a:lnTo>
                  <a:pt x="564019" y="0"/>
                </a:lnTo>
                <a:lnTo>
                  <a:pt x="571312" y="0"/>
                </a:lnTo>
                <a:lnTo>
                  <a:pt x="571312" y="51196"/>
                </a:lnTo>
                <a:lnTo>
                  <a:pt x="580810" y="51196"/>
                </a:lnTo>
                <a:lnTo>
                  <a:pt x="571312" y="59233"/>
                </a:lnTo>
                <a:lnTo>
                  <a:pt x="571312" y="81557"/>
                </a:lnTo>
                <a:close/>
              </a:path>
              <a:path w="704850" h="83819">
                <a:moveTo>
                  <a:pt x="580810" y="51196"/>
                </a:moveTo>
                <a:lnTo>
                  <a:pt x="571312" y="51196"/>
                </a:lnTo>
                <a:lnTo>
                  <a:pt x="603905" y="22621"/>
                </a:lnTo>
                <a:lnTo>
                  <a:pt x="613579" y="22621"/>
                </a:lnTo>
                <a:lnTo>
                  <a:pt x="588427" y="44350"/>
                </a:lnTo>
                <a:lnTo>
                  <a:pt x="592070" y="49410"/>
                </a:lnTo>
                <a:lnTo>
                  <a:pt x="582921" y="49410"/>
                </a:lnTo>
                <a:lnTo>
                  <a:pt x="580810" y="51196"/>
                </a:lnTo>
                <a:close/>
              </a:path>
              <a:path w="704850" h="83819">
                <a:moveTo>
                  <a:pt x="615216" y="81557"/>
                </a:moveTo>
                <a:lnTo>
                  <a:pt x="606286" y="81557"/>
                </a:lnTo>
                <a:lnTo>
                  <a:pt x="582921" y="49410"/>
                </a:lnTo>
                <a:lnTo>
                  <a:pt x="592070" y="49410"/>
                </a:lnTo>
                <a:lnTo>
                  <a:pt x="615216" y="81557"/>
                </a:lnTo>
                <a:close/>
              </a:path>
              <a:path w="704850" h="83819">
                <a:moveTo>
                  <a:pt x="658730" y="27086"/>
                </a:moveTo>
                <a:lnTo>
                  <a:pt x="651438" y="27086"/>
                </a:lnTo>
                <a:lnTo>
                  <a:pt x="651537" y="19248"/>
                </a:lnTo>
                <a:lnTo>
                  <a:pt x="653918" y="12947"/>
                </a:lnTo>
                <a:lnTo>
                  <a:pt x="663344" y="3323"/>
                </a:lnTo>
                <a:lnTo>
                  <a:pt x="669396" y="892"/>
                </a:lnTo>
                <a:lnTo>
                  <a:pt x="683684" y="892"/>
                </a:lnTo>
                <a:lnTo>
                  <a:pt x="689538" y="2678"/>
                </a:lnTo>
                <a:lnTo>
                  <a:pt x="695313" y="6994"/>
                </a:lnTo>
                <a:lnTo>
                  <a:pt x="671430" y="6994"/>
                </a:lnTo>
                <a:lnTo>
                  <a:pt x="667015" y="8731"/>
                </a:lnTo>
                <a:lnTo>
                  <a:pt x="660367" y="15577"/>
                </a:lnTo>
                <a:lnTo>
                  <a:pt x="658730" y="20389"/>
                </a:lnTo>
                <a:lnTo>
                  <a:pt x="658730" y="27086"/>
                </a:lnTo>
                <a:close/>
              </a:path>
              <a:path w="704850" h="83819">
                <a:moveTo>
                  <a:pt x="695986" y="77241"/>
                </a:moveTo>
                <a:lnTo>
                  <a:pt x="682741" y="77241"/>
                </a:lnTo>
                <a:lnTo>
                  <a:pt x="687602" y="75604"/>
                </a:lnTo>
                <a:lnTo>
                  <a:pt x="695440" y="68957"/>
                </a:lnTo>
                <a:lnTo>
                  <a:pt x="697425" y="64690"/>
                </a:lnTo>
                <a:lnTo>
                  <a:pt x="697425" y="54371"/>
                </a:lnTo>
                <a:lnTo>
                  <a:pt x="695689" y="50254"/>
                </a:lnTo>
                <a:lnTo>
                  <a:pt x="688743" y="44102"/>
                </a:lnTo>
                <a:lnTo>
                  <a:pt x="684030" y="42564"/>
                </a:lnTo>
                <a:lnTo>
                  <a:pt x="672124" y="42564"/>
                </a:lnTo>
                <a:lnTo>
                  <a:pt x="672124" y="36462"/>
                </a:lnTo>
                <a:lnTo>
                  <a:pt x="682790" y="36462"/>
                </a:lnTo>
                <a:lnTo>
                  <a:pt x="686461" y="35172"/>
                </a:lnTo>
                <a:lnTo>
                  <a:pt x="689538" y="32593"/>
                </a:lnTo>
                <a:lnTo>
                  <a:pt x="692712" y="30013"/>
                </a:lnTo>
                <a:lnTo>
                  <a:pt x="694300" y="26491"/>
                </a:lnTo>
                <a:lnTo>
                  <a:pt x="694300" y="17164"/>
                </a:lnTo>
                <a:lnTo>
                  <a:pt x="692712" y="13444"/>
                </a:lnTo>
                <a:lnTo>
                  <a:pt x="686362" y="8284"/>
                </a:lnTo>
                <a:lnTo>
                  <a:pt x="682145" y="6994"/>
                </a:lnTo>
                <a:lnTo>
                  <a:pt x="695313" y="6994"/>
                </a:lnTo>
                <a:lnTo>
                  <a:pt x="699162" y="9822"/>
                </a:lnTo>
                <a:lnTo>
                  <a:pt x="701592" y="14833"/>
                </a:lnTo>
                <a:lnTo>
                  <a:pt x="701592" y="25648"/>
                </a:lnTo>
                <a:lnTo>
                  <a:pt x="700402" y="29418"/>
                </a:lnTo>
                <a:lnTo>
                  <a:pt x="695738" y="35669"/>
                </a:lnTo>
                <a:lnTo>
                  <a:pt x="692414" y="37752"/>
                </a:lnTo>
                <a:lnTo>
                  <a:pt x="688049" y="38844"/>
                </a:lnTo>
                <a:lnTo>
                  <a:pt x="688049" y="39141"/>
                </a:lnTo>
                <a:lnTo>
                  <a:pt x="693605" y="40133"/>
                </a:lnTo>
                <a:lnTo>
                  <a:pt x="697722" y="42415"/>
                </a:lnTo>
                <a:lnTo>
                  <a:pt x="700402" y="45987"/>
                </a:lnTo>
                <a:lnTo>
                  <a:pt x="703179" y="49559"/>
                </a:lnTo>
                <a:lnTo>
                  <a:pt x="704569" y="53875"/>
                </a:lnTo>
                <a:lnTo>
                  <a:pt x="704569" y="66178"/>
                </a:lnTo>
                <a:lnTo>
                  <a:pt x="701939" y="72082"/>
                </a:lnTo>
                <a:lnTo>
                  <a:pt x="695986" y="77241"/>
                </a:lnTo>
                <a:close/>
              </a:path>
              <a:path w="704850" h="83819">
                <a:moveTo>
                  <a:pt x="684973" y="83343"/>
                </a:moveTo>
                <a:lnTo>
                  <a:pt x="668999" y="83343"/>
                </a:lnTo>
                <a:lnTo>
                  <a:pt x="662401" y="81110"/>
                </a:lnTo>
                <a:lnTo>
                  <a:pt x="657241" y="76646"/>
                </a:lnTo>
                <a:lnTo>
                  <a:pt x="652182" y="72082"/>
                </a:lnTo>
                <a:lnTo>
                  <a:pt x="649652" y="65831"/>
                </a:lnTo>
                <a:lnTo>
                  <a:pt x="649652" y="56107"/>
                </a:lnTo>
                <a:lnTo>
                  <a:pt x="656944" y="56107"/>
                </a:lnTo>
                <a:lnTo>
                  <a:pt x="656944" y="63450"/>
                </a:lnTo>
                <a:lnTo>
                  <a:pt x="658730" y="68213"/>
                </a:lnTo>
                <a:lnTo>
                  <a:pt x="662302" y="71884"/>
                </a:lnTo>
                <a:lnTo>
                  <a:pt x="665874" y="75455"/>
                </a:lnTo>
                <a:lnTo>
                  <a:pt x="670735" y="77241"/>
                </a:lnTo>
                <a:lnTo>
                  <a:pt x="695986" y="77241"/>
                </a:lnTo>
                <a:lnTo>
                  <a:pt x="691522" y="81110"/>
                </a:lnTo>
                <a:lnTo>
                  <a:pt x="684973" y="83343"/>
                </a:lnTo>
                <a:close/>
              </a:path>
            </a:pathLst>
          </a:custGeom>
          <a:solidFill>
            <a:srgbClr val="9900FF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5" name="object 35"/>
          <p:cNvSpPr/>
          <p:nvPr/>
        </p:nvSpPr>
        <p:spPr>
          <a:xfrm>
            <a:off x="7056475" y="1230207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solidFill>
            <a:srgbClr val="F4CCCC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6" name="object 36"/>
          <p:cNvSpPr/>
          <p:nvPr/>
        </p:nvSpPr>
        <p:spPr>
          <a:xfrm>
            <a:off x="7056475" y="1230207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7" name="object 37"/>
          <p:cNvSpPr/>
          <p:nvPr/>
        </p:nvSpPr>
        <p:spPr>
          <a:xfrm>
            <a:off x="7326823" y="1260642"/>
            <a:ext cx="303371" cy="64294"/>
          </a:xfrm>
          <a:custGeom>
            <a:avLst/>
            <a:gdLst/>
            <a:ahLst/>
            <a:cxnLst/>
            <a:rect l="l" t="t" r="r" b="b"/>
            <a:pathLst>
              <a:path w="404495" h="85725">
                <a:moveTo>
                  <a:pt x="56134" y="78432"/>
                </a:moveTo>
                <a:lnTo>
                  <a:pt x="39885" y="78432"/>
                </a:lnTo>
                <a:lnTo>
                  <a:pt x="44896" y="76943"/>
                </a:lnTo>
                <a:lnTo>
                  <a:pt x="49262" y="73967"/>
                </a:lnTo>
                <a:lnTo>
                  <a:pt x="53727" y="70990"/>
                </a:lnTo>
                <a:lnTo>
                  <a:pt x="55959" y="66972"/>
                </a:lnTo>
                <a:lnTo>
                  <a:pt x="55959" y="54867"/>
                </a:lnTo>
                <a:lnTo>
                  <a:pt x="50650" y="50006"/>
                </a:lnTo>
                <a:lnTo>
                  <a:pt x="40035" y="47327"/>
                </a:lnTo>
                <a:lnTo>
                  <a:pt x="20985" y="42713"/>
                </a:lnTo>
                <a:lnTo>
                  <a:pt x="14536" y="41026"/>
                </a:lnTo>
                <a:lnTo>
                  <a:pt x="2679" y="16718"/>
                </a:lnTo>
                <a:lnTo>
                  <a:pt x="5060" y="11310"/>
                </a:lnTo>
                <a:lnTo>
                  <a:pt x="14684" y="2281"/>
                </a:lnTo>
                <a:lnTo>
                  <a:pt x="21679" y="0"/>
                </a:lnTo>
                <a:lnTo>
                  <a:pt x="39539" y="0"/>
                </a:lnTo>
                <a:lnTo>
                  <a:pt x="46732" y="2281"/>
                </a:lnTo>
                <a:lnTo>
                  <a:pt x="52202" y="6697"/>
                </a:lnTo>
                <a:lnTo>
                  <a:pt x="24457" y="6697"/>
                </a:lnTo>
                <a:lnTo>
                  <a:pt x="19447" y="8086"/>
                </a:lnTo>
                <a:lnTo>
                  <a:pt x="15776" y="10864"/>
                </a:lnTo>
                <a:lnTo>
                  <a:pt x="12204" y="13642"/>
                </a:lnTo>
                <a:lnTo>
                  <a:pt x="10463" y="17512"/>
                </a:lnTo>
                <a:lnTo>
                  <a:pt x="10418" y="25945"/>
                </a:lnTo>
                <a:lnTo>
                  <a:pt x="11310" y="28574"/>
                </a:lnTo>
                <a:lnTo>
                  <a:pt x="13096" y="30658"/>
                </a:lnTo>
                <a:lnTo>
                  <a:pt x="14982" y="32642"/>
                </a:lnTo>
                <a:lnTo>
                  <a:pt x="18355" y="34230"/>
                </a:lnTo>
                <a:lnTo>
                  <a:pt x="49460" y="41919"/>
                </a:lnTo>
                <a:lnTo>
                  <a:pt x="55017" y="44648"/>
                </a:lnTo>
                <a:lnTo>
                  <a:pt x="58490" y="48220"/>
                </a:lnTo>
                <a:lnTo>
                  <a:pt x="62061" y="51692"/>
                </a:lnTo>
                <a:lnTo>
                  <a:pt x="63847" y="56157"/>
                </a:lnTo>
                <a:lnTo>
                  <a:pt x="63847" y="68460"/>
                </a:lnTo>
                <a:lnTo>
                  <a:pt x="61218" y="74115"/>
                </a:lnTo>
                <a:lnTo>
                  <a:pt x="56134" y="78432"/>
                </a:lnTo>
                <a:close/>
              </a:path>
              <a:path w="404495" h="85725">
                <a:moveTo>
                  <a:pt x="60871" y="25449"/>
                </a:moveTo>
                <a:lnTo>
                  <a:pt x="53132" y="25449"/>
                </a:lnTo>
                <a:lnTo>
                  <a:pt x="52834" y="19496"/>
                </a:lnTo>
                <a:lnTo>
                  <a:pt x="50551" y="14882"/>
                </a:lnTo>
                <a:lnTo>
                  <a:pt x="46285" y="11608"/>
                </a:lnTo>
                <a:lnTo>
                  <a:pt x="42118" y="8334"/>
                </a:lnTo>
                <a:lnTo>
                  <a:pt x="36958" y="6697"/>
                </a:lnTo>
                <a:lnTo>
                  <a:pt x="52202" y="6697"/>
                </a:lnTo>
                <a:lnTo>
                  <a:pt x="58043" y="11310"/>
                </a:lnTo>
                <a:lnTo>
                  <a:pt x="60871" y="17512"/>
                </a:lnTo>
                <a:lnTo>
                  <a:pt x="60871" y="25449"/>
                </a:lnTo>
                <a:close/>
              </a:path>
              <a:path w="404495" h="85725">
                <a:moveTo>
                  <a:pt x="42911" y="85129"/>
                </a:moveTo>
                <a:lnTo>
                  <a:pt x="22473" y="85129"/>
                </a:lnTo>
                <a:lnTo>
                  <a:pt x="14486" y="82847"/>
                </a:lnTo>
                <a:lnTo>
                  <a:pt x="8632" y="78282"/>
                </a:lnTo>
                <a:lnTo>
                  <a:pt x="2877" y="73620"/>
                </a:lnTo>
                <a:lnTo>
                  <a:pt x="0" y="66972"/>
                </a:lnTo>
                <a:lnTo>
                  <a:pt x="0" y="56554"/>
                </a:lnTo>
                <a:lnTo>
                  <a:pt x="7739" y="56554"/>
                </a:lnTo>
                <a:lnTo>
                  <a:pt x="7739" y="64244"/>
                </a:lnTo>
                <a:lnTo>
                  <a:pt x="9971" y="69651"/>
                </a:lnTo>
                <a:lnTo>
                  <a:pt x="14437" y="73223"/>
                </a:lnTo>
                <a:lnTo>
                  <a:pt x="19000" y="76696"/>
                </a:lnTo>
                <a:lnTo>
                  <a:pt x="25598" y="78432"/>
                </a:lnTo>
                <a:lnTo>
                  <a:pt x="56134" y="78432"/>
                </a:lnTo>
                <a:lnTo>
                  <a:pt x="50701" y="82946"/>
                </a:lnTo>
                <a:lnTo>
                  <a:pt x="42911" y="85129"/>
                </a:lnTo>
                <a:close/>
              </a:path>
              <a:path w="404495" h="85725">
                <a:moveTo>
                  <a:pt x="105532" y="85129"/>
                </a:moveTo>
                <a:lnTo>
                  <a:pt x="91343" y="85129"/>
                </a:lnTo>
                <a:lnTo>
                  <a:pt x="84596" y="82202"/>
                </a:lnTo>
                <a:lnTo>
                  <a:pt x="79437" y="76348"/>
                </a:lnTo>
                <a:lnTo>
                  <a:pt x="74376" y="70395"/>
                </a:lnTo>
                <a:lnTo>
                  <a:pt x="71846" y="62904"/>
                </a:lnTo>
                <a:lnTo>
                  <a:pt x="71846" y="44747"/>
                </a:lnTo>
                <a:lnTo>
                  <a:pt x="74376" y="37256"/>
                </a:lnTo>
                <a:lnTo>
                  <a:pt x="79655" y="31154"/>
                </a:lnTo>
                <a:lnTo>
                  <a:pt x="84596" y="25548"/>
                </a:lnTo>
                <a:lnTo>
                  <a:pt x="91343" y="22621"/>
                </a:lnTo>
                <a:lnTo>
                  <a:pt x="108111" y="22621"/>
                </a:lnTo>
                <a:lnTo>
                  <a:pt x="114857" y="25548"/>
                </a:lnTo>
                <a:lnTo>
                  <a:pt x="117602" y="28723"/>
                </a:lnTo>
                <a:lnTo>
                  <a:pt x="93525" y="28723"/>
                </a:lnTo>
                <a:lnTo>
                  <a:pt x="88565" y="31154"/>
                </a:lnTo>
                <a:lnTo>
                  <a:pt x="81024" y="40877"/>
                </a:lnTo>
                <a:lnTo>
                  <a:pt x="79139" y="46831"/>
                </a:lnTo>
                <a:lnTo>
                  <a:pt x="79139" y="60820"/>
                </a:lnTo>
                <a:lnTo>
                  <a:pt x="80974" y="66773"/>
                </a:lnTo>
                <a:lnTo>
                  <a:pt x="84646" y="71734"/>
                </a:lnTo>
                <a:lnTo>
                  <a:pt x="88416" y="76597"/>
                </a:lnTo>
                <a:lnTo>
                  <a:pt x="93426" y="79027"/>
                </a:lnTo>
                <a:lnTo>
                  <a:pt x="117477" y="79027"/>
                </a:lnTo>
                <a:lnTo>
                  <a:pt x="110591" y="83691"/>
                </a:lnTo>
                <a:lnTo>
                  <a:pt x="105532" y="85129"/>
                </a:lnTo>
                <a:close/>
              </a:path>
              <a:path w="404495" h="85725">
                <a:moveTo>
                  <a:pt x="117477" y="79027"/>
                </a:moveTo>
                <a:lnTo>
                  <a:pt x="105928" y="79027"/>
                </a:lnTo>
                <a:lnTo>
                  <a:pt x="110939" y="76597"/>
                </a:lnTo>
                <a:lnTo>
                  <a:pt x="118579" y="66773"/>
                </a:lnTo>
                <a:lnTo>
                  <a:pt x="120513" y="60820"/>
                </a:lnTo>
                <a:lnTo>
                  <a:pt x="120481" y="46831"/>
                </a:lnTo>
                <a:lnTo>
                  <a:pt x="118579" y="41026"/>
                </a:lnTo>
                <a:lnTo>
                  <a:pt x="114709" y="36165"/>
                </a:lnTo>
                <a:lnTo>
                  <a:pt x="110939" y="31204"/>
                </a:lnTo>
                <a:lnTo>
                  <a:pt x="105928" y="28723"/>
                </a:lnTo>
                <a:lnTo>
                  <a:pt x="117602" y="28723"/>
                </a:lnTo>
                <a:lnTo>
                  <a:pt x="119918" y="31402"/>
                </a:lnTo>
                <a:lnTo>
                  <a:pt x="125077" y="37256"/>
                </a:lnTo>
                <a:lnTo>
                  <a:pt x="127657" y="44747"/>
                </a:lnTo>
                <a:lnTo>
                  <a:pt x="127657" y="59333"/>
                </a:lnTo>
                <a:lnTo>
                  <a:pt x="126615" y="64442"/>
                </a:lnTo>
                <a:lnTo>
                  <a:pt x="122448" y="73967"/>
                </a:lnTo>
                <a:lnTo>
                  <a:pt x="119224" y="77837"/>
                </a:lnTo>
                <a:lnTo>
                  <a:pt x="117477" y="79027"/>
                </a:lnTo>
                <a:close/>
              </a:path>
              <a:path w="404495" h="85725">
                <a:moveTo>
                  <a:pt x="149553" y="24407"/>
                </a:moveTo>
                <a:lnTo>
                  <a:pt x="142261" y="24407"/>
                </a:lnTo>
                <a:lnTo>
                  <a:pt x="142261" y="12501"/>
                </a:lnTo>
                <a:lnTo>
                  <a:pt x="143451" y="8135"/>
                </a:lnTo>
                <a:lnTo>
                  <a:pt x="145833" y="5655"/>
                </a:lnTo>
                <a:lnTo>
                  <a:pt x="148214" y="3075"/>
                </a:lnTo>
                <a:lnTo>
                  <a:pt x="151835" y="1785"/>
                </a:lnTo>
                <a:lnTo>
                  <a:pt x="159574" y="1785"/>
                </a:lnTo>
                <a:lnTo>
                  <a:pt x="161558" y="1934"/>
                </a:lnTo>
                <a:lnTo>
                  <a:pt x="162650" y="2232"/>
                </a:lnTo>
                <a:lnTo>
                  <a:pt x="162650" y="7739"/>
                </a:lnTo>
                <a:lnTo>
                  <a:pt x="154663" y="7739"/>
                </a:lnTo>
                <a:lnTo>
                  <a:pt x="152629" y="8433"/>
                </a:lnTo>
                <a:lnTo>
                  <a:pt x="151339" y="9822"/>
                </a:lnTo>
                <a:lnTo>
                  <a:pt x="150148" y="11211"/>
                </a:lnTo>
                <a:lnTo>
                  <a:pt x="149553" y="13444"/>
                </a:lnTo>
                <a:lnTo>
                  <a:pt x="149553" y="24407"/>
                </a:lnTo>
                <a:close/>
              </a:path>
              <a:path w="404495" h="85725">
                <a:moveTo>
                  <a:pt x="179430" y="24407"/>
                </a:moveTo>
                <a:lnTo>
                  <a:pt x="172286" y="24407"/>
                </a:lnTo>
                <a:lnTo>
                  <a:pt x="172286" y="6697"/>
                </a:lnTo>
                <a:lnTo>
                  <a:pt x="179430" y="6697"/>
                </a:lnTo>
                <a:lnTo>
                  <a:pt x="179430" y="24407"/>
                </a:lnTo>
                <a:close/>
              </a:path>
              <a:path w="404495" h="85725">
                <a:moveTo>
                  <a:pt x="162650" y="8334"/>
                </a:moveTo>
                <a:lnTo>
                  <a:pt x="161757" y="8135"/>
                </a:lnTo>
                <a:lnTo>
                  <a:pt x="160765" y="7987"/>
                </a:lnTo>
                <a:lnTo>
                  <a:pt x="158681" y="7788"/>
                </a:lnTo>
                <a:lnTo>
                  <a:pt x="157937" y="7739"/>
                </a:lnTo>
                <a:lnTo>
                  <a:pt x="162650" y="7739"/>
                </a:lnTo>
                <a:lnTo>
                  <a:pt x="162650" y="8334"/>
                </a:lnTo>
                <a:close/>
              </a:path>
              <a:path w="404495" h="85725">
                <a:moveTo>
                  <a:pt x="161162" y="30360"/>
                </a:moveTo>
                <a:lnTo>
                  <a:pt x="132289" y="30360"/>
                </a:lnTo>
                <a:lnTo>
                  <a:pt x="132289" y="24407"/>
                </a:lnTo>
                <a:lnTo>
                  <a:pt x="161162" y="24407"/>
                </a:lnTo>
                <a:lnTo>
                  <a:pt x="161162" y="30360"/>
                </a:lnTo>
                <a:close/>
              </a:path>
              <a:path w="404495" h="85725">
                <a:moveTo>
                  <a:pt x="191485" y="30360"/>
                </a:moveTo>
                <a:lnTo>
                  <a:pt x="161869" y="30360"/>
                </a:lnTo>
                <a:lnTo>
                  <a:pt x="161869" y="24407"/>
                </a:lnTo>
                <a:lnTo>
                  <a:pt x="191485" y="24407"/>
                </a:lnTo>
                <a:lnTo>
                  <a:pt x="191485" y="30360"/>
                </a:lnTo>
                <a:close/>
              </a:path>
              <a:path w="404495" h="85725">
                <a:moveTo>
                  <a:pt x="149553" y="83343"/>
                </a:moveTo>
                <a:lnTo>
                  <a:pt x="142261" y="83343"/>
                </a:lnTo>
                <a:lnTo>
                  <a:pt x="142261" y="30360"/>
                </a:lnTo>
                <a:lnTo>
                  <a:pt x="149553" y="30360"/>
                </a:lnTo>
                <a:lnTo>
                  <a:pt x="149553" y="83343"/>
                </a:lnTo>
                <a:close/>
              </a:path>
              <a:path w="404495" h="85725">
                <a:moveTo>
                  <a:pt x="186178" y="84087"/>
                </a:moveTo>
                <a:lnTo>
                  <a:pt x="180324" y="84087"/>
                </a:lnTo>
                <a:lnTo>
                  <a:pt x="176999" y="83194"/>
                </a:lnTo>
                <a:lnTo>
                  <a:pt x="175114" y="81409"/>
                </a:lnTo>
                <a:lnTo>
                  <a:pt x="173229" y="79524"/>
                </a:lnTo>
                <a:lnTo>
                  <a:pt x="172413" y="76646"/>
                </a:lnTo>
                <a:lnTo>
                  <a:pt x="172286" y="30360"/>
                </a:lnTo>
                <a:lnTo>
                  <a:pt x="179430" y="30360"/>
                </a:lnTo>
                <a:lnTo>
                  <a:pt x="179430" y="73670"/>
                </a:lnTo>
                <a:lnTo>
                  <a:pt x="179976" y="75654"/>
                </a:lnTo>
                <a:lnTo>
                  <a:pt x="181067" y="76646"/>
                </a:lnTo>
                <a:lnTo>
                  <a:pt x="182258" y="77539"/>
                </a:lnTo>
                <a:lnTo>
                  <a:pt x="183747" y="77985"/>
                </a:lnTo>
                <a:lnTo>
                  <a:pt x="191485" y="77985"/>
                </a:lnTo>
                <a:lnTo>
                  <a:pt x="191485" y="83790"/>
                </a:lnTo>
                <a:lnTo>
                  <a:pt x="190394" y="83889"/>
                </a:lnTo>
                <a:lnTo>
                  <a:pt x="189303" y="83938"/>
                </a:lnTo>
                <a:lnTo>
                  <a:pt x="188211" y="83938"/>
                </a:lnTo>
                <a:lnTo>
                  <a:pt x="187219" y="84037"/>
                </a:lnTo>
                <a:lnTo>
                  <a:pt x="186178" y="84087"/>
                </a:lnTo>
                <a:close/>
              </a:path>
              <a:path w="404495" h="85725">
                <a:moveTo>
                  <a:pt x="191485" y="77985"/>
                </a:moveTo>
                <a:lnTo>
                  <a:pt x="188063" y="77985"/>
                </a:lnTo>
                <a:lnTo>
                  <a:pt x="191485" y="77687"/>
                </a:lnTo>
                <a:lnTo>
                  <a:pt x="191485" y="77985"/>
                </a:lnTo>
                <a:close/>
              </a:path>
              <a:path w="404495" h="85725">
                <a:moveTo>
                  <a:pt x="213779" y="34230"/>
                </a:moveTo>
                <a:lnTo>
                  <a:pt x="208787" y="34230"/>
                </a:lnTo>
                <a:lnTo>
                  <a:pt x="210870" y="30360"/>
                </a:lnTo>
                <a:lnTo>
                  <a:pt x="213500" y="27483"/>
                </a:lnTo>
                <a:lnTo>
                  <a:pt x="216675" y="25598"/>
                </a:lnTo>
                <a:lnTo>
                  <a:pt x="219948" y="23613"/>
                </a:lnTo>
                <a:lnTo>
                  <a:pt x="223769" y="22621"/>
                </a:lnTo>
                <a:lnTo>
                  <a:pt x="232202" y="22621"/>
                </a:lnTo>
                <a:lnTo>
                  <a:pt x="235725" y="23613"/>
                </a:lnTo>
                <a:lnTo>
                  <a:pt x="238701" y="25598"/>
                </a:lnTo>
                <a:lnTo>
                  <a:pt x="241777" y="27582"/>
                </a:lnTo>
                <a:lnTo>
                  <a:pt x="242603" y="28723"/>
                </a:lnTo>
                <a:lnTo>
                  <a:pt x="220891" y="28723"/>
                </a:lnTo>
                <a:lnTo>
                  <a:pt x="216526" y="30658"/>
                </a:lnTo>
                <a:lnTo>
                  <a:pt x="213779" y="34230"/>
                </a:lnTo>
                <a:close/>
              </a:path>
              <a:path w="404495" h="85725">
                <a:moveTo>
                  <a:pt x="250173" y="34230"/>
                </a:moveTo>
                <a:lnTo>
                  <a:pt x="244952" y="34230"/>
                </a:lnTo>
                <a:lnTo>
                  <a:pt x="246837" y="30460"/>
                </a:lnTo>
                <a:lnTo>
                  <a:pt x="249417" y="27582"/>
                </a:lnTo>
                <a:lnTo>
                  <a:pt x="255965" y="23613"/>
                </a:lnTo>
                <a:lnTo>
                  <a:pt x="259686" y="22621"/>
                </a:lnTo>
                <a:lnTo>
                  <a:pt x="270401" y="22621"/>
                </a:lnTo>
                <a:lnTo>
                  <a:pt x="275263" y="24358"/>
                </a:lnTo>
                <a:lnTo>
                  <a:pt x="278439" y="27830"/>
                </a:lnTo>
                <a:lnTo>
                  <a:pt x="279280" y="28723"/>
                </a:lnTo>
                <a:lnTo>
                  <a:pt x="256957" y="28723"/>
                </a:lnTo>
                <a:lnTo>
                  <a:pt x="252939" y="30559"/>
                </a:lnTo>
                <a:lnTo>
                  <a:pt x="250173" y="34230"/>
                </a:lnTo>
                <a:close/>
              </a:path>
              <a:path w="404495" h="85725">
                <a:moveTo>
                  <a:pt x="209084" y="83343"/>
                </a:moveTo>
                <a:lnTo>
                  <a:pt x="201792" y="83343"/>
                </a:lnTo>
                <a:lnTo>
                  <a:pt x="201792" y="24407"/>
                </a:lnTo>
                <a:lnTo>
                  <a:pt x="208489" y="24407"/>
                </a:lnTo>
                <a:lnTo>
                  <a:pt x="208489" y="34230"/>
                </a:lnTo>
                <a:lnTo>
                  <a:pt x="213779" y="34230"/>
                </a:lnTo>
                <a:lnTo>
                  <a:pt x="210573" y="38397"/>
                </a:lnTo>
                <a:lnTo>
                  <a:pt x="209084" y="43507"/>
                </a:lnTo>
                <a:lnTo>
                  <a:pt x="209084" y="83343"/>
                </a:lnTo>
                <a:close/>
              </a:path>
              <a:path w="404495" h="85725">
                <a:moveTo>
                  <a:pt x="246142" y="83343"/>
                </a:moveTo>
                <a:lnTo>
                  <a:pt x="238998" y="83343"/>
                </a:lnTo>
                <a:lnTo>
                  <a:pt x="238908" y="38199"/>
                </a:lnTo>
                <a:lnTo>
                  <a:pt x="237957" y="35073"/>
                </a:lnTo>
                <a:lnTo>
                  <a:pt x="235873" y="32593"/>
                </a:lnTo>
                <a:lnTo>
                  <a:pt x="233790" y="30013"/>
                </a:lnTo>
                <a:lnTo>
                  <a:pt x="230714" y="28723"/>
                </a:lnTo>
                <a:lnTo>
                  <a:pt x="242603" y="28723"/>
                </a:lnTo>
                <a:lnTo>
                  <a:pt x="243789" y="30360"/>
                </a:lnTo>
                <a:lnTo>
                  <a:pt x="243890" y="30559"/>
                </a:lnTo>
                <a:lnTo>
                  <a:pt x="244952" y="34230"/>
                </a:lnTo>
                <a:lnTo>
                  <a:pt x="250173" y="34230"/>
                </a:lnTo>
                <a:lnTo>
                  <a:pt x="247482" y="37802"/>
                </a:lnTo>
                <a:lnTo>
                  <a:pt x="246142" y="42862"/>
                </a:lnTo>
                <a:lnTo>
                  <a:pt x="246142" y="83343"/>
                </a:lnTo>
                <a:close/>
              </a:path>
              <a:path w="404495" h="85725">
                <a:moveTo>
                  <a:pt x="283350" y="83343"/>
                </a:moveTo>
                <a:lnTo>
                  <a:pt x="276057" y="83343"/>
                </a:lnTo>
                <a:lnTo>
                  <a:pt x="275932" y="37802"/>
                </a:lnTo>
                <a:lnTo>
                  <a:pt x="274916" y="34577"/>
                </a:lnTo>
                <a:lnTo>
                  <a:pt x="272634" y="32295"/>
                </a:lnTo>
                <a:lnTo>
                  <a:pt x="270451" y="29914"/>
                </a:lnTo>
                <a:lnTo>
                  <a:pt x="266978" y="28723"/>
                </a:lnTo>
                <a:lnTo>
                  <a:pt x="279280" y="28723"/>
                </a:lnTo>
                <a:lnTo>
                  <a:pt x="281712" y="31303"/>
                </a:lnTo>
                <a:lnTo>
                  <a:pt x="283350" y="36313"/>
                </a:lnTo>
                <a:lnTo>
                  <a:pt x="283350" y="83343"/>
                </a:lnTo>
                <a:close/>
              </a:path>
              <a:path w="404495" h="85725">
                <a:moveTo>
                  <a:pt x="303553" y="42415"/>
                </a:moveTo>
                <a:lnTo>
                  <a:pt x="296409" y="42415"/>
                </a:lnTo>
                <a:lnTo>
                  <a:pt x="296706" y="35966"/>
                </a:lnTo>
                <a:lnTo>
                  <a:pt x="298890" y="31055"/>
                </a:lnTo>
                <a:lnTo>
                  <a:pt x="302958" y="27681"/>
                </a:lnTo>
                <a:lnTo>
                  <a:pt x="307125" y="24308"/>
                </a:lnTo>
                <a:lnTo>
                  <a:pt x="312929" y="22621"/>
                </a:lnTo>
                <a:lnTo>
                  <a:pt x="327812" y="22621"/>
                </a:lnTo>
                <a:lnTo>
                  <a:pt x="333269" y="24258"/>
                </a:lnTo>
                <a:lnTo>
                  <a:pt x="336742" y="27533"/>
                </a:lnTo>
                <a:lnTo>
                  <a:pt x="338044" y="28723"/>
                </a:lnTo>
                <a:lnTo>
                  <a:pt x="314368" y="28723"/>
                </a:lnTo>
                <a:lnTo>
                  <a:pt x="310548" y="29914"/>
                </a:lnTo>
                <a:lnTo>
                  <a:pt x="307869" y="32295"/>
                </a:lnTo>
                <a:lnTo>
                  <a:pt x="305190" y="34577"/>
                </a:lnTo>
                <a:lnTo>
                  <a:pt x="303751" y="37951"/>
                </a:lnTo>
                <a:lnTo>
                  <a:pt x="303553" y="42415"/>
                </a:lnTo>
                <a:close/>
              </a:path>
              <a:path w="404495" h="85725">
                <a:moveTo>
                  <a:pt x="318535" y="85129"/>
                </a:moveTo>
                <a:lnTo>
                  <a:pt x="307720" y="85129"/>
                </a:lnTo>
                <a:lnTo>
                  <a:pt x="302908" y="83640"/>
                </a:lnTo>
                <a:lnTo>
                  <a:pt x="299237" y="80664"/>
                </a:lnTo>
                <a:lnTo>
                  <a:pt x="295665" y="77588"/>
                </a:lnTo>
                <a:lnTo>
                  <a:pt x="293879" y="73272"/>
                </a:lnTo>
                <a:lnTo>
                  <a:pt x="293879" y="62060"/>
                </a:lnTo>
                <a:lnTo>
                  <a:pt x="329498" y="48468"/>
                </a:lnTo>
                <a:lnTo>
                  <a:pt x="331681" y="47773"/>
                </a:lnTo>
                <a:lnTo>
                  <a:pt x="332872" y="46583"/>
                </a:lnTo>
                <a:lnTo>
                  <a:pt x="334162" y="45392"/>
                </a:lnTo>
                <a:lnTo>
                  <a:pt x="334806" y="43457"/>
                </a:lnTo>
                <a:lnTo>
                  <a:pt x="334806" y="36810"/>
                </a:lnTo>
                <a:lnTo>
                  <a:pt x="333566" y="33833"/>
                </a:lnTo>
                <a:lnTo>
                  <a:pt x="331086" y="31849"/>
                </a:lnTo>
                <a:lnTo>
                  <a:pt x="328705" y="29765"/>
                </a:lnTo>
                <a:lnTo>
                  <a:pt x="324785" y="28723"/>
                </a:lnTo>
                <a:lnTo>
                  <a:pt x="338044" y="28723"/>
                </a:lnTo>
                <a:lnTo>
                  <a:pt x="340214" y="30708"/>
                </a:lnTo>
                <a:lnTo>
                  <a:pt x="341950" y="35222"/>
                </a:lnTo>
                <a:lnTo>
                  <a:pt x="341950" y="51047"/>
                </a:lnTo>
                <a:lnTo>
                  <a:pt x="334509" y="51047"/>
                </a:lnTo>
                <a:lnTo>
                  <a:pt x="333815" y="52437"/>
                </a:lnTo>
                <a:lnTo>
                  <a:pt x="331533" y="53379"/>
                </a:lnTo>
                <a:lnTo>
                  <a:pt x="323893" y="54371"/>
                </a:lnTo>
                <a:lnTo>
                  <a:pt x="319676" y="55016"/>
                </a:lnTo>
                <a:lnTo>
                  <a:pt x="310448" y="56604"/>
                </a:lnTo>
                <a:lnTo>
                  <a:pt x="306975" y="57943"/>
                </a:lnTo>
                <a:lnTo>
                  <a:pt x="304594" y="59828"/>
                </a:lnTo>
                <a:lnTo>
                  <a:pt x="302213" y="61614"/>
                </a:lnTo>
                <a:lnTo>
                  <a:pt x="301023" y="64095"/>
                </a:lnTo>
                <a:lnTo>
                  <a:pt x="301023" y="70842"/>
                </a:lnTo>
                <a:lnTo>
                  <a:pt x="302313" y="73719"/>
                </a:lnTo>
                <a:lnTo>
                  <a:pt x="304892" y="75901"/>
                </a:lnTo>
                <a:lnTo>
                  <a:pt x="307572" y="77985"/>
                </a:lnTo>
                <a:lnTo>
                  <a:pt x="310697" y="79027"/>
                </a:lnTo>
                <a:lnTo>
                  <a:pt x="330639" y="79027"/>
                </a:lnTo>
                <a:lnTo>
                  <a:pt x="329003" y="80664"/>
                </a:lnTo>
                <a:lnTo>
                  <a:pt x="325728" y="82450"/>
                </a:lnTo>
                <a:lnTo>
                  <a:pt x="322553" y="84236"/>
                </a:lnTo>
                <a:lnTo>
                  <a:pt x="318535" y="85129"/>
                </a:lnTo>
                <a:close/>
              </a:path>
              <a:path w="404495" h="85725">
                <a:moveTo>
                  <a:pt x="330639" y="79027"/>
                </a:moveTo>
                <a:lnTo>
                  <a:pt x="320123" y="79027"/>
                </a:lnTo>
                <a:lnTo>
                  <a:pt x="324984" y="77291"/>
                </a:lnTo>
                <a:lnTo>
                  <a:pt x="332822" y="70246"/>
                </a:lnTo>
                <a:lnTo>
                  <a:pt x="334806" y="65881"/>
                </a:lnTo>
                <a:lnTo>
                  <a:pt x="334806" y="51047"/>
                </a:lnTo>
                <a:lnTo>
                  <a:pt x="341950" y="51047"/>
                </a:lnTo>
                <a:lnTo>
                  <a:pt x="341950" y="73074"/>
                </a:lnTo>
                <a:lnTo>
                  <a:pt x="335105" y="73074"/>
                </a:lnTo>
                <a:lnTo>
                  <a:pt x="332128" y="77539"/>
                </a:lnTo>
                <a:lnTo>
                  <a:pt x="330639" y="79027"/>
                </a:lnTo>
                <a:close/>
              </a:path>
              <a:path w="404495" h="85725">
                <a:moveTo>
                  <a:pt x="346117" y="83343"/>
                </a:moveTo>
                <a:lnTo>
                  <a:pt x="340710" y="83343"/>
                </a:lnTo>
                <a:lnTo>
                  <a:pt x="338477" y="82599"/>
                </a:lnTo>
                <a:lnTo>
                  <a:pt x="335898" y="79623"/>
                </a:lnTo>
                <a:lnTo>
                  <a:pt x="335369" y="77588"/>
                </a:lnTo>
                <a:lnTo>
                  <a:pt x="335253" y="73074"/>
                </a:lnTo>
                <a:lnTo>
                  <a:pt x="341950" y="73074"/>
                </a:lnTo>
                <a:lnTo>
                  <a:pt x="341950" y="74413"/>
                </a:lnTo>
                <a:lnTo>
                  <a:pt x="342298" y="75406"/>
                </a:lnTo>
                <a:lnTo>
                  <a:pt x="342992" y="76199"/>
                </a:lnTo>
                <a:lnTo>
                  <a:pt x="343687" y="76894"/>
                </a:lnTo>
                <a:lnTo>
                  <a:pt x="344778" y="77241"/>
                </a:lnTo>
                <a:lnTo>
                  <a:pt x="348499" y="77241"/>
                </a:lnTo>
                <a:lnTo>
                  <a:pt x="348499" y="82896"/>
                </a:lnTo>
                <a:lnTo>
                  <a:pt x="347606" y="83095"/>
                </a:lnTo>
                <a:lnTo>
                  <a:pt x="346812" y="83244"/>
                </a:lnTo>
                <a:lnTo>
                  <a:pt x="346117" y="83343"/>
                </a:lnTo>
                <a:close/>
              </a:path>
              <a:path w="404495" h="85725">
                <a:moveTo>
                  <a:pt x="348499" y="77241"/>
                </a:moveTo>
                <a:lnTo>
                  <a:pt x="347308" y="77241"/>
                </a:lnTo>
                <a:lnTo>
                  <a:pt x="347705" y="77142"/>
                </a:lnTo>
                <a:lnTo>
                  <a:pt x="348102" y="76993"/>
                </a:lnTo>
                <a:lnTo>
                  <a:pt x="348499" y="76795"/>
                </a:lnTo>
                <a:lnTo>
                  <a:pt x="348499" y="77241"/>
                </a:lnTo>
                <a:close/>
              </a:path>
              <a:path w="404495" h="85725">
                <a:moveTo>
                  <a:pt x="358564" y="83343"/>
                </a:moveTo>
                <a:lnTo>
                  <a:pt x="349634" y="83343"/>
                </a:lnTo>
                <a:lnTo>
                  <a:pt x="372553" y="52685"/>
                </a:lnTo>
                <a:lnTo>
                  <a:pt x="351270" y="24407"/>
                </a:lnTo>
                <a:lnTo>
                  <a:pt x="360350" y="24407"/>
                </a:lnTo>
                <a:lnTo>
                  <a:pt x="377167" y="46731"/>
                </a:lnTo>
                <a:lnTo>
                  <a:pt x="385726" y="46731"/>
                </a:lnTo>
                <a:lnTo>
                  <a:pt x="381334" y="52536"/>
                </a:lnTo>
                <a:lnTo>
                  <a:pt x="385792" y="58489"/>
                </a:lnTo>
                <a:lnTo>
                  <a:pt x="376720" y="58489"/>
                </a:lnTo>
                <a:lnTo>
                  <a:pt x="358564" y="83343"/>
                </a:lnTo>
                <a:close/>
              </a:path>
              <a:path w="404495" h="85725">
                <a:moveTo>
                  <a:pt x="385726" y="46731"/>
                </a:moveTo>
                <a:lnTo>
                  <a:pt x="377167" y="46731"/>
                </a:lnTo>
                <a:lnTo>
                  <a:pt x="393687" y="24407"/>
                </a:lnTo>
                <a:lnTo>
                  <a:pt x="402617" y="24407"/>
                </a:lnTo>
                <a:lnTo>
                  <a:pt x="385726" y="46731"/>
                </a:lnTo>
                <a:close/>
              </a:path>
              <a:path w="404495" h="85725">
                <a:moveTo>
                  <a:pt x="404403" y="83343"/>
                </a:moveTo>
                <a:lnTo>
                  <a:pt x="395175" y="83343"/>
                </a:lnTo>
                <a:lnTo>
                  <a:pt x="376720" y="58489"/>
                </a:lnTo>
                <a:lnTo>
                  <a:pt x="385792" y="58489"/>
                </a:lnTo>
                <a:lnTo>
                  <a:pt x="404403" y="833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8" name="object 38"/>
          <p:cNvSpPr/>
          <p:nvPr/>
        </p:nvSpPr>
        <p:spPr>
          <a:xfrm>
            <a:off x="7056475" y="1407513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solidFill>
            <a:srgbClr val="D8E9D3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39" name="object 39"/>
          <p:cNvSpPr/>
          <p:nvPr/>
        </p:nvSpPr>
        <p:spPr>
          <a:xfrm>
            <a:off x="7056475" y="1407513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47" y="0"/>
                </a:lnTo>
                <a:lnTo>
                  <a:pt x="1121347" y="161737"/>
                </a:lnTo>
                <a:lnTo>
                  <a:pt x="0" y="161737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38751C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0" name="object 40"/>
          <p:cNvSpPr/>
          <p:nvPr/>
        </p:nvSpPr>
        <p:spPr>
          <a:xfrm>
            <a:off x="7429925" y="1437945"/>
            <a:ext cx="97500" cy="638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1" name="object 41"/>
          <p:cNvSpPr/>
          <p:nvPr/>
        </p:nvSpPr>
        <p:spPr>
          <a:xfrm>
            <a:off x="7053025" y="1584816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solidFill>
            <a:srgbClr val="C8DAF7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2" name="object 42"/>
          <p:cNvSpPr/>
          <p:nvPr/>
        </p:nvSpPr>
        <p:spPr>
          <a:xfrm>
            <a:off x="7053025" y="1584816"/>
            <a:ext cx="841058" cy="121444"/>
          </a:xfrm>
          <a:custGeom>
            <a:avLst/>
            <a:gdLst/>
            <a:ahLst/>
            <a:cxnLst/>
            <a:rect l="l" t="t" r="r" b="b"/>
            <a:pathLst>
              <a:path w="1121409" h="161925">
                <a:moveTo>
                  <a:pt x="0" y="0"/>
                </a:moveTo>
                <a:lnTo>
                  <a:pt x="1121372" y="0"/>
                </a:lnTo>
                <a:lnTo>
                  <a:pt x="1121372" y="161739"/>
                </a:lnTo>
                <a:lnTo>
                  <a:pt x="0" y="16173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4985E8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3" name="object 43"/>
          <p:cNvSpPr/>
          <p:nvPr/>
        </p:nvSpPr>
        <p:spPr>
          <a:xfrm>
            <a:off x="7397077" y="1616592"/>
            <a:ext cx="153814" cy="625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5" name="object 45"/>
          <p:cNvSpPr txBox="1"/>
          <p:nvPr/>
        </p:nvSpPr>
        <p:spPr>
          <a:xfrm>
            <a:off x="1347957" y="934431"/>
            <a:ext cx="4476274" cy="1731852"/>
          </a:xfrm>
          <a:prstGeom prst="rect">
            <a:avLst/>
          </a:prstGeom>
        </p:spPr>
        <p:txBody>
          <a:bodyPr vert="horz" wrap="square" lIns="0" tIns="109061" rIns="0" bIns="0" rtlCol="0">
            <a:spAutoFit/>
          </a:bodyPr>
          <a:lstStyle/>
          <a:p>
            <a:pPr marL="9525">
              <a:spcBef>
                <a:spcPts val="859"/>
              </a:spcBef>
            </a:pPr>
            <a:r>
              <a:rPr sz="1800" spc="-4" dirty="0"/>
              <a:t>Densely Connected Convolutional</a:t>
            </a:r>
            <a:r>
              <a:rPr sz="1800" spc="-64" dirty="0"/>
              <a:t> </a:t>
            </a:r>
            <a:r>
              <a:rPr sz="1800" spc="-4" dirty="0"/>
              <a:t>Networks</a:t>
            </a:r>
            <a:endParaRPr sz="1800"/>
          </a:p>
          <a:p>
            <a:pPr marL="18098">
              <a:spcBef>
                <a:spcPts val="458"/>
              </a:spcBef>
            </a:pPr>
            <a:r>
              <a:rPr sz="1050" i="1" spc="-4" dirty="0"/>
              <a:t>[Huang et al.</a:t>
            </a:r>
            <a:r>
              <a:rPr sz="1050" i="1" spc="-8" dirty="0"/>
              <a:t> </a:t>
            </a:r>
            <a:r>
              <a:rPr sz="1050" i="1" spc="-4" dirty="0"/>
              <a:t>2017]</a:t>
            </a:r>
            <a:endParaRPr sz="1050"/>
          </a:p>
          <a:p>
            <a:pPr>
              <a:spcBef>
                <a:spcPts val="34"/>
              </a:spcBef>
            </a:pPr>
            <a:endParaRPr sz="975">
              <a:latin typeface="Times New Roman"/>
              <a:cs typeface="Times New Roman"/>
            </a:endParaRPr>
          </a:p>
          <a:p>
            <a:pPr marL="295275" marR="1623060" indent="-228600">
              <a:lnSpc>
                <a:spcPct val="100699"/>
              </a:lnSpc>
              <a:buChar char="-"/>
              <a:tabLst>
                <a:tab pos="294799" algn="l"/>
                <a:tab pos="295275" algn="l"/>
              </a:tabLst>
            </a:pPr>
            <a:r>
              <a:rPr sz="1050" spc="-4" dirty="0">
                <a:solidFill>
                  <a:srgbClr val="0000FF"/>
                </a:solidFill>
              </a:rPr>
              <a:t>Dense blocks where each layer is  </a:t>
            </a:r>
            <a:r>
              <a:rPr sz="1050" dirty="0">
                <a:solidFill>
                  <a:srgbClr val="0000FF"/>
                </a:solidFill>
              </a:rPr>
              <a:t>connected </a:t>
            </a:r>
            <a:r>
              <a:rPr sz="1050" spc="-4" dirty="0">
                <a:solidFill>
                  <a:srgbClr val="0000FF"/>
                </a:solidFill>
              </a:rPr>
              <a:t>to every other layer in  feedforward</a:t>
            </a:r>
            <a:r>
              <a:rPr sz="1050" spc="-8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fashion</a:t>
            </a:r>
            <a:endParaRPr sz="1050"/>
          </a:p>
          <a:p>
            <a:pPr marL="295275" marR="1699260" indent="-228600">
              <a:lnSpc>
                <a:spcPct val="100699"/>
              </a:lnSpc>
              <a:buChar char="-"/>
              <a:tabLst>
                <a:tab pos="294799" algn="l"/>
                <a:tab pos="295275" algn="l"/>
              </a:tabLst>
            </a:pPr>
            <a:r>
              <a:rPr sz="1050" spc="-4" dirty="0">
                <a:solidFill>
                  <a:srgbClr val="0000FF"/>
                </a:solidFill>
              </a:rPr>
              <a:t>Alleviates </a:t>
            </a:r>
            <a:r>
              <a:rPr sz="1050" dirty="0">
                <a:solidFill>
                  <a:srgbClr val="0000FF"/>
                </a:solidFill>
              </a:rPr>
              <a:t>vanishing </a:t>
            </a:r>
            <a:r>
              <a:rPr sz="1050" spc="-4" dirty="0">
                <a:solidFill>
                  <a:srgbClr val="0000FF"/>
                </a:solidFill>
              </a:rPr>
              <a:t>gradient,  </a:t>
            </a:r>
            <a:r>
              <a:rPr sz="1050" dirty="0">
                <a:solidFill>
                  <a:srgbClr val="0000FF"/>
                </a:solidFill>
              </a:rPr>
              <a:t>strengthens </a:t>
            </a:r>
            <a:r>
              <a:rPr sz="1050" spc="-4" dirty="0">
                <a:solidFill>
                  <a:srgbClr val="0000FF"/>
                </a:solidFill>
              </a:rPr>
              <a:t>feature</a:t>
            </a:r>
            <a:r>
              <a:rPr sz="1050" spc="-75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propagation,  encourages feature</a:t>
            </a:r>
            <a:r>
              <a:rPr sz="1050" spc="-15" dirty="0">
                <a:solidFill>
                  <a:srgbClr val="0000FF"/>
                </a:solidFill>
              </a:rPr>
              <a:t> </a:t>
            </a:r>
            <a:r>
              <a:rPr sz="1050" dirty="0">
                <a:solidFill>
                  <a:srgbClr val="0000FF"/>
                </a:solidFill>
              </a:rPr>
              <a:t>reuse</a:t>
            </a:r>
            <a:endParaRPr sz="1050"/>
          </a:p>
        </p:txBody>
      </p:sp>
      <p:sp>
        <p:nvSpPr>
          <p:cNvPr id="46" name="object 46"/>
          <p:cNvSpPr/>
          <p:nvPr/>
        </p:nvSpPr>
        <p:spPr>
          <a:xfrm>
            <a:off x="4591550" y="1394691"/>
            <a:ext cx="2269694" cy="229000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7" name="object 47"/>
          <p:cNvSpPr/>
          <p:nvPr/>
        </p:nvSpPr>
        <p:spPr>
          <a:xfrm>
            <a:off x="5490488" y="3786571"/>
            <a:ext cx="717257" cy="9710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8" name="object 48"/>
          <p:cNvSpPr txBox="1"/>
          <p:nvPr/>
        </p:nvSpPr>
        <p:spPr>
          <a:xfrm>
            <a:off x="1261444" y="4181132"/>
            <a:ext cx="6531769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9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May </a:t>
            </a:r>
            <a:r>
              <a:rPr sz="2250" spc="-5" baseline="-4166" dirty="0">
                <a:solidFill>
                  <a:srgbClr val="FFFFFF"/>
                </a:solidFill>
              </a:rPr>
              <a:t>1,</a:t>
            </a:r>
            <a:r>
              <a:rPr sz="2250" spc="-113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49" name="object 49"/>
          <p:cNvSpPr txBox="1"/>
          <p:nvPr/>
        </p:nvSpPr>
        <p:spPr>
          <a:xfrm>
            <a:off x="5192340" y="4171608"/>
            <a:ext cx="929164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733"/>
              </a:lnSpc>
            </a:pPr>
            <a:r>
              <a:rPr sz="1500" spc="-4" dirty="0">
                <a:solidFill>
                  <a:srgbClr val="FFFFFF"/>
                </a:solidFill>
              </a:rPr>
              <a:t>Lecture </a:t>
            </a:r>
            <a:r>
              <a:rPr sz="1500" dirty="0">
                <a:solidFill>
                  <a:srgbClr val="FFFFFF"/>
                </a:solidFill>
              </a:rPr>
              <a:t>9</a:t>
            </a:r>
            <a:r>
              <a:rPr sz="1500" spc="-68" dirty="0">
                <a:solidFill>
                  <a:srgbClr val="FFFFFF"/>
                </a:solidFill>
              </a:rPr>
              <a:t> </a:t>
            </a:r>
            <a:r>
              <a:rPr sz="1500" dirty="0">
                <a:solidFill>
                  <a:srgbClr val="FFFFFF"/>
                </a:solidFill>
              </a:rPr>
              <a:t>-</a:t>
            </a:r>
            <a:endParaRPr sz="1500"/>
          </a:p>
        </p:txBody>
      </p:sp>
      <p:sp>
        <p:nvSpPr>
          <p:cNvPr id="50" name="object 50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nn-NO" spc="-5">
                <a:solidFill>
                  <a:prstClr val="white"/>
                </a:solidFill>
              </a:rPr>
              <a:t>Fei-Fei Li &amp; Andrej Karpathy &amp; Justin</a:t>
            </a:r>
            <a:r>
              <a:rPr lang="nn-NO" spc="65">
                <a:solidFill>
                  <a:prstClr val="white"/>
                </a:solidFill>
              </a:rPr>
              <a:t> </a:t>
            </a:r>
            <a:r>
              <a:rPr lang="nn-NO" spc="-5">
                <a:solidFill>
                  <a:prstClr val="white"/>
                </a:solidFill>
              </a:rPr>
              <a:t>Johnson</a:t>
            </a:r>
            <a:endParaRPr spc="-4" dirty="0"/>
          </a:p>
        </p:txBody>
      </p:sp>
      <p:sp>
        <p:nvSpPr>
          <p:cNvPr id="51" name="object 51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42303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568"/>
              </a:lnSpc>
            </a:pPr>
            <a:r>
              <a:rPr lang="en-US" spc="-5">
                <a:solidFill>
                  <a:prstClr val="white"/>
                </a:solidFill>
              </a:rPr>
              <a:t>27 Jan</a:t>
            </a:r>
            <a:r>
              <a:rPr lang="en-US" spc="-65">
                <a:solidFill>
                  <a:prstClr val="white"/>
                </a:solidFill>
              </a:rPr>
              <a:t> </a:t>
            </a:r>
            <a:r>
              <a:rPr lang="en-US" spc="-5">
                <a:solidFill>
                  <a:prstClr val="white"/>
                </a:solidFill>
              </a:rPr>
              <a:t>2016</a:t>
            </a:r>
            <a:endParaRPr spc="-4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34F845-CE1C-444C-8040-6E25A4CD12D9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53" name="Slide Number Placeholder 3">
            <a:extLst>
              <a:ext uri="{FF2B5EF4-FFF2-40B4-BE49-F238E27FC236}">
                <a16:creationId xmlns:a16="http://schemas.microsoft.com/office/drawing/2014/main" id="{DE71F34C-73AB-7D51-60F1-EDF43028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210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5" name="Title 54">
            <a:extLst>
              <a:ext uri="{FF2B5EF4-FFF2-40B4-BE49-F238E27FC236}">
                <a16:creationId xmlns:a16="http://schemas.microsoft.com/office/drawing/2014/main" id="{56D80751-C842-988F-3B31-F829F832C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ResNets …</a:t>
            </a:r>
          </a:p>
        </p:txBody>
      </p:sp>
    </p:spTree>
    <p:extLst>
      <p:ext uri="{BB962C8B-B14F-4D97-AF65-F5344CB8AC3E}">
        <p14:creationId xmlns:p14="http://schemas.microsoft.com/office/powerpoint/2010/main" val="2006781987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93"/>
          <p:cNvSpPr txBox="1"/>
          <p:nvPr/>
        </p:nvSpPr>
        <p:spPr>
          <a:xfrm>
            <a:off x="-25" y="263300"/>
            <a:ext cx="91440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https://arxiv.org/pdf/2103.07579.pdf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, NeurIPS 2021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0" name="Google Shape;1270;p9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211</a:t>
            </a:fld>
            <a:endParaRPr/>
          </a:p>
        </p:txBody>
      </p:sp>
      <p:pic>
        <p:nvPicPr>
          <p:cNvPr id="1271" name="Google Shape;127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172" y="1091875"/>
            <a:ext cx="8167655" cy="405163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5327042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94"/>
          <p:cNvSpPr txBox="1"/>
          <p:nvPr/>
        </p:nvSpPr>
        <p:spPr>
          <a:xfrm>
            <a:off x="-25" y="263300"/>
            <a:ext cx="91440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3"/>
              </a:rPr>
              <a:t>https://arxiv.org/pdf/2103.07579.pdf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, NeurIPS 2021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77" name="Google Shape;1277;p9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212</a:t>
            </a:fld>
            <a:endParaRPr/>
          </a:p>
        </p:txBody>
      </p:sp>
      <p:pic>
        <p:nvPicPr>
          <p:cNvPr id="1278" name="Google Shape;1278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172" y="1091875"/>
            <a:ext cx="8167655" cy="405163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279" name="Google Shape;1279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373" y="680203"/>
            <a:ext cx="4467250" cy="37114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372649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324912" y="1076298"/>
            <a:ext cx="5386863" cy="2246961"/>
          </a:xfrm>
          <a:prstGeom prst="rect">
            <a:avLst/>
          </a:prstGeom>
        </p:spPr>
        <p:txBody>
          <a:bodyPr vert="horz" wrap="square" lIns="0" tIns="20954" rIns="0" bIns="0" rtlCol="0">
            <a:spAutoFit/>
          </a:bodyPr>
          <a:lstStyle/>
          <a:p>
            <a:pPr marL="9525" marR="3810">
              <a:lnSpc>
                <a:spcPts val="2138"/>
              </a:lnSpc>
              <a:spcBef>
                <a:spcPts val="164"/>
              </a:spcBef>
            </a:pPr>
            <a:r>
              <a:rPr sz="1800" spc="-4" dirty="0"/>
              <a:t>SqueezeNet: AlexNet-level Accuracy With 50x</a:t>
            </a:r>
            <a:r>
              <a:rPr sz="1800" spc="-75" dirty="0"/>
              <a:t> </a:t>
            </a:r>
            <a:r>
              <a:rPr sz="1800" spc="-4" dirty="0"/>
              <a:t>Fewer  Parameters and &lt;0.5Mb </a:t>
            </a:r>
            <a:r>
              <a:rPr sz="1800" dirty="0"/>
              <a:t>Model</a:t>
            </a:r>
            <a:r>
              <a:rPr sz="1800" spc="-23" dirty="0"/>
              <a:t> </a:t>
            </a:r>
            <a:r>
              <a:rPr sz="1800" spc="-4" dirty="0"/>
              <a:t>Size</a:t>
            </a:r>
            <a:endParaRPr sz="1800"/>
          </a:p>
          <a:p>
            <a:pPr marL="41433">
              <a:spcBef>
                <a:spcPts val="390"/>
              </a:spcBef>
            </a:pPr>
            <a:r>
              <a:rPr sz="1050" i="1" spc="-4" dirty="0"/>
              <a:t>[Iandola et al.</a:t>
            </a:r>
            <a:r>
              <a:rPr sz="1050" i="1" spc="-8" dirty="0"/>
              <a:t> </a:t>
            </a:r>
            <a:r>
              <a:rPr sz="1050" i="1" spc="-4" dirty="0"/>
              <a:t>2017]</a:t>
            </a:r>
            <a:endParaRPr sz="1050"/>
          </a:p>
          <a:p>
            <a:pPr>
              <a:spcBef>
                <a:spcPts val="23"/>
              </a:spcBef>
            </a:pPr>
            <a:endParaRPr sz="1163">
              <a:latin typeface="Times New Roman"/>
              <a:cs typeface="Times New Roman"/>
            </a:endParaRPr>
          </a:p>
          <a:p>
            <a:pPr marL="352425" marR="2449353" indent="-228600">
              <a:lnSpc>
                <a:spcPct val="100699"/>
              </a:lnSpc>
              <a:buChar char="-"/>
              <a:tabLst>
                <a:tab pos="351949" algn="l"/>
                <a:tab pos="352425" algn="l"/>
              </a:tabLst>
            </a:pPr>
            <a:r>
              <a:rPr sz="1050" spc="-4" dirty="0">
                <a:solidFill>
                  <a:srgbClr val="0000FF"/>
                </a:solidFill>
              </a:rPr>
              <a:t>Fire </a:t>
            </a:r>
            <a:r>
              <a:rPr sz="1050" dirty="0">
                <a:solidFill>
                  <a:srgbClr val="0000FF"/>
                </a:solidFill>
              </a:rPr>
              <a:t>modules consisting </a:t>
            </a:r>
            <a:r>
              <a:rPr sz="1050" spc="-4" dirty="0">
                <a:solidFill>
                  <a:srgbClr val="0000FF"/>
                </a:solidFill>
              </a:rPr>
              <a:t>of </a:t>
            </a:r>
            <a:r>
              <a:rPr sz="1050" dirty="0">
                <a:solidFill>
                  <a:srgbClr val="0000FF"/>
                </a:solidFill>
              </a:rPr>
              <a:t>a  </a:t>
            </a:r>
            <a:r>
              <a:rPr sz="1050" spc="-4" dirty="0">
                <a:solidFill>
                  <a:srgbClr val="0000FF"/>
                </a:solidFill>
              </a:rPr>
              <a:t>‘squeeze’ layer with 1x1 filters  feeding an ‘expand’ layer with 1x1  and 3x3</a:t>
            </a:r>
            <a:r>
              <a:rPr sz="1050" spc="-11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filters</a:t>
            </a:r>
            <a:endParaRPr sz="1050"/>
          </a:p>
          <a:p>
            <a:pPr marL="352425" marR="3059430" indent="-228600">
              <a:lnSpc>
                <a:spcPct val="100699"/>
              </a:lnSpc>
              <a:buChar char="-"/>
              <a:tabLst>
                <a:tab pos="351949" algn="l"/>
                <a:tab pos="352425" algn="l"/>
              </a:tabLst>
            </a:pPr>
            <a:r>
              <a:rPr sz="1050" spc="-4" dirty="0">
                <a:solidFill>
                  <a:srgbClr val="0000FF"/>
                </a:solidFill>
              </a:rPr>
              <a:t>AlexNet level accuracy</a:t>
            </a:r>
            <a:r>
              <a:rPr sz="1050" spc="-71" dirty="0">
                <a:solidFill>
                  <a:srgbClr val="0000FF"/>
                </a:solidFill>
              </a:rPr>
              <a:t> </a:t>
            </a:r>
            <a:r>
              <a:rPr sz="1050" spc="-4" dirty="0">
                <a:solidFill>
                  <a:srgbClr val="0000FF"/>
                </a:solidFill>
              </a:rPr>
              <a:t>on  ImageNet with 50x fewer  parameters</a:t>
            </a:r>
            <a:endParaRPr sz="1050"/>
          </a:p>
          <a:p>
            <a:pPr marL="352425" marR="2714625" indent="-228600">
              <a:lnSpc>
                <a:spcPct val="100699"/>
              </a:lnSpc>
              <a:buChar char="-"/>
              <a:tabLst>
                <a:tab pos="351949" algn="l"/>
                <a:tab pos="352425" algn="l"/>
              </a:tabLst>
            </a:pPr>
            <a:r>
              <a:rPr sz="1050" spc="-4" dirty="0">
                <a:solidFill>
                  <a:srgbClr val="0000FF"/>
                </a:solidFill>
              </a:rPr>
              <a:t>Can </a:t>
            </a:r>
            <a:r>
              <a:rPr sz="1050" dirty="0">
                <a:solidFill>
                  <a:srgbClr val="0000FF"/>
                </a:solidFill>
              </a:rPr>
              <a:t>compress </a:t>
            </a:r>
            <a:r>
              <a:rPr sz="1050" spc="-4" dirty="0">
                <a:solidFill>
                  <a:srgbClr val="0000FF"/>
                </a:solidFill>
              </a:rPr>
              <a:t>to 510x</a:t>
            </a:r>
            <a:r>
              <a:rPr sz="1050" spc="-71" dirty="0">
                <a:solidFill>
                  <a:srgbClr val="0000FF"/>
                </a:solidFill>
              </a:rPr>
              <a:t> </a:t>
            </a:r>
            <a:r>
              <a:rPr sz="1050" dirty="0">
                <a:solidFill>
                  <a:srgbClr val="0000FF"/>
                </a:solidFill>
              </a:rPr>
              <a:t>smaller  </a:t>
            </a:r>
            <a:r>
              <a:rPr sz="1050" spc="-4" dirty="0">
                <a:solidFill>
                  <a:srgbClr val="0000FF"/>
                </a:solidFill>
              </a:rPr>
              <a:t>than AlexNet</a:t>
            </a:r>
            <a:r>
              <a:rPr sz="1050" spc="-19" dirty="0">
                <a:solidFill>
                  <a:srgbClr val="0000FF"/>
                </a:solidFill>
              </a:rPr>
              <a:t> </a:t>
            </a:r>
            <a:r>
              <a:rPr sz="1050" dirty="0">
                <a:solidFill>
                  <a:srgbClr val="0000FF"/>
                </a:solidFill>
              </a:rPr>
              <a:t>(0.5Mb)</a:t>
            </a:r>
            <a:endParaRPr sz="1050"/>
          </a:p>
        </p:txBody>
      </p:sp>
      <p:sp>
        <p:nvSpPr>
          <p:cNvPr id="4" name="object 4"/>
          <p:cNvSpPr/>
          <p:nvPr/>
        </p:nvSpPr>
        <p:spPr>
          <a:xfrm>
            <a:off x="4618084" y="1821710"/>
            <a:ext cx="3186887" cy="20071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 txBox="1"/>
          <p:nvPr/>
        </p:nvSpPr>
        <p:spPr>
          <a:xfrm>
            <a:off x="4493131" y="3828416"/>
            <a:ext cx="3444240" cy="10195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00" spc="-4" dirty="0"/>
              <a:t>Figure </a:t>
            </a:r>
            <a:r>
              <a:rPr sz="600" dirty="0"/>
              <a:t>copyright </a:t>
            </a:r>
            <a:r>
              <a:rPr sz="600" spc="-4" dirty="0"/>
              <a:t>Iandola, Han, </a:t>
            </a:r>
            <a:r>
              <a:rPr sz="600" dirty="0"/>
              <a:t>Moskewicz, </a:t>
            </a:r>
            <a:r>
              <a:rPr sz="600" spc="-4" dirty="0"/>
              <a:t>Ashraf, Dally, Keutzer, 2017. </a:t>
            </a:r>
            <a:endParaRPr sz="600" dirty="0"/>
          </a:p>
        </p:txBody>
      </p:sp>
      <p:sp>
        <p:nvSpPr>
          <p:cNvPr id="6" name="object 6"/>
          <p:cNvSpPr txBox="1"/>
          <p:nvPr/>
        </p:nvSpPr>
        <p:spPr>
          <a:xfrm>
            <a:off x="1261444" y="4181132"/>
            <a:ext cx="6531769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9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May </a:t>
            </a:r>
            <a:r>
              <a:rPr sz="2250" spc="-5" baseline="-4166" dirty="0">
                <a:solidFill>
                  <a:srgbClr val="FFFFFF"/>
                </a:solidFill>
              </a:rPr>
              <a:t>1,</a:t>
            </a:r>
            <a:r>
              <a:rPr sz="2250" spc="-113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7" name="object 7"/>
          <p:cNvSpPr txBox="1"/>
          <p:nvPr/>
        </p:nvSpPr>
        <p:spPr>
          <a:xfrm>
            <a:off x="5192340" y="4171608"/>
            <a:ext cx="929164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733"/>
              </a:lnSpc>
            </a:pPr>
            <a:r>
              <a:rPr sz="1500" spc="-4" dirty="0">
                <a:solidFill>
                  <a:srgbClr val="FFFFFF"/>
                </a:solidFill>
              </a:rPr>
              <a:t>Lecture </a:t>
            </a:r>
            <a:r>
              <a:rPr sz="1500" dirty="0">
                <a:solidFill>
                  <a:srgbClr val="FFFFFF"/>
                </a:solidFill>
              </a:rPr>
              <a:t>9</a:t>
            </a:r>
            <a:r>
              <a:rPr sz="1500" spc="-68" dirty="0">
                <a:solidFill>
                  <a:srgbClr val="FFFFFF"/>
                </a:solidFill>
              </a:rPr>
              <a:t> </a:t>
            </a:r>
            <a:r>
              <a:rPr sz="1500" dirty="0">
                <a:solidFill>
                  <a:srgbClr val="FFFFFF"/>
                </a:solidFill>
              </a:rPr>
              <a:t>-</a:t>
            </a:r>
            <a:endParaRPr sz="1500"/>
          </a:p>
        </p:txBody>
      </p:sp>
      <p:sp>
        <p:nvSpPr>
          <p:cNvPr id="8" name="object 8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nn-NO" spc="-5">
                <a:solidFill>
                  <a:prstClr val="white"/>
                </a:solidFill>
              </a:rPr>
              <a:t>Fei-Fei Li &amp; Andrej Karpathy &amp; Justin</a:t>
            </a:r>
            <a:r>
              <a:rPr lang="nn-NO" spc="65">
                <a:solidFill>
                  <a:prstClr val="white"/>
                </a:solidFill>
              </a:rPr>
              <a:t> </a:t>
            </a:r>
            <a:r>
              <a:rPr lang="nn-NO" spc="-5">
                <a:solidFill>
                  <a:prstClr val="white"/>
                </a:solidFill>
              </a:rPr>
              <a:t>Johnson</a:t>
            </a:r>
            <a:endParaRPr spc="-4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42303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568"/>
              </a:lnSpc>
            </a:pPr>
            <a:r>
              <a:rPr lang="en-US" spc="-5">
                <a:solidFill>
                  <a:prstClr val="white"/>
                </a:solidFill>
              </a:rPr>
              <a:t>27 Jan</a:t>
            </a:r>
            <a:r>
              <a:rPr lang="en-US" spc="-65">
                <a:solidFill>
                  <a:prstClr val="white"/>
                </a:solidFill>
              </a:rPr>
              <a:t> </a:t>
            </a:r>
            <a:r>
              <a:rPr lang="en-US" spc="-5">
                <a:solidFill>
                  <a:prstClr val="white"/>
                </a:solidFill>
              </a:rPr>
              <a:t>2016</a:t>
            </a:r>
            <a:endParaRPr spc="-4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0612B0-6329-4963-A9CD-547628392EE5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4F7B092E-34DA-D2C3-D77C-AFBA9F9E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213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F318C4C6-9395-64D9-347F-7D4E4588B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Efficient Networks …</a:t>
            </a:r>
          </a:p>
        </p:txBody>
      </p:sp>
    </p:spTree>
    <p:extLst>
      <p:ext uri="{BB962C8B-B14F-4D97-AF65-F5344CB8AC3E}">
        <p14:creationId xmlns:p14="http://schemas.microsoft.com/office/powerpoint/2010/main" val="3871225135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" name="Google Shape;1240;p89"/>
          <p:cNvSpPr txBox="1"/>
          <p:nvPr/>
        </p:nvSpPr>
        <p:spPr>
          <a:xfrm>
            <a:off x="-25" y="263300"/>
            <a:ext cx="91440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u="sng">
                <a:solidFill>
                  <a:srgbClr val="0097A7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https://arxiv.org/pdf/1905.11946.pdf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, ICML 2019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41" name="Google Shape;1241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062" y="830050"/>
            <a:ext cx="7753876" cy="43785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42" name="Google Shape;1242;p8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2150219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" name="Google Shape;1247;p90"/>
          <p:cNvSpPr txBox="1"/>
          <p:nvPr/>
        </p:nvSpPr>
        <p:spPr>
          <a:xfrm>
            <a:off x="-25" y="263300"/>
            <a:ext cx="91440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u="sng">
                <a:solidFill>
                  <a:srgbClr val="0097A7"/>
                </a:solidFill>
                <a:latin typeface="Nunito"/>
                <a:ea typeface="Nunito"/>
                <a:cs typeface="Nunito"/>
                <a:sym typeface="Nuni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https://arxiv.org/pdf/1905.11946.pdf</a:t>
            </a:r>
            <a:r>
              <a:rPr lang="en">
                <a:latin typeface="Nunito"/>
                <a:ea typeface="Nunito"/>
                <a:cs typeface="Nunito"/>
                <a:sym typeface="Nunito"/>
              </a:rPr>
              <a:t>, ICML 2019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248" name="Google Shape;1248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062" y="830050"/>
            <a:ext cx="7753876" cy="43785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1249" name="Google Shape;1249;p90"/>
          <p:cNvPicPr preferRelativeResize="0"/>
          <p:nvPr/>
        </p:nvPicPr>
        <p:blipFill rotWithShape="1">
          <a:blip r:embed="rId4">
            <a:alphaModFix/>
          </a:blip>
          <a:srcRect l="49664" t="33570" r="7886" b="5724"/>
          <a:stretch/>
        </p:blipFill>
        <p:spPr>
          <a:xfrm>
            <a:off x="1737437" y="233475"/>
            <a:ext cx="5669126" cy="45781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50" name="Google Shape;1250;p9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4952587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960170" y="1577651"/>
            <a:ext cx="2842768" cy="12634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" name="object 4"/>
          <p:cNvSpPr/>
          <p:nvPr/>
        </p:nvSpPr>
        <p:spPr>
          <a:xfrm>
            <a:off x="4836985" y="2940393"/>
            <a:ext cx="3039208" cy="106631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 txBox="1"/>
          <p:nvPr/>
        </p:nvSpPr>
        <p:spPr>
          <a:xfrm>
            <a:off x="1318482" y="1088585"/>
            <a:ext cx="6427946" cy="2956546"/>
          </a:xfrm>
          <a:prstGeom prst="rect">
            <a:avLst/>
          </a:prstGeom>
        </p:spPr>
        <p:txBody>
          <a:bodyPr vert="horz" wrap="square" lIns="0" tIns="109061" rIns="0" bIns="0" rtlCol="0">
            <a:spAutoFit/>
          </a:bodyPr>
          <a:lstStyle/>
          <a:p>
            <a:pPr marL="25718">
              <a:spcBef>
                <a:spcPts val="859"/>
              </a:spcBef>
            </a:pPr>
            <a:r>
              <a:rPr sz="1800" spc="-4" dirty="0"/>
              <a:t>Neural Architecture Search with Reinforcement Learning</a:t>
            </a:r>
            <a:r>
              <a:rPr sz="1800" spc="-64" dirty="0"/>
              <a:t> </a:t>
            </a:r>
            <a:r>
              <a:rPr sz="1800" dirty="0"/>
              <a:t>(NAS)</a:t>
            </a:r>
            <a:endParaRPr sz="1800"/>
          </a:p>
          <a:p>
            <a:pPr marL="34766">
              <a:spcBef>
                <a:spcPts val="458"/>
              </a:spcBef>
            </a:pPr>
            <a:r>
              <a:rPr sz="1050" i="1" spc="-4" dirty="0"/>
              <a:t>[Zoph et al.</a:t>
            </a:r>
            <a:r>
              <a:rPr sz="1050" i="1" spc="-8" dirty="0"/>
              <a:t> </a:t>
            </a:r>
            <a:r>
              <a:rPr sz="1050" i="1" spc="-4" dirty="0"/>
              <a:t>2016]</a:t>
            </a:r>
            <a:endParaRPr sz="1050"/>
          </a:p>
          <a:p>
            <a:pPr marL="231458" marR="2932271" indent="-221933">
              <a:lnSpc>
                <a:spcPct val="101600"/>
              </a:lnSpc>
              <a:spcBef>
                <a:spcPts val="814"/>
              </a:spcBef>
              <a:buChar char="-"/>
              <a:tabLst>
                <a:tab pos="231458" algn="l"/>
                <a:tab pos="231934" algn="l"/>
              </a:tabLst>
            </a:pPr>
            <a:r>
              <a:rPr sz="1200" dirty="0">
                <a:solidFill>
                  <a:srgbClr val="0000FF"/>
                </a:solidFill>
              </a:rPr>
              <a:t>“Controller” </a:t>
            </a:r>
            <a:r>
              <a:rPr sz="1200" spc="-4" dirty="0">
                <a:solidFill>
                  <a:srgbClr val="0000FF"/>
                </a:solidFill>
              </a:rPr>
              <a:t>network that learns to design </a:t>
            </a:r>
            <a:r>
              <a:rPr sz="1200" dirty="0">
                <a:solidFill>
                  <a:srgbClr val="0000FF"/>
                </a:solidFill>
              </a:rPr>
              <a:t>a </a:t>
            </a:r>
            <a:r>
              <a:rPr sz="1200" spc="-4" dirty="0">
                <a:solidFill>
                  <a:srgbClr val="0000FF"/>
                </a:solidFill>
              </a:rPr>
              <a:t>good  network architecture </a:t>
            </a:r>
            <a:r>
              <a:rPr sz="1200" dirty="0">
                <a:solidFill>
                  <a:srgbClr val="0000FF"/>
                </a:solidFill>
              </a:rPr>
              <a:t>(output a string  corresponding </a:t>
            </a:r>
            <a:r>
              <a:rPr sz="1200" spc="-4" dirty="0">
                <a:solidFill>
                  <a:srgbClr val="0000FF"/>
                </a:solidFill>
              </a:rPr>
              <a:t>to network</a:t>
            </a:r>
            <a:r>
              <a:rPr sz="1200" spc="-15" dirty="0">
                <a:solidFill>
                  <a:srgbClr val="0000FF"/>
                </a:solidFill>
              </a:rPr>
              <a:t> </a:t>
            </a:r>
            <a:r>
              <a:rPr sz="1200" spc="-4" dirty="0">
                <a:solidFill>
                  <a:srgbClr val="0000FF"/>
                </a:solidFill>
              </a:rPr>
              <a:t>design)</a:t>
            </a:r>
            <a:endParaRPr sz="1200"/>
          </a:p>
          <a:p>
            <a:pPr marL="231458" indent="-221933">
              <a:spcBef>
                <a:spcPts val="23"/>
              </a:spcBef>
              <a:buChar char="-"/>
              <a:tabLst>
                <a:tab pos="231458" algn="l"/>
                <a:tab pos="231934" algn="l"/>
              </a:tabLst>
            </a:pPr>
            <a:r>
              <a:rPr sz="1200" spc="-4" dirty="0">
                <a:solidFill>
                  <a:srgbClr val="0000FF"/>
                </a:solidFill>
              </a:rPr>
              <a:t>Iterate:</a:t>
            </a:r>
            <a:endParaRPr sz="1200"/>
          </a:p>
          <a:p>
            <a:pPr marL="574358" lvl="1" indent="-306705">
              <a:spcBef>
                <a:spcPts val="23"/>
              </a:spcBef>
              <a:buAutoNum type="arabicParenR"/>
              <a:tabLst>
                <a:tab pos="574358" algn="l"/>
                <a:tab pos="574834" algn="l"/>
              </a:tabLst>
            </a:pPr>
            <a:r>
              <a:rPr sz="1200" spc="-4" dirty="0">
                <a:solidFill>
                  <a:srgbClr val="0000FF"/>
                </a:solidFill>
              </a:rPr>
              <a:t>Sample an architecture from </a:t>
            </a:r>
            <a:r>
              <a:rPr sz="1200" dirty="0">
                <a:solidFill>
                  <a:srgbClr val="0000FF"/>
                </a:solidFill>
              </a:rPr>
              <a:t>search</a:t>
            </a:r>
            <a:r>
              <a:rPr sz="1200" spc="-11" dirty="0">
                <a:solidFill>
                  <a:srgbClr val="0000FF"/>
                </a:solidFill>
              </a:rPr>
              <a:t> </a:t>
            </a:r>
            <a:r>
              <a:rPr sz="1200" dirty="0">
                <a:solidFill>
                  <a:srgbClr val="0000FF"/>
                </a:solidFill>
              </a:rPr>
              <a:t>space</a:t>
            </a:r>
            <a:endParaRPr sz="1200"/>
          </a:p>
          <a:p>
            <a:pPr marL="574358" marR="3098483" lvl="1" indent="-306705">
              <a:lnSpc>
                <a:spcPct val="101600"/>
              </a:lnSpc>
              <a:buAutoNum type="arabicParenR"/>
              <a:tabLst>
                <a:tab pos="574358" algn="l"/>
                <a:tab pos="574834" algn="l"/>
              </a:tabLst>
            </a:pPr>
            <a:r>
              <a:rPr sz="1200" spc="-4" dirty="0">
                <a:solidFill>
                  <a:srgbClr val="0000FF"/>
                </a:solidFill>
              </a:rPr>
              <a:t>Train the architecture to get </a:t>
            </a:r>
            <a:r>
              <a:rPr sz="1200" dirty="0">
                <a:solidFill>
                  <a:srgbClr val="0000FF"/>
                </a:solidFill>
              </a:rPr>
              <a:t>a “reward” R  corresponding </a:t>
            </a:r>
            <a:r>
              <a:rPr sz="1200" spc="-4" dirty="0">
                <a:solidFill>
                  <a:srgbClr val="0000FF"/>
                </a:solidFill>
              </a:rPr>
              <a:t>to</a:t>
            </a:r>
            <a:r>
              <a:rPr sz="1200" spc="-15" dirty="0">
                <a:solidFill>
                  <a:srgbClr val="0000FF"/>
                </a:solidFill>
              </a:rPr>
              <a:t> </a:t>
            </a:r>
            <a:r>
              <a:rPr sz="1200" spc="-4" dirty="0">
                <a:solidFill>
                  <a:srgbClr val="0000FF"/>
                </a:solidFill>
              </a:rPr>
              <a:t>accuracy</a:t>
            </a:r>
            <a:endParaRPr sz="1200"/>
          </a:p>
          <a:p>
            <a:pPr marL="574358" marR="2858928" lvl="1" indent="-306705">
              <a:lnSpc>
                <a:spcPct val="101600"/>
              </a:lnSpc>
              <a:buAutoNum type="arabicParenR"/>
              <a:tabLst>
                <a:tab pos="574358" algn="l"/>
                <a:tab pos="574834" algn="l"/>
              </a:tabLst>
            </a:pPr>
            <a:r>
              <a:rPr sz="1200" spc="-4" dirty="0">
                <a:solidFill>
                  <a:srgbClr val="0000FF"/>
                </a:solidFill>
              </a:rPr>
              <a:t>Compute gradient of </a:t>
            </a:r>
            <a:r>
              <a:rPr sz="1200" dirty="0">
                <a:solidFill>
                  <a:srgbClr val="0000FF"/>
                </a:solidFill>
              </a:rPr>
              <a:t>sample </a:t>
            </a:r>
            <a:r>
              <a:rPr sz="1200" spc="-4" dirty="0">
                <a:solidFill>
                  <a:srgbClr val="0000FF"/>
                </a:solidFill>
              </a:rPr>
              <a:t>probability, and  </a:t>
            </a:r>
            <a:r>
              <a:rPr sz="1200" dirty="0">
                <a:solidFill>
                  <a:srgbClr val="0000FF"/>
                </a:solidFill>
              </a:rPr>
              <a:t>scale </a:t>
            </a:r>
            <a:r>
              <a:rPr sz="1200" spc="-4" dirty="0">
                <a:solidFill>
                  <a:srgbClr val="0000FF"/>
                </a:solidFill>
              </a:rPr>
              <a:t>by </a:t>
            </a:r>
            <a:r>
              <a:rPr sz="1200" dirty="0">
                <a:solidFill>
                  <a:srgbClr val="0000FF"/>
                </a:solidFill>
              </a:rPr>
              <a:t>R </a:t>
            </a:r>
            <a:r>
              <a:rPr sz="1200" spc="-4" dirty="0">
                <a:solidFill>
                  <a:srgbClr val="0000FF"/>
                </a:solidFill>
              </a:rPr>
              <a:t>to perform </a:t>
            </a:r>
            <a:r>
              <a:rPr sz="1200" dirty="0">
                <a:solidFill>
                  <a:srgbClr val="0000FF"/>
                </a:solidFill>
              </a:rPr>
              <a:t>controller </a:t>
            </a:r>
            <a:r>
              <a:rPr sz="1200" spc="-4" dirty="0">
                <a:solidFill>
                  <a:srgbClr val="0000FF"/>
                </a:solidFill>
              </a:rPr>
              <a:t>parameter  update </a:t>
            </a:r>
            <a:r>
              <a:rPr sz="1200" dirty="0">
                <a:solidFill>
                  <a:srgbClr val="0000FF"/>
                </a:solidFill>
              </a:rPr>
              <a:t>(i.e. </a:t>
            </a:r>
            <a:r>
              <a:rPr sz="1200" spc="-4" dirty="0">
                <a:solidFill>
                  <a:srgbClr val="0000FF"/>
                </a:solidFill>
              </a:rPr>
              <a:t>increase likelihood of good  architecture being </a:t>
            </a:r>
            <a:r>
              <a:rPr sz="1200" dirty="0">
                <a:solidFill>
                  <a:srgbClr val="0000FF"/>
                </a:solidFill>
              </a:rPr>
              <a:t>sampled, </a:t>
            </a:r>
            <a:r>
              <a:rPr sz="1200" spc="-4" dirty="0">
                <a:solidFill>
                  <a:srgbClr val="0000FF"/>
                </a:solidFill>
              </a:rPr>
              <a:t>decrease  likelihood of bad</a:t>
            </a:r>
            <a:r>
              <a:rPr sz="1200" spc="-11" dirty="0">
                <a:solidFill>
                  <a:srgbClr val="0000FF"/>
                </a:solidFill>
              </a:rPr>
              <a:t> </a:t>
            </a:r>
            <a:r>
              <a:rPr sz="1200" spc="-4" dirty="0">
                <a:solidFill>
                  <a:srgbClr val="0000FF"/>
                </a:solidFill>
              </a:rPr>
              <a:t>architecture)</a:t>
            </a:r>
            <a:endParaRPr sz="1200"/>
          </a:p>
        </p:txBody>
      </p:sp>
      <p:sp>
        <p:nvSpPr>
          <p:cNvPr id="6" name="object 6"/>
          <p:cNvSpPr txBox="1"/>
          <p:nvPr/>
        </p:nvSpPr>
        <p:spPr>
          <a:xfrm>
            <a:off x="5192340" y="4244953"/>
            <a:ext cx="1194911" cy="33086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9525">
              <a:spcBef>
                <a:spcPts val="780"/>
              </a:spcBef>
            </a:pPr>
            <a:r>
              <a:rPr sz="1500" spc="-4" dirty="0">
                <a:solidFill>
                  <a:srgbClr val="FFFFFF"/>
                </a:solidFill>
              </a:rPr>
              <a:t>Lecture </a:t>
            </a:r>
            <a:r>
              <a:rPr sz="1500" dirty="0">
                <a:solidFill>
                  <a:srgbClr val="FFFFFF"/>
                </a:solidFill>
              </a:rPr>
              <a:t>9 -</a:t>
            </a:r>
            <a:r>
              <a:rPr sz="1500" spc="-139" dirty="0">
                <a:solidFill>
                  <a:srgbClr val="FFFFFF"/>
                </a:solidFill>
              </a:rPr>
              <a:t> </a:t>
            </a:r>
            <a:r>
              <a:rPr sz="2250" spc="-5" baseline="31944" dirty="0">
                <a:solidFill>
                  <a:srgbClr val="FFFFFF"/>
                </a:solidFill>
              </a:rPr>
              <a:t>10</a:t>
            </a:r>
            <a:endParaRPr sz="2250" baseline="31944"/>
          </a:p>
        </p:txBody>
      </p:sp>
      <p:sp>
        <p:nvSpPr>
          <p:cNvPr id="7" name="object 7"/>
          <p:cNvSpPr txBox="1">
            <a:spLocks noGrp="1"/>
          </p:cNvSpPr>
          <p:nvPr>
            <p:ph type="dt" sz="half" idx="6"/>
          </p:nvPr>
        </p:nvSpPr>
        <p:spPr>
          <a:xfrm>
            <a:off x="145224" y="6308472"/>
            <a:ext cx="4697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nn-NO" spc="-5">
                <a:solidFill>
                  <a:prstClr val="white"/>
                </a:solidFill>
              </a:rPr>
              <a:t>Fei-Fei Li &amp; Andrej Karpathy &amp; Justin</a:t>
            </a:r>
            <a:r>
              <a:rPr lang="nn-NO" spc="65">
                <a:solidFill>
                  <a:prstClr val="white"/>
                </a:solidFill>
              </a:rPr>
              <a:t> </a:t>
            </a:r>
            <a:r>
              <a:rPr lang="nn-NO" spc="-5">
                <a:solidFill>
                  <a:prstClr val="white"/>
                </a:solidFill>
              </a:rPr>
              <a:t>Johnson</a:t>
            </a:r>
            <a:endParaRPr spc="-4" dirty="0"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xfrm>
            <a:off x="7608913" y="6305350"/>
            <a:ext cx="1423034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20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568"/>
              </a:lnSpc>
            </a:pPr>
            <a:r>
              <a:rPr lang="en-US" spc="-5">
                <a:solidFill>
                  <a:prstClr val="white"/>
                </a:solidFill>
              </a:rPr>
              <a:t>27 Jan</a:t>
            </a:r>
            <a:r>
              <a:rPr lang="en-US" spc="-65">
                <a:solidFill>
                  <a:prstClr val="white"/>
                </a:solidFill>
              </a:rPr>
              <a:t> </a:t>
            </a:r>
            <a:r>
              <a:rPr lang="en-US" spc="-5">
                <a:solidFill>
                  <a:prstClr val="white"/>
                </a:solidFill>
              </a:rPr>
              <a:t>2016</a:t>
            </a:r>
            <a:endParaRPr spc="-4" dirty="0"/>
          </a:p>
        </p:txBody>
      </p:sp>
      <p:sp>
        <p:nvSpPr>
          <p:cNvPr id="9" name="object 9"/>
          <p:cNvSpPr txBox="1"/>
          <p:nvPr/>
        </p:nvSpPr>
        <p:spPr>
          <a:xfrm>
            <a:off x="6242733" y="4473554"/>
            <a:ext cx="144304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ts val="1733"/>
              </a:lnSpc>
            </a:pPr>
            <a:r>
              <a:rPr sz="1500" dirty="0">
                <a:solidFill>
                  <a:srgbClr val="FFFFFF"/>
                </a:solidFill>
              </a:rPr>
              <a:t>3</a:t>
            </a:r>
            <a:endParaRPr sz="15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5BBD48-42F5-4AB1-9A87-802204319670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7EFCDA71-DF52-A4A5-FCA4-9329AB995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216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2" name="Title 13">
            <a:extLst>
              <a:ext uri="{FF2B5EF4-FFF2-40B4-BE49-F238E27FC236}">
                <a16:creationId xmlns:a16="http://schemas.microsoft.com/office/drawing/2014/main" id="{27CB1284-3AD0-DCB7-3561-62C17A6E2110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600" dirty="0"/>
              <a:t>Meta-Learning: Learning to learn network architectures</a:t>
            </a:r>
          </a:p>
        </p:txBody>
      </p:sp>
    </p:spTree>
    <p:extLst>
      <p:ext uri="{BB962C8B-B14F-4D97-AF65-F5344CB8AC3E}">
        <p14:creationId xmlns:p14="http://schemas.microsoft.com/office/powerpoint/2010/main" val="3066741334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95457" y="2028072"/>
            <a:ext cx="4110010" cy="962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" name="object 4"/>
          <p:cNvSpPr/>
          <p:nvPr/>
        </p:nvSpPr>
        <p:spPr>
          <a:xfrm>
            <a:off x="5946442" y="1642324"/>
            <a:ext cx="1557461" cy="1557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/>
          <p:nvPr/>
        </p:nvSpPr>
        <p:spPr>
          <a:xfrm>
            <a:off x="5926996" y="3250232"/>
            <a:ext cx="1749743" cy="0"/>
          </a:xfrm>
          <a:custGeom>
            <a:avLst/>
            <a:gdLst/>
            <a:ahLst/>
            <a:cxnLst/>
            <a:rect l="l" t="t" r="r" b="b"/>
            <a:pathLst>
              <a:path w="2332990">
                <a:moveTo>
                  <a:pt x="0" y="0"/>
                </a:moveTo>
                <a:lnTo>
                  <a:pt x="233287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/>
          <p:nvPr/>
        </p:nvSpPr>
        <p:spPr>
          <a:xfrm>
            <a:off x="7676650" y="3238438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49"/>
                </a:moveTo>
                <a:lnTo>
                  <a:pt x="0" y="0"/>
                </a:lnTo>
                <a:lnTo>
                  <a:pt x="43224" y="15724"/>
                </a:lnTo>
                <a:lnTo>
                  <a:pt x="0" y="314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" name="object 7"/>
          <p:cNvSpPr/>
          <p:nvPr/>
        </p:nvSpPr>
        <p:spPr>
          <a:xfrm>
            <a:off x="7676650" y="3238438"/>
            <a:ext cx="32861" cy="23813"/>
          </a:xfrm>
          <a:custGeom>
            <a:avLst/>
            <a:gdLst/>
            <a:ahLst/>
            <a:cxnLst/>
            <a:rect l="l" t="t" r="r" b="b"/>
            <a:pathLst>
              <a:path w="43815" h="31750">
                <a:moveTo>
                  <a:pt x="0" y="31449"/>
                </a:moveTo>
                <a:lnTo>
                  <a:pt x="43224" y="15724"/>
                </a:lnTo>
                <a:lnTo>
                  <a:pt x="0" y="0"/>
                </a:lnTo>
                <a:lnTo>
                  <a:pt x="0" y="3144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" name="object 8"/>
          <p:cNvSpPr txBox="1"/>
          <p:nvPr/>
        </p:nvSpPr>
        <p:spPr>
          <a:xfrm>
            <a:off x="7474269" y="3265515"/>
            <a:ext cx="371475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4" dirty="0"/>
              <a:t>W_1</a:t>
            </a:r>
            <a:endParaRPr sz="1050"/>
          </a:p>
        </p:txBody>
      </p:sp>
      <p:sp>
        <p:nvSpPr>
          <p:cNvPr id="9" name="object 9"/>
          <p:cNvSpPr/>
          <p:nvPr/>
        </p:nvSpPr>
        <p:spPr>
          <a:xfrm>
            <a:off x="5890378" y="1550525"/>
            <a:ext cx="0" cy="1699736"/>
          </a:xfrm>
          <a:custGeom>
            <a:avLst/>
            <a:gdLst/>
            <a:ahLst/>
            <a:cxnLst/>
            <a:rect l="l" t="t" r="r" b="b"/>
            <a:pathLst>
              <a:path h="2266315">
                <a:moveTo>
                  <a:pt x="0" y="2266277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" name="object 10"/>
          <p:cNvSpPr/>
          <p:nvPr/>
        </p:nvSpPr>
        <p:spPr>
          <a:xfrm>
            <a:off x="5878584" y="151810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0" y="43224"/>
                </a:lnTo>
                <a:lnTo>
                  <a:pt x="15724" y="0"/>
                </a:lnTo>
                <a:lnTo>
                  <a:pt x="31474" y="432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" name="object 11"/>
          <p:cNvSpPr/>
          <p:nvPr/>
        </p:nvSpPr>
        <p:spPr>
          <a:xfrm>
            <a:off x="5878584" y="1518106"/>
            <a:ext cx="23813" cy="32861"/>
          </a:xfrm>
          <a:custGeom>
            <a:avLst/>
            <a:gdLst/>
            <a:ahLst/>
            <a:cxnLst/>
            <a:rect l="l" t="t" r="r" b="b"/>
            <a:pathLst>
              <a:path w="31750" h="43815">
                <a:moveTo>
                  <a:pt x="31474" y="43224"/>
                </a:moveTo>
                <a:lnTo>
                  <a:pt x="15724" y="0"/>
                </a:lnTo>
                <a:lnTo>
                  <a:pt x="0" y="43224"/>
                </a:lnTo>
                <a:lnTo>
                  <a:pt x="31474" y="43224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2" name="object 12"/>
          <p:cNvSpPr txBox="1"/>
          <p:nvPr/>
        </p:nvSpPr>
        <p:spPr>
          <a:xfrm>
            <a:off x="5468737" y="1474831"/>
            <a:ext cx="371475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spc="-4" dirty="0"/>
              <a:t>W_2</a:t>
            </a:r>
            <a:endParaRPr sz="1050"/>
          </a:p>
        </p:txBody>
      </p:sp>
      <p:sp>
        <p:nvSpPr>
          <p:cNvPr id="13" name="object 13"/>
          <p:cNvSpPr/>
          <p:nvPr/>
        </p:nvSpPr>
        <p:spPr>
          <a:xfrm>
            <a:off x="6864316" y="2947429"/>
            <a:ext cx="119381" cy="11938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4" name="object 14"/>
          <p:cNvSpPr/>
          <p:nvPr/>
        </p:nvSpPr>
        <p:spPr>
          <a:xfrm>
            <a:off x="6128371" y="1657899"/>
            <a:ext cx="756285" cy="1309688"/>
          </a:xfrm>
          <a:custGeom>
            <a:avLst/>
            <a:gdLst/>
            <a:ahLst/>
            <a:cxnLst/>
            <a:rect l="l" t="t" r="r" b="b"/>
            <a:pathLst>
              <a:path w="1008379" h="1746250">
                <a:moveTo>
                  <a:pt x="1007922" y="1746036"/>
                </a:moveTo>
                <a:lnTo>
                  <a:pt x="0" y="0"/>
                </a:lnTo>
              </a:path>
            </a:pathLst>
          </a:custGeom>
          <a:ln w="28574">
            <a:solidFill>
              <a:srgbClr val="EFEFEF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5" name="object 15"/>
          <p:cNvSpPr/>
          <p:nvPr/>
        </p:nvSpPr>
        <p:spPr>
          <a:xfrm>
            <a:off x="6787453" y="2810058"/>
            <a:ext cx="111149" cy="1716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6" name="object 16"/>
          <p:cNvSpPr txBox="1"/>
          <p:nvPr/>
        </p:nvSpPr>
        <p:spPr>
          <a:xfrm>
            <a:off x="1261444" y="4181132"/>
            <a:ext cx="665654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7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</a:t>
            </a:r>
            <a:r>
              <a:rPr sz="2250" spc="-5" baseline="-4166" dirty="0">
                <a:solidFill>
                  <a:srgbClr val="FFFFFF"/>
                </a:solidFill>
              </a:rPr>
              <a:t>April 24,</a:t>
            </a:r>
            <a:r>
              <a:rPr sz="2250" spc="-107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xfrm>
            <a:off x="5192339" y="3528670"/>
            <a:ext cx="1194434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5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85"/>
              </a:lnSpc>
            </a:pPr>
            <a:r>
              <a:rPr lang="en-US" sz="2250" spc="-5" baseline="1388"/>
              <a:t>Lecture </a:t>
            </a:r>
            <a:r>
              <a:rPr lang="en-US" sz="2250" baseline="1388"/>
              <a:t>7 -</a:t>
            </a:r>
            <a:r>
              <a:rPr lang="en-US" sz="2250" spc="-208" baseline="1388"/>
              <a:t> </a:t>
            </a:r>
            <a:fld id="{81D60167-4931-47E6-BA6A-407CBD079E47}" type="slidenum">
              <a:rPr smtClean="0"/>
              <a:pPr marL="9525">
                <a:lnSpc>
                  <a:spcPts val="1785"/>
                </a:lnSpc>
              </a:pPr>
              <a:t>217</a:t>
            </a:fld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xfrm>
            <a:off x="6735385" y="3528670"/>
            <a:ext cx="119253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5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en-US" spc="-4"/>
              <a:t>April 24,</a:t>
            </a:r>
            <a:r>
              <a:rPr lang="en-US" spc="-68"/>
              <a:t> </a:t>
            </a:r>
            <a:r>
              <a:rPr lang="en-US" spc="-4"/>
              <a:t>2018</a:t>
            </a:r>
            <a:endParaRPr spc="-4" dirty="0"/>
          </a:p>
        </p:txBody>
      </p:sp>
      <p:sp>
        <p:nvSpPr>
          <p:cNvPr id="19" name="object 19"/>
          <p:cNvSpPr txBox="1">
            <a:spLocks noGrp="1"/>
          </p:cNvSpPr>
          <p:nvPr>
            <p:ph type="dt" sz="half" idx="6"/>
          </p:nvPr>
        </p:nvSpPr>
        <p:spPr>
          <a:xfrm>
            <a:off x="1251918" y="3532235"/>
            <a:ext cx="33861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568"/>
              </a:lnSpc>
            </a:pPr>
            <a:r>
              <a:rPr lang="en-US" spc="-4"/>
              <a:t>Fei-Fei Li </a:t>
            </a:r>
            <a:r>
              <a:rPr lang="en-US"/>
              <a:t>&amp; Justin Johnson &amp; </a:t>
            </a:r>
            <a:r>
              <a:rPr lang="en-US" spc="-4"/>
              <a:t>Serena</a:t>
            </a:r>
            <a:r>
              <a:rPr lang="en-US" spc="-94"/>
              <a:t> </a:t>
            </a:r>
            <a:r>
              <a:rPr lang="en-US" spc="-4"/>
              <a:t>Yeung</a:t>
            </a:r>
            <a:endParaRPr spc="-4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6E2FFA-3E9F-48FE-B8E7-EA01D52AA068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45FD7C3-CEF2-B857-0446-4DAE8AC11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217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1B812FC5-9949-84BF-D44A-9B3FB4A23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>
            <a:normAutofit/>
          </a:bodyPr>
          <a:lstStyle/>
          <a:p>
            <a:r>
              <a:rPr lang="en-US" dirty="0"/>
              <a:t>Extra: Optimization</a:t>
            </a: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11877" y="2235532"/>
            <a:ext cx="6150531" cy="1241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" name="object 4"/>
          <p:cNvSpPr txBox="1"/>
          <p:nvPr/>
        </p:nvSpPr>
        <p:spPr>
          <a:xfrm>
            <a:off x="1726518" y="1422309"/>
            <a:ext cx="5132546" cy="324415"/>
          </a:xfrm>
          <a:prstGeom prst="rect">
            <a:avLst/>
          </a:prstGeom>
        </p:spPr>
        <p:txBody>
          <a:bodyPr vert="horz" wrap="square" lIns="0" tIns="8096" rIns="0" bIns="0" rtlCol="0">
            <a:spAutoFit/>
          </a:bodyPr>
          <a:lstStyle/>
          <a:p>
            <a:pPr marL="9525" marR="3810">
              <a:lnSpc>
                <a:spcPct val="100699"/>
              </a:lnSpc>
              <a:spcBef>
                <a:spcPts val="64"/>
              </a:spcBef>
            </a:pPr>
            <a:r>
              <a:rPr sz="1050" spc="-4" dirty="0"/>
              <a:t>What if loss </a:t>
            </a:r>
            <a:r>
              <a:rPr sz="1050" dirty="0"/>
              <a:t>changes </a:t>
            </a:r>
            <a:r>
              <a:rPr sz="1050" spc="-4" dirty="0"/>
              <a:t>quickly in one direction and </a:t>
            </a:r>
            <a:r>
              <a:rPr sz="1050" dirty="0"/>
              <a:t>slowly </a:t>
            </a:r>
            <a:r>
              <a:rPr sz="1050" spc="-4" dirty="0"/>
              <a:t>in another?  What does gradient descent</a:t>
            </a:r>
            <a:r>
              <a:rPr sz="1050" spc="-11" dirty="0"/>
              <a:t> </a:t>
            </a:r>
            <a:r>
              <a:rPr sz="1050" spc="-4" dirty="0"/>
              <a:t>do?</a:t>
            </a:r>
            <a:endParaRPr sz="1050"/>
          </a:p>
        </p:txBody>
      </p:sp>
      <p:sp>
        <p:nvSpPr>
          <p:cNvPr id="5" name="object 5"/>
          <p:cNvSpPr txBox="1"/>
          <p:nvPr/>
        </p:nvSpPr>
        <p:spPr>
          <a:xfrm>
            <a:off x="1261444" y="4181132"/>
            <a:ext cx="665654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7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</a:t>
            </a:r>
            <a:r>
              <a:rPr sz="2250" spc="-5" baseline="-4166" dirty="0">
                <a:solidFill>
                  <a:srgbClr val="FFFFFF"/>
                </a:solidFill>
              </a:rPr>
              <a:t>April 24,</a:t>
            </a:r>
            <a:r>
              <a:rPr sz="2250" spc="-107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6" name="object 6"/>
          <p:cNvSpPr txBox="1"/>
          <p:nvPr/>
        </p:nvSpPr>
        <p:spPr>
          <a:xfrm>
            <a:off x="1772324" y="3588601"/>
            <a:ext cx="5267325" cy="3667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568"/>
              </a:lnSpc>
            </a:pPr>
            <a:r>
              <a:rPr sz="1050" spc="-4" dirty="0"/>
              <a:t>Loss function has high </a:t>
            </a:r>
            <a:r>
              <a:rPr sz="1050" b="1" spc="-4" dirty="0"/>
              <a:t>condition number</a:t>
            </a:r>
            <a:r>
              <a:rPr sz="1050" spc="-4" dirty="0"/>
              <a:t>: </a:t>
            </a:r>
            <a:r>
              <a:rPr sz="1050" dirty="0"/>
              <a:t>ratio </a:t>
            </a:r>
            <a:r>
              <a:rPr sz="1050" spc="-4" dirty="0"/>
              <a:t>of largest to</a:t>
            </a:r>
            <a:r>
              <a:rPr sz="1050" spc="-11" dirty="0"/>
              <a:t> </a:t>
            </a:r>
            <a:r>
              <a:rPr sz="1050" dirty="0"/>
              <a:t>smallest</a:t>
            </a:r>
            <a:endParaRPr sz="1050"/>
          </a:p>
          <a:p>
            <a:pPr marL="9525">
              <a:spcBef>
                <a:spcPts val="11"/>
              </a:spcBef>
            </a:pPr>
            <a:r>
              <a:rPr sz="1050" dirty="0"/>
              <a:t>singular value </a:t>
            </a:r>
            <a:r>
              <a:rPr sz="1050" spc="-4" dirty="0"/>
              <a:t>of the Hessian </a:t>
            </a:r>
            <a:r>
              <a:rPr sz="1050" dirty="0"/>
              <a:t>matrix </a:t>
            </a:r>
            <a:r>
              <a:rPr sz="1050" spc="-4" dirty="0"/>
              <a:t>is</a:t>
            </a:r>
            <a:r>
              <a:rPr sz="1050" spc="-26" dirty="0"/>
              <a:t> </a:t>
            </a:r>
            <a:r>
              <a:rPr sz="1050" spc="-4" dirty="0"/>
              <a:t>large</a:t>
            </a:r>
            <a:endParaRPr sz="10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37F5E7-6E2C-4BC5-A583-5DCE4185BFAA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CC8F0118-6230-1497-050F-22DDD6FF0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218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2A3BE08-46E6-F561-4046-10783BCE7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>
            <a:normAutofit/>
          </a:bodyPr>
          <a:lstStyle/>
          <a:p>
            <a:r>
              <a:rPr lang="en-US" dirty="0"/>
              <a:t>Optimization: Problems with SGD</a:t>
            </a:r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511877" y="2235532"/>
            <a:ext cx="6150531" cy="1241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4" name="object 4"/>
          <p:cNvSpPr txBox="1"/>
          <p:nvPr/>
        </p:nvSpPr>
        <p:spPr>
          <a:xfrm>
            <a:off x="1726518" y="1422310"/>
            <a:ext cx="5437346" cy="496129"/>
          </a:xfrm>
          <a:prstGeom prst="rect">
            <a:avLst/>
          </a:prstGeom>
        </p:spPr>
        <p:txBody>
          <a:bodyPr vert="horz" wrap="square" lIns="0" tIns="8096" rIns="0" bIns="0" rtlCol="0">
            <a:spAutoFit/>
          </a:bodyPr>
          <a:lstStyle/>
          <a:p>
            <a:pPr marL="9525" marR="308134">
              <a:lnSpc>
                <a:spcPct val="100699"/>
              </a:lnSpc>
              <a:spcBef>
                <a:spcPts val="64"/>
              </a:spcBef>
            </a:pPr>
            <a:r>
              <a:rPr sz="1050" spc="-4" dirty="0"/>
              <a:t>What if loss </a:t>
            </a:r>
            <a:r>
              <a:rPr sz="1050" dirty="0"/>
              <a:t>changes </a:t>
            </a:r>
            <a:r>
              <a:rPr sz="1050" spc="-4" dirty="0"/>
              <a:t>quickly in one direction and </a:t>
            </a:r>
            <a:r>
              <a:rPr sz="1050" dirty="0"/>
              <a:t>slowly </a:t>
            </a:r>
            <a:r>
              <a:rPr sz="1050" spc="-4" dirty="0"/>
              <a:t>in another?  What does gradient descent</a:t>
            </a:r>
            <a:r>
              <a:rPr sz="1050" spc="-11" dirty="0"/>
              <a:t> </a:t>
            </a:r>
            <a:r>
              <a:rPr sz="1050" spc="-4" dirty="0"/>
              <a:t>do?</a:t>
            </a:r>
            <a:endParaRPr sz="1050"/>
          </a:p>
          <a:p>
            <a:pPr marL="9525">
              <a:spcBef>
                <a:spcPts val="11"/>
              </a:spcBef>
            </a:pPr>
            <a:r>
              <a:rPr sz="1050" spc="-4" dirty="0">
                <a:solidFill>
                  <a:srgbClr val="FF0000"/>
                </a:solidFill>
              </a:rPr>
              <a:t>Very </a:t>
            </a:r>
            <a:r>
              <a:rPr sz="1050" dirty="0">
                <a:solidFill>
                  <a:srgbClr val="FF0000"/>
                </a:solidFill>
              </a:rPr>
              <a:t>slow </a:t>
            </a:r>
            <a:r>
              <a:rPr sz="1050" spc="-4" dirty="0">
                <a:solidFill>
                  <a:srgbClr val="FF0000"/>
                </a:solidFill>
              </a:rPr>
              <a:t>progress along </a:t>
            </a:r>
            <a:r>
              <a:rPr sz="1050" dirty="0">
                <a:solidFill>
                  <a:srgbClr val="FF0000"/>
                </a:solidFill>
              </a:rPr>
              <a:t>shallow </a:t>
            </a:r>
            <a:r>
              <a:rPr sz="1050" spc="-4" dirty="0">
                <a:solidFill>
                  <a:srgbClr val="FF0000"/>
                </a:solidFill>
              </a:rPr>
              <a:t>dimension, jitter along </a:t>
            </a:r>
            <a:r>
              <a:rPr sz="1050" dirty="0">
                <a:solidFill>
                  <a:srgbClr val="FF0000"/>
                </a:solidFill>
              </a:rPr>
              <a:t>steep</a:t>
            </a:r>
            <a:r>
              <a:rPr sz="1050" spc="-68" dirty="0">
                <a:solidFill>
                  <a:srgbClr val="FF0000"/>
                </a:solidFill>
              </a:rPr>
              <a:t> </a:t>
            </a:r>
            <a:r>
              <a:rPr sz="1050" spc="-4" dirty="0">
                <a:solidFill>
                  <a:srgbClr val="FF0000"/>
                </a:solidFill>
              </a:rPr>
              <a:t>direction</a:t>
            </a:r>
            <a:endParaRPr sz="1050"/>
          </a:p>
        </p:txBody>
      </p:sp>
      <p:sp>
        <p:nvSpPr>
          <p:cNvPr id="5" name="object 5"/>
          <p:cNvSpPr txBox="1"/>
          <p:nvPr/>
        </p:nvSpPr>
        <p:spPr>
          <a:xfrm>
            <a:off x="1261444" y="4181132"/>
            <a:ext cx="665654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7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</a:t>
            </a:r>
            <a:r>
              <a:rPr sz="2250" spc="-5" baseline="-4166" dirty="0">
                <a:solidFill>
                  <a:srgbClr val="FFFFFF"/>
                </a:solidFill>
              </a:rPr>
              <a:t>April 24,</a:t>
            </a:r>
            <a:r>
              <a:rPr sz="2250" spc="-107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6" name="object 6"/>
          <p:cNvSpPr txBox="1"/>
          <p:nvPr/>
        </p:nvSpPr>
        <p:spPr>
          <a:xfrm>
            <a:off x="1772324" y="3588601"/>
            <a:ext cx="5267325" cy="3667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1568"/>
              </a:lnSpc>
            </a:pPr>
            <a:r>
              <a:rPr sz="1050" spc="-4" dirty="0"/>
              <a:t>Loss function has high </a:t>
            </a:r>
            <a:r>
              <a:rPr sz="1050" b="1" spc="-4" dirty="0"/>
              <a:t>condition number</a:t>
            </a:r>
            <a:r>
              <a:rPr sz="1050" spc="-4" dirty="0"/>
              <a:t>: </a:t>
            </a:r>
            <a:r>
              <a:rPr sz="1050" dirty="0"/>
              <a:t>ratio </a:t>
            </a:r>
            <a:r>
              <a:rPr sz="1050" spc="-4" dirty="0"/>
              <a:t>of largest to</a:t>
            </a:r>
            <a:r>
              <a:rPr sz="1050" spc="-11" dirty="0"/>
              <a:t> </a:t>
            </a:r>
            <a:r>
              <a:rPr sz="1050" dirty="0"/>
              <a:t>smallest</a:t>
            </a:r>
            <a:endParaRPr sz="1050"/>
          </a:p>
          <a:p>
            <a:pPr marL="9525">
              <a:spcBef>
                <a:spcPts val="11"/>
              </a:spcBef>
            </a:pPr>
            <a:r>
              <a:rPr sz="1050" dirty="0"/>
              <a:t>singular value </a:t>
            </a:r>
            <a:r>
              <a:rPr sz="1050" spc="-4" dirty="0"/>
              <a:t>of the Hessian </a:t>
            </a:r>
            <a:r>
              <a:rPr sz="1050" dirty="0"/>
              <a:t>matrix </a:t>
            </a:r>
            <a:r>
              <a:rPr sz="1050" spc="-4" dirty="0"/>
              <a:t>is</a:t>
            </a:r>
            <a:r>
              <a:rPr sz="1050" spc="-26" dirty="0"/>
              <a:t> </a:t>
            </a:r>
            <a:r>
              <a:rPr sz="1050" spc="-4" dirty="0"/>
              <a:t>large</a:t>
            </a:r>
            <a:endParaRPr sz="10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5BC7A-B54F-476B-AD06-A077CE35997F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C29FCD7-EE66-1736-618A-E77FFF268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219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AA2CF8A-B6CB-689A-C257-BF236BE1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>
            <a:normAutofit/>
          </a:bodyPr>
          <a:lstStyle/>
          <a:p>
            <a:r>
              <a:rPr lang="en-US" dirty="0"/>
              <a:t>Optimization: Problems with SGD</a:t>
            </a: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69837" y="1715588"/>
            <a:ext cx="1708309" cy="2189124"/>
          </a:xfrm>
          <a:prstGeom prst="rect">
            <a:avLst/>
          </a:prstGeom>
        </p:spPr>
        <p:txBody>
          <a:bodyPr vert="horz" wrap="square" lIns="0" tIns="20954" rIns="0" bIns="0" rtlCol="0">
            <a:spAutoFit/>
          </a:bodyPr>
          <a:lstStyle/>
          <a:p>
            <a:pPr marL="9525" marR="41433">
              <a:lnSpc>
                <a:spcPts val="2138"/>
              </a:lnSpc>
              <a:spcBef>
                <a:spcPts val="164"/>
              </a:spcBef>
            </a:pPr>
            <a:r>
              <a:rPr sz="1800" spc="-4" dirty="0"/>
              <a:t>What if the loss  function has </a:t>
            </a:r>
            <a:r>
              <a:rPr sz="1800" dirty="0"/>
              <a:t>a  </a:t>
            </a:r>
            <a:r>
              <a:rPr sz="1800" b="1" spc="-4" dirty="0"/>
              <a:t>local minima</a:t>
            </a:r>
            <a:r>
              <a:rPr sz="1800" b="1" spc="-53" dirty="0"/>
              <a:t> </a:t>
            </a:r>
            <a:r>
              <a:rPr sz="1800" spc="-4" dirty="0"/>
              <a:t>or  </a:t>
            </a:r>
            <a:r>
              <a:rPr sz="1800" b="1" spc="-4" dirty="0"/>
              <a:t>saddle</a:t>
            </a:r>
            <a:r>
              <a:rPr sz="1800" b="1" spc="-19" dirty="0"/>
              <a:t> </a:t>
            </a:r>
            <a:r>
              <a:rPr sz="1800" b="1" spc="-4" dirty="0"/>
              <a:t>point</a:t>
            </a:r>
            <a:r>
              <a:rPr sz="1800" spc="-4" dirty="0"/>
              <a:t>?</a:t>
            </a:r>
            <a:endParaRPr sz="1800"/>
          </a:p>
          <a:p>
            <a:pPr>
              <a:spcBef>
                <a:spcPts val="23"/>
              </a:spcBef>
            </a:pPr>
            <a:endParaRPr sz="1838">
              <a:latin typeface="Times New Roman"/>
              <a:cs typeface="Times New Roman"/>
            </a:endParaRPr>
          </a:p>
          <a:p>
            <a:pPr marL="9525" marR="3810">
              <a:lnSpc>
                <a:spcPts val="2138"/>
              </a:lnSpc>
            </a:pPr>
            <a:r>
              <a:rPr sz="1800" spc="-4" dirty="0">
                <a:solidFill>
                  <a:srgbClr val="FF0000"/>
                </a:solidFill>
              </a:rPr>
              <a:t>Zero gradient,  gradient</a:t>
            </a:r>
            <a:r>
              <a:rPr sz="1800" spc="-71" dirty="0">
                <a:solidFill>
                  <a:srgbClr val="FF0000"/>
                </a:solidFill>
              </a:rPr>
              <a:t> </a:t>
            </a:r>
            <a:r>
              <a:rPr sz="1800" spc="-4" dirty="0">
                <a:solidFill>
                  <a:srgbClr val="FF0000"/>
                </a:solidFill>
              </a:rPr>
              <a:t>descent  gets</a:t>
            </a:r>
            <a:r>
              <a:rPr sz="1800" spc="-11" dirty="0">
                <a:solidFill>
                  <a:srgbClr val="FF0000"/>
                </a:solidFill>
              </a:rPr>
              <a:t> </a:t>
            </a:r>
            <a:r>
              <a:rPr sz="1800" dirty="0">
                <a:solidFill>
                  <a:srgbClr val="FF0000"/>
                </a:solidFill>
              </a:rPr>
              <a:t>stuck</a:t>
            </a:r>
            <a:endParaRPr sz="1800"/>
          </a:p>
        </p:txBody>
      </p:sp>
      <p:sp>
        <p:nvSpPr>
          <p:cNvPr id="4" name="object 4"/>
          <p:cNvSpPr/>
          <p:nvPr/>
        </p:nvSpPr>
        <p:spPr>
          <a:xfrm>
            <a:off x="4856730" y="1450733"/>
            <a:ext cx="2318385" cy="1146334"/>
          </a:xfrm>
          <a:custGeom>
            <a:avLst/>
            <a:gdLst/>
            <a:ahLst/>
            <a:cxnLst/>
            <a:rect l="l" t="t" r="r" b="b"/>
            <a:pathLst>
              <a:path w="3091179" h="1528445">
                <a:moveTo>
                  <a:pt x="0" y="72040"/>
                </a:moveTo>
                <a:lnTo>
                  <a:pt x="58906" y="67209"/>
                </a:lnTo>
                <a:lnTo>
                  <a:pt x="137560" y="54989"/>
                </a:lnTo>
                <a:lnTo>
                  <a:pt x="182887" y="47174"/>
                </a:lnTo>
                <a:lnTo>
                  <a:pt x="231466" y="38791"/>
                </a:lnTo>
                <a:lnTo>
                  <a:pt x="282734" y="30265"/>
                </a:lnTo>
                <a:lnTo>
                  <a:pt x="336130" y="22024"/>
                </a:lnTo>
                <a:lnTo>
                  <a:pt x="391091" y="14493"/>
                </a:lnTo>
                <a:lnTo>
                  <a:pt x="447056" y="8099"/>
                </a:lnTo>
                <a:lnTo>
                  <a:pt x="503463" y="3268"/>
                </a:lnTo>
                <a:lnTo>
                  <a:pt x="559749" y="426"/>
                </a:lnTo>
                <a:lnTo>
                  <a:pt x="615354" y="0"/>
                </a:lnTo>
                <a:lnTo>
                  <a:pt x="669715" y="2415"/>
                </a:lnTo>
                <a:lnTo>
                  <a:pt x="722271" y="8099"/>
                </a:lnTo>
                <a:lnTo>
                  <a:pt x="772458" y="17477"/>
                </a:lnTo>
                <a:lnTo>
                  <a:pt x="819717" y="30976"/>
                </a:lnTo>
                <a:lnTo>
                  <a:pt x="863484" y="49021"/>
                </a:lnTo>
                <a:lnTo>
                  <a:pt x="903198" y="72040"/>
                </a:lnTo>
                <a:lnTo>
                  <a:pt x="956199" y="120827"/>
                </a:lnTo>
                <a:lnTo>
                  <a:pt x="979973" y="151919"/>
                </a:lnTo>
                <a:lnTo>
                  <a:pt x="1002171" y="186895"/>
                </a:lnTo>
                <a:lnTo>
                  <a:pt x="1022973" y="225319"/>
                </a:lnTo>
                <a:lnTo>
                  <a:pt x="1042561" y="266756"/>
                </a:lnTo>
                <a:lnTo>
                  <a:pt x="1061116" y="310769"/>
                </a:lnTo>
                <a:lnTo>
                  <a:pt x="1078819" y="356922"/>
                </a:lnTo>
                <a:lnTo>
                  <a:pt x="1095852" y="404781"/>
                </a:lnTo>
                <a:lnTo>
                  <a:pt x="1112395" y="453908"/>
                </a:lnTo>
                <a:lnTo>
                  <a:pt x="1128630" y="503868"/>
                </a:lnTo>
                <a:lnTo>
                  <a:pt x="1144737" y="554225"/>
                </a:lnTo>
                <a:lnTo>
                  <a:pt x="1160899" y="604543"/>
                </a:lnTo>
                <a:lnTo>
                  <a:pt x="1177296" y="654386"/>
                </a:lnTo>
                <a:lnTo>
                  <a:pt x="1194109" y="703318"/>
                </a:lnTo>
                <a:lnTo>
                  <a:pt x="1211520" y="750904"/>
                </a:lnTo>
                <a:lnTo>
                  <a:pt x="1229710" y="796707"/>
                </a:lnTo>
                <a:lnTo>
                  <a:pt x="1248859" y="840291"/>
                </a:lnTo>
                <a:lnTo>
                  <a:pt x="1269149" y="881221"/>
                </a:lnTo>
                <a:lnTo>
                  <a:pt x="1290762" y="919061"/>
                </a:lnTo>
                <a:lnTo>
                  <a:pt x="1313877" y="953375"/>
                </a:lnTo>
                <a:lnTo>
                  <a:pt x="1338678" y="983726"/>
                </a:lnTo>
                <a:lnTo>
                  <a:pt x="1394056" y="1030799"/>
                </a:lnTo>
                <a:lnTo>
                  <a:pt x="1457046" y="1056535"/>
                </a:lnTo>
                <a:lnTo>
                  <a:pt x="1527635" y="1061473"/>
                </a:lnTo>
                <a:lnTo>
                  <a:pt x="1565811" y="1057349"/>
                </a:lnTo>
                <a:lnTo>
                  <a:pt x="1605667" y="1049381"/>
                </a:lnTo>
                <a:lnTo>
                  <a:pt x="1647020" y="1037982"/>
                </a:lnTo>
                <a:lnTo>
                  <a:pt x="1689688" y="1023565"/>
                </a:lnTo>
                <a:lnTo>
                  <a:pt x="1733491" y="1006542"/>
                </a:lnTo>
                <a:lnTo>
                  <a:pt x="1778247" y="987328"/>
                </a:lnTo>
                <a:lnTo>
                  <a:pt x="1823774" y="966334"/>
                </a:lnTo>
                <a:lnTo>
                  <a:pt x="1869890" y="943974"/>
                </a:lnTo>
                <a:lnTo>
                  <a:pt x="1916414" y="920661"/>
                </a:lnTo>
                <a:lnTo>
                  <a:pt x="1963164" y="896808"/>
                </a:lnTo>
                <a:lnTo>
                  <a:pt x="2009959" y="872829"/>
                </a:lnTo>
                <a:lnTo>
                  <a:pt x="2056617" y="849135"/>
                </a:lnTo>
                <a:lnTo>
                  <a:pt x="2102956" y="826140"/>
                </a:lnTo>
                <a:lnTo>
                  <a:pt x="2148795" y="804257"/>
                </a:lnTo>
                <a:lnTo>
                  <a:pt x="2193952" y="783899"/>
                </a:lnTo>
                <a:lnTo>
                  <a:pt x="2238246" y="765480"/>
                </a:lnTo>
                <a:lnTo>
                  <a:pt x="2281494" y="749411"/>
                </a:lnTo>
                <a:lnTo>
                  <a:pt x="2323516" y="736107"/>
                </a:lnTo>
                <a:lnTo>
                  <a:pt x="2364130" y="725980"/>
                </a:lnTo>
                <a:lnTo>
                  <a:pt x="2403154" y="719443"/>
                </a:lnTo>
                <a:lnTo>
                  <a:pt x="2440406" y="716909"/>
                </a:lnTo>
                <a:lnTo>
                  <a:pt x="2475705" y="718792"/>
                </a:lnTo>
                <a:lnTo>
                  <a:pt x="2548055" y="740329"/>
                </a:lnTo>
                <a:lnTo>
                  <a:pt x="2586259" y="761448"/>
                </a:lnTo>
                <a:lnTo>
                  <a:pt x="2623455" y="788237"/>
                </a:lnTo>
                <a:lnTo>
                  <a:pt x="2659617" y="820071"/>
                </a:lnTo>
                <a:lnTo>
                  <a:pt x="2694719" y="856327"/>
                </a:lnTo>
                <a:lnTo>
                  <a:pt x="2728736" y="896381"/>
                </a:lnTo>
                <a:lnTo>
                  <a:pt x="2761640" y="939607"/>
                </a:lnTo>
                <a:lnTo>
                  <a:pt x="2793407" y="985382"/>
                </a:lnTo>
                <a:lnTo>
                  <a:pt x="2824010" y="1033082"/>
                </a:lnTo>
                <a:lnTo>
                  <a:pt x="2853423" y="1082082"/>
                </a:lnTo>
                <a:lnTo>
                  <a:pt x="2881620" y="1131758"/>
                </a:lnTo>
                <a:lnTo>
                  <a:pt x="2908575" y="1181486"/>
                </a:lnTo>
                <a:lnTo>
                  <a:pt x="2934262" y="1230642"/>
                </a:lnTo>
                <a:lnTo>
                  <a:pt x="2958656" y="1278602"/>
                </a:lnTo>
                <a:lnTo>
                  <a:pt x="2981729" y="1324740"/>
                </a:lnTo>
                <a:lnTo>
                  <a:pt x="3003456" y="1368434"/>
                </a:lnTo>
                <a:lnTo>
                  <a:pt x="3023812" y="1409059"/>
                </a:lnTo>
                <a:lnTo>
                  <a:pt x="3042769" y="1445991"/>
                </a:lnTo>
                <a:lnTo>
                  <a:pt x="3060303" y="1478605"/>
                </a:lnTo>
                <a:lnTo>
                  <a:pt x="3076386" y="1506278"/>
                </a:lnTo>
                <a:lnTo>
                  <a:pt x="3090993" y="1528385"/>
                </a:lnTo>
              </a:path>
            </a:pathLst>
          </a:custGeom>
          <a:ln w="761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/>
          <p:nvPr/>
        </p:nvSpPr>
        <p:spPr>
          <a:xfrm>
            <a:off x="5903456" y="2094156"/>
            <a:ext cx="128193" cy="1281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/>
          <p:nvPr/>
        </p:nvSpPr>
        <p:spPr>
          <a:xfrm>
            <a:off x="5907206" y="3263723"/>
            <a:ext cx="128193" cy="1281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" name="object 7"/>
          <p:cNvSpPr/>
          <p:nvPr/>
        </p:nvSpPr>
        <p:spPr>
          <a:xfrm>
            <a:off x="4968142" y="2731458"/>
            <a:ext cx="1021080" cy="689610"/>
          </a:xfrm>
          <a:custGeom>
            <a:avLst/>
            <a:gdLst/>
            <a:ahLst/>
            <a:cxnLst/>
            <a:rect l="l" t="t" r="r" b="b"/>
            <a:pathLst>
              <a:path w="1361439" h="919479">
                <a:moveTo>
                  <a:pt x="0" y="0"/>
                </a:moveTo>
                <a:lnTo>
                  <a:pt x="41499" y="3433"/>
                </a:lnTo>
                <a:lnTo>
                  <a:pt x="78459" y="13397"/>
                </a:lnTo>
                <a:lnTo>
                  <a:pt x="141423" y="50912"/>
                </a:lnTo>
                <a:lnTo>
                  <a:pt x="168762" y="77456"/>
                </a:lnTo>
                <a:lnTo>
                  <a:pt x="194229" y="108523"/>
                </a:lnTo>
                <a:lnTo>
                  <a:pt x="218490" y="143609"/>
                </a:lnTo>
                <a:lnTo>
                  <a:pt x="242212" y="182211"/>
                </a:lnTo>
                <a:lnTo>
                  <a:pt x="266064" y="223829"/>
                </a:lnTo>
                <a:lnTo>
                  <a:pt x="290711" y="267958"/>
                </a:lnTo>
                <a:lnTo>
                  <a:pt x="316821" y="314097"/>
                </a:lnTo>
                <a:lnTo>
                  <a:pt x="345061" y="361744"/>
                </a:lnTo>
                <a:lnTo>
                  <a:pt x="376098" y="410395"/>
                </a:lnTo>
                <a:lnTo>
                  <a:pt x="410599" y="459549"/>
                </a:lnTo>
                <a:lnTo>
                  <a:pt x="458070" y="519338"/>
                </a:lnTo>
                <a:lnTo>
                  <a:pt x="484146" y="548949"/>
                </a:lnTo>
                <a:lnTo>
                  <a:pt x="511805" y="578220"/>
                </a:lnTo>
                <a:lnTo>
                  <a:pt x="541063" y="607038"/>
                </a:lnTo>
                <a:lnTo>
                  <a:pt x="571940" y="635289"/>
                </a:lnTo>
                <a:lnTo>
                  <a:pt x="604451" y="662860"/>
                </a:lnTo>
                <a:lnTo>
                  <a:pt x="638614" y="689637"/>
                </a:lnTo>
                <a:lnTo>
                  <a:pt x="674447" y="715508"/>
                </a:lnTo>
                <a:lnTo>
                  <a:pt x="711967" y="740359"/>
                </a:lnTo>
                <a:lnTo>
                  <a:pt x="751191" y="764077"/>
                </a:lnTo>
                <a:lnTo>
                  <a:pt x="792137" y="786549"/>
                </a:lnTo>
                <a:lnTo>
                  <a:pt x="834822" y="807661"/>
                </a:lnTo>
                <a:lnTo>
                  <a:pt x="879263" y="827300"/>
                </a:lnTo>
                <a:lnTo>
                  <a:pt x="925477" y="845352"/>
                </a:lnTo>
                <a:lnTo>
                  <a:pt x="973483" y="861705"/>
                </a:lnTo>
                <a:lnTo>
                  <a:pt x="1023296" y="876246"/>
                </a:lnTo>
                <a:lnTo>
                  <a:pt x="1074935" y="888860"/>
                </a:lnTo>
                <a:lnTo>
                  <a:pt x="1128417" y="899434"/>
                </a:lnTo>
                <a:lnTo>
                  <a:pt x="1183760" y="907856"/>
                </a:lnTo>
                <a:lnTo>
                  <a:pt x="1240980" y="914012"/>
                </a:lnTo>
                <a:lnTo>
                  <a:pt x="1300095" y="917789"/>
                </a:lnTo>
                <a:lnTo>
                  <a:pt x="1361122" y="919073"/>
                </a:lnTo>
              </a:path>
            </a:pathLst>
          </a:custGeom>
          <a:ln w="761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" name="object 8"/>
          <p:cNvSpPr/>
          <p:nvPr/>
        </p:nvSpPr>
        <p:spPr>
          <a:xfrm>
            <a:off x="5932641" y="3420763"/>
            <a:ext cx="1176814" cy="533400"/>
          </a:xfrm>
          <a:custGeom>
            <a:avLst/>
            <a:gdLst/>
            <a:ahLst/>
            <a:cxnLst/>
            <a:rect l="l" t="t" r="r" b="b"/>
            <a:pathLst>
              <a:path w="1569084" h="711200">
                <a:moveTo>
                  <a:pt x="0" y="0"/>
                </a:moveTo>
                <a:lnTo>
                  <a:pt x="68960" y="722"/>
                </a:lnTo>
                <a:lnTo>
                  <a:pt x="136294" y="2853"/>
                </a:lnTo>
                <a:lnTo>
                  <a:pt x="201989" y="6339"/>
                </a:lnTo>
                <a:lnTo>
                  <a:pt x="266034" y="11125"/>
                </a:lnTo>
                <a:lnTo>
                  <a:pt x="328417" y="17158"/>
                </a:lnTo>
                <a:lnTo>
                  <a:pt x="389126" y="24382"/>
                </a:lnTo>
                <a:lnTo>
                  <a:pt x="448147" y="32744"/>
                </a:lnTo>
                <a:lnTo>
                  <a:pt x="505470" y="42190"/>
                </a:lnTo>
                <a:lnTo>
                  <a:pt x="561083" y="52665"/>
                </a:lnTo>
                <a:lnTo>
                  <a:pt x="614972" y="64116"/>
                </a:lnTo>
                <a:lnTo>
                  <a:pt x="667127" y="76487"/>
                </a:lnTo>
                <a:lnTo>
                  <a:pt x="717535" y="89726"/>
                </a:lnTo>
                <a:lnTo>
                  <a:pt x="766184" y="103777"/>
                </a:lnTo>
                <a:lnTo>
                  <a:pt x="813062" y="118586"/>
                </a:lnTo>
                <a:lnTo>
                  <a:pt x="858156" y="134100"/>
                </a:lnTo>
                <a:lnTo>
                  <a:pt x="901456" y="150264"/>
                </a:lnTo>
                <a:lnTo>
                  <a:pt x="942948" y="167024"/>
                </a:lnTo>
                <a:lnTo>
                  <a:pt x="982622" y="184325"/>
                </a:lnTo>
                <a:lnTo>
                  <a:pt x="1020463" y="202114"/>
                </a:lnTo>
                <a:lnTo>
                  <a:pt x="1056462" y="220336"/>
                </a:lnTo>
                <a:lnTo>
                  <a:pt x="1090605" y="238938"/>
                </a:lnTo>
                <a:lnTo>
                  <a:pt x="1153276" y="277061"/>
                </a:lnTo>
                <a:lnTo>
                  <a:pt x="1208381" y="316051"/>
                </a:lnTo>
                <a:lnTo>
                  <a:pt x="1255822" y="355474"/>
                </a:lnTo>
                <a:lnTo>
                  <a:pt x="1300186" y="399802"/>
                </a:lnTo>
                <a:lnTo>
                  <a:pt x="1336227" y="443513"/>
                </a:lnTo>
                <a:lnTo>
                  <a:pt x="1365446" y="485990"/>
                </a:lnTo>
                <a:lnTo>
                  <a:pt x="1389340" y="526616"/>
                </a:lnTo>
                <a:lnTo>
                  <a:pt x="1409411" y="564773"/>
                </a:lnTo>
                <a:lnTo>
                  <a:pt x="1427156" y="599845"/>
                </a:lnTo>
                <a:lnTo>
                  <a:pt x="1444076" y="631214"/>
                </a:lnTo>
                <a:lnTo>
                  <a:pt x="1461670" y="658264"/>
                </a:lnTo>
                <a:lnTo>
                  <a:pt x="1481437" y="680377"/>
                </a:lnTo>
                <a:lnTo>
                  <a:pt x="1504876" y="696935"/>
                </a:lnTo>
                <a:lnTo>
                  <a:pt x="1533488" y="707323"/>
                </a:lnTo>
                <a:lnTo>
                  <a:pt x="1568771" y="710923"/>
                </a:lnTo>
              </a:path>
            </a:pathLst>
          </a:custGeom>
          <a:ln w="76199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9" name="object 9"/>
          <p:cNvSpPr txBox="1"/>
          <p:nvPr/>
        </p:nvSpPr>
        <p:spPr>
          <a:xfrm>
            <a:off x="1261444" y="4181132"/>
            <a:ext cx="665654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7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</a:t>
            </a:r>
            <a:r>
              <a:rPr sz="2250" spc="-5" baseline="-4166" dirty="0">
                <a:solidFill>
                  <a:srgbClr val="FFFFFF"/>
                </a:solidFill>
              </a:rPr>
              <a:t>April 24,</a:t>
            </a:r>
            <a:r>
              <a:rPr sz="2250" spc="-107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xfrm>
            <a:off x="5192339" y="3528670"/>
            <a:ext cx="1194434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5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85"/>
              </a:lnSpc>
            </a:pPr>
            <a:r>
              <a:rPr lang="en-US" sz="2250" spc="-5" baseline="1388"/>
              <a:t>Lecture </a:t>
            </a:r>
            <a:r>
              <a:rPr lang="en-US" sz="2250" baseline="1388"/>
              <a:t>7 -</a:t>
            </a:r>
            <a:r>
              <a:rPr lang="en-US" sz="2250" spc="-208" baseline="1388"/>
              <a:t> </a:t>
            </a:r>
            <a:fld id="{81D60167-4931-47E6-BA6A-407CBD079E47}" type="slidenum">
              <a:rPr smtClean="0"/>
              <a:pPr marL="9525">
                <a:lnSpc>
                  <a:spcPts val="1785"/>
                </a:lnSpc>
              </a:pPr>
              <a:t>220</a:t>
            </a:fld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58A98F-FCDC-44DA-9CC1-A1CE4ECA5CCC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DC4E206-0673-1A12-31F9-664C780D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220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066C95D-819A-D962-2285-82FBD3217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</p:spPr>
        <p:txBody>
          <a:bodyPr>
            <a:normAutofit/>
          </a:bodyPr>
          <a:lstStyle/>
          <a:p>
            <a:r>
              <a:rPr lang="en-US" dirty="0"/>
              <a:t>Optimization: Problems with SGD</a:t>
            </a: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39144" y="1222931"/>
            <a:ext cx="2760388" cy="2760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5" name="object 5"/>
          <p:cNvSpPr/>
          <p:nvPr/>
        </p:nvSpPr>
        <p:spPr>
          <a:xfrm>
            <a:off x="1640934" y="2205204"/>
            <a:ext cx="2284652" cy="610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/>
          <p:nvPr/>
        </p:nvSpPr>
        <p:spPr>
          <a:xfrm>
            <a:off x="1323875" y="2967354"/>
            <a:ext cx="2954076" cy="5677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7" name="object 7"/>
          <p:cNvSpPr txBox="1"/>
          <p:nvPr/>
        </p:nvSpPr>
        <p:spPr>
          <a:xfrm>
            <a:off x="1442287" y="1575078"/>
            <a:ext cx="2590324" cy="324415"/>
          </a:xfrm>
          <a:prstGeom prst="rect">
            <a:avLst/>
          </a:prstGeom>
        </p:spPr>
        <p:txBody>
          <a:bodyPr vert="horz" wrap="square" lIns="0" tIns="8096" rIns="0" bIns="0" rtlCol="0">
            <a:spAutoFit/>
          </a:bodyPr>
          <a:lstStyle/>
          <a:p>
            <a:pPr marL="9525" marR="3810">
              <a:lnSpc>
                <a:spcPct val="100699"/>
              </a:lnSpc>
              <a:spcBef>
                <a:spcPts val="64"/>
              </a:spcBef>
            </a:pPr>
            <a:r>
              <a:rPr sz="1050" spc="-4" dirty="0"/>
              <a:t>Our gradients </a:t>
            </a:r>
            <a:r>
              <a:rPr sz="1050" dirty="0"/>
              <a:t>come </a:t>
            </a:r>
            <a:r>
              <a:rPr sz="1050" spc="-4" dirty="0"/>
              <a:t>from  </a:t>
            </a:r>
            <a:r>
              <a:rPr sz="1050" dirty="0"/>
              <a:t>minibatches so </a:t>
            </a:r>
            <a:r>
              <a:rPr sz="1050" spc="-4" dirty="0"/>
              <a:t>they </a:t>
            </a:r>
            <a:r>
              <a:rPr sz="1050" dirty="0"/>
              <a:t>can </a:t>
            </a:r>
            <a:r>
              <a:rPr sz="1050" spc="-4" dirty="0"/>
              <a:t>be</a:t>
            </a:r>
            <a:r>
              <a:rPr sz="1050" spc="-83" dirty="0"/>
              <a:t> </a:t>
            </a:r>
            <a:r>
              <a:rPr sz="1050" spc="-4" dirty="0"/>
              <a:t>noisy!</a:t>
            </a:r>
            <a:endParaRPr sz="1050" dirty="0"/>
          </a:p>
        </p:txBody>
      </p:sp>
      <p:sp>
        <p:nvSpPr>
          <p:cNvPr id="8" name="object 8"/>
          <p:cNvSpPr txBox="1"/>
          <p:nvPr/>
        </p:nvSpPr>
        <p:spPr>
          <a:xfrm>
            <a:off x="1261444" y="4181132"/>
            <a:ext cx="665654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7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</a:t>
            </a:r>
            <a:r>
              <a:rPr sz="2250" spc="-5" baseline="-4166" dirty="0">
                <a:solidFill>
                  <a:srgbClr val="FFFFFF"/>
                </a:solidFill>
              </a:rPr>
              <a:t>April 24,</a:t>
            </a:r>
            <a:r>
              <a:rPr sz="2250" spc="-107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xfrm>
            <a:off x="6057900" y="5969794"/>
            <a:ext cx="1600200" cy="230832"/>
          </a:xfrm>
          <a:prstGeom prst="rect">
            <a:avLst/>
          </a:prstGeom>
        </p:spPr>
        <p:txBody>
          <a:bodyPr spcFirstLastPara="1"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9525">
              <a:lnSpc>
                <a:spcPts val="1785"/>
              </a:lnSpc>
            </a:pPr>
            <a:r>
              <a:rPr sz="2250" spc="-5" baseline="1388" dirty="0"/>
              <a:t>Lecture </a:t>
            </a:r>
            <a:r>
              <a:rPr sz="2250" baseline="1388" dirty="0"/>
              <a:t>7 -</a:t>
            </a:r>
            <a:r>
              <a:rPr sz="2250" spc="-208" baseline="1388" dirty="0"/>
              <a:t> </a:t>
            </a:r>
            <a:fld id="{81D60167-4931-47E6-BA6A-407CBD079E47}" type="slidenum">
              <a:rPr dirty="0"/>
              <a:pPr marL="9525">
                <a:lnSpc>
                  <a:spcPts val="1785"/>
                </a:lnSpc>
              </a:pPr>
              <a:t>221</a:t>
            </a:fld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xfrm>
            <a:off x="3486150" y="5969794"/>
            <a:ext cx="2171700" cy="218008"/>
          </a:xfrm>
          <a:prstGeom prst="rect">
            <a:avLst/>
          </a:prstGeom>
        </p:spPr>
        <p:txBody>
          <a:bodyPr spcFirstLastPara="1"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9525">
              <a:lnSpc>
                <a:spcPts val="1733"/>
              </a:lnSpc>
            </a:pPr>
            <a:r>
              <a:rPr spc="-4" dirty="0"/>
              <a:t>April 24,</a:t>
            </a:r>
            <a:r>
              <a:rPr spc="-68" dirty="0"/>
              <a:t> </a:t>
            </a:r>
            <a:r>
              <a:rPr spc="-4" dirty="0"/>
              <a:t>2018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sz="half" idx="6"/>
          </p:nvPr>
        </p:nvSpPr>
        <p:spPr>
          <a:xfrm>
            <a:off x="1485900" y="5969794"/>
            <a:ext cx="1600200" cy="615553"/>
          </a:xfrm>
          <a:prstGeom prst="rect">
            <a:avLst/>
          </a:prstGeom>
        </p:spPr>
        <p:txBody>
          <a:bodyPr spcFirstLastPara="1" vert="horz" wrap="squar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9525">
              <a:lnSpc>
                <a:spcPts val="1568"/>
              </a:lnSpc>
            </a:pPr>
            <a:r>
              <a:rPr spc="-4" dirty="0"/>
              <a:t>Fei-Fei Li </a:t>
            </a:r>
            <a:r>
              <a:rPr dirty="0"/>
              <a:t>&amp; Justin Johnson &amp; </a:t>
            </a:r>
            <a:r>
              <a:rPr spc="-4" dirty="0"/>
              <a:t>Serena</a:t>
            </a:r>
            <a:r>
              <a:rPr spc="-94" dirty="0"/>
              <a:t> </a:t>
            </a:r>
            <a:r>
              <a:rPr spc="-4" dirty="0"/>
              <a:t>Yeung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D766B-52DC-48FC-B68A-73C7BDF39C4C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A48D2-A0F2-19AC-A8BE-D8DBCBFA5B66}"/>
              </a:ext>
            </a:extLst>
          </p:cNvPr>
          <p:cNvSpPr txBox="1">
            <a:spLocks/>
          </p:cNvSpPr>
          <p:nvPr/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221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CF2D1C8-7CC6-5348-6E00-A54A3FBE88E1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Optimization: Problems with SGD</a:t>
            </a:r>
            <a:endParaRPr lang="en-US" dirty="0"/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42201" y="1374436"/>
            <a:ext cx="513874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spc="-4" dirty="0"/>
              <a:t>SGD</a:t>
            </a:r>
            <a:endParaRPr sz="1800"/>
          </a:p>
        </p:txBody>
      </p:sp>
      <p:sp>
        <p:nvSpPr>
          <p:cNvPr id="4" name="object 4"/>
          <p:cNvSpPr txBox="1"/>
          <p:nvPr/>
        </p:nvSpPr>
        <p:spPr>
          <a:xfrm>
            <a:off x="1158651" y="3382016"/>
            <a:ext cx="4008596" cy="332783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237649" indent="-228124">
              <a:spcBef>
                <a:spcPts val="75"/>
              </a:spcBef>
              <a:buChar char="-"/>
              <a:tabLst>
                <a:tab pos="237649" algn="l"/>
                <a:tab pos="238125" algn="l"/>
              </a:tabLst>
            </a:pPr>
            <a:r>
              <a:rPr sz="1050" spc="-4" dirty="0"/>
              <a:t>Build up </a:t>
            </a:r>
            <a:r>
              <a:rPr sz="1050" dirty="0"/>
              <a:t>“velocity” </a:t>
            </a:r>
            <a:r>
              <a:rPr sz="1050" spc="-4" dirty="0"/>
              <a:t>as </a:t>
            </a:r>
            <a:r>
              <a:rPr sz="1050" dirty="0"/>
              <a:t>a running mean </a:t>
            </a:r>
            <a:r>
              <a:rPr sz="1050" spc="-4" dirty="0"/>
              <a:t>of</a:t>
            </a:r>
            <a:r>
              <a:rPr sz="1050" spc="-83" dirty="0"/>
              <a:t> </a:t>
            </a:r>
            <a:r>
              <a:rPr sz="1050" spc="-4" dirty="0"/>
              <a:t>gradients</a:t>
            </a:r>
            <a:endParaRPr sz="1050" dirty="0"/>
          </a:p>
          <a:p>
            <a:pPr marL="237649" indent="-228124">
              <a:spcBef>
                <a:spcPts val="11"/>
              </a:spcBef>
              <a:buChar char="-"/>
              <a:tabLst>
                <a:tab pos="237649" algn="l"/>
                <a:tab pos="238125" algn="l"/>
              </a:tabLst>
            </a:pPr>
            <a:r>
              <a:rPr sz="1050" spc="-4" dirty="0"/>
              <a:t>Rho gives </a:t>
            </a:r>
            <a:r>
              <a:rPr sz="1050" dirty="0"/>
              <a:t>“friction”; </a:t>
            </a:r>
            <a:r>
              <a:rPr sz="1050" spc="-4" dirty="0"/>
              <a:t>typically </a:t>
            </a:r>
            <a:r>
              <a:rPr sz="1050" dirty="0"/>
              <a:t>rho=0.9 </a:t>
            </a:r>
            <a:r>
              <a:rPr sz="1050" spc="-4" dirty="0"/>
              <a:t>or</a:t>
            </a:r>
            <a:r>
              <a:rPr sz="1050" spc="-38" dirty="0"/>
              <a:t> </a:t>
            </a:r>
            <a:r>
              <a:rPr sz="1050" spc="-4" dirty="0"/>
              <a:t>0.99</a:t>
            </a:r>
            <a:endParaRPr sz="1050" dirty="0"/>
          </a:p>
        </p:txBody>
      </p:sp>
      <p:sp>
        <p:nvSpPr>
          <p:cNvPr id="5" name="object 5"/>
          <p:cNvSpPr/>
          <p:nvPr/>
        </p:nvSpPr>
        <p:spPr>
          <a:xfrm>
            <a:off x="998981" y="1864642"/>
            <a:ext cx="1345710" cy="1552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 txBox="1"/>
          <p:nvPr/>
        </p:nvSpPr>
        <p:spPr>
          <a:xfrm>
            <a:off x="1204913" y="3937581"/>
            <a:ext cx="4080034" cy="12503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750" spc="-4" dirty="0"/>
              <a:t>Sutskever et al, </a:t>
            </a:r>
            <a:r>
              <a:rPr sz="750" dirty="0"/>
              <a:t>“On </a:t>
            </a:r>
            <a:r>
              <a:rPr sz="750" spc="-4" dirty="0"/>
              <a:t>the importance of initialization and </a:t>
            </a:r>
            <a:r>
              <a:rPr sz="750" dirty="0"/>
              <a:t>momentum </a:t>
            </a:r>
            <a:r>
              <a:rPr sz="750" spc="-4" dirty="0"/>
              <a:t>in deep learning”, ICML</a:t>
            </a:r>
            <a:r>
              <a:rPr sz="750" spc="-41" dirty="0"/>
              <a:t> </a:t>
            </a:r>
            <a:r>
              <a:rPr sz="750" spc="-4" dirty="0"/>
              <a:t>2013</a:t>
            </a:r>
            <a:endParaRPr sz="750"/>
          </a:p>
        </p:txBody>
      </p:sp>
      <p:sp>
        <p:nvSpPr>
          <p:cNvPr id="7" name="object 7"/>
          <p:cNvSpPr/>
          <p:nvPr/>
        </p:nvSpPr>
        <p:spPr>
          <a:xfrm>
            <a:off x="779443" y="2213060"/>
            <a:ext cx="2046221" cy="7420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8" name="object 8"/>
          <p:cNvSpPr txBox="1"/>
          <p:nvPr/>
        </p:nvSpPr>
        <p:spPr>
          <a:xfrm>
            <a:off x="4205761" y="1376048"/>
            <a:ext cx="1788795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spc="-4" dirty="0"/>
              <a:t>SGD+Momentum</a:t>
            </a:r>
            <a:endParaRPr sz="1800"/>
          </a:p>
        </p:txBody>
      </p:sp>
      <p:sp>
        <p:nvSpPr>
          <p:cNvPr id="9" name="object 9"/>
          <p:cNvSpPr/>
          <p:nvPr/>
        </p:nvSpPr>
        <p:spPr>
          <a:xfrm>
            <a:off x="4462307" y="1730337"/>
            <a:ext cx="1421751" cy="418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" name="object 10"/>
          <p:cNvSpPr/>
          <p:nvPr/>
        </p:nvSpPr>
        <p:spPr>
          <a:xfrm>
            <a:off x="4109625" y="2224871"/>
            <a:ext cx="2161964" cy="9948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1034F4EE-1342-4CDF-90B4-F23D50A73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8" dirty="0"/>
              <a:t>Optimization: SGD </a:t>
            </a:r>
            <a:r>
              <a:rPr lang="en-US" dirty="0"/>
              <a:t>+</a:t>
            </a:r>
            <a:r>
              <a:rPr lang="en-US" spc="-79" dirty="0"/>
              <a:t> </a:t>
            </a:r>
            <a:r>
              <a:rPr lang="en-US" dirty="0"/>
              <a:t>Momentum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4294967295"/>
          </p:nvPr>
        </p:nvSpPr>
        <p:spPr>
          <a:xfrm>
            <a:off x="6806803" y="3417243"/>
            <a:ext cx="1194197" cy="461665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5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85"/>
              </a:lnSpc>
            </a:pPr>
            <a:r>
              <a:rPr lang="en-US" sz="2250" spc="-5" baseline="1388"/>
              <a:t>Lecture </a:t>
            </a:r>
            <a:r>
              <a:rPr lang="en-US" sz="2250" baseline="1388"/>
              <a:t>7 -</a:t>
            </a:r>
            <a:r>
              <a:rPr lang="en-US" sz="2250" spc="-208" baseline="1388"/>
              <a:t> </a:t>
            </a:r>
            <a:fld id="{81D60167-4931-47E6-BA6A-407CBD079E47}" type="slidenum">
              <a:rPr smtClean="0"/>
              <a:pPr marL="9525">
                <a:lnSpc>
                  <a:spcPts val="1785"/>
                </a:lnSpc>
              </a:pPr>
              <a:t>222</a:t>
            </a:fld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4294967295"/>
          </p:nvPr>
        </p:nvSpPr>
        <p:spPr>
          <a:xfrm>
            <a:off x="6807994" y="3536094"/>
            <a:ext cx="1193006" cy="218008"/>
          </a:xfrm>
          <a:prstGeom prst="rect">
            <a:avLst/>
          </a:prstGeom>
        </p:spPr>
        <p:txBody>
          <a:bodyPr spcFirstLastPara="1" vert="horz" wrap="square" lIns="0" tIns="0" rIns="0" bIns="0" rtlCol="0" anchor="ctr" anchorCtr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5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en-US" spc="-4"/>
              <a:t>April 24,</a:t>
            </a:r>
            <a:r>
              <a:rPr lang="en-US" spc="-68"/>
              <a:t> </a:t>
            </a:r>
            <a:r>
              <a:rPr lang="en-US" spc="-4"/>
              <a:t>2018</a:t>
            </a:r>
            <a:endParaRPr spc="-4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3CE418-A572-4CC5-80DA-00B02498F106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2BE21F84-3C2F-4CA8-6698-C24B88058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222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CF828C-4654-BFD8-4D5A-6FEAC5FB664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351"/>
          <a:stretch/>
        </p:blipFill>
        <p:spPr>
          <a:xfrm>
            <a:off x="6669788" y="1581480"/>
            <a:ext cx="2064022" cy="1741099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0D72332-4B5B-A037-0054-9D374614379B}"/>
              </a:ext>
            </a:extLst>
          </p:cNvPr>
          <p:cNvSpPr/>
          <p:nvPr/>
        </p:nvSpPr>
        <p:spPr>
          <a:xfrm>
            <a:off x="5535827" y="2809103"/>
            <a:ext cx="247135" cy="14599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9C10901-9ECF-B523-FF13-0F9678F985F1}"/>
              </a:ext>
            </a:extLst>
          </p:cNvPr>
          <p:cNvSpPr/>
          <p:nvPr/>
        </p:nvSpPr>
        <p:spPr>
          <a:xfrm>
            <a:off x="4724396" y="2821457"/>
            <a:ext cx="654912" cy="14187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17692-39A7-B20B-318D-A52F39EA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6F230467-B1A3-795E-CDEC-0DDCEF11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8" dirty="0"/>
              <a:t>Optimization: SGD </a:t>
            </a:r>
            <a:r>
              <a:rPr lang="en-US" dirty="0"/>
              <a:t>+</a:t>
            </a:r>
            <a:r>
              <a:rPr lang="en-US" spc="-79" dirty="0"/>
              <a:t> </a:t>
            </a:r>
            <a:r>
              <a:rPr lang="en-US" dirty="0"/>
              <a:t>Momentum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77184A-B8A5-7B3A-E55D-60EB110EF0D7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A9D231F-376D-7022-4E87-0CF2268D5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223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C48A7FC-A79B-AD2D-042A-1AFF538B55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99"/>
          <a:stretch/>
        </p:blipFill>
        <p:spPr>
          <a:xfrm>
            <a:off x="685800" y="1282446"/>
            <a:ext cx="7772400" cy="33478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E42BC0-6A84-59C6-4B8F-E6DA24EE1F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1"/>
          <a:stretch/>
        </p:blipFill>
        <p:spPr>
          <a:xfrm>
            <a:off x="33667" y="2571750"/>
            <a:ext cx="1304266" cy="1100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161707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463419" y="1100539"/>
            <a:ext cx="4718372" cy="870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6" name="object 6"/>
          <p:cNvSpPr txBox="1"/>
          <p:nvPr/>
        </p:nvSpPr>
        <p:spPr>
          <a:xfrm>
            <a:off x="1364447" y="1378155"/>
            <a:ext cx="1009650" cy="286617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800" spc="-4" dirty="0"/>
              <a:t>RMSProp</a:t>
            </a:r>
            <a:endParaRPr sz="1800" dirty="0"/>
          </a:p>
        </p:txBody>
      </p:sp>
      <p:sp>
        <p:nvSpPr>
          <p:cNvPr id="9" name="object 9"/>
          <p:cNvSpPr/>
          <p:nvPr/>
        </p:nvSpPr>
        <p:spPr>
          <a:xfrm>
            <a:off x="2635798" y="1571480"/>
            <a:ext cx="4490561" cy="167640"/>
          </a:xfrm>
          <a:custGeom>
            <a:avLst/>
            <a:gdLst/>
            <a:ahLst/>
            <a:cxnLst/>
            <a:rect l="l" t="t" r="r" b="b"/>
            <a:pathLst>
              <a:path w="5987415" h="223520">
                <a:moveTo>
                  <a:pt x="0" y="0"/>
                </a:moveTo>
                <a:lnTo>
                  <a:pt x="5987387" y="0"/>
                </a:lnTo>
                <a:lnTo>
                  <a:pt x="5987387" y="222899"/>
                </a:lnTo>
                <a:lnTo>
                  <a:pt x="0" y="222899"/>
                </a:lnTo>
                <a:lnTo>
                  <a:pt x="0" y="0"/>
                </a:lnTo>
                <a:close/>
              </a:path>
            </a:pathLst>
          </a:custGeom>
          <a:ln w="19049">
            <a:solidFill>
              <a:srgbClr val="0000FF"/>
            </a:solidFill>
          </a:ln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1" name="object 11"/>
          <p:cNvSpPr txBox="1"/>
          <p:nvPr/>
        </p:nvSpPr>
        <p:spPr>
          <a:xfrm>
            <a:off x="1197769" y="2212439"/>
            <a:ext cx="932974" cy="10195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00" spc="-4" dirty="0"/>
              <a:t>Tieleman and Hinton,</a:t>
            </a:r>
            <a:r>
              <a:rPr sz="600" spc="-56" dirty="0"/>
              <a:t> </a:t>
            </a:r>
            <a:r>
              <a:rPr sz="600" spc="-4" dirty="0"/>
              <a:t>2012</a:t>
            </a:r>
            <a:endParaRPr sz="60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5AACAC4D-3664-4BAE-8659-19F533393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8" dirty="0"/>
              <a:t>Optimization: </a:t>
            </a:r>
            <a:r>
              <a:rPr lang="en-US" spc="-4" dirty="0"/>
              <a:t>RMSProp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DD80AC-91CF-4D00-B05E-555E95D2933C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FD45449-FC7E-57A8-8302-CFA54A713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224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282577-2637-EE80-DC1C-72150E651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34786"/>
            <a:ext cx="7772400" cy="114568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92D16A1-66FB-9E5C-4635-17D22080B212}"/>
              </a:ext>
            </a:extLst>
          </p:cNvPr>
          <p:cNvSpPr/>
          <p:nvPr/>
        </p:nvSpPr>
        <p:spPr>
          <a:xfrm>
            <a:off x="7620000" y="2534786"/>
            <a:ext cx="1066800" cy="10239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B99872C-FA78-70F5-6BF3-464F75519D6D}"/>
              </a:ext>
            </a:extLst>
          </p:cNvPr>
          <p:cNvSpPr txBox="1"/>
          <p:nvPr/>
        </p:nvSpPr>
        <p:spPr>
          <a:xfrm>
            <a:off x="3167394" y="3721578"/>
            <a:ext cx="21210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Adapted from  Andrew Ng - Coursera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EF697-98A7-A283-FB74-A60C22F4B4FA}"/>
              </a:ext>
            </a:extLst>
          </p:cNvPr>
          <p:cNvSpPr txBox="1"/>
          <p:nvPr/>
        </p:nvSpPr>
        <p:spPr>
          <a:xfrm>
            <a:off x="734250" y="4137534"/>
            <a:ext cx="76754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High </a:t>
            </a:r>
            <a:r>
              <a:rPr lang="en-US" i="1" dirty="0">
                <a:solidFill>
                  <a:schemeClr val="bg2"/>
                </a:solidFill>
              </a:rPr>
              <a:t>b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High </a:t>
            </a:r>
            <a:r>
              <a:rPr lang="en-US" i="1" dirty="0">
                <a:solidFill>
                  <a:schemeClr val="bg2"/>
                </a:solidFill>
                <a:sym typeface="Wingdings" pitchFamily="2" charset="2"/>
              </a:rPr>
              <a:t>grad_squared</a:t>
            </a:r>
            <a:r>
              <a:rPr lang="en-US" dirty="0">
                <a:sym typeface="Wingdings" pitchFamily="2" charset="2"/>
              </a:rPr>
              <a:t>  High </a:t>
            </a:r>
            <a:r>
              <a:rPr lang="en-US" i="1" dirty="0">
                <a:solidFill>
                  <a:schemeClr val="bg2"/>
                </a:solidFill>
                <a:sym typeface="Wingdings" pitchFamily="2" charset="2"/>
              </a:rPr>
              <a:t>Denominator</a:t>
            </a:r>
            <a:r>
              <a:rPr lang="en-US" dirty="0">
                <a:sym typeface="Wingdings" pitchFamily="2" charset="2"/>
              </a:rPr>
              <a:t>  Decrease magnitude of </a:t>
            </a:r>
            <a:r>
              <a:rPr lang="en-US" i="1" dirty="0">
                <a:solidFill>
                  <a:schemeClr val="bg2"/>
                </a:solidFill>
                <a:sym typeface="Wingdings" pitchFamily="2" charset="2"/>
              </a:rPr>
              <a:t>dx (gradient)</a:t>
            </a:r>
          </a:p>
          <a:p>
            <a:r>
              <a:rPr lang="en-US" dirty="0"/>
              <a:t>Low </a:t>
            </a:r>
            <a:r>
              <a:rPr lang="en-US" i="1" dirty="0">
                <a:solidFill>
                  <a:schemeClr val="bg2"/>
                </a:solidFill>
              </a:rPr>
              <a:t>w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Low </a:t>
            </a:r>
            <a:r>
              <a:rPr lang="en-US" i="1" dirty="0">
                <a:solidFill>
                  <a:schemeClr val="bg2"/>
                </a:solidFill>
                <a:sym typeface="Wingdings" pitchFamily="2" charset="2"/>
              </a:rPr>
              <a:t>grad_squared</a:t>
            </a:r>
            <a:r>
              <a:rPr lang="en-US" dirty="0">
                <a:sym typeface="Wingdings" pitchFamily="2" charset="2"/>
              </a:rPr>
              <a:t>  Low </a:t>
            </a:r>
            <a:r>
              <a:rPr lang="en-US" i="1" dirty="0">
                <a:solidFill>
                  <a:schemeClr val="bg2"/>
                </a:solidFill>
                <a:sym typeface="Wingdings" pitchFamily="2" charset="2"/>
              </a:rPr>
              <a:t>Denominator</a:t>
            </a:r>
            <a:r>
              <a:rPr lang="en-US" dirty="0">
                <a:sym typeface="Wingdings" pitchFamily="2" charset="2"/>
              </a:rPr>
              <a:t>  Keep magnitude similar to </a:t>
            </a:r>
            <a:r>
              <a:rPr lang="en-US" i="1" dirty="0">
                <a:solidFill>
                  <a:schemeClr val="bg2"/>
                </a:solidFill>
                <a:sym typeface="Wingdings" pitchFamily="2" charset="2"/>
              </a:rPr>
              <a:t>dx (gradient)</a:t>
            </a:r>
            <a:endParaRPr lang="en-US" i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B711B5-C6BC-BA24-74C6-7A62E18FE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>
            <a:extLst>
              <a:ext uri="{FF2B5EF4-FFF2-40B4-BE49-F238E27FC236}">
                <a16:creationId xmlns:a16="http://schemas.microsoft.com/office/drawing/2014/main" id="{91C8E3F7-3965-2F2F-F44E-377DFC5292BD}"/>
              </a:ext>
            </a:extLst>
          </p:cNvPr>
          <p:cNvSpPr txBox="1"/>
          <p:nvPr/>
        </p:nvSpPr>
        <p:spPr>
          <a:xfrm>
            <a:off x="1197769" y="2525479"/>
            <a:ext cx="932974" cy="10195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00" spc="-4" dirty="0"/>
              <a:t>Tieleman and Hinton,</a:t>
            </a:r>
            <a:r>
              <a:rPr sz="600" spc="-56" dirty="0"/>
              <a:t> </a:t>
            </a:r>
            <a:r>
              <a:rPr sz="600" spc="-4" dirty="0"/>
              <a:t>2012</a:t>
            </a:r>
            <a:endParaRPr sz="600"/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828C16C4-AE12-16FF-5DAC-B2CE09D1B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8" dirty="0"/>
              <a:t>Optimization: </a:t>
            </a:r>
            <a:r>
              <a:rPr lang="en-US" spc="-4" dirty="0"/>
              <a:t>RMSProp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640477-5CAC-3C5E-225B-33FDA2CF8578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FA32038-4615-3AE2-C20A-8E621195E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225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F59569C-E246-D180-9770-6D6A9C8B8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786" y="2701698"/>
            <a:ext cx="4240427" cy="21770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8D5FE3B-2B55-5C0C-A631-62CA98CA92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194" y="1024951"/>
            <a:ext cx="7772400" cy="12808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173CD8-F9AD-F1E9-5095-AADF70E3C447}"/>
              </a:ext>
            </a:extLst>
          </p:cNvPr>
          <p:cNvSpPr txBox="1"/>
          <p:nvPr/>
        </p:nvSpPr>
        <p:spPr>
          <a:xfrm>
            <a:off x="8021594" y="1322617"/>
            <a:ext cx="962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SGD</a:t>
            </a:r>
          </a:p>
          <a:p>
            <a:r>
              <a:rPr lang="en-US" dirty="0">
                <a:solidFill>
                  <a:srgbClr val="00B050"/>
                </a:solidFill>
              </a:rPr>
              <a:t>RMSProp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852CA9F-0A11-C4A0-F54C-E0785FEE8D82}"/>
              </a:ext>
            </a:extLst>
          </p:cNvPr>
          <p:cNvSpPr/>
          <p:nvPr/>
        </p:nvSpPr>
        <p:spPr>
          <a:xfrm>
            <a:off x="82378" y="2075935"/>
            <a:ext cx="568411" cy="2883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DB48F8C-A583-6CF8-00D2-0E6726FE9A93}"/>
              </a:ext>
            </a:extLst>
          </p:cNvPr>
          <p:cNvSpPr/>
          <p:nvPr/>
        </p:nvSpPr>
        <p:spPr>
          <a:xfrm>
            <a:off x="6619102" y="2194449"/>
            <a:ext cx="568411" cy="28832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2B2DD0-1B78-8AC1-58D7-F3D1C27BD7BA}"/>
              </a:ext>
            </a:extLst>
          </p:cNvPr>
          <p:cNvSpPr txBox="1"/>
          <p:nvPr/>
        </p:nvSpPr>
        <p:spPr>
          <a:xfrm>
            <a:off x="3074887" y="2340918"/>
            <a:ext cx="21210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>
                    <a:lumMod val="50000"/>
                  </a:schemeClr>
                </a:solidFill>
              </a:rPr>
              <a:t>Adapted from  Andrew Ng - Coursera</a:t>
            </a:r>
          </a:p>
        </p:txBody>
      </p:sp>
    </p:spTree>
    <p:extLst>
      <p:ext uri="{BB962C8B-B14F-4D97-AF65-F5344CB8AC3E}">
        <p14:creationId xmlns:p14="http://schemas.microsoft.com/office/powerpoint/2010/main" val="2197183448"/>
      </p:ext>
    </p:extLst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51731" y="1391117"/>
            <a:ext cx="4959327" cy="16515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50"/>
          </a:p>
        </p:txBody>
      </p:sp>
      <p:sp>
        <p:nvSpPr>
          <p:cNvPr id="10" name="object 10"/>
          <p:cNvSpPr txBox="1"/>
          <p:nvPr/>
        </p:nvSpPr>
        <p:spPr>
          <a:xfrm>
            <a:off x="1261444" y="4181132"/>
            <a:ext cx="6656546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49"/>
              </a:lnSpc>
              <a:tabLst>
                <a:tab pos="3940016" algn="l"/>
                <a:tab pos="5483066" algn="l"/>
              </a:tabLst>
            </a:pPr>
            <a:r>
              <a:rPr sz="1050" spc="-4" dirty="0">
                <a:solidFill>
                  <a:srgbClr val="FFFFFF"/>
                </a:solidFill>
              </a:rPr>
              <a:t>Fei-Fei Li </a:t>
            </a:r>
            <a:r>
              <a:rPr sz="1050" dirty="0">
                <a:solidFill>
                  <a:srgbClr val="FFFFFF"/>
                </a:solidFill>
              </a:rPr>
              <a:t>&amp; Justin Johnson &amp;</a:t>
            </a:r>
            <a:r>
              <a:rPr sz="1050" spc="-15" dirty="0">
                <a:solidFill>
                  <a:srgbClr val="FFFFFF"/>
                </a:solidFill>
              </a:rPr>
              <a:t> </a:t>
            </a:r>
            <a:r>
              <a:rPr sz="1050" spc="-4" dirty="0">
                <a:solidFill>
                  <a:srgbClr val="FFFFFF"/>
                </a:solidFill>
              </a:rPr>
              <a:t>Serena Yeung	</a:t>
            </a:r>
            <a:r>
              <a:rPr sz="2250" spc="-5" baseline="-4166" dirty="0">
                <a:solidFill>
                  <a:srgbClr val="FFFFFF"/>
                </a:solidFill>
              </a:rPr>
              <a:t>Lecture </a:t>
            </a:r>
            <a:r>
              <a:rPr sz="2250" baseline="-4166" dirty="0">
                <a:solidFill>
                  <a:srgbClr val="FFFFFF"/>
                </a:solidFill>
              </a:rPr>
              <a:t>7</a:t>
            </a:r>
            <a:r>
              <a:rPr sz="2250" spc="-5" baseline="-4166" dirty="0">
                <a:solidFill>
                  <a:srgbClr val="FFFFFF"/>
                </a:solidFill>
              </a:rPr>
              <a:t> </a:t>
            </a:r>
            <a:r>
              <a:rPr sz="2250" baseline="-4166" dirty="0">
                <a:solidFill>
                  <a:srgbClr val="FFFFFF"/>
                </a:solidFill>
              </a:rPr>
              <a:t>-	</a:t>
            </a:r>
            <a:r>
              <a:rPr sz="2250" spc="-5" baseline="-4166" dirty="0">
                <a:solidFill>
                  <a:srgbClr val="FFFFFF"/>
                </a:solidFill>
              </a:rPr>
              <a:t>April 24,</a:t>
            </a:r>
            <a:r>
              <a:rPr sz="2250" spc="-107" baseline="-4166" dirty="0">
                <a:solidFill>
                  <a:srgbClr val="FFFFFF"/>
                </a:solidFill>
              </a:rPr>
              <a:t> </a:t>
            </a:r>
            <a:r>
              <a:rPr sz="2250" spc="-5" baseline="-4166" dirty="0">
                <a:solidFill>
                  <a:srgbClr val="FFFFFF"/>
                </a:solidFill>
              </a:rPr>
              <a:t>2018</a:t>
            </a:r>
            <a:endParaRPr sz="2250" baseline="-4166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xfrm>
            <a:off x="5192339" y="3528670"/>
            <a:ext cx="1194434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5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85"/>
              </a:lnSpc>
            </a:pPr>
            <a:r>
              <a:rPr lang="en-US" sz="2250" spc="-5" baseline="1388"/>
              <a:t>Lecture </a:t>
            </a:r>
            <a:r>
              <a:rPr lang="en-US" sz="2250" baseline="1388"/>
              <a:t>7 -</a:t>
            </a:r>
            <a:r>
              <a:rPr lang="en-US" sz="2250" spc="-208" baseline="1388"/>
              <a:t> </a:t>
            </a:r>
            <a:fld id="{81D60167-4931-47E6-BA6A-407CBD079E47}" type="slidenum">
              <a:rPr smtClean="0"/>
              <a:pPr marL="9525">
                <a:lnSpc>
                  <a:spcPts val="1785"/>
                </a:lnSpc>
              </a:pPr>
              <a:t>226</a:t>
            </a:fld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xfrm>
            <a:off x="6735385" y="3528670"/>
            <a:ext cx="119253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50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733"/>
              </a:lnSpc>
            </a:pPr>
            <a:r>
              <a:rPr lang="en-US" spc="-4"/>
              <a:t>April 24,</a:t>
            </a:r>
            <a:r>
              <a:rPr lang="en-US" spc="-68"/>
              <a:t> </a:t>
            </a:r>
            <a:r>
              <a:rPr lang="en-US" spc="-4"/>
              <a:t>2018</a:t>
            </a:r>
            <a:endParaRPr spc="-4" dirty="0"/>
          </a:p>
        </p:txBody>
      </p:sp>
      <p:sp>
        <p:nvSpPr>
          <p:cNvPr id="13" name="object 13"/>
          <p:cNvSpPr txBox="1">
            <a:spLocks noGrp="1"/>
          </p:cNvSpPr>
          <p:nvPr>
            <p:ph type="dt" sz="half" idx="6"/>
          </p:nvPr>
        </p:nvSpPr>
        <p:spPr>
          <a:xfrm>
            <a:off x="1251918" y="3532235"/>
            <a:ext cx="338613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b="0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">
              <a:lnSpc>
                <a:spcPts val="1568"/>
              </a:lnSpc>
            </a:pPr>
            <a:r>
              <a:rPr lang="en-US" spc="-4"/>
              <a:t>Fei-Fei Li </a:t>
            </a:r>
            <a:r>
              <a:rPr lang="en-US"/>
              <a:t>&amp; Justin Johnson &amp; </a:t>
            </a:r>
            <a:r>
              <a:rPr lang="en-US" spc="-4"/>
              <a:t>Serena</a:t>
            </a:r>
            <a:r>
              <a:rPr lang="en-US" spc="-94"/>
              <a:t> </a:t>
            </a:r>
            <a:r>
              <a:rPr lang="en-US" spc="-4"/>
              <a:t>Yeung</a:t>
            </a:r>
            <a:endParaRPr spc="-4" dirty="0"/>
          </a:p>
        </p:txBody>
      </p:sp>
      <p:sp>
        <p:nvSpPr>
          <p:cNvPr id="4" name="object 4"/>
          <p:cNvSpPr txBox="1"/>
          <p:nvPr/>
        </p:nvSpPr>
        <p:spPr>
          <a:xfrm>
            <a:off x="1197768" y="3975341"/>
            <a:ext cx="2501741" cy="10195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600" spc="-4" dirty="0"/>
              <a:t>Kingma and Ba, </a:t>
            </a:r>
            <a:r>
              <a:rPr sz="600" dirty="0"/>
              <a:t>“Adam: A method </a:t>
            </a:r>
            <a:r>
              <a:rPr sz="600" spc="-4" dirty="0"/>
              <a:t>for </a:t>
            </a:r>
            <a:r>
              <a:rPr sz="600" dirty="0"/>
              <a:t>stochastic </a:t>
            </a:r>
            <a:r>
              <a:rPr sz="600" spc="-4" dirty="0"/>
              <a:t>optimization”, ICLR</a:t>
            </a:r>
            <a:r>
              <a:rPr sz="600" spc="-68" dirty="0"/>
              <a:t> </a:t>
            </a:r>
            <a:r>
              <a:rPr sz="600" spc="-4" dirty="0"/>
              <a:t>2015</a:t>
            </a:r>
            <a:endParaRPr sz="600"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237162" y="2089347"/>
          <a:ext cx="4959668" cy="861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59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430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0000"/>
                      </a:solidFill>
                      <a:prstDash val="solid"/>
                    </a:lnL>
                    <a:lnR w="19050">
                      <a:solidFill>
                        <a:srgbClr val="FF0000"/>
                      </a:solidFill>
                      <a:prstDash val="solid"/>
                    </a:lnR>
                    <a:lnT w="19050">
                      <a:solidFill>
                        <a:srgbClr val="FF0000"/>
                      </a:solidFill>
                      <a:prstDash val="solid"/>
                    </a:lnT>
                    <a:lnB w="19050">
                      <a:solidFill>
                        <a:srgbClr val="0000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FF"/>
                      </a:solidFill>
                      <a:prstDash val="solid"/>
                    </a:lnL>
                    <a:lnR w="19050">
                      <a:solidFill>
                        <a:srgbClr val="0000FF"/>
                      </a:solidFill>
                      <a:prstDash val="solid"/>
                    </a:lnR>
                    <a:lnT w="19050">
                      <a:solidFill>
                        <a:srgbClr val="0000FF"/>
                      </a:solidFill>
                      <a:prstDash val="solid"/>
                    </a:lnT>
                    <a:lnB w="19050">
                      <a:solidFill>
                        <a:srgbClr val="38751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2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38751C"/>
                      </a:solidFill>
                      <a:prstDash val="solid"/>
                    </a:lnL>
                    <a:lnR w="19050">
                      <a:solidFill>
                        <a:srgbClr val="38751C"/>
                      </a:solidFill>
                      <a:prstDash val="solid"/>
                    </a:lnR>
                    <a:lnT w="19050">
                      <a:solidFill>
                        <a:srgbClr val="38751C"/>
                      </a:solidFill>
                      <a:prstDash val="solid"/>
                    </a:lnT>
                    <a:lnB w="19050">
                      <a:solidFill>
                        <a:srgbClr val="38751C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FF"/>
                      </a:solidFill>
                      <a:prstDash val="solid"/>
                    </a:lnL>
                    <a:lnR w="19050">
                      <a:solidFill>
                        <a:srgbClr val="0000FF"/>
                      </a:solidFill>
                      <a:prstDash val="solid"/>
                    </a:lnR>
                    <a:lnT w="19050">
                      <a:solidFill>
                        <a:srgbClr val="38751C"/>
                      </a:solidFill>
                      <a:prstDash val="solid"/>
                    </a:lnT>
                    <a:lnB w="19050">
                      <a:solidFill>
                        <a:srgbClr val="0000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6233865" y="2095933"/>
            <a:ext cx="876776" cy="17120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050" dirty="0">
                <a:solidFill>
                  <a:srgbClr val="FF0000"/>
                </a:solidFill>
              </a:rPr>
              <a:t>Momentum</a:t>
            </a:r>
            <a:endParaRPr sz="1050" dirty="0"/>
          </a:p>
        </p:txBody>
      </p:sp>
      <p:sp>
        <p:nvSpPr>
          <p:cNvPr id="7" name="object 7"/>
          <p:cNvSpPr txBox="1"/>
          <p:nvPr/>
        </p:nvSpPr>
        <p:spPr>
          <a:xfrm>
            <a:off x="5797235" y="2504147"/>
            <a:ext cx="1588294" cy="46102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60496" algn="ctr">
              <a:spcBef>
                <a:spcPts val="75"/>
              </a:spcBef>
            </a:pPr>
            <a:r>
              <a:rPr sz="1050" spc="-4" dirty="0">
                <a:solidFill>
                  <a:srgbClr val="38751C"/>
                </a:solidFill>
              </a:rPr>
              <a:t>Bias</a:t>
            </a:r>
            <a:r>
              <a:rPr sz="1050" spc="-19" dirty="0">
                <a:solidFill>
                  <a:srgbClr val="38751C"/>
                </a:solidFill>
              </a:rPr>
              <a:t> </a:t>
            </a:r>
            <a:r>
              <a:rPr sz="1050" dirty="0">
                <a:solidFill>
                  <a:srgbClr val="38751C"/>
                </a:solidFill>
              </a:rPr>
              <a:t>correction</a:t>
            </a:r>
            <a:endParaRPr sz="1050" dirty="0"/>
          </a:p>
          <a:p>
            <a:pPr marL="9525" algn="ctr">
              <a:spcBef>
                <a:spcPts val="982"/>
              </a:spcBef>
            </a:pPr>
            <a:r>
              <a:rPr lang="en-US" sz="1050" spc="-4" dirty="0">
                <a:solidFill>
                  <a:srgbClr val="0000FF"/>
                </a:solidFill>
              </a:rPr>
              <a:t>  </a:t>
            </a:r>
            <a:r>
              <a:rPr sz="1050" spc="-4" dirty="0">
                <a:solidFill>
                  <a:srgbClr val="0000FF"/>
                </a:solidFill>
              </a:rPr>
              <a:t>RMSProp</a:t>
            </a:r>
            <a:endParaRPr sz="1050" dirty="0"/>
          </a:p>
        </p:txBody>
      </p:sp>
      <p:sp>
        <p:nvSpPr>
          <p:cNvPr id="8" name="object 8"/>
          <p:cNvSpPr txBox="1"/>
          <p:nvPr/>
        </p:nvSpPr>
        <p:spPr>
          <a:xfrm>
            <a:off x="1306501" y="3274435"/>
            <a:ext cx="2080736" cy="559833"/>
          </a:xfrm>
          <a:prstGeom prst="rect">
            <a:avLst/>
          </a:prstGeom>
        </p:spPr>
        <p:txBody>
          <a:bodyPr vert="horz" wrap="square" lIns="0" tIns="6668" rIns="0" bIns="0" rtlCol="0">
            <a:spAutoFit/>
          </a:bodyPr>
          <a:lstStyle/>
          <a:p>
            <a:pPr marL="9525" marR="3810">
              <a:lnSpc>
                <a:spcPct val="101600"/>
              </a:lnSpc>
              <a:spcBef>
                <a:spcPts val="53"/>
              </a:spcBef>
            </a:pPr>
            <a:r>
              <a:rPr sz="1200" spc="-4" dirty="0"/>
              <a:t>Bias </a:t>
            </a:r>
            <a:r>
              <a:rPr sz="1200" dirty="0"/>
              <a:t>correction </a:t>
            </a:r>
            <a:r>
              <a:rPr sz="1200" spc="-4" dirty="0"/>
              <a:t>for the fact</a:t>
            </a:r>
            <a:r>
              <a:rPr sz="1200" spc="-68" dirty="0"/>
              <a:t> </a:t>
            </a:r>
            <a:r>
              <a:rPr sz="1200" spc="-4" dirty="0"/>
              <a:t>that  first and </a:t>
            </a:r>
            <a:r>
              <a:rPr sz="1200" dirty="0"/>
              <a:t>second moment  </a:t>
            </a:r>
            <a:r>
              <a:rPr sz="1200" spc="-4" dirty="0"/>
              <a:t>estimates </a:t>
            </a:r>
            <a:r>
              <a:rPr sz="1200" dirty="0"/>
              <a:t>start </a:t>
            </a:r>
            <a:r>
              <a:rPr sz="1200" spc="-4" dirty="0"/>
              <a:t>at</a:t>
            </a:r>
            <a:r>
              <a:rPr sz="1200" spc="-23" dirty="0"/>
              <a:t> </a:t>
            </a:r>
            <a:r>
              <a:rPr sz="1200" dirty="0"/>
              <a:t>zero</a:t>
            </a:r>
            <a:endParaRPr sz="1200"/>
          </a:p>
        </p:txBody>
      </p:sp>
      <p:sp>
        <p:nvSpPr>
          <p:cNvPr id="9" name="object 9"/>
          <p:cNvSpPr txBox="1"/>
          <p:nvPr/>
        </p:nvSpPr>
        <p:spPr>
          <a:xfrm>
            <a:off x="4195251" y="3313068"/>
            <a:ext cx="3227070" cy="55899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525">
              <a:spcBef>
                <a:spcPts val="75"/>
              </a:spcBef>
            </a:pPr>
            <a:r>
              <a:rPr sz="1200" spc="-4" dirty="0"/>
              <a:t>Adam with beta1 </a:t>
            </a:r>
            <a:r>
              <a:rPr sz="1200" dirty="0"/>
              <a:t>=</a:t>
            </a:r>
            <a:r>
              <a:rPr sz="1200" spc="-11" dirty="0"/>
              <a:t> </a:t>
            </a:r>
            <a:r>
              <a:rPr sz="1200" spc="-4" dirty="0"/>
              <a:t>0.9,</a:t>
            </a:r>
            <a:endParaRPr sz="1200"/>
          </a:p>
          <a:p>
            <a:pPr marL="9525" marR="3810">
              <a:lnSpc>
                <a:spcPct val="101600"/>
              </a:lnSpc>
            </a:pPr>
            <a:r>
              <a:rPr sz="1200" spc="-4" dirty="0"/>
              <a:t>beta2 </a:t>
            </a:r>
            <a:r>
              <a:rPr sz="1200" dirty="0"/>
              <a:t>= </a:t>
            </a:r>
            <a:r>
              <a:rPr sz="1200" spc="-4" dirty="0"/>
              <a:t>0.999, and learning_rate </a:t>
            </a:r>
            <a:r>
              <a:rPr sz="1200" dirty="0"/>
              <a:t>= </a:t>
            </a:r>
            <a:r>
              <a:rPr sz="1200" spc="-4" dirty="0"/>
              <a:t>1e-3 or 5e-4  is </a:t>
            </a:r>
            <a:r>
              <a:rPr sz="1200" dirty="0"/>
              <a:t>a </a:t>
            </a:r>
            <a:r>
              <a:rPr sz="1200" spc="-4" dirty="0"/>
              <a:t>great </a:t>
            </a:r>
            <a:r>
              <a:rPr sz="1200" dirty="0"/>
              <a:t>starting </a:t>
            </a:r>
            <a:r>
              <a:rPr sz="1200" spc="-4" dirty="0"/>
              <a:t>point for </a:t>
            </a:r>
            <a:r>
              <a:rPr sz="1200" dirty="0"/>
              <a:t>many</a:t>
            </a:r>
            <a:r>
              <a:rPr sz="1200" spc="-38" dirty="0"/>
              <a:t> </a:t>
            </a:r>
            <a:r>
              <a:rPr sz="1200" dirty="0"/>
              <a:t>models!</a:t>
            </a:r>
            <a:endParaRPr sz="120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6B77886-A300-4FA6-8545-234C7BF22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8" dirty="0"/>
              <a:t>Optimization: Adam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E972D7-3C11-4E97-B010-C5438B5F82C3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071A01EB-C376-8D57-A38B-8641BF2E1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226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0856C08-449A-A10F-053E-30EEE43A46D8}"/>
              </a:ext>
            </a:extLst>
          </p:cNvPr>
          <p:cNvSpPr txBox="1"/>
          <p:nvPr/>
        </p:nvSpPr>
        <p:spPr>
          <a:xfrm>
            <a:off x="7028850" y="1555217"/>
            <a:ext cx="1917442" cy="784830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900" dirty="0"/>
              <a:t>beta_1 = rho</a:t>
            </a:r>
          </a:p>
          <a:p>
            <a:pPr algn="just"/>
            <a:r>
              <a:rPr lang="en-US" sz="900" dirty="0" err="1"/>
              <a:t>first_moment</a:t>
            </a:r>
            <a:r>
              <a:rPr lang="en-US" sz="900" dirty="0"/>
              <a:t> = </a:t>
            </a:r>
            <a:r>
              <a:rPr lang="en-US" sz="900" dirty="0" err="1"/>
              <a:t>v_x</a:t>
            </a:r>
            <a:endParaRPr lang="en-US" sz="900" dirty="0"/>
          </a:p>
          <a:p>
            <a:pPr algn="just"/>
            <a:endParaRPr lang="en-US" sz="900" dirty="0"/>
          </a:p>
          <a:p>
            <a:pPr algn="just"/>
            <a:r>
              <a:rPr lang="en-US" sz="900" dirty="0"/>
              <a:t>beta2 = decay_rate</a:t>
            </a:r>
          </a:p>
          <a:p>
            <a:pPr algn="just"/>
            <a:r>
              <a:rPr lang="en-US" sz="900" dirty="0" err="1"/>
              <a:t>second_moment</a:t>
            </a:r>
            <a:r>
              <a:rPr lang="en-US" sz="900" dirty="0"/>
              <a:t> = grad_squared</a:t>
            </a:r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85EF1-7EA9-8792-B827-A3139C1C5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99D5F27-0CD9-E2BF-F6DF-CD4391338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8" dirty="0"/>
              <a:t>Optimization: Adam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37F2B6-9348-A105-4E39-A1C338969AF1}"/>
              </a:ext>
            </a:extLst>
          </p:cNvPr>
          <p:cNvSpPr txBox="1"/>
          <p:nvPr/>
        </p:nvSpPr>
        <p:spPr>
          <a:xfrm>
            <a:off x="1143000" y="4953063"/>
            <a:ext cx="2501006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Fei-Fei Li, Andrej </a:t>
            </a:r>
            <a:r>
              <a:rPr lang="en-US" sz="788" kern="1200" dirty="0" err="1">
                <a:solidFill>
                  <a:prstClr val="black"/>
                </a:solidFill>
                <a:latin typeface="Calibri"/>
                <a:ea typeface="+mn-ea"/>
                <a:cs typeface="+mn-cs"/>
              </a:rPr>
              <a:t>Karpathy</a:t>
            </a:r>
            <a:r>
              <a:rPr lang="en-US" sz="788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, Justin Johnson, Serena Yeung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CB9AA15-903B-5747-1E93-FCFF42D9C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227</a:t>
            </a:fld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A9F55FB-DB1C-0419-235E-CA43F5880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778" y="1143000"/>
            <a:ext cx="6242222" cy="3279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01499"/>
      </p:ext>
    </p:extLst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5143500"/>
          </a:xfrm>
        </p:spPr>
        <p:txBody>
          <a:bodyPr/>
          <a:lstStyle/>
          <a:p>
            <a:r>
              <a:rPr lang="en-US" dirty="0"/>
              <a:t>Extra: Comparison of Models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E7F2EF6-9F04-FE6C-143B-A58738AF7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228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125638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81"/>
          <p:cNvSpPr txBox="1"/>
          <p:nvPr/>
        </p:nvSpPr>
        <p:spPr>
          <a:xfrm>
            <a:off x="8556784" y="6333134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0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229</a:t>
            </a:fld>
            <a:endParaRPr sz="13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1" name="Google Shape;1131;p81"/>
          <p:cNvSpPr txBox="1"/>
          <p:nvPr/>
        </p:nvSpPr>
        <p:spPr>
          <a:xfrm>
            <a:off x="1323300" y="3637050"/>
            <a:ext cx="68673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Nunito"/>
                <a:ea typeface="Nunito"/>
                <a:cs typeface="Nunito"/>
                <a:sym typeface="Nunito"/>
              </a:rPr>
              <a:t>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2011      </a:t>
            </a:r>
            <a:r>
              <a:rPr lang="en" sz="9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2012      </a:t>
            </a:r>
            <a:r>
              <a:rPr lang="en" sz="13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2013      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 </a:t>
            </a:r>
            <a:r>
              <a:rPr lang="en" sz="12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2014      2015</a:t>
            </a:r>
            <a:r>
              <a:rPr lang="en" sz="16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      2016     2017 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2" name="Google Shape;1132;p81"/>
          <p:cNvSpPr txBox="1"/>
          <p:nvPr/>
        </p:nvSpPr>
        <p:spPr>
          <a:xfrm>
            <a:off x="1310550" y="4115375"/>
            <a:ext cx="6867300" cy="3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ILSVRC year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3" name="Google Shape;1133;p81"/>
          <p:cNvSpPr/>
          <p:nvPr/>
        </p:nvSpPr>
        <p:spPr>
          <a:xfrm>
            <a:off x="1310550" y="914275"/>
            <a:ext cx="6867300" cy="28161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4" name="Google Shape;1134;p81"/>
          <p:cNvSpPr/>
          <p:nvPr/>
        </p:nvSpPr>
        <p:spPr>
          <a:xfrm>
            <a:off x="2468207" y="2406275"/>
            <a:ext cx="501300" cy="132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5" name="Google Shape;1135;p81"/>
          <p:cNvSpPr txBox="1"/>
          <p:nvPr/>
        </p:nvSpPr>
        <p:spPr>
          <a:xfrm>
            <a:off x="2316188" y="19939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15.3%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6" name="Google Shape;1136;p81"/>
          <p:cNvSpPr/>
          <p:nvPr/>
        </p:nvSpPr>
        <p:spPr>
          <a:xfrm>
            <a:off x="1587145" y="1518125"/>
            <a:ext cx="501300" cy="221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2C7BB7"/>
              </a:solidFill>
            </a:endParaRPr>
          </a:p>
        </p:txBody>
      </p:sp>
      <p:sp>
        <p:nvSpPr>
          <p:cNvPr id="1137" name="Google Shape;1137;p81"/>
          <p:cNvSpPr txBox="1"/>
          <p:nvPr/>
        </p:nvSpPr>
        <p:spPr>
          <a:xfrm>
            <a:off x="1461619" y="107950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26.1%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38" name="Google Shape;1138;p81"/>
          <p:cNvSpPr txBox="1"/>
          <p:nvPr/>
        </p:nvSpPr>
        <p:spPr>
          <a:xfrm rot="-5401093">
            <a:off x="-394612" y="1967475"/>
            <a:ext cx="28302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Classification error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139" name="Google Shape;113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2175" y="1079500"/>
            <a:ext cx="2701150" cy="40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0" name="Google Shape;1140;p81"/>
          <p:cNvSpPr txBox="1"/>
          <p:nvPr/>
        </p:nvSpPr>
        <p:spPr>
          <a:xfrm>
            <a:off x="0" y="4611075"/>
            <a:ext cx="91440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“Squeeze-and-Excitation Networks”, CVPR 2018,  https://arxiv.org/pdf/1709.01507</a:t>
            </a:r>
            <a:endParaRPr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1" name="Google Shape;1141;p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229</a:t>
            </a:fld>
            <a:endParaRPr/>
          </a:p>
        </p:txBody>
      </p:sp>
      <p:sp>
        <p:nvSpPr>
          <p:cNvPr id="1142" name="Google Shape;1142;p81"/>
          <p:cNvSpPr txBox="1"/>
          <p:nvPr/>
        </p:nvSpPr>
        <p:spPr>
          <a:xfrm>
            <a:off x="2373728" y="1714975"/>
            <a:ext cx="1799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AlexNet,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3" name="Google Shape;1143;p81"/>
          <p:cNvSpPr/>
          <p:nvPr/>
        </p:nvSpPr>
        <p:spPr>
          <a:xfrm>
            <a:off x="3349270" y="2743250"/>
            <a:ext cx="501300" cy="987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4" name="Google Shape;1144;p81"/>
          <p:cNvSpPr txBox="1"/>
          <p:nvPr/>
        </p:nvSpPr>
        <p:spPr>
          <a:xfrm>
            <a:off x="3199862" y="2350327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11.2%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5" name="Google Shape;1145;p81"/>
          <p:cNvSpPr txBox="1"/>
          <p:nvPr/>
        </p:nvSpPr>
        <p:spPr>
          <a:xfrm>
            <a:off x="3242449" y="2092862"/>
            <a:ext cx="17997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ZFNet, 8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6" name="Google Shape;1146;p81"/>
          <p:cNvSpPr/>
          <p:nvPr/>
        </p:nvSpPr>
        <p:spPr>
          <a:xfrm>
            <a:off x="4230325" y="3014750"/>
            <a:ext cx="501300" cy="71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7" name="Google Shape;1147;p81"/>
          <p:cNvSpPr txBox="1"/>
          <p:nvPr/>
        </p:nvSpPr>
        <p:spPr>
          <a:xfrm>
            <a:off x="4083536" y="261723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7.3%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8" name="Google Shape;1148;p81"/>
          <p:cNvSpPr txBox="1"/>
          <p:nvPr/>
        </p:nvSpPr>
        <p:spPr>
          <a:xfrm>
            <a:off x="4156850" y="2413025"/>
            <a:ext cx="20751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VGGNet, 19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49" name="Google Shape;1149;p81"/>
          <p:cNvSpPr/>
          <p:nvPr/>
        </p:nvSpPr>
        <p:spPr>
          <a:xfrm>
            <a:off x="5144732" y="3121575"/>
            <a:ext cx="501300" cy="609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0" name="Google Shape;1150;p81"/>
          <p:cNvSpPr txBox="1"/>
          <p:nvPr/>
        </p:nvSpPr>
        <p:spPr>
          <a:xfrm>
            <a:off x="4997936" y="2723952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6.7%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151" name="Google Shape;1151;p81"/>
          <p:cNvCxnSpPr/>
          <p:nvPr/>
        </p:nvCxnSpPr>
        <p:spPr>
          <a:xfrm>
            <a:off x="1306550" y="3285539"/>
            <a:ext cx="69537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152" name="Google Shape;1152;p81"/>
          <p:cNvSpPr txBox="1"/>
          <p:nvPr/>
        </p:nvSpPr>
        <p:spPr>
          <a:xfrm>
            <a:off x="5052978" y="20928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GoogLeNet, 22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3" name="Google Shape;1153;p81"/>
          <p:cNvSpPr/>
          <p:nvPr/>
        </p:nvSpPr>
        <p:spPr>
          <a:xfrm>
            <a:off x="5940459" y="3396900"/>
            <a:ext cx="501300" cy="333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81"/>
          <p:cNvSpPr txBox="1"/>
          <p:nvPr/>
        </p:nvSpPr>
        <p:spPr>
          <a:xfrm>
            <a:off x="5796275" y="2974675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3.6%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5" name="Google Shape;1155;p81"/>
          <p:cNvSpPr txBox="1"/>
          <p:nvPr/>
        </p:nvSpPr>
        <p:spPr>
          <a:xfrm>
            <a:off x="5854635" y="27786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ResNet, 152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6" name="Google Shape;1156;p81"/>
          <p:cNvSpPr/>
          <p:nvPr/>
        </p:nvSpPr>
        <p:spPr>
          <a:xfrm>
            <a:off x="6711600" y="3464450"/>
            <a:ext cx="501300" cy="26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7" name="Google Shape;1157;p81"/>
          <p:cNvSpPr txBox="1"/>
          <p:nvPr/>
        </p:nvSpPr>
        <p:spPr>
          <a:xfrm>
            <a:off x="6576546" y="3050875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3.0%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58" name="Google Shape;1158;p81"/>
          <p:cNvSpPr/>
          <p:nvPr/>
        </p:nvSpPr>
        <p:spPr>
          <a:xfrm>
            <a:off x="7491872" y="3561650"/>
            <a:ext cx="501300" cy="168600"/>
          </a:xfrm>
          <a:prstGeom prst="rect">
            <a:avLst/>
          </a:prstGeom>
          <a:solidFill>
            <a:srgbClr val="0095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81"/>
          <p:cNvSpPr txBox="1"/>
          <p:nvPr/>
        </p:nvSpPr>
        <p:spPr>
          <a:xfrm>
            <a:off x="7356818" y="3163619"/>
            <a:ext cx="824400" cy="5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2.3%</a:t>
            </a:r>
            <a:endParaRPr sz="16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0" name="Google Shape;1160;p81"/>
          <p:cNvSpPr txBox="1"/>
          <p:nvPr/>
        </p:nvSpPr>
        <p:spPr>
          <a:xfrm>
            <a:off x="6997635" y="4074062"/>
            <a:ext cx="2401500" cy="4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rPr>
              <a:t>SENet, 152 layers</a:t>
            </a:r>
            <a:endParaRPr sz="1600"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1" name="Google Shape;1161;p81"/>
          <p:cNvSpPr/>
          <p:nvPr/>
        </p:nvSpPr>
        <p:spPr>
          <a:xfrm>
            <a:off x="0" y="0"/>
            <a:ext cx="9144000" cy="5056800"/>
          </a:xfrm>
          <a:prstGeom prst="rect">
            <a:avLst/>
          </a:prstGeom>
          <a:solidFill>
            <a:srgbClr val="999999">
              <a:alpha val="83330"/>
            </a:srgbClr>
          </a:solidFill>
          <a:ln>
            <a:noFill/>
          </a:ln>
          <a:effectLst>
            <a:outerShdw blurRad="57150" dist="19050" dir="5400000" algn="bl" rotWithShape="0">
              <a:srgbClr val="000000">
                <a:alpha val="6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2" name="Google Shape;1162;p81"/>
          <p:cNvSpPr/>
          <p:nvPr/>
        </p:nvSpPr>
        <p:spPr>
          <a:xfrm>
            <a:off x="1574400" y="1714800"/>
            <a:ext cx="5995200" cy="1713900"/>
          </a:xfrm>
          <a:prstGeom prst="rect">
            <a:avLst/>
          </a:prstGeom>
          <a:solidFill>
            <a:srgbClr val="0095EB">
              <a:alpha val="9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50" b="1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Completion of the challenge: Annual ImageNet competition no longer held after 2017 -&gt; now moved to Kaggle.</a:t>
            </a:r>
            <a:endParaRPr b="1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437324243"/>
      </p:ext>
    </p:extLst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" name="Google Shape;116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875" y="879750"/>
            <a:ext cx="5640650" cy="369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168" name="Google Shape;1168;p82"/>
          <p:cNvSpPr txBox="1"/>
          <p:nvPr/>
        </p:nvSpPr>
        <p:spPr>
          <a:xfrm>
            <a:off x="82100" y="3417175"/>
            <a:ext cx="2851800" cy="11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 size of the blobs is proportional to the number of network parameters.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69" name="Google Shape;1169;p82"/>
          <p:cNvSpPr txBox="1"/>
          <p:nvPr/>
        </p:nvSpPr>
        <p:spPr>
          <a:xfrm>
            <a:off x="2933875" y="4568075"/>
            <a:ext cx="5640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https://medium.com/towards-data-science/neural-network-architectures-156e5bad51ba</a:t>
            </a: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0" name="Google Shape;1170;p8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230</a:t>
            </a:fld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083F16-50A3-0F50-3715-2AE2AC522493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510190982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" name="Google Shape;117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875" y="879750"/>
            <a:ext cx="5640650" cy="369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177" name="Google Shape;1177;p83"/>
          <p:cNvSpPr txBox="1"/>
          <p:nvPr/>
        </p:nvSpPr>
        <p:spPr>
          <a:xfrm>
            <a:off x="82100" y="3417175"/>
            <a:ext cx="2851800" cy="11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 size of the blobs is proportional to the number of network parameters.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8" name="Google Shape;1178;p83"/>
          <p:cNvSpPr txBox="1"/>
          <p:nvPr/>
        </p:nvSpPr>
        <p:spPr>
          <a:xfrm>
            <a:off x="3670425" y="152400"/>
            <a:ext cx="52785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VGG: Highest memory, most operations</a:t>
            </a:r>
            <a:endParaRPr sz="20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79" name="Google Shape;1179;p83"/>
          <p:cNvSpPr/>
          <p:nvPr/>
        </p:nvSpPr>
        <p:spPr>
          <a:xfrm>
            <a:off x="6432450" y="1452625"/>
            <a:ext cx="2074500" cy="11415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0" name="Google Shape;1180;p8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231</a:t>
            </a:fld>
            <a:endParaRPr/>
          </a:p>
        </p:txBody>
      </p:sp>
      <p:sp>
        <p:nvSpPr>
          <p:cNvPr id="1181" name="Google Shape;1181;p83"/>
          <p:cNvSpPr txBox="1"/>
          <p:nvPr/>
        </p:nvSpPr>
        <p:spPr>
          <a:xfrm>
            <a:off x="2933875" y="4568075"/>
            <a:ext cx="5640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https://medium.com/towards-data-science/neural-network-architectures-156e5bad51ba</a:t>
            </a: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EBAE9D-7F46-F5E9-5246-0BA1684F9DEA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360436734"/>
      </p:ext>
    </p:extLst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" name="Google Shape;118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875" y="879750"/>
            <a:ext cx="5640650" cy="369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188" name="Google Shape;1188;p84"/>
          <p:cNvSpPr txBox="1"/>
          <p:nvPr/>
        </p:nvSpPr>
        <p:spPr>
          <a:xfrm>
            <a:off x="82100" y="3417175"/>
            <a:ext cx="2851800" cy="11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 size of the blobs is proportional to the number of network parameters.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89" name="Google Shape;1189;p84"/>
          <p:cNvSpPr txBox="1"/>
          <p:nvPr/>
        </p:nvSpPr>
        <p:spPr>
          <a:xfrm>
            <a:off x="3899025" y="127849"/>
            <a:ext cx="52785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GoogLeNet: most efficient</a:t>
            </a:r>
            <a:endParaRPr sz="20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90" name="Google Shape;1190;p84"/>
          <p:cNvSpPr/>
          <p:nvPr/>
        </p:nvSpPr>
        <p:spPr>
          <a:xfrm>
            <a:off x="3670425" y="2066400"/>
            <a:ext cx="245400" cy="4419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191" name="Google Shape;1191;p84"/>
          <p:cNvCxnSpPr>
            <a:endCxn id="1190" idx="0"/>
          </p:cNvCxnSpPr>
          <p:nvPr/>
        </p:nvCxnSpPr>
        <p:spPr>
          <a:xfrm flipH="1">
            <a:off x="3793125" y="740700"/>
            <a:ext cx="257700" cy="1325700"/>
          </a:xfrm>
          <a:prstGeom prst="straightConnector1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92" name="Google Shape;1192;p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232</a:t>
            </a:fld>
            <a:endParaRPr/>
          </a:p>
        </p:txBody>
      </p:sp>
      <p:sp>
        <p:nvSpPr>
          <p:cNvPr id="1193" name="Google Shape;1193;p84"/>
          <p:cNvSpPr txBox="1"/>
          <p:nvPr/>
        </p:nvSpPr>
        <p:spPr>
          <a:xfrm>
            <a:off x="2933875" y="4568075"/>
            <a:ext cx="5640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https://medium.com/towards-data-science/neural-network-architectures-156e5bad51ba</a:t>
            </a: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5EBECE-17BE-C597-A889-EC21AE47A854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3270408939"/>
      </p:ext>
    </p:extLst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" name="Google Shape;119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875" y="879750"/>
            <a:ext cx="5640650" cy="369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00" name="Google Shape;1200;p85"/>
          <p:cNvSpPr txBox="1"/>
          <p:nvPr/>
        </p:nvSpPr>
        <p:spPr>
          <a:xfrm>
            <a:off x="82100" y="3417175"/>
            <a:ext cx="2851800" cy="11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 size of the blobs is proportional to the number of network parameters.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1" name="Google Shape;1201;p85"/>
          <p:cNvSpPr txBox="1"/>
          <p:nvPr/>
        </p:nvSpPr>
        <p:spPr>
          <a:xfrm>
            <a:off x="1141628" y="202950"/>
            <a:ext cx="78564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AlexNet: Smaller compute, still memory  heavy, lower accuracy</a:t>
            </a:r>
            <a:endParaRPr sz="20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02" name="Google Shape;1202;p85"/>
          <p:cNvSpPr/>
          <p:nvPr/>
        </p:nvSpPr>
        <p:spPr>
          <a:xfrm>
            <a:off x="3289900" y="3293975"/>
            <a:ext cx="724200" cy="7530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8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233</a:t>
            </a:fld>
            <a:endParaRPr/>
          </a:p>
        </p:txBody>
      </p:sp>
      <p:sp>
        <p:nvSpPr>
          <p:cNvPr id="1204" name="Google Shape;1204;p85"/>
          <p:cNvSpPr txBox="1"/>
          <p:nvPr/>
        </p:nvSpPr>
        <p:spPr>
          <a:xfrm>
            <a:off x="2933875" y="4568075"/>
            <a:ext cx="5640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https://medium.com/towards-data-science/neural-network-architectures-156e5bad51ba</a:t>
            </a: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8E46FB-8622-4542-0148-5D9D1A79AEAD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2783561744"/>
      </p:ext>
    </p:extLst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0" name="Google Shape;121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875" y="879750"/>
            <a:ext cx="5640650" cy="369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11" name="Google Shape;1211;p86"/>
          <p:cNvSpPr txBox="1"/>
          <p:nvPr/>
        </p:nvSpPr>
        <p:spPr>
          <a:xfrm>
            <a:off x="82100" y="3417175"/>
            <a:ext cx="2851800" cy="11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24242"/>
                </a:solidFill>
                <a:latin typeface="Nunito"/>
                <a:ea typeface="Nunito"/>
                <a:cs typeface="Nunito"/>
                <a:sym typeface="Nunito"/>
              </a:rPr>
              <a:t>The size of the blobs is proportional to the number of network parameters.</a:t>
            </a:r>
            <a:endParaRPr sz="1800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2" name="Google Shape;1212;p86"/>
          <p:cNvSpPr txBox="1"/>
          <p:nvPr/>
        </p:nvSpPr>
        <p:spPr>
          <a:xfrm>
            <a:off x="773375" y="202950"/>
            <a:ext cx="8224500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0095EB"/>
                </a:solidFill>
                <a:latin typeface="Nunito"/>
                <a:ea typeface="Nunito"/>
                <a:cs typeface="Nunito"/>
                <a:sym typeface="Nunito"/>
              </a:rPr>
              <a:t>ResNet: Moderate efficiency depending on model, highest accuracy </a:t>
            </a:r>
            <a:endParaRPr sz="2000" b="1">
              <a:solidFill>
                <a:srgbClr val="0095EB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13" name="Google Shape;1213;p86"/>
          <p:cNvSpPr/>
          <p:nvPr/>
        </p:nvSpPr>
        <p:spPr>
          <a:xfrm>
            <a:off x="4934850" y="1099173"/>
            <a:ext cx="638400" cy="676800"/>
          </a:xfrm>
          <a:prstGeom prst="rect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4" name="Google Shape;1214;p8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234</a:t>
            </a:fld>
            <a:endParaRPr/>
          </a:p>
        </p:txBody>
      </p:sp>
      <p:sp>
        <p:nvSpPr>
          <p:cNvPr id="1215" name="Google Shape;1215;p86"/>
          <p:cNvSpPr txBox="1"/>
          <p:nvPr/>
        </p:nvSpPr>
        <p:spPr>
          <a:xfrm>
            <a:off x="2933875" y="4568075"/>
            <a:ext cx="5640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https://medium.com/towards-data-science/neural-network-architectures-156e5bad51ba</a:t>
            </a: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3D564A-A9A5-9AFC-75FA-565F905A249E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3859657383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87"/>
          <p:cNvSpPr/>
          <p:nvPr/>
        </p:nvSpPr>
        <p:spPr>
          <a:xfrm>
            <a:off x="3593250" y="1072600"/>
            <a:ext cx="825600" cy="804300"/>
          </a:xfrm>
          <a:prstGeom prst="rect">
            <a:avLst/>
          </a:prstGeom>
          <a:noFill/>
          <a:ln w="76200" cap="flat" cmpd="sng">
            <a:solidFill>
              <a:srgbClr val="F18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22" name="Google Shape;1222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875" y="799690"/>
            <a:ext cx="5640650" cy="377216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23" name="Google Shape;1223;p87"/>
          <p:cNvSpPr txBox="1"/>
          <p:nvPr/>
        </p:nvSpPr>
        <p:spPr>
          <a:xfrm>
            <a:off x="70125" y="1768475"/>
            <a:ext cx="21138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latin typeface="Nunito"/>
                <a:ea typeface="Nunito"/>
                <a:cs typeface="Nunito"/>
                <a:sym typeface="Nunito"/>
              </a:rPr>
              <a:t>ShuffleNet</a:t>
            </a:r>
            <a:endParaRPr sz="1900"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latin typeface="Nunito"/>
                <a:ea typeface="Nunito"/>
                <a:cs typeface="Nunito"/>
                <a:sym typeface="Nunito"/>
              </a:rPr>
              <a:t>MobileNet</a:t>
            </a:r>
            <a:endParaRPr sz="1900"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latin typeface="Nunito"/>
                <a:ea typeface="Nunito"/>
                <a:cs typeface="Nunito"/>
                <a:sym typeface="Nunito"/>
              </a:rPr>
              <a:t>Xception</a:t>
            </a:r>
            <a:endParaRPr sz="1900"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900">
                <a:latin typeface="Nunito"/>
                <a:ea typeface="Nunito"/>
                <a:cs typeface="Nunito"/>
                <a:sym typeface="Nunito"/>
              </a:rPr>
              <a:t>DenseNet</a:t>
            </a:r>
            <a:endParaRPr sz="1900">
              <a:latin typeface="Nunito"/>
              <a:ea typeface="Nunito"/>
              <a:cs typeface="Nunito"/>
              <a:sym typeface="Nunito"/>
            </a:endParaRPr>
          </a:p>
          <a:p>
            <a:pPr marL="457200" lvl="0" indent="0" algn="l" rtl="0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900">
                <a:latin typeface="Nunito"/>
                <a:ea typeface="Nunito"/>
                <a:cs typeface="Nunito"/>
                <a:sym typeface="Nunito"/>
              </a:rPr>
              <a:t>SqueezeNet</a:t>
            </a:r>
            <a:endParaRPr sz="1900"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1224" name="Google Shape;1224;p87"/>
          <p:cNvCxnSpPr/>
          <p:nvPr/>
        </p:nvCxnSpPr>
        <p:spPr>
          <a:xfrm>
            <a:off x="1899075" y="2030225"/>
            <a:ext cx="1541400" cy="884400"/>
          </a:xfrm>
          <a:prstGeom prst="straightConnector1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5" name="Google Shape;1225;p87"/>
          <p:cNvCxnSpPr/>
          <p:nvPr/>
        </p:nvCxnSpPr>
        <p:spPr>
          <a:xfrm rot="10800000" flipH="1">
            <a:off x="1980200" y="3458075"/>
            <a:ext cx="1452300" cy="389400"/>
          </a:xfrm>
          <a:prstGeom prst="straightConnector1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226" name="Google Shape;1226;p87"/>
          <p:cNvCxnSpPr/>
          <p:nvPr/>
        </p:nvCxnSpPr>
        <p:spPr>
          <a:xfrm rot="10800000" flipH="1">
            <a:off x="1793600" y="1981425"/>
            <a:ext cx="1517100" cy="495000"/>
          </a:xfrm>
          <a:prstGeom prst="straightConnector1">
            <a:avLst/>
          </a:prstGeom>
          <a:noFill/>
          <a:ln w="28575" cap="flat" cmpd="sng">
            <a:solidFill>
              <a:srgbClr val="0095EB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7" name="Google Shape;1227;p8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235</a:t>
            </a:fld>
            <a:endParaRPr/>
          </a:p>
        </p:txBody>
      </p:sp>
      <p:sp>
        <p:nvSpPr>
          <p:cNvPr id="1228" name="Google Shape;1228;p87"/>
          <p:cNvSpPr txBox="1"/>
          <p:nvPr/>
        </p:nvSpPr>
        <p:spPr>
          <a:xfrm>
            <a:off x="2933875" y="4568075"/>
            <a:ext cx="5640600" cy="3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 u="sng">
                <a:solidFill>
                  <a:schemeClr val="hlink"/>
                </a:solidFill>
                <a:latin typeface="Nunito"/>
                <a:ea typeface="Nunito"/>
                <a:cs typeface="Nunito"/>
                <a:sym typeface="Nunito"/>
                <a:hlinkClick r:id="rId4"/>
              </a:rPr>
              <a:t>https://medium.com/towards-data-science/neural-network-architectures-156e5bad51ba</a:t>
            </a: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 b="1">
              <a:solidFill>
                <a:srgbClr val="424242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3554BD-206B-17AA-3B37-AC0BC7274C73}"/>
              </a:ext>
            </a:extLst>
          </p:cNvPr>
          <p:cNvSpPr txBox="1"/>
          <p:nvPr/>
        </p:nvSpPr>
        <p:spPr>
          <a:xfrm>
            <a:off x="5876012" y="4852785"/>
            <a:ext cx="3147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Slide Credit: </a:t>
            </a:r>
            <a:r>
              <a:rPr lang="en-US" sz="1200" dirty="0">
                <a:hlinkClick r:id="rId5"/>
              </a:rPr>
              <a:t>Prof. Sandra Avila </a:t>
            </a:r>
            <a:r>
              <a:rPr lang="en-US" sz="1200" dirty="0"/>
              <a:t>- UNICAMP</a:t>
            </a:r>
          </a:p>
        </p:txBody>
      </p:sp>
    </p:spTree>
    <p:extLst>
      <p:ext uri="{BB962C8B-B14F-4D97-AF65-F5344CB8AC3E}">
        <p14:creationId xmlns:p14="http://schemas.microsoft.com/office/powerpoint/2010/main" val="396811552"/>
      </p:ext>
    </p:extLst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4" name="Google Shape;123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8400" y="-24750"/>
            <a:ext cx="5391801" cy="519301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235" name="Google Shape;1235;p88"/>
          <p:cNvSpPr txBox="1"/>
          <p:nvPr/>
        </p:nvSpPr>
        <p:spPr>
          <a:xfrm>
            <a:off x="18272" y="0"/>
            <a:ext cx="4103400" cy="514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" sz="1200">
                <a:latin typeface="Nunito"/>
                <a:ea typeface="Nunito"/>
                <a:cs typeface="Nunito"/>
                <a:sym typeface="Nunito"/>
              </a:rPr>
              <a:t>“Benchmark Analysis of Representative Deep Neural Network Architectures”, Nov. 2018. </a:t>
            </a:r>
            <a:r>
              <a:rPr lang="en" sz="1200" u="sng">
                <a:solidFill>
                  <a:srgbClr val="0097A7"/>
                </a:solidFill>
                <a:latin typeface="Nunito"/>
                <a:ea typeface="Nunito"/>
                <a:cs typeface="Nunito"/>
                <a:sym typeface="Nuni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https://doi.org/10.1109/ACCESS.2018.2877890</a:t>
            </a:r>
            <a:endParaRPr sz="1200"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1103019643"/>
      </p:ext>
    </p:extLst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E285D-27EB-5715-FB46-8894CCC0E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9E8B31E8-8666-A8CA-599F-9B7408629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Best Practices: Hyperparameters (Use random search instead of Grid Search)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D0ED5C85-83E7-C55C-1D91-95D58C72A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237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10879EE-A09C-9E56-5B6E-CEC007E6511D}"/>
              </a:ext>
            </a:extLst>
          </p:cNvPr>
          <p:cNvSpPr/>
          <p:nvPr/>
        </p:nvSpPr>
        <p:spPr>
          <a:xfrm>
            <a:off x="5824151" y="4456670"/>
            <a:ext cx="766119" cy="23889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195336-30D7-BA2E-2715-E2DF92DBF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651" y="1364016"/>
            <a:ext cx="6258697" cy="33315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9429DE-95E1-FF00-8B01-EC50474A24D1}"/>
              </a:ext>
            </a:extLst>
          </p:cNvPr>
          <p:cNvSpPr txBox="1"/>
          <p:nvPr/>
        </p:nvSpPr>
        <p:spPr>
          <a:xfrm>
            <a:off x="3797644" y="4868174"/>
            <a:ext cx="51010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</a:rPr>
              <a:t>Illustration of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</a:rPr>
              <a:t>Bergstra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</a:rPr>
              <a:t> et al., 2012 by Shayne </a:t>
            </a:r>
            <a:r>
              <a:rPr lang="en-US" sz="1100" dirty="0" err="1">
                <a:solidFill>
                  <a:schemeClr val="bg1">
                    <a:lumMod val="65000"/>
                  </a:schemeClr>
                </a:solidFill>
              </a:rPr>
              <a:t>Longpre</a:t>
            </a:r>
            <a:r>
              <a:rPr lang="en-US" sz="1100" dirty="0">
                <a:solidFill>
                  <a:schemeClr val="bg1">
                    <a:lumMod val="65000"/>
                  </a:schemeClr>
                </a:solidFill>
              </a:rPr>
              <a:t>, copyright CS231n 2017</a:t>
            </a:r>
          </a:p>
        </p:txBody>
      </p:sp>
    </p:spTree>
    <p:extLst>
      <p:ext uri="{BB962C8B-B14F-4D97-AF65-F5344CB8AC3E}">
        <p14:creationId xmlns:p14="http://schemas.microsoft.com/office/powerpoint/2010/main" val="3723708872"/>
      </p:ext>
    </p:extLst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022BE-A713-6D41-EE30-B376AC45D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555643-7B3A-BB28-0B9D-1E617ECA4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0"/>
            <a:ext cx="6172200" cy="5143500"/>
          </a:xfrm>
        </p:spPr>
        <p:txBody>
          <a:bodyPr/>
          <a:lstStyle/>
          <a:p>
            <a:r>
              <a:rPr lang="en-US" dirty="0"/>
              <a:t>Extra: Understanding CNNs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DB123BB-56E7-53CC-5874-06335C5CE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238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058735"/>
      </p:ext>
    </p:extLst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730989"/>
            <a:ext cx="3192975" cy="1309323"/>
          </a:xfrm>
        </p:spPr>
      </p:pic>
      <p:sp>
        <p:nvSpPr>
          <p:cNvPr id="2" name="Rounded Rectangle 1"/>
          <p:cNvSpPr/>
          <p:nvPr/>
        </p:nvSpPr>
        <p:spPr>
          <a:xfrm>
            <a:off x="1200150" y="1273209"/>
            <a:ext cx="3301604" cy="3321414"/>
          </a:xfrm>
          <a:prstGeom prst="roundRect">
            <a:avLst/>
          </a:prstGeom>
          <a:noFill/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black"/>
              </a:solidFill>
              <a:latin typeface="Arial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629150" y="1273209"/>
            <a:ext cx="3314700" cy="3298791"/>
          </a:xfrm>
          <a:prstGeom prst="roundRect">
            <a:avLst/>
          </a:prstGeom>
          <a:noFill/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black"/>
              </a:solidFill>
              <a:latin typeface="Arial"/>
            </a:endParaRPr>
          </a:p>
        </p:txBody>
      </p:sp>
      <p:sp>
        <p:nvSpPr>
          <p:cNvPr id="15369" name="Rectangle 2"/>
          <p:cNvSpPr>
            <a:spLocks noChangeArrowheads="1"/>
          </p:cNvSpPr>
          <p:nvPr/>
        </p:nvSpPr>
        <p:spPr bwMode="auto">
          <a:xfrm>
            <a:off x="1432631" y="3741568"/>
            <a:ext cx="288841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800">
              <a:spcBef>
                <a:spcPct val="0"/>
              </a:spcBef>
              <a:buClrTx/>
              <a:buNone/>
              <a:defRPr/>
            </a:pPr>
            <a:r>
              <a:rPr lang="en-US" altLang="en-US" sz="15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Hubel and </a:t>
            </a:r>
            <a:r>
              <a:rPr lang="en-US" altLang="en-US" sz="1500" kern="1200" dirty="0" err="1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Weisel’s</a:t>
            </a:r>
            <a:r>
              <a:rPr lang="en-US" altLang="en-US" sz="150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 architecture</a:t>
            </a:r>
          </a:p>
        </p:txBody>
      </p:sp>
      <p:sp>
        <p:nvSpPr>
          <p:cNvPr id="15370" name="Rectangle 9"/>
          <p:cNvSpPr>
            <a:spLocks noChangeArrowheads="1"/>
          </p:cNvSpPr>
          <p:nvPr/>
        </p:nvSpPr>
        <p:spPr bwMode="auto">
          <a:xfrm>
            <a:off x="5197224" y="4112270"/>
            <a:ext cx="216597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800">
              <a:spcBef>
                <a:spcPct val="0"/>
              </a:spcBef>
              <a:buClrTx/>
              <a:buNone/>
              <a:defRPr/>
            </a:pPr>
            <a:r>
              <a:rPr lang="en-US" altLang="en-US" sz="1350" kern="1200" dirty="0">
                <a:solidFill>
                  <a:prstClr val="black"/>
                </a:solidFill>
                <a:latin typeface="Arial" panose="020B0604020202020204" pitchFamily="34" charset="0"/>
                <a:cs typeface="+mn-cs"/>
              </a:rPr>
              <a:t>Multi-layer neural network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4788" y="3976008"/>
            <a:ext cx="1114425" cy="11674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4953063"/>
            <a:ext cx="1447832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solidFill>
                  <a:prstClr val="black"/>
                </a:solidFill>
                <a:ea typeface="+mn-ea"/>
                <a:cs typeface="+mn-cs"/>
              </a:rPr>
              <a:t>Adapted from </a:t>
            </a:r>
            <a:r>
              <a:rPr lang="en-US" sz="788" kern="1200" dirty="0" err="1">
                <a:solidFill>
                  <a:prstClr val="black"/>
                </a:solidFill>
                <a:ea typeface="+mn-ea"/>
                <a:cs typeface="+mn-cs"/>
              </a:rPr>
              <a:t>Jia</a:t>
            </a:r>
            <a:r>
              <a:rPr lang="en-US" sz="788" kern="1200" dirty="0">
                <a:solidFill>
                  <a:prstClr val="black"/>
                </a:solidFill>
                <a:ea typeface="+mn-ea"/>
                <a:cs typeface="+mn-cs"/>
              </a:rPr>
              <a:t>-bin Huang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Biological analog</a:t>
            </a:r>
          </a:p>
        </p:txBody>
      </p:sp>
      <p:pic>
        <p:nvPicPr>
          <p:cNvPr id="11" name="Picture 2" descr="http://neuralnetworksanddeeplearning.com/images/tikz3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4860239" y="2049051"/>
            <a:ext cx="2809930" cy="139994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88DE83A-D0D4-705B-F8BB-4D74AECC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239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635319"/>
      </p:ext>
    </p:extLst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1</a:t>
            </a:r>
          </a:p>
        </p:txBody>
      </p:sp>
      <p:pic>
        <p:nvPicPr>
          <p:cNvPr id="3" name="Picture 2" descr="norm_vs_not_withnorm_images_7x7_pixF1_top9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047" y="1112808"/>
            <a:ext cx="4479062" cy="36502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/>
          <a:srcRect l="-1" r="-1"/>
          <a:stretch/>
        </p:blipFill>
        <p:spPr>
          <a:xfrm>
            <a:off x="920960" y="1112808"/>
            <a:ext cx="1881678" cy="1535742"/>
          </a:xfrm>
          <a:prstGeom prst="rect">
            <a:avLst/>
          </a:prstGeo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05955" y="4853635"/>
            <a:ext cx="7274215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685800">
              <a:spcBef>
                <a:spcPct val="0"/>
              </a:spcBef>
              <a:buClrTx/>
              <a:buNone/>
              <a:defRPr/>
            </a:pP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Visualizing and Understanding Convolutional Networks [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5"/>
              </a:rPr>
              <a:t>Zeiler and Fergus, ECCV 2014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]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ACDBA82-2207-BDB5-DB8F-DB7BB79CB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240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739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2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017" y="994207"/>
            <a:ext cx="6675967" cy="3257550"/>
          </a:xfr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864767" y="4853635"/>
            <a:ext cx="73401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685800">
              <a:spcBef>
                <a:spcPct val="0"/>
              </a:spcBef>
              <a:buClrTx/>
              <a:buNone/>
              <a:defRPr/>
            </a:pP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Visualizing and Understanding Convolutional Networks [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3"/>
              </a:rPr>
              <a:t>Zeiler and Fergus, ECCV 2014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65310" y="4253432"/>
            <a:ext cx="3506638" cy="438574"/>
          </a:xfrm>
          <a:prstGeom prst="rect">
            <a:avLst/>
          </a:prstGeom>
          <a:solidFill>
            <a:schemeClr val="bg1"/>
          </a:solidFill>
        </p:spPr>
        <p:txBody>
          <a:bodyPr wrap="square" lIns="68573" tIns="34286" rIns="68573" bIns="34286" rtlCol="0">
            <a:spAutoFit/>
          </a:bodyPr>
          <a:lstStyle/>
          <a:p>
            <a:pPr marL="214313" indent="-214313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Char char="•"/>
              <a:defRPr/>
            </a:pPr>
            <a:r>
              <a:rPr lang="en-US" sz="1200" kern="1200" dirty="0">
                <a:ea typeface="+mn-ea"/>
                <a:cs typeface="Adobe Caslon Pro"/>
              </a:rPr>
              <a:t>Patches from validation images that give maximal activation of a given feature map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99726" y="4253432"/>
            <a:ext cx="1792538" cy="623239"/>
          </a:xfrm>
          <a:prstGeom prst="rect">
            <a:avLst/>
          </a:prstGeom>
          <a:solidFill>
            <a:schemeClr val="bg1"/>
          </a:solidFill>
        </p:spPr>
        <p:txBody>
          <a:bodyPr wrap="square" lIns="68573" tIns="34286" rIns="68573" bIns="34286" rtlCol="0">
            <a:spAutoFit/>
          </a:bodyPr>
          <a:lstStyle/>
          <a:p>
            <a:pPr marL="214313" indent="-214313" defTabSz="68580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Arial"/>
              <a:buChar char="•"/>
              <a:defRPr/>
            </a:pPr>
            <a:r>
              <a:rPr lang="en-US" sz="1200" kern="1200" dirty="0">
                <a:ea typeface="+mn-ea"/>
                <a:cs typeface="Adobe Caslon Pro"/>
              </a:rPr>
              <a:t>Activations projected down to pixel level via </a:t>
            </a:r>
            <a:r>
              <a:rPr lang="en-US" sz="1200" kern="1200" dirty="0" err="1">
                <a:ea typeface="+mn-ea"/>
                <a:cs typeface="Adobe Caslon Pro"/>
              </a:rPr>
              <a:t>decovolution</a:t>
            </a:r>
            <a:r>
              <a:rPr lang="en-US" sz="1200" kern="1200" dirty="0">
                <a:ea typeface="+mn-ea"/>
                <a:cs typeface="Adobe Caslon Pro"/>
              </a:rPr>
              <a:t> 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9770B39F-BFAF-DD74-7142-D86E824B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003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032" y="1574974"/>
            <a:ext cx="6647936" cy="2485795"/>
          </a:xfrm>
          <a:prstGeom prst="rect">
            <a:avLst/>
          </a:prstGeom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128379" y="4746541"/>
            <a:ext cx="7018842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685800">
              <a:spcBef>
                <a:spcPct val="0"/>
              </a:spcBef>
              <a:buClrTx/>
              <a:buNone/>
              <a:defRPr/>
            </a:pP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Visualizing and Understanding Convolutional Networks [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3"/>
              </a:rPr>
              <a:t>Zeiler and Fergus, ECCV 2014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]</a:t>
            </a: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C653562E-ED0F-656B-8854-B946F68FA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242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557213"/>
      </p:ext>
    </p:extLst>
  </p:cSld>
  <p:clrMapOvr>
    <a:masterClrMapping/>
  </p:clrMapOvr>
  <p:transition/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4 and 5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1081498"/>
            <a:ext cx="5829300" cy="3596802"/>
          </a:xfr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11903" y="4820683"/>
            <a:ext cx="723302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defTabSz="685800">
              <a:spcBef>
                <a:spcPct val="0"/>
              </a:spcBef>
              <a:buClrTx/>
              <a:buNone/>
              <a:defRPr/>
            </a:pP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Visualizing and Understanding Convolutional Networks [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3"/>
              </a:rPr>
              <a:t>Zeiler and Fergus, ECCV 2014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]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260BCC-726D-DF2B-8043-3B7CC9D5C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243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747911"/>
      </p:ext>
    </p:extLst>
  </p:cSld>
  <p:clrMapOvr>
    <a:masterClrMapping/>
  </p:clrMapOvr>
  <p:transition/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Occlusion experiments</a:t>
            </a:r>
          </a:p>
        </p:txBody>
      </p:sp>
      <p:sp>
        <p:nvSpPr>
          <p:cNvPr id="5" name="object 5"/>
          <p:cNvSpPr/>
          <p:nvPr/>
        </p:nvSpPr>
        <p:spPr>
          <a:xfrm>
            <a:off x="3472272" y="1077720"/>
            <a:ext cx="1076267" cy="3368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69477" y="1077720"/>
            <a:ext cx="1062035" cy="33686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21515" y="1680353"/>
            <a:ext cx="1523523" cy="8261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dirty="0">
                <a:solidFill>
                  <a:prstClr val="black"/>
                </a:solidFill>
                <a:ea typeface="+mn-ea"/>
              </a:rPr>
              <a:t>(as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a function of</a:t>
            </a:r>
            <a:r>
              <a:rPr sz="1350" kern="1200" spc="-38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the  position of the  square of zeros in  the original</a:t>
            </a:r>
            <a:r>
              <a:rPr sz="1350" kern="1200" spc="-23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image)</a:t>
            </a:r>
            <a:endParaRPr sz="13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28077" y="1281852"/>
            <a:ext cx="1338739" cy="3164681"/>
          </a:xfrm>
          <a:custGeom>
            <a:avLst/>
            <a:gdLst/>
            <a:ahLst/>
            <a:cxnLst/>
            <a:rect l="l" t="t" r="r" b="b"/>
            <a:pathLst>
              <a:path w="1784984" h="4219575">
                <a:moveTo>
                  <a:pt x="0" y="0"/>
                </a:moveTo>
                <a:lnTo>
                  <a:pt x="1784996" y="0"/>
                </a:lnTo>
                <a:lnTo>
                  <a:pt x="1784996" y="4219491"/>
                </a:lnTo>
                <a:lnTo>
                  <a:pt x="0" y="421949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650119" y="1202651"/>
            <a:ext cx="843439" cy="438150"/>
          </a:xfrm>
          <a:custGeom>
            <a:avLst/>
            <a:gdLst/>
            <a:ahLst/>
            <a:cxnLst/>
            <a:rect l="l" t="t" r="r" b="b"/>
            <a:pathLst>
              <a:path w="1124584" h="584200">
                <a:moveTo>
                  <a:pt x="0" y="0"/>
                </a:moveTo>
                <a:lnTo>
                  <a:pt x="1124372" y="58386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487960" y="1630075"/>
            <a:ext cx="34290" cy="25718"/>
          </a:xfrm>
          <a:custGeom>
            <a:avLst/>
            <a:gdLst/>
            <a:ahLst/>
            <a:cxnLst/>
            <a:rect l="l" t="t" r="r" b="b"/>
            <a:pathLst>
              <a:path w="45720" h="34290">
                <a:moveTo>
                  <a:pt x="0" y="27924"/>
                </a:moveTo>
                <a:lnTo>
                  <a:pt x="45624" y="33882"/>
                </a:lnTo>
                <a:lnTo>
                  <a:pt x="14499" y="0"/>
                </a:lnTo>
                <a:lnTo>
                  <a:pt x="0" y="2792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12" name="object 9"/>
          <p:cNvSpPr txBox="1">
            <a:spLocks/>
          </p:cNvSpPr>
          <p:nvPr/>
        </p:nvSpPr>
        <p:spPr bwMode="auto">
          <a:xfrm>
            <a:off x="4010396" y="4521473"/>
            <a:ext cx="6590288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525" defTabSz="685800">
              <a:spcBef>
                <a:spcPts val="8"/>
              </a:spcBef>
              <a:buClrTx/>
              <a:defRPr/>
            </a:pPr>
            <a:r>
              <a:rPr lang="de-DE" sz="1050" spc="-4" dirty="0">
                <a:solidFill>
                  <a:srgbClr val="000000"/>
                </a:solidFill>
                <a:latin typeface="Arial"/>
              </a:rPr>
              <a:t>[Zeiler &amp; Fergus</a:t>
            </a:r>
            <a:r>
              <a:rPr lang="de-DE" sz="1050" spc="-15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sz="1050" spc="-4" dirty="0">
                <a:solidFill>
                  <a:srgbClr val="000000"/>
                </a:solidFill>
                <a:latin typeface="Arial"/>
              </a:rPr>
              <a:t>2014]</a:t>
            </a:r>
            <a:endParaRPr lang="de-DE" sz="10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24555-C04A-10AB-21FD-A4EC451FF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244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066574"/>
      </p:ext>
    </p:extLst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Occlusion experiments</a:t>
            </a:r>
          </a:p>
        </p:txBody>
      </p:sp>
      <p:sp>
        <p:nvSpPr>
          <p:cNvPr id="4" name="object 4"/>
          <p:cNvSpPr/>
          <p:nvPr/>
        </p:nvSpPr>
        <p:spPr>
          <a:xfrm>
            <a:off x="3472263" y="1127144"/>
            <a:ext cx="1076267" cy="3368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69468" y="1127144"/>
            <a:ext cx="1062035" cy="33686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50110" y="1252075"/>
            <a:ext cx="843439" cy="438150"/>
          </a:xfrm>
          <a:custGeom>
            <a:avLst/>
            <a:gdLst/>
            <a:ahLst/>
            <a:cxnLst/>
            <a:rect l="l" t="t" r="r" b="b"/>
            <a:pathLst>
              <a:path w="1124584" h="584200">
                <a:moveTo>
                  <a:pt x="0" y="0"/>
                </a:moveTo>
                <a:lnTo>
                  <a:pt x="1124372" y="583861"/>
                </a:lnTo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87951" y="1679499"/>
            <a:ext cx="34290" cy="25718"/>
          </a:xfrm>
          <a:custGeom>
            <a:avLst/>
            <a:gdLst/>
            <a:ahLst/>
            <a:cxnLst/>
            <a:rect l="l" t="t" r="r" b="b"/>
            <a:pathLst>
              <a:path w="45720" h="34290">
                <a:moveTo>
                  <a:pt x="0" y="27924"/>
                </a:moveTo>
                <a:lnTo>
                  <a:pt x="45624" y="33882"/>
                </a:lnTo>
                <a:lnTo>
                  <a:pt x="14499" y="0"/>
                </a:lnTo>
                <a:lnTo>
                  <a:pt x="0" y="27924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21506" y="1729777"/>
            <a:ext cx="1523523" cy="8261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defTabSz="685800">
              <a:lnSpc>
                <a:spcPct val="100699"/>
              </a:lnSpc>
              <a:buClrTx/>
              <a:defRPr/>
            </a:pPr>
            <a:r>
              <a:rPr sz="1350" kern="1200" dirty="0">
                <a:solidFill>
                  <a:prstClr val="black"/>
                </a:solidFill>
                <a:ea typeface="+mn-ea"/>
              </a:rPr>
              <a:t>(as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a function of</a:t>
            </a:r>
            <a:r>
              <a:rPr sz="1350" kern="1200" spc="-38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the  position of the  square of zeros in  the original</a:t>
            </a:r>
            <a:r>
              <a:rPr sz="1350" kern="1200" spc="-23" dirty="0">
                <a:solidFill>
                  <a:prstClr val="black"/>
                </a:solidFill>
                <a:ea typeface="+mn-ea"/>
              </a:rPr>
              <a:t> </a:t>
            </a:r>
            <a:r>
              <a:rPr sz="1350" kern="1200" spc="-4" dirty="0">
                <a:solidFill>
                  <a:prstClr val="black"/>
                </a:solidFill>
                <a:ea typeface="+mn-ea"/>
              </a:rPr>
              <a:t>image)</a:t>
            </a:r>
            <a:endParaRPr sz="1350" kern="1200">
              <a:solidFill>
                <a:prstClr val="black"/>
              </a:solidFill>
              <a:ea typeface="+mn-ea"/>
            </a:endParaRPr>
          </a:p>
        </p:txBody>
      </p:sp>
      <p:sp>
        <p:nvSpPr>
          <p:cNvPr id="9" name="object 9"/>
          <p:cNvSpPr txBox="1">
            <a:spLocks/>
          </p:cNvSpPr>
          <p:nvPr/>
        </p:nvSpPr>
        <p:spPr bwMode="auto">
          <a:xfrm>
            <a:off x="4010396" y="4521473"/>
            <a:ext cx="6590288" cy="16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525" defTabSz="685800">
              <a:spcBef>
                <a:spcPts val="8"/>
              </a:spcBef>
              <a:buClrTx/>
              <a:defRPr/>
            </a:pPr>
            <a:r>
              <a:rPr lang="de-DE" sz="1050" spc="-4" dirty="0">
                <a:solidFill>
                  <a:srgbClr val="000000"/>
                </a:solidFill>
                <a:latin typeface="Arial"/>
              </a:rPr>
              <a:t>[Zeiler &amp; Fergus</a:t>
            </a:r>
            <a:r>
              <a:rPr lang="de-DE" sz="1050" spc="-15" dirty="0">
                <a:solidFill>
                  <a:srgbClr val="000000"/>
                </a:solidFill>
                <a:latin typeface="Arial"/>
              </a:rPr>
              <a:t> </a:t>
            </a:r>
            <a:r>
              <a:rPr lang="de-DE" sz="1050" spc="-4" dirty="0">
                <a:solidFill>
                  <a:srgbClr val="000000"/>
                </a:solidFill>
                <a:latin typeface="Arial"/>
              </a:rPr>
              <a:t>2014]</a:t>
            </a:r>
            <a:endParaRPr lang="de-DE" sz="10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C9A13FDC-DEBB-22D2-BD3E-A9C5CA15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245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630634"/>
      </p:ext>
    </p:extLst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image maximizes a class score?</a:t>
            </a:r>
          </a:p>
        </p:txBody>
      </p:sp>
      <p:sp>
        <p:nvSpPr>
          <p:cNvPr id="4" name="object 5"/>
          <p:cNvSpPr/>
          <p:nvPr/>
        </p:nvSpPr>
        <p:spPr>
          <a:xfrm>
            <a:off x="2098680" y="1205362"/>
            <a:ext cx="4559728" cy="17114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5" name="object 6"/>
          <p:cNvSpPr/>
          <p:nvPr/>
        </p:nvSpPr>
        <p:spPr>
          <a:xfrm>
            <a:off x="2095108" y="1201787"/>
            <a:ext cx="4567238" cy="1718786"/>
          </a:xfrm>
          <a:custGeom>
            <a:avLst/>
            <a:gdLst/>
            <a:ahLst/>
            <a:cxnLst/>
            <a:rect l="l" t="t" r="r" b="b"/>
            <a:pathLst>
              <a:path w="6089650" h="2291715">
                <a:moveTo>
                  <a:pt x="0" y="0"/>
                </a:moveTo>
                <a:lnTo>
                  <a:pt x="6089157" y="0"/>
                </a:lnTo>
                <a:lnTo>
                  <a:pt x="6089157" y="2291412"/>
                </a:lnTo>
                <a:lnTo>
                  <a:pt x="0" y="2291412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6" name="object 7"/>
          <p:cNvSpPr txBox="1"/>
          <p:nvPr/>
        </p:nvSpPr>
        <p:spPr>
          <a:xfrm>
            <a:off x="1630462" y="3144787"/>
            <a:ext cx="6007418" cy="923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defTabSz="685800">
              <a:buClrTx/>
              <a:defRPr/>
            </a:pPr>
            <a:r>
              <a:rPr sz="1200" b="1" kern="1200" spc="-4" dirty="0">
                <a:solidFill>
                  <a:prstClr val="black"/>
                </a:solidFill>
                <a:ea typeface="+mn-ea"/>
              </a:rPr>
              <a:t>Repeat:</a:t>
            </a:r>
            <a:endParaRPr sz="1200" kern="1200" dirty="0">
              <a:solidFill>
                <a:prstClr val="black"/>
              </a:solidFill>
              <a:ea typeface="+mn-ea"/>
            </a:endParaRPr>
          </a:p>
          <a:p>
            <a:pPr marL="352425" indent="-298609" defTabSz="685800">
              <a:spcBef>
                <a:spcPts val="23"/>
              </a:spcBef>
              <a:buClrTx/>
              <a:buFontTx/>
              <a:buAutoNum type="arabicPeriod"/>
              <a:tabLst>
                <a:tab pos="351949" algn="l"/>
                <a:tab pos="352425" algn="l"/>
              </a:tabLst>
              <a:defRPr/>
            </a:pPr>
            <a:r>
              <a:rPr sz="1200" kern="1200" spc="-4" dirty="0">
                <a:solidFill>
                  <a:prstClr val="black"/>
                </a:solidFill>
                <a:ea typeface="+mn-ea"/>
              </a:rPr>
              <a:t>Forward an</a:t>
            </a:r>
            <a:r>
              <a:rPr sz="1200" kern="1200" spc="-30" dirty="0">
                <a:solidFill>
                  <a:prstClr val="black"/>
                </a:solidFill>
                <a:ea typeface="+mn-ea"/>
              </a:rPr>
              <a:t> </a:t>
            </a:r>
            <a:r>
              <a:rPr sz="1200" kern="1200" spc="-4" dirty="0">
                <a:solidFill>
                  <a:prstClr val="black"/>
                </a:solidFill>
                <a:ea typeface="+mn-ea"/>
              </a:rPr>
              <a:t>image</a:t>
            </a:r>
            <a:endParaRPr sz="1200" kern="1200" dirty="0">
              <a:solidFill>
                <a:prstClr val="black"/>
              </a:solidFill>
              <a:ea typeface="+mn-ea"/>
            </a:endParaRPr>
          </a:p>
          <a:p>
            <a:pPr marL="352425" indent="-298609" defTabSz="685800">
              <a:spcBef>
                <a:spcPts val="23"/>
              </a:spcBef>
              <a:buClrTx/>
              <a:buFontTx/>
              <a:buAutoNum type="arabicPeriod"/>
              <a:tabLst>
                <a:tab pos="351949" algn="l"/>
                <a:tab pos="352425" algn="l"/>
              </a:tabLst>
              <a:defRPr/>
            </a:pPr>
            <a:r>
              <a:rPr sz="1200" kern="1200" spc="-4" dirty="0">
                <a:solidFill>
                  <a:prstClr val="black"/>
                </a:solidFill>
                <a:ea typeface="+mn-ea"/>
              </a:rPr>
              <a:t>Set activations in layer of interest to all zero, except for a 1.0 for a neuron of</a:t>
            </a:r>
            <a:r>
              <a:rPr sz="1200" kern="1200" spc="172" dirty="0">
                <a:solidFill>
                  <a:prstClr val="black"/>
                </a:solidFill>
                <a:ea typeface="+mn-ea"/>
              </a:rPr>
              <a:t> </a:t>
            </a:r>
            <a:r>
              <a:rPr sz="1200" kern="1200" spc="-4" dirty="0">
                <a:solidFill>
                  <a:prstClr val="black"/>
                </a:solidFill>
                <a:ea typeface="+mn-ea"/>
              </a:rPr>
              <a:t>interest</a:t>
            </a:r>
            <a:endParaRPr sz="1200" kern="1200" dirty="0">
              <a:solidFill>
                <a:prstClr val="black"/>
              </a:solidFill>
              <a:ea typeface="+mn-ea"/>
            </a:endParaRPr>
          </a:p>
          <a:p>
            <a:pPr marL="352425" indent="-298609" defTabSz="685800">
              <a:spcBef>
                <a:spcPts val="23"/>
              </a:spcBef>
              <a:buClrTx/>
              <a:buFontTx/>
              <a:buAutoNum type="arabicPeriod"/>
              <a:tabLst>
                <a:tab pos="351949" algn="l"/>
                <a:tab pos="352425" algn="l"/>
              </a:tabLst>
              <a:defRPr/>
            </a:pPr>
            <a:r>
              <a:rPr sz="1200" kern="1200" spc="-4" dirty="0">
                <a:solidFill>
                  <a:prstClr val="black"/>
                </a:solidFill>
                <a:ea typeface="+mn-ea"/>
              </a:rPr>
              <a:t>Backprop to</a:t>
            </a:r>
            <a:r>
              <a:rPr sz="1200" kern="1200" spc="-30" dirty="0">
                <a:solidFill>
                  <a:prstClr val="black"/>
                </a:solidFill>
                <a:ea typeface="+mn-ea"/>
              </a:rPr>
              <a:t> </a:t>
            </a:r>
            <a:r>
              <a:rPr sz="1200" kern="1200" spc="-4" dirty="0">
                <a:solidFill>
                  <a:prstClr val="black"/>
                </a:solidFill>
                <a:ea typeface="+mn-ea"/>
              </a:rPr>
              <a:t>image</a:t>
            </a:r>
            <a:endParaRPr sz="1200" kern="1200" dirty="0">
              <a:solidFill>
                <a:prstClr val="black"/>
              </a:solidFill>
              <a:ea typeface="+mn-ea"/>
            </a:endParaRPr>
          </a:p>
          <a:p>
            <a:pPr marL="352425" indent="-298609" defTabSz="685800">
              <a:spcBef>
                <a:spcPts val="23"/>
              </a:spcBef>
              <a:buClrTx/>
              <a:buFontTx/>
              <a:buAutoNum type="arabicPeriod"/>
              <a:tabLst>
                <a:tab pos="351949" algn="l"/>
                <a:tab pos="352425" algn="l"/>
              </a:tabLst>
              <a:defRPr/>
            </a:pPr>
            <a:r>
              <a:rPr sz="1200" kern="1200" spc="-4" dirty="0">
                <a:solidFill>
                  <a:prstClr val="black"/>
                </a:solidFill>
                <a:ea typeface="+mn-ea"/>
              </a:rPr>
              <a:t>Do an “image</a:t>
            </a:r>
            <a:r>
              <a:rPr sz="1200" kern="1200" spc="-19" dirty="0">
                <a:solidFill>
                  <a:prstClr val="black"/>
                </a:solidFill>
                <a:ea typeface="+mn-ea"/>
              </a:rPr>
              <a:t> </a:t>
            </a:r>
            <a:r>
              <a:rPr sz="1200" kern="1200" spc="-4" dirty="0">
                <a:solidFill>
                  <a:prstClr val="black"/>
                </a:solidFill>
                <a:ea typeface="+mn-ea"/>
              </a:rPr>
              <a:t>update”</a:t>
            </a:r>
            <a:endParaRPr sz="120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CB1A3285-5BD5-8F8D-62F0-D17A5177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246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596095"/>
      </p:ext>
    </p:extLst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image maximizes a class score?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05082" y="4364232"/>
            <a:ext cx="4959668" cy="348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algn="ctr" defTabSz="685800">
              <a:buClrTx/>
              <a:defRPr/>
            </a:pPr>
            <a:r>
              <a:rPr sz="1050" i="1" kern="1200" spc="-4" dirty="0">
                <a:solidFill>
                  <a:prstClr val="black"/>
                </a:solidFill>
                <a:ea typeface="+mn-ea"/>
              </a:rPr>
              <a:t>[Understanding Neural Networks Through Deep Visualization, Yosinski et al. ,</a:t>
            </a:r>
            <a:r>
              <a:rPr sz="1050" i="1" kern="1200" spc="172" dirty="0">
                <a:solidFill>
                  <a:prstClr val="black"/>
                </a:solidFill>
                <a:ea typeface="+mn-ea"/>
              </a:rPr>
              <a:t> </a:t>
            </a:r>
            <a:r>
              <a:rPr sz="1050" i="1" kern="1200" spc="-4" dirty="0">
                <a:solidFill>
                  <a:prstClr val="black"/>
                </a:solidFill>
                <a:ea typeface="+mn-ea"/>
              </a:rPr>
              <a:t>2015]</a:t>
            </a:r>
            <a:endParaRPr sz="1050" kern="1200" dirty="0">
              <a:solidFill>
                <a:prstClr val="black"/>
              </a:solidFill>
              <a:ea typeface="+mn-ea"/>
            </a:endParaRPr>
          </a:p>
          <a:p>
            <a:pPr marL="18574" algn="ctr" defTabSz="685800">
              <a:spcBef>
                <a:spcPts val="221"/>
              </a:spcBef>
              <a:buClrTx/>
              <a:defRPr/>
            </a:pPr>
            <a:r>
              <a:rPr sz="1050" u="heavy" kern="1200" spc="-4" dirty="0">
                <a:solidFill>
                  <a:srgbClr val="1154CC"/>
                </a:solidFill>
                <a:ea typeface="+mn-ea"/>
                <a:hlinkClick r:id="rId2"/>
              </a:rPr>
              <a:t>http://yosinski.com/deepvis</a:t>
            </a:r>
            <a:endParaRPr sz="1050" kern="1200" dirty="0">
              <a:solidFill>
                <a:prstClr val="black"/>
              </a:solidFill>
              <a:ea typeface="+mn-e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18125" y="1162106"/>
            <a:ext cx="5657144" cy="2903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B0871920-F9D1-FC13-63E7-AD78709FA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247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375295"/>
      </p:ext>
    </p:extLst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image maximizes a class score?</a:t>
            </a:r>
          </a:p>
        </p:txBody>
      </p:sp>
      <p:sp>
        <p:nvSpPr>
          <p:cNvPr id="4" name="object 4"/>
          <p:cNvSpPr/>
          <p:nvPr/>
        </p:nvSpPr>
        <p:spPr>
          <a:xfrm>
            <a:off x="1184475" y="1165972"/>
            <a:ext cx="6775036" cy="2821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685800">
              <a:buClrTx/>
              <a:defRPr/>
            </a:pPr>
            <a:endParaRPr sz="1350" kern="1200">
              <a:solidFill>
                <a:prstClr val="black"/>
              </a:solidFill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2E9F661-F4DF-F9E6-6B09-4EFBF89D7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248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509750"/>
      </p:ext>
    </p:extLst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AD50D-4B46-472F-9925-BD79D79B0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GradCAM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3A6680-AB79-4E63-A03D-099339803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87" t="12581" r="11829" b="11338"/>
          <a:stretch/>
        </p:blipFill>
        <p:spPr>
          <a:xfrm>
            <a:off x="1143000" y="1040504"/>
            <a:ext cx="6858000" cy="36785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D5F342-8ECF-4DBA-9F14-6D9BA1CE76A6}"/>
              </a:ext>
            </a:extLst>
          </p:cNvPr>
          <p:cNvSpPr txBox="1"/>
          <p:nvPr/>
        </p:nvSpPr>
        <p:spPr>
          <a:xfrm>
            <a:off x="1143001" y="4953063"/>
            <a:ext cx="191430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 err="1">
                <a:ea typeface="+mn-ea"/>
                <a:cs typeface="+mn-cs"/>
              </a:rPr>
              <a:t>Selvaraju</a:t>
            </a:r>
            <a:r>
              <a:rPr lang="en-US" sz="788" kern="1200" dirty="0">
                <a:ea typeface="+mn-ea"/>
                <a:cs typeface="+mn-cs"/>
              </a:rPr>
              <a:t> et al. ICCV 2017, IJCV 2019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675B2E24-F1F4-1E17-9F7E-E3A7C385B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249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361761"/>
      </p:ext>
    </p:extLst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7" name="Picture 4" descr="Screen Shot 2015-04-28 at 3.44.30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916464"/>
            <a:ext cx="662940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2419849" y="4832435"/>
            <a:ext cx="43380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800">
              <a:spcBef>
                <a:spcPct val="0"/>
              </a:spcBef>
              <a:buClrTx/>
              <a:buNone/>
              <a:defRPr/>
            </a:pPr>
            <a:r>
              <a:rPr lang="en-US" altLang="en-US" sz="120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Intriguing properties of neural networks [</a:t>
            </a:r>
            <a:r>
              <a:rPr lang="en-US" altLang="en-US" sz="1200" kern="1200" dirty="0" err="1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3"/>
              </a:rPr>
              <a:t>Szegedy</a:t>
            </a:r>
            <a:r>
              <a:rPr lang="en-US" altLang="en-US" sz="120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3"/>
              </a:rPr>
              <a:t> ICLR 2014</a:t>
            </a:r>
            <a:r>
              <a:rPr lang="en-US" altLang="en-US" sz="120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1" y="4953063"/>
            <a:ext cx="91082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>
                <a:ea typeface="+mn-ea"/>
                <a:cs typeface="+mn-cs"/>
              </a:rPr>
              <a:t>Andrej </a:t>
            </a:r>
            <a:r>
              <a:rPr lang="en-US" sz="788" kern="1200" dirty="0" err="1">
                <a:ea typeface="+mn-ea"/>
                <a:cs typeface="+mn-cs"/>
              </a:rPr>
              <a:t>Karpathy</a:t>
            </a:r>
            <a:endParaRPr lang="en-US" sz="788" kern="1200" dirty="0">
              <a:ea typeface="+mn-ea"/>
              <a:cs typeface="+mn-cs"/>
            </a:endParaRP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5FA1F8A-46B6-0A2E-3892-063CB9A240DA}"/>
              </a:ext>
            </a:extLst>
          </p:cNvPr>
          <p:cNvSpPr txBox="1">
            <a:spLocks/>
          </p:cNvSpPr>
          <p:nvPr/>
        </p:nvSpPr>
        <p:spPr>
          <a:xfrm>
            <a:off x="7620000" y="22952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250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473281-E3F1-443C-757C-BDDB3D26D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Breaking CNNs</a:t>
            </a:r>
          </a:p>
        </p:txBody>
      </p:sp>
    </p:spTree>
    <p:extLst>
      <p:ext uri="{BB962C8B-B14F-4D97-AF65-F5344CB8AC3E}">
        <p14:creationId xmlns:p14="http://schemas.microsoft.com/office/powerpoint/2010/main" val="3250189069"/>
      </p:ext>
    </p:extLst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Fooling a linear classifier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51913" y="1143000"/>
            <a:ext cx="2950234" cy="3074773"/>
          </a:xfrm>
        </p:spPr>
        <p:txBody>
          <a:bodyPr>
            <a:normAutofit/>
          </a:bodyPr>
          <a:lstStyle/>
          <a:p>
            <a:pPr marL="342900" indent="-342900">
              <a:buNone/>
              <a:defRPr/>
            </a:pPr>
            <a:r>
              <a:rPr lang="en-US" dirty="0"/>
              <a:t>	How to fool?</a:t>
            </a:r>
          </a:p>
          <a:p>
            <a:pPr marL="342900" indent="-342900">
              <a:buNone/>
              <a:defRPr/>
            </a:pPr>
            <a:r>
              <a:rPr lang="en-US" dirty="0"/>
              <a:t>	</a:t>
            </a:r>
          </a:p>
          <a:p>
            <a:pPr marL="342900" indent="-342900">
              <a:buNone/>
              <a:defRPr/>
            </a:pPr>
            <a:r>
              <a:rPr lang="en-US" dirty="0"/>
              <a:t>	Add a small multiple of the weight vector to the training example: </a:t>
            </a:r>
          </a:p>
          <a:p>
            <a:pPr marL="342900" indent="-342900">
              <a:buNone/>
              <a:defRPr/>
            </a:pPr>
            <a:r>
              <a:rPr lang="en-US" b="1" dirty="0">
                <a:solidFill>
                  <a:srgbClr val="0000FF"/>
                </a:solidFill>
              </a:rPr>
              <a:t>	x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>
                <a:solidFill>
                  <a:srgbClr val="0000FF"/>
                </a:solidFill>
                <a:sym typeface="Wingdings"/>
              </a:rPr>
              <a:t>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x</a:t>
            </a:r>
            <a:r>
              <a:rPr lang="en-US" dirty="0">
                <a:solidFill>
                  <a:srgbClr val="0000FF"/>
                </a:solidFill>
              </a:rPr>
              <a:t> + α</a:t>
            </a:r>
            <a:r>
              <a:rPr lang="en-US" sz="450" dirty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w</a:t>
            </a:r>
          </a:p>
          <a:p>
            <a:pPr marL="342900" indent="-342900">
              <a:defRPr/>
            </a:pPr>
            <a:endParaRPr lang="en-US" dirty="0"/>
          </a:p>
        </p:txBody>
      </p:sp>
      <p:pic>
        <p:nvPicPr>
          <p:cNvPr id="60419" name="Picture 5" descr="Screen Shot 2015-04-28 at 4.48.18 P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918" y="1143000"/>
            <a:ext cx="3143718" cy="3289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tangle 6"/>
          <p:cNvSpPr>
            <a:spLocks noChangeArrowheads="1"/>
          </p:cNvSpPr>
          <p:nvPr/>
        </p:nvSpPr>
        <p:spPr bwMode="auto">
          <a:xfrm>
            <a:off x="2598706" y="4800600"/>
            <a:ext cx="393417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defTabSz="685800">
              <a:spcBef>
                <a:spcPct val="0"/>
              </a:spcBef>
              <a:buClrTx/>
              <a:buNone/>
              <a:defRPr/>
            </a:pP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3"/>
              </a:rPr>
              <a:t>http://</a:t>
            </a:r>
            <a:r>
              <a:rPr lang="en-US" altLang="en-US" sz="120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3"/>
              </a:rPr>
              <a:t>karpathy.github.io/2015/03/30/breaking-convnets</a:t>
            </a:r>
            <a:r>
              <a:rPr lang="en-US" altLang="en-US" sz="1350" kern="1200" dirty="0">
                <a:solidFill>
                  <a:srgbClr val="000000"/>
                </a:solidFill>
                <a:latin typeface="Arial" panose="020B0604020202020204" pitchFamily="34" charset="0"/>
                <a:cs typeface="+mn-cs"/>
                <a:hlinkClick r:id="rId3"/>
              </a:rPr>
              <a:t>/</a:t>
            </a:r>
            <a:endParaRPr lang="en-US" altLang="en-US" sz="1350" kern="1200" dirty="0">
              <a:solidFill>
                <a:srgbClr val="000000"/>
              </a:solidFill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4953063"/>
            <a:ext cx="80983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 err="1">
                <a:ea typeface="+mn-ea"/>
                <a:cs typeface="+mn-cs"/>
              </a:rPr>
              <a:t>Jia</a:t>
            </a:r>
            <a:r>
              <a:rPr lang="en-US" sz="788" kern="1200" dirty="0">
                <a:ea typeface="+mn-ea"/>
                <a:cs typeface="+mn-cs"/>
              </a:rPr>
              <a:t>-bin Huang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FC157C-4447-160A-27D9-DA6315801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22952"/>
            <a:ext cx="1066800" cy="246888"/>
          </a:xfrm>
        </p:spPr>
        <p:txBody>
          <a:bodyPr/>
          <a:lstStyle/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251</a:t>
            </a:fld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35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6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972" y="1200150"/>
            <a:ext cx="5784056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2022976" y="4751085"/>
            <a:ext cx="509952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>
              <a:buClrTx/>
              <a:defRPr/>
            </a:pPr>
            <a:r>
              <a:rPr lang="en-US" sz="1050" kern="1200" dirty="0">
                <a:ea typeface="+mn-ea"/>
                <a:cs typeface="+mn-cs"/>
              </a:rPr>
              <a:t>Deep Neural Networks are Easily Fooled: High Confidence Predictions for Unrecognizable Images [</a:t>
            </a:r>
            <a:r>
              <a:rPr lang="en-US" sz="1050" kern="1200" dirty="0">
                <a:ea typeface="+mn-ea"/>
                <a:cs typeface="+mn-cs"/>
                <a:hlinkClick r:id="rId3"/>
              </a:rPr>
              <a:t>Nguyen et al. CVPR 2015</a:t>
            </a:r>
            <a:r>
              <a:rPr lang="en-US" sz="1050" kern="1200" dirty="0">
                <a:ea typeface="+mn-ea"/>
                <a:cs typeface="+mn-cs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4953063"/>
            <a:ext cx="809837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  <a:defRPr/>
            </a:pPr>
            <a:r>
              <a:rPr lang="en-US" sz="788" kern="1200" dirty="0" err="1">
                <a:ea typeface="+mn-ea"/>
                <a:cs typeface="+mn-cs"/>
              </a:rPr>
              <a:t>Jia</a:t>
            </a:r>
            <a:r>
              <a:rPr lang="en-US" sz="788" kern="1200" dirty="0">
                <a:ea typeface="+mn-ea"/>
                <a:cs typeface="+mn-cs"/>
              </a:rPr>
              <a:t>-bin Huang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39BE6B3-1F94-D36E-55D3-3C78C9558C6A}"/>
              </a:ext>
            </a:extLst>
          </p:cNvPr>
          <p:cNvSpPr txBox="1">
            <a:spLocks/>
          </p:cNvSpPr>
          <p:nvPr/>
        </p:nvSpPr>
        <p:spPr>
          <a:xfrm>
            <a:off x="7620000" y="22952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252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38BAA8E9-F1BE-CDFB-0312-66E1CA56C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</p:spPr>
        <p:txBody>
          <a:bodyPr/>
          <a:lstStyle/>
          <a:p>
            <a:r>
              <a:rPr lang="en-US" dirty="0"/>
              <a:t>Breaking CNNs</a:t>
            </a:r>
          </a:p>
        </p:txBody>
      </p:sp>
    </p:spTree>
    <p:extLst>
      <p:ext uri="{BB962C8B-B14F-4D97-AF65-F5344CB8AC3E}">
        <p14:creationId xmlns:p14="http://schemas.microsoft.com/office/powerpoint/2010/main" val="3848583505"/>
      </p:ext>
    </p:extLst>
  </p:cSld>
  <p:clrMapOvr>
    <a:masterClrMapping/>
  </p:clrMapOvr>
  <p:transition/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378" y="4841703"/>
            <a:ext cx="878153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050" dirty="0"/>
              <a:t>ImageNet-trained CNNs are biased towards texture; increasing shape bias improves accuracy and robustness </a:t>
            </a:r>
            <a:r>
              <a:rPr lang="en-US" sz="1050" dirty="0">
                <a:hlinkClick r:id="rId2"/>
              </a:rPr>
              <a:t>[Geirhos et al., ICLR 2019]</a:t>
            </a:r>
            <a:endParaRPr lang="en-US" sz="1050" dirty="0"/>
          </a:p>
        </p:txBody>
      </p:sp>
      <p:pic>
        <p:nvPicPr>
          <p:cNvPr id="3" name="Picture 2" descr="A picture containing timeline&#10;&#10;Description automatically generated">
            <a:extLst>
              <a:ext uri="{FF2B5EF4-FFF2-40B4-BE49-F238E27FC236}">
                <a16:creationId xmlns:a16="http://schemas.microsoft.com/office/drawing/2014/main" id="{C14C221D-7A29-4237-9AF7-DAAAF738E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"/>
          <a:stretch/>
        </p:blipFill>
        <p:spPr>
          <a:xfrm>
            <a:off x="2031419" y="930878"/>
            <a:ext cx="5081160" cy="20059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9E357C-DBAB-416C-AA97-132E7CBFF7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43" t="27188" r="18850" b="34370"/>
          <a:stretch/>
        </p:blipFill>
        <p:spPr>
          <a:xfrm>
            <a:off x="2031419" y="3023288"/>
            <a:ext cx="4998966" cy="1828801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82ED859-C1A2-68E1-1F7C-61D6542A5C10}"/>
              </a:ext>
            </a:extLst>
          </p:cNvPr>
          <p:cNvSpPr txBox="1">
            <a:spLocks/>
          </p:cNvSpPr>
          <p:nvPr/>
        </p:nvSpPr>
        <p:spPr>
          <a:xfrm>
            <a:off x="7620000" y="22952"/>
            <a:ext cx="1066800" cy="24688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774C1639-4E2F-4550-BAEE-C5BDC1CB80DD}" type="slidenum">
              <a:rPr lang="en-US" sz="1600" smtClean="0">
                <a:solidFill>
                  <a:schemeClr val="bg1"/>
                </a:solidFill>
              </a:rPr>
              <a:pPr>
                <a:defRPr/>
              </a:pPr>
              <a:t>253</a:t>
            </a:fld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09BB455-73F4-9B7E-138E-FB9CC5D86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 vs Texture</a:t>
            </a:r>
          </a:p>
        </p:txBody>
      </p:sp>
    </p:spTree>
    <p:extLst>
      <p:ext uri="{BB962C8B-B14F-4D97-AF65-F5344CB8AC3E}">
        <p14:creationId xmlns:p14="http://schemas.microsoft.com/office/powerpoint/2010/main" val="385655926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LASTSELECTEDPRESENTATION" val="98334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10163045"/>
  <p:tag name="AHASLIDESLIDEID" val="16016704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YDATA" val="{&quot;value&quot;:134233625,&quot;slideIndex&quot;: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10152819"/>
  <p:tag name="AHASLIDESLIDEID" val="1600720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G[i,j] = \sum_{u=-k}^{k} \sum_{v=-k}^{k} H[u,v] F[i+u,j+v]&#10;\]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BITMAPFORMAT" val="bmpmono"/>
  <p:tag name="DEBUGINTERACTIVE" val="True"/>
  <p:tag name="ORIGWIDTH" val="1473.25"/>
  <p:tag name="PICTUREFILESIZE" val="5019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10152858"/>
  <p:tag name="AHASLIDESLIDEID" val="16007240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10152863"/>
  <p:tag name="AHASLIDESLIDEID" val="16007245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33430"/>
  <p:tag name="AHASLIDESLIDEID" val="1600669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10219071"/>
  <p:tag name="AHASLIDESLIDEID" val="16070407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33433"/>
  <p:tag name="AHASLIDESLIDEID" val="1600669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webextensions/_rels/webextension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7.png"/></Relationships>
</file>

<file path=ppt/webextensions/_rels/webextension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9.png"/></Relationships>
</file>

<file path=ppt/webextensions/webextension1.xml><?xml version="1.0" encoding="utf-8"?>
<we:webextension xmlns:we="http://schemas.microsoft.com/office/webextensions/webextension/2010/11" id="{CBEA1578-1A7A-0740-9C24-04ECA856202C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10163045,&quot;slideId&quot;:160167045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ADAC46B3-4620-9C44-A085-994D862FD91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10152819,&quot;slideId&quot;:160072056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9A4ECA1F-48A5-1C4B-A0D6-22F2A9D6B6C1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10152858,&quot;slideId&quot;:160072409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68769FC2-088F-C740-A0E2-5993ED969502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10152863,&quot;slideId&quot;:160072450}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70365B46-59D6-7C4D-BCC1-68FFF7EA51B7}">
  <we:reference id="wa200004824" version="2.1.0.0" store="en-US" storeType="OMEX"/>
  <we:alternateReferences>
    <we:reference id="wa200004824" version="2.1.0.0" store="wa200004824" storeType="OMEX"/>
  </we:alternateReferences>
  <we:properties>
    <we:property name="dataSlidePPT" value="{&quot;presentationId&quot;:9833430,&quot;slideId&quot;:160066912}"/>
  </we:properties>
  <we:bindings/>
  <we:snapshot xmlns:r="http://schemas.openxmlformats.org/officeDocument/2006/relationships" r:embed="rId1"/>
</we:webextension>
</file>

<file path=ppt/webextensions/webextension6.xml><?xml version="1.0" encoding="utf-8"?>
<we:webextension xmlns:we="http://schemas.microsoft.com/office/webextensions/webextension/2010/11" id="{D5A8ACCF-F007-6647-A37B-F1EBC20835C9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10219071,&quot;slideId&quot;:160704076}"/>
  </we:properties>
  <we:bindings/>
  <we:snapshot xmlns:r="http://schemas.openxmlformats.org/officeDocument/2006/relationships" r:embed="rId1"/>
</we:webextension>
</file>

<file path=ppt/webextensions/webextension7.xml><?xml version="1.0" encoding="utf-8"?>
<we:webextension xmlns:we="http://schemas.microsoft.com/office/webextensions/webextension/2010/11" id="{D7DA9709-C944-F142-91D0-851EEFF54115}">
  <we:reference id="wa200004824" version="2.1.0.0" store="en-US" storeType="OMEX"/>
  <we:alternateReferences>
    <we:reference id="wa200004824" version="2.1.0.0" store="wa200004824" storeType="OMEX"/>
  </we:alternateReferences>
  <we:properties>
    <we:property name="dataSlidePPT" value="{&quot;presentationId&quot;:9833433,&quot;slideId&quot;:160066914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19675</TotalTime>
  <Words>11481</Words>
  <Application>Microsoft Macintosh PowerPoint</Application>
  <PresentationFormat>On-screen Show (16:9)</PresentationFormat>
  <Paragraphs>3141</Paragraphs>
  <Slides>253</Slides>
  <Notes>174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253</vt:i4>
      </vt:variant>
    </vt:vector>
  </HeadingPairs>
  <TitlesOfParts>
    <vt:vector size="266" baseType="lpstr">
      <vt:lpstr>Adobe Caslon Pro</vt:lpstr>
      <vt:lpstr>Amaranth</vt:lpstr>
      <vt:lpstr>Arial</vt:lpstr>
      <vt:lpstr>Calibri</vt:lpstr>
      <vt:lpstr>Courier New</vt:lpstr>
      <vt:lpstr>Fira Sans</vt:lpstr>
      <vt:lpstr>Fira Sans ExtraLight</vt:lpstr>
      <vt:lpstr>Fira Sans Light</vt:lpstr>
      <vt:lpstr>Impact</vt:lpstr>
      <vt:lpstr>Nunito</vt:lpstr>
      <vt:lpstr>Times New Roman</vt:lpstr>
      <vt:lpstr>Wingdings</vt:lpstr>
      <vt:lpstr>Brilho</vt:lpstr>
      <vt:lpstr>CS 1674: Convolutional Neural Networks</vt:lpstr>
      <vt:lpstr>PowerPoint Presentation</vt:lpstr>
      <vt:lpstr>Outline</vt:lpstr>
      <vt:lpstr>Neural Networks</vt:lpstr>
      <vt:lpstr>Neural Networks</vt:lpstr>
      <vt:lpstr>Neural Networks</vt:lpstr>
      <vt:lpstr>Neural Networks</vt:lpstr>
      <vt:lpstr>Neural Networks</vt:lpstr>
      <vt:lpstr>What is a Convolution?</vt:lpstr>
      <vt:lpstr>What is a Convolution?</vt:lpstr>
      <vt:lpstr>What is a Convolution?</vt:lpstr>
      <vt:lpstr>What is a Convolution?</vt:lpstr>
      <vt:lpstr>PowerPoint Presentation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What is a Convolution?</vt:lpstr>
      <vt:lpstr>Why Convolutional Neural networks? </vt:lpstr>
      <vt:lpstr>Why Convolutional Neural networks?  ~2012 – 2020: ConvNets dominate all vision tasks</vt:lpstr>
      <vt:lpstr>Why Convolutional Neural networks?  ~2012 – 2020: ConvNets dominate all vision tasks</vt:lpstr>
      <vt:lpstr>Why Convolutional Neural networks?  ~2012 – 2020: ConvNets dominate all vision tasks</vt:lpstr>
      <vt:lpstr>2021-Present: Transformers have taken over</vt:lpstr>
      <vt:lpstr>Traditional Recognition Approach</vt:lpstr>
      <vt:lpstr>What about learning the features?</vt:lpstr>
      <vt:lpstr>“Shallow” vs. “deep” architectures</vt:lpstr>
      <vt:lpstr>Convolutional Neural Networks</vt:lpstr>
      <vt:lpstr>Convolutional Neural Networks (CNN)</vt:lpstr>
      <vt:lpstr>PowerPoint Presentation</vt:lpstr>
      <vt:lpstr>Credit: Martin Görner, @martin_gorner (twitter)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Convolution Layer</vt:lpstr>
      <vt:lpstr>PowerPoint Presentation</vt:lpstr>
      <vt:lpstr>PowerPoint Presentation</vt:lpstr>
      <vt:lpstr>Convolution Layer</vt:lpstr>
      <vt:lpstr>Convolution Layer</vt:lpstr>
      <vt:lpstr>consider a second, green filter</vt:lpstr>
      <vt:lpstr>For example, if we had 6 5x5 filters, we’ll get 6 separate activation maps:</vt:lpstr>
      <vt:lpstr>Preview: ConvNet is a sequence of Convolution Layers, interspersed with  activation functions</vt:lpstr>
      <vt:lpstr>Preview: ConvNet is a sequence of Convolutional Layers, interspersed with  activation functions</vt:lpstr>
      <vt:lpstr>PowerPoint Presentation</vt:lpstr>
      <vt:lpstr>http://cs231n.github.io/convolutional-networks</vt:lpstr>
      <vt:lpstr>Preview</vt:lpstr>
      <vt:lpstr>one filter =&gt; one activation map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A Closer Look at Spatial Dimensions</vt:lpstr>
      <vt:lpstr>In Practice: Common to zero pad the border</vt:lpstr>
      <vt:lpstr>In Practice: Common to zero pad the border</vt:lpstr>
      <vt:lpstr>In Practice: Common to zero pad the border</vt:lpstr>
      <vt:lpstr>In Practice: Common to zero pad the border</vt:lpstr>
      <vt:lpstr>PowerPoint Presentation</vt:lpstr>
      <vt:lpstr>PowerPoint Presentation</vt:lpstr>
      <vt:lpstr>PowerPoint Presentation</vt:lpstr>
      <vt:lpstr>PowerPoint Presentation</vt:lpstr>
      <vt:lpstr>Examples time:</vt:lpstr>
      <vt:lpstr>PowerPoint Presentation</vt:lpstr>
      <vt:lpstr>PowerPoint Presentation</vt:lpstr>
      <vt:lpstr>Convolutions Layers https://keras.io/api/layers/convolution_layers</vt:lpstr>
      <vt:lpstr>PowerPoint Presentation</vt:lpstr>
      <vt:lpstr>Pooling Layer</vt:lpstr>
      <vt:lpstr>Pooling Layer</vt:lpstr>
      <vt:lpstr>Pooling Layer</vt:lpstr>
      <vt:lpstr>Pooling Layer</vt:lpstr>
      <vt:lpstr>Pooling Layer </vt:lpstr>
      <vt:lpstr>Pooling Layer </vt:lpstr>
      <vt:lpstr>Pooling Layers https://keras.io/api/layers/pooling_layers</vt:lpstr>
      <vt:lpstr>PowerPoint Presentation</vt:lpstr>
      <vt:lpstr>Fully Connected Layer</vt:lpstr>
      <vt:lpstr>PowerPoint Presentation</vt:lpstr>
      <vt:lpstr>PowerPoint Presentation</vt:lpstr>
      <vt:lpstr>Visualizing a CNN trained on Handwritten Digits</vt:lpstr>
      <vt:lpstr>PowerPoint Presentation</vt:lpstr>
      <vt:lpstr>Lab 6: CNN Duration: 15 min</vt:lpstr>
      <vt:lpstr>PowerPoint Presentation</vt:lpstr>
      <vt:lpstr>CNN Architectures</vt:lpstr>
      <vt:lpstr>CNN Architectures</vt:lpstr>
      <vt:lpstr>PowerPoint Presentation</vt:lpstr>
      <vt:lpstr>AlexNet [Krizhevsky et al., 2012]</vt:lpstr>
      <vt:lpstr>AlexNet [Krizhevsky et al., 2012]</vt:lpstr>
      <vt:lpstr>AlexNet [Krizhevsky et al., 2012]</vt:lpstr>
      <vt:lpstr>AlexNet [Krizhevsky et al., 2012]</vt:lpstr>
      <vt:lpstr>AlexNet [Krizhevsky et al., 2012]</vt:lpstr>
      <vt:lpstr>Data Augmentation</vt:lpstr>
      <vt:lpstr>Data Augmentation</vt:lpstr>
      <vt:lpstr>AlexNet [Krizhevsky et al., 2012]</vt:lpstr>
      <vt:lpstr>Dropout [Hinton et al., 2012]</vt:lpstr>
      <vt:lpstr>Regularization: Dropout</vt:lpstr>
      <vt:lpstr>Regularization: Dropout</vt:lpstr>
      <vt:lpstr>Regularization: Why does dropout work?</vt:lpstr>
      <vt:lpstr>[Extra] Lab 5: Regularization Section 2  </vt:lpstr>
      <vt:lpstr>CNN Architectures</vt:lpstr>
      <vt:lpstr>PowerPoint Presentation</vt:lpstr>
      <vt:lpstr>VGGNet [Simonyan &amp; Zisserman, 2014]</vt:lpstr>
      <vt:lpstr>CNN Architectures</vt:lpstr>
      <vt:lpstr>PowerPoint Presentation</vt:lpstr>
      <vt:lpstr>GoogLeNet [Szegedy et al., 2014]</vt:lpstr>
      <vt:lpstr>GoogLeNet [Szegedy et al., 2014]</vt:lpstr>
      <vt:lpstr>GoogLeNet [Szegedy et al., 2014]</vt:lpstr>
      <vt:lpstr>GooLeNet [Szegedy et al., 2014]</vt:lpstr>
      <vt:lpstr>GoogLeNet [Szegedy et al., 2014]</vt:lpstr>
      <vt:lpstr>PowerPoint Presentation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PowerPoint Presentation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GoogLeNet [Szegedy et al., 2014]</vt:lpstr>
      <vt:lpstr>CNN Architectures</vt:lpstr>
      <vt:lpstr>PowerPoint Presentation</vt:lpstr>
      <vt:lpstr>ResNet [He et al., 2015]</vt:lpstr>
      <vt:lpstr>ResNet [He et al., 2015]</vt:lpstr>
      <vt:lpstr>PowerPoint Presentation</vt:lpstr>
      <vt:lpstr>ResNet [He et al., 2015]</vt:lpstr>
      <vt:lpstr>ResNet [He et al., 2015]</vt:lpstr>
      <vt:lpstr>ResNet [He et al., 2015]</vt:lpstr>
      <vt:lpstr>PowerPoint Presentation</vt:lpstr>
      <vt:lpstr>Good Practices for Deep Feature Fusion [Shao et al., 2016]</vt:lpstr>
      <vt:lpstr>PowerPoint Presentation</vt:lpstr>
      <vt:lpstr>SENets [Hu et al. 2017]</vt:lpstr>
      <vt:lpstr>PowerPoint Presentation</vt:lpstr>
      <vt:lpstr>PowerPoint Presentation</vt:lpstr>
      <vt:lpstr>Practical matters</vt:lpstr>
      <vt:lpstr>Comments on training algorithm</vt:lpstr>
      <vt:lpstr>Over-training prevention</vt:lpstr>
      <vt:lpstr>Training: Best practices</vt:lpstr>
      <vt:lpstr>Best practices: Data</vt:lpstr>
      <vt:lpstr>Best practices: Data. Why normalize inputs?</vt:lpstr>
      <vt:lpstr>Best Practices: Hyperparameters (Coarse Search)</vt:lpstr>
      <vt:lpstr>Best Practices: Hyperparameters (Finer Search)</vt:lpstr>
      <vt:lpstr>Best Practices: Hyperparameters (Coarse to fine search)</vt:lpstr>
      <vt:lpstr>Transfer Learning</vt:lpstr>
      <vt:lpstr>Transfer Learning with CNNs</vt:lpstr>
      <vt:lpstr>Transfer Learning with CNNs</vt:lpstr>
      <vt:lpstr>Transfer Learning with CNNs</vt:lpstr>
      <vt:lpstr>Transfer Learning with CNNs</vt:lpstr>
      <vt:lpstr>PowerPoint Presentation</vt:lpstr>
      <vt:lpstr>Lab 7: Using Modern ConvNets Duration: 15 min</vt:lpstr>
      <vt:lpstr>PowerPoint Presentation</vt:lpstr>
      <vt:lpstr>PowerPoint Presentation</vt:lpstr>
      <vt:lpstr>PowerPoint Presentation</vt:lpstr>
      <vt:lpstr>Pre-training on ImageNet</vt:lpstr>
      <vt:lpstr>Transfer learning with CNNs is pervasive…</vt:lpstr>
      <vt:lpstr>Semantic segmentation</vt:lpstr>
      <vt:lpstr>PowerPoint Presentation</vt:lpstr>
      <vt:lpstr>Some Learning Resources</vt:lpstr>
      <vt:lpstr>Additional Resources</vt:lpstr>
      <vt:lpstr>Convolutions</vt:lpstr>
      <vt:lpstr>PowerPoint Presentation</vt:lpstr>
      <vt:lpstr>PowerPoint Presentation</vt:lpstr>
      <vt:lpstr>Summary</vt:lpstr>
      <vt:lpstr>Midterm Surveys</vt:lpstr>
      <vt:lpstr>Midterm Surveys</vt:lpstr>
      <vt:lpstr>Extra</vt:lpstr>
      <vt:lpstr>CNN Architectures</vt:lpstr>
      <vt:lpstr>Extra: CNN Architectures</vt:lpstr>
      <vt:lpstr>LeNet-5 [LeCun et al., 1998]</vt:lpstr>
      <vt:lpstr>CNN Architectures</vt:lpstr>
      <vt:lpstr>PowerPoint Presentation</vt:lpstr>
      <vt:lpstr>ZFNet [Zeiler &amp; Fergus, 2013]</vt:lpstr>
      <vt:lpstr>VGGNet [Simonyan &amp; Zisserman, 2014]</vt:lpstr>
      <vt:lpstr>Aggregated Residual Transformations for Deep</vt:lpstr>
      <vt:lpstr>Deep Networks with Stochastic Depth</vt:lpstr>
      <vt:lpstr>PowerPoint Presentation</vt:lpstr>
      <vt:lpstr>Squeeze-and-Excitation Networks (SENet)</vt:lpstr>
      <vt:lpstr>Beyond ResNets …</vt:lpstr>
      <vt:lpstr>PowerPoint Presentation</vt:lpstr>
      <vt:lpstr>PowerPoint Presentation</vt:lpstr>
      <vt:lpstr>Efficient Networks …</vt:lpstr>
      <vt:lpstr>PowerPoint Presentation</vt:lpstr>
      <vt:lpstr>PowerPoint Presentation</vt:lpstr>
      <vt:lpstr>PowerPoint Presentation</vt:lpstr>
      <vt:lpstr>Extra: Optimization</vt:lpstr>
      <vt:lpstr>Optimization: Problems with SGD</vt:lpstr>
      <vt:lpstr>Optimization: Problems with SGD</vt:lpstr>
      <vt:lpstr>Optimization: Problems with SGD</vt:lpstr>
      <vt:lpstr>PowerPoint Presentation</vt:lpstr>
      <vt:lpstr>Optimization: SGD + Momentum</vt:lpstr>
      <vt:lpstr>Optimization: SGD + Momentum</vt:lpstr>
      <vt:lpstr>Optimization: RMSProp</vt:lpstr>
      <vt:lpstr>Optimization: RMSProp</vt:lpstr>
      <vt:lpstr>Optimization: Adam</vt:lpstr>
      <vt:lpstr>Optimization: Adam</vt:lpstr>
      <vt:lpstr>Extra: Comparison of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Best Practices: Hyperparameters (Use random search instead of Grid Search)</vt:lpstr>
      <vt:lpstr>Extra: Understanding CNNs</vt:lpstr>
      <vt:lpstr>Recall: Biological analog</vt:lpstr>
      <vt:lpstr>Layer 1</vt:lpstr>
      <vt:lpstr>Layer 2</vt:lpstr>
      <vt:lpstr>Layer 3</vt:lpstr>
      <vt:lpstr>Layer 4 and 5</vt:lpstr>
      <vt:lpstr>Occlusion experiments</vt:lpstr>
      <vt:lpstr>Occlusion experiments</vt:lpstr>
      <vt:lpstr>What image maximizes a class score?</vt:lpstr>
      <vt:lpstr>What image maximizes a class score?</vt:lpstr>
      <vt:lpstr>What image maximizes a class score?</vt:lpstr>
      <vt:lpstr>GradCAM</vt:lpstr>
      <vt:lpstr>Breaking CNNs</vt:lpstr>
      <vt:lpstr>Fooling a linear classifier</vt:lpstr>
      <vt:lpstr>Breaking CNNs</vt:lpstr>
      <vt:lpstr>Shape vs Texture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702</cp:revision>
  <cp:lastPrinted>2026-09-30T00:19:19Z</cp:lastPrinted>
  <dcterms:created xsi:type="dcterms:W3CDTF">2011-07-05T14:46:51Z</dcterms:created>
  <dcterms:modified xsi:type="dcterms:W3CDTF">2026-09-30T18:59:47Z</dcterms:modified>
</cp:coreProperties>
</file>