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webextensions/webextension1.xml" ContentType="application/vnd.ms-office.webextension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7.xml" ContentType="application/vnd.openxmlformats-officedocument.presentationml.notesSlide+xml"/>
  <Override PartName="/ppt/webextensions/webextension2.xml" ContentType="application/vnd.ms-office.webextension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8.xml" ContentType="application/vnd.openxmlformats-officedocument.presentationml.notesSlide+xml"/>
  <Override PartName="/ppt/webextensions/webextension3.xml" ContentType="application/vnd.ms-office.webextension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11.xml" ContentType="application/vnd.openxmlformats-officedocument.presentationml.notesSlide+xml"/>
  <Override PartName="/ppt/webextensions/webextension4.xml" ContentType="application/vnd.ms-office.webextension+xml"/>
  <Override PartName="/ppt/notesSlides/notesSlide1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1"/>
  </p:sldMasterIdLst>
  <p:notesMasterIdLst>
    <p:notesMasterId r:id="rId21"/>
  </p:notesMasterIdLst>
  <p:sldIdLst>
    <p:sldId id="589" r:id="rId2"/>
    <p:sldId id="621" r:id="rId3"/>
    <p:sldId id="615" r:id="rId4"/>
    <p:sldId id="616" r:id="rId5"/>
    <p:sldId id="285" r:id="rId6"/>
    <p:sldId id="297" r:id="rId7"/>
    <p:sldId id="287" r:id="rId8"/>
    <p:sldId id="622" r:id="rId9"/>
    <p:sldId id="288" r:id="rId10"/>
    <p:sldId id="300" r:id="rId11"/>
    <p:sldId id="619" r:id="rId12"/>
    <p:sldId id="620" r:id="rId13"/>
    <p:sldId id="299" r:id="rId14"/>
    <p:sldId id="301" r:id="rId15"/>
    <p:sldId id="302" r:id="rId16"/>
    <p:sldId id="289" r:id="rId17"/>
    <p:sldId id="618" r:id="rId18"/>
    <p:sldId id="314" r:id="rId19"/>
    <p:sldId id="338" r:id="rId20"/>
  </p:sldIdLst>
  <p:sldSz cx="9144000" cy="5143500" type="screen16x9"/>
  <p:notesSz cx="7315200" cy="9601200"/>
  <p:custDataLst>
    <p:tags r:id="rId22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">
          <p15:clr>
            <a:srgbClr val="A4A3A4"/>
          </p15:clr>
        </p15:guide>
        <p15:guide id="2" pos="4608">
          <p15:clr>
            <a:srgbClr val="A4A3A4"/>
          </p15:clr>
        </p15:guide>
        <p15:guide id="3" pos="288">
          <p15:clr>
            <a:srgbClr val="A4A3A4"/>
          </p15:clr>
        </p15:guide>
        <p15:guide id="4" pos="5472">
          <p15:clr>
            <a:srgbClr val="A4A3A4"/>
          </p15:clr>
        </p15:guide>
        <p15:guide id="5" orient="horz" pos="1712">
          <p15:clr>
            <a:srgbClr val="9AA0A6"/>
          </p15:clr>
        </p15:guide>
        <p15:guide id="6" pos="2592">
          <p15:clr>
            <a:srgbClr val="9AA0A6"/>
          </p15:clr>
        </p15:guide>
        <p15:guide id="7" pos="3168">
          <p15:clr>
            <a:srgbClr val="9AA0A6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80" roundtripDataSignature="AMtx7mhS5nRLilGD6T0EpqDE7wj9jhOMeA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096AE40-E63F-448E-B565-BE41378B41F9}" name="Nils Ever Murrugarra Llerena" initials="NEML" userId="Nils Ever Murrugarra Llerena" providerId="None"/>
  <p188:author id="{8443ED59-20C7-4FDF-8DCA-8A14D1AA1C8C}" name="Microsoft Office User" initials="MOU" userId="Microsoft Office User" providerId="Non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ulie Jiang" initials="" lastIdx="2" clrIdx="0"/>
  <p:cmAuthor id="2" name="Nils" initials="N" lastIdx="9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798" autoAdjust="0"/>
    <p:restoredTop sz="72329"/>
  </p:normalViewPr>
  <p:slideViewPr>
    <p:cSldViewPr snapToGrid="0">
      <p:cViewPr varScale="1">
        <p:scale>
          <a:sx n="120" d="100"/>
          <a:sy n="120" d="100"/>
        </p:scale>
        <p:origin x="1232" y="176"/>
      </p:cViewPr>
      <p:guideLst>
        <p:guide orient="horz" pos="288"/>
        <p:guide pos="4608"/>
        <p:guide pos="288"/>
        <p:guide pos="5472"/>
        <p:guide orient="horz" pos="1712"/>
        <p:guide pos="2592"/>
        <p:guide pos="31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80" Type="http://customschemas.google.com/relationships/presentationmetadata" Target="metadata"/><Relationship Id="rId85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8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8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82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81" Type="http://schemas.openxmlformats.org/officeDocument/2006/relationships/commentAuthors" Target="commentAuthors.xml"/><Relationship Id="rId86" Type="http://schemas.microsoft.com/office/2018/10/relationships/authors" Target="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169920" cy="480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4143587" y="0"/>
            <a:ext cx="3169920" cy="480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rm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119474"/>
            <a:ext cx="3169920" cy="480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2" name="Google Shape;92;p1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93" name="Google Shape;93;p1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114706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Rational number</a:t>
            </a:r>
            <a:r>
              <a:rPr lang="en-US" dirty="0"/>
              <a:t>: It can be represented in the form of a fraction. P/Q, where P and Q are integers, and Q ~= 0</a:t>
            </a:r>
          </a:p>
          <a:p>
            <a:endParaRPr lang="en-US" b="1" dirty="0"/>
          </a:p>
          <a:p>
            <a:r>
              <a:rPr lang="en-US" b="1" dirty="0"/>
              <a:t>Irrational number</a:t>
            </a:r>
            <a:r>
              <a:rPr lang="en-US" dirty="0"/>
              <a:t>: It can not be represented in the form of a fraction. E.g. sqrt(2)</a:t>
            </a:r>
          </a:p>
          <a:p>
            <a:endParaRPr lang="en-US" dirty="0"/>
          </a:p>
          <a:p>
            <a:r>
              <a:rPr lang="en-US" dirty="0"/>
              <a:t>Examples of irrational number: sqrt(2) = 1.414…, pi = 3.14 ….,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3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15</a:t>
            </a:fld>
            <a:endParaRPr lang="en-US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131495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B80953-D0B9-F086-0D8F-ABF2FDDD50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7">
            <a:extLst>
              <a:ext uri="{FF2B5EF4-FFF2-40B4-BE49-F238E27FC236}">
                <a16:creationId xmlns:a16="http://schemas.microsoft.com/office/drawing/2014/main" id="{5912FA48-2092-0DAE-826D-D1B3E3BBB28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213B36F1-0245-A242-8BFF-3F06BB8032E8}" type="slidenum">
              <a:rPr lang="en-US" altLang="x-none" sz="1200"/>
              <a:pPr/>
              <a:t>17</a:t>
            </a:fld>
            <a:endParaRPr lang="en-US" altLang="x-none" sz="1200"/>
          </a:p>
        </p:txBody>
      </p:sp>
      <p:sp>
        <p:nvSpPr>
          <p:cNvPr id="50178" name="Rectangle 2">
            <a:extLst>
              <a:ext uri="{FF2B5EF4-FFF2-40B4-BE49-F238E27FC236}">
                <a16:creationId xmlns:a16="http://schemas.microsoft.com/office/drawing/2014/main" id="{46B5D5D0-9BF3-3C70-803E-5080AF6538C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>
            <a:extLst>
              <a:ext uri="{FF2B5EF4-FFF2-40B4-BE49-F238E27FC236}">
                <a16:creationId xmlns:a16="http://schemas.microsoft.com/office/drawing/2014/main" id="{AB4513CC-2B6A-E87B-3F04-322B153674E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r>
              <a:rPr lang="en-US" altLang="x-none" dirty="0"/>
              <a:t>[Uniqueness]</a:t>
            </a:r>
            <a:endParaRPr lang="x-none" altLang="x-none"/>
          </a:p>
        </p:txBody>
      </p:sp>
    </p:spTree>
    <p:extLst>
      <p:ext uri="{BB962C8B-B14F-4D97-AF65-F5344CB8AC3E}">
        <p14:creationId xmlns:p14="http://schemas.microsoft.com/office/powerpoint/2010/main" val="42901090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Constructive or non-constructive (based on 1)</a:t>
            </a:r>
          </a:p>
          <a:p>
            <a:r>
              <a:rPr lang="en-US" dirty="0"/>
              <a:t>Proof by cases (independent)</a:t>
            </a:r>
          </a:p>
          <a:p>
            <a:endParaRPr lang="en-US" dirty="0"/>
          </a:p>
          <a:p>
            <a:r>
              <a:rPr lang="en-US" dirty="0"/>
              <a:t>At least do Act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2976FD-ED7D-1245-9A62-B7B00787A421}" type="slidenum">
              <a:rPr lang="en-US" altLang="x-none" smtClean="0"/>
              <a:pPr/>
              <a:t>18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33838446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45DF95-925B-C10B-07E0-DCCCF5A90B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7A29F8D-34E5-F377-4B63-64A3D69BBB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DFDA5D6-3F42-8E9F-54AA-922042F4F8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classroomclipart.com</a:t>
            </a:r>
            <a:r>
              <a:rPr lang="en-US" dirty="0"/>
              <a:t>/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EF4722-2C84-7AAE-6B7F-2EF7B4D3B08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3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</a:t>
            </a:fld>
            <a:endParaRPr lang="en-US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192981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classroomclipart.com</a:t>
            </a:r>
            <a:r>
              <a:rPr lang="en-US" dirty="0"/>
              <a:t>/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3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</a:t>
            </a:fld>
            <a:endParaRPr lang="en-US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24855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7650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x-none"/>
              <a:t>Good for small numbers of cases (human based), not large numbers of cases (computer based).</a:t>
            </a:r>
          </a:p>
        </p:txBody>
      </p:sp>
      <p:sp>
        <p:nvSpPr>
          <p:cNvPr id="2765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0237B380-CF7D-C944-A527-F5EFA621C33C}" type="slidenum">
              <a:rPr lang="en-US" altLang="x-none" sz="1200"/>
              <a:pPr/>
              <a:t>5</a:t>
            </a:fld>
            <a:endParaRPr lang="en-US" altLang="x-none" sz="12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0722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x-none"/>
              <a:t>Proof by cases, based on the SIGNs of x and y</a:t>
            </a:r>
          </a:p>
        </p:txBody>
      </p:sp>
      <p:sp>
        <p:nvSpPr>
          <p:cNvPr id="3072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D2F9172B-D945-D740-A24D-1AD0580135A8}" type="slidenum">
              <a:rPr lang="en-US" altLang="x-none" sz="1200"/>
              <a:pPr/>
              <a:t>7</a:t>
            </a:fld>
            <a:endParaRPr lang="en-US" altLang="x-none" sz="120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4BF9FF-3B57-E50E-7116-06AB42B88A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9B6E787-E05A-8CBA-C20B-9BE28AB1F6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A0CE464-D99C-A64F-6583-CE75A6E6DF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For #3, add examples in the board</a:t>
            </a:r>
          </a:p>
          <a:p>
            <a:endParaRPr lang="en-US" dirty="0"/>
          </a:p>
          <a:p>
            <a:r>
              <a:rPr lang="en-US" dirty="0"/>
              <a:t>[Case 1]</a:t>
            </a:r>
          </a:p>
          <a:p>
            <a:r>
              <a:rPr lang="en-US" dirty="0"/>
              <a:t>x = 3</a:t>
            </a:r>
          </a:p>
          <a:p>
            <a:r>
              <a:rPr lang="en-US" dirty="0"/>
              <a:t>y = -2</a:t>
            </a:r>
          </a:p>
          <a:p>
            <a:r>
              <a:rPr lang="en-US" dirty="0"/>
              <a:t>	</a:t>
            </a: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dirty="0"/>
              <a:t>	|x|+|y| &gt;= |</a:t>
            </a:r>
            <a:r>
              <a:rPr lang="en-US" dirty="0" err="1"/>
              <a:t>x+y</a:t>
            </a:r>
            <a:r>
              <a:rPr lang="en-US" dirty="0"/>
              <a:t>|</a:t>
            </a:r>
          </a:p>
          <a:p>
            <a:r>
              <a:rPr lang="en-US" dirty="0"/>
              <a:t>	3 + 2 &gt;= |3-2|</a:t>
            </a:r>
          </a:p>
          <a:p>
            <a:r>
              <a:rPr lang="en-US" dirty="0"/>
              <a:t>	5 &gt;= |1|</a:t>
            </a: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dirty="0"/>
              <a:t>	5 &gt;= 1 (T)</a:t>
            </a: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en-US" dirty="0"/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dirty="0"/>
              <a:t>Ask students for different test cases …</a:t>
            </a:r>
          </a:p>
          <a:p>
            <a:endParaRPr lang="en-US" dirty="0"/>
          </a:p>
          <a:p>
            <a:r>
              <a:rPr lang="en-US" dirty="0"/>
              <a:t>[Case 2]</a:t>
            </a:r>
          </a:p>
          <a:p>
            <a:r>
              <a:rPr lang="en-US" dirty="0"/>
              <a:t>x = 3</a:t>
            </a:r>
          </a:p>
          <a:p>
            <a:r>
              <a:rPr lang="en-US" dirty="0"/>
              <a:t>y = -4</a:t>
            </a:r>
          </a:p>
          <a:p>
            <a:endParaRPr lang="en-US" dirty="0"/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dirty="0"/>
              <a:t>	|x|+|y| &gt;= |</a:t>
            </a:r>
            <a:r>
              <a:rPr lang="en-US" dirty="0" err="1"/>
              <a:t>x+y</a:t>
            </a:r>
            <a:r>
              <a:rPr lang="en-US" dirty="0"/>
              <a:t>|</a:t>
            </a:r>
          </a:p>
          <a:p>
            <a:r>
              <a:rPr lang="en-US" dirty="0"/>
              <a:t>	3 + 4 &gt;= |3-4|</a:t>
            </a:r>
          </a:p>
          <a:p>
            <a:r>
              <a:rPr lang="en-US" dirty="0"/>
              <a:t>	7 &gt;= |-1|</a:t>
            </a: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dirty="0"/>
              <a:t>	7 &gt;= 1 (T)</a:t>
            </a: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en-US" dirty="0"/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en-US" dirty="0"/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dirty="0"/>
              <a:t>No change on |x|+|y|, some changes on |</a:t>
            </a:r>
            <a:r>
              <a:rPr lang="en-US" dirty="0" err="1"/>
              <a:t>x+y</a:t>
            </a:r>
            <a:r>
              <a:rPr lang="en-US" dirty="0"/>
              <a:t>|</a:t>
            </a: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en-US" dirty="0"/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dirty="0"/>
              <a:t>	|x|+|y| --&gt; x+|y|	</a:t>
            </a: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en-US" dirty="0"/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dirty="0"/>
              <a:t>	|</a:t>
            </a:r>
            <a:r>
              <a:rPr lang="en-US" dirty="0" err="1"/>
              <a:t>x+y</a:t>
            </a:r>
            <a:r>
              <a:rPr lang="en-US" dirty="0"/>
              <a:t>| --&gt;</a:t>
            </a: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dirty="0"/>
              <a:t>		Case 1: x - |y|	when happens this situation?	|</a:t>
            </a:r>
            <a:r>
              <a:rPr lang="en-US" dirty="0" err="1"/>
              <a:t>x+y</a:t>
            </a:r>
            <a:r>
              <a:rPr lang="en-US" dirty="0"/>
              <a:t>| &gt;= 0 --&gt; x - |y| &gt;=0 --&gt; x &gt;= |y|</a:t>
            </a: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dirty="0"/>
              <a:t>		Case 2: |y| - x	when happens this situation?	|</a:t>
            </a:r>
            <a:r>
              <a:rPr lang="en-US" dirty="0" err="1"/>
              <a:t>x+y</a:t>
            </a:r>
            <a:r>
              <a:rPr lang="en-US" dirty="0"/>
              <a:t>| &gt;= 0 --&gt; |y| - x &gt;=0 --&gt; |y| &gt;= x --&gt; |y| &gt; x --&gt; x &lt; |y| </a:t>
            </a: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dirty="0"/>
              <a:t>####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|</a:t>
            </a:r>
            <a:r>
              <a:rPr lang="en-US" dirty="0" err="1"/>
              <a:t>x+y</a:t>
            </a:r>
            <a:r>
              <a:rPr lang="en-US" dirty="0"/>
              <a:t>| generates a difference. How to write it?</a:t>
            </a:r>
          </a:p>
          <a:p>
            <a:endParaRPr lang="en-US" dirty="0"/>
          </a:p>
          <a:p>
            <a:pPr marL="4572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dirty="0"/>
              <a:t>|x|+|y| = x+|y|</a:t>
            </a:r>
          </a:p>
          <a:p>
            <a:pPr marL="4572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en-US" dirty="0"/>
          </a:p>
          <a:p>
            <a:r>
              <a:rPr lang="en-US" dirty="0"/>
              <a:t>For #3, we need to apply absolute value to one term, and that will generate a subtraction. Do we have any special situations?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D5A56B-8BD2-86B3-1F06-79ED3826A27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3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8</a:t>
            </a:fld>
            <a:endParaRPr lang="en-US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256550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0B4873-21A2-2347-A11B-5D31C07E57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7">
            <a:extLst>
              <a:ext uri="{FF2B5EF4-FFF2-40B4-BE49-F238E27FC236}">
                <a16:creationId xmlns:a16="http://schemas.microsoft.com/office/drawing/2014/main" id="{A7AD12D6-F8CC-23A6-D79A-C3CB00E2213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213B36F1-0245-A242-8BFF-3F06BB8032E8}" type="slidenum">
              <a:rPr lang="en-US" altLang="x-none" sz="1200"/>
              <a:pPr/>
              <a:t>11</a:t>
            </a:fld>
            <a:endParaRPr lang="en-US" altLang="x-none" sz="1200"/>
          </a:p>
        </p:txBody>
      </p:sp>
      <p:sp>
        <p:nvSpPr>
          <p:cNvPr id="50178" name="Rectangle 2">
            <a:extLst>
              <a:ext uri="{FF2B5EF4-FFF2-40B4-BE49-F238E27FC236}">
                <a16:creationId xmlns:a16="http://schemas.microsoft.com/office/drawing/2014/main" id="{C70DBE71-9714-C81E-584B-147B5432D9D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>
            <a:extLst>
              <a:ext uri="{FF2B5EF4-FFF2-40B4-BE49-F238E27FC236}">
                <a16:creationId xmlns:a16="http://schemas.microsoft.com/office/drawing/2014/main" id="{8EF36026-753B-C889-C37F-3FA667FBDEF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r>
              <a:rPr lang="en-US" altLang="x-none" dirty="0"/>
              <a:t>[Special Cases]</a:t>
            </a:r>
          </a:p>
          <a:p>
            <a:pPr eaLnBrk="1" hangingPunct="1"/>
            <a:endParaRPr lang="x-none" altLang="x-none"/>
          </a:p>
        </p:txBody>
      </p:sp>
    </p:spTree>
    <p:extLst>
      <p:ext uri="{BB962C8B-B14F-4D97-AF65-F5344CB8AC3E}">
        <p14:creationId xmlns:p14="http://schemas.microsoft.com/office/powerpoint/2010/main" val="29844686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0B4873-21A2-2347-A11B-5D31C07E57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7">
            <a:extLst>
              <a:ext uri="{FF2B5EF4-FFF2-40B4-BE49-F238E27FC236}">
                <a16:creationId xmlns:a16="http://schemas.microsoft.com/office/drawing/2014/main" id="{A7AD12D6-F8CC-23A6-D79A-C3CB00E2213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213B36F1-0245-A242-8BFF-3F06BB8032E8}" type="slidenum">
              <a:rPr lang="en-US" altLang="x-none" sz="1200"/>
              <a:pPr/>
              <a:t>12</a:t>
            </a:fld>
            <a:endParaRPr lang="en-US" altLang="x-none" sz="1200"/>
          </a:p>
        </p:txBody>
      </p:sp>
      <p:sp>
        <p:nvSpPr>
          <p:cNvPr id="50178" name="Rectangle 2">
            <a:extLst>
              <a:ext uri="{FF2B5EF4-FFF2-40B4-BE49-F238E27FC236}">
                <a16:creationId xmlns:a16="http://schemas.microsoft.com/office/drawing/2014/main" id="{C70DBE71-9714-C81E-584B-147B5432D9D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>
            <a:extLst>
              <a:ext uri="{FF2B5EF4-FFF2-40B4-BE49-F238E27FC236}">
                <a16:creationId xmlns:a16="http://schemas.microsoft.com/office/drawing/2014/main" id="{8EF36026-753B-C889-C37F-3FA667FBDEF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r>
              <a:rPr lang="en-US" altLang="x-none"/>
              <a:t>[</a:t>
            </a:r>
            <a:r>
              <a:rPr lang="en-US" altLang="x-none" dirty="0"/>
              <a:t>Proof by Cases]</a:t>
            </a:r>
          </a:p>
          <a:p>
            <a:pPr eaLnBrk="1" hangingPunct="1"/>
            <a:endParaRPr lang="x-none" altLang="x-none"/>
          </a:p>
        </p:txBody>
      </p:sp>
    </p:spTree>
    <p:extLst>
      <p:ext uri="{BB962C8B-B14F-4D97-AF65-F5344CB8AC3E}">
        <p14:creationId xmlns:p14="http://schemas.microsoft.com/office/powerpoint/2010/main" val="29844686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Constructive</a:t>
            </a:r>
            <a:r>
              <a:rPr lang="en-US" dirty="0"/>
              <a:t>: ﻿Sometimes an existence proof of ∃</a:t>
            </a:r>
            <a:r>
              <a:rPr lang="en-US" dirty="0" err="1"/>
              <a:t>xP</a:t>
            </a:r>
            <a:r>
              <a:rPr lang="en-US" dirty="0"/>
              <a:t>(x) can be given by finding an element a, such that P(a) is true. </a:t>
            </a:r>
          </a:p>
          <a:p>
            <a:endParaRPr lang="en-US" dirty="0"/>
          </a:p>
          <a:p>
            <a:r>
              <a:rPr lang="en-US" b="1" dirty="0"/>
              <a:t>Non-constructive</a:t>
            </a:r>
            <a:r>
              <a:rPr lang="en-US"/>
              <a:t>: ﻿We </a:t>
            </a:r>
            <a:r>
              <a:rPr lang="en-US" dirty="0"/>
              <a:t>do not find an element </a:t>
            </a:r>
            <a:r>
              <a:rPr lang="en-US"/>
              <a:t>a such that </a:t>
            </a:r>
            <a:r>
              <a:rPr lang="en-US" dirty="0"/>
              <a:t>P(a) is true, but rather prove that ∃</a:t>
            </a:r>
            <a:r>
              <a:rPr lang="en-US" dirty="0" err="1"/>
              <a:t>xP</a:t>
            </a:r>
            <a:r>
              <a:rPr lang="en-US" dirty="0"/>
              <a:t>(x) is true in some other way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3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13</a:t>
            </a:fld>
            <a:endParaRPr lang="en-US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898532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 type="title">
  <p:cSld name="TITL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4"/>
          <p:cNvSpPr txBox="1">
            <a:spLocks noGrp="1"/>
          </p:cNvSpPr>
          <p:nvPr>
            <p:ph type="ctrTitle"/>
          </p:nvPr>
        </p:nvSpPr>
        <p:spPr>
          <a:xfrm>
            <a:off x="685800" y="1028700"/>
            <a:ext cx="7848600" cy="1445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50"/>
              <a:buFont typeface="Arial"/>
              <a:buNone/>
              <a:defRPr sz="405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4"/>
          <p:cNvSpPr txBox="1">
            <a:spLocks noGrp="1"/>
          </p:cNvSpPr>
          <p:nvPr>
            <p:ph type="subTitle" idx="1"/>
          </p:nvPr>
        </p:nvSpPr>
        <p:spPr>
          <a:xfrm>
            <a:off x="685800" y="2628900"/>
            <a:ext cx="6400800" cy="1314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360"/>
              </a:spcBef>
              <a:spcAft>
                <a:spcPts val="0"/>
              </a:spcAft>
              <a:buSzPts val="1530"/>
              <a:buNone/>
              <a:defRPr>
                <a:solidFill>
                  <a:srgbClr val="3F3F3F"/>
                </a:solidFill>
              </a:defRPr>
            </a:lvl1pPr>
            <a:lvl2pPr lvl="1" algn="ctr">
              <a:spcBef>
                <a:spcPts val="300"/>
              </a:spcBef>
              <a:spcAft>
                <a:spcPts val="0"/>
              </a:spcAft>
              <a:buSzPts val="1275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270"/>
              </a:spcBef>
              <a:spcAft>
                <a:spcPts val="0"/>
              </a:spcAft>
              <a:buSzPts val="1215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24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210"/>
              </a:spcBef>
              <a:spcAft>
                <a:spcPts val="0"/>
              </a:spcAft>
              <a:buSzPts val="105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195"/>
              </a:spcBef>
              <a:spcAft>
                <a:spcPts val="0"/>
              </a:spcAft>
              <a:buSzPts val="975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195"/>
              </a:spcBef>
              <a:spcAft>
                <a:spcPts val="0"/>
              </a:spcAft>
              <a:buSzPts val="975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195"/>
              </a:spcBef>
              <a:spcAft>
                <a:spcPts val="0"/>
              </a:spcAft>
              <a:buSzPts val="975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195"/>
              </a:spcBef>
              <a:spcAft>
                <a:spcPts val="0"/>
              </a:spcAft>
              <a:buSzPts val="975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0" name="Google Shape;20;p14"/>
          <p:cNvSpPr txBox="1">
            <a:spLocks noGrp="1"/>
          </p:cNvSpPr>
          <p:nvPr>
            <p:ph type="dt" idx="10"/>
          </p:nvPr>
        </p:nvSpPr>
        <p:spPr>
          <a:xfrm>
            <a:off x="457200" y="13716"/>
            <a:ext cx="2895600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4"/>
          <p:cNvSpPr txBox="1">
            <a:spLocks noGrp="1"/>
          </p:cNvSpPr>
          <p:nvPr>
            <p:ph type="ftr" idx="11"/>
          </p:nvPr>
        </p:nvSpPr>
        <p:spPr>
          <a:xfrm>
            <a:off x="3429000" y="13716"/>
            <a:ext cx="4114800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4"/>
          <p:cNvSpPr txBox="1">
            <a:spLocks noGrp="1"/>
          </p:cNvSpPr>
          <p:nvPr>
            <p:ph type="sldNum" idx="12"/>
          </p:nvPr>
        </p:nvSpPr>
        <p:spPr>
          <a:xfrm>
            <a:off x="7620000" y="13716"/>
            <a:ext cx="1066800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cxnSp>
        <p:nvCxnSpPr>
          <p:cNvPr id="23" name="Google Shape;23;p14"/>
          <p:cNvCxnSpPr/>
          <p:nvPr/>
        </p:nvCxnSpPr>
        <p:spPr>
          <a:xfrm>
            <a:off x="685800" y="2548890"/>
            <a:ext cx="7848600" cy="1191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 type="obj">
  <p:cSld name="OBJECT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5"/>
          <p:cNvSpPr txBox="1">
            <a:spLocks noGrp="1"/>
          </p:cNvSpPr>
          <p:nvPr>
            <p:ph type="title"/>
          </p:nvPr>
        </p:nvSpPr>
        <p:spPr>
          <a:xfrm>
            <a:off x="457200" y="400050"/>
            <a:ext cx="8229600" cy="74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5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65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5755" algn="l">
              <a:spcBef>
                <a:spcPts val="360"/>
              </a:spcBef>
              <a:spcAft>
                <a:spcPts val="0"/>
              </a:spcAft>
              <a:buSzPts val="1530"/>
              <a:buChar char="•"/>
              <a:defRPr/>
            </a:lvl1pPr>
            <a:lvl2pPr marL="914400" lvl="1" indent="-325755" algn="l">
              <a:spcBef>
                <a:spcPts val="360"/>
              </a:spcBef>
              <a:spcAft>
                <a:spcPts val="0"/>
              </a:spcAft>
              <a:buSzPts val="1530"/>
              <a:buChar char="•"/>
              <a:defRPr/>
            </a:lvl2pPr>
            <a:lvl3pPr marL="1371600" lvl="2" indent="-331469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15"/>
          <p:cNvSpPr txBox="1">
            <a:spLocks noGrp="1"/>
          </p:cNvSpPr>
          <p:nvPr>
            <p:ph type="dt" idx="10"/>
          </p:nvPr>
        </p:nvSpPr>
        <p:spPr>
          <a:xfrm>
            <a:off x="457200" y="13716"/>
            <a:ext cx="2895600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5"/>
          <p:cNvSpPr txBox="1">
            <a:spLocks noGrp="1"/>
          </p:cNvSpPr>
          <p:nvPr>
            <p:ph type="ftr" idx="11"/>
          </p:nvPr>
        </p:nvSpPr>
        <p:spPr>
          <a:xfrm>
            <a:off x="3429000" y="13716"/>
            <a:ext cx="4114800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5"/>
          <p:cNvSpPr txBox="1">
            <a:spLocks noGrp="1"/>
          </p:cNvSpPr>
          <p:nvPr>
            <p:ph type="sldNum" idx="12"/>
          </p:nvPr>
        </p:nvSpPr>
        <p:spPr>
          <a:xfrm>
            <a:off x="7620000" y="13716"/>
            <a:ext cx="1066800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beçalho da Seção" type="secHead">
  <p:cSld name="SECTION_HEADER">
    <p:bg>
      <p:bgPr>
        <a:solidFill>
          <a:schemeClr val="dk2"/>
        </a:solidFill>
        <a:effectLst/>
      </p:bgPr>
    </p:bg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6"/>
          <p:cNvSpPr txBox="1">
            <a:spLocks noGrp="1"/>
          </p:cNvSpPr>
          <p:nvPr>
            <p:ph type="title"/>
          </p:nvPr>
        </p:nvSpPr>
        <p:spPr>
          <a:xfrm>
            <a:off x="722313" y="1771651"/>
            <a:ext cx="7772400" cy="16502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sz="3600" b="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6"/>
          <p:cNvSpPr txBox="1">
            <a:spLocks noGrp="1"/>
          </p:cNvSpPr>
          <p:nvPr>
            <p:ph type="body" idx="1"/>
          </p:nvPr>
        </p:nvSpPr>
        <p:spPr>
          <a:xfrm>
            <a:off x="722313" y="3470149"/>
            <a:ext cx="77724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360"/>
              </a:spcBef>
              <a:spcAft>
                <a:spcPts val="0"/>
              </a:spcAft>
              <a:buSzPts val="1530"/>
              <a:buNone/>
              <a:defRPr sz="1800">
                <a:solidFill>
                  <a:schemeClr val="lt2"/>
                </a:solidFill>
              </a:defRPr>
            </a:lvl1pPr>
            <a:lvl2pPr marL="914400" lvl="1" indent="-228600" algn="l">
              <a:spcBef>
                <a:spcPts val="270"/>
              </a:spcBef>
              <a:spcAft>
                <a:spcPts val="0"/>
              </a:spcAft>
              <a:buSzPts val="1148"/>
              <a:buNone/>
              <a:defRPr sz="135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240"/>
              </a:spcBef>
              <a:spcAft>
                <a:spcPts val="0"/>
              </a:spcAft>
              <a:buSzPts val="1080"/>
              <a:buNone/>
              <a:defRPr sz="12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210"/>
              </a:spcBef>
              <a:spcAft>
                <a:spcPts val="0"/>
              </a:spcAft>
              <a:buSzPts val="1050"/>
              <a:buNone/>
              <a:defRPr sz="105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210"/>
              </a:spcBef>
              <a:spcAft>
                <a:spcPts val="0"/>
              </a:spcAft>
              <a:buSzPts val="1050"/>
              <a:buNone/>
              <a:defRPr sz="1050">
                <a:solidFill>
                  <a:schemeClr val="lt1"/>
                </a:solidFill>
              </a:defRPr>
            </a:lvl5pPr>
            <a:lvl6pPr marL="2743200" lvl="5" indent="-228600" algn="l">
              <a:spcBef>
                <a:spcPts val="210"/>
              </a:spcBef>
              <a:spcAft>
                <a:spcPts val="0"/>
              </a:spcAft>
              <a:buSzPts val="1050"/>
              <a:buNone/>
              <a:defRPr sz="1050">
                <a:solidFill>
                  <a:schemeClr val="lt1"/>
                </a:solidFill>
              </a:defRPr>
            </a:lvl6pPr>
            <a:lvl7pPr marL="3200400" lvl="6" indent="-228600" algn="l">
              <a:spcBef>
                <a:spcPts val="210"/>
              </a:spcBef>
              <a:spcAft>
                <a:spcPts val="0"/>
              </a:spcAft>
              <a:buSzPts val="1050"/>
              <a:buNone/>
              <a:defRPr sz="1050">
                <a:solidFill>
                  <a:schemeClr val="lt1"/>
                </a:solidFill>
              </a:defRPr>
            </a:lvl7pPr>
            <a:lvl8pPr marL="3657600" lvl="7" indent="-228600" algn="l">
              <a:spcBef>
                <a:spcPts val="210"/>
              </a:spcBef>
              <a:spcAft>
                <a:spcPts val="0"/>
              </a:spcAft>
              <a:buSzPts val="1050"/>
              <a:buNone/>
              <a:defRPr sz="1050">
                <a:solidFill>
                  <a:schemeClr val="lt1"/>
                </a:solidFill>
              </a:defRPr>
            </a:lvl8pPr>
            <a:lvl9pPr marL="4114800" lvl="8" indent="-228600" algn="l">
              <a:spcBef>
                <a:spcPts val="210"/>
              </a:spcBef>
              <a:spcAft>
                <a:spcPts val="0"/>
              </a:spcAft>
              <a:buSzPts val="1050"/>
              <a:buNone/>
              <a:defRPr sz="105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3" name="Google Shape;33;p16"/>
          <p:cNvSpPr txBox="1">
            <a:spLocks noGrp="1"/>
          </p:cNvSpPr>
          <p:nvPr>
            <p:ph type="dt" idx="10"/>
          </p:nvPr>
        </p:nvSpPr>
        <p:spPr>
          <a:xfrm>
            <a:off x="457200" y="13716"/>
            <a:ext cx="2895600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6"/>
          <p:cNvSpPr txBox="1">
            <a:spLocks noGrp="1"/>
          </p:cNvSpPr>
          <p:nvPr>
            <p:ph type="ftr" idx="11"/>
          </p:nvPr>
        </p:nvSpPr>
        <p:spPr>
          <a:xfrm>
            <a:off x="3429000" y="13716"/>
            <a:ext cx="4114800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6"/>
          <p:cNvSpPr txBox="1">
            <a:spLocks noGrp="1"/>
          </p:cNvSpPr>
          <p:nvPr>
            <p:ph type="sldNum" idx="12"/>
          </p:nvPr>
        </p:nvSpPr>
        <p:spPr>
          <a:xfrm>
            <a:off x="7620000" y="13716"/>
            <a:ext cx="1066800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cxnSp>
        <p:nvCxnSpPr>
          <p:cNvPr id="36" name="Google Shape;36;p16"/>
          <p:cNvCxnSpPr/>
          <p:nvPr/>
        </p:nvCxnSpPr>
        <p:spPr>
          <a:xfrm>
            <a:off x="731520" y="3449574"/>
            <a:ext cx="7848600" cy="1191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as Partes de Conteúdo" type="twoObj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7"/>
          <p:cNvSpPr txBox="1">
            <a:spLocks noGrp="1"/>
          </p:cNvSpPr>
          <p:nvPr>
            <p:ph type="title"/>
          </p:nvPr>
        </p:nvSpPr>
        <p:spPr>
          <a:xfrm>
            <a:off x="457200" y="400050"/>
            <a:ext cx="8229600" cy="74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7"/>
          <p:cNvSpPr txBox="1">
            <a:spLocks noGrp="1"/>
          </p:cNvSpPr>
          <p:nvPr>
            <p:ph type="body" idx="1"/>
          </p:nvPr>
        </p:nvSpPr>
        <p:spPr>
          <a:xfrm>
            <a:off x="457200" y="1255014"/>
            <a:ext cx="4038600" cy="35387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1947" algn="l">
              <a:spcBef>
                <a:spcPts val="420"/>
              </a:spcBef>
              <a:spcAft>
                <a:spcPts val="0"/>
              </a:spcAft>
              <a:buSzPts val="1785"/>
              <a:buChar char="•"/>
              <a:defRPr sz="2100"/>
            </a:lvl1pPr>
            <a:lvl2pPr marL="914400" lvl="1" indent="-325755" algn="l">
              <a:spcBef>
                <a:spcPts val="360"/>
              </a:spcBef>
              <a:spcAft>
                <a:spcPts val="0"/>
              </a:spcAft>
              <a:buSzPts val="1530"/>
              <a:buChar char="•"/>
              <a:defRPr sz="1800"/>
            </a:lvl2pPr>
            <a:lvl3pPr marL="1371600" lvl="2" indent="-314325" algn="l">
              <a:spcBef>
                <a:spcPts val="300"/>
              </a:spcBef>
              <a:spcAft>
                <a:spcPts val="0"/>
              </a:spcAft>
              <a:buSzPts val="1350"/>
              <a:buChar char="•"/>
              <a:defRPr sz="1500"/>
            </a:lvl3pPr>
            <a:lvl4pPr marL="1828800" lvl="3" indent="-314325" algn="l">
              <a:spcBef>
                <a:spcPts val="270"/>
              </a:spcBef>
              <a:spcAft>
                <a:spcPts val="0"/>
              </a:spcAft>
              <a:buSzPts val="1350"/>
              <a:buChar char="•"/>
              <a:defRPr sz="1350"/>
            </a:lvl4pPr>
            <a:lvl5pPr marL="2286000" lvl="4" indent="-314325" algn="l">
              <a:spcBef>
                <a:spcPts val="270"/>
              </a:spcBef>
              <a:spcAft>
                <a:spcPts val="0"/>
              </a:spcAft>
              <a:buSzPts val="1350"/>
              <a:buChar char="•"/>
              <a:defRPr sz="1350"/>
            </a:lvl5pPr>
            <a:lvl6pPr marL="2743200" lvl="5" indent="-314325" algn="l">
              <a:spcBef>
                <a:spcPts val="270"/>
              </a:spcBef>
              <a:spcAft>
                <a:spcPts val="0"/>
              </a:spcAft>
              <a:buSzPts val="1350"/>
              <a:buChar char="•"/>
              <a:defRPr sz="1350"/>
            </a:lvl6pPr>
            <a:lvl7pPr marL="3200400" lvl="6" indent="-314325" algn="l">
              <a:spcBef>
                <a:spcPts val="270"/>
              </a:spcBef>
              <a:spcAft>
                <a:spcPts val="0"/>
              </a:spcAft>
              <a:buSzPts val="1350"/>
              <a:buChar char="•"/>
              <a:defRPr sz="1350"/>
            </a:lvl7pPr>
            <a:lvl8pPr marL="3657600" lvl="7" indent="-314325" algn="l">
              <a:spcBef>
                <a:spcPts val="270"/>
              </a:spcBef>
              <a:spcAft>
                <a:spcPts val="0"/>
              </a:spcAft>
              <a:buSzPts val="1350"/>
              <a:buChar char="•"/>
              <a:defRPr sz="1350"/>
            </a:lvl8pPr>
            <a:lvl9pPr marL="4114800" lvl="8" indent="-314325" algn="l">
              <a:spcBef>
                <a:spcPts val="270"/>
              </a:spcBef>
              <a:spcAft>
                <a:spcPts val="0"/>
              </a:spcAft>
              <a:buSzPts val="1350"/>
              <a:buChar char="•"/>
              <a:defRPr sz="1350"/>
            </a:lvl9pPr>
          </a:lstStyle>
          <a:p>
            <a:endParaRPr/>
          </a:p>
        </p:txBody>
      </p:sp>
      <p:sp>
        <p:nvSpPr>
          <p:cNvPr id="40" name="Google Shape;40;p17"/>
          <p:cNvSpPr txBox="1">
            <a:spLocks noGrp="1"/>
          </p:cNvSpPr>
          <p:nvPr>
            <p:ph type="body" idx="2"/>
          </p:nvPr>
        </p:nvSpPr>
        <p:spPr>
          <a:xfrm>
            <a:off x="4648200" y="1255014"/>
            <a:ext cx="4038600" cy="35387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1947" algn="l">
              <a:spcBef>
                <a:spcPts val="420"/>
              </a:spcBef>
              <a:spcAft>
                <a:spcPts val="0"/>
              </a:spcAft>
              <a:buSzPts val="1785"/>
              <a:buChar char="•"/>
              <a:defRPr sz="2100"/>
            </a:lvl1pPr>
            <a:lvl2pPr marL="914400" lvl="1" indent="-325755" algn="l">
              <a:spcBef>
                <a:spcPts val="360"/>
              </a:spcBef>
              <a:spcAft>
                <a:spcPts val="0"/>
              </a:spcAft>
              <a:buSzPts val="1530"/>
              <a:buChar char="•"/>
              <a:defRPr sz="1800"/>
            </a:lvl2pPr>
            <a:lvl3pPr marL="1371600" lvl="2" indent="-314325" algn="l">
              <a:spcBef>
                <a:spcPts val="300"/>
              </a:spcBef>
              <a:spcAft>
                <a:spcPts val="0"/>
              </a:spcAft>
              <a:buSzPts val="1350"/>
              <a:buChar char="•"/>
              <a:defRPr sz="1500"/>
            </a:lvl3pPr>
            <a:lvl4pPr marL="1828800" lvl="3" indent="-314325" algn="l">
              <a:spcBef>
                <a:spcPts val="270"/>
              </a:spcBef>
              <a:spcAft>
                <a:spcPts val="0"/>
              </a:spcAft>
              <a:buSzPts val="1350"/>
              <a:buChar char="•"/>
              <a:defRPr sz="1350"/>
            </a:lvl4pPr>
            <a:lvl5pPr marL="2286000" lvl="4" indent="-314325" algn="l">
              <a:spcBef>
                <a:spcPts val="270"/>
              </a:spcBef>
              <a:spcAft>
                <a:spcPts val="0"/>
              </a:spcAft>
              <a:buSzPts val="1350"/>
              <a:buChar char="•"/>
              <a:defRPr sz="1350"/>
            </a:lvl5pPr>
            <a:lvl6pPr marL="2743200" lvl="5" indent="-314325" algn="l">
              <a:spcBef>
                <a:spcPts val="270"/>
              </a:spcBef>
              <a:spcAft>
                <a:spcPts val="0"/>
              </a:spcAft>
              <a:buSzPts val="1350"/>
              <a:buChar char="•"/>
              <a:defRPr sz="1350"/>
            </a:lvl6pPr>
            <a:lvl7pPr marL="3200400" lvl="6" indent="-314325" algn="l">
              <a:spcBef>
                <a:spcPts val="270"/>
              </a:spcBef>
              <a:spcAft>
                <a:spcPts val="0"/>
              </a:spcAft>
              <a:buSzPts val="1350"/>
              <a:buChar char="•"/>
              <a:defRPr sz="1350"/>
            </a:lvl7pPr>
            <a:lvl8pPr marL="3657600" lvl="7" indent="-314325" algn="l">
              <a:spcBef>
                <a:spcPts val="270"/>
              </a:spcBef>
              <a:spcAft>
                <a:spcPts val="0"/>
              </a:spcAft>
              <a:buSzPts val="1350"/>
              <a:buChar char="•"/>
              <a:defRPr sz="1350"/>
            </a:lvl8pPr>
            <a:lvl9pPr marL="4114800" lvl="8" indent="-314325" algn="l">
              <a:spcBef>
                <a:spcPts val="270"/>
              </a:spcBef>
              <a:spcAft>
                <a:spcPts val="0"/>
              </a:spcAft>
              <a:buSzPts val="1350"/>
              <a:buChar char="•"/>
              <a:defRPr sz="1350"/>
            </a:lvl9pPr>
          </a:lstStyle>
          <a:p>
            <a:endParaRPr/>
          </a:p>
        </p:txBody>
      </p:sp>
      <p:sp>
        <p:nvSpPr>
          <p:cNvPr id="41" name="Google Shape;41;p17"/>
          <p:cNvSpPr txBox="1">
            <a:spLocks noGrp="1"/>
          </p:cNvSpPr>
          <p:nvPr>
            <p:ph type="dt" idx="10"/>
          </p:nvPr>
        </p:nvSpPr>
        <p:spPr>
          <a:xfrm>
            <a:off x="457200" y="13716"/>
            <a:ext cx="2895600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7"/>
          <p:cNvSpPr txBox="1">
            <a:spLocks noGrp="1"/>
          </p:cNvSpPr>
          <p:nvPr>
            <p:ph type="ftr" idx="11"/>
          </p:nvPr>
        </p:nvSpPr>
        <p:spPr>
          <a:xfrm>
            <a:off x="3429000" y="13716"/>
            <a:ext cx="4114800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7"/>
          <p:cNvSpPr txBox="1">
            <a:spLocks noGrp="1"/>
          </p:cNvSpPr>
          <p:nvPr>
            <p:ph type="sldNum" idx="12"/>
          </p:nvPr>
        </p:nvSpPr>
        <p:spPr>
          <a:xfrm>
            <a:off x="7620000" y="13716"/>
            <a:ext cx="1066800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8"/>
          <p:cNvSpPr txBox="1">
            <a:spLocks noGrp="1"/>
          </p:cNvSpPr>
          <p:nvPr>
            <p:ph type="title"/>
          </p:nvPr>
        </p:nvSpPr>
        <p:spPr>
          <a:xfrm>
            <a:off x="457200" y="400050"/>
            <a:ext cx="8229600" cy="74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8"/>
          <p:cNvSpPr txBox="1">
            <a:spLocks noGrp="1"/>
          </p:cNvSpPr>
          <p:nvPr>
            <p:ph type="body" idx="1"/>
          </p:nvPr>
        </p:nvSpPr>
        <p:spPr>
          <a:xfrm>
            <a:off x="457200" y="1257300"/>
            <a:ext cx="3931920" cy="479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spcBef>
                <a:spcPts val="300"/>
              </a:spcBef>
              <a:spcAft>
                <a:spcPts val="0"/>
              </a:spcAft>
              <a:buSzPts val="1275"/>
              <a:buNone/>
              <a:defRPr sz="1500" b="0">
                <a:solidFill>
                  <a:schemeClr val="dk2"/>
                </a:solidFill>
              </a:defRPr>
            </a:lvl1pPr>
            <a:lvl2pPr marL="914400" lvl="1" indent="-228600" algn="l">
              <a:spcBef>
                <a:spcPts val="300"/>
              </a:spcBef>
              <a:spcAft>
                <a:spcPts val="0"/>
              </a:spcAft>
              <a:buSzPts val="1275"/>
              <a:buNone/>
              <a:defRPr sz="1500" b="1"/>
            </a:lvl2pPr>
            <a:lvl3pPr marL="1371600" lvl="2" indent="-228600" algn="l">
              <a:spcBef>
                <a:spcPts val="270"/>
              </a:spcBef>
              <a:spcAft>
                <a:spcPts val="0"/>
              </a:spcAft>
              <a:buSzPts val="1215"/>
              <a:buNone/>
              <a:defRPr sz="1350" b="1"/>
            </a:lvl3pPr>
            <a:lvl4pPr marL="1828800" lvl="3" indent="-228600" algn="l">
              <a:spcBef>
                <a:spcPts val="240"/>
              </a:spcBef>
              <a:spcAft>
                <a:spcPts val="0"/>
              </a:spcAft>
              <a:buSzPts val="1200"/>
              <a:buNone/>
              <a:defRPr sz="1200" b="1"/>
            </a:lvl4pPr>
            <a:lvl5pPr marL="2286000" lvl="4" indent="-228600" algn="l">
              <a:spcBef>
                <a:spcPts val="240"/>
              </a:spcBef>
              <a:spcAft>
                <a:spcPts val="0"/>
              </a:spcAft>
              <a:buSzPts val="1200"/>
              <a:buNone/>
              <a:defRPr sz="1200" b="1"/>
            </a:lvl5pPr>
            <a:lvl6pPr marL="2743200" lvl="5" indent="-228600" algn="l">
              <a:spcBef>
                <a:spcPts val="240"/>
              </a:spcBef>
              <a:spcAft>
                <a:spcPts val="0"/>
              </a:spcAft>
              <a:buSzPts val="1200"/>
              <a:buNone/>
              <a:defRPr sz="1200" b="1"/>
            </a:lvl6pPr>
            <a:lvl7pPr marL="3200400" lvl="6" indent="-228600" algn="l">
              <a:spcBef>
                <a:spcPts val="240"/>
              </a:spcBef>
              <a:spcAft>
                <a:spcPts val="0"/>
              </a:spcAft>
              <a:buSzPts val="1200"/>
              <a:buNone/>
              <a:defRPr sz="1200" b="1"/>
            </a:lvl7pPr>
            <a:lvl8pPr marL="3657600" lvl="7" indent="-228600" algn="l">
              <a:spcBef>
                <a:spcPts val="240"/>
              </a:spcBef>
              <a:spcAft>
                <a:spcPts val="0"/>
              </a:spcAft>
              <a:buSzPts val="1200"/>
              <a:buNone/>
              <a:defRPr sz="1200" b="1"/>
            </a:lvl8pPr>
            <a:lvl9pPr marL="4114800" lvl="8" indent="-228600" algn="l">
              <a:spcBef>
                <a:spcPts val="240"/>
              </a:spcBef>
              <a:spcAft>
                <a:spcPts val="0"/>
              </a:spcAft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7" name="Google Shape;47;p18"/>
          <p:cNvSpPr txBox="1">
            <a:spLocks noGrp="1"/>
          </p:cNvSpPr>
          <p:nvPr>
            <p:ph type="body" idx="2"/>
          </p:nvPr>
        </p:nvSpPr>
        <p:spPr>
          <a:xfrm>
            <a:off x="457200" y="1828800"/>
            <a:ext cx="3931920" cy="2963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5755" algn="l">
              <a:spcBef>
                <a:spcPts val="360"/>
              </a:spcBef>
              <a:spcAft>
                <a:spcPts val="0"/>
              </a:spcAft>
              <a:buSzPts val="1530"/>
              <a:buChar char="•"/>
              <a:defRPr sz="1800"/>
            </a:lvl1pPr>
            <a:lvl2pPr marL="914400" lvl="1" indent="-309562" algn="l">
              <a:spcBef>
                <a:spcPts val="300"/>
              </a:spcBef>
              <a:spcAft>
                <a:spcPts val="0"/>
              </a:spcAft>
              <a:buSzPts val="1275"/>
              <a:buChar char="•"/>
              <a:defRPr sz="1500"/>
            </a:lvl2pPr>
            <a:lvl3pPr marL="1371600" lvl="2" indent="-305752" algn="l">
              <a:spcBef>
                <a:spcPts val="270"/>
              </a:spcBef>
              <a:spcAft>
                <a:spcPts val="0"/>
              </a:spcAft>
              <a:buSzPts val="1215"/>
              <a:buChar char="•"/>
              <a:defRPr sz="1350"/>
            </a:lvl3pPr>
            <a:lvl4pPr marL="1828800" lvl="3" indent="-304800" algn="l">
              <a:spcBef>
                <a:spcPts val="240"/>
              </a:spcBef>
              <a:spcAft>
                <a:spcPts val="0"/>
              </a:spcAft>
              <a:buSzPts val="1200"/>
              <a:buChar char="•"/>
              <a:defRPr sz="1200"/>
            </a:lvl4pPr>
            <a:lvl5pPr marL="2286000" lvl="4" indent="-304800" algn="l">
              <a:spcBef>
                <a:spcPts val="240"/>
              </a:spcBef>
              <a:spcAft>
                <a:spcPts val="0"/>
              </a:spcAft>
              <a:buSzPts val="1200"/>
              <a:buChar char="•"/>
              <a:defRPr sz="1200"/>
            </a:lvl5pPr>
            <a:lvl6pPr marL="2743200" lvl="5" indent="-304800" algn="l">
              <a:spcBef>
                <a:spcPts val="240"/>
              </a:spcBef>
              <a:spcAft>
                <a:spcPts val="0"/>
              </a:spcAft>
              <a:buSzPts val="1200"/>
              <a:buChar char="•"/>
              <a:defRPr sz="1200"/>
            </a:lvl6pPr>
            <a:lvl7pPr marL="3200400" lvl="6" indent="-304800" algn="l">
              <a:spcBef>
                <a:spcPts val="240"/>
              </a:spcBef>
              <a:spcAft>
                <a:spcPts val="0"/>
              </a:spcAft>
              <a:buSzPts val="1200"/>
              <a:buChar char="•"/>
              <a:defRPr sz="1200"/>
            </a:lvl7pPr>
            <a:lvl8pPr marL="3657600" lvl="7" indent="-304800" algn="l">
              <a:spcBef>
                <a:spcPts val="240"/>
              </a:spcBef>
              <a:spcAft>
                <a:spcPts val="0"/>
              </a:spcAft>
              <a:buSzPts val="1200"/>
              <a:buChar char="•"/>
              <a:defRPr sz="1200"/>
            </a:lvl8pPr>
            <a:lvl9pPr marL="4114800" lvl="8" indent="-304800" algn="l">
              <a:spcBef>
                <a:spcPts val="240"/>
              </a:spcBef>
              <a:spcAft>
                <a:spcPts val="0"/>
              </a:spcAft>
              <a:buSzPts val="1200"/>
              <a:buChar char="•"/>
              <a:defRPr sz="1200"/>
            </a:lvl9pPr>
          </a:lstStyle>
          <a:p>
            <a:endParaRPr/>
          </a:p>
        </p:txBody>
      </p:sp>
      <p:sp>
        <p:nvSpPr>
          <p:cNvPr id="48" name="Google Shape;48;p18"/>
          <p:cNvSpPr txBox="1">
            <a:spLocks noGrp="1"/>
          </p:cNvSpPr>
          <p:nvPr>
            <p:ph type="body" idx="3"/>
          </p:nvPr>
        </p:nvSpPr>
        <p:spPr>
          <a:xfrm>
            <a:off x="4754880" y="1257300"/>
            <a:ext cx="3931920" cy="479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spcBef>
                <a:spcPts val="300"/>
              </a:spcBef>
              <a:spcAft>
                <a:spcPts val="0"/>
              </a:spcAft>
              <a:buSzPts val="1275"/>
              <a:buNone/>
              <a:defRPr sz="1500" b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spcBef>
                <a:spcPts val="300"/>
              </a:spcBef>
              <a:spcAft>
                <a:spcPts val="0"/>
              </a:spcAft>
              <a:buSzPts val="1275"/>
              <a:buNone/>
              <a:defRPr sz="1500" b="1"/>
            </a:lvl2pPr>
            <a:lvl3pPr marL="1371600" lvl="2" indent="-228600" algn="l">
              <a:spcBef>
                <a:spcPts val="270"/>
              </a:spcBef>
              <a:spcAft>
                <a:spcPts val="0"/>
              </a:spcAft>
              <a:buSzPts val="1215"/>
              <a:buNone/>
              <a:defRPr sz="1350" b="1"/>
            </a:lvl3pPr>
            <a:lvl4pPr marL="1828800" lvl="3" indent="-228600" algn="l">
              <a:spcBef>
                <a:spcPts val="240"/>
              </a:spcBef>
              <a:spcAft>
                <a:spcPts val="0"/>
              </a:spcAft>
              <a:buSzPts val="1200"/>
              <a:buNone/>
              <a:defRPr sz="1200" b="1"/>
            </a:lvl4pPr>
            <a:lvl5pPr marL="2286000" lvl="4" indent="-228600" algn="l">
              <a:spcBef>
                <a:spcPts val="240"/>
              </a:spcBef>
              <a:spcAft>
                <a:spcPts val="0"/>
              </a:spcAft>
              <a:buSzPts val="1200"/>
              <a:buNone/>
              <a:defRPr sz="1200" b="1"/>
            </a:lvl5pPr>
            <a:lvl6pPr marL="2743200" lvl="5" indent="-228600" algn="l">
              <a:spcBef>
                <a:spcPts val="240"/>
              </a:spcBef>
              <a:spcAft>
                <a:spcPts val="0"/>
              </a:spcAft>
              <a:buSzPts val="1200"/>
              <a:buNone/>
              <a:defRPr sz="1200" b="1"/>
            </a:lvl6pPr>
            <a:lvl7pPr marL="3200400" lvl="6" indent="-228600" algn="l">
              <a:spcBef>
                <a:spcPts val="240"/>
              </a:spcBef>
              <a:spcAft>
                <a:spcPts val="0"/>
              </a:spcAft>
              <a:buSzPts val="1200"/>
              <a:buNone/>
              <a:defRPr sz="1200" b="1"/>
            </a:lvl7pPr>
            <a:lvl8pPr marL="3657600" lvl="7" indent="-228600" algn="l">
              <a:spcBef>
                <a:spcPts val="240"/>
              </a:spcBef>
              <a:spcAft>
                <a:spcPts val="0"/>
              </a:spcAft>
              <a:buSzPts val="1200"/>
              <a:buNone/>
              <a:defRPr sz="1200" b="1"/>
            </a:lvl8pPr>
            <a:lvl9pPr marL="4114800" lvl="8" indent="-228600" algn="l">
              <a:spcBef>
                <a:spcPts val="240"/>
              </a:spcBef>
              <a:spcAft>
                <a:spcPts val="0"/>
              </a:spcAft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9" name="Google Shape;49;p18"/>
          <p:cNvSpPr txBox="1">
            <a:spLocks noGrp="1"/>
          </p:cNvSpPr>
          <p:nvPr>
            <p:ph type="body" idx="4"/>
          </p:nvPr>
        </p:nvSpPr>
        <p:spPr>
          <a:xfrm>
            <a:off x="4754880" y="1828800"/>
            <a:ext cx="3931920" cy="2963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5755" algn="l">
              <a:spcBef>
                <a:spcPts val="360"/>
              </a:spcBef>
              <a:spcAft>
                <a:spcPts val="0"/>
              </a:spcAft>
              <a:buSzPts val="1530"/>
              <a:buChar char="•"/>
              <a:defRPr sz="1800"/>
            </a:lvl1pPr>
            <a:lvl2pPr marL="914400" lvl="1" indent="-309562" algn="l">
              <a:spcBef>
                <a:spcPts val="300"/>
              </a:spcBef>
              <a:spcAft>
                <a:spcPts val="0"/>
              </a:spcAft>
              <a:buSzPts val="1275"/>
              <a:buChar char="•"/>
              <a:defRPr sz="1500"/>
            </a:lvl2pPr>
            <a:lvl3pPr marL="1371600" lvl="2" indent="-305752" algn="l">
              <a:spcBef>
                <a:spcPts val="270"/>
              </a:spcBef>
              <a:spcAft>
                <a:spcPts val="0"/>
              </a:spcAft>
              <a:buSzPts val="1215"/>
              <a:buChar char="•"/>
              <a:defRPr sz="1350"/>
            </a:lvl3pPr>
            <a:lvl4pPr marL="1828800" lvl="3" indent="-304800" algn="l">
              <a:spcBef>
                <a:spcPts val="240"/>
              </a:spcBef>
              <a:spcAft>
                <a:spcPts val="0"/>
              </a:spcAft>
              <a:buSzPts val="1200"/>
              <a:buChar char="•"/>
              <a:defRPr sz="1200"/>
            </a:lvl4pPr>
            <a:lvl5pPr marL="2286000" lvl="4" indent="-304800" algn="l">
              <a:spcBef>
                <a:spcPts val="240"/>
              </a:spcBef>
              <a:spcAft>
                <a:spcPts val="0"/>
              </a:spcAft>
              <a:buSzPts val="1200"/>
              <a:buChar char="•"/>
              <a:defRPr sz="1200"/>
            </a:lvl5pPr>
            <a:lvl6pPr marL="2743200" lvl="5" indent="-304800" algn="l">
              <a:spcBef>
                <a:spcPts val="240"/>
              </a:spcBef>
              <a:spcAft>
                <a:spcPts val="0"/>
              </a:spcAft>
              <a:buSzPts val="1200"/>
              <a:buChar char="•"/>
              <a:defRPr sz="1200"/>
            </a:lvl6pPr>
            <a:lvl7pPr marL="3200400" lvl="6" indent="-304800" algn="l">
              <a:spcBef>
                <a:spcPts val="240"/>
              </a:spcBef>
              <a:spcAft>
                <a:spcPts val="0"/>
              </a:spcAft>
              <a:buSzPts val="1200"/>
              <a:buChar char="•"/>
              <a:defRPr sz="1200"/>
            </a:lvl7pPr>
            <a:lvl8pPr marL="3657600" lvl="7" indent="-304800" algn="l">
              <a:spcBef>
                <a:spcPts val="240"/>
              </a:spcBef>
              <a:spcAft>
                <a:spcPts val="0"/>
              </a:spcAft>
              <a:buSzPts val="1200"/>
              <a:buChar char="•"/>
              <a:defRPr sz="1200"/>
            </a:lvl8pPr>
            <a:lvl9pPr marL="4114800" lvl="8" indent="-304800" algn="l">
              <a:spcBef>
                <a:spcPts val="240"/>
              </a:spcBef>
              <a:spcAft>
                <a:spcPts val="0"/>
              </a:spcAft>
              <a:buSzPts val="1200"/>
              <a:buChar char="•"/>
              <a:defRPr sz="1200"/>
            </a:lvl9pPr>
          </a:lstStyle>
          <a:p>
            <a:endParaRPr/>
          </a:p>
        </p:txBody>
      </p:sp>
      <p:sp>
        <p:nvSpPr>
          <p:cNvPr id="50" name="Google Shape;50;p18"/>
          <p:cNvSpPr txBox="1">
            <a:spLocks noGrp="1"/>
          </p:cNvSpPr>
          <p:nvPr>
            <p:ph type="dt" idx="10"/>
          </p:nvPr>
        </p:nvSpPr>
        <p:spPr>
          <a:xfrm>
            <a:off x="457200" y="13716"/>
            <a:ext cx="2895600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8"/>
          <p:cNvSpPr txBox="1">
            <a:spLocks noGrp="1"/>
          </p:cNvSpPr>
          <p:nvPr>
            <p:ph type="ftr" idx="11"/>
          </p:nvPr>
        </p:nvSpPr>
        <p:spPr>
          <a:xfrm>
            <a:off x="3429000" y="13716"/>
            <a:ext cx="4114800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8"/>
          <p:cNvSpPr txBox="1">
            <a:spLocks noGrp="1"/>
          </p:cNvSpPr>
          <p:nvPr>
            <p:ph type="sldNum" idx="12"/>
          </p:nvPr>
        </p:nvSpPr>
        <p:spPr>
          <a:xfrm>
            <a:off x="7620000" y="13716"/>
            <a:ext cx="1066800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cxnSp>
        <p:nvCxnSpPr>
          <p:cNvPr id="53" name="Google Shape;53;p18"/>
          <p:cNvCxnSpPr/>
          <p:nvPr/>
        </p:nvCxnSpPr>
        <p:spPr>
          <a:xfrm rot="5400000">
            <a:off x="2806462" y="3034268"/>
            <a:ext cx="3531870" cy="794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 type="objTx">
  <p:cSld name="OBJECT_WITH_CAPTION_TEX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21"/>
          <p:cNvSpPr txBox="1">
            <a:spLocks noGrp="1"/>
          </p:cNvSpPr>
          <p:nvPr>
            <p:ph type="title"/>
          </p:nvPr>
        </p:nvSpPr>
        <p:spPr>
          <a:xfrm>
            <a:off x="457200" y="594060"/>
            <a:ext cx="2139696" cy="9464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21"/>
          <p:cNvSpPr txBox="1">
            <a:spLocks noGrp="1"/>
          </p:cNvSpPr>
          <p:nvPr>
            <p:ph type="body" idx="1"/>
          </p:nvPr>
        </p:nvSpPr>
        <p:spPr>
          <a:xfrm>
            <a:off x="2971800" y="594060"/>
            <a:ext cx="571500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8140" algn="l">
              <a:spcBef>
                <a:spcPts val="480"/>
              </a:spcBef>
              <a:spcAft>
                <a:spcPts val="0"/>
              </a:spcAft>
              <a:buSzPts val="2040"/>
              <a:buChar char="•"/>
              <a:defRPr sz="2400"/>
            </a:lvl1pPr>
            <a:lvl2pPr marL="914400" lvl="1" indent="-341947" algn="l">
              <a:spcBef>
                <a:spcPts val="420"/>
              </a:spcBef>
              <a:spcAft>
                <a:spcPts val="0"/>
              </a:spcAft>
              <a:buSzPts val="1785"/>
              <a:buChar char="•"/>
              <a:defRPr sz="2100"/>
            </a:lvl2pPr>
            <a:lvl3pPr marL="1371600" lvl="2" indent="-331469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 sz="1800"/>
            </a:lvl3pPr>
            <a:lvl4pPr marL="1828800" lvl="3" indent="-323850" algn="l">
              <a:spcBef>
                <a:spcPts val="300"/>
              </a:spcBef>
              <a:spcAft>
                <a:spcPts val="0"/>
              </a:spcAft>
              <a:buSzPts val="1500"/>
              <a:buChar char="•"/>
              <a:defRPr sz="1500"/>
            </a:lvl4pPr>
            <a:lvl5pPr marL="2286000" lvl="4" indent="-323850" algn="l">
              <a:spcBef>
                <a:spcPts val="300"/>
              </a:spcBef>
              <a:spcAft>
                <a:spcPts val="0"/>
              </a:spcAft>
              <a:buSzPts val="1500"/>
              <a:buChar char="•"/>
              <a:defRPr sz="1500"/>
            </a:lvl5pPr>
            <a:lvl6pPr marL="2743200" lvl="5" indent="-323850" algn="l">
              <a:spcBef>
                <a:spcPts val="300"/>
              </a:spcBef>
              <a:spcAft>
                <a:spcPts val="0"/>
              </a:spcAft>
              <a:buSzPts val="1500"/>
              <a:buChar char="•"/>
              <a:defRPr sz="1500"/>
            </a:lvl6pPr>
            <a:lvl7pPr marL="3200400" lvl="6" indent="-323850" algn="l">
              <a:spcBef>
                <a:spcPts val="300"/>
              </a:spcBef>
              <a:spcAft>
                <a:spcPts val="0"/>
              </a:spcAft>
              <a:buSzPts val="1500"/>
              <a:buChar char="•"/>
              <a:defRPr sz="1500"/>
            </a:lvl7pPr>
            <a:lvl8pPr marL="3657600" lvl="7" indent="-323850" algn="l">
              <a:spcBef>
                <a:spcPts val="300"/>
              </a:spcBef>
              <a:spcAft>
                <a:spcPts val="0"/>
              </a:spcAft>
              <a:buSzPts val="1500"/>
              <a:buChar char="•"/>
              <a:defRPr sz="1500"/>
            </a:lvl8pPr>
            <a:lvl9pPr marL="4114800" lvl="8" indent="-323850" algn="l">
              <a:spcBef>
                <a:spcPts val="300"/>
              </a:spcBef>
              <a:spcAft>
                <a:spcPts val="0"/>
              </a:spcAft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66" name="Google Shape;66;p21"/>
          <p:cNvSpPr txBox="1">
            <a:spLocks noGrp="1"/>
          </p:cNvSpPr>
          <p:nvPr>
            <p:ph type="body" idx="2"/>
          </p:nvPr>
        </p:nvSpPr>
        <p:spPr>
          <a:xfrm>
            <a:off x="457201" y="1597915"/>
            <a:ext cx="2139696" cy="31827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10"/>
              </a:spcBef>
              <a:spcAft>
                <a:spcPts val="0"/>
              </a:spcAft>
              <a:buSzPts val="893"/>
              <a:buNone/>
              <a:defRPr sz="1050"/>
            </a:lvl1pPr>
            <a:lvl2pPr marL="914400" lvl="1" indent="-228600" algn="l">
              <a:spcBef>
                <a:spcPts val="180"/>
              </a:spcBef>
              <a:spcAft>
                <a:spcPts val="0"/>
              </a:spcAft>
              <a:buSzPts val="765"/>
              <a:buNone/>
              <a:defRPr sz="900"/>
            </a:lvl2pPr>
            <a:lvl3pPr marL="1371600" lvl="2" indent="-228600" algn="l">
              <a:spcBef>
                <a:spcPts val="150"/>
              </a:spcBef>
              <a:spcAft>
                <a:spcPts val="0"/>
              </a:spcAft>
              <a:buSzPts val="675"/>
              <a:buNone/>
              <a:defRPr sz="750"/>
            </a:lvl3pPr>
            <a:lvl4pPr marL="1828800" lvl="3" indent="-228600" algn="l">
              <a:spcBef>
                <a:spcPts val="135"/>
              </a:spcBef>
              <a:spcAft>
                <a:spcPts val="0"/>
              </a:spcAft>
              <a:buSzPts val="675"/>
              <a:buNone/>
              <a:defRPr sz="675"/>
            </a:lvl4pPr>
            <a:lvl5pPr marL="2286000" lvl="4" indent="-228600" algn="l">
              <a:spcBef>
                <a:spcPts val="135"/>
              </a:spcBef>
              <a:spcAft>
                <a:spcPts val="0"/>
              </a:spcAft>
              <a:buSzPts val="675"/>
              <a:buNone/>
              <a:defRPr sz="675"/>
            </a:lvl5pPr>
            <a:lvl6pPr marL="2743200" lvl="5" indent="-228600" algn="l">
              <a:spcBef>
                <a:spcPts val="135"/>
              </a:spcBef>
              <a:spcAft>
                <a:spcPts val="0"/>
              </a:spcAft>
              <a:buSzPts val="675"/>
              <a:buNone/>
              <a:defRPr sz="675"/>
            </a:lvl6pPr>
            <a:lvl7pPr marL="3200400" lvl="6" indent="-228600" algn="l">
              <a:spcBef>
                <a:spcPts val="135"/>
              </a:spcBef>
              <a:spcAft>
                <a:spcPts val="0"/>
              </a:spcAft>
              <a:buSzPts val="675"/>
              <a:buNone/>
              <a:defRPr sz="675"/>
            </a:lvl7pPr>
            <a:lvl8pPr marL="3657600" lvl="7" indent="-228600" algn="l">
              <a:spcBef>
                <a:spcPts val="135"/>
              </a:spcBef>
              <a:spcAft>
                <a:spcPts val="0"/>
              </a:spcAft>
              <a:buSzPts val="675"/>
              <a:buNone/>
              <a:defRPr sz="675"/>
            </a:lvl8pPr>
            <a:lvl9pPr marL="4114800" lvl="8" indent="-228600" algn="l">
              <a:spcBef>
                <a:spcPts val="135"/>
              </a:spcBef>
              <a:spcAft>
                <a:spcPts val="0"/>
              </a:spcAft>
              <a:buSzPts val="675"/>
              <a:buNone/>
              <a:defRPr sz="675"/>
            </a:lvl9pPr>
          </a:lstStyle>
          <a:p>
            <a:endParaRPr/>
          </a:p>
        </p:txBody>
      </p:sp>
      <p:sp>
        <p:nvSpPr>
          <p:cNvPr id="67" name="Google Shape;67;p21"/>
          <p:cNvSpPr txBox="1">
            <a:spLocks noGrp="1"/>
          </p:cNvSpPr>
          <p:nvPr>
            <p:ph type="dt" idx="10"/>
          </p:nvPr>
        </p:nvSpPr>
        <p:spPr>
          <a:xfrm>
            <a:off x="457200" y="13716"/>
            <a:ext cx="2895600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21"/>
          <p:cNvSpPr txBox="1">
            <a:spLocks noGrp="1"/>
          </p:cNvSpPr>
          <p:nvPr>
            <p:ph type="ftr" idx="11"/>
          </p:nvPr>
        </p:nvSpPr>
        <p:spPr>
          <a:xfrm>
            <a:off x="3429000" y="13716"/>
            <a:ext cx="4114800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21"/>
          <p:cNvSpPr txBox="1">
            <a:spLocks noGrp="1"/>
          </p:cNvSpPr>
          <p:nvPr>
            <p:ph type="sldNum" idx="12"/>
          </p:nvPr>
        </p:nvSpPr>
        <p:spPr>
          <a:xfrm>
            <a:off x="7620000" y="13716"/>
            <a:ext cx="1066800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cxnSp>
        <p:nvCxnSpPr>
          <p:cNvPr id="70" name="Google Shape;70;p21"/>
          <p:cNvCxnSpPr/>
          <p:nvPr/>
        </p:nvCxnSpPr>
        <p:spPr>
          <a:xfrm rot="5400000">
            <a:off x="684114" y="2684956"/>
            <a:ext cx="4183380" cy="1588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Legenda" type="picTx">
  <p:cSld name="PICTURE_WITH_CAPTION_TEXT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22"/>
          <p:cNvSpPr txBox="1">
            <a:spLocks noGrp="1"/>
          </p:cNvSpPr>
          <p:nvPr>
            <p:ph type="title"/>
          </p:nvPr>
        </p:nvSpPr>
        <p:spPr>
          <a:xfrm>
            <a:off x="457200" y="594360"/>
            <a:ext cx="2142680" cy="9486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2"/>
          <p:cNvSpPr>
            <a:spLocks noGrp="1"/>
          </p:cNvSpPr>
          <p:nvPr>
            <p:ph type="pic" idx="2"/>
          </p:nvPr>
        </p:nvSpPr>
        <p:spPr>
          <a:xfrm>
            <a:off x="2858610" y="628651"/>
            <a:ext cx="5904390" cy="4125342"/>
          </a:xfrm>
          <a:prstGeom prst="rect">
            <a:avLst/>
          </a:prstGeom>
          <a:solidFill>
            <a:schemeClr val="lt2"/>
          </a:solidFill>
          <a:ln w="76200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12700" dir="5400000" algn="t" rotWithShape="0">
              <a:srgbClr val="000000">
                <a:alpha val="58823"/>
              </a:srgbClr>
            </a:outerShdw>
          </a:effectLst>
        </p:spPr>
      </p:sp>
      <p:sp>
        <p:nvSpPr>
          <p:cNvPr id="74" name="Google Shape;74;p2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2139696" cy="3182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10"/>
              </a:spcBef>
              <a:spcAft>
                <a:spcPts val="0"/>
              </a:spcAft>
              <a:buSzPts val="893"/>
              <a:buNone/>
              <a:defRPr sz="1050"/>
            </a:lvl1pPr>
            <a:lvl2pPr marL="914400" lvl="1" indent="-228600" algn="l">
              <a:spcBef>
                <a:spcPts val="180"/>
              </a:spcBef>
              <a:spcAft>
                <a:spcPts val="0"/>
              </a:spcAft>
              <a:buSzPts val="765"/>
              <a:buNone/>
              <a:defRPr sz="900"/>
            </a:lvl2pPr>
            <a:lvl3pPr marL="1371600" lvl="2" indent="-228600" algn="l">
              <a:spcBef>
                <a:spcPts val="150"/>
              </a:spcBef>
              <a:spcAft>
                <a:spcPts val="0"/>
              </a:spcAft>
              <a:buSzPts val="675"/>
              <a:buNone/>
              <a:defRPr sz="750"/>
            </a:lvl3pPr>
            <a:lvl4pPr marL="1828800" lvl="3" indent="-228600" algn="l">
              <a:spcBef>
                <a:spcPts val="135"/>
              </a:spcBef>
              <a:spcAft>
                <a:spcPts val="0"/>
              </a:spcAft>
              <a:buSzPts val="675"/>
              <a:buNone/>
              <a:defRPr sz="675"/>
            </a:lvl4pPr>
            <a:lvl5pPr marL="2286000" lvl="4" indent="-228600" algn="l">
              <a:spcBef>
                <a:spcPts val="135"/>
              </a:spcBef>
              <a:spcAft>
                <a:spcPts val="0"/>
              </a:spcAft>
              <a:buSzPts val="675"/>
              <a:buNone/>
              <a:defRPr sz="675"/>
            </a:lvl5pPr>
            <a:lvl6pPr marL="2743200" lvl="5" indent="-228600" algn="l">
              <a:spcBef>
                <a:spcPts val="135"/>
              </a:spcBef>
              <a:spcAft>
                <a:spcPts val="0"/>
              </a:spcAft>
              <a:buSzPts val="675"/>
              <a:buNone/>
              <a:defRPr sz="675"/>
            </a:lvl6pPr>
            <a:lvl7pPr marL="3200400" lvl="6" indent="-228600" algn="l">
              <a:spcBef>
                <a:spcPts val="135"/>
              </a:spcBef>
              <a:spcAft>
                <a:spcPts val="0"/>
              </a:spcAft>
              <a:buSzPts val="675"/>
              <a:buNone/>
              <a:defRPr sz="675"/>
            </a:lvl7pPr>
            <a:lvl8pPr marL="3657600" lvl="7" indent="-228600" algn="l">
              <a:spcBef>
                <a:spcPts val="135"/>
              </a:spcBef>
              <a:spcAft>
                <a:spcPts val="0"/>
              </a:spcAft>
              <a:buSzPts val="675"/>
              <a:buNone/>
              <a:defRPr sz="675"/>
            </a:lvl8pPr>
            <a:lvl9pPr marL="4114800" lvl="8" indent="-228600" algn="l">
              <a:spcBef>
                <a:spcPts val="135"/>
              </a:spcBef>
              <a:spcAft>
                <a:spcPts val="0"/>
              </a:spcAft>
              <a:buSzPts val="675"/>
              <a:buNone/>
              <a:defRPr sz="675"/>
            </a:lvl9pPr>
          </a:lstStyle>
          <a:p>
            <a:endParaRPr/>
          </a:p>
        </p:txBody>
      </p:sp>
      <p:sp>
        <p:nvSpPr>
          <p:cNvPr id="75" name="Google Shape;75;p22"/>
          <p:cNvSpPr txBox="1">
            <a:spLocks noGrp="1"/>
          </p:cNvSpPr>
          <p:nvPr>
            <p:ph type="dt" idx="10"/>
          </p:nvPr>
        </p:nvSpPr>
        <p:spPr>
          <a:xfrm>
            <a:off x="457200" y="13716"/>
            <a:ext cx="2895600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2"/>
          <p:cNvSpPr txBox="1">
            <a:spLocks noGrp="1"/>
          </p:cNvSpPr>
          <p:nvPr>
            <p:ph type="ftr" idx="11"/>
          </p:nvPr>
        </p:nvSpPr>
        <p:spPr>
          <a:xfrm>
            <a:off x="3429000" y="13716"/>
            <a:ext cx="4114800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2"/>
          <p:cNvSpPr txBox="1">
            <a:spLocks noGrp="1"/>
          </p:cNvSpPr>
          <p:nvPr>
            <p:ph type="sldNum" idx="12"/>
          </p:nvPr>
        </p:nvSpPr>
        <p:spPr>
          <a:xfrm>
            <a:off x="7620000" y="13716"/>
            <a:ext cx="1066800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 type="vertTx">
  <p:cSld name="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3"/>
          <p:cNvSpPr txBox="1">
            <a:spLocks noGrp="1"/>
          </p:cNvSpPr>
          <p:nvPr>
            <p:ph type="title"/>
          </p:nvPr>
        </p:nvSpPr>
        <p:spPr>
          <a:xfrm>
            <a:off x="457200" y="400050"/>
            <a:ext cx="8229600" cy="74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3"/>
          <p:cNvSpPr txBox="1">
            <a:spLocks noGrp="1"/>
          </p:cNvSpPr>
          <p:nvPr>
            <p:ph type="body" idx="1"/>
          </p:nvPr>
        </p:nvSpPr>
        <p:spPr>
          <a:xfrm rot="5400000">
            <a:off x="2743200" y="-1085850"/>
            <a:ext cx="3657600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5755" algn="l">
              <a:spcBef>
                <a:spcPts val="360"/>
              </a:spcBef>
              <a:spcAft>
                <a:spcPts val="0"/>
              </a:spcAft>
              <a:buSzPts val="1530"/>
              <a:buChar char="•"/>
              <a:defRPr/>
            </a:lvl1pPr>
            <a:lvl2pPr marL="914400" lvl="1" indent="-325755" algn="l">
              <a:spcBef>
                <a:spcPts val="360"/>
              </a:spcBef>
              <a:spcAft>
                <a:spcPts val="0"/>
              </a:spcAft>
              <a:buSzPts val="1530"/>
              <a:buChar char="•"/>
              <a:defRPr/>
            </a:lvl2pPr>
            <a:lvl3pPr marL="1371600" lvl="2" indent="-331469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3"/>
          <p:cNvSpPr txBox="1">
            <a:spLocks noGrp="1"/>
          </p:cNvSpPr>
          <p:nvPr>
            <p:ph type="dt" idx="10"/>
          </p:nvPr>
        </p:nvSpPr>
        <p:spPr>
          <a:xfrm>
            <a:off x="457200" y="13716"/>
            <a:ext cx="2895600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3"/>
          <p:cNvSpPr txBox="1">
            <a:spLocks noGrp="1"/>
          </p:cNvSpPr>
          <p:nvPr>
            <p:ph type="ftr" idx="11"/>
          </p:nvPr>
        </p:nvSpPr>
        <p:spPr>
          <a:xfrm>
            <a:off x="3429000" y="13716"/>
            <a:ext cx="4114800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3"/>
          <p:cNvSpPr txBox="1">
            <a:spLocks noGrp="1"/>
          </p:cNvSpPr>
          <p:nvPr>
            <p:ph type="sldNum" idx="12"/>
          </p:nvPr>
        </p:nvSpPr>
        <p:spPr>
          <a:xfrm>
            <a:off x="7620000" y="13716"/>
            <a:ext cx="1066800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is" type="vertTitleAndTx">
  <p:cSld name="VERTICAL_TITLE_AND_VERTICAL_TEXT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4"/>
          <p:cNvSpPr txBox="1">
            <a:spLocks noGrp="1"/>
          </p:cNvSpPr>
          <p:nvPr>
            <p:ph type="title"/>
          </p:nvPr>
        </p:nvSpPr>
        <p:spPr>
          <a:xfrm rot="5400000">
            <a:off x="5457825" y="1628775"/>
            <a:ext cx="4400550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24"/>
          <p:cNvSpPr txBox="1">
            <a:spLocks noGrp="1"/>
          </p:cNvSpPr>
          <p:nvPr>
            <p:ph type="body" idx="1"/>
          </p:nvPr>
        </p:nvSpPr>
        <p:spPr>
          <a:xfrm rot="5400000">
            <a:off x="1266825" y="-352425"/>
            <a:ext cx="4400550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5755" algn="l">
              <a:spcBef>
                <a:spcPts val="360"/>
              </a:spcBef>
              <a:spcAft>
                <a:spcPts val="0"/>
              </a:spcAft>
              <a:buSzPts val="1530"/>
              <a:buChar char="•"/>
              <a:defRPr/>
            </a:lvl1pPr>
            <a:lvl2pPr marL="914400" lvl="1" indent="-325755" algn="l">
              <a:spcBef>
                <a:spcPts val="360"/>
              </a:spcBef>
              <a:spcAft>
                <a:spcPts val="0"/>
              </a:spcAft>
              <a:buSzPts val="1530"/>
              <a:buChar char="•"/>
              <a:defRPr/>
            </a:lvl2pPr>
            <a:lvl3pPr marL="1371600" lvl="2" indent="-331469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24"/>
          <p:cNvSpPr txBox="1">
            <a:spLocks noGrp="1"/>
          </p:cNvSpPr>
          <p:nvPr>
            <p:ph type="dt" idx="10"/>
          </p:nvPr>
        </p:nvSpPr>
        <p:spPr>
          <a:xfrm>
            <a:off x="457200" y="13716"/>
            <a:ext cx="2895600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24"/>
          <p:cNvSpPr txBox="1">
            <a:spLocks noGrp="1"/>
          </p:cNvSpPr>
          <p:nvPr>
            <p:ph type="ftr" idx="11"/>
          </p:nvPr>
        </p:nvSpPr>
        <p:spPr>
          <a:xfrm>
            <a:off x="3429000" y="13716"/>
            <a:ext cx="4114800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24"/>
          <p:cNvSpPr txBox="1">
            <a:spLocks noGrp="1"/>
          </p:cNvSpPr>
          <p:nvPr>
            <p:ph type="sldNum" idx="12"/>
          </p:nvPr>
        </p:nvSpPr>
        <p:spPr>
          <a:xfrm>
            <a:off x="7620000" y="13716"/>
            <a:ext cx="1066800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3"/>
          <p:cNvSpPr/>
          <p:nvPr/>
        </p:nvSpPr>
        <p:spPr>
          <a:xfrm>
            <a:off x="0" y="165590"/>
            <a:ext cx="9144000" cy="17145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1;p13"/>
          <p:cNvSpPr txBox="1">
            <a:spLocks noGrp="1"/>
          </p:cNvSpPr>
          <p:nvPr>
            <p:ph type="title"/>
          </p:nvPr>
        </p:nvSpPr>
        <p:spPr>
          <a:xfrm>
            <a:off x="457200" y="400050"/>
            <a:ext cx="8229600" cy="74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2" name="Google Shape;12;p13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65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25755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53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9562" algn="l" rtl="0"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275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5752" algn="l" rtl="0">
              <a:spcBef>
                <a:spcPts val="270"/>
              </a:spcBef>
              <a:spcAft>
                <a:spcPts val="0"/>
              </a:spcAft>
              <a:buClr>
                <a:schemeClr val="accent1"/>
              </a:buClr>
              <a:buSzPts val="1215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5275" algn="l" rtl="0">
              <a:spcBef>
                <a:spcPts val="210"/>
              </a:spcBef>
              <a:spcAft>
                <a:spcPts val="0"/>
              </a:spcAft>
              <a:buClr>
                <a:schemeClr val="accent1"/>
              </a:buClr>
              <a:buSzPts val="1050"/>
              <a:buFont typeface="Arial"/>
              <a:buChar char="•"/>
              <a:defRPr sz="10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0512" algn="l" rtl="0">
              <a:spcBef>
                <a:spcPts val="195"/>
              </a:spcBef>
              <a:spcAft>
                <a:spcPts val="0"/>
              </a:spcAft>
              <a:buClr>
                <a:schemeClr val="accent1"/>
              </a:buClr>
              <a:buSzPts val="975"/>
              <a:buFont typeface="Arial"/>
              <a:buChar char="•"/>
              <a:defRPr sz="97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0512" algn="l" rtl="0">
              <a:spcBef>
                <a:spcPts val="195"/>
              </a:spcBef>
              <a:spcAft>
                <a:spcPts val="0"/>
              </a:spcAft>
              <a:buClr>
                <a:schemeClr val="accent1"/>
              </a:buClr>
              <a:buSzPts val="975"/>
              <a:buFont typeface="Arial"/>
              <a:buChar char="•"/>
              <a:defRPr sz="97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0512" algn="l" rtl="0">
              <a:spcBef>
                <a:spcPts val="195"/>
              </a:spcBef>
              <a:spcAft>
                <a:spcPts val="0"/>
              </a:spcAft>
              <a:buClr>
                <a:schemeClr val="accent1"/>
              </a:buClr>
              <a:buSzPts val="975"/>
              <a:buFont typeface="Arial"/>
              <a:buChar char="•"/>
              <a:defRPr sz="97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0512" algn="l" rtl="0">
              <a:spcBef>
                <a:spcPts val="195"/>
              </a:spcBef>
              <a:spcAft>
                <a:spcPts val="0"/>
              </a:spcAft>
              <a:buClr>
                <a:schemeClr val="accent1"/>
              </a:buClr>
              <a:buSzPts val="975"/>
              <a:buFont typeface="Arial"/>
              <a:buChar char="•"/>
              <a:defRPr sz="97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13"/>
          <p:cNvSpPr/>
          <p:nvPr/>
        </p:nvSpPr>
        <p:spPr>
          <a:xfrm>
            <a:off x="0" y="0"/>
            <a:ext cx="9144000" cy="2743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14;p13"/>
          <p:cNvSpPr txBox="1">
            <a:spLocks noGrp="1"/>
          </p:cNvSpPr>
          <p:nvPr>
            <p:ph type="dt" idx="10"/>
          </p:nvPr>
        </p:nvSpPr>
        <p:spPr>
          <a:xfrm>
            <a:off x="457200" y="13716"/>
            <a:ext cx="2895600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" name="Google Shape;15;p13"/>
          <p:cNvSpPr txBox="1">
            <a:spLocks noGrp="1"/>
          </p:cNvSpPr>
          <p:nvPr>
            <p:ph type="ftr" idx="11"/>
          </p:nvPr>
        </p:nvSpPr>
        <p:spPr>
          <a:xfrm>
            <a:off x="3429000" y="13716"/>
            <a:ext cx="4114800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" name="Google Shape;16;p13"/>
          <p:cNvSpPr txBox="1">
            <a:spLocks noGrp="1"/>
          </p:cNvSpPr>
          <p:nvPr>
            <p:ph type="sldNum" idx="12"/>
          </p:nvPr>
        </p:nvSpPr>
        <p:spPr>
          <a:xfrm>
            <a:off x="7620000" y="13716"/>
            <a:ext cx="1066800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05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05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05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05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05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05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05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05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05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6" r:id="rId6"/>
    <p:sldLayoutId id="2147483657" r:id="rId7"/>
    <p:sldLayoutId id="2147483658" r:id="rId8"/>
    <p:sldLayoutId id="2147483659" r:id="rId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nmurrugarrallerena@weber.edu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image" Target="../media/image8.png"/><Relationship Id="rId5" Type="http://schemas.microsoft.com/office/2011/relationships/webextension" Target="../webextensions/webextension2.xml"/><Relationship Id="rId4" Type="http://schemas.openxmlformats.org/officeDocument/2006/relationships/notesSlide" Target="../notesSlides/notesSlide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image" Target="../media/image9.png"/><Relationship Id="rId5" Type="http://schemas.microsoft.com/office/2011/relationships/webextension" Target="../webextensions/webextension3.xml"/><Relationship Id="rId4" Type="http://schemas.openxmlformats.org/officeDocument/2006/relationships/notesSlide" Target="../notesSlides/notesSlide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3.png"/><Relationship Id="rId5" Type="http://schemas.microsoft.com/office/2011/relationships/webextension" Target="../webextensions/webextension4.xml"/><Relationship Id="rId4" Type="http://schemas.openxmlformats.org/officeDocument/2006/relationships/notesSlide" Target="../notesSlides/notesSlide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miro.com/app/board/uXjVH0zgZPA=/?share_link_id=218471222521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hyperlink" Target="https://miro.com/app/board/uXjVH0sGi0s=/?share_link_id=924856774965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5" Type="http://schemas.openxmlformats.org/officeDocument/2006/relationships/hyperlink" Target="https://classroomclipart.com/" TargetMode="Externa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5" Type="http://schemas.openxmlformats.org/officeDocument/2006/relationships/image" Target="../media/image5.png"/><Relationship Id="rId4" Type="http://schemas.microsoft.com/office/2011/relationships/webextension" Target="../webextensions/webextension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"/>
          <p:cNvSpPr txBox="1">
            <a:spLocks noGrp="1"/>
          </p:cNvSpPr>
          <p:nvPr>
            <p:ph type="ctrTitle"/>
          </p:nvPr>
        </p:nvSpPr>
        <p:spPr>
          <a:xfrm>
            <a:off x="1303712" y="1005576"/>
            <a:ext cx="6536577" cy="1445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</a:pPr>
            <a:r>
              <a:rPr lang="en-US" sz="3000" dirty="0"/>
              <a:t>CS 441: Proof Methods</a:t>
            </a:r>
            <a:endParaRPr lang="en-US" dirty="0"/>
          </a:p>
        </p:txBody>
      </p:sp>
      <p:sp>
        <p:nvSpPr>
          <p:cNvPr id="96" name="Google Shape;96;p1"/>
          <p:cNvSpPr txBox="1">
            <a:spLocks noGrp="1"/>
          </p:cNvSpPr>
          <p:nvPr>
            <p:ph type="subTitle" idx="1"/>
          </p:nvPr>
        </p:nvSpPr>
        <p:spPr>
          <a:xfrm>
            <a:off x="1657350" y="2571750"/>
            <a:ext cx="5886600" cy="248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1530"/>
              <a:buNone/>
            </a:pPr>
            <a:endParaRPr lang="en-US" b="1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1530"/>
              <a:buNone/>
            </a:pPr>
            <a:endParaRPr lang="en-US" b="1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1530"/>
              <a:buNone/>
            </a:pPr>
            <a:r>
              <a:rPr lang="en-US" b="1" dirty="0"/>
              <a:t>PhD. Nils </a:t>
            </a:r>
            <a:r>
              <a:rPr lang="en-US" b="1" dirty="0" err="1"/>
              <a:t>Murrugarra-Llerena</a:t>
            </a:r>
            <a:endParaRPr lang="en-US" b="1" dirty="0"/>
          </a:p>
          <a:p>
            <a:pPr marL="0" indent="0" algn="ctr">
              <a:spcBef>
                <a:spcPts val="0"/>
              </a:spcBef>
            </a:pPr>
            <a:r>
              <a:rPr lang="en-US" dirty="0">
                <a:hlinkClick r:id="rId3"/>
              </a:rPr>
              <a:t>nem177@pitt.edu</a:t>
            </a:r>
            <a:r>
              <a:rPr lang="en-US" dirty="0"/>
              <a:t>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1530"/>
              <a:buNone/>
            </a:pPr>
            <a:endParaRPr lang="en-US" b="1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1530"/>
              <a:buNone/>
            </a:pPr>
            <a:endParaRPr lang="en-US" b="1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1530"/>
              <a:buNone/>
            </a:pPr>
            <a:endParaRPr lang="en-US" dirty="0"/>
          </a:p>
        </p:txBody>
      </p:sp>
      <p:sp>
        <p:nvSpPr>
          <p:cNvPr id="48130" name="AutoShape 2" descr="University of Pittsburgh Logo and symbol, meaning, history, PNG, bra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8132" name="Picture 4" descr="University of Pittsburgh Logo and symbol, meaning, history, PNG, brand"/>
          <p:cNvPicPr>
            <a:picLocks noChangeAspect="1" noChangeArrowheads="1"/>
          </p:cNvPicPr>
          <p:nvPr/>
        </p:nvPicPr>
        <p:blipFill>
          <a:blip r:embed="rId4"/>
          <a:srcRect t="21714" b="22062"/>
          <a:stretch>
            <a:fillRect/>
          </a:stretch>
        </p:blipFill>
        <p:spPr bwMode="auto">
          <a:xfrm>
            <a:off x="2950460" y="3950191"/>
            <a:ext cx="3243079" cy="102475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016987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245394" indent="-1245394">
              <a:buNone/>
            </a:pPr>
            <a:r>
              <a:rPr lang="en-US" altLang="x-none" b="1" i="1" dirty="0">
                <a:solidFill>
                  <a:schemeClr val="bg2"/>
                </a:solidFill>
              </a:rPr>
              <a:t>Mistake 2</a:t>
            </a:r>
            <a:r>
              <a:rPr lang="en-US" altLang="x-none" b="1" i="1" dirty="0"/>
              <a:t>:</a:t>
            </a:r>
            <a:r>
              <a:rPr lang="en-US" altLang="x-none" dirty="0"/>
              <a:t>  Leaving out critical cases.</a:t>
            </a:r>
          </a:p>
          <a:p>
            <a:pPr marL="1245394" indent="-1245394">
              <a:buNone/>
            </a:pPr>
            <a:endParaRPr lang="en-US" altLang="x-none" b="1" i="1" dirty="0"/>
          </a:p>
          <a:p>
            <a:pPr marL="1245394" indent="-1245394">
              <a:buNone/>
            </a:pPr>
            <a:r>
              <a:rPr lang="en-US" altLang="x-none" b="1" i="1" dirty="0">
                <a:solidFill>
                  <a:schemeClr val="bg2"/>
                </a:solidFill>
              </a:rPr>
              <a:t>Example</a:t>
            </a:r>
            <a:r>
              <a:rPr lang="en-US" altLang="x-none" b="1" i="1" dirty="0"/>
              <a:t>:</a:t>
            </a:r>
            <a:r>
              <a:rPr lang="en-US" altLang="x-none" dirty="0"/>
              <a:t>  Prove that x</a:t>
            </a:r>
            <a:r>
              <a:rPr lang="en-US" altLang="x-none" baseline="30000" dirty="0"/>
              <a:t>2</a:t>
            </a:r>
            <a:r>
              <a:rPr lang="en-US" altLang="x-none" dirty="0"/>
              <a:t> &gt; 0 for all integers x</a:t>
            </a:r>
          </a:p>
          <a:p>
            <a:pPr marL="1245394" indent="-1245394">
              <a:buNone/>
            </a:pPr>
            <a:r>
              <a:rPr lang="en-US" altLang="ja-JP" i="1" dirty="0"/>
              <a:t>“Proof:”</a:t>
            </a:r>
            <a:endParaRPr lang="en-US" altLang="ja-JP" dirty="0"/>
          </a:p>
          <a:p>
            <a:pPr marL="556022" lvl="1" indent="-254794"/>
            <a:r>
              <a:rPr lang="en-US" altLang="x-none" dirty="0">
                <a:solidFill>
                  <a:srgbClr val="00B050"/>
                </a:solidFill>
              </a:rPr>
              <a:t>Case (</a:t>
            </a:r>
            <a:r>
              <a:rPr lang="en-US" altLang="x-none" dirty="0" err="1">
                <a:solidFill>
                  <a:srgbClr val="00B050"/>
                </a:solidFill>
              </a:rPr>
              <a:t>i</a:t>
            </a:r>
            <a:r>
              <a:rPr lang="en-US" altLang="x-none" dirty="0">
                <a:solidFill>
                  <a:srgbClr val="00B050"/>
                </a:solidFill>
              </a:rPr>
              <a:t>)</a:t>
            </a:r>
            <a:r>
              <a:rPr lang="en-US" altLang="x-none" dirty="0"/>
              <a:t>:  Assume that x &lt; 0. Since the product of two negative numbers is always positive, x</a:t>
            </a:r>
            <a:r>
              <a:rPr lang="en-US" altLang="x-none" baseline="30000" dirty="0"/>
              <a:t>2</a:t>
            </a:r>
            <a:r>
              <a:rPr lang="en-US" altLang="x-none" dirty="0"/>
              <a:t> &gt; 0.</a:t>
            </a:r>
          </a:p>
          <a:p>
            <a:pPr marL="556022" lvl="1" indent="-254794"/>
            <a:r>
              <a:rPr lang="en-US" altLang="x-none" dirty="0">
                <a:solidFill>
                  <a:srgbClr val="00B050"/>
                </a:solidFill>
              </a:rPr>
              <a:t>Case  (ii)</a:t>
            </a:r>
            <a:r>
              <a:rPr lang="en-US" altLang="x-none" dirty="0"/>
              <a:t>:  Assume that x &gt; 0.  Since the product of two positive numbers is always positive, x</a:t>
            </a:r>
            <a:r>
              <a:rPr lang="en-US" altLang="x-none" baseline="30000" dirty="0"/>
              <a:t>2</a:t>
            </a:r>
            <a:r>
              <a:rPr lang="en-US" altLang="x-none" dirty="0"/>
              <a:t> &gt; 0.</a:t>
            </a:r>
          </a:p>
          <a:p>
            <a:pPr marL="556022" lvl="1" indent="-254794"/>
            <a:endParaRPr lang="en-US" altLang="x-none" dirty="0"/>
          </a:p>
          <a:p>
            <a:pPr marL="1245394" indent="-1245394">
              <a:buNone/>
            </a:pPr>
            <a:r>
              <a:rPr lang="en-US" altLang="x-none" dirty="0"/>
              <a:t>Since we have proven the claim for all cases, we can conclude that x</a:t>
            </a:r>
            <a:r>
              <a:rPr lang="en-US" altLang="x-none" baseline="30000" dirty="0"/>
              <a:t>2</a:t>
            </a:r>
            <a:r>
              <a:rPr lang="en-US" altLang="x-none" dirty="0"/>
              <a:t> &gt; 0 for all integers x.  ☐</a:t>
            </a:r>
          </a:p>
        </p:txBody>
      </p:sp>
      <p:sp>
        <p:nvSpPr>
          <p:cNvPr id="26628" name="TextBox 3"/>
          <p:cNvSpPr txBox="1">
            <a:spLocks noChangeArrowheads="1"/>
          </p:cNvSpPr>
          <p:nvPr/>
        </p:nvSpPr>
        <p:spPr bwMode="auto">
          <a:xfrm>
            <a:off x="2114550" y="4572000"/>
            <a:ext cx="4800600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n-US" altLang="x-none" sz="1500" b="1" i="1" dirty="0">
                <a:solidFill>
                  <a:srgbClr val="FF0000"/>
                </a:solidFill>
                <a:latin typeface="Comic Neue" panose="02000000000000000000" pitchFamily="2" charset="0"/>
              </a:rPr>
              <a:t>What about the case in which x = 0?</a:t>
            </a:r>
          </a:p>
        </p:txBody>
      </p:sp>
      <p:sp>
        <p:nvSpPr>
          <p:cNvPr id="2" name="3 Marcador de número de diapositiva">
            <a:extLst>
              <a:ext uri="{FF2B5EF4-FFF2-40B4-BE49-F238E27FC236}">
                <a16:creationId xmlns:a16="http://schemas.microsoft.com/office/drawing/2014/main" id="{CFDD7CBC-49D6-F600-CB9C-43D4E7179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20000" y="13716"/>
            <a:ext cx="1066800" cy="246888"/>
          </a:xfrm>
        </p:spPr>
        <p:txBody>
          <a:bodyPr>
            <a:noAutofit/>
          </a:bodyPr>
          <a:lstStyle/>
          <a:p>
            <a:fld id="{12A1D360-EE44-42AC-A6C7-CCF1DFA7C784}" type="slidenum">
              <a:rPr lang="pt-BR" smtClean="0"/>
              <a:pPr/>
              <a:t>10</a:t>
            </a:fld>
            <a:endParaRPr lang="pt-BR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A049401-2CD1-D59C-FBA4-FE5E81ACDBA0}"/>
              </a:ext>
            </a:extLst>
          </p:cNvPr>
          <p:cNvSpPr txBox="1">
            <a:spLocks/>
          </p:cNvSpPr>
          <p:nvPr/>
        </p:nvSpPr>
        <p:spPr>
          <a:xfrm>
            <a:off x="457200" y="400050"/>
            <a:ext cx="8229600" cy="74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77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altLang="x-none" sz="3200" dirty="0"/>
              <a:t>Making mistakes when using </a:t>
            </a:r>
            <a:r>
              <a:rPr lang="en-US" altLang="x-none" sz="3200" b="1" dirty="0"/>
              <a:t>proof by cases </a:t>
            </a:r>
            <a:r>
              <a:rPr lang="en-US" altLang="x-none" sz="3200" dirty="0"/>
              <a:t>is all too easy!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  <p:bldP spid="2662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36D7E6-43EB-B82C-7DF0-999D634230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número de diapositiva">
            <a:extLst>
              <a:ext uri="{FF2B5EF4-FFF2-40B4-BE49-F238E27FC236}">
                <a16:creationId xmlns:a16="http://schemas.microsoft.com/office/drawing/2014/main" id="{FCCA9344-F4CC-E47F-D3B1-05A6C0283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20000" y="13716"/>
            <a:ext cx="1066800" cy="246888"/>
          </a:xfrm>
        </p:spPr>
        <p:txBody>
          <a:bodyPr>
            <a:noAutofit/>
          </a:bodyPr>
          <a:lstStyle/>
          <a:p>
            <a:fld id="{12A1D360-EE44-42AC-A6C7-CCF1DFA7C784}" type="slidenum">
              <a:rPr lang="pt-BR" smtClean="0"/>
              <a:pPr/>
              <a:t>11</a:t>
            </a:fld>
            <a:endParaRPr lang="pt-BR" dirty="0"/>
          </a:p>
        </p:txBody>
      </p:sp>
      <mc:AlternateContent xmlns:mc="http://schemas.openxmlformats.org/markup-compatibility/2006" xmlns:we="http://schemas.microsoft.com/office/webextensions/webextension/2010/11" xmlns:pca="http://schemas.microsoft.com/office/powerpoint/2013/contentapp">
        <mc:Choice Requires="we pca">
          <p:graphicFrame>
            <p:nvGraphicFramePr>
              <p:cNvPr id="8" name="Add-in 7">
                <a:extLst>
                  <a:ext uri="{FF2B5EF4-FFF2-40B4-BE49-F238E27FC236}">
                    <a16:creationId xmlns:a16="http://schemas.microsoft.com/office/drawing/2014/main" id="{C8E8A22C-F220-5C35-19EE-4DED2F82E67F}"/>
                  </a:ext>
                </a:extLst>
              </p:cNvPr>
              <p:cNvGraphicFramePr>
                <a:graphicFrameLocks noGrp="1"/>
              </p:cNvGraphicFramePr>
              <p:nvPr>
                <p:custDataLst>
                  <p:tags r:id="rId2"/>
                </p:custDataLst>
                <p:extLst>
                  <p:ext uri="{D42A27DB-BD31-4B8C-83A1-F6EECF244321}">
                    <p14:modId xmlns:p14="http://schemas.microsoft.com/office/powerpoint/2010/main" val="2816884282"/>
                  </p:ext>
                </p:extLst>
              </p:nvPr>
            </p:nvGraphicFramePr>
            <p:xfrm>
              <a:off x="0" y="0"/>
              <a:ext cx="9144000" cy="5143500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5"/>
              </a:graphicData>
            </a:graphic>
          </p:graphicFrame>
        </mc:Choice>
        <mc:Fallback xmlns="">
          <p:pic>
            <p:nvPicPr>
              <p:cNvPr id="8" name="Add-in 7">
                <a:extLst>
                  <a:ext uri="{FF2B5EF4-FFF2-40B4-BE49-F238E27FC236}">
                    <a16:creationId xmlns:a16="http://schemas.microsoft.com/office/drawing/2014/main" id="{C8E8A22C-F220-5C35-19EE-4DED2F82E67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0" y="0"/>
                <a:ext cx="9144000" cy="5143500"/>
              </a:xfrm>
              <a:prstGeom prst="rect">
                <a:avLst/>
              </a:prstGeom>
            </p:spPr>
          </p:pic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20324414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36D7E6-43EB-B82C-7DF0-999D634230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número de diapositiva">
            <a:extLst>
              <a:ext uri="{FF2B5EF4-FFF2-40B4-BE49-F238E27FC236}">
                <a16:creationId xmlns:a16="http://schemas.microsoft.com/office/drawing/2014/main" id="{FCCA9344-F4CC-E47F-D3B1-05A6C0283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20000" y="13716"/>
            <a:ext cx="1066800" cy="246888"/>
          </a:xfrm>
        </p:spPr>
        <p:txBody>
          <a:bodyPr>
            <a:noAutofit/>
          </a:bodyPr>
          <a:lstStyle/>
          <a:p>
            <a:fld id="{12A1D360-EE44-42AC-A6C7-CCF1DFA7C784}" type="slidenum">
              <a:rPr lang="pt-BR" smtClean="0"/>
              <a:pPr/>
              <a:t>12</a:t>
            </a:fld>
            <a:endParaRPr lang="pt-BR" dirty="0"/>
          </a:p>
        </p:txBody>
      </p:sp>
      <mc:AlternateContent xmlns:mc="http://schemas.openxmlformats.org/markup-compatibility/2006" xmlns:we="http://schemas.microsoft.com/office/webextensions/webextension/2010/11" xmlns:pca="http://schemas.microsoft.com/office/powerpoint/2013/contentapp">
        <mc:Choice Requires="we pca">
          <p:graphicFrame>
            <p:nvGraphicFramePr>
              <p:cNvPr id="8" name="Add-in 7">
                <a:extLst>
                  <a:ext uri="{FF2B5EF4-FFF2-40B4-BE49-F238E27FC236}">
                    <a16:creationId xmlns:a16="http://schemas.microsoft.com/office/drawing/2014/main" id="{C8E8A22C-F220-5C35-19EE-4DED2F82E67F}"/>
                  </a:ext>
                </a:extLst>
              </p:cNvPr>
              <p:cNvGraphicFramePr>
                <a:graphicFrameLocks noGrp="1"/>
              </p:cNvGraphicFramePr>
              <p:nvPr>
                <p:custDataLst>
                  <p:tags r:id="rId2"/>
                </p:custDataLst>
              </p:nvPr>
            </p:nvGraphicFramePr>
            <p:xfrm>
              <a:off x="0" y="0"/>
              <a:ext cx="9144000" cy="5143500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5"/>
              </a:graphicData>
            </a:graphic>
          </p:graphicFrame>
        </mc:Choice>
        <mc:Fallback xmlns="">
          <p:pic>
            <p:nvPicPr>
              <p:cNvPr id="8" name="Add-in 7">
                <a:extLst>
                  <a:ext uri="{FF2B5EF4-FFF2-40B4-BE49-F238E27FC236}">
                    <a16:creationId xmlns:a16="http://schemas.microsoft.com/office/drawing/2014/main" id="{C8E8A22C-F220-5C35-19EE-4DED2F82E67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0" y="0"/>
                <a:ext cx="9144000" cy="5143500"/>
              </a:xfrm>
              <a:prstGeom prst="rect">
                <a:avLst/>
              </a:prstGeom>
            </p:spPr>
          </p:pic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3618893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Content Placeholder 2"/>
          <p:cNvSpPr>
            <a:spLocks noGrp="1"/>
          </p:cNvSpPr>
          <p:nvPr>
            <p:ph idx="1"/>
          </p:nvPr>
        </p:nvSpPr>
        <p:spPr>
          <a:xfrm>
            <a:off x="1657350" y="800100"/>
            <a:ext cx="5829300" cy="400050"/>
          </a:xfrm>
        </p:spPr>
        <p:txBody>
          <a:bodyPr>
            <a:normAutofit lnSpcReduction="10000"/>
          </a:bodyPr>
          <a:lstStyle/>
          <a:p>
            <a:pPr algn="ctr">
              <a:buFont typeface="Wingdings" charset="2"/>
              <a:buNone/>
            </a:pPr>
            <a:r>
              <a:rPr lang="en-US" altLang="x-none" b="1" i="1"/>
              <a:t>There are two ways to do this</a:t>
            </a:r>
          </a:p>
          <a:p>
            <a:pPr>
              <a:buFont typeface="Wingdings" charset="2"/>
              <a:buNone/>
            </a:pPr>
            <a:endParaRPr lang="en-US" altLang="x-none"/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1257301" y="1314450"/>
            <a:ext cx="2940228" cy="2023111"/>
            <a:chOff x="381000" y="2057400"/>
            <a:chExt cx="3920071" cy="2697481"/>
          </a:xfrm>
        </p:grpSpPr>
        <p:pic>
          <p:nvPicPr>
            <p:cNvPr id="34829" name="Pictur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5596" y="2057400"/>
              <a:ext cx="2844800" cy="2133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830" name="TextBox 4"/>
            <p:cNvSpPr txBox="1">
              <a:spLocks noChangeArrowheads="1"/>
            </p:cNvSpPr>
            <p:nvPr/>
          </p:nvSpPr>
          <p:spPr bwMode="auto">
            <a:xfrm>
              <a:off x="381000" y="4262438"/>
              <a:ext cx="3920071" cy="4924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/>
              <a:r>
                <a:rPr lang="en-US" altLang="x-none" sz="1800" dirty="0">
                  <a:latin typeface="Trebuchet MS" charset="0"/>
                </a:rPr>
                <a:t>The </a:t>
              </a:r>
              <a:r>
                <a:rPr lang="en-US" altLang="x-none" sz="1800" dirty="0">
                  <a:solidFill>
                    <a:srgbClr val="FF0000"/>
                  </a:solidFill>
                  <a:latin typeface="Trebuchet MS" charset="0"/>
                </a:rPr>
                <a:t>constructive </a:t>
              </a:r>
              <a:r>
                <a:rPr lang="en-US" altLang="x-none" sz="1800" dirty="0">
                  <a:latin typeface="Trebuchet MS" charset="0"/>
                </a:rPr>
                <a:t>approach</a:t>
              </a:r>
            </a:p>
          </p:txBody>
        </p:sp>
      </p:grp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4692254" y="3188494"/>
            <a:ext cx="3401893" cy="1920717"/>
            <a:chOff x="4572000" y="4026916"/>
            <a:chExt cx="4536413" cy="2561233"/>
          </a:xfrm>
        </p:grpSpPr>
        <p:pic>
          <p:nvPicPr>
            <p:cNvPr id="34827" name="Picture 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10200" y="4026916"/>
              <a:ext cx="2819400" cy="20111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828" name="TextBox 6"/>
            <p:cNvSpPr txBox="1">
              <a:spLocks noChangeArrowheads="1"/>
            </p:cNvSpPr>
            <p:nvPr/>
          </p:nvSpPr>
          <p:spPr bwMode="auto">
            <a:xfrm>
              <a:off x="4572000" y="6095653"/>
              <a:ext cx="4536413" cy="4924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/>
              <a:r>
                <a:rPr lang="en-US" altLang="x-none" sz="1800" dirty="0">
                  <a:latin typeface="Trebuchet MS" charset="0"/>
                </a:rPr>
                <a:t>The </a:t>
              </a:r>
              <a:r>
                <a:rPr lang="en-US" altLang="x-none" sz="1800" dirty="0">
                  <a:solidFill>
                    <a:srgbClr val="FF0000"/>
                  </a:solidFill>
                  <a:latin typeface="Trebuchet MS" charset="0"/>
                </a:rPr>
                <a:t>non-constructive</a:t>
              </a:r>
              <a:r>
                <a:rPr lang="en-US" altLang="x-none" sz="1800" dirty="0">
                  <a:solidFill>
                    <a:srgbClr val="C00000"/>
                  </a:solidFill>
                  <a:latin typeface="Trebuchet MS" charset="0"/>
                </a:rPr>
                <a:t> </a:t>
              </a:r>
              <a:r>
                <a:rPr lang="en-US" altLang="x-none" sz="1800" dirty="0">
                  <a:latin typeface="Trebuchet MS" charset="0"/>
                </a:rPr>
                <a:t>approach</a:t>
              </a:r>
            </a:p>
          </p:txBody>
        </p:sp>
      </p:grpSp>
      <p:sp>
        <p:nvSpPr>
          <p:cNvPr id="34821" name="TextBox 9"/>
          <p:cNvSpPr txBox="1">
            <a:spLocks noChangeArrowheads="1"/>
          </p:cNvSpPr>
          <p:nvPr/>
        </p:nvSpPr>
        <p:spPr bwMode="auto">
          <a:xfrm>
            <a:off x="3943350" y="1206104"/>
            <a:ext cx="4086225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n-US" altLang="x-none" sz="1500" b="1" i="1" dirty="0">
                <a:solidFill>
                  <a:srgbClr val="FF0000"/>
                </a:solidFill>
                <a:latin typeface="Comic Neue" panose="02000000000000000000" pitchFamily="2" charset="0"/>
              </a:rPr>
              <a:t>Prove the claim by showing how to </a:t>
            </a:r>
            <a:r>
              <a:rPr lang="en-US" altLang="x-none" sz="1500" b="1" i="1" u="sng" dirty="0">
                <a:solidFill>
                  <a:srgbClr val="FF0000"/>
                </a:solidFill>
                <a:latin typeface="Comic Neue" panose="02000000000000000000" pitchFamily="2" charset="0"/>
              </a:rPr>
              <a:t>construct</a:t>
            </a:r>
            <a:r>
              <a:rPr lang="en-US" altLang="x-none" sz="1500" b="1" i="1" dirty="0">
                <a:solidFill>
                  <a:srgbClr val="FF0000"/>
                </a:solidFill>
                <a:latin typeface="Comic Neue" panose="02000000000000000000" pitchFamily="2" charset="0"/>
              </a:rPr>
              <a:t> an example</a:t>
            </a:r>
          </a:p>
        </p:txBody>
      </p:sp>
      <p:cxnSp>
        <p:nvCxnSpPr>
          <p:cNvPr id="14" name="Shape 13"/>
          <p:cNvCxnSpPr>
            <a:stCxn id="34821" idx="2"/>
          </p:cNvCxnSpPr>
          <p:nvPr/>
        </p:nvCxnSpPr>
        <p:spPr bwMode="auto">
          <a:xfrm rot="5400000">
            <a:off x="4501934" y="1030071"/>
            <a:ext cx="754498" cy="2214561"/>
          </a:xfrm>
          <a:prstGeom prst="curvedConnector2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4823" name="TextBox 14"/>
          <p:cNvSpPr txBox="1">
            <a:spLocks noChangeArrowheads="1"/>
          </p:cNvSpPr>
          <p:nvPr/>
        </p:nvSpPr>
        <p:spPr bwMode="auto">
          <a:xfrm>
            <a:off x="1031082" y="3434954"/>
            <a:ext cx="3998119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n-US" altLang="x-none" sz="1500" b="1" i="1" dirty="0">
                <a:solidFill>
                  <a:srgbClr val="FF0000"/>
                </a:solidFill>
                <a:latin typeface="Comic Neue" panose="02000000000000000000" pitchFamily="2" charset="0"/>
              </a:rPr>
              <a:t>Show that it is </a:t>
            </a:r>
            <a:r>
              <a:rPr lang="en-US" altLang="x-none" sz="1500" b="1" i="1" u="sng" dirty="0">
                <a:solidFill>
                  <a:srgbClr val="FF0000"/>
                </a:solidFill>
                <a:latin typeface="Comic Neue" panose="02000000000000000000" pitchFamily="2" charset="0"/>
              </a:rPr>
              <a:t>guaranteed</a:t>
            </a:r>
            <a:r>
              <a:rPr lang="en-US" altLang="x-none" sz="1500" b="1" i="1" dirty="0">
                <a:solidFill>
                  <a:srgbClr val="FF0000"/>
                </a:solidFill>
                <a:latin typeface="Comic Neue" panose="02000000000000000000" pitchFamily="2" charset="0"/>
              </a:rPr>
              <a:t> that such an element exists</a:t>
            </a:r>
          </a:p>
        </p:txBody>
      </p:sp>
      <p:cxnSp>
        <p:nvCxnSpPr>
          <p:cNvPr id="16" name="Shape 15"/>
          <p:cNvCxnSpPr>
            <a:stCxn id="34823" idx="2"/>
          </p:cNvCxnSpPr>
          <p:nvPr/>
        </p:nvCxnSpPr>
        <p:spPr bwMode="auto">
          <a:xfrm rot="16200000" flipH="1">
            <a:off x="3878046" y="3141048"/>
            <a:ext cx="531851" cy="2227658"/>
          </a:xfrm>
          <a:prstGeom prst="curvedConnector2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3735470" y="1257300"/>
            <a:ext cx="4229100" cy="1543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/>
            <a:endParaRPr lang="x-none" altLang="x-none" sz="1800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auto">
          <a:xfrm>
            <a:off x="1142998" y="3301153"/>
            <a:ext cx="4157962" cy="1428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/>
            <a:endParaRPr lang="x-none" altLang="x-none" sz="1800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EA84E21E-ED13-A999-07BC-00274AAB5C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20000" y="13716"/>
            <a:ext cx="1066800" cy="246888"/>
          </a:xfrm>
        </p:spPr>
        <p:txBody>
          <a:bodyPr>
            <a:noAutofit/>
          </a:bodyPr>
          <a:lstStyle/>
          <a:p>
            <a:fld id="{12A1D360-EE44-42AC-A6C7-CCF1DFA7C784}" type="slidenum">
              <a:rPr lang="pt-BR" smtClean="0"/>
              <a:pPr/>
              <a:t>13</a:t>
            </a:fld>
            <a:endParaRPr lang="pt-BR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4CEBC9F-5A12-A280-EDBE-235143E19301}"/>
              </a:ext>
            </a:extLst>
          </p:cNvPr>
          <p:cNvSpPr txBox="1">
            <a:spLocks/>
          </p:cNvSpPr>
          <p:nvPr/>
        </p:nvSpPr>
        <p:spPr>
          <a:xfrm>
            <a:off x="457200" y="400050"/>
            <a:ext cx="8229600" cy="74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77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altLang="x-none" sz="3200" dirty="0"/>
              <a:t>Sometimes we need to prove the </a:t>
            </a:r>
            <a:r>
              <a:rPr lang="en-US" altLang="x-none" sz="3200" b="1" dirty="0">
                <a:solidFill>
                  <a:srgbClr val="FF0000"/>
                </a:solidFill>
              </a:rPr>
              <a:t>existence</a:t>
            </a:r>
            <a:r>
              <a:rPr lang="en-US" altLang="x-none" sz="3200" dirty="0">
                <a:solidFill>
                  <a:srgbClr val="FF0000"/>
                </a:solidFill>
              </a:rPr>
              <a:t> </a:t>
            </a:r>
            <a:r>
              <a:rPr lang="en-US" altLang="x-none" sz="3200" dirty="0"/>
              <a:t>of a given element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 build="p"/>
      <p:bldP spid="15" grpId="0" animBg="1"/>
      <p:bldP spid="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itle 1"/>
          <p:cNvSpPr>
            <a:spLocks noGrp="1"/>
          </p:cNvSpPr>
          <p:nvPr>
            <p:ph type="title"/>
          </p:nvPr>
        </p:nvSpPr>
        <p:spPr>
          <a:xfrm>
            <a:off x="457200" y="400050"/>
            <a:ext cx="8229600" cy="742950"/>
          </a:xfrm>
        </p:spPr>
        <p:txBody>
          <a:bodyPr/>
          <a:lstStyle/>
          <a:p>
            <a:r>
              <a:rPr lang="en-US" altLang="x-none"/>
              <a:t>A constructive existence proof</a:t>
            </a:r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>
          <a:xfrm>
            <a:off x="1657350" y="1028700"/>
            <a:ext cx="5829300" cy="2000250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x-none" b="1" i="1" dirty="0">
                <a:solidFill>
                  <a:schemeClr val="bg2"/>
                </a:solidFill>
              </a:rPr>
              <a:t>Prove</a:t>
            </a:r>
            <a:r>
              <a:rPr lang="en-US" altLang="x-none" b="1" i="1" dirty="0"/>
              <a:t>:</a:t>
            </a:r>
            <a:r>
              <a:rPr lang="en-US" altLang="x-none" dirty="0"/>
              <a:t>  Show that there is a positive integer that can be written as the sum of cubes of positive integers in two different ways.</a:t>
            </a:r>
          </a:p>
          <a:p>
            <a:pPr marL="0" indent="0">
              <a:buNone/>
            </a:pPr>
            <a:endParaRPr lang="en-US" altLang="x-none" b="1" i="1" dirty="0"/>
          </a:p>
          <a:p>
            <a:pPr marL="0" indent="0">
              <a:buNone/>
            </a:pPr>
            <a:r>
              <a:rPr lang="en-US" altLang="x-none" b="1" i="1" dirty="0">
                <a:solidFill>
                  <a:schemeClr val="bg2"/>
                </a:solidFill>
              </a:rPr>
              <a:t>Proof</a:t>
            </a:r>
            <a:r>
              <a:rPr lang="en-US" altLang="x-none" b="1" i="1" dirty="0"/>
              <a:t>:</a:t>
            </a:r>
            <a:r>
              <a:rPr lang="en-US" altLang="x-none" dirty="0"/>
              <a:t>  1729 = 10</a:t>
            </a:r>
            <a:r>
              <a:rPr lang="en-US" altLang="x-none" baseline="30000" dirty="0"/>
              <a:t>3</a:t>
            </a:r>
            <a:r>
              <a:rPr lang="en-US" altLang="x-none" dirty="0"/>
              <a:t> + 9</a:t>
            </a:r>
            <a:r>
              <a:rPr lang="en-US" altLang="x-none" baseline="30000" dirty="0"/>
              <a:t>3</a:t>
            </a:r>
            <a:r>
              <a:rPr lang="en-US" altLang="x-none" dirty="0"/>
              <a:t> = 12</a:t>
            </a:r>
            <a:r>
              <a:rPr lang="en-US" altLang="x-none" baseline="30000" dirty="0"/>
              <a:t>3</a:t>
            </a:r>
            <a:r>
              <a:rPr lang="en-US" altLang="x-none" dirty="0"/>
              <a:t> + 1</a:t>
            </a:r>
            <a:r>
              <a:rPr lang="en-US" altLang="x-none" baseline="30000" dirty="0"/>
              <a:t>3</a:t>
            </a:r>
            <a:r>
              <a:rPr lang="en-US" altLang="x-none" dirty="0"/>
              <a:t>  ☐</a:t>
            </a:r>
          </a:p>
          <a:p>
            <a:pPr marL="0" indent="0">
              <a:buNone/>
            </a:pPr>
            <a:endParaRPr lang="en-US" altLang="x-none" dirty="0"/>
          </a:p>
          <a:p>
            <a:pPr marL="0" indent="0">
              <a:buNone/>
            </a:pPr>
            <a:r>
              <a:rPr lang="en-US" altLang="x-none" dirty="0"/>
              <a:t>Obviously, the claim has been proven because we have shown that a specific instance of the claim is valid. </a:t>
            </a:r>
          </a:p>
          <a:p>
            <a:pPr marL="0" indent="0">
              <a:buNone/>
            </a:pPr>
            <a:endParaRPr lang="en-US" altLang="x-none" dirty="0"/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1600200" y="3714750"/>
            <a:ext cx="6000750" cy="1004888"/>
            <a:chOff x="609600" y="4953000"/>
            <a:chExt cx="8001000" cy="1339850"/>
          </a:xfrm>
        </p:grpSpPr>
        <p:sp>
          <p:nvSpPr>
            <p:cNvPr id="35845" name="TextBox 3"/>
            <p:cNvSpPr txBox="1">
              <a:spLocks noChangeArrowheads="1"/>
            </p:cNvSpPr>
            <p:nvPr/>
          </p:nvSpPr>
          <p:spPr bwMode="auto">
            <a:xfrm>
              <a:off x="1371600" y="5257800"/>
              <a:ext cx="7239000" cy="738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 eaLnBrk="1" hangingPunct="1"/>
              <a:r>
                <a:rPr lang="en-US" altLang="x-none" sz="1500" b="1" i="1" dirty="0">
                  <a:solidFill>
                    <a:srgbClr val="FF0000"/>
                  </a:solidFill>
                  <a:latin typeface="Comic Neue" panose="02000000000000000000" pitchFamily="2" charset="0"/>
                </a:rPr>
                <a:t>Constructive existence proofs are really just instances of </a:t>
              </a:r>
              <a:r>
                <a:rPr lang="en-US" altLang="ja-JP" sz="1500" b="1" i="1" dirty="0">
                  <a:solidFill>
                    <a:srgbClr val="FF0000"/>
                  </a:solidFill>
                  <a:latin typeface="Comic Neue" panose="02000000000000000000" pitchFamily="2" charset="0"/>
                </a:rPr>
                <a:t>“existential generalization.”</a:t>
              </a:r>
              <a:endParaRPr lang="en-US" altLang="x-none" sz="1500" b="1" i="1" dirty="0">
                <a:solidFill>
                  <a:srgbClr val="FF0000"/>
                </a:solidFill>
                <a:latin typeface="Comic Neue" panose="02000000000000000000" pitchFamily="2" charset="0"/>
              </a:endParaRPr>
            </a:p>
          </p:txBody>
        </p:sp>
        <p:pic>
          <p:nvPicPr>
            <p:cNvPr id="35846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9600" y="4953000"/>
              <a:ext cx="838200" cy="1339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657349" y="2228849"/>
            <a:ext cx="5691101" cy="6806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/>
            <a:endParaRPr lang="x-none" altLang="x-none" sz="1800"/>
          </a:p>
        </p:txBody>
      </p:sp>
      <p:sp>
        <p:nvSpPr>
          <p:cNvPr id="3" name="3 Marcador de número de diapositiva">
            <a:extLst>
              <a:ext uri="{FF2B5EF4-FFF2-40B4-BE49-F238E27FC236}">
                <a16:creationId xmlns:a16="http://schemas.microsoft.com/office/drawing/2014/main" id="{CEDC2BBF-1C42-520A-F860-375142CDE4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20000" y="13716"/>
            <a:ext cx="1066800" cy="246888"/>
          </a:xfrm>
        </p:spPr>
        <p:txBody>
          <a:bodyPr>
            <a:noAutofit/>
          </a:bodyPr>
          <a:lstStyle/>
          <a:p>
            <a:fld id="{12A1D360-EE44-42AC-A6C7-CCF1DFA7C784}" type="slidenum">
              <a:rPr lang="pt-BR" smtClean="0"/>
              <a:pPr/>
              <a:t>14</a:t>
            </a:fld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 build="p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x-none"/>
              <a:t>A non-constructive existence proof</a:t>
            </a:r>
          </a:p>
        </p:txBody>
      </p:sp>
      <p:sp>
        <p:nvSpPr>
          <p:cNvPr id="29699" name="Content Placeholder 2"/>
          <p:cNvSpPr>
            <a:spLocks noGrp="1"/>
          </p:cNvSpPr>
          <p:nvPr>
            <p:ph idx="1"/>
          </p:nvPr>
        </p:nvSpPr>
        <p:spPr>
          <a:xfrm>
            <a:off x="731520" y="1028700"/>
            <a:ext cx="8229600" cy="38290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x-none" b="1" i="1" dirty="0">
                <a:solidFill>
                  <a:schemeClr val="bg2"/>
                </a:solidFill>
              </a:rPr>
              <a:t>Prove</a:t>
            </a:r>
            <a:r>
              <a:rPr lang="en-US" altLang="x-none" b="1" i="1" dirty="0"/>
              <a:t>:</a:t>
            </a:r>
            <a:r>
              <a:rPr lang="en-US" altLang="x-none" dirty="0"/>
              <a:t>  Show that there exist two irrational numbers x and y such that </a:t>
            </a:r>
            <a:r>
              <a:rPr lang="en-US" altLang="x-none" dirty="0" err="1"/>
              <a:t>x</a:t>
            </a:r>
            <a:r>
              <a:rPr lang="en-US" altLang="x-none" baseline="30000" dirty="0" err="1"/>
              <a:t>y</a:t>
            </a:r>
            <a:r>
              <a:rPr lang="en-US" altLang="x-none" dirty="0"/>
              <a:t> is rational.</a:t>
            </a:r>
          </a:p>
          <a:p>
            <a:pPr marL="0" indent="0">
              <a:buNone/>
            </a:pPr>
            <a:endParaRPr lang="en-US" altLang="x-none" b="1" i="1" dirty="0"/>
          </a:p>
          <a:p>
            <a:pPr marL="0" indent="0">
              <a:buNone/>
            </a:pPr>
            <a:r>
              <a:rPr lang="en-US" altLang="x-none" b="1" i="1" dirty="0">
                <a:solidFill>
                  <a:schemeClr val="bg2"/>
                </a:solidFill>
              </a:rPr>
              <a:t>Proof</a:t>
            </a:r>
            <a:r>
              <a:rPr lang="en-US" altLang="x-none" b="1" i="1" dirty="0"/>
              <a:t>:</a:t>
            </a:r>
            <a:endParaRPr lang="en-US" altLang="x-none" dirty="0"/>
          </a:p>
          <a:p>
            <a:pPr lvl="1"/>
            <a:r>
              <a:rPr lang="en-US" altLang="x-none" dirty="0"/>
              <a:t>We know that √2 is irrational, so let x = √2</a:t>
            </a:r>
          </a:p>
          <a:p>
            <a:pPr lvl="1"/>
            <a:r>
              <a:rPr lang="en-US" altLang="x-none" dirty="0">
                <a:solidFill>
                  <a:srgbClr val="00B050"/>
                </a:solidFill>
              </a:rPr>
              <a:t>Case 1</a:t>
            </a:r>
            <a:r>
              <a:rPr lang="en-US" altLang="x-none" dirty="0"/>
              <a:t>: If √2</a:t>
            </a:r>
            <a:r>
              <a:rPr lang="en-US" altLang="x-none" baseline="30000" dirty="0"/>
              <a:t>√2</a:t>
            </a:r>
            <a:r>
              <a:rPr lang="en-US" altLang="x-none" dirty="0"/>
              <a:t> is </a:t>
            </a:r>
            <a:r>
              <a:rPr lang="en-US" altLang="x-none" dirty="0">
                <a:solidFill>
                  <a:schemeClr val="bg2"/>
                </a:solidFill>
              </a:rPr>
              <a:t>rational</a:t>
            </a:r>
            <a:r>
              <a:rPr lang="en-US" altLang="x-none" dirty="0"/>
              <a:t>, then we are done!  (i.e., x = y = √2)</a:t>
            </a:r>
          </a:p>
          <a:p>
            <a:pPr lvl="1"/>
            <a:r>
              <a:rPr lang="en-US" altLang="x-none" dirty="0">
                <a:solidFill>
                  <a:srgbClr val="00B050"/>
                </a:solidFill>
              </a:rPr>
              <a:t>Case 2</a:t>
            </a:r>
            <a:r>
              <a:rPr lang="en-US" altLang="x-none" dirty="0"/>
              <a:t>: If √2</a:t>
            </a:r>
            <a:r>
              <a:rPr lang="en-US" altLang="x-none" baseline="30000" dirty="0"/>
              <a:t>√2</a:t>
            </a:r>
            <a:r>
              <a:rPr lang="en-US" altLang="x-none" dirty="0"/>
              <a:t> is </a:t>
            </a:r>
            <a:r>
              <a:rPr lang="en-US" altLang="x-none" dirty="0">
                <a:solidFill>
                  <a:schemeClr val="bg2"/>
                </a:solidFill>
              </a:rPr>
              <a:t>irrational</a:t>
            </a:r>
            <a:r>
              <a:rPr lang="en-US" altLang="x-none" dirty="0"/>
              <a:t>, then let x = √2</a:t>
            </a:r>
            <a:r>
              <a:rPr lang="en-US" altLang="x-none" baseline="30000" dirty="0"/>
              <a:t>√2</a:t>
            </a:r>
            <a:r>
              <a:rPr lang="en-US" altLang="x-none" dirty="0"/>
              <a:t> and y = √2, both of which are irrational</a:t>
            </a:r>
          </a:p>
          <a:p>
            <a:pPr lvl="2"/>
            <a:r>
              <a:rPr lang="en-US" altLang="x-none" dirty="0"/>
              <a:t>Now, </a:t>
            </a:r>
            <a:r>
              <a:rPr lang="en-US" altLang="x-none" dirty="0" err="1"/>
              <a:t>x</a:t>
            </a:r>
            <a:r>
              <a:rPr lang="en-US" altLang="x-none" baseline="30000" dirty="0" err="1"/>
              <a:t>y</a:t>
            </a:r>
            <a:r>
              <a:rPr lang="en-US" altLang="x-none" dirty="0"/>
              <a:t> = (√2</a:t>
            </a:r>
            <a:r>
              <a:rPr lang="en-US" altLang="x-none" baseline="30000" dirty="0"/>
              <a:t>√2</a:t>
            </a:r>
            <a:r>
              <a:rPr lang="en-US" altLang="x-none" dirty="0"/>
              <a:t>)</a:t>
            </a:r>
            <a:r>
              <a:rPr lang="en-US" altLang="x-none" baseline="30000" dirty="0"/>
              <a:t>√2 </a:t>
            </a:r>
            <a:r>
              <a:rPr lang="en-US" altLang="x-none" dirty="0"/>
              <a:t>= √2</a:t>
            </a:r>
            <a:r>
              <a:rPr lang="en-US" altLang="x-none" baseline="30000" dirty="0"/>
              <a:t>2</a:t>
            </a:r>
            <a:r>
              <a:rPr lang="en-US" altLang="x-none" dirty="0"/>
              <a:t> = 2, which is rational (i.e., 2 = 2/1)   ☐</a:t>
            </a:r>
          </a:p>
          <a:p>
            <a:pPr marL="0" indent="0">
              <a:buNone/>
            </a:pPr>
            <a:endParaRPr lang="en-US" altLang="x-none" dirty="0"/>
          </a:p>
          <a:p>
            <a:pPr marL="0" indent="0">
              <a:buNone/>
            </a:pPr>
            <a:r>
              <a:rPr lang="en-US" altLang="x-none" dirty="0">
                <a:solidFill>
                  <a:schemeClr val="bg2"/>
                </a:solidFill>
              </a:rPr>
              <a:t>Note:  </a:t>
            </a:r>
            <a:r>
              <a:rPr lang="en-US" altLang="x-none" dirty="0"/>
              <a:t>We don</a:t>
            </a:r>
            <a:r>
              <a:rPr lang="en-US" altLang="ja-JP" dirty="0"/>
              <a:t>’t know whether √2</a:t>
            </a:r>
            <a:r>
              <a:rPr lang="en-US" altLang="ja-JP" baseline="30000" dirty="0"/>
              <a:t>√2</a:t>
            </a:r>
            <a:r>
              <a:rPr lang="en-US" altLang="ja-JP" dirty="0"/>
              <a:t> is rational or irrational.  However, in either case, we can use it to construct a rational number.</a:t>
            </a:r>
            <a:endParaRPr lang="en-US" altLang="x-none" dirty="0"/>
          </a:p>
        </p:txBody>
      </p:sp>
      <p:sp>
        <p:nvSpPr>
          <p:cNvPr id="8" name="Rectangle 7"/>
          <p:cNvSpPr/>
          <p:nvPr/>
        </p:nvSpPr>
        <p:spPr bwMode="auto">
          <a:xfrm>
            <a:off x="1272113" y="2286875"/>
            <a:ext cx="7475394" cy="1362577"/>
          </a:xfrm>
          <a:prstGeom prst="rect">
            <a:avLst/>
          </a:prstGeom>
          <a:ln>
            <a:noFill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r" defTabSz="685800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endParaRPr lang="en-US" sz="180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" name="3 Marcador de número de diapositiva">
            <a:extLst>
              <a:ext uri="{FF2B5EF4-FFF2-40B4-BE49-F238E27FC236}">
                <a16:creationId xmlns:a16="http://schemas.microsoft.com/office/drawing/2014/main" id="{04C03950-730B-3EE9-221D-C0491D31C1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20000" y="13716"/>
            <a:ext cx="1066800" cy="246888"/>
          </a:xfrm>
        </p:spPr>
        <p:txBody>
          <a:bodyPr>
            <a:noAutofit/>
          </a:bodyPr>
          <a:lstStyle/>
          <a:p>
            <a:fld id="{12A1D360-EE44-42AC-A6C7-CCF1DFA7C784}" type="slidenum">
              <a:rPr lang="pt-BR" smtClean="0"/>
              <a:pPr/>
              <a:t>15</a:t>
            </a:fld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uiExpand="1" build="p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Content Placeholder 2"/>
          <p:cNvSpPr>
            <a:spLocks noGrp="1"/>
          </p:cNvSpPr>
          <p:nvPr>
            <p:ph idx="1"/>
          </p:nvPr>
        </p:nvSpPr>
        <p:spPr>
          <a:xfrm>
            <a:off x="1657350" y="1053192"/>
            <a:ext cx="6229350" cy="4229100"/>
          </a:xfrm>
        </p:spPr>
        <p:txBody>
          <a:bodyPr/>
          <a:lstStyle/>
          <a:p>
            <a:pPr>
              <a:buFont typeface="Wingdings" charset="2"/>
              <a:buNone/>
            </a:pPr>
            <a:r>
              <a:rPr lang="en-US" altLang="x-none" dirty="0"/>
              <a:t>This process has two steps:</a:t>
            </a:r>
          </a:p>
          <a:p>
            <a:pPr marL="642938" lvl="1" indent="-342900">
              <a:buFont typeface="Trebuchet MS" charset="0"/>
              <a:buAutoNum type="arabicPeriod"/>
            </a:pPr>
            <a:r>
              <a:rPr lang="en-US" altLang="x-none" dirty="0"/>
              <a:t>Provide an existence proof</a:t>
            </a:r>
          </a:p>
          <a:p>
            <a:pPr marL="642938" lvl="1" indent="-342900">
              <a:buFont typeface="Trebuchet MS" charset="0"/>
              <a:buAutoNum type="arabicPeriod"/>
            </a:pPr>
            <a:r>
              <a:rPr lang="en-US" altLang="x-none" dirty="0"/>
              <a:t>Show that any other solution to the problem is equivalent to the solution generated in step 1</a:t>
            </a:r>
          </a:p>
          <a:p>
            <a:pPr>
              <a:buFont typeface="Wingdings" charset="2"/>
              <a:buNone/>
            </a:pPr>
            <a:endParaRPr lang="en-US" altLang="x-none" dirty="0"/>
          </a:p>
          <a:p>
            <a:pPr>
              <a:buFont typeface="Wingdings" charset="2"/>
              <a:buNone/>
            </a:pPr>
            <a:r>
              <a:rPr lang="en-US" altLang="x-none" b="1" i="1" dirty="0">
                <a:solidFill>
                  <a:schemeClr val="bg2"/>
                </a:solidFill>
              </a:rPr>
              <a:t>Example</a:t>
            </a:r>
            <a:r>
              <a:rPr lang="en-US" altLang="x-none" b="1" i="1" dirty="0"/>
              <a:t>:</a:t>
            </a:r>
            <a:r>
              <a:rPr lang="en-US" altLang="x-none" dirty="0"/>
              <a:t>  Prove that if </a:t>
            </a:r>
            <a:r>
              <a:rPr lang="en-US" altLang="x-none" i="1" dirty="0"/>
              <a:t>a</a:t>
            </a:r>
            <a:r>
              <a:rPr lang="en-US" altLang="x-none" dirty="0"/>
              <a:t> and </a:t>
            </a:r>
            <a:r>
              <a:rPr lang="en-US" altLang="x-none" i="1" dirty="0"/>
              <a:t>b</a:t>
            </a:r>
            <a:r>
              <a:rPr lang="en-US" altLang="x-none" dirty="0"/>
              <a:t> are real numbers, then there exists a unique real number </a:t>
            </a:r>
            <a:r>
              <a:rPr lang="en-US" altLang="x-none" i="1" dirty="0"/>
              <a:t>r</a:t>
            </a:r>
            <a:r>
              <a:rPr lang="en-US" altLang="x-none" dirty="0"/>
              <a:t> such that </a:t>
            </a:r>
            <a:r>
              <a:rPr lang="en-US" altLang="x-none" i="1" dirty="0" err="1"/>
              <a:t>ar</a:t>
            </a:r>
            <a:r>
              <a:rPr lang="en-US" altLang="x-none" dirty="0"/>
              <a:t> + </a:t>
            </a:r>
            <a:r>
              <a:rPr lang="en-US" altLang="x-none" i="1" dirty="0"/>
              <a:t>b</a:t>
            </a:r>
            <a:r>
              <a:rPr lang="en-US" altLang="x-none" dirty="0"/>
              <a:t> = 0</a:t>
            </a:r>
          </a:p>
          <a:p>
            <a:pPr>
              <a:buFont typeface="Wingdings" charset="2"/>
              <a:buNone/>
            </a:pPr>
            <a:endParaRPr lang="en-US" altLang="x-none" b="1" i="1" dirty="0"/>
          </a:p>
          <a:p>
            <a:pPr>
              <a:buFont typeface="Wingdings" charset="2"/>
              <a:buNone/>
            </a:pPr>
            <a:r>
              <a:rPr lang="en-US" altLang="x-none" b="1" i="1" dirty="0">
                <a:solidFill>
                  <a:schemeClr val="bg2"/>
                </a:solidFill>
              </a:rPr>
              <a:t>Proof</a:t>
            </a:r>
            <a:r>
              <a:rPr lang="en-US" altLang="x-none" b="1" i="1" dirty="0"/>
              <a:t>:</a:t>
            </a:r>
            <a:endParaRPr lang="en-US" altLang="x-none" dirty="0"/>
          </a:p>
          <a:p>
            <a:pPr marL="642938" lvl="1" indent="-342900"/>
            <a:r>
              <a:rPr lang="en-US" altLang="x-none" dirty="0"/>
              <a:t>Note that r = -b/a is a solution to this equality since </a:t>
            </a:r>
            <a:br>
              <a:rPr lang="en-US" altLang="x-none" dirty="0"/>
            </a:br>
            <a:r>
              <a:rPr lang="en-US" altLang="x-none" dirty="0"/>
              <a:t>a(-b/a) + b = -b + b = 0.</a:t>
            </a:r>
          </a:p>
          <a:p>
            <a:pPr marL="642938" lvl="1" indent="-342900"/>
            <a:r>
              <a:rPr lang="en-US" altLang="x-none" dirty="0"/>
              <a:t>Assume that as + b = 0</a:t>
            </a:r>
          </a:p>
          <a:p>
            <a:pPr marL="642938" lvl="1" indent="-342900"/>
            <a:r>
              <a:rPr lang="en-US" altLang="x-none" dirty="0"/>
              <a:t>Then as = -b, so s = -b/a = r, which means s is just r ☐</a:t>
            </a: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5282292" y="3149773"/>
            <a:ext cx="925253" cy="743066"/>
            <a:chOff x="5519057" y="3862243"/>
            <a:chExt cx="1233671" cy="990755"/>
          </a:xfrm>
        </p:grpSpPr>
        <p:sp>
          <p:nvSpPr>
            <p:cNvPr id="37897" name="TextBox 3"/>
            <p:cNvSpPr txBox="1">
              <a:spLocks noChangeArrowheads="1"/>
            </p:cNvSpPr>
            <p:nvPr/>
          </p:nvSpPr>
          <p:spPr bwMode="auto">
            <a:xfrm>
              <a:off x="5519057" y="3862243"/>
              <a:ext cx="1233671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/>
              <a:r>
                <a:rPr lang="en-US" altLang="x-none" sz="1500" b="1" i="1" dirty="0">
                  <a:solidFill>
                    <a:srgbClr val="FF0000"/>
                  </a:solidFill>
                  <a:latin typeface="Comic Neue" panose="02000000000000000000" pitchFamily="2" charset="0"/>
                </a:rPr>
                <a:t>Existence</a:t>
              </a:r>
            </a:p>
          </p:txBody>
        </p:sp>
        <p:cxnSp>
          <p:nvCxnSpPr>
            <p:cNvPr id="6" name="Shape 5"/>
            <p:cNvCxnSpPr>
              <a:cxnSpLocks/>
            </p:cNvCxnSpPr>
            <p:nvPr/>
          </p:nvCxnSpPr>
          <p:spPr bwMode="auto">
            <a:xfrm rot="16200000" flipH="1">
              <a:off x="5825129" y="4538582"/>
              <a:ext cx="625180" cy="3651"/>
            </a:xfrm>
            <a:prstGeom prst="curvedConnector3">
              <a:avLst>
                <a:gd name="adj1" fmla="val 50000"/>
              </a:avLst>
            </a:prstGeom>
            <a:solidFill>
              <a:schemeClr val="accent1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3" name="Group 11"/>
          <p:cNvGrpSpPr>
            <a:grpSpLocks/>
          </p:cNvGrpSpPr>
          <p:nvPr/>
        </p:nvGrpSpPr>
        <p:grpSpPr bwMode="auto">
          <a:xfrm>
            <a:off x="6074571" y="4826277"/>
            <a:ext cx="1483475" cy="338283"/>
            <a:chOff x="6575425" y="6097588"/>
            <a:chExt cx="1977384" cy="451088"/>
          </a:xfrm>
        </p:grpSpPr>
        <p:sp>
          <p:nvSpPr>
            <p:cNvPr id="37895" name="TextBox 6"/>
            <p:cNvSpPr txBox="1">
              <a:spLocks noChangeArrowheads="1"/>
            </p:cNvSpPr>
            <p:nvPr/>
          </p:nvSpPr>
          <p:spPr bwMode="auto">
            <a:xfrm>
              <a:off x="7086600" y="6117750"/>
              <a:ext cx="1466209" cy="4309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/>
              <a:r>
                <a:rPr lang="en-US" altLang="x-none" sz="1500" b="1" i="1" dirty="0">
                  <a:solidFill>
                    <a:srgbClr val="FF0000"/>
                  </a:solidFill>
                  <a:latin typeface="Comic Neue" panose="02000000000000000000" pitchFamily="2" charset="0"/>
                </a:rPr>
                <a:t>Uniqueness</a:t>
              </a:r>
              <a:endParaRPr lang="en-US" altLang="x-none" sz="1800" b="1" i="1" dirty="0">
                <a:solidFill>
                  <a:srgbClr val="FF0000"/>
                </a:solidFill>
                <a:latin typeface="Comic Neue" panose="02000000000000000000" pitchFamily="2" charset="0"/>
              </a:endParaRPr>
            </a:p>
          </p:txBody>
        </p:sp>
        <p:cxnSp>
          <p:nvCxnSpPr>
            <p:cNvPr id="10" name="Shape 9"/>
            <p:cNvCxnSpPr>
              <a:cxnSpLocks/>
              <a:stCxn id="37895" idx="1"/>
            </p:cNvCxnSpPr>
            <p:nvPr/>
          </p:nvCxnSpPr>
          <p:spPr bwMode="auto">
            <a:xfrm rot="10800000">
              <a:off x="6575425" y="6097588"/>
              <a:ext cx="511175" cy="235626"/>
            </a:xfrm>
            <a:prstGeom prst="curvedConnector3">
              <a:avLst>
                <a:gd name="adj1" fmla="val 92579"/>
              </a:avLst>
            </a:prstGeom>
            <a:solidFill>
              <a:schemeClr val="accent1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sp>
        <p:nvSpPr>
          <p:cNvPr id="12" name="Rectangle 11"/>
          <p:cNvSpPr/>
          <p:nvPr/>
        </p:nvSpPr>
        <p:spPr bwMode="auto">
          <a:xfrm>
            <a:off x="2269252" y="1411685"/>
            <a:ext cx="5617448" cy="855691"/>
          </a:xfrm>
          <a:prstGeom prst="rect">
            <a:avLst/>
          </a:prstGeom>
          <a:ln>
            <a:noFill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r" defTabSz="685800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endParaRPr lang="en-US" sz="180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2C262653-4140-B234-D7F8-A11E500F7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20000" y="13716"/>
            <a:ext cx="1066800" cy="246888"/>
          </a:xfrm>
        </p:spPr>
        <p:txBody>
          <a:bodyPr>
            <a:noAutofit/>
          </a:bodyPr>
          <a:lstStyle/>
          <a:p>
            <a:fld id="{12A1D360-EE44-42AC-A6C7-CCF1DFA7C784}" type="slidenum">
              <a:rPr lang="pt-BR" smtClean="0"/>
              <a:pPr/>
              <a:t>16</a:t>
            </a:fld>
            <a:endParaRPr lang="pt-BR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E9EF511-FDA9-D0DF-14E6-CF925F814EE2}"/>
              </a:ext>
            </a:extLst>
          </p:cNvPr>
          <p:cNvSpPr txBox="1">
            <a:spLocks/>
          </p:cNvSpPr>
          <p:nvPr/>
        </p:nvSpPr>
        <p:spPr>
          <a:xfrm>
            <a:off x="457200" y="400050"/>
            <a:ext cx="8229600" cy="74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77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altLang="x-none" sz="3200" dirty="0"/>
              <a:t>Sometimes, existence is not enough, and we need to prove </a:t>
            </a:r>
            <a:r>
              <a:rPr lang="en-US" altLang="x-none" sz="3200" b="1" dirty="0"/>
              <a:t>uniqueness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3" grpId="0" uiExpand="1" build="p"/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F34C5F-CC69-9C6C-BD66-D7E04A23D4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número de diapositiva">
            <a:extLst>
              <a:ext uri="{FF2B5EF4-FFF2-40B4-BE49-F238E27FC236}">
                <a16:creationId xmlns:a16="http://schemas.microsoft.com/office/drawing/2014/main" id="{53AB06FF-7FD4-3EF0-F1D4-05518EEA73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20000" y="13716"/>
            <a:ext cx="1066800" cy="246888"/>
          </a:xfrm>
        </p:spPr>
        <p:txBody>
          <a:bodyPr>
            <a:noAutofit/>
          </a:bodyPr>
          <a:lstStyle/>
          <a:p>
            <a:fld id="{12A1D360-EE44-42AC-A6C7-CCF1DFA7C784}" type="slidenum">
              <a:rPr lang="pt-BR" smtClean="0"/>
              <a:pPr/>
              <a:t>17</a:t>
            </a:fld>
            <a:endParaRPr lang="pt-BR" dirty="0"/>
          </a:p>
        </p:txBody>
      </p:sp>
      <mc:AlternateContent xmlns:mc="http://schemas.openxmlformats.org/markup-compatibility/2006" xmlns:we="http://schemas.microsoft.com/office/webextensions/webextension/2010/11" xmlns:pca="http://schemas.microsoft.com/office/powerpoint/2013/contentapp">
        <mc:Choice Requires="we pca">
          <p:graphicFrame>
            <p:nvGraphicFramePr>
              <p:cNvPr id="7" name="Add-in 6">
                <a:extLst>
                  <a:ext uri="{FF2B5EF4-FFF2-40B4-BE49-F238E27FC236}">
                    <a16:creationId xmlns:a16="http://schemas.microsoft.com/office/drawing/2014/main" id="{87F0698D-ED65-2945-2603-08E61D4D6019}"/>
                  </a:ext>
                </a:extLst>
              </p:cNvPr>
              <p:cNvGraphicFramePr>
                <a:graphicFrameLocks noGrp="1"/>
              </p:cNvGraphicFramePr>
              <p:nvPr>
                <p:custDataLst>
                  <p:tags r:id="rId2"/>
                </p:custDataLst>
                <p:extLst>
                  <p:ext uri="{D42A27DB-BD31-4B8C-83A1-F6EECF244321}">
                    <p14:modId xmlns:p14="http://schemas.microsoft.com/office/powerpoint/2010/main" val="942573006"/>
                  </p:ext>
                </p:extLst>
              </p:nvPr>
            </p:nvGraphicFramePr>
            <p:xfrm>
              <a:off x="0" y="0"/>
              <a:ext cx="9144000" cy="5143500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5"/>
              </a:graphicData>
            </a:graphic>
          </p:graphicFrame>
        </mc:Choice>
        <mc:Fallback xmlns="">
          <p:pic>
            <p:nvPicPr>
              <p:cNvPr id="7" name="Add-in 6">
                <a:extLst>
                  <a:ext uri="{FF2B5EF4-FFF2-40B4-BE49-F238E27FC236}">
                    <a16:creationId xmlns:a16="http://schemas.microsoft.com/office/drawing/2014/main" id="{87F0698D-ED65-2945-2603-08E61D4D601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0" y="0"/>
                <a:ext cx="9144000" cy="5143500"/>
              </a:xfrm>
              <a:prstGeom prst="rect">
                <a:avLst/>
              </a:prstGeom>
            </p:spPr>
          </p:pic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36850844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x-none" dirty="0"/>
              <a:t>In-class Activities</a:t>
            </a:r>
          </a:p>
        </p:txBody>
      </p:sp>
      <p:sp>
        <p:nvSpPr>
          <p:cNvPr id="4813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x-none" b="1" dirty="0">
                <a:solidFill>
                  <a:schemeClr val="bg2"/>
                </a:solidFill>
              </a:rPr>
              <a:t>Activity 1:</a:t>
            </a:r>
            <a:r>
              <a:rPr lang="en-US" altLang="x-none" dirty="0">
                <a:solidFill>
                  <a:schemeClr val="bg2"/>
                </a:solidFill>
              </a:rPr>
              <a:t>  </a:t>
            </a:r>
            <a:r>
              <a:rPr lang="en-US" altLang="x-none" dirty="0"/>
              <a:t>Prove that there exists a positive integer that is equal to the sum of all positive integers less than it.  Is your proof constructive or non-constructive? [</a:t>
            </a:r>
            <a:r>
              <a:rPr lang="en-US" altLang="x-none" dirty="0">
                <a:hlinkClick r:id="rId3"/>
              </a:rPr>
              <a:t>miro</a:t>
            </a:r>
            <a:r>
              <a:rPr lang="en-US" altLang="x-none" dirty="0"/>
              <a:t>]</a:t>
            </a:r>
          </a:p>
          <a:p>
            <a:pPr marL="0" indent="0">
              <a:buNone/>
            </a:pPr>
            <a:endParaRPr lang="en-US" altLang="x-none" b="1" dirty="0"/>
          </a:p>
          <a:p>
            <a:pPr marL="0" indent="0">
              <a:buNone/>
            </a:pPr>
            <a:r>
              <a:rPr lang="en-US" altLang="x-none" b="1" dirty="0">
                <a:solidFill>
                  <a:schemeClr val="bg2"/>
                </a:solidFill>
              </a:rPr>
              <a:t>Activity 2:</a:t>
            </a:r>
            <a:r>
              <a:rPr lang="en-US" altLang="x-none" dirty="0">
                <a:solidFill>
                  <a:schemeClr val="bg2"/>
                </a:solidFill>
              </a:rPr>
              <a:t>  </a:t>
            </a:r>
            <a:r>
              <a:rPr lang="en-US" altLang="x-none" dirty="0"/>
              <a:t>Prove that there is no positive integer n such that n</a:t>
            </a:r>
            <a:r>
              <a:rPr lang="en-US" altLang="x-none" baseline="30000" dirty="0"/>
              <a:t>2</a:t>
            </a:r>
            <a:r>
              <a:rPr lang="en-US" altLang="x-none" dirty="0"/>
              <a:t> + n</a:t>
            </a:r>
            <a:r>
              <a:rPr lang="en-US" altLang="x-none" baseline="30000" dirty="0"/>
              <a:t>3</a:t>
            </a:r>
            <a:r>
              <a:rPr lang="en-US" altLang="x-none" dirty="0"/>
              <a:t> = 100. [</a:t>
            </a:r>
            <a:r>
              <a:rPr lang="en-US" altLang="x-none" dirty="0">
                <a:hlinkClick r:id="rId4"/>
              </a:rPr>
              <a:t>miro</a:t>
            </a:r>
            <a:r>
              <a:rPr lang="en-US" altLang="x-none" dirty="0"/>
              <a:t>]</a:t>
            </a:r>
          </a:p>
        </p:txBody>
      </p:sp>
      <p:sp>
        <p:nvSpPr>
          <p:cNvPr id="2" name="3 Marcador de número de diapositiva">
            <a:extLst>
              <a:ext uri="{FF2B5EF4-FFF2-40B4-BE49-F238E27FC236}">
                <a16:creationId xmlns:a16="http://schemas.microsoft.com/office/drawing/2014/main" id="{96056616-6933-D4F9-F6DD-E1FCC0187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20000" y="13716"/>
            <a:ext cx="1066800" cy="246888"/>
          </a:xfrm>
        </p:spPr>
        <p:txBody>
          <a:bodyPr>
            <a:noAutofit/>
          </a:bodyPr>
          <a:lstStyle/>
          <a:p>
            <a:fld id="{12A1D360-EE44-42AC-A6C7-CCF1DFA7C784}" type="slidenum">
              <a:rPr lang="pt-BR" smtClean="0"/>
              <a:pPr/>
              <a:t>18</a:t>
            </a:fld>
            <a:endParaRPr lang="pt-BR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11B6273-F4DA-BA1D-2598-2E736A835ABF}"/>
              </a:ext>
            </a:extLst>
          </p:cNvPr>
          <p:cNvGrpSpPr/>
          <p:nvPr/>
        </p:nvGrpSpPr>
        <p:grpSpPr>
          <a:xfrm>
            <a:off x="2424040" y="3573899"/>
            <a:ext cx="4295920" cy="1169551"/>
            <a:chOff x="1695699" y="3573899"/>
            <a:chExt cx="4295920" cy="1169551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CC972CD1-1C6C-27B2-55E8-0530D19C44BD}"/>
                </a:ext>
              </a:extLst>
            </p:cNvPr>
            <p:cNvSpPr txBox="1"/>
            <p:nvPr/>
          </p:nvSpPr>
          <p:spPr>
            <a:xfrm>
              <a:off x="3152380" y="3573899"/>
              <a:ext cx="2839239" cy="1169551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Steps:</a:t>
              </a:r>
            </a:p>
            <a:p>
              <a:pPr marL="342900" indent="-342900">
                <a:buFont typeface="+mj-lt"/>
                <a:buAutoNum type="arabicPeriod"/>
              </a:pPr>
              <a:r>
                <a:rPr lang="en-US" dirty="0"/>
                <a:t>Introduce to a classmate</a:t>
              </a:r>
            </a:p>
            <a:p>
              <a:pPr marL="342900" indent="-342900">
                <a:buFont typeface="+mj-lt"/>
                <a:buAutoNum type="arabicPeriod"/>
              </a:pPr>
              <a:r>
                <a:rPr lang="en-US" dirty="0"/>
                <a:t>Work in pairs on the exercise</a:t>
              </a:r>
            </a:p>
            <a:p>
              <a:pPr marL="342900" indent="-342900">
                <a:buFont typeface="+mj-lt"/>
                <a:buAutoNum type="arabicPeriod"/>
              </a:pPr>
              <a:r>
                <a:rPr lang="en-US" dirty="0"/>
                <a:t>Submit answers on miro</a:t>
              </a:r>
            </a:p>
            <a:p>
              <a:pPr marL="342900" indent="-342900">
                <a:buFont typeface="+mj-lt"/>
                <a:buAutoNum type="arabicPeriod"/>
              </a:pPr>
              <a:r>
                <a:rPr lang="en-US" dirty="0"/>
                <a:t>Volunteers to share answers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051CB22C-63E9-0DD1-F46E-7B121E469EF3}"/>
                </a:ext>
              </a:extLst>
            </p:cNvPr>
            <p:cNvSpPr txBox="1"/>
            <p:nvPr/>
          </p:nvSpPr>
          <p:spPr>
            <a:xfrm>
              <a:off x="1754626" y="3574931"/>
              <a:ext cx="133882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chemeClr val="bg2"/>
                  </a:solidFill>
                </a:rPr>
                <a:t>Submit on</a:t>
              </a:r>
            </a:p>
          </p:txBody>
        </p:sp>
        <p:pic>
          <p:nvPicPr>
            <p:cNvPr id="5" name="Picture 2" descr="Miro — UVA Learning Tech">
              <a:extLst>
                <a:ext uri="{FF2B5EF4-FFF2-40B4-BE49-F238E27FC236}">
                  <a16:creationId xmlns:a16="http://schemas.microsoft.com/office/drawing/2014/main" id="{C8B290FA-8798-57CE-283F-338B9084E0B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34" t="18890" b="19017"/>
            <a:stretch>
              <a:fillRect/>
            </a:stretch>
          </p:blipFill>
          <p:spPr bwMode="auto">
            <a:xfrm>
              <a:off x="1695699" y="3975041"/>
              <a:ext cx="1456681" cy="5228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x-none"/>
              <a:t>Final Thoughts</a:t>
            </a:r>
          </a:p>
        </p:txBody>
      </p:sp>
      <p:sp>
        <p:nvSpPr>
          <p:cNvPr id="4915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x-none" dirty="0"/>
              <a:t>Proving theorems is not always straightforward</a:t>
            </a:r>
          </a:p>
          <a:p>
            <a:pPr lvl="1"/>
            <a:endParaRPr lang="en-US" altLang="x-none" dirty="0"/>
          </a:p>
          <a:p>
            <a:r>
              <a:rPr lang="en-US" altLang="x-none" dirty="0"/>
              <a:t>Having several </a:t>
            </a:r>
            <a:r>
              <a:rPr lang="en-US" altLang="x-none" dirty="0">
                <a:solidFill>
                  <a:srgbClr val="FF0000"/>
                </a:solidFill>
              </a:rPr>
              <a:t>proof strategies </a:t>
            </a:r>
            <a:r>
              <a:rPr lang="en-US" altLang="x-none" dirty="0"/>
              <a:t>at your disposal will make a huge difference in your success rate!</a:t>
            </a:r>
          </a:p>
          <a:p>
            <a:pPr lvl="1"/>
            <a:endParaRPr lang="en-US" altLang="x-none" dirty="0"/>
          </a:p>
          <a:p>
            <a:r>
              <a:rPr lang="en-US" altLang="x-none" dirty="0"/>
              <a:t>We are </a:t>
            </a:r>
            <a:r>
              <a:rPr lang="en-US" altLang="ja-JP" dirty="0"/>
              <a:t>“done” with our intro to logic and proofs</a:t>
            </a:r>
          </a:p>
          <a:p>
            <a:pPr lvl="1"/>
            <a:endParaRPr lang="en-US" altLang="x-none" dirty="0"/>
          </a:p>
          <a:p>
            <a:r>
              <a:rPr lang="en-US" altLang="x-none" dirty="0"/>
              <a:t>Next lecture:</a:t>
            </a:r>
          </a:p>
          <a:p>
            <a:pPr lvl="1"/>
            <a:r>
              <a:rPr lang="en-US" altLang="x-none" dirty="0"/>
              <a:t>Intro to set theory</a:t>
            </a:r>
          </a:p>
          <a:p>
            <a:pPr lvl="1"/>
            <a:r>
              <a:rPr lang="en-US" altLang="x-none" dirty="0"/>
              <a:t>Please read sections 2.1 and 2.2</a:t>
            </a:r>
          </a:p>
        </p:txBody>
      </p:sp>
      <p:sp>
        <p:nvSpPr>
          <p:cNvPr id="2" name="3 Marcador de número de diapositiva">
            <a:extLst>
              <a:ext uri="{FF2B5EF4-FFF2-40B4-BE49-F238E27FC236}">
                <a16:creationId xmlns:a16="http://schemas.microsoft.com/office/drawing/2014/main" id="{AD35CC00-8059-9DAC-0D8A-ACC18E8CD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20000" y="13716"/>
            <a:ext cx="1066800" cy="246888"/>
          </a:xfrm>
        </p:spPr>
        <p:txBody>
          <a:bodyPr>
            <a:noAutofit/>
          </a:bodyPr>
          <a:lstStyle/>
          <a:p>
            <a:fld id="{12A1D360-EE44-42AC-A6C7-CCF1DFA7C784}" type="slidenum">
              <a:rPr lang="pt-BR" smtClean="0"/>
              <a:pPr/>
              <a:t>19</a:t>
            </a:fld>
            <a:endParaRPr lang="pt-B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8DF08A-D65E-3206-82E3-AFC271593D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C3B64E-2A3F-CE73-4503-2CD556E93F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Muddiest Point</a:t>
            </a:r>
          </a:p>
        </p:txBody>
      </p:sp>
      <p:sp>
        <p:nvSpPr>
          <p:cNvPr id="5" name="3 Marcador de número de diapositiva">
            <a:extLst>
              <a:ext uri="{FF2B5EF4-FFF2-40B4-BE49-F238E27FC236}">
                <a16:creationId xmlns:a16="http://schemas.microsoft.com/office/drawing/2014/main" id="{184B11CD-9285-25CA-BFDC-4912557A5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20000" y="13716"/>
            <a:ext cx="1066800" cy="246888"/>
          </a:xfrm>
        </p:spPr>
        <p:txBody>
          <a:bodyPr>
            <a:noAutofit/>
          </a:bodyPr>
          <a:lstStyle/>
          <a:p>
            <a:fld id="{12A1D360-EE44-42AC-A6C7-CCF1DFA7C784}" type="slidenum">
              <a:rPr lang="pt-BR" smtClean="0"/>
              <a:pPr/>
              <a:t>2</a:t>
            </a:fld>
            <a:endParaRPr lang="pt-BR" dirty="0"/>
          </a:p>
        </p:txBody>
      </p:sp>
      <p:pic>
        <p:nvPicPr>
          <p:cNvPr id="1026" name="Picture 2" descr="girl with a puzzled and confused with a question mark">
            <a:extLst>
              <a:ext uri="{FF2B5EF4-FFF2-40B4-BE49-F238E27FC236}">
                <a16:creationId xmlns:a16="http://schemas.microsoft.com/office/drawing/2014/main" id="{0E3C4E49-48AA-BE7E-B2A4-BA525FD195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8" y="2654534"/>
            <a:ext cx="2099791" cy="2099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boy with a question mark above his head looking confused">
            <a:extLst>
              <a:ext uri="{FF2B5EF4-FFF2-40B4-BE49-F238E27FC236}">
                <a16:creationId xmlns:a16="http://schemas.microsoft.com/office/drawing/2014/main" id="{085D4200-B3A9-6E0D-C19D-D326D225C6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7011" y="2654535"/>
            <a:ext cx="2099791" cy="2099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FF2FCB5-2676-8BE6-349A-7BDC6B00D4EB}"/>
              </a:ext>
            </a:extLst>
          </p:cNvPr>
          <p:cNvSpPr txBox="1"/>
          <p:nvPr/>
        </p:nvSpPr>
        <p:spPr>
          <a:xfrm>
            <a:off x="587610" y="4754325"/>
            <a:ext cx="183896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>
                <a:hlinkClick r:id="rId5"/>
              </a:rPr>
              <a:t>https://classroomclipart.com/</a:t>
            </a:r>
            <a:r>
              <a:rPr lang="en-US" sz="1000" dirty="0"/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5920FF8-EE1E-0776-B9B1-E760950A5C77}"/>
              </a:ext>
            </a:extLst>
          </p:cNvPr>
          <p:cNvSpPr txBox="1"/>
          <p:nvPr/>
        </p:nvSpPr>
        <p:spPr>
          <a:xfrm>
            <a:off x="6717425" y="4754324"/>
            <a:ext cx="183896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>
                <a:hlinkClick r:id="rId5"/>
              </a:rPr>
              <a:t>https://classroomclipart.com/</a:t>
            </a:r>
            <a:r>
              <a:rPr lang="en-US" sz="1000" dirty="0"/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01EE5C3-2575-EEA8-44BD-410BA4315AA0}"/>
              </a:ext>
            </a:extLst>
          </p:cNvPr>
          <p:cNvSpPr txBox="1"/>
          <p:nvPr/>
        </p:nvSpPr>
        <p:spPr>
          <a:xfrm>
            <a:off x="1167624" y="1477303"/>
            <a:ext cx="75093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0070C0"/>
                </a:solidFill>
              </a:rPr>
              <a:t>What was the most confusing or 'muddiest' point from previous lectures? or What topic do you need more clarification on?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A781C42-2315-1E32-49A8-02DA55C9DD95}"/>
              </a:ext>
            </a:extLst>
          </p:cNvPr>
          <p:cNvGrpSpPr/>
          <p:nvPr/>
        </p:nvGrpSpPr>
        <p:grpSpPr>
          <a:xfrm>
            <a:off x="3406296" y="3182767"/>
            <a:ext cx="2331407" cy="1043323"/>
            <a:chOff x="3478065" y="3401952"/>
            <a:chExt cx="2331407" cy="1043323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B0C2E272-95B8-A850-933A-98A4B652ADAE}"/>
                </a:ext>
              </a:extLst>
            </p:cNvPr>
            <p:cNvSpPr txBox="1"/>
            <p:nvPr/>
          </p:nvSpPr>
          <p:spPr>
            <a:xfrm>
              <a:off x="3478065" y="3723559"/>
              <a:ext cx="133882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chemeClr val="bg2"/>
                  </a:solidFill>
                </a:rPr>
                <a:t>Submit on</a:t>
              </a: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543A60D-D3EB-5ED7-AE66-37B06C673F41}"/>
                </a:ext>
              </a:extLst>
            </p:cNvPr>
            <p:cNvGrpSpPr/>
            <p:nvPr/>
          </p:nvGrpSpPr>
          <p:grpSpPr>
            <a:xfrm>
              <a:off x="4816893" y="3401952"/>
              <a:ext cx="992579" cy="1043323"/>
              <a:chOff x="4816893" y="3394274"/>
              <a:chExt cx="992579" cy="1043323"/>
            </a:xfrm>
          </p:grpSpPr>
          <p:pic>
            <p:nvPicPr>
              <p:cNvPr id="7" name="Graphic 6" descr="AhaSlides' all new branding: a fresh look for your favourite presentation  software - AhaSlides">
                <a:extLst>
                  <a:ext uri="{FF2B5EF4-FFF2-40B4-BE49-F238E27FC236}">
                    <a16:creationId xmlns:a16="http://schemas.microsoft.com/office/drawing/2014/main" id="{0EE9FD9C-3086-0A44-3117-9D463334A0C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rcRect l="20248" t="21851" r="19972" b="16205"/>
              <a:stretch>
                <a:fillRect/>
              </a:stretch>
            </p:blipFill>
            <p:spPr>
              <a:xfrm>
                <a:off x="4922305" y="3394274"/>
                <a:ext cx="781757" cy="810071"/>
              </a:xfrm>
              <a:prstGeom prst="rect">
                <a:avLst/>
              </a:prstGeom>
            </p:spPr>
          </p:pic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46ED4E8-D647-2C4D-4ADB-5D654A3EB39B}"/>
                  </a:ext>
                </a:extLst>
              </p:cNvPr>
              <p:cNvSpPr txBox="1"/>
              <p:nvPr/>
            </p:nvSpPr>
            <p:spPr>
              <a:xfrm>
                <a:off x="4816893" y="4129820"/>
                <a:ext cx="99257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AhaSlides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086498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3 Marcador de número de diapositiva">
            <a:extLst>
              <a:ext uri="{FF2B5EF4-FFF2-40B4-BE49-F238E27FC236}">
                <a16:creationId xmlns:a16="http://schemas.microsoft.com/office/drawing/2014/main" id="{9FC3A38D-92A1-91BA-B190-E2894747B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20000" y="13716"/>
            <a:ext cx="1066800" cy="246888"/>
          </a:xfrm>
        </p:spPr>
        <p:txBody>
          <a:bodyPr>
            <a:noAutofit/>
          </a:bodyPr>
          <a:lstStyle/>
          <a:p>
            <a:fld id="{12A1D360-EE44-42AC-A6C7-CCF1DFA7C784}" type="slidenum">
              <a:rPr lang="pt-BR" smtClean="0"/>
              <a:pPr/>
              <a:t>3</a:t>
            </a:fld>
            <a:endParaRPr lang="pt-BR" dirty="0"/>
          </a:p>
        </p:txBody>
      </p:sp>
      <mc:AlternateContent xmlns:mc="http://schemas.openxmlformats.org/markup-compatibility/2006" xmlns:we="http://schemas.microsoft.com/office/webextensions/webextension/2010/11" xmlns:pca="http://schemas.microsoft.com/office/powerpoint/2013/contentapp">
        <mc:Choice Requires="we pca">
          <p:graphicFrame>
            <p:nvGraphicFramePr>
              <p:cNvPr id="4" name="Add-in 3">
                <a:extLst>
                  <a:ext uri="{FF2B5EF4-FFF2-40B4-BE49-F238E27FC236}">
                    <a16:creationId xmlns:a16="http://schemas.microsoft.com/office/drawing/2014/main" id="{BC040F83-1711-CE1D-BE68-13818D666F08}"/>
                  </a:ext>
                </a:extLst>
              </p:cNvPr>
              <p:cNvGraphicFramePr>
                <a:graphicFrameLocks noGrp="1"/>
              </p:cNvGraphicFramePr>
              <p:nvPr>
                <p:custDataLst>
                  <p:tags r:id="rId1"/>
                </p:custDataLst>
                <p:extLst>
                  <p:ext uri="{D42A27DB-BD31-4B8C-83A1-F6EECF244321}">
                    <p14:modId xmlns:p14="http://schemas.microsoft.com/office/powerpoint/2010/main" val="3098465275"/>
                  </p:ext>
                </p:extLst>
              </p:nvPr>
            </p:nvGraphicFramePr>
            <p:xfrm>
              <a:off x="0" y="0"/>
              <a:ext cx="9144000" cy="5143500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4"/>
              </a:graphicData>
            </a:graphic>
          </p:graphicFrame>
        </mc:Choice>
        <mc:Fallback xmlns="">
          <p:pic>
            <p:nvPicPr>
              <p:cNvPr id="4" name="Add-in 3">
                <a:extLst>
                  <a:ext uri="{FF2B5EF4-FFF2-40B4-BE49-F238E27FC236}">
                    <a16:creationId xmlns:a16="http://schemas.microsoft.com/office/drawing/2014/main" id="{BC040F83-1711-CE1D-BE68-13818D666F0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0" y="0"/>
                <a:ext cx="9144000" cy="51435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58366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A76BD1-4C1E-950C-A110-D08E11AEE6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8C837C-7ACB-7DC1-1563-70D414D63F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Today's topics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979D5D-8B18-49F6-1B1F-D9B592249D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Proof techniques</a:t>
            </a:r>
          </a:p>
          <a:p>
            <a:pPr lvl="1"/>
            <a:r>
              <a:rPr lang="en-US" dirty="0"/>
              <a:t>Proof by exhaustion</a:t>
            </a:r>
          </a:p>
          <a:p>
            <a:pPr lvl="1"/>
            <a:r>
              <a:rPr lang="en-US" dirty="0"/>
              <a:t>Proof by cases</a:t>
            </a:r>
          </a:p>
          <a:p>
            <a:pPr lvl="1"/>
            <a:r>
              <a:rPr lang="en-US" dirty="0"/>
              <a:t>Existence proofs</a:t>
            </a:r>
          </a:p>
          <a:p>
            <a:pPr lvl="1"/>
            <a:r>
              <a:rPr lang="en-US" dirty="0"/>
              <a:t>Uniqueness proofs</a:t>
            </a:r>
          </a:p>
          <a:p>
            <a:pPr marL="131445" indent="0">
              <a:buNone/>
            </a:pPr>
            <a:endParaRPr lang="en-US" dirty="0"/>
          </a:p>
        </p:txBody>
      </p:sp>
      <p:pic>
        <p:nvPicPr>
          <p:cNvPr id="4" name="Picture 2" descr="Notebook ">
            <a:extLst>
              <a:ext uri="{FF2B5EF4-FFF2-40B4-BE49-F238E27FC236}">
                <a16:creationId xmlns:a16="http://schemas.microsoft.com/office/drawing/2014/main" id="{36C8E5AA-6078-C0AD-8174-09D3C7919E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37524" y="1490431"/>
            <a:ext cx="1219200" cy="1219201"/>
          </a:xfrm>
          <a:prstGeom prst="rect">
            <a:avLst/>
          </a:prstGeom>
          <a:noFill/>
        </p:spPr>
      </p:pic>
      <p:sp>
        <p:nvSpPr>
          <p:cNvPr id="5" name="3 Marcador de número de diapositiva">
            <a:extLst>
              <a:ext uri="{FF2B5EF4-FFF2-40B4-BE49-F238E27FC236}">
                <a16:creationId xmlns:a16="http://schemas.microsoft.com/office/drawing/2014/main" id="{8AC43F54-12CB-C2E3-2352-4354E7A94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20000" y="13716"/>
            <a:ext cx="1066800" cy="246888"/>
          </a:xfrm>
        </p:spPr>
        <p:txBody>
          <a:bodyPr>
            <a:noAutofit/>
          </a:bodyPr>
          <a:lstStyle/>
          <a:p>
            <a:fld id="{12A1D360-EE44-42AC-A6C7-CCF1DFA7C784}" type="slidenum">
              <a:rPr lang="pt-BR" smtClean="0"/>
              <a:pPr/>
              <a:t>4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445503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Content Placeholder 2"/>
          <p:cNvSpPr>
            <a:spLocks noGrp="1"/>
          </p:cNvSpPr>
          <p:nvPr>
            <p:ph idx="1"/>
          </p:nvPr>
        </p:nvSpPr>
        <p:spPr>
          <a:xfrm>
            <a:off x="1657350" y="1028700"/>
            <a:ext cx="5829300" cy="3886200"/>
          </a:xfrm>
        </p:spPr>
        <p:txBody>
          <a:bodyPr/>
          <a:lstStyle/>
          <a:p>
            <a:pPr>
              <a:buFont typeface="Wingdings" charset="2"/>
              <a:buNone/>
            </a:pPr>
            <a:r>
              <a:rPr lang="en-US" altLang="x-none" dirty="0"/>
              <a:t>Sometimes, we need to prove a theorem of the form:</a:t>
            </a:r>
          </a:p>
          <a:p>
            <a:pPr>
              <a:buFont typeface="Wingdings" charset="2"/>
              <a:buNone/>
            </a:pPr>
            <a:endParaRPr lang="en-US" altLang="x-none" dirty="0"/>
          </a:p>
          <a:p>
            <a:pPr algn="ctr">
              <a:buFont typeface="Wingdings" charset="2"/>
              <a:buNone/>
            </a:pPr>
            <a:r>
              <a:rPr lang="en-US" altLang="x-none" dirty="0"/>
              <a:t>p</a:t>
            </a:r>
            <a:r>
              <a:rPr lang="en-US" altLang="x-none" baseline="-25000" dirty="0"/>
              <a:t>1</a:t>
            </a:r>
            <a:r>
              <a:rPr lang="en-US" altLang="x-none" dirty="0"/>
              <a:t> ∨ p</a:t>
            </a:r>
            <a:r>
              <a:rPr lang="en-US" altLang="x-none" baseline="-25000" dirty="0"/>
              <a:t>2</a:t>
            </a:r>
            <a:r>
              <a:rPr lang="en-US" altLang="x-none" dirty="0"/>
              <a:t> ∨ … ∨ </a:t>
            </a:r>
            <a:r>
              <a:rPr lang="en-US" altLang="x-none" dirty="0" err="1"/>
              <a:t>p</a:t>
            </a:r>
            <a:r>
              <a:rPr lang="en-US" altLang="x-none" baseline="-25000" dirty="0" err="1"/>
              <a:t>n</a:t>
            </a:r>
            <a:r>
              <a:rPr lang="en-US" altLang="x-none" dirty="0"/>
              <a:t> → q</a:t>
            </a:r>
          </a:p>
          <a:p>
            <a:pPr>
              <a:buFont typeface="Wingdings" charset="2"/>
              <a:buNone/>
            </a:pPr>
            <a:endParaRPr lang="en-US" altLang="x-none" dirty="0"/>
          </a:p>
          <a:p>
            <a:pPr>
              <a:buFont typeface="Wingdings" charset="2"/>
              <a:buNone/>
            </a:pPr>
            <a:r>
              <a:rPr lang="en-US" altLang="x-none" b="1" i="1" dirty="0">
                <a:solidFill>
                  <a:schemeClr val="bg2"/>
                </a:solidFill>
              </a:rPr>
              <a:t>Note:</a:t>
            </a:r>
            <a:r>
              <a:rPr lang="en-US" altLang="x-none" dirty="0"/>
              <a:t> (p</a:t>
            </a:r>
            <a:r>
              <a:rPr lang="en-US" altLang="x-none" baseline="-25000" dirty="0"/>
              <a:t>1</a:t>
            </a:r>
            <a:r>
              <a:rPr lang="en-US" altLang="x-none" dirty="0"/>
              <a:t> ∨ p</a:t>
            </a:r>
            <a:r>
              <a:rPr lang="en-US" altLang="x-none" baseline="-25000" dirty="0"/>
              <a:t>2</a:t>
            </a:r>
            <a:r>
              <a:rPr lang="en-US" altLang="x-none" dirty="0"/>
              <a:t> ∨ … ∨ </a:t>
            </a:r>
            <a:r>
              <a:rPr lang="en-US" altLang="x-none" dirty="0" err="1"/>
              <a:t>p</a:t>
            </a:r>
            <a:r>
              <a:rPr lang="en-US" altLang="x-none" baseline="-25000" dirty="0" err="1"/>
              <a:t>n</a:t>
            </a:r>
            <a:r>
              <a:rPr lang="en-US" altLang="x-none" dirty="0"/>
              <a:t>)→ q</a:t>
            </a:r>
          </a:p>
          <a:p>
            <a:pPr>
              <a:buFont typeface="Wingdings" charset="2"/>
              <a:buNone/>
            </a:pPr>
            <a:r>
              <a:rPr lang="en-US" altLang="x-none" dirty="0"/>
              <a:t>		≡ ¬(p</a:t>
            </a:r>
            <a:r>
              <a:rPr lang="en-US" altLang="x-none" baseline="-25000" dirty="0"/>
              <a:t>1</a:t>
            </a:r>
            <a:r>
              <a:rPr lang="en-US" altLang="x-none" dirty="0"/>
              <a:t> ∨ p</a:t>
            </a:r>
            <a:r>
              <a:rPr lang="en-US" altLang="x-none" baseline="-25000" dirty="0"/>
              <a:t>2</a:t>
            </a:r>
            <a:r>
              <a:rPr lang="en-US" altLang="x-none" dirty="0"/>
              <a:t> ∨ … ∨ </a:t>
            </a:r>
            <a:r>
              <a:rPr lang="en-US" altLang="x-none" dirty="0" err="1"/>
              <a:t>p</a:t>
            </a:r>
            <a:r>
              <a:rPr lang="en-US" altLang="x-none" baseline="-25000" dirty="0" err="1"/>
              <a:t>n</a:t>
            </a:r>
            <a:r>
              <a:rPr lang="en-US" altLang="x-none" dirty="0"/>
              <a:t>) ∨ q</a:t>
            </a:r>
          </a:p>
          <a:p>
            <a:pPr>
              <a:buFont typeface="Wingdings" charset="2"/>
              <a:buNone/>
            </a:pPr>
            <a:r>
              <a:rPr lang="en-US" altLang="x-none" dirty="0"/>
              <a:t>		≡ (¬p</a:t>
            </a:r>
            <a:r>
              <a:rPr lang="en-US" altLang="x-none" baseline="-25000" dirty="0"/>
              <a:t>1</a:t>
            </a:r>
            <a:r>
              <a:rPr lang="en-US" altLang="x-none" dirty="0"/>
              <a:t> ∧ ¬p</a:t>
            </a:r>
            <a:r>
              <a:rPr lang="en-US" altLang="x-none" baseline="-25000" dirty="0"/>
              <a:t>2</a:t>
            </a:r>
            <a:r>
              <a:rPr lang="en-US" altLang="x-none" dirty="0"/>
              <a:t> ∧ … ∧ ¬</a:t>
            </a:r>
            <a:r>
              <a:rPr lang="en-US" altLang="x-none" dirty="0" err="1"/>
              <a:t>p</a:t>
            </a:r>
            <a:r>
              <a:rPr lang="en-US" altLang="x-none" baseline="-25000" dirty="0" err="1"/>
              <a:t>n</a:t>
            </a:r>
            <a:r>
              <a:rPr lang="en-US" altLang="x-none" dirty="0"/>
              <a:t>) ∨ q</a:t>
            </a:r>
          </a:p>
          <a:p>
            <a:pPr>
              <a:buFont typeface="Wingdings" charset="2"/>
              <a:buNone/>
            </a:pPr>
            <a:r>
              <a:rPr lang="en-US" altLang="x-none" dirty="0"/>
              <a:t>		≡ (¬p</a:t>
            </a:r>
            <a:r>
              <a:rPr lang="en-US" altLang="x-none" baseline="-25000" dirty="0"/>
              <a:t>1 </a:t>
            </a:r>
            <a:r>
              <a:rPr lang="en-US" altLang="x-none" dirty="0"/>
              <a:t>∨ q) ∧ (¬p</a:t>
            </a:r>
            <a:r>
              <a:rPr lang="en-US" altLang="x-none" baseline="-25000" dirty="0"/>
              <a:t>2 </a:t>
            </a:r>
            <a:r>
              <a:rPr lang="en-US" altLang="x-none" dirty="0"/>
              <a:t>∨ q) ∧ … ∧ (¬</a:t>
            </a:r>
            <a:r>
              <a:rPr lang="en-US" altLang="x-none" dirty="0" err="1"/>
              <a:t>p</a:t>
            </a:r>
            <a:r>
              <a:rPr lang="en-US" altLang="x-none" baseline="-25000" dirty="0" err="1"/>
              <a:t>n</a:t>
            </a:r>
            <a:r>
              <a:rPr lang="en-US" altLang="x-none" dirty="0"/>
              <a:t> ∨ q)</a:t>
            </a:r>
          </a:p>
          <a:p>
            <a:pPr>
              <a:buFont typeface="Wingdings" charset="2"/>
              <a:buNone/>
            </a:pPr>
            <a:r>
              <a:rPr lang="en-US" altLang="x-none" dirty="0"/>
              <a:t>		≡ (p</a:t>
            </a:r>
            <a:r>
              <a:rPr lang="en-US" altLang="x-none" baseline="-25000" dirty="0"/>
              <a:t>1 </a:t>
            </a:r>
            <a:r>
              <a:rPr lang="en-US" altLang="x-none" dirty="0"/>
              <a:t>→ q) ∧ (p</a:t>
            </a:r>
            <a:r>
              <a:rPr lang="en-US" altLang="x-none" baseline="-25000" dirty="0"/>
              <a:t>2 </a:t>
            </a:r>
            <a:r>
              <a:rPr lang="en-US" altLang="x-none" dirty="0"/>
              <a:t>→q) ∧ … ∧ (</a:t>
            </a:r>
            <a:r>
              <a:rPr lang="en-US" altLang="x-none" dirty="0" err="1"/>
              <a:t>p</a:t>
            </a:r>
            <a:r>
              <a:rPr lang="en-US" altLang="x-none" baseline="-25000" dirty="0" err="1"/>
              <a:t>n</a:t>
            </a:r>
            <a:r>
              <a:rPr lang="en-US" altLang="x-none" dirty="0"/>
              <a:t> → q) </a:t>
            </a:r>
          </a:p>
          <a:p>
            <a:pPr>
              <a:buFont typeface="Wingdings" charset="2"/>
              <a:buNone/>
            </a:pPr>
            <a:endParaRPr lang="en-US" altLang="x-none" dirty="0"/>
          </a:p>
          <a:p>
            <a:pPr>
              <a:buFont typeface="Wingdings" charset="2"/>
              <a:buNone/>
            </a:pPr>
            <a:r>
              <a:rPr lang="en-US" altLang="x-none" dirty="0"/>
              <a:t>So, we might need to examine </a:t>
            </a:r>
            <a:r>
              <a:rPr lang="en-US" altLang="x-none" dirty="0">
                <a:solidFill>
                  <a:srgbClr val="FF0000"/>
                </a:solidFill>
              </a:rPr>
              <a:t>multiple cases!</a:t>
            </a:r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6000748" y="2228851"/>
            <a:ext cx="1443024" cy="1371600"/>
            <a:chOff x="6477000" y="2971800"/>
            <a:chExt cx="1923479" cy="1828799"/>
          </a:xfrm>
        </p:grpSpPr>
        <p:sp>
          <p:nvSpPr>
            <p:cNvPr id="26632" name="TextBox 3"/>
            <p:cNvSpPr txBox="1">
              <a:spLocks noChangeArrowheads="1"/>
            </p:cNvSpPr>
            <p:nvPr/>
          </p:nvSpPr>
          <p:spPr bwMode="auto">
            <a:xfrm>
              <a:off x="6477000" y="2971800"/>
              <a:ext cx="1923479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/>
              <a:r>
                <a:rPr lang="en-US" altLang="x-none" sz="1500" b="1" i="1" dirty="0">
                  <a:solidFill>
                    <a:srgbClr val="FF0000"/>
                  </a:solidFill>
                  <a:latin typeface="Comic Neue" panose="02000000000000000000" pitchFamily="2" charset="0"/>
                </a:rPr>
                <a:t>Distributive law</a:t>
              </a:r>
            </a:p>
          </p:txBody>
        </p:sp>
        <p:cxnSp>
          <p:nvCxnSpPr>
            <p:cNvPr id="6" name="Curved Connector 5"/>
            <p:cNvCxnSpPr>
              <a:cxnSpLocks/>
            </p:cNvCxnSpPr>
            <p:nvPr/>
          </p:nvCxnSpPr>
          <p:spPr bwMode="auto">
            <a:xfrm rot="5400000">
              <a:off x="6792402" y="3820972"/>
              <a:ext cx="1371598" cy="587656"/>
            </a:xfrm>
            <a:prstGeom prst="curvedConnector3">
              <a:avLst>
                <a:gd name="adj1" fmla="val 99206"/>
              </a:avLst>
            </a:prstGeom>
            <a:solidFill>
              <a:schemeClr val="accent1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sp>
        <p:nvSpPr>
          <p:cNvPr id="12" name="Rectangle 11"/>
          <p:cNvSpPr/>
          <p:nvPr/>
        </p:nvSpPr>
        <p:spPr bwMode="auto">
          <a:xfrm>
            <a:off x="1597915" y="2138451"/>
            <a:ext cx="5824451" cy="1903997"/>
          </a:xfrm>
          <a:prstGeom prst="rect">
            <a:avLst/>
          </a:prstGeom>
          <a:ln>
            <a:noFill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r" defTabSz="685800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endParaRPr lang="en-US" sz="180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" name="3 Marcador de número de diapositiva">
            <a:extLst>
              <a:ext uri="{FF2B5EF4-FFF2-40B4-BE49-F238E27FC236}">
                <a16:creationId xmlns:a16="http://schemas.microsoft.com/office/drawing/2014/main" id="{7B73299F-EA35-554A-130A-A3ADED439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20000" y="13716"/>
            <a:ext cx="1066800" cy="246888"/>
          </a:xfrm>
        </p:spPr>
        <p:txBody>
          <a:bodyPr>
            <a:noAutofit/>
          </a:bodyPr>
          <a:lstStyle/>
          <a:p>
            <a:fld id="{12A1D360-EE44-42AC-A6C7-CCF1DFA7C784}" type="slidenum">
              <a:rPr lang="pt-BR" smtClean="0"/>
              <a:pPr/>
              <a:t>5</a:t>
            </a:fld>
            <a:endParaRPr lang="pt-BR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698E1A3-B441-BB65-59D3-F1962B0577F6}"/>
              </a:ext>
            </a:extLst>
          </p:cNvPr>
          <p:cNvSpPr txBox="1">
            <a:spLocks/>
          </p:cNvSpPr>
          <p:nvPr/>
        </p:nvSpPr>
        <p:spPr>
          <a:xfrm>
            <a:off x="457200" y="400050"/>
            <a:ext cx="8229600" cy="74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altLang="x-none" sz="3200" dirty="0"/>
              <a:t>Not all theorems are of the form p → q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uiExpand="1" build="p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57350" y="1200150"/>
            <a:ext cx="6172200" cy="3543300"/>
          </a:xfrm>
        </p:spPr>
        <p:txBody>
          <a:bodyPr/>
          <a:lstStyle/>
          <a:p>
            <a:pPr>
              <a:buFont typeface="Wingdings" charset="2"/>
              <a:buNone/>
            </a:pPr>
            <a:r>
              <a:rPr lang="en-US" altLang="x-none" b="1" i="1" dirty="0">
                <a:solidFill>
                  <a:schemeClr val="bg2"/>
                </a:solidFill>
              </a:rPr>
              <a:t>Proof</a:t>
            </a:r>
            <a:r>
              <a:rPr lang="en-US" altLang="x-none" b="1" i="1" dirty="0"/>
              <a:t>:</a:t>
            </a:r>
          </a:p>
          <a:p>
            <a:pPr lvl="1"/>
            <a:r>
              <a:rPr lang="en-US" altLang="x-none" dirty="0"/>
              <a:t>n = 1: (1)</a:t>
            </a:r>
            <a:r>
              <a:rPr lang="en-US" altLang="x-none" baseline="30000" dirty="0"/>
              <a:t>2</a:t>
            </a:r>
            <a:r>
              <a:rPr lang="en-US" altLang="x-none" dirty="0"/>
              <a:t> + 1 = 2,  2(1) = 2, and 2 ≥ 2</a:t>
            </a:r>
          </a:p>
          <a:p>
            <a:pPr lvl="1"/>
            <a:r>
              <a:rPr lang="en-US" altLang="x-none" dirty="0"/>
              <a:t>n = 2: (2)</a:t>
            </a:r>
            <a:r>
              <a:rPr lang="en-US" altLang="x-none" baseline="30000" dirty="0"/>
              <a:t>2</a:t>
            </a:r>
            <a:r>
              <a:rPr lang="en-US" altLang="x-none" dirty="0"/>
              <a:t> + 1 = 5,  2(2) = 4, and 5 ≥ 4</a:t>
            </a:r>
          </a:p>
          <a:p>
            <a:pPr lvl="1"/>
            <a:r>
              <a:rPr lang="en-US" altLang="x-none" dirty="0"/>
              <a:t>n = 3: (3)</a:t>
            </a:r>
            <a:r>
              <a:rPr lang="en-US" altLang="x-none" baseline="30000" dirty="0"/>
              <a:t>2</a:t>
            </a:r>
            <a:r>
              <a:rPr lang="en-US" altLang="x-none" dirty="0"/>
              <a:t> + 1 = 10,  2(3) = 6, and 10 ≥ 6</a:t>
            </a:r>
          </a:p>
          <a:p>
            <a:pPr lvl="1"/>
            <a:r>
              <a:rPr lang="en-US" altLang="x-none" dirty="0"/>
              <a:t>n = 4: (4)</a:t>
            </a:r>
            <a:r>
              <a:rPr lang="en-US" altLang="x-none" baseline="30000" dirty="0"/>
              <a:t>2</a:t>
            </a:r>
            <a:r>
              <a:rPr lang="en-US" altLang="x-none" dirty="0"/>
              <a:t> + 1 = 17,  2(4) = 8, and 17 ≥ 8</a:t>
            </a:r>
          </a:p>
          <a:p>
            <a:endParaRPr lang="en-US" altLang="x-none" dirty="0"/>
          </a:p>
          <a:p>
            <a:pPr>
              <a:buFont typeface="Wingdings" charset="2"/>
              <a:buNone/>
            </a:pPr>
            <a:r>
              <a:rPr lang="en-US" altLang="x-none" dirty="0"/>
              <a:t>Since we have verified each case, we have shown that n</a:t>
            </a:r>
            <a:r>
              <a:rPr lang="en-US" altLang="x-none" baseline="30000" dirty="0"/>
              <a:t>2</a:t>
            </a:r>
            <a:r>
              <a:rPr lang="en-US" altLang="x-none" dirty="0"/>
              <a:t> + 1 ≥ 2n where n is a positive integer with 1 ≤ n ≤ 4.  ☐</a:t>
            </a:r>
          </a:p>
        </p:txBody>
      </p:sp>
      <p:sp>
        <p:nvSpPr>
          <p:cNvPr id="22532" name="TextBox 3"/>
          <p:cNvSpPr txBox="1">
            <a:spLocks noChangeArrowheads="1"/>
          </p:cNvSpPr>
          <p:nvPr/>
        </p:nvSpPr>
        <p:spPr bwMode="auto">
          <a:xfrm>
            <a:off x="1828800" y="4006454"/>
            <a:ext cx="5791200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n-US" altLang="x-none" sz="1500" b="1" i="1" dirty="0">
                <a:solidFill>
                  <a:srgbClr val="FF0000"/>
                </a:solidFill>
                <a:latin typeface="Comic Neue" panose="02000000000000000000" pitchFamily="2" charset="0"/>
              </a:rPr>
              <a:t>With only 4 cases to consider, exhaustive proof was a good choice!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2310938" y="1662546"/>
            <a:ext cx="3973484" cy="1174010"/>
          </a:xfrm>
          <a:prstGeom prst="rect">
            <a:avLst/>
          </a:prstGeom>
          <a:ln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r" defTabSz="685800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endParaRPr lang="en-US" sz="180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" name="3 Marcador de número de diapositiva">
            <a:extLst>
              <a:ext uri="{FF2B5EF4-FFF2-40B4-BE49-F238E27FC236}">
                <a16:creationId xmlns:a16="http://schemas.microsoft.com/office/drawing/2014/main" id="{161647B3-128A-045B-8A2A-B5D220264D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20000" y="13716"/>
            <a:ext cx="1066800" cy="246888"/>
          </a:xfrm>
        </p:spPr>
        <p:txBody>
          <a:bodyPr>
            <a:noAutofit/>
          </a:bodyPr>
          <a:lstStyle/>
          <a:p>
            <a:fld id="{12A1D360-EE44-42AC-A6C7-CCF1DFA7C784}" type="slidenum">
              <a:rPr lang="pt-BR" smtClean="0"/>
              <a:pPr/>
              <a:t>6</a:t>
            </a:fld>
            <a:endParaRPr lang="pt-BR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624E4DF-B0CC-3EF1-3B79-7763F1F2B385}"/>
              </a:ext>
            </a:extLst>
          </p:cNvPr>
          <p:cNvSpPr txBox="1">
            <a:spLocks/>
          </p:cNvSpPr>
          <p:nvPr/>
        </p:nvSpPr>
        <p:spPr>
          <a:xfrm>
            <a:off x="457200" y="400050"/>
            <a:ext cx="8229600" cy="74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77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altLang="x-none" sz="3200" dirty="0"/>
              <a:t>Prove that n</a:t>
            </a:r>
            <a:r>
              <a:rPr lang="en-US" altLang="x-none" sz="3200" baseline="30000" dirty="0"/>
              <a:t>2</a:t>
            </a:r>
            <a:r>
              <a:rPr lang="en-US" altLang="x-none" sz="3200" dirty="0"/>
              <a:t> + 1 ≥ 2n where n is a positive integer with 1 ≤ n ≤ 4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22532" grpId="0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x-none" b="1" i="1" dirty="0">
                <a:solidFill>
                  <a:schemeClr val="bg2"/>
                </a:solidFill>
              </a:rPr>
              <a:t>Example</a:t>
            </a:r>
            <a:r>
              <a:rPr lang="en-US" altLang="x-none" b="1" i="1" dirty="0"/>
              <a:t>:</a:t>
            </a:r>
            <a:r>
              <a:rPr lang="en-US" altLang="x-none" dirty="0"/>
              <a:t>  Prove the triangle inequality.  That is, if x and y are real numbers, then |x| + |y| ≥ |x + y|.</a:t>
            </a:r>
          </a:p>
          <a:p>
            <a:pPr marL="0" indent="0">
              <a:buNone/>
            </a:pPr>
            <a:endParaRPr lang="en-US" altLang="x-none" b="1" i="1" dirty="0"/>
          </a:p>
          <a:p>
            <a:pPr marL="0" indent="0">
              <a:buNone/>
            </a:pPr>
            <a:r>
              <a:rPr lang="en-US" altLang="x-none" dirty="0"/>
              <a:t>Clearly, we can</a:t>
            </a:r>
            <a:r>
              <a:rPr lang="en-US" altLang="ja-JP" dirty="0"/>
              <a:t>’t use exhaustive proof here since there are </a:t>
            </a:r>
            <a:r>
              <a:rPr lang="en-US" altLang="ja-JP" dirty="0">
                <a:solidFill>
                  <a:srgbClr val="FF0000"/>
                </a:solidFill>
              </a:rPr>
              <a:t>infinitely many </a:t>
            </a:r>
            <a:r>
              <a:rPr lang="en-US" altLang="ja-JP" dirty="0"/>
              <a:t>real numbers to consider.</a:t>
            </a:r>
          </a:p>
          <a:p>
            <a:pPr marL="0" indent="0">
              <a:buNone/>
            </a:pPr>
            <a:endParaRPr lang="en-US" altLang="x-none" dirty="0"/>
          </a:p>
          <a:p>
            <a:pPr marL="0" indent="0">
              <a:buNone/>
            </a:pPr>
            <a:r>
              <a:rPr lang="en-US" altLang="x-none" dirty="0"/>
              <a:t>We also can</a:t>
            </a:r>
            <a:r>
              <a:rPr lang="en-US" altLang="ja-JP" dirty="0"/>
              <a:t>’t use a simple direct proof either, since our proof depends on the signs of x and y.</a:t>
            </a:r>
          </a:p>
          <a:p>
            <a:pPr marL="0" indent="0">
              <a:buNone/>
            </a:pPr>
            <a:endParaRPr lang="en-US" altLang="x-none" dirty="0"/>
          </a:p>
          <a:p>
            <a:pPr marL="0" indent="0">
              <a:buNone/>
            </a:pPr>
            <a:endParaRPr lang="en-US" altLang="x-none" dirty="0"/>
          </a:p>
        </p:txBody>
      </p:sp>
      <p:sp>
        <p:nvSpPr>
          <p:cNvPr id="4" name="Rectangle 3"/>
          <p:cNvSpPr/>
          <p:nvPr/>
        </p:nvSpPr>
        <p:spPr>
          <a:xfrm>
            <a:off x="1745318" y="3935186"/>
            <a:ext cx="5321842" cy="71558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4050" b="1" spc="38" dirty="0">
                <a:ln w="11430">
                  <a:noFill/>
                </a:ln>
                <a:solidFill>
                  <a:srgbClr val="FF0000"/>
                </a:solidFill>
                <a:cs typeface="ＭＳ Ｐゴシック" charset="-128"/>
              </a:rPr>
              <a:t>What should we do?</a:t>
            </a:r>
          </a:p>
        </p:txBody>
      </p:sp>
      <p:sp>
        <p:nvSpPr>
          <p:cNvPr id="2" name="3 Marcador de número de diapositiva">
            <a:extLst>
              <a:ext uri="{FF2B5EF4-FFF2-40B4-BE49-F238E27FC236}">
                <a16:creationId xmlns:a16="http://schemas.microsoft.com/office/drawing/2014/main" id="{ED4D1719-933D-5D7A-CBF0-4DAF0934F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20000" y="13716"/>
            <a:ext cx="1066800" cy="246888"/>
          </a:xfrm>
        </p:spPr>
        <p:txBody>
          <a:bodyPr>
            <a:noAutofit/>
          </a:bodyPr>
          <a:lstStyle/>
          <a:p>
            <a:fld id="{12A1D360-EE44-42AC-A6C7-CCF1DFA7C784}" type="slidenum">
              <a:rPr lang="pt-BR" smtClean="0"/>
              <a:pPr/>
              <a:t>7</a:t>
            </a:fld>
            <a:endParaRPr lang="pt-BR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0435303-59A6-ACF3-C9C5-4FDD43B210EB}"/>
              </a:ext>
            </a:extLst>
          </p:cNvPr>
          <p:cNvSpPr txBox="1">
            <a:spLocks/>
          </p:cNvSpPr>
          <p:nvPr/>
        </p:nvSpPr>
        <p:spPr>
          <a:xfrm>
            <a:off x="457200" y="400050"/>
            <a:ext cx="8229600" cy="74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77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altLang="x-none" sz="3200" dirty="0"/>
              <a:t>Sometimes, </a:t>
            </a:r>
            <a:r>
              <a:rPr lang="en-US" altLang="x-none" sz="3200" b="1" dirty="0"/>
              <a:t>exhaustive proof</a:t>
            </a:r>
            <a:r>
              <a:rPr lang="en-US" altLang="x-none" sz="3200" dirty="0"/>
              <a:t> isn</a:t>
            </a:r>
            <a:r>
              <a:rPr lang="en-US" altLang="ja-JP" sz="3200" dirty="0"/>
              <a:t>’t an option, but we still need to examine multiple possibilities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2C9E7B-3DB4-4BE2-D0C8-744F5573CE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1746" name="Content Placeholder 2">
                <a:extLst>
                  <a:ext uri="{FF2B5EF4-FFF2-40B4-BE49-F238E27FC236}">
                    <a16:creationId xmlns:a16="http://schemas.microsoft.com/office/drawing/2014/main" id="{F1D89130-93A9-5673-E607-B3710ABCD1B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200" y="1200150"/>
                <a:ext cx="8229600" cy="3929634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en-US" altLang="x-none" dirty="0">
                    <a:solidFill>
                      <a:schemeClr val="bg2"/>
                    </a:solidFill>
                  </a:rPr>
                  <a:t>Note</a:t>
                </a:r>
                <a:r>
                  <a:rPr lang="en-US" altLang="x-none" dirty="0"/>
                  <a:t>: If </a:t>
                </a:r>
                <a14:m>
                  <m:oMath xmlns:m="http://schemas.openxmlformats.org/officeDocument/2006/math">
                    <m:r>
                      <a:rPr lang="en-US" altLang="x-none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x-none" b="0" i="1" smtClean="0">
                        <a:latin typeface="Cambria Math" panose="02040503050406030204" pitchFamily="18" charset="0"/>
                      </a:rPr>
                      <m:t>≥0</m:t>
                    </m:r>
                  </m:oMath>
                </a14:m>
                <a:r>
                  <a:rPr lang="en-US" altLang="x-none" dirty="0"/>
                  <a:t>,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altLang="x-none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x-none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altLang="x-none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x-none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altLang="x-none" dirty="0"/>
                  <a:t>, otherwise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altLang="x-none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x-none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altLang="x-none" b="0" i="1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altLang="x-none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US" altLang="x-none" dirty="0"/>
              </a:p>
              <a:p>
                <a:r>
                  <a:rPr lang="en-US" altLang="x-none" dirty="0">
                    <a:solidFill>
                      <a:schemeClr val="bg2"/>
                    </a:solidFill>
                  </a:rPr>
                  <a:t>Cases</a:t>
                </a:r>
                <a:r>
                  <a:rPr lang="en-US" altLang="x-none" dirty="0"/>
                  <a:t>:</a:t>
                </a:r>
              </a:p>
              <a:p>
                <a:pPr marL="728663" lvl="1" indent="-385763">
                  <a:buFont typeface="+mj-lt"/>
                  <a:buAutoNum type="arabicParenR"/>
                </a:pPr>
                <a14:m>
                  <m:oMath xmlns:m="http://schemas.openxmlformats.org/officeDocument/2006/math">
                    <m:r>
                      <a:rPr lang="en-US" altLang="x-none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x-none" b="0" i="1" smtClean="0">
                        <a:latin typeface="Cambria Math" panose="02040503050406030204" pitchFamily="18" charset="0"/>
                      </a:rPr>
                      <m:t>≥0</m:t>
                    </m:r>
                  </m:oMath>
                </a14:m>
                <a:r>
                  <a:rPr lang="en-US" altLang="x-none" dirty="0"/>
                  <a:t> and </a:t>
                </a:r>
                <a14:m>
                  <m:oMath xmlns:m="http://schemas.openxmlformats.org/officeDocument/2006/math">
                    <m:r>
                      <a:rPr lang="en-US" altLang="x-none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altLang="x-none" b="0" i="1" smtClean="0">
                        <a:latin typeface="Cambria Math" panose="02040503050406030204" pitchFamily="18" charset="0"/>
                      </a:rPr>
                      <m:t>≥0</m:t>
                    </m:r>
                  </m:oMath>
                </a14:m>
                <a:endParaRPr lang="en-US" altLang="x-none" dirty="0"/>
              </a:p>
              <a:p>
                <a:pPr marL="985838" lvl="2" indent="-385763"/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altLang="x-none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x-none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altLang="x-none" b="0" i="1" smtClean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begChr m:val="|"/>
                        <m:endChr m:val="|"/>
                        <m:ctrlPr>
                          <a:rPr lang="en-US" altLang="x-none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x-none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en-US" altLang="x-none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x-none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x-none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x-none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altLang="x-none" dirty="0"/>
                  <a:t> and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altLang="x-none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x-none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altLang="x-none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altLang="x-none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en-US" altLang="x-none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x-none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x-none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x-none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endParaRPr lang="en-US" altLang="x-none" dirty="0"/>
              </a:p>
              <a:p>
                <a:pPr marL="985838" lvl="2" indent="-385763"/>
                <a14:m>
                  <m:oMath xmlns:m="http://schemas.openxmlformats.org/officeDocument/2006/math">
                    <m:r>
                      <a:rPr lang="en-US" altLang="x-none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x-none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x-none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altLang="x-none" b="0" i="1" smtClean="0">
                        <a:latin typeface="Cambria Math" panose="02040503050406030204" pitchFamily="18" charset="0"/>
                      </a:rPr>
                      <m:t>≥</m:t>
                    </m:r>
                    <m:r>
                      <a:rPr lang="en-US" altLang="x-none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x-none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x-none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altLang="x-none" dirty="0"/>
                  <a:t>   </a:t>
                </a:r>
                <a:r>
                  <a:rPr lang="en-US" altLang="x-none" b="1" dirty="0">
                    <a:solidFill>
                      <a:srgbClr val="FF0000"/>
                    </a:solidFill>
                  </a:rPr>
                  <a:t>✓</a:t>
                </a:r>
              </a:p>
              <a:p>
                <a:pPr marL="728663" lvl="1" indent="-385763">
                  <a:buFont typeface="+mj-lt"/>
                  <a:buAutoNum type="arabicParenR"/>
                </a:pPr>
                <a14:m>
                  <m:oMath xmlns:m="http://schemas.openxmlformats.org/officeDocument/2006/math">
                    <m:r>
                      <a:rPr lang="en-US" altLang="x-none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x-none" b="0" i="1" smtClean="0">
                        <a:latin typeface="Cambria Math" panose="02040503050406030204" pitchFamily="18" charset="0"/>
                      </a:rPr>
                      <m:t>&lt;0</m:t>
                    </m:r>
                  </m:oMath>
                </a14:m>
                <a:r>
                  <a:rPr lang="en-US" altLang="x-none" dirty="0"/>
                  <a:t> and </a:t>
                </a:r>
                <a14:m>
                  <m:oMath xmlns:m="http://schemas.openxmlformats.org/officeDocument/2006/math">
                    <m:r>
                      <a:rPr lang="en-US" altLang="x-none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altLang="x-none" b="0" i="1" smtClean="0">
                        <a:latin typeface="Cambria Math" panose="02040503050406030204" pitchFamily="18" charset="0"/>
                      </a:rPr>
                      <m:t>&lt;0</m:t>
                    </m:r>
                  </m:oMath>
                </a14:m>
                <a:endParaRPr lang="en-US" altLang="x-none" dirty="0"/>
              </a:p>
              <a:p>
                <a:pPr marL="985838" lvl="2" indent="-385763"/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altLang="x-none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x-none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altLang="x-none" i="1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begChr m:val="|"/>
                        <m:endChr m:val="|"/>
                        <m:ctrlPr>
                          <a:rPr lang="en-US" altLang="x-none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x-none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en-US" altLang="x-none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x-none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x-none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x-none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x-none" i="1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altLang="x-none" dirty="0"/>
                  <a:t> and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altLang="x-none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x-none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altLang="x-none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altLang="x-none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en-US" altLang="x-none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x-none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x-none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x-none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x-none" i="1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endParaRPr lang="en-US" altLang="x-none" dirty="0"/>
              </a:p>
              <a:p>
                <a:pPr marL="985838" lvl="2" indent="-385763"/>
                <a14:m>
                  <m:oMath xmlns:m="http://schemas.openxmlformats.org/officeDocument/2006/math">
                    <m:r>
                      <a:rPr lang="en-US" altLang="x-none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x-none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x-none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x-none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altLang="x-none" i="1">
                        <a:latin typeface="Cambria Math" panose="02040503050406030204" pitchFamily="18" charset="0"/>
                      </a:rPr>
                      <m:t>≥−</m:t>
                    </m:r>
                    <m:r>
                      <a:rPr lang="en-US" altLang="x-none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x-none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x-none" i="1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altLang="x-none" dirty="0"/>
                  <a:t>   </a:t>
                </a:r>
                <a:r>
                  <a:rPr lang="en-US" altLang="x-none" b="1" dirty="0">
                    <a:solidFill>
                      <a:srgbClr val="FF0000"/>
                    </a:solidFill>
                  </a:rPr>
                  <a:t>✓</a:t>
                </a:r>
                <a:endParaRPr lang="en-US" altLang="x-none" dirty="0">
                  <a:solidFill>
                    <a:srgbClr val="FF0000"/>
                  </a:solidFill>
                </a:endParaRPr>
              </a:p>
              <a:p>
                <a:pPr marL="728663" lvl="1" indent="-385763">
                  <a:buFont typeface="+mj-lt"/>
                  <a:buAutoNum type="arabicParenR"/>
                </a:pPr>
                <a14:m>
                  <m:oMath xmlns:m="http://schemas.openxmlformats.org/officeDocument/2006/math">
                    <m:r>
                      <a:rPr lang="en-US" altLang="x-none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x-none" b="0" i="1" smtClean="0">
                        <a:latin typeface="Cambria Math" panose="02040503050406030204" pitchFamily="18" charset="0"/>
                      </a:rPr>
                      <m:t>≥0</m:t>
                    </m:r>
                  </m:oMath>
                </a14:m>
                <a:r>
                  <a:rPr lang="en-US" altLang="x-none" dirty="0"/>
                  <a:t> and </a:t>
                </a:r>
                <a14:m>
                  <m:oMath xmlns:m="http://schemas.openxmlformats.org/officeDocument/2006/math">
                    <m:r>
                      <a:rPr lang="en-US" altLang="x-none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altLang="x-none" b="0" i="1" smtClean="0">
                        <a:latin typeface="Cambria Math" panose="02040503050406030204" pitchFamily="18" charset="0"/>
                      </a:rPr>
                      <m:t>&lt;0</m:t>
                    </m:r>
                  </m:oMath>
                </a14:m>
                <a:endParaRPr lang="en-US" altLang="x-none" b="0" dirty="0"/>
              </a:p>
              <a:p>
                <a:pPr marL="985838" lvl="2" indent="-385763"/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altLang="x-none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x-none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altLang="x-none" i="1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begChr m:val="|"/>
                        <m:endChr m:val="|"/>
                        <m:ctrlPr>
                          <a:rPr lang="en-US" altLang="x-none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x-none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en-US" altLang="x-none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x-none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x-none" i="1">
                        <a:latin typeface="Cambria Math" panose="02040503050406030204" pitchFamily="18" charset="0"/>
                      </a:rPr>
                      <m:t>+|</m:t>
                    </m:r>
                    <m:r>
                      <a:rPr lang="en-US" altLang="x-none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altLang="x-none" i="1">
                        <a:latin typeface="Cambria Math" panose="02040503050406030204" pitchFamily="18" charset="0"/>
                      </a:rPr>
                      <m:t>|</m:t>
                    </m:r>
                  </m:oMath>
                </a14:m>
                <a:r>
                  <a:rPr lang="en-US" altLang="x-none" dirty="0"/>
                  <a:t> and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altLang="x-none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x-none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altLang="x-none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altLang="x-none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en-US" altLang="x-none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"/>
                        <m:ctrlPr>
                          <a:rPr lang="en-US" altLang="x-none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altLang="x-none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altLang="x-none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altLang="x-none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en-US" altLang="x-none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x-none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</m:d>
                            </m:e>
                          </m:mr>
                          <m:mr>
                            <m:e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en-US" altLang="x-none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x-none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</m:d>
                              <m:r>
                                <a:rPr lang="en-US" altLang="x-none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altLang="x-none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US" altLang="x-none" dirty="0"/>
              </a:p>
              <a:p>
                <a:pPr marL="985838" lvl="2" indent="-385763"/>
                <a:r>
                  <a:rPr lang="en-US" altLang="x-none" dirty="0"/>
                  <a:t>If </a:t>
                </a:r>
                <a14:m>
                  <m:oMath xmlns:m="http://schemas.openxmlformats.org/officeDocument/2006/math">
                    <m:r>
                      <a:rPr lang="en-US" altLang="x-none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x-none" i="1">
                        <a:latin typeface="Cambria Math" panose="02040503050406030204" pitchFamily="18" charset="0"/>
                      </a:rPr>
                      <m:t>≥</m:t>
                    </m:r>
                    <m:d>
                      <m:dPr>
                        <m:begChr m:val="|"/>
                        <m:endChr m:val="|"/>
                        <m:ctrlPr>
                          <a:rPr lang="en-US" altLang="x-none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x-none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</m:oMath>
                </a14:m>
                <a:r>
                  <a:rPr lang="en-US" altLang="x-none" dirty="0"/>
                  <a:t>, then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altLang="x-none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x-none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altLang="x-none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altLang="x-none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en-US" altLang="x-none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x-none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x-none" i="1">
                        <a:latin typeface="Cambria Math" panose="02040503050406030204" pitchFamily="18" charset="0"/>
                      </a:rPr>
                      <m:t>−</m:t>
                    </m:r>
                    <m:d>
                      <m:dPr>
                        <m:begChr m:val="|"/>
                        <m:endChr m:val="|"/>
                        <m:ctrlPr>
                          <a:rPr lang="en-US" altLang="x-none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x-none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</m:oMath>
                </a14:m>
                <a:r>
                  <a:rPr lang="en-US" altLang="x-none" dirty="0"/>
                  <a:t> and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altLang="x-none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x-none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altLang="x-none" i="1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begChr m:val="|"/>
                        <m:endChr m:val="|"/>
                        <m:ctrlPr>
                          <a:rPr lang="en-US" altLang="x-none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x-none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en-US" altLang="x-none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x-none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x-none" i="1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begChr m:val="|"/>
                        <m:endChr m:val="|"/>
                        <m:ctrlPr>
                          <a:rPr lang="en-US" altLang="x-none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x-none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</m:oMath>
                </a14:m>
                <a:br>
                  <a:rPr lang="en-US" altLang="x-none" dirty="0"/>
                </a:br>
                <a:r>
                  <a:rPr lang="en-US" altLang="x-none" dirty="0"/>
                  <a:t> </a:t>
                </a:r>
                <a14:m>
                  <m:oMath xmlns:m="http://schemas.openxmlformats.org/officeDocument/2006/math">
                    <m:r>
                      <a:rPr lang="en-US" altLang="x-none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x-none" i="1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begChr m:val="|"/>
                        <m:endChr m:val="|"/>
                        <m:ctrlPr>
                          <a:rPr lang="en-US" altLang="x-none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x-none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en-US" altLang="x-none" i="1">
                        <a:latin typeface="Cambria Math" panose="02040503050406030204" pitchFamily="18" charset="0"/>
                      </a:rPr>
                      <m:t>≥</m:t>
                    </m:r>
                    <m:r>
                      <a:rPr lang="en-US" altLang="x-none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x-none" i="1">
                        <a:latin typeface="Cambria Math" panose="02040503050406030204" pitchFamily="18" charset="0"/>
                      </a:rPr>
                      <m:t>−</m:t>
                    </m:r>
                    <m:d>
                      <m:dPr>
                        <m:begChr m:val="|"/>
                        <m:endChr m:val="|"/>
                        <m:ctrlPr>
                          <a:rPr lang="en-US" altLang="x-none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x-none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</m:oMath>
                </a14:m>
                <a:r>
                  <a:rPr lang="en-US" altLang="x-none" dirty="0"/>
                  <a:t>   </a:t>
                </a:r>
                <a:r>
                  <a:rPr lang="en-US" altLang="x-none" b="1" dirty="0">
                    <a:solidFill>
                      <a:srgbClr val="FF0000"/>
                    </a:solidFill>
                  </a:rPr>
                  <a:t>✓</a:t>
                </a:r>
                <a:endParaRPr lang="en-US" altLang="x-none" dirty="0">
                  <a:solidFill>
                    <a:srgbClr val="FF0000"/>
                  </a:solidFill>
                </a:endParaRPr>
              </a:p>
              <a:p>
                <a:pPr marL="985838" lvl="2" indent="-385763"/>
                <a:r>
                  <a:rPr lang="en-US" altLang="x-none" dirty="0"/>
                  <a:t>If </a:t>
                </a:r>
                <a14:m>
                  <m:oMath xmlns:m="http://schemas.openxmlformats.org/officeDocument/2006/math">
                    <m:r>
                      <a:rPr lang="en-US" altLang="x-none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x-none" i="1">
                        <a:latin typeface="Cambria Math" panose="02040503050406030204" pitchFamily="18" charset="0"/>
                      </a:rPr>
                      <m:t>&lt;</m:t>
                    </m:r>
                    <m:d>
                      <m:dPr>
                        <m:begChr m:val="|"/>
                        <m:endChr m:val="|"/>
                        <m:ctrlPr>
                          <a:rPr lang="en-US" altLang="x-none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x-none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</m:oMath>
                </a14:m>
                <a:r>
                  <a:rPr lang="en-US" altLang="x-none" dirty="0"/>
                  <a:t>, then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altLang="x-none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x-none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altLang="x-none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altLang="x-none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en-US" altLang="x-none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US" altLang="x-none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x-none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en-US" altLang="x-none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x-none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altLang="x-none" dirty="0"/>
                  <a:t> and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altLang="x-none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x-none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altLang="x-none" i="1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begChr m:val="|"/>
                        <m:endChr m:val="|"/>
                        <m:ctrlPr>
                          <a:rPr lang="en-US" altLang="x-none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x-none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en-US" altLang="x-none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x-none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x-none" i="1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begChr m:val="|"/>
                        <m:endChr m:val="|"/>
                        <m:ctrlPr>
                          <a:rPr lang="en-US" altLang="x-none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x-none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</m:oMath>
                </a14:m>
                <a:br>
                  <a:rPr lang="en-US" altLang="x-none" dirty="0"/>
                </a:br>
                <a:r>
                  <a:rPr lang="en-US" altLang="x-none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altLang="x-none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x-none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en-US" altLang="x-none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x-none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x-none" i="1">
                        <a:latin typeface="Cambria Math" panose="02040503050406030204" pitchFamily="18" charset="0"/>
                      </a:rPr>
                      <m:t>≥</m:t>
                    </m:r>
                    <m:d>
                      <m:dPr>
                        <m:begChr m:val="|"/>
                        <m:endChr m:val="|"/>
                        <m:ctrlPr>
                          <a:rPr lang="en-US" altLang="x-none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x-none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en-US" altLang="x-none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x-none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altLang="x-none" dirty="0"/>
                  <a:t>   </a:t>
                </a:r>
                <a:r>
                  <a:rPr lang="en-US" altLang="x-none" b="1" dirty="0">
                    <a:solidFill>
                      <a:srgbClr val="FF0000"/>
                    </a:solidFill>
                  </a:rPr>
                  <a:t>✓</a:t>
                </a:r>
                <a:endParaRPr lang="en-US" altLang="x-none" b="0" dirty="0"/>
              </a:p>
              <a:p>
                <a:pPr marL="728663" lvl="1" indent="-385763">
                  <a:buFont typeface="+mj-lt"/>
                  <a:buAutoNum type="arabicParenR"/>
                </a:pPr>
                <a:r>
                  <a:rPr lang="en-US" altLang="x-none" dirty="0"/>
                  <a:t>Symmetrical to Case 3  ☐</a:t>
                </a:r>
                <a:endParaRPr lang="en-US" altLang="x-none" dirty="0">
                  <a:solidFill>
                    <a:srgbClr val="FF0000"/>
                  </a:solidFill>
                </a:endParaRPr>
              </a:p>
              <a:p>
                <a:pPr marL="985838" lvl="2" indent="-385763"/>
                <a:endParaRPr lang="en-US" altLang="x-none" dirty="0"/>
              </a:p>
              <a:p>
                <a:pPr marL="985838" lvl="2" indent="-385763"/>
                <a:endParaRPr lang="en-US" altLang="x-none" dirty="0"/>
              </a:p>
            </p:txBody>
          </p:sp>
        </mc:Choice>
        <mc:Fallback xmlns="">
          <p:sp>
            <p:nvSpPr>
              <p:cNvPr id="31746" name="Content Placeholder 2">
                <a:extLst>
                  <a:ext uri="{FF2B5EF4-FFF2-40B4-BE49-F238E27FC236}">
                    <a16:creationId xmlns:a16="http://schemas.microsoft.com/office/drawing/2014/main" id="{F1D89130-93A9-5673-E607-B3710ABCD1B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200150"/>
                <a:ext cx="8229600" cy="3929634"/>
              </a:xfrm>
              <a:blipFill>
                <a:blip r:embed="rId3"/>
                <a:stretch>
                  <a:fillRect b="-6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3 Marcador de número de diapositiva">
            <a:extLst>
              <a:ext uri="{FF2B5EF4-FFF2-40B4-BE49-F238E27FC236}">
                <a16:creationId xmlns:a16="http://schemas.microsoft.com/office/drawing/2014/main" id="{ED79356E-A564-C6CE-C0F6-17499C4309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20000" y="13716"/>
            <a:ext cx="1066800" cy="246888"/>
          </a:xfrm>
        </p:spPr>
        <p:txBody>
          <a:bodyPr>
            <a:noAutofit/>
          </a:bodyPr>
          <a:lstStyle/>
          <a:p>
            <a:fld id="{12A1D360-EE44-42AC-A6C7-CCF1DFA7C784}" type="slidenum">
              <a:rPr lang="pt-BR" smtClean="0"/>
              <a:pPr/>
              <a:t>8</a:t>
            </a:fld>
            <a:endParaRPr lang="pt-BR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7EEA8B1-946D-9894-9FB0-78D253009257}"/>
              </a:ext>
            </a:extLst>
          </p:cNvPr>
          <p:cNvSpPr txBox="1">
            <a:spLocks/>
          </p:cNvSpPr>
          <p:nvPr/>
        </p:nvSpPr>
        <p:spPr>
          <a:xfrm>
            <a:off x="457200" y="400050"/>
            <a:ext cx="8229600" cy="74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77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altLang="x-none" sz="3200" b="1" i="1" dirty="0"/>
              <a:t>Example:</a:t>
            </a:r>
            <a:r>
              <a:rPr lang="en-US" altLang="x-none" sz="3200" dirty="0"/>
              <a:t>  Prove that if x and y are real numbers, then |x| + |y| ≥ |x + y|.</a:t>
            </a:r>
            <a:endParaRPr lang="en-US" dirty="0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15185FF7-7BB9-B88D-E669-6563233FF443}"/>
              </a:ext>
            </a:extLst>
          </p:cNvPr>
          <p:cNvSpPr/>
          <p:nvPr/>
        </p:nvSpPr>
        <p:spPr>
          <a:xfrm>
            <a:off x="1628082" y="3867150"/>
            <a:ext cx="515043" cy="188422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DE75768B-6E5B-9370-307C-D80664044CB9}"/>
              </a:ext>
            </a:extLst>
          </p:cNvPr>
          <p:cNvSpPr/>
          <p:nvPr/>
        </p:nvSpPr>
        <p:spPr>
          <a:xfrm>
            <a:off x="1618558" y="4236962"/>
            <a:ext cx="581718" cy="18842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08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 uiExpand="1" build="p" bldLvl="3"/>
      <p:bldP spid="6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57350" y="1028700"/>
            <a:ext cx="5829300" cy="3886200"/>
          </a:xfrm>
        </p:spPr>
        <p:txBody>
          <a:bodyPr/>
          <a:lstStyle/>
          <a:p>
            <a:pPr marL="1245394" indent="-1245394">
              <a:buNone/>
            </a:pPr>
            <a:r>
              <a:rPr lang="en-US" altLang="x-none" b="1" i="1" dirty="0">
                <a:solidFill>
                  <a:schemeClr val="bg2"/>
                </a:solidFill>
              </a:rPr>
              <a:t>Mistake 1</a:t>
            </a:r>
            <a:r>
              <a:rPr lang="en-US" altLang="x-none" b="1" i="1" dirty="0"/>
              <a:t>:</a:t>
            </a:r>
            <a:r>
              <a:rPr lang="en-US" altLang="x-none" dirty="0"/>
              <a:t>  Proof by </a:t>
            </a:r>
            <a:r>
              <a:rPr lang="en-US" altLang="ja-JP" dirty="0"/>
              <a:t>“a few cases” is </a:t>
            </a:r>
            <a:r>
              <a:rPr lang="en-US" altLang="ja-JP" dirty="0">
                <a:solidFill>
                  <a:srgbClr val="FF0000"/>
                </a:solidFill>
              </a:rPr>
              <a:t>not</a:t>
            </a:r>
            <a:r>
              <a:rPr lang="en-US" altLang="ja-JP" dirty="0">
                <a:solidFill>
                  <a:srgbClr val="C00000"/>
                </a:solidFill>
              </a:rPr>
              <a:t> </a:t>
            </a:r>
            <a:r>
              <a:rPr lang="en-US" altLang="ja-JP" dirty="0"/>
              <a:t>equivalent to proof by cases.</a:t>
            </a:r>
            <a:endParaRPr lang="en-US" altLang="ja-JP" b="1" i="1" dirty="0"/>
          </a:p>
          <a:p>
            <a:pPr marL="1245394" indent="-1245394">
              <a:buNone/>
            </a:pPr>
            <a:endParaRPr lang="en-US" altLang="x-none" b="1" i="1" dirty="0"/>
          </a:p>
          <a:p>
            <a:pPr marL="1245394" indent="-1245394">
              <a:buNone/>
            </a:pPr>
            <a:endParaRPr lang="en-US" altLang="x-none" b="1" i="1" dirty="0"/>
          </a:p>
          <a:p>
            <a:pPr marL="1245394" indent="-1245394">
              <a:buNone/>
            </a:pPr>
            <a:r>
              <a:rPr lang="en-US" altLang="x-none" b="1" i="1" dirty="0">
                <a:solidFill>
                  <a:schemeClr val="bg2"/>
                </a:solidFill>
              </a:rPr>
              <a:t>Example</a:t>
            </a:r>
            <a:r>
              <a:rPr lang="en-US" altLang="x-none" b="1" i="1" dirty="0"/>
              <a:t>:</a:t>
            </a:r>
            <a:r>
              <a:rPr lang="en-US" altLang="x-none" dirty="0"/>
              <a:t>  Prove that all odd numbers are prime.</a:t>
            </a:r>
          </a:p>
          <a:p>
            <a:pPr marL="1245394" indent="-1245394">
              <a:buNone/>
            </a:pPr>
            <a:r>
              <a:rPr lang="en-US" altLang="ja-JP" i="1" dirty="0"/>
              <a:t>“Proof:”</a:t>
            </a:r>
          </a:p>
          <a:p>
            <a:pPr marL="519113" lvl="1" indent="-219075"/>
            <a:r>
              <a:rPr lang="en-US" altLang="x-none" dirty="0">
                <a:solidFill>
                  <a:srgbClr val="00B050"/>
                </a:solidFill>
              </a:rPr>
              <a:t>Case (</a:t>
            </a:r>
            <a:r>
              <a:rPr lang="en-US" altLang="x-none" dirty="0" err="1">
                <a:solidFill>
                  <a:srgbClr val="00B050"/>
                </a:solidFill>
              </a:rPr>
              <a:t>i</a:t>
            </a:r>
            <a:r>
              <a:rPr lang="en-US" altLang="x-none" dirty="0">
                <a:solidFill>
                  <a:srgbClr val="00B050"/>
                </a:solidFill>
              </a:rPr>
              <a:t>):</a:t>
            </a:r>
            <a:r>
              <a:rPr lang="en-US" altLang="x-none" dirty="0"/>
              <a:t>  The number 1 is both odd and prime</a:t>
            </a:r>
          </a:p>
          <a:p>
            <a:pPr marL="519113" lvl="1" indent="-219075"/>
            <a:r>
              <a:rPr lang="en-US" altLang="x-none" dirty="0">
                <a:solidFill>
                  <a:srgbClr val="00B050"/>
                </a:solidFill>
              </a:rPr>
              <a:t>Case (ii):</a:t>
            </a:r>
            <a:r>
              <a:rPr lang="en-US" altLang="x-none" dirty="0"/>
              <a:t>  The number 3 is both odd and prime</a:t>
            </a:r>
          </a:p>
          <a:p>
            <a:pPr marL="519113" lvl="1" indent="-219075"/>
            <a:r>
              <a:rPr lang="en-US" altLang="x-none" dirty="0">
                <a:solidFill>
                  <a:srgbClr val="00B050"/>
                </a:solidFill>
              </a:rPr>
              <a:t>Case (iii):</a:t>
            </a:r>
            <a:r>
              <a:rPr lang="en-US" altLang="x-none" dirty="0"/>
              <a:t>  The number 5 is both odd and prime</a:t>
            </a:r>
          </a:p>
          <a:p>
            <a:pPr marL="519113" lvl="1" indent="-219075"/>
            <a:r>
              <a:rPr lang="en-US" altLang="x-none" dirty="0">
                <a:solidFill>
                  <a:srgbClr val="00B050"/>
                </a:solidFill>
              </a:rPr>
              <a:t>Case (iv):</a:t>
            </a:r>
            <a:r>
              <a:rPr lang="en-US" altLang="x-none" dirty="0"/>
              <a:t>  The number 7 is both odd and prime</a:t>
            </a:r>
          </a:p>
          <a:p>
            <a:pPr marL="519113" lvl="1" indent="-219075"/>
            <a:endParaRPr lang="en-US" altLang="x-none" dirty="0"/>
          </a:p>
          <a:p>
            <a:pPr marL="1245394" indent="-1245394">
              <a:buNone/>
            </a:pPr>
            <a:r>
              <a:rPr lang="en-US" altLang="x-none" dirty="0"/>
              <a:t>Thus, we have shown that odd numbers are prime.  ☐</a:t>
            </a: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4965256" y="1606153"/>
            <a:ext cx="2692844" cy="1822847"/>
            <a:chOff x="5096340" y="2141538"/>
            <a:chExt cx="3590459" cy="2430462"/>
          </a:xfrm>
        </p:grpSpPr>
        <p:sp>
          <p:nvSpPr>
            <p:cNvPr id="32772" name="TextBox 3"/>
            <p:cNvSpPr txBox="1">
              <a:spLocks noChangeArrowheads="1"/>
            </p:cNvSpPr>
            <p:nvPr/>
          </p:nvSpPr>
          <p:spPr bwMode="auto">
            <a:xfrm>
              <a:off x="5096340" y="2141538"/>
              <a:ext cx="3590459" cy="738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 eaLnBrk="1" hangingPunct="1"/>
              <a:r>
                <a:rPr lang="en-US" altLang="x-none" sz="1500" b="1" i="1" dirty="0">
                  <a:solidFill>
                    <a:srgbClr val="FF0000"/>
                  </a:solidFill>
                  <a:latin typeface="Comic Neue" panose="02000000000000000000" pitchFamily="2" charset="0"/>
                </a:rPr>
                <a:t>This is a </a:t>
              </a:r>
              <a:r>
                <a:rPr lang="en-US" altLang="ja-JP" sz="1500" b="1" i="1" dirty="0">
                  <a:solidFill>
                    <a:srgbClr val="FF0000"/>
                  </a:solidFill>
                  <a:latin typeface="Comic Neue" panose="02000000000000000000" pitchFamily="2" charset="0"/>
                </a:rPr>
                <a:t>“there exists” proof, not a “for all” proof!</a:t>
              </a:r>
              <a:endParaRPr lang="en-US" altLang="x-none" sz="1500" b="1" i="1" dirty="0">
                <a:solidFill>
                  <a:srgbClr val="FF0000"/>
                </a:solidFill>
                <a:latin typeface="Comic Neue" panose="02000000000000000000" pitchFamily="2" charset="0"/>
              </a:endParaRPr>
            </a:p>
          </p:txBody>
        </p:sp>
        <p:cxnSp>
          <p:nvCxnSpPr>
            <p:cNvPr id="6" name="Curved Connector 5"/>
            <p:cNvCxnSpPr>
              <a:stCxn id="32772" idx="3"/>
            </p:cNvCxnSpPr>
            <p:nvPr/>
          </p:nvCxnSpPr>
          <p:spPr bwMode="auto">
            <a:xfrm flipH="1">
              <a:off x="6858001" y="2510870"/>
              <a:ext cx="1828798" cy="2061130"/>
            </a:xfrm>
            <a:prstGeom prst="curvedConnector4">
              <a:avLst>
                <a:gd name="adj1" fmla="val -50000"/>
                <a:gd name="adj2" fmla="val 100154"/>
              </a:avLst>
            </a:prstGeom>
            <a:solidFill>
              <a:schemeClr val="accent1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9842CC9D-D3E6-AFB4-A202-EB8F7B83F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20000" y="13716"/>
            <a:ext cx="1066800" cy="246888"/>
          </a:xfrm>
        </p:spPr>
        <p:txBody>
          <a:bodyPr>
            <a:noAutofit/>
          </a:bodyPr>
          <a:lstStyle/>
          <a:p>
            <a:fld id="{12A1D360-EE44-42AC-A6C7-CCF1DFA7C784}" type="slidenum">
              <a:rPr lang="pt-BR" smtClean="0"/>
              <a:pPr/>
              <a:t>9</a:t>
            </a:fld>
            <a:endParaRPr lang="pt-BR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A519748-5192-94F7-626C-D2EC8A5351D5}"/>
              </a:ext>
            </a:extLst>
          </p:cNvPr>
          <p:cNvSpPr txBox="1">
            <a:spLocks/>
          </p:cNvSpPr>
          <p:nvPr/>
        </p:nvSpPr>
        <p:spPr>
          <a:xfrm>
            <a:off x="457200" y="400050"/>
            <a:ext cx="8229600" cy="74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77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altLang="x-none" sz="3200" dirty="0"/>
              <a:t>Making mistakes when using </a:t>
            </a:r>
            <a:r>
              <a:rPr lang="en-US" altLang="x-none" sz="3200" b="1" dirty="0"/>
              <a:t>proof by cases</a:t>
            </a:r>
            <a:r>
              <a:rPr lang="en-US" altLang="x-none" sz="3200" dirty="0"/>
              <a:t> is all too easy!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HALASTSELECTEDPRESENTATION" val="980803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HASLIDES_FILLED_SLIDE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HASLIDESPRESENTATIONID" val="9807421"/>
  <p:tag name="AHASLIDESLIDEID" val="15675413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HASLIDES_FILLED_SLIDE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HASLIDESPRESENTATIONID" val="9807421"/>
  <p:tag name="AHASLIDESLIDEID" val="15675413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HASLIDES_FILLED_SLIDE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HASLIDESPRESENTATIONID" val="9807421"/>
  <p:tag name="AHASLIDESLIDEID" val="15675413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HASLIDES_FILLED_SLIDE" val="1"/>
</p:tagLst>
</file>

<file path=ppt/theme/theme1.xml><?xml version="1.0" encoding="utf-8"?>
<a:theme xmlns:a="http://schemas.openxmlformats.org/drawingml/2006/main" name="Brilho">
  <a:themeElements>
    <a:clrScheme name="Executivo">
      <a:dk1>
        <a:srgbClr val="000000"/>
      </a:dk1>
      <a:lt1>
        <a:srgbClr val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webextensions/_rels/webextension1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webextensions/_rels/webextension2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webextensions/_rels/webextension3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webextensions/_rels/webextension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webextensions/webextension1.xml><?xml version="1.0" encoding="utf-8"?>
<we:webextension xmlns:we="http://schemas.microsoft.com/office/webextensions/webextension/2010/11" id="{41BE623D-A55E-6043-B31F-DD50F04DEA4F}">
  <we:reference id="wa200004824" version="2.1.0.0" store="en-US" storeType="OMEX"/>
  <we:alternateReferences>
    <we:reference id="wa200004824" version="2.1.0.0" store="en-US" storeType="OMEX"/>
  </we:alternateReferences>
  <we:properties>
    <we:property name="dataSlidePPT" value="{&quot;slideId&quot;:156764048,&quot;presentationId&quot;:9808037}"/>
  </we:properties>
  <we:bindings/>
  <we:snapshot xmlns:r="http://schemas.openxmlformats.org/officeDocument/2006/relationships" r:embed="rId1"/>
</we:webextension>
</file>

<file path=ppt/webextensions/webextension2.xml><?xml version="1.0" encoding="utf-8"?>
<we:webextension xmlns:we="http://schemas.microsoft.com/office/webextensions/webextension/2010/11" id="{EA150AD4-6846-DC46-ABF6-928B21D2AAF3}">
  <we:reference id="wa200004824" version="2.1.0.0" store="en-US" storeType="OMEX"/>
  <we:alternateReferences>
    <we:reference id="wa200004824" version="2.1.0.0" store="en-US" storeType="OMEX"/>
  </we:alternateReferences>
  <we:properties>
    <we:property name="dataSlidePPT" value="{&quot;presentationId&quot;:9807421,&quot;slideId&quot;:156754137}"/>
  </we:properties>
  <we:bindings/>
  <we:snapshot xmlns:r="http://schemas.openxmlformats.org/officeDocument/2006/relationships" r:embed="rId1"/>
</we:webextension>
</file>

<file path=ppt/webextensions/webextension3.xml><?xml version="1.0" encoding="utf-8"?>
<we:webextension xmlns:we="http://schemas.microsoft.com/office/webextensions/webextension/2010/11" id="{EA150AD4-6846-DC46-ABF6-928B21D2AAF3}">
  <we:reference id="wa200004824" version="2.1.0.0" store="en-US" storeType="OMEX"/>
  <we:alternateReferences>
    <we:reference id="wa200004824" version="2.1.0.0" store="en-US" storeType="OMEX"/>
  </we:alternateReferences>
  <we:properties>
    <we:property name="dataSlidePPT" value="{&quot;presentationId&quot;:9807421,&quot;slideId&quot;:156754135}"/>
  </we:properties>
  <we:bindings/>
  <we:snapshot xmlns:r="http://schemas.openxmlformats.org/officeDocument/2006/relationships" r:embed="rId1"/>
</we:webextension>
</file>

<file path=ppt/webextensions/webextension4.xml><?xml version="1.0" encoding="utf-8"?>
<we:webextension xmlns:we="http://schemas.microsoft.com/office/webextensions/webextension/2010/11" id="{7A1E992A-A5DB-0141-B9AB-1F8F86EE0BA4}">
  <we:reference id="wa200004824" version="2.1.0.0" store="en-US" storeType="OMEX"/>
  <we:alternateReferences>
    <we:reference id="wa200004824" version="2.1.0.0" store="en-US" storeType="OMEX"/>
  </we:alternateReferences>
  <we:properties>
    <we:property name="dataSlidePPT" value="{&quot;slideId&quot;:156754136,&quot;presentationId&quot;:9807421}"/>
  </we:properties>
  <we:bindings/>
  <we:snapshot xmlns:r="http://schemas.openxmlformats.org/officeDocument/2006/relationships" r:embed="rId1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5589</TotalTime>
  <Words>1914</Words>
  <Application>Microsoft Macintosh PowerPoint</Application>
  <PresentationFormat>On-screen Show (16:9)</PresentationFormat>
  <Paragraphs>227</Paragraphs>
  <Slides>19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ＭＳ Ｐゴシック</vt:lpstr>
      <vt:lpstr>Arial</vt:lpstr>
      <vt:lpstr>Calibri</vt:lpstr>
      <vt:lpstr>Cambria Math</vt:lpstr>
      <vt:lpstr>Comic Neue</vt:lpstr>
      <vt:lpstr>Trebuchet MS</vt:lpstr>
      <vt:lpstr>Wingdings</vt:lpstr>
      <vt:lpstr>Brilho</vt:lpstr>
      <vt:lpstr>CS 441: Proof Methods</vt:lpstr>
      <vt:lpstr>Muddiest Point</vt:lpstr>
      <vt:lpstr>PowerPoint Presentation</vt:lpstr>
      <vt:lpstr>Today's topics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 constructive existence proof</vt:lpstr>
      <vt:lpstr>A non-constructive existence proof</vt:lpstr>
      <vt:lpstr>PowerPoint Presentation</vt:lpstr>
      <vt:lpstr>PowerPoint Presentation</vt:lpstr>
      <vt:lpstr>In-class Activities</vt:lpstr>
      <vt:lpstr>Final Thoughts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Leveraging Unlabeled Data for Sketch-based Understanding</dc:title>
  <dc:creator>Fernando</dc:creator>
  <cp:lastModifiedBy>Nils Ever Murrugarra Llerena</cp:lastModifiedBy>
  <cp:revision>341</cp:revision>
  <cp:lastPrinted>2026-01-29T19:52:19Z</cp:lastPrinted>
  <dcterms:created xsi:type="dcterms:W3CDTF">2011-07-05T14:46:51Z</dcterms:created>
  <dcterms:modified xsi:type="dcterms:W3CDTF">2026-09-14T18:27:11Z</dcterms:modified>
</cp:coreProperties>
</file>