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webextensions/webextension4.xml" ContentType="application/vnd.ms-office.webextension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589" r:id="rId2"/>
    <p:sldId id="586" r:id="rId3"/>
    <p:sldId id="587" r:id="rId4"/>
    <p:sldId id="588" r:id="rId5"/>
    <p:sldId id="684" r:id="rId6"/>
    <p:sldId id="685" r:id="rId7"/>
    <p:sldId id="1707" r:id="rId8"/>
    <p:sldId id="666" r:id="rId9"/>
    <p:sldId id="687" r:id="rId10"/>
    <p:sldId id="686" r:id="rId11"/>
    <p:sldId id="668" r:id="rId12"/>
    <p:sldId id="669" r:id="rId13"/>
    <p:sldId id="681" r:id="rId14"/>
    <p:sldId id="682" r:id="rId15"/>
    <p:sldId id="683" r:id="rId16"/>
    <p:sldId id="670" r:id="rId17"/>
    <p:sldId id="671" r:id="rId18"/>
    <p:sldId id="318" r:id="rId19"/>
    <p:sldId id="377" r:id="rId20"/>
    <p:sldId id="622" r:id="rId21"/>
    <p:sldId id="580" r:id="rId22"/>
    <p:sldId id="355" r:id="rId23"/>
    <p:sldId id="319" r:id="rId24"/>
    <p:sldId id="385" r:id="rId25"/>
    <p:sldId id="433" r:id="rId26"/>
    <p:sldId id="354" r:id="rId27"/>
    <p:sldId id="378" r:id="rId28"/>
    <p:sldId id="321" r:id="rId29"/>
    <p:sldId id="323" r:id="rId30"/>
    <p:sldId id="1705" r:id="rId31"/>
    <p:sldId id="1704" r:id="rId32"/>
    <p:sldId id="1706" r:id="rId33"/>
    <p:sldId id="1708" r:id="rId34"/>
    <p:sldId id="679" r:id="rId35"/>
    <p:sldId id="680" r:id="rId36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6AE40-E63F-448E-B565-BE41378B41F9}" name="Nils Ever Murrugarra Llerena" initials="NEML" userId="Nils Ever Murrugarra Llerena" providerId="None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5"/>
    <p:restoredTop sz="88039"/>
  </p:normalViewPr>
  <p:slideViewPr>
    <p:cSldViewPr snapToGrid="0">
      <p:cViewPr varScale="1">
        <p:scale>
          <a:sx n="166" d="100"/>
          <a:sy n="166" d="100"/>
        </p:scale>
        <p:origin x="2296" y="184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82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81" Type="http://schemas.openxmlformats.org/officeDocument/2006/relationships/commentAuthors" Target="commentAuthors.xml"/><Relationship Id="rId86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80" Type="http://customschemas.google.com/relationships/presentationmetadata" Target="meta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895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107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415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The recent New York Canon Expo was a chance for Canon to display its cutting-edge digital camera technologies, such as the ability to track all the faces in a group photo and take the photo as soon as everyone smiles.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Photograph by : Steve Makris, The Journal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45504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092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9DB29-32C5-4F3C-A1C0-67899DCD8B14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501BC47D-991A-49C2-A4CB-AA31BA71835E}" type="slidenum">
              <a:rPr lang="en-US" sz="1200">
                <a:solidFill>
                  <a:prstClr val="black"/>
                </a:solidFill>
              </a:rPr>
              <a:pPr algn="r"/>
              <a:t>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7738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51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http://www.youtube.com/watch?v=y6izXII54Qc</a:t>
            </a:r>
          </a:p>
        </p:txBody>
      </p:sp>
    </p:spTree>
    <p:extLst>
      <p:ext uri="{BB962C8B-B14F-4D97-AF65-F5344CB8AC3E}">
        <p14:creationId xmlns:p14="http://schemas.microsoft.com/office/powerpoint/2010/main" val="656788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81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4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374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1C470-0529-A85E-74BD-40ABCFF1E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8CAA7BCE-E5E3-8642-FB70-940E67EBB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B8EAC-9605-4052-835B-8D9D8503CB6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F98EED09-127E-9F23-ABF3-15A3F679D4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1C189872-E3AD-49D7-1CD0-E8D9C566D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www.assemblyai.com</a:t>
            </a:r>
            <a:r>
              <a:rPr lang="en-US" dirty="0"/>
              <a:t>/blog/how-dall-e-2-actually-works/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www.edge</a:t>
            </a:r>
            <a:r>
              <a:rPr lang="en-US" dirty="0"/>
              <a:t>-ai-</a:t>
            </a:r>
            <a:r>
              <a:rPr lang="en-US" dirty="0" err="1"/>
              <a:t>vision.com</a:t>
            </a:r>
            <a:r>
              <a:rPr lang="en-US" dirty="0"/>
              <a:t>/2023/01/from-dall%C2%B7e-to-stable-diffusion-how-do-text-to-image-generation-models-work/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88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81207-8E3A-4326-4669-1CC64022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E0A9489A-3849-05FB-F0A6-8CFBB3236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B8EAC-9605-4052-835B-8D9D8503CB6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53DBA112-4D80-5D6E-9779-E454F8C1EC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EAC4C6EC-8CF7-CF05-3600-DFEE2D823E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www.assemblyai.com</a:t>
            </a:r>
            <a:r>
              <a:rPr lang="en-US" dirty="0"/>
              <a:t>/blog/how-dall-e-2-actually-works/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TODO: Ask Gemini question about Wall-e movie. It was released on 2008 (with image)</a:t>
            </a:r>
          </a:p>
        </p:txBody>
      </p:sp>
    </p:spTree>
    <p:extLst>
      <p:ext uri="{BB962C8B-B14F-4D97-AF65-F5344CB8AC3E}">
        <p14:creationId xmlns:p14="http://schemas.microsoft.com/office/powerpoint/2010/main" val="1480305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274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Until Min 1:38</a:t>
            </a:r>
          </a:p>
        </p:txBody>
      </p:sp>
    </p:spTree>
    <p:extLst>
      <p:ext uri="{BB962C8B-B14F-4D97-AF65-F5344CB8AC3E}">
        <p14:creationId xmlns:p14="http://schemas.microsoft.com/office/powerpoint/2010/main" val="2246594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780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395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71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96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>
          <a:extLst>
            <a:ext uri="{FF2B5EF4-FFF2-40B4-BE49-F238E27FC236}">
              <a16:creationId xmlns:a16="http://schemas.microsoft.com/office/drawing/2014/main" id="{DCA47A40-4B00-27D3-4260-AA5BB0897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>
            <a:extLst>
              <a:ext uri="{FF2B5EF4-FFF2-40B4-BE49-F238E27FC236}">
                <a16:creationId xmlns:a16="http://schemas.microsoft.com/office/drawing/2014/main" id="{C018B475-1D21-343C-5CCC-9BED56E159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>
            <a:extLst>
              <a:ext uri="{FF2B5EF4-FFF2-40B4-BE49-F238E27FC236}">
                <a16:creationId xmlns:a16="http://schemas.microsoft.com/office/drawing/2014/main" id="{DD96D180-B987-B0FF-8FC6-5A2054EF27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843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197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35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709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67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56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7D7C6-78AC-4C7A-A17F-4D0AAA37D1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8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>
            <a:off x="731520" y="3449574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457200" y="1255014"/>
            <a:ext cx="4038600" cy="353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2pPr>
            <a:lvl3pPr marL="1371600" lvl="2" indent="-314325" algn="l">
              <a:spcBef>
                <a:spcPts val="300"/>
              </a:spcBef>
              <a:spcAft>
                <a:spcPts val="0"/>
              </a:spcAft>
              <a:buSzPts val="135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2"/>
          </p:nvPr>
        </p:nvSpPr>
        <p:spPr>
          <a:xfrm>
            <a:off x="4648200" y="1255014"/>
            <a:ext cx="4038600" cy="353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2pPr>
            <a:lvl3pPr marL="1371600" lvl="2" indent="-314325" algn="l">
              <a:spcBef>
                <a:spcPts val="300"/>
              </a:spcBef>
              <a:spcAft>
                <a:spcPts val="0"/>
              </a:spcAft>
              <a:buSzPts val="135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pic" idx="2"/>
          </p:nvPr>
        </p:nvSpPr>
        <p:spPr>
          <a:xfrm>
            <a:off x="2858610" y="628651"/>
            <a:ext cx="5904390" cy="4125342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139696" cy="318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ineil.github.io/teachin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pitt.edu/courses/350892/files/23150218?module_item_id=625605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9a6mGNmhb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6izXII54Qc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youtube.com/watch?v=y6izXII54Qc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wmf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/Documents%20and%20Settings/grauman/Desktop/slides/aug28/pedestrian.mpg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dge-ai-vision.com/2023/01/from-dall%C2%B7e-to-stable-diffusion-how-do-text-to-image-generation-models-work/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s://learnopencv.com/mastering-dall-e-2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amol-wagh/whats-new-in-gpt-4-an-overview-of-the-gpt-4-architecture-and-capabilities-of-next-generation-ai-900c445d5ff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emini.googl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11/relationships/webextension" Target="../webextensions/webextension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nTgbN3uXvw?feature=oembed" TargetMode="External"/><Relationship Id="rId5" Type="http://schemas.openxmlformats.org/officeDocument/2006/relationships/hyperlink" Target="https://www.youtube.com/watch?v=OnTgbN3uXvw&amp;ab_channel=NVIDIA" TargetMode="Externa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" TargetMode="Externa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jetbrains.com/community/education/#students" TargetMode="External"/><Relationship Id="rId5" Type="http://schemas.openxmlformats.org/officeDocument/2006/relationships/hyperlink" Target="https://www.jetbrains.com/pycharm/" TargetMode="External"/><Relationship Id="rId4" Type="http://schemas.openxmlformats.org/officeDocument/2006/relationships/hyperlink" Target="https://desktop.github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ineil-pitt/cs2770_spri26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hyperlink" Target="https://www.when2meet.com/?34239248-ucXuo" TargetMode="External"/><Relationship Id="rId4" Type="http://schemas.openxmlformats.org/officeDocument/2006/relationships/hyperlink" Target="https://nineil.github.io/courses/spring26_cs277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dirty="0"/>
              <a:t>CS 2770: Computer Vision</a:t>
            </a:r>
            <a:endParaRPr lang="en-US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en-US" b="1" dirty="0"/>
              <a:t>PhD. Nils </a:t>
            </a:r>
            <a:r>
              <a:rPr lang="en-US" b="1" dirty="0" err="1"/>
              <a:t>Murrugarra-Llerena</a:t>
            </a: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dirty="0"/>
          </a:p>
        </p:txBody>
      </p:sp>
      <p:pic>
        <p:nvPicPr>
          <p:cNvPr id="2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4890CD10-955E-0DD3-7749-DC6F4C020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612A3CD7-A4C3-1D7B-2B62-1CC27A72D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>
            <a:extLst>
              <a:ext uri="{FF2B5EF4-FFF2-40B4-BE49-F238E27FC236}">
                <a16:creationId xmlns:a16="http://schemas.microsoft.com/office/drawing/2014/main" id="{473DE31E-19AD-AD2E-1546-690159C34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</a:t>
            </a:r>
            <a:r>
              <a:rPr lang="en"/>
              <a:t>: Textbook</a:t>
            </a:r>
            <a:endParaRPr dirty="0"/>
          </a:p>
        </p:txBody>
      </p:sp>
      <p:sp>
        <p:nvSpPr>
          <p:cNvPr id="4" name="Google Shape;81;p17">
            <a:extLst>
              <a:ext uri="{FF2B5EF4-FFF2-40B4-BE49-F238E27FC236}">
                <a16:creationId xmlns:a16="http://schemas.microsoft.com/office/drawing/2014/main" id="{47B5F605-E8A8-BC26-CD6C-8DEB9575A3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0198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dirty="0"/>
              <a:t>Foundations of Computer Vision</a:t>
            </a:r>
            <a:endParaRPr sz="2600"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dirty="0"/>
              <a:t>Edition: 1st</a:t>
            </a:r>
            <a:endParaRPr sz="2600"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By </a:t>
            </a:r>
            <a:r>
              <a:rPr lang="en-US" sz="2600" dirty="0"/>
              <a:t>Antonio Torralba, Phillip Isola, and William Freeman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ISBN: </a:t>
            </a:r>
            <a:r>
              <a:rPr lang="en-US" sz="2600" b="0" i="0" dirty="0">
                <a:solidFill>
                  <a:srgbClr val="0F1111"/>
                </a:solidFill>
                <a:effectLst/>
                <a:latin typeface="Amazon Ember"/>
              </a:rPr>
              <a:t>978-0262048972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Year: 2024</a:t>
            </a:r>
            <a:endParaRPr sz="2600"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600" dirty="0"/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90AA9478-6ED6-2E62-ED3B-5BA53B98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2050" name="Picture 2" descr="Book Cover">
            <a:extLst>
              <a:ext uri="{FF2B5EF4-FFF2-40B4-BE49-F238E27FC236}">
                <a16:creationId xmlns:a16="http://schemas.microsoft.com/office/drawing/2014/main" id="{AC6A14F1-A4F3-0FCE-4278-A2DE2D713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002" y="1148196"/>
            <a:ext cx="3001798" cy="33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34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What to expect?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2801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latin typeface="Times New Roman" panose="02020603050405020304" pitchFamily="18" charset="0"/>
              </a:rPr>
              <a:t>Material is based on previous iterations of my </a:t>
            </a:r>
            <a:r>
              <a:rPr lang="en-US" dirty="0">
                <a:latin typeface="Times New Roman" panose="02020603050405020304" pitchFamily="18" charset="0"/>
                <a:hlinkClick r:id="rId3"/>
              </a:rPr>
              <a:t>Computer Vision courses</a:t>
            </a:r>
            <a:r>
              <a:rPr lang="en-US" dirty="0">
                <a:latin typeface="Times New Roman" panose="02020603050405020304" pitchFamily="18" charset="0"/>
              </a:rPr>
              <a:t> and material from US well-recognized Universities</a:t>
            </a: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0" i="0" dirty="0">
                <a:effectLst/>
                <a:latin typeface="Times New Roman" panose="02020603050405020304" pitchFamily="18" charset="0"/>
              </a:rPr>
              <a:t>Quizzes mainly cover this material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0" i="0" dirty="0">
                <a:effectLst/>
                <a:latin typeface="Times New Roman" panose="02020603050405020304" pitchFamily="18" charset="0"/>
              </a:rPr>
              <a:t>We will do around 4 to 6 programming assignments</a:t>
            </a:r>
            <a:endParaRPr dirty="0"/>
          </a:p>
        </p:txBody>
      </p:sp>
      <p:pic>
        <p:nvPicPr>
          <p:cNvPr id="1026" name="Picture 2" descr="reading">
            <a:extLst>
              <a:ext uri="{FF2B5EF4-FFF2-40B4-BE49-F238E27FC236}">
                <a16:creationId xmlns:a16="http://schemas.microsoft.com/office/drawing/2014/main" id="{A389AB16-C4D5-0034-9B6B-AD02F5485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327" r="13819"/>
          <a:stretch/>
        </p:blipFill>
        <p:spPr bwMode="auto">
          <a:xfrm>
            <a:off x="6670373" y="1058267"/>
            <a:ext cx="2030053" cy="22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0263B311-A08E-6DE5-BD7C-CC0766DD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66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What to expect?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2801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There will be a lot of work!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400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However, you will learn a lot :). Please, ask </a:t>
            </a:r>
            <a:br>
              <a:rPr lang="en-US" sz="2400" b="0" i="0" dirty="0">
                <a:effectLst/>
                <a:latin typeface="Times New Roman" panose="02020603050405020304" pitchFamily="18" charset="0"/>
              </a:rPr>
            </a:br>
            <a:r>
              <a:rPr lang="en-US" sz="2400" b="0" i="0" dirty="0">
                <a:effectLst/>
                <a:latin typeface="Times New Roman" panose="02020603050405020304" pitchFamily="18" charset="0"/>
              </a:rPr>
              <a:t>questions in class and use my office hours </a:t>
            </a:r>
            <a:br>
              <a:rPr lang="en-US" sz="2400" b="0" i="0" dirty="0">
                <a:effectLst/>
                <a:latin typeface="Times New Roman" panose="02020603050405020304" pitchFamily="18" charset="0"/>
              </a:rPr>
            </a:br>
            <a:r>
              <a:rPr lang="en-US" sz="2400" b="0" i="0" dirty="0">
                <a:effectLst/>
                <a:latin typeface="Times New Roman" panose="02020603050405020304" pitchFamily="18" charset="0"/>
              </a:rPr>
              <a:t>as needed. 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400" dirty="0"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I would like to help you much as possible.</a:t>
            </a:r>
            <a:endParaRPr lang="en-US" sz="2400" dirty="0"/>
          </a:p>
        </p:txBody>
      </p:sp>
      <p:pic>
        <p:nvPicPr>
          <p:cNvPr id="4098" name="Picture 2" descr="you got it boss">
            <a:extLst>
              <a:ext uri="{FF2B5EF4-FFF2-40B4-BE49-F238E27FC236}">
                <a16:creationId xmlns:a16="http://schemas.microsoft.com/office/drawing/2014/main" id="{CE73032D-40E9-2A64-DAE7-A44D6829B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15402" r="3688" b="3010"/>
          <a:stretch/>
        </p:blipFill>
        <p:spPr bwMode="auto">
          <a:xfrm>
            <a:off x="6592020" y="1152475"/>
            <a:ext cx="2469144" cy="21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7E7CC53E-5D35-9772-09B0-BB9DF1D9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4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What to expect? [Warning #1]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2801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2400" dirty="0"/>
          </a:p>
          <a:p>
            <a:r>
              <a:rPr lang="en-US" sz="2400" dirty="0"/>
              <a:t>I expect you’d be spending </a:t>
            </a:r>
            <a:r>
              <a:rPr lang="en-US" sz="2400" b="1" dirty="0"/>
              <a:t>4-6 hours </a:t>
            </a:r>
            <a:r>
              <a:rPr lang="en-US" sz="2400" dirty="0"/>
              <a:t>on each assignment</a:t>
            </a:r>
          </a:p>
          <a:p>
            <a:endParaRPr lang="en-US" sz="2400" dirty="0"/>
          </a:p>
          <a:p>
            <a:r>
              <a:rPr lang="en-US" sz="2400" dirty="0"/>
              <a:t>… But you get to understand algorithms and concepts in detail!</a:t>
            </a:r>
          </a:p>
        </p:txBody>
      </p:sp>
      <p:pic>
        <p:nvPicPr>
          <p:cNvPr id="4098" name="Picture 2" descr="you got it boss">
            <a:extLst>
              <a:ext uri="{FF2B5EF4-FFF2-40B4-BE49-F238E27FC236}">
                <a16:creationId xmlns:a16="http://schemas.microsoft.com/office/drawing/2014/main" id="{CE73032D-40E9-2A64-DAE7-A44D6829B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15402" r="3688" b="3010"/>
          <a:stretch/>
        </p:blipFill>
        <p:spPr bwMode="auto">
          <a:xfrm>
            <a:off x="6592020" y="1152475"/>
            <a:ext cx="2469144" cy="21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538D9238-1215-5D55-5748-5F52CA12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11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What to expect? [Warning #2]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2801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Some parts will be </a:t>
            </a:r>
            <a:r>
              <a:rPr lang="en-US" sz="2400" b="1" dirty="0"/>
              <a:t>hard</a:t>
            </a:r>
            <a:r>
              <a:rPr lang="en-US" sz="2400" dirty="0"/>
              <a:t> and require that you pay close attention!</a:t>
            </a:r>
          </a:p>
          <a:p>
            <a:endParaRPr lang="en-US" sz="2400" dirty="0"/>
          </a:p>
          <a:p>
            <a:r>
              <a:rPr lang="en-US" sz="2400" b="1" dirty="0"/>
              <a:t>Use instructor’s office hours</a:t>
            </a:r>
          </a:p>
          <a:p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r>
              <a:rPr lang="en-US" sz="2400" dirty="0"/>
              <a:t>… You will learn a lot!</a:t>
            </a:r>
          </a:p>
        </p:txBody>
      </p:sp>
      <p:pic>
        <p:nvPicPr>
          <p:cNvPr id="4098" name="Picture 2" descr="you got it boss">
            <a:extLst>
              <a:ext uri="{FF2B5EF4-FFF2-40B4-BE49-F238E27FC236}">
                <a16:creationId xmlns:a16="http://schemas.microsoft.com/office/drawing/2014/main" id="{CE73032D-40E9-2A64-DAE7-A44D6829B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15402" r="3688" b="3010"/>
          <a:stretch/>
        </p:blipFill>
        <p:spPr bwMode="auto">
          <a:xfrm>
            <a:off x="6592020" y="1152475"/>
            <a:ext cx="2469144" cy="21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CF87289D-97B2-485F-5352-C02A0B34F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507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What to expect?</a:t>
            </a:r>
            <a:endParaRPr dirty="0"/>
          </a:p>
        </p:txBody>
      </p:sp>
      <p:pic>
        <p:nvPicPr>
          <p:cNvPr id="4" name="Picture 3" descr="A picture containing photo, indoor, dog, bed&#10;&#10;Description automatically generated">
            <a:extLst>
              <a:ext uri="{FF2B5EF4-FFF2-40B4-BE49-F238E27FC236}">
                <a16:creationId xmlns:a16="http://schemas.microsoft.com/office/drawing/2014/main" id="{069B4134-9FAE-CD9F-62D5-5B2D98119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97" y="1017450"/>
            <a:ext cx="4009006" cy="3991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E33C78-A353-46CB-A693-691D294E8E29}"/>
              </a:ext>
            </a:extLst>
          </p:cNvPr>
          <p:cNvSpPr txBox="1"/>
          <p:nvPr/>
        </p:nvSpPr>
        <p:spPr>
          <a:xfrm>
            <a:off x="55659" y="4752150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H/T Kirk </a:t>
            </a:r>
            <a:r>
              <a:rPr lang="en-US" sz="1200" dirty="0" err="1"/>
              <a:t>Pruhs</a:t>
            </a:r>
            <a:endParaRPr lang="en-US" sz="1200" dirty="0"/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295D1C7C-C17B-FC91-A9DB-A587BBD1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173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programming assignments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9651" y="1152475"/>
            <a:ext cx="581875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We will learn Python programming language.</a:t>
            </a:r>
            <a:endParaRPr lang="en-US" sz="2400" dirty="0">
              <a:latin typeface="Times New Roman" panose="02020603050405020304" pitchFamily="18" charset="0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sz="2400" dirty="0">
              <a:latin typeface="Times New Roman" panose="02020603050405020304" pitchFamily="18" charset="0"/>
            </a:endParaRPr>
          </a:p>
          <a:p>
            <a:pPr algn="just"/>
            <a:r>
              <a:rPr lang="en-US" sz="2400" b="0" i="0" dirty="0"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﻿</a:t>
            </a:r>
            <a:r>
              <a:rPr lang="en-US" sz="2400" dirty="0">
                <a:latin typeface="Times New Roman" panose="02020603050405020304" pitchFamily="18" charset="0"/>
              </a:rPr>
              <a:t>Quizzes and projects cannot be made up unless arrangements are made to take/submit them ahead of time. </a:t>
            </a:r>
          </a:p>
          <a:p>
            <a:pPr algn="just"/>
            <a:endParaRPr lang="en-US" sz="2400" dirty="0">
              <a:latin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</a:rPr>
              <a:t>Late assignments will be accepted with a 10% penalty per day up to 2 days to provide for unforeseen circumstances.</a:t>
            </a: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sz="2400" b="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6146" name="Picture 2" descr="laptop reading">
            <a:extLst>
              <a:ext uri="{FF2B5EF4-FFF2-40B4-BE49-F238E27FC236}">
                <a16:creationId xmlns:a16="http://schemas.microsoft.com/office/drawing/2014/main" id="{6115B5BD-4A43-3BC3-B9B6-0F5FED65F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b="5984"/>
          <a:stretch/>
        </p:blipFill>
        <p:spPr bwMode="auto">
          <a:xfrm>
            <a:off x="6254496" y="1428882"/>
            <a:ext cx="2649395" cy="22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0C0CB5C7-5B5B-4121-55A8-BBB9EDDE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457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 Syllabus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8E4F9-5EC9-1A68-D48A-CB2C6DB77C67}"/>
              </a:ext>
            </a:extLst>
          </p:cNvPr>
          <p:cNvSpPr txBox="1"/>
          <p:nvPr/>
        </p:nvSpPr>
        <p:spPr>
          <a:xfrm>
            <a:off x="379476" y="2169681"/>
            <a:ext cx="838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Canvas Link: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>
                <a:solidFill>
                  <a:schemeClr val="tx1"/>
                </a:solidFill>
                <a:hlinkClick r:id="rId3"/>
              </a:rPr>
              <a:t>https://canvas.pitt.edu/courses/350892/files/23150218?module_item_id=6256059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endParaRPr lang="en-US" sz="2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0B954C2C-E0E5-5834-E8D0-3DB8AB0A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40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5048" b="8725"/>
          <a:stretch>
            <a:fillRect/>
          </a:stretch>
        </p:blipFill>
        <p:spPr bwMode="auto">
          <a:xfrm>
            <a:off x="5409010" y="1992788"/>
            <a:ext cx="1727597" cy="15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10"/>
          <p:cNvSpPr txBox="1">
            <a:spLocks noChangeArrowheads="1"/>
          </p:cNvSpPr>
          <p:nvPr/>
        </p:nvSpPr>
        <p:spPr bwMode="auto">
          <a:xfrm>
            <a:off x="5325666" y="3548934"/>
            <a:ext cx="17335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Setting camera focus via face detection</a:t>
            </a:r>
          </a:p>
        </p:txBody>
      </p:sp>
      <p:pic>
        <p:nvPicPr>
          <p:cNvPr id="27653" name="Picture 6" descr="153148-505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22" y="1539159"/>
            <a:ext cx="242292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2381250" y="3729909"/>
            <a:ext cx="173355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Camera waits for everyone to smile to take a photo [Canon]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4876697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EE75EA05-CAB2-7637-347C-7153DBD6B1A4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Faces and digital cameras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C7F853DE-5056-E868-284D-B19BA786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642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680129"/>
            <a:ext cx="4800600" cy="2395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680129"/>
            <a:ext cx="685800" cy="6858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4935751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Devi Parikh</a:t>
            </a: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6096ED59-2EDF-BBA1-D0C8-68CDCC865908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Face recognition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DD217857-C6CC-53E1-9E8B-2DC6277FE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35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am I?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D360-EE44-42AC-A6C7-CCF1DFA7C784}" type="slidenum">
              <a:rPr lang="pt-BR" smtClean="0"/>
              <a:pPr/>
              <a:t>2</a:t>
            </a:fld>
            <a:endParaRPr lang="pt-BR"/>
          </a:p>
        </p:txBody>
      </p:sp>
      <p:pic>
        <p:nvPicPr>
          <p:cNvPr id="12" name="Google Shape;75;p32"/>
          <p:cNvPicPr preferRelativeResize="0"/>
          <p:nvPr/>
        </p:nvPicPr>
        <p:blipFill rotWithShape="1">
          <a:blip r:embed="rId2" cstate="print">
            <a:alphaModFix/>
          </a:blip>
          <a:srcRect l="17998" t="7333" r="17999" b="7333"/>
          <a:stretch/>
        </p:blipFill>
        <p:spPr>
          <a:xfrm>
            <a:off x="1200150" y="1715475"/>
            <a:ext cx="554290" cy="55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2097" y="1502381"/>
            <a:ext cx="1964531" cy="98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4283" y="1558637"/>
            <a:ext cx="2214563" cy="86796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78;p32"/>
          <p:cNvSpPr txBox="1"/>
          <p:nvPr/>
        </p:nvSpPr>
        <p:spPr>
          <a:xfrm>
            <a:off x="6362700" y="1485900"/>
            <a:ext cx="23241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B.S.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Computer S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cience at 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University of Trujillo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79;p32" descr="Image result for brazilian flag">
            <a:extLst>
              <a:ext uri="{FF2B5EF4-FFF2-40B4-BE49-F238E27FC236}">
                <a16:creationId xmlns:a16="http://schemas.microsoft.com/office/drawing/2014/main" id="{F941D587-CE27-5225-5A59-1D1623DCEA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0150" y="3462175"/>
            <a:ext cx="764607" cy="573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0;p32">
            <a:extLst>
              <a:ext uri="{FF2B5EF4-FFF2-40B4-BE49-F238E27FC236}">
                <a16:creationId xmlns:a16="http://schemas.microsoft.com/office/drawing/2014/main" id="{DEB9227D-4076-1944-0747-C9FA6E39A3B0}"/>
              </a:ext>
            </a:extLst>
          </p:cNvPr>
          <p:cNvSpPr txBox="1"/>
          <p:nvPr/>
        </p:nvSpPr>
        <p:spPr>
          <a:xfrm>
            <a:off x="6419849" y="3324743"/>
            <a:ext cx="25527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M.S. in Computer Science at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of São Paulo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in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AI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81;p32">
            <a:extLst>
              <a:ext uri="{FF2B5EF4-FFF2-40B4-BE49-F238E27FC236}">
                <a16:creationId xmlns:a16="http://schemas.microsoft.com/office/drawing/2014/main" id="{27C02F1B-C192-AC98-A1DB-24ACCF7DD9B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4895" y="3258663"/>
            <a:ext cx="1964531" cy="98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2;p32">
            <a:extLst>
              <a:ext uri="{FF2B5EF4-FFF2-40B4-BE49-F238E27FC236}">
                <a16:creationId xmlns:a16="http://schemas.microsoft.com/office/drawing/2014/main" id="{F3A379CD-B46A-01B2-D4A5-88ED1731EC4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8981" y="3282773"/>
            <a:ext cx="2071688" cy="932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C0A174-6DE4-43DD-B0CD-2691EB1E9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44" y="1847157"/>
            <a:ext cx="4786313" cy="2021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CE5992-08B5-4CC3-9BF4-F21E1FF5F939}"/>
              </a:ext>
            </a:extLst>
          </p:cNvPr>
          <p:cNvSpPr txBox="1"/>
          <p:nvPr/>
        </p:nvSpPr>
        <p:spPr>
          <a:xfrm>
            <a:off x="0" y="4929915"/>
            <a:ext cx="4786313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88" dirty="0"/>
              <a:t>https://www.mathworks.com/matlabcentral/fileexchange/18169-optical-character-recognition-ocr</a:t>
            </a: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A0B1CEC8-FD6E-CCB4-04E9-7CD312ABCBFE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Optical Character Recognition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0344F76F-53A5-760E-1FB3-517FAAD05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378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9"/>
          <p:cNvSpPr txBox="1"/>
          <p:nvPr/>
        </p:nvSpPr>
        <p:spPr>
          <a:xfrm>
            <a:off x="0" y="4981917"/>
            <a:ext cx="5718058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97" algn="ctr" defTabSz="685800">
              <a:buClrTx/>
              <a:defRPr/>
            </a:pPr>
            <a:r>
              <a:rPr lang="en-US" sz="1050" i="1" kern="1200" spc="35" dirty="0" err="1">
                <a:ea typeface="+mn-ea"/>
                <a:cs typeface="Arial Narrow"/>
              </a:rPr>
              <a:t>Redmon</a:t>
            </a:r>
            <a:r>
              <a:rPr lang="en-US" sz="1050" i="1" kern="1200" spc="35" dirty="0">
                <a:ea typeface="+mn-ea"/>
                <a:cs typeface="Arial Narrow"/>
              </a:rPr>
              <a:t> et al., “You Only Look Once: Unified, Real-Time Object Detection”, CVPR 2016</a:t>
            </a:r>
            <a:endParaRPr lang="en-US" sz="1050" i="1" kern="1200" dirty="0">
              <a:ea typeface="+mn-ea"/>
              <a:cs typeface="Calibri"/>
            </a:endParaRPr>
          </a:p>
        </p:txBody>
      </p:sp>
      <p:sp>
        <p:nvSpPr>
          <p:cNvPr id="6" name="Google Shape;87;p18">
            <a:extLst>
              <a:ext uri="{FF2B5EF4-FFF2-40B4-BE49-F238E27FC236}">
                <a16:creationId xmlns:a16="http://schemas.microsoft.com/office/drawing/2014/main" id="{93BA0CD2-EB0B-1A25-E712-E5A00E05188B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Accurate object detection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D1F547C0-7AE4-6827-EBA0-A2AA180886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" r="19536" b="3172"/>
          <a:stretch/>
        </p:blipFill>
        <p:spPr>
          <a:xfrm>
            <a:off x="2309357" y="1165521"/>
            <a:ext cx="4525286" cy="3410737"/>
          </a:xfrm>
          <a:prstGeom prst="rect">
            <a:avLst/>
          </a:prstGeom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36D742CA-5A81-BEA5-F380-0FA00591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063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Text Box 6"/>
          <p:cNvSpPr txBox="1">
            <a:spLocks noChangeArrowheads="1"/>
          </p:cNvSpPr>
          <p:nvPr/>
        </p:nvSpPr>
        <p:spPr bwMode="auto">
          <a:xfrm>
            <a:off x="6915150" y="4286250"/>
            <a:ext cx="188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50" dirty="0" err="1">
                <a:solidFill>
                  <a:prstClr val="black"/>
                </a:solidFill>
              </a:rPr>
              <a:t>Snavely</a:t>
            </a:r>
            <a:r>
              <a:rPr lang="en-US" sz="1050" dirty="0">
                <a:solidFill>
                  <a:prstClr val="black"/>
                </a:solidFill>
              </a:rPr>
              <a:t> et al.</a:t>
            </a:r>
          </a:p>
        </p:txBody>
      </p:sp>
      <p:pic>
        <p:nvPicPr>
          <p:cNvPr id="84994" name="Picture 2" descr="http://phototour.cs.washington.edu/tit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57300"/>
            <a:ext cx="6858000" cy="2897334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4935751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996BF5FD-0022-3D79-9D5F-CDCBF55B9939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Exploring photo collections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4A872876-5BAB-F652-B13C-036B1B0E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969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7" t="41951" r="32283" b="31331"/>
          <a:stretch>
            <a:fillRect/>
          </a:stretch>
        </p:blipFill>
        <p:spPr bwMode="auto">
          <a:xfrm>
            <a:off x="5033103" y="1895848"/>
            <a:ext cx="3158728" cy="19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356952" y="3757985"/>
            <a:ext cx="253841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kooaba</a:t>
            </a:r>
          </a:p>
        </p:txBody>
      </p:sp>
      <p:pic>
        <p:nvPicPr>
          <p:cNvPr id="28677" name="Picture 8" descr="girl-taking-a-picture-of-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96" y="1188616"/>
            <a:ext cx="15621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mdeixis-3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65" y="1216001"/>
            <a:ext cx="882253" cy="11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AutoShape 10"/>
          <p:cNvSpPr>
            <a:spLocks noChangeAspect="1" noChangeArrowheads="1"/>
          </p:cNvSpPr>
          <p:nvPr/>
        </p:nvSpPr>
        <p:spPr bwMode="auto">
          <a:xfrm>
            <a:off x="3261452" y="1744638"/>
            <a:ext cx="366713" cy="146447"/>
          </a:xfrm>
          <a:prstGeom prst="rightArrow">
            <a:avLst>
              <a:gd name="adj1" fmla="val 50000"/>
              <a:gd name="adj2" fmla="val 626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50">
              <a:solidFill>
                <a:srgbClr val="000000"/>
              </a:solidFill>
            </a:endParaRPr>
          </a:p>
        </p:txBody>
      </p:sp>
      <p:sp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2251803" y="2485207"/>
            <a:ext cx="20252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Situated search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Yeh et al., MIT</a:t>
            </a:r>
          </a:p>
        </p:txBody>
      </p:sp>
      <p:pic>
        <p:nvPicPr>
          <p:cNvPr id="28681" name="Picture 11" descr="UpLink_IntroGraph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15" y="3401989"/>
            <a:ext cx="2939653" cy="105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 Box 14"/>
          <p:cNvSpPr txBox="1">
            <a:spLocks noChangeArrowheads="1"/>
          </p:cNvSpPr>
          <p:nvPr/>
        </p:nvSpPr>
        <p:spPr bwMode="auto">
          <a:xfrm>
            <a:off x="2360149" y="4483076"/>
            <a:ext cx="202525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MSR Lincoln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4956210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1B111FDB-068D-F3B9-0B62-65FA0BBEAB4D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Linking info with a mobile device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3B6BBA85-1E39-B793-411E-93B7892A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48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961" y="998819"/>
            <a:ext cx="3493814" cy="383343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3000" y="4956210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i="1" dirty="0" err="1">
                <a:solidFill>
                  <a:prstClr val="black"/>
                </a:solidFill>
              </a:rPr>
              <a:t>Gatys</a:t>
            </a:r>
            <a:r>
              <a:rPr lang="en-US" sz="750" i="1" dirty="0">
                <a:solidFill>
                  <a:prstClr val="black"/>
                </a:solidFill>
              </a:rPr>
              <a:t> et al., CVPR 2016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33454-F9A7-4BAC-9AA8-D45EB5BCA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59" y="3599866"/>
            <a:ext cx="2275013" cy="1135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DFF906-C9C1-421C-BA91-3848320E3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59" y="998820"/>
            <a:ext cx="2275013" cy="1135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0AFA2-D283-4EBF-8473-AB6B7BF84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59" y="2289404"/>
            <a:ext cx="2275013" cy="11358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BFC992-B988-41BD-9E14-92D2B26223BF}"/>
              </a:ext>
            </a:extLst>
          </p:cNvPr>
          <p:cNvSpPr/>
          <p:nvPr/>
        </p:nvSpPr>
        <p:spPr>
          <a:xfrm>
            <a:off x="5058966" y="4771829"/>
            <a:ext cx="26527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DeepArt.io – try it for yourself!</a:t>
            </a: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9A39D1AB-7F38-5A3D-F469-696E9CB7C96D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Transferring art styles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1C97610E-5D11-F049-6FFF-848DE69E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79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D2669D-09FE-43EB-B083-E1ACEAE4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8" y="1360283"/>
            <a:ext cx="5915025" cy="266939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482043-B895-40BE-BAE6-B4686FCFAC42}"/>
              </a:ext>
            </a:extLst>
          </p:cNvPr>
          <p:cNvSpPr txBox="1"/>
          <p:nvPr/>
        </p:nvSpPr>
        <p:spPr>
          <a:xfrm>
            <a:off x="1143000" y="4955339"/>
            <a:ext cx="112402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Choi et al., CVPR 2018</a:t>
            </a: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5E50E95E-9F27-F884-329A-0B0A25424FD3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Image Generation (faces)</a:t>
            </a: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C359690F-0105-34EE-6766-A3064C9F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972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143000" y="4950767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Yong Jae Lee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19912" t="33333" r="18009" b="18750"/>
          <a:stretch>
            <a:fillRect/>
          </a:stretch>
        </p:blipFill>
        <p:spPr bwMode="auto">
          <a:xfrm>
            <a:off x="1143000" y="1314451"/>
            <a:ext cx="6858000" cy="297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7B13BFEA-242B-21AA-63C9-228BEFD08A36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Interactive Systems</a:t>
            </a: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60F216FC-8E2D-E83E-BEFA-5C059E49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297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0" descr="cameramous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/>
          <a:stretch>
            <a:fillRect/>
          </a:stretch>
        </p:blipFill>
        <p:spPr bwMode="auto">
          <a:xfrm>
            <a:off x="4923235" y="1383507"/>
            <a:ext cx="2591990" cy="180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13"/>
          <p:cNvSpPr txBox="1">
            <a:spLocks noChangeArrowheads="1"/>
          </p:cNvSpPr>
          <p:nvPr/>
        </p:nvSpPr>
        <p:spPr bwMode="auto">
          <a:xfrm>
            <a:off x="1763316" y="3462337"/>
            <a:ext cx="27562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</a:rPr>
              <a:t>Human joystick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 err="1">
                <a:solidFill>
                  <a:srgbClr val="000000"/>
                </a:solidFill>
              </a:rPr>
              <a:t>NewsBreaker</a:t>
            </a:r>
            <a:r>
              <a:rPr lang="en-US" altLang="en-US" sz="1050" dirty="0">
                <a:solidFill>
                  <a:srgbClr val="000000"/>
                </a:solidFill>
              </a:rPr>
              <a:t> Live</a:t>
            </a:r>
          </a:p>
        </p:txBody>
      </p:sp>
      <p:pic>
        <p:nvPicPr>
          <p:cNvPr id="29701" name="Picture 6" descr="NB-Live-in-action_550x36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54" y="1437085"/>
            <a:ext cx="2970609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3"/>
          <p:cNvSpPr txBox="1">
            <a:spLocks noChangeArrowheads="1"/>
          </p:cNvSpPr>
          <p:nvPr/>
        </p:nvSpPr>
        <p:spPr bwMode="auto">
          <a:xfrm>
            <a:off x="4868466" y="3246835"/>
            <a:ext cx="2756297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Assistive technology systems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Camera Mouse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Boston College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4956210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03863" y="1204928"/>
            <a:ext cx="896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6"/>
              </a:rPr>
              <a:t>YouTube Link</a:t>
            </a:r>
            <a:endParaRPr lang="en-US" sz="900" dirty="0"/>
          </a:p>
        </p:txBody>
      </p:sp>
      <p:sp>
        <p:nvSpPr>
          <p:cNvPr id="3" name="Google Shape;87;p18">
            <a:extLst>
              <a:ext uri="{FF2B5EF4-FFF2-40B4-BE49-F238E27FC236}">
                <a16:creationId xmlns:a16="http://schemas.microsoft.com/office/drawing/2014/main" id="{ED5CA5FD-99AD-1BBB-B41E-DA718F95E7F1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Video-based interfaces</a:t>
            </a: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DAA5E7CB-EFF7-0F45-B3AA-65D67C4E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458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78" y="1600200"/>
            <a:ext cx="2538413" cy="161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438276" y="3246835"/>
            <a:ext cx="33754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Image guided surgery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MIT AI Vision Group</a:t>
            </a:r>
          </a:p>
        </p:txBody>
      </p:sp>
      <p:pic>
        <p:nvPicPr>
          <p:cNvPr id="30725" name="Picture 4" descr="b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>
            <a:fillRect/>
          </a:stretch>
        </p:blipFill>
        <p:spPr bwMode="auto">
          <a:xfrm>
            <a:off x="5085160" y="2895600"/>
            <a:ext cx="1669256" cy="180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951310"/>
            <a:ext cx="1728788" cy="16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5732860" y="1496616"/>
            <a:ext cx="33754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fMRI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Golland et al.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43000" y="4956210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69BBAA0B-DE22-CFBE-9C88-E19600F0E861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Computer Vision for Medicine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29BBF61D-2683-26C9-F16D-A4374FE8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723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Group 7"/>
          <p:cNvGrpSpPr>
            <a:grpSpLocks/>
          </p:cNvGrpSpPr>
          <p:nvPr/>
        </p:nvGrpSpPr>
        <p:grpSpPr bwMode="auto">
          <a:xfrm>
            <a:off x="2112169" y="978694"/>
            <a:ext cx="1643063" cy="1232297"/>
            <a:chOff x="3408" y="1344"/>
            <a:chExt cx="1663" cy="1248"/>
          </a:xfrm>
        </p:grpSpPr>
        <p:pic>
          <p:nvPicPr>
            <p:cNvPr id="32779" name="Picture 8" descr="driving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344"/>
              <a:ext cx="1663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0" name="Rectangle 9"/>
            <p:cNvSpPr>
              <a:spLocks noChangeArrowheads="1"/>
            </p:cNvSpPr>
            <p:nvPr/>
          </p:nvSpPr>
          <p:spPr bwMode="auto">
            <a:xfrm>
              <a:off x="4368" y="2448"/>
              <a:ext cx="672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050">
                <a:solidFill>
                  <a:srgbClr val="000000"/>
                </a:solidFill>
              </a:endParaRPr>
            </a:p>
          </p:txBody>
        </p:sp>
      </p:grpSp>
      <p:sp>
        <p:nvSpPr>
          <p:cNvPr id="32772" name="Text Box 14"/>
          <p:cNvSpPr txBox="1">
            <a:spLocks noChangeArrowheads="1"/>
          </p:cNvSpPr>
          <p:nvPr/>
        </p:nvSpPr>
        <p:spPr bwMode="auto">
          <a:xfrm>
            <a:off x="2384822" y="2265760"/>
            <a:ext cx="125610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</a:rPr>
              <a:t>Navigation, driver safety</a:t>
            </a:r>
          </a:p>
        </p:txBody>
      </p:sp>
      <p:pic>
        <p:nvPicPr>
          <p:cNvPr id="32773" name="Picture 5" descr="surveillance-cameras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65872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Poseidon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8" y="816769"/>
            <a:ext cx="2278856" cy="16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2"/>
          <p:cNvSpPr txBox="1">
            <a:spLocks noChangeArrowheads="1"/>
          </p:cNvSpPr>
          <p:nvPr/>
        </p:nvSpPr>
        <p:spPr bwMode="auto">
          <a:xfrm>
            <a:off x="5381625" y="2518172"/>
            <a:ext cx="178236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Monitoring pool (Poseidon)</a:t>
            </a:r>
          </a:p>
        </p:txBody>
      </p:sp>
      <p:sp>
        <p:nvSpPr>
          <p:cNvPr id="32776" name="Text Box 14"/>
          <p:cNvSpPr txBox="1">
            <a:spLocks noChangeArrowheads="1"/>
          </p:cNvSpPr>
          <p:nvPr/>
        </p:nvSpPr>
        <p:spPr bwMode="auto">
          <a:xfrm>
            <a:off x="5166122" y="4543425"/>
            <a:ext cx="23229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Surveillance</a:t>
            </a:r>
          </a:p>
        </p:txBody>
      </p:sp>
      <p:pic>
        <p:nvPicPr>
          <p:cNvPr id="299020" name="pedestrian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79" y="292298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14"/>
          <p:cNvSpPr txBox="1">
            <a:spLocks noChangeArrowheads="1"/>
          </p:cNvSpPr>
          <p:nvPr/>
        </p:nvSpPr>
        <p:spPr bwMode="auto">
          <a:xfrm>
            <a:off x="1952625" y="4597003"/>
            <a:ext cx="19978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Pedestrian detection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MERL, Viola et al.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43000" y="4956210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9DA25085-B410-11EC-43D1-9E530D7013C5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Safety and security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C0E6E884-61DA-D3C9-CAD7-361B457D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0362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902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am I?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D360-EE44-42AC-A6C7-CCF1DFA7C784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20" name="Google Shape;90;p33"/>
          <p:cNvSpPr txBox="1"/>
          <p:nvPr/>
        </p:nvSpPr>
        <p:spPr>
          <a:xfrm>
            <a:off x="6336506" y="1541573"/>
            <a:ext cx="27051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in Computer Science at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of Pittsburgh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in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Computer Vision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9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00203" y="1527771"/>
            <a:ext cx="2143125" cy="90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7652" y="1487588"/>
            <a:ext cx="1964531" cy="98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94;p3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193006" y="1768873"/>
            <a:ext cx="842872" cy="417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1;p33">
            <a:extLst>
              <a:ext uri="{FF2B5EF4-FFF2-40B4-BE49-F238E27FC236}">
                <a16:creationId xmlns:a16="http://schemas.microsoft.com/office/drawing/2014/main" id="{25C88B7C-D774-8397-7913-A332474CE54C}"/>
              </a:ext>
            </a:extLst>
          </p:cNvPr>
          <p:cNvSpPr txBox="1"/>
          <p:nvPr/>
        </p:nvSpPr>
        <p:spPr>
          <a:xfrm>
            <a:off x="6488906" y="3459878"/>
            <a:ext cx="2400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scientist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Snap Inc.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5;p33">
            <a:extLst>
              <a:ext uri="{FF2B5EF4-FFF2-40B4-BE49-F238E27FC236}">
                <a16:creationId xmlns:a16="http://schemas.microsoft.com/office/drawing/2014/main" id="{80E19EC8-3A35-9F1F-23C3-496FAEC678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6650" y="3258796"/>
            <a:ext cx="2143125" cy="90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6;p33">
            <a:extLst>
              <a:ext uri="{FF2B5EF4-FFF2-40B4-BE49-F238E27FC236}">
                <a16:creationId xmlns:a16="http://schemas.microsoft.com/office/drawing/2014/main" id="{E60F2244-8E64-6406-6186-1ED41B01E88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193006" y="3499898"/>
            <a:ext cx="842872" cy="41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7;p33">
            <a:extLst>
              <a:ext uri="{FF2B5EF4-FFF2-40B4-BE49-F238E27FC236}">
                <a16:creationId xmlns:a16="http://schemas.microsoft.com/office/drawing/2014/main" id="{57598FB2-091F-0445-5F59-D7AC33BF2D4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900981" y="3307771"/>
            <a:ext cx="1069548" cy="802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26DB-683F-AA7B-8046-690EC438A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F168049-24E8-04CC-5CEE-7561588EC5D5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Motivation: Generative AI</a:t>
            </a:r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FF410A5E-C939-3BB9-756B-3DF8FDA4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30</a:t>
            </a:fld>
            <a:endParaRPr lang="pt-BR"/>
          </a:p>
        </p:txBody>
      </p:sp>
      <p:pic>
        <p:nvPicPr>
          <p:cNvPr id="5" name="Picture 2" descr="diagram of model architecture of dalle 2">
            <a:extLst>
              <a:ext uri="{FF2B5EF4-FFF2-40B4-BE49-F238E27FC236}">
                <a16:creationId xmlns:a16="http://schemas.microsoft.com/office/drawing/2014/main" id="{661ED0A0-9A8F-2C3D-DFB8-E23936AF8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" y="1143000"/>
            <a:ext cx="4739640" cy="20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78275-F7AC-1669-0E5E-C2C69B97AB22}"/>
              </a:ext>
            </a:extLst>
          </p:cNvPr>
          <p:cNvSpPr txBox="1"/>
          <p:nvPr/>
        </p:nvSpPr>
        <p:spPr>
          <a:xfrm>
            <a:off x="350520" y="3215315"/>
            <a:ext cx="438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Dall.e</a:t>
            </a:r>
            <a:r>
              <a:rPr lang="en-US" dirty="0"/>
              <a:t> 2: </a:t>
            </a:r>
            <a:r>
              <a:rPr lang="en-US" dirty="0">
                <a:hlinkClick r:id="rId4"/>
              </a:rPr>
              <a:t>https://learnopencv.com/mastering-dall-e-2/</a:t>
            </a:r>
            <a:r>
              <a:rPr lang="en-US" dirty="0"/>
              <a:t>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F71723A-F54E-B735-6B88-E0DB21AD2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4" r="24889" b="25587"/>
          <a:stretch/>
        </p:blipFill>
        <p:spPr bwMode="auto">
          <a:xfrm>
            <a:off x="5222240" y="1485825"/>
            <a:ext cx="3830320" cy="131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4047E0-E8D4-6A87-CAA3-1F98C537E239}"/>
              </a:ext>
            </a:extLst>
          </p:cNvPr>
          <p:cNvSpPr txBox="1"/>
          <p:nvPr/>
        </p:nvSpPr>
        <p:spPr>
          <a:xfrm>
            <a:off x="5374641" y="2832446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Stable Diffusion</a:t>
            </a:r>
            <a:r>
              <a:rPr lang="en-US" dirty="0"/>
              <a:t>: “</a:t>
            </a:r>
            <a:r>
              <a:rPr lang="en-US" b="1" i="0" dirty="0"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Triceratops programming on a MacBook in a startup office</a:t>
            </a:r>
            <a:r>
              <a:rPr lang="en-US" dirty="0"/>
              <a:t>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17B4B4-68EB-0239-37D2-CD905774B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288" y="3606158"/>
            <a:ext cx="5247640" cy="1487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A56C70-FE1D-8E42-D92F-99F06F517C45}"/>
              </a:ext>
            </a:extLst>
          </p:cNvPr>
          <p:cNvSpPr txBox="1"/>
          <p:nvPr/>
        </p:nvSpPr>
        <p:spPr>
          <a:xfrm>
            <a:off x="5730241" y="4094480"/>
            <a:ext cx="188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Text-conditional image-inpainting [</a:t>
            </a:r>
            <a:r>
              <a:rPr lang="en-US" dirty="0">
                <a:hlinkClick r:id="rId6"/>
              </a:rPr>
              <a:t>ref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7986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BD45-C8D8-CCF4-71E1-6CF21F473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E651BC25-612C-E62D-60BB-090B93ECDAFE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Motivation: Multimodal Large Language Models</a:t>
            </a:r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A5CA0FE5-6172-4E3E-EB74-F386161C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31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891BB6-CA67-157E-8C79-852A2449A837}"/>
              </a:ext>
            </a:extLst>
          </p:cNvPr>
          <p:cNvSpPr txBox="1"/>
          <p:nvPr/>
        </p:nvSpPr>
        <p:spPr>
          <a:xfrm>
            <a:off x="200450" y="4845071"/>
            <a:ext cx="8743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Gpt-4: </a:t>
            </a:r>
            <a:r>
              <a:rPr lang="en-US" sz="1000" dirty="0">
                <a:hlinkClick r:id="rId3"/>
              </a:rPr>
              <a:t>https://medium.com/@amol-wagh/whats-new-in-gpt-4-an-overview-of-the-gpt-4-architecture-and-capabilities-of-next-generation-ai-900c445d5ffe</a:t>
            </a:r>
            <a:r>
              <a:rPr lang="en-US" sz="1000" dirty="0"/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6D98EF6-982F-D8A6-D8A4-7AA42EF53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3"/>
          <a:stretch/>
        </p:blipFill>
        <p:spPr bwMode="auto">
          <a:xfrm>
            <a:off x="283211" y="1851084"/>
            <a:ext cx="5873750" cy="20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88170CE-6383-3EA3-2D35-B9B799DE5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4985"/>
          <a:stretch/>
        </p:blipFill>
        <p:spPr bwMode="auto">
          <a:xfrm>
            <a:off x="7335520" y="1566109"/>
            <a:ext cx="135128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804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F829D-D528-1319-F936-1FFFF273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Ask an Image Question to </a:t>
            </a:r>
            <a:r>
              <a:rPr lang="en-US" dirty="0">
                <a:hlinkClick r:id="rId3"/>
              </a:rPr>
              <a:t>https://gemini.google.com/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10DA4-613C-6D5F-F788-039DB783A8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57850A5C-A3A7-6171-FEA4-5BE43D29EEE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57200" y="1138644"/>
              <a:ext cx="8229600" cy="399114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57850A5C-A3A7-6171-FEA4-5BE43D29EE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0" y="1138644"/>
                <a:ext cx="8229600" cy="39911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4619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9DA25085-B410-11EC-43D1-9E530D7013C5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NVIDIA Applications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C0E6E884-61DA-D3C9-CAD7-361B457D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33</a:t>
            </a:fld>
            <a:endParaRPr lang="pt-BR"/>
          </a:p>
        </p:txBody>
      </p:sp>
      <p:pic>
        <p:nvPicPr>
          <p:cNvPr id="4" name="Online Media 3" descr="What Is Computer Vision &amp; Why Does It Matter?">
            <a:hlinkClick r:id="" action="ppaction://media"/>
            <a:extLst>
              <a:ext uri="{FF2B5EF4-FFF2-40B4-BE49-F238E27FC236}">
                <a16:creationId xmlns:a16="http://schemas.microsoft.com/office/drawing/2014/main" id="{3C4199B9-BF29-9C77-6894-4A6B0A26DB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65948" y="1148196"/>
            <a:ext cx="6212103" cy="3509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413631-873F-39BA-6284-4254F0D85B3D}"/>
              </a:ext>
            </a:extLst>
          </p:cNvPr>
          <p:cNvSpPr txBox="1"/>
          <p:nvPr/>
        </p:nvSpPr>
        <p:spPr>
          <a:xfrm>
            <a:off x="185576" y="4752150"/>
            <a:ext cx="5960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https://www.youtube.com/watch?v=OnTgbN3uXvw&amp;ab_channel=NVIDIA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69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Setup Environment</a:t>
            </a:r>
            <a:endParaRPr dirty="0"/>
          </a:p>
        </p:txBody>
      </p:sp>
      <p:sp>
        <p:nvSpPr>
          <p:cNvPr id="3" name="Google Shape;88;p18">
            <a:extLst>
              <a:ext uri="{FF2B5EF4-FFF2-40B4-BE49-F238E27FC236}">
                <a16:creationId xmlns:a16="http://schemas.microsoft.com/office/drawing/2014/main" id="{F02F0502-5DEE-4B2B-D9FA-DF4264C3DA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4366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Create </a:t>
            </a:r>
            <a:r>
              <a:rPr lang="en-US" sz="2400" b="0" i="0" dirty="0">
                <a:effectLst/>
                <a:latin typeface="Times New Roman" panose="02020603050405020304" pitchFamily="18" charset="0"/>
                <a:hlinkClick r:id="rId3"/>
              </a:rPr>
              <a:t>Github Account</a:t>
            </a:r>
            <a:endParaRPr lang="en-US" sz="2400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latin typeface="Times New Roman" panose="02020603050405020304" pitchFamily="18" charset="0"/>
              </a:rPr>
              <a:t>Install </a:t>
            </a:r>
            <a:r>
              <a:rPr lang="en-US" sz="2400" dirty="0">
                <a:latin typeface="Times New Roman" panose="02020603050405020304" pitchFamily="18" charset="0"/>
                <a:hlinkClick r:id="rId4"/>
              </a:rPr>
              <a:t>Github Desktop</a:t>
            </a:r>
            <a:endParaRPr lang="en-US" sz="2400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You may use any IDE for Python</a:t>
            </a:r>
          </a:p>
          <a:p>
            <a:pPr lvl="1" indent="-342900">
              <a:buSzPts val="1800"/>
              <a:buChar char="●"/>
            </a:pPr>
            <a:r>
              <a:rPr lang="en-US" sz="2100" b="0" i="0" dirty="0">
                <a:effectLst/>
                <a:latin typeface="Times New Roman" panose="02020603050405020304" pitchFamily="18" charset="0"/>
              </a:rPr>
              <a:t>I use </a:t>
            </a:r>
            <a:r>
              <a:rPr lang="en-US" sz="2100" b="0" i="0" dirty="0" err="1">
                <a:effectLst/>
                <a:latin typeface="Times New Roman" panose="02020603050405020304" pitchFamily="18" charset="0"/>
              </a:rPr>
              <a:t>Pycharm</a:t>
            </a:r>
            <a:r>
              <a:rPr lang="en-US" sz="2100" dirty="0">
                <a:latin typeface="Times New Roman" panose="02020603050405020304" pitchFamily="18" charset="0"/>
              </a:rPr>
              <a:t>: </a:t>
            </a:r>
            <a:r>
              <a:rPr lang="en-US" sz="2100" dirty="0">
                <a:latin typeface="Times New Roman" panose="02020603050405020304" pitchFamily="18" charset="0"/>
                <a:hlinkClick r:id="rId5"/>
              </a:rPr>
              <a:t>https://www.jetbrains.com/pycharm/</a:t>
            </a:r>
            <a:r>
              <a:rPr lang="en-US" sz="2100" dirty="0">
                <a:latin typeface="Times New Roman" panose="02020603050405020304" pitchFamily="18" charset="0"/>
              </a:rPr>
              <a:t>  </a:t>
            </a:r>
            <a:endParaRPr lang="en-US" sz="2100" b="0" i="0" dirty="0">
              <a:effectLst/>
              <a:latin typeface="Times New Roman" panose="02020603050405020304" pitchFamily="18" charset="0"/>
            </a:endParaRPr>
          </a:p>
          <a:p>
            <a:pPr lvl="1" indent="-342900">
              <a:buSzPts val="1800"/>
              <a:buChar char="●"/>
            </a:pPr>
            <a:r>
              <a:rPr lang="en-US" sz="2100" b="0" i="0" dirty="0">
                <a:effectLst/>
                <a:latin typeface="Times New Roman" panose="02020603050405020304" pitchFamily="18" charset="0"/>
              </a:rPr>
              <a:t>Apply for your educational free license: </a:t>
            </a:r>
            <a:r>
              <a:rPr lang="en-US" sz="2100" b="0" i="0" dirty="0">
                <a:effectLst/>
                <a:latin typeface="Times New Roman" panose="02020603050405020304" pitchFamily="18" charset="0"/>
                <a:hlinkClick r:id="rId6"/>
              </a:rPr>
              <a:t>https://www.jetbrains.com/community/education/#students</a:t>
            </a:r>
            <a:r>
              <a:rPr lang="en-US" sz="2100" b="0" i="0" dirty="0">
                <a:effectLst/>
                <a:latin typeface="Times New Roman" panose="02020603050405020304" pitchFamily="18" charset="0"/>
              </a:rPr>
              <a:t> </a:t>
            </a:r>
            <a:br>
              <a:rPr lang="en-US" sz="2400" dirty="0"/>
            </a:br>
            <a:endParaRPr lang="en-US" sz="2400" b="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2050" name="Picture 2" descr="PyCharm: el IDE de Python para desarrolladores profesionales, por JetBrains">
            <a:extLst>
              <a:ext uri="{FF2B5EF4-FFF2-40B4-BE49-F238E27FC236}">
                <a16:creationId xmlns:a16="http://schemas.microsoft.com/office/drawing/2014/main" id="{332054DE-1627-8E04-F0E4-2FDACE0E8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26" y="2055395"/>
            <a:ext cx="2584174" cy="161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607B15C1-9A72-9F20-88C8-339A90BF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0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Setup Learning Environment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CADED-B60F-9CCD-3D08-3C85A6230225}"/>
              </a:ext>
            </a:extLst>
          </p:cNvPr>
          <p:cNvSpPr txBox="1"/>
          <p:nvPr/>
        </p:nvSpPr>
        <p:spPr>
          <a:xfrm>
            <a:off x="785545" y="2571750"/>
            <a:ext cx="7572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0" i="0" dirty="0">
                <a:effectLst/>
                <a:latin typeface="Arial" panose="020B0604020202020204" pitchFamily="34" charset="0"/>
              </a:rPr>
              <a:t>Installation and learning environment: </a:t>
            </a:r>
          </a:p>
          <a:p>
            <a:pPr algn="ctr"/>
            <a:r>
              <a:rPr lang="en-US" sz="3000" dirty="0">
                <a:latin typeface="Arial" panose="020B0604020202020204" pitchFamily="34" charset="0"/>
                <a:hlinkClick r:id="rId3"/>
              </a:rPr>
              <a:t>https://github.com/nineil-pitt/cs2770_spri26</a:t>
            </a:r>
            <a:r>
              <a:rPr lang="en-US" sz="3000" dirty="0">
                <a:latin typeface="Arial" panose="020B0604020202020204" pitchFamily="34" charset="0"/>
              </a:rPr>
              <a:t> </a:t>
            </a:r>
            <a:endParaRPr lang="en-US" sz="30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159CEA54-4C5A-788D-AC30-2A651A1E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07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am I?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D360-EE44-42AC-A6C7-CCF1DFA7C784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21" name="Google Shape;91;p33"/>
          <p:cNvSpPr txBox="1"/>
          <p:nvPr/>
        </p:nvSpPr>
        <p:spPr>
          <a:xfrm>
            <a:off x="6286500" y="1241047"/>
            <a:ext cx="24003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Assistant professor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Weber State University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96;p3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990600" y="1424999"/>
            <a:ext cx="842872" cy="41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/>
          <a:srcRect l="13470" r="13470"/>
          <a:stretch>
            <a:fillRect/>
          </a:stretch>
        </p:blipFill>
        <p:spPr bwMode="auto">
          <a:xfrm>
            <a:off x="5029200" y="1298197"/>
            <a:ext cx="685800" cy="73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204" name="AutoShape 4" descr="Weber State University – Free-Apply.com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06" name="AutoShape 6" descr="Weber State University – Free-Apply.com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183897"/>
            <a:ext cx="2313214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Google Shape;90;p33">
            <a:extLst>
              <a:ext uri="{FF2B5EF4-FFF2-40B4-BE49-F238E27FC236}">
                <a16:creationId xmlns:a16="http://schemas.microsoft.com/office/drawing/2014/main" id="{5BEC616E-3603-6609-CBDC-728B4A47EEEA}"/>
              </a:ext>
            </a:extLst>
          </p:cNvPr>
          <p:cNvSpPr txBox="1"/>
          <p:nvPr/>
        </p:nvSpPr>
        <p:spPr>
          <a:xfrm>
            <a:off x="6403007" y="2732508"/>
            <a:ext cx="22006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Teaching Assistant Professor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of Pittsburgh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92;p33">
            <a:extLst>
              <a:ext uri="{FF2B5EF4-FFF2-40B4-BE49-F238E27FC236}">
                <a16:creationId xmlns:a16="http://schemas.microsoft.com/office/drawing/2014/main" id="{A843FE70-4D9A-5CB8-7E79-2EAD79D4B1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0079" y="2660516"/>
            <a:ext cx="2143125" cy="90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3;p33">
            <a:extLst>
              <a:ext uri="{FF2B5EF4-FFF2-40B4-BE49-F238E27FC236}">
                <a16:creationId xmlns:a16="http://schemas.microsoft.com/office/drawing/2014/main" id="{51FC4391-0F74-3B6C-A3F4-7DF4AD61C6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2095" y="2620334"/>
            <a:ext cx="1964531" cy="98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4;p33">
            <a:extLst>
              <a:ext uri="{FF2B5EF4-FFF2-40B4-BE49-F238E27FC236}">
                <a16:creationId xmlns:a16="http://schemas.microsoft.com/office/drawing/2014/main" id="{23C5DD6D-7CEF-4D50-B9D9-4C37D12AB88B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976874" y="2918244"/>
            <a:ext cx="842872" cy="4179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DA2794-7278-D48D-CDCD-AC3CFE024920}"/>
              </a:ext>
            </a:extLst>
          </p:cNvPr>
          <p:cNvSpPr txBox="1"/>
          <p:nvPr/>
        </p:nvSpPr>
        <p:spPr>
          <a:xfrm>
            <a:off x="301752" y="3959214"/>
            <a:ext cx="8385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/>
                </a:solidFill>
              </a:rPr>
              <a:t>[Students’ presentations]</a:t>
            </a:r>
            <a:endParaRPr lang="en-US" sz="2200" dirty="0"/>
          </a:p>
          <a:p>
            <a:pPr algn="ctr"/>
            <a:r>
              <a:rPr lang="en-US" sz="2200" dirty="0"/>
              <a:t>Name, hobbies, and mention one thing that you expect to learn in this course </a:t>
            </a:r>
            <a:r>
              <a:rPr lang="en-US" sz="2200" dirty="0">
                <a:sym typeface="Wingdings" pitchFamily="2" charset="2"/>
              </a:rPr>
              <a:t> 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753B7-F292-DE03-B011-D99891ED5C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FB9B1F0C-A76D-681C-B748-17AC0C49929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75260" y="513207"/>
              <a:ext cx="8793480" cy="435483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FB9B1F0C-A76D-681C-B748-17AC0C4992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260" y="513207"/>
                <a:ext cx="8793480" cy="43548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23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7180-DF5A-E47E-BE67-56A81D8A53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9B590545-E2D9-C092-85E1-1620A1E0F7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5844" y="601218"/>
              <a:ext cx="8592312" cy="421538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9B590545-E2D9-C092-85E1-1620A1E0F7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844" y="601218"/>
                <a:ext cx="8592312" cy="42153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327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BB36A-1536-D5E4-6CF5-C086441878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D141119C-4146-409F-4275-FF488C06F96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58535" y="326571"/>
              <a:ext cx="8626929" cy="449035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D141119C-4146-409F-4275-FF488C06F9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535" y="326571"/>
                <a:ext cx="8626929" cy="44903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650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Syllabus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37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Contact Information</a:t>
            </a:r>
            <a:endParaRPr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Prof. Nils </a:t>
            </a:r>
            <a:r>
              <a:rPr lang="en" sz="1800" dirty="0" err="1"/>
              <a:t>Murrugarra</a:t>
            </a:r>
            <a:endParaRPr lang="en" sz="1800"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>
                <a:hlinkClick r:id="rId3"/>
              </a:rPr>
              <a:t>nem177@pitt.edu</a:t>
            </a:r>
            <a:r>
              <a:rPr lang="en" sz="1800" dirty="0"/>
              <a:t> </a:t>
            </a: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Please, add prefix “[CS 2770]” in all emails.</a:t>
            </a: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Website: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https://nineil.github.io/courses/spring26_cs2770/</a:t>
            </a: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Lectures: </a:t>
            </a:r>
          </a:p>
          <a:p>
            <a:pPr lvl="1" indent="-342900">
              <a:buSzPts val="1800"/>
              <a:buFont typeface="Arial"/>
              <a:buChar char="●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Mon/Wed: 9:30am - 10:45am @ SENSQ 5313</a:t>
            </a:r>
            <a:endParaRPr lang="en-US" sz="1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1" indent="0">
              <a:buSzPts val="1800"/>
              <a:buNone/>
            </a:pPr>
            <a:endParaRPr lang="en-US"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Office hours: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342900">
              <a:buSzPts val="1800"/>
              <a:buFont typeface="Arial"/>
              <a:buChar char="●"/>
            </a:pPr>
            <a:r>
              <a:rPr lang="en-US" sz="1800" dirty="0"/>
              <a:t>TBD (Please, fill this </a:t>
            </a:r>
            <a:r>
              <a:rPr lang="en-US" sz="1800" u="sng" dirty="0">
                <a:hlinkClick r:id="rId5"/>
              </a:rPr>
              <a:t>form</a:t>
            </a:r>
            <a:r>
              <a:rPr lang="en-US" sz="1800" dirty="0"/>
              <a:t>). Inputs will be considered with my other courses, and my own schedule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ading">
            <a:extLst>
              <a:ext uri="{FF2B5EF4-FFF2-40B4-BE49-F238E27FC236}">
                <a16:creationId xmlns:a16="http://schemas.microsoft.com/office/drawing/2014/main" id="{A389AB16-C4D5-0034-9B6B-AD02F5485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327" r="13819"/>
          <a:stretch/>
        </p:blipFill>
        <p:spPr bwMode="auto">
          <a:xfrm>
            <a:off x="6670373" y="1058267"/>
            <a:ext cx="2030053" cy="22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D6911AE5-F41A-7E51-3917-E1CB07C9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5BFD93-90BA-3095-61C4-87EC782CD5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9155" y="3649435"/>
            <a:ext cx="1387516" cy="135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8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</a:t>
            </a:r>
            <a:r>
              <a:rPr lang="en"/>
              <a:t>: Textbook</a:t>
            </a:r>
            <a:endParaRPr dirty="0"/>
          </a:p>
        </p:txBody>
      </p:sp>
      <p:sp>
        <p:nvSpPr>
          <p:cNvPr id="4" name="Google Shape;81;p17">
            <a:extLst>
              <a:ext uri="{FF2B5EF4-FFF2-40B4-BE49-F238E27FC236}">
                <a16:creationId xmlns:a16="http://schemas.microsoft.com/office/drawing/2014/main" id="{ED5689D8-3A9A-62CE-CCFD-FE055334DA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2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dirty="0"/>
              <a:t>Computer Vision algorithms and applications</a:t>
            </a:r>
            <a:endParaRPr sz="2600"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dirty="0"/>
              <a:t>Edition: 2nd</a:t>
            </a:r>
            <a:endParaRPr sz="2600"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By </a:t>
            </a:r>
            <a:r>
              <a:rPr lang="en-US" sz="2600" dirty="0"/>
              <a:t>Richard </a:t>
            </a:r>
            <a:r>
              <a:rPr lang="en-US" sz="2600" dirty="0" err="1"/>
              <a:t>Szeliski</a:t>
            </a:r>
            <a:endParaRPr lang="en-US" sz="2600"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ISBN: </a:t>
            </a:r>
            <a:r>
              <a:rPr lang="en-US" sz="2600" b="0" i="0" dirty="0">
                <a:solidFill>
                  <a:srgbClr val="0F1111"/>
                </a:solidFill>
                <a:effectLst/>
                <a:latin typeface="Amazon Ember"/>
              </a:rPr>
              <a:t>978-3030343712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Year: 2022</a:t>
            </a:r>
            <a:endParaRPr sz="2600"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E45286-E414-AE26-CBCE-DDCD5508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57" y="1388828"/>
            <a:ext cx="2033472" cy="294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D335C4F1-2AA7-4FBA-630D-C72C490D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568106"/>
      </p:ext>
    </p:extLst>
  </p:cSld>
  <p:clrMapOvr>
    <a:masterClrMapping/>
  </p:clrMapOvr>
</p:sld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webextensions/webextension1.xml><?xml version="1.0" encoding="utf-8"?>
<we:webextension xmlns:we="http://schemas.microsoft.com/office/webextensions/webextension/2010/11" id="{F134498F-376D-1D4B-9267-F309437EEF51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presentationId&quot;:8127250,&quot;slideId&quot;:141097954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31061DB1-ACE0-AB48-87CD-E0063DC91439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presentationId&quot;:8127247,&quot;slideId&quot;:141097949}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FBF240D8-CFBA-0940-827F-686E1247A0E7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presentationId&quot;:8127251,&quot;slideId&quot;:141097956}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31EDC28F-25CF-5E48-B047-584E772D31E3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presentationId&quot;:8127249,&quot;slideId&quot;:141097951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1019</Words>
  <Application>Microsoft Macintosh PowerPoint</Application>
  <PresentationFormat>On-screen Show (16:9)</PresentationFormat>
  <Paragraphs>193</Paragraphs>
  <Slides>35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ＭＳ Ｐゴシック</vt:lpstr>
      <vt:lpstr>Amazon Ember</vt:lpstr>
      <vt:lpstr>Arial</vt:lpstr>
      <vt:lpstr>Calibri</vt:lpstr>
      <vt:lpstr>Lato</vt:lpstr>
      <vt:lpstr>Times New Roman</vt:lpstr>
      <vt:lpstr>Wingdings</vt:lpstr>
      <vt:lpstr>Brilho</vt:lpstr>
      <vt:lpstr>CS 2770: Computer Vision</vt:lpstr>
      <vt:lpstr>Who am I?</vt:lpstr>
      <vt:lpstr>Who am I?</vt:lpstr>
      <vt:lpstr>Who am I?</vt:lpstr>
      <vt:lpstr>PowerPoint Presentation</vt:lpstr>
      <vt:lpstr>PowerPoint Presentation</vt:lpstr>
      <vt:lpstr>PowerPoint Presentation</vt:lpstr>
      <vt:lpstr>Course intro: Syllabus</vt:lpstr>
      <vt:lpstr>Course intro: Textbook</vt:lpstr>
      <vt:lpstr>Course intro: Textbook</vt:lpstr>
      <vt:lpstr>Course intro: What to expect?</vt:lpstr>
      <vt:lpstr>Course intro: What to expect?</vt:lpstr>
      <vt:lpstr>Course intro: What to expect? [Warning #1]</vt:lpstr>
      <vt:lpstr>Course intro: What to expect? [Warning #2]</vt:lpstr>
      <vt:lpstr>Course intro: What to expect?</vt:lpstr>
      <vt:lpstr>Course intro: programming assignments</vt:lpstr>
      <vt:lpstr>Review Syllabus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 an Image Question to https://gemini.google.com/ </vt:lpstr>
      <vt:lpstr>PowerPoint Presentation</vt:lpstr>
      <vt:lpstr>Setup Environment</vt:lpstr>
      <vt:lpstr>Setup Learning Environment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118</cp:revision>
  <cp:lastPrinted>2026-01-12T17:03:52Z</cp:lastPrinted>
  <dcterms:created xsi:type="dcterms:W3CDTF">2011-07-05T14:46:51Z</dcterms:created>
  <dcterms:modified xsi:type="dcterms:W3CDTF">2026-01-12T17:04:02Z</dcterms:modified>
</cp:coreProperties>
</file>