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webextensions/webextension1.xml" ContentType="application/vnd.ms-office.webextension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589" r:id="rId2"/>
    <p:sldId id="633" r:id="rId3"/>
    <p:sldId id="571" r:id="rId4"/>
    <p:sldId id="551" r:id="rId5"/>
    <p:sldId id="554" r:id="rId6"/>
    <p:sldId id="555" r:id="rId7"/>
    <p:sldId id="557" r:id="rId8"/>
    <p:sldId id="558" r:id="rId9"/>
    <p:sldId id="488" r:id="rId10"/>
    <p:sldId id="390" r:id="rId11"/>
    <p:sldId id="391" r:id="rId12"/>
    <p:sldId id="392" r:id="rId13"/>
    <p:sldId id="608" r:id="rId14"/>
    <p:sldId id="629" r:id="rId15"/>
    <p:sldId id="625" r:id="rId16"/>
    <p:sldId id="513" r:id="rId17"/>
    <p:sldId id="393" r:id="rId18"/>
    <p:sldId id="397" r:id="rId19"/>
    <p:sldId id="569" r:id="rId20"/>
    <p:sldId id="493" r:id="rId21"/>
    <p:sldId id="494" r:id="rId22"/>
    <p:sldId id="618" r:id="rId23"/>
    <p:sldId id="619" r:id="rId24"/>
    <p:sldId id="607" r:id="rId25"/>
    <p:sldId id="501" r:id="rId26"/>
    <p:sldId id="497" r:id="rId27"/>
    <p:sldId id="609" r:id="rId28"/>
    <p:sldId id="511" r:id="rId29"/>
    <p:sldId id="631" r:id="rId30"/>
    <p:sldId id="632" r:id="rId3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5"/>
    <p:restoredTop sz="82678"/>
  </p:normalViewPr>
  <p:slideViewPr>
    <p:cSldViewPr snapToGrid="0">
      <p:cViewPr varScale="1">
        <p:scale>
          <a:sx n="156" d="100"/>
          <a:sy n="156" d="100"/>
        </p:scale>
        <p:origin x="1520" y="168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www.geeksforgeeks.org</a:t>
            </a:r>
            <a:r>
              <a:rPr lang="en-US" dirty="0"/>
              <a:t>/engineering-mathematics/matrices/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www.asciiart.eu</a:t>
            </a:r>
            <a:r>
              <a:rPr lang="en-US" dirty="0"/>
              <a:t>/cartoons/</a:t>
            </a:r>
            <a:r>
              <a:rPr lang="en-US" dirty="0" err="1"/>
              <a:t>simpsons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78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C131-A990-475A-B85A-87606F89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2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2669F-90B7-4383-9A34-06168FD61A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00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73CA-FE3C-4014-AB98-24395AED25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8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2F1F6-DC5D-4F1C-B5F7-1014541A2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8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7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05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7.xml"/><Relationship Id="rId10" Type="http://schemas.openxmlformats.org/officeDocument/2006/relationships/image" Target="../media/image17.png"/><Relationship Id="rId4" Type="http://schemas.openxmlformats.org/officeDocument/2006/relationships/tags" Target="../tags/tag6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0.xml"/><Relationship Id="rId7" Type="http://schemas.openxmlformats.org/officeDocument/2006/relationships/image" Target="../media/image2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tags" Target="../tags/tag11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forgeeks.org/engineering-mathematics/matric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350892/pages/setup-conda-environment?module_item_id=62560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neil-pitt/cs2770_spri26/tree/main/supp/lab_1_pyth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s229.stanford.edu/section/cs229-linalg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[Supp] CS 2770: Linear Algebra</a:t>
            </a:r>
            <a:endParaRPr lang="en-US" dirty="0"/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0A437632-3A84-C42F-0045-753187BB09DD}"/>
              </a:ext>
            </a:extLst>
          </p:cNvPr>
          <p:cNvSpPr txBox="1">
            <a:spLocks/>
          </p:cNvSpPr>
          <p:nvPr/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r>
              <a:rPr lang="en-US" b="1"/>
              <a:t>PhD. Nils Murrugarra-Llerena</a:t>
            </a:r>
          </a:p>
          <a:p>
            <a:pPr marL="0" indent="0" algn="ctr">
              <a:spcBef>
                <a:spcPts val="0"/>
              </a:spcBef>
            </a:pPr>
            <a:r>
              <a:rPr lang="en-US">
                <a:hlinkClick r:id="rId3"/>
              </a:rPr>
              <a:t>nem177@pitt.edu</a:t>
            </a:r>
            <a:r>
              <a:rPr lang="en-US"/>
              <a:t> </a:t>
            </a:r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University of Pittsburgh Logo and symbol, meaning, history, PNG, brand">
            <a:extLst>
              <a:ext uri="{FF2B5EF4-FFF2-40B4-BE49-F238E27FC236}">
                <a16:creationId xmlns:a16="http://schemas.microsoft.com/office/drawing/2014/main" id="{D02F07B2-E6FE-6B03-D2D4-A435F024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column vector 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131445" indent="0">
              <a:buNone/>
            </a:pPr>
            <a:endParaRPr lang="en-US" altLang="zh-CN" dirty="0"/>
          </a:p>
          <a:p>
            <a:r>
              <a:rPr lang="en-US" altLang="zh-CN" dirty="0"/>
              <a:t>A row vector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        denotes the transpose operation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196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20102" y="1257300"/>
            <a:ext cx="1215000" cy="267712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33183" y="1636815"/>
            <a:ext cx="981717" cy="1334986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18363" y="2934342"/>
            <a:ext cx="1215000" cy="229283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925863" y="3408466"/>
            <a:ext cx="2700000" cy="31168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55759" y="3901950"/>
            <a:ext cx="270000" cy="270000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C4291356-13D7-4E2B-0631-A9B646D1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1395454"/>
          </a:xfrm>
        </p:spPr>
        <p:txBody>
          <a:bodyPr>
            <a:normAutofit/>
          </a:bodyPr>
          <a:lstStyle/>
          <a:p>
            <a:r>
              <a:rPr lang="en-US" altLang="zh-CN" dirty="0"/>
              <a:t>You’ll want to keep track of the orientation of your vectors when programming in Python.</a:t>
            </a:r>
          </a:p>
          <a:p>
            <a:endParaRPr lang="en-US" altLang="zh-CN" dirty="0"/>
          </a:p>
          <a:p>
            <a:r>
              <a:rPr lang="en-US" altLang="zh-CN" dirty="0"/>
              <a:t>You can transpose a vector </a:t>
            </a:r>
            <a:r>
              <a:rPr lang="en-US" altLang="zh-CN" i="1" dirty="0"/>
              <a:t>V </a:t>
            </a:r>
            <a:r>
              <a:rPr lang="en-US" altLang="zh-CN" dirty="0"/>
              <a:t>in Python by writing </a:t>
            </a:r>
            <a:r>
              <a:rPr lang="en-US" altLang="zh-CN" b="1" dirty="0"/>
              <a:t>V.T</a:t>
            </a:r>
            <a:r>
              <a:rPr lang="en-US" altLang="zh-CN" dirty="0"/>
              <a:t>. </a:t>
            </a:r>
            <a:endParaRPr lang="en-US" altLang="zh-CN" sz="2325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434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54274" name="Picture 2" descr="vector ">
            <a:extLst>
              <a:ext uri="{FF2B5EF4-FFF2-40B4-BE49-F238E27FC236}">
                <a16:creationId xmlns:a16="http://schemas.microsoft.com/office/drawing/2014/main" id="{78F0A9FA-649E-C33F-E7F5-74D68DD0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3716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8D3D039D-A7E0-9F36-C1FF-AB5AB0E7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95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79" y="2842521"/>
            <a:ext cx="3072536" cy="1771649"/>
          </a:xfrm>
        </p:spPr>
        <p:txBody>
          <a:bodyPr>
            <a:normAutofit fontScale="92500"/>
          </a:bodyPr>
          <a:lstStyle/>
          <a:p>
            <a:r>
              <a:rPr lang="en-US" sz="1950" dirty="0">
                <a:solidFill>
                  <a:schemeClr val="bg2"/>
                </a:solidFill>
              </a:rPr>
              <a:t>Vectors</a:t>
            </a:r>
            <a:r>
              <a:rPr lang="en-US" sz="1950" dirty="0"/>
              <a:t> can represent an offset in 2D or 3D space</a:t>
            </a:r>
          </a:p>
          <a:p>
            <a:r>
              <a:rPr lang="en-US" sz="1950" dirty="0">
                <a:solidFill>
                  <a:schemeClr val="bg2"/>
                </a:solidFill>
              </a:rPr>
              <a:t>Points</a:t>
            </a:r>
            <a:r>
              <a:rPr lang="en-US" sz="1950" dirty="0"/>
              <a:t> are just vectors from the origin</a:t>
            </a:r>
          </a:p>
          <a:p>
            <a:endParaRPr lang="en-US" sz="19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1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066" y="1213682"/>
            <a:ext cx="3981734" cy="36230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>
              <a:buClrTx/>
              <a:defRPr/>
            </a:pPr>
            <a:r>
              <a:rPr lang="en-US" sz="1950" dirty="0">
                <a:solidFill>
                  <a:prstClr val="black"/>
                </a:solidFill>
                <a:latin typeface="Calibri"/>
              </a:rPr>
              <a:t>Data can also be treated as a </a:t>
            </a:r>
            <a:r>
              <a:rPr lang="en-US" sz="1950" dirty="0">
                <a:solidFill>
                  <a:schemeClr val="bg2"/>
                </a:solidFill>
                <a:latin typeface="Calibri"/>
              </a:rPr>
              <a:t>vector</a:t>
            </a:r>
          </a:p>
          <a:p>
            <a:pPr marL="257175" indent="-257175" defTabSz="342900">
              <a:buClrTx/>
              <a:defRPr/>
            </a:pPr>
            <a:r>
              <a:rPr lang="en-US" sz="1950" dirty="0">
                <a:solidFill>
                  <a:prstClr val="black"/>
                </a:solidFill>
                <a:latin typeface="Calibri"/>
              </a:rPr>
              <a:t>Such vectors </a:t>
            </a:r>
            <a:r>
              <a:rPr lang="en-US" sz="1950" dirty="0">
                <a:solidFill>
                  <a:srgbClr val="00B050"/>
                </a:solidFill>
                <a:latin typeface="Calibri"/>
              </a:rPr>
              <a:t>don’t have a geometric interpretation</a:t>
            </a:r>
            <a:r>
              <a:rPr lang="en-US" sz="1950" dirty="0">
                <a:solidFill>
                  <a:prstClr val="black"/>
                </a:solidFill>
                <a:latin typeface="Calibri"/>
              </a:rPr>
              <a:t>, but </a:t>
            </a:r>
            <a:r>
              <a:rPr lang="en-US" sz="1950" dirty="0">
                <a:solidFill>
                  <a:srgbClr val="FF0000"/>
                </a:solidFill>
                <a:latin typeface="Calibri"/>
              </a:rPr>
              <a:t>calculations like “distance” still have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219697"/>
            <a:ext cx="1761869" cy="15324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3AE78F-2062-37D2-A799-F2D73947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zh-CN" dirty="0"/>
              <a:t>Vectors have two main uses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BFB95FD-64B6-E72E-B15F-19F5B252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7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22155"/>
            <a:ext cx="6172200" cy="3394472"/>
          </a:xfrm>
        </p:spPr>
        <p:txBody>
          <a:bodyPr/>
          <a:lstStyle/>
          <a:p>
            <a:r>
              <a:rPr lang="en-US" dirty="0"/>
              <a:t>L1 norm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L2 norm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i="1" baseline="30000" dirty="0" err="1"/>
              <a:t>p</a:t>
            </a:r>
            <a:r>
              <a:rPr lang="en-US" dirty="0"/>
              <a:t> norm (for real numbers </a:t>
            </a:r>
            <a:r>
              <a:rPr lang="en-US" i="1" dirty="0"/>
              <a:t>p</a:t>
            </a:r>
            <a:r>
              <a:rPr lang="en-US" dirty="0"/>
              <a:t> ≥ 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288" t="26657" r="69518" b="64746"/>
          <a:stretch/>
        </p:blipFill>
        <p:spPr>
          <a:xfrm>
            <a:off x="3036626" y="1665780"/>
            <a:ext cx="1535374" cy="736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552" t="48298" r="64851" b="45374"/>
          <a:stretch/>
        </p:blipFill>
        <p:spPr>
          <a:xfrm>
            <a:off x="3036626" y="2814556"/>
            <a:ext cx="2139287" cy="54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179" t="34806" r="65000" b="57433"/>
          <a:stretch/>
        </p:blipFill>
        <p:spPr>
          <a:xfrm>
            <a:off x="3036626" y="4051298"/>
            <a:ext cx="2169995" cy="665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C8E86-8AE8-70A1-4D40-5B988DD1E14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Norms</a:t>
            </a:r>
            <a:endParaRPr lang="zh-CN" altLang="en-U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B2CE250-C282-7837-E672-BE94B986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69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34690"/>
            <a:ext cx="6172200" cy="3394472"/>
          </a:xfrm>
        </p:spPr>
        <p:txBody>
          <a:bodyPr/>
          <a:lstStyle/>
          <a:p>
            <a:r>
              <a:rPr lang="en-US" dirty="0"/>
              <a:t>L1 (Manhattan) distance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L2 (Euclidean) distance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0BF1A1-4E0C-4A97-BD5D-C2CF83B3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3004" y="4058696"/>
            <a:ext cx="6032139" cy="4058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5D1F39C-BE2B-4360-B85A-CDE9AF932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3003" y="1808797"/>
            <a:ext cx="3197544" cy="612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62A478-D8A5-4E03-BBF1-1FE8264B93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3" t="52527" r="16465" b="35140"/>
          <a:stretch/>
        </p:blipFill>
        <p:spPr>
          <a:xfrm>
            <a:off x="2172997" y="3198356"/>
            <a:ext cx="2410691" cy="7883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170D7D-3554-1EFB-3F4E-4E4F7593811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Distances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55DD105-7AB7-30A5-8BC0-979D3509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5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C080-E420-4F92-B54F-36E58ED4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vector representing measurable characteristics of a data sample we have.</a:t>
            </a:r>
          </a:p>
          <a:p>
            <a:endParaRPr lang="en-US" dirty="0"/>
          </a:p>
          <a:p>
            <a:r>
              <a:rPr lang="en-US" dirty="0"/>
              <a:t>E.g. a glass of juice can be represented via its </a:t>
            </a:r>
            <a:r>
              <a:rPr lang="en-US" dirty="0">
                <a:solidFill>
                  <a:srgbClr val="00B0F0"/>
                </a:solidFill>
              </a:rPr>
              <a:t>color</a:t>
            </a:r>
            <a:r>
              <a:rPr lang="en-US" dirty="0"/>
              <a:t> = {yellow=1, red=2, green=3, purple=4} and </a:t>
            </a:r>
            <a:r>
              <a:rPr lang="en-US" dirty="0">
                <a:solidFill>
                  <a:schemeClr val="accent3"/>
                </a:solidFill>
              </a:rPr>
              <a:t>taste</a:t>
            </a:r>
            <a:r>
              <a:rPr lang="en-US" dirty="0"/>
              <a:t> = {sweet=1, sour=2} </a:t>
            </a:r>
          </a:p>
          <a:p>
            <a:endParaRPr lang="en-US" dirty="0"/>
          </a:p>
          <a:p>
            <a:r>
              <a:rPr lang="en-US" dirty="0"/>
              <a:t>A given glass </a:t>
            </a:r>
            <a:r>
              <a:rPr lang="en-US" i="1" dirty="0" err="1"/>
              <a:t>i</a:t>
            </a:r>
            <a:r>
              <a:rPr lang="en-US" dirty="0"/>
              <a:t> can be represented as a vector: </a:t>
            </a:r>
            <a:r>
              <a:rPr lang="en-US" b="1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= [3 2] represents </a:t>
            </a:r>
            <a:r>
              <a:rPr lang="en-US" dirty="0">
                <a:solidFill>
                  <a:srgbClr val="00B0F0"/>
                </a:solidFill>
              </a:rPr>
              <a:t>green</a:t>
            </a:r>
            <a:r>
              <a:rPr lang="en-US" dirty="0"/>
              <a:t> , </a:t>
            </a:r>
            <a:r>
              <a:rPr lang="en-US" i="1" dirty="0">
                <a:solidFill>
                  <a:schemeClr val="accent3"/>
                </a:solidFill>
              </a:rPr>
              <a:t>sour</a:t>
            </a:r>
            <a:r>
              <a:rPr lang="en-US" i="1" dirty="0"/>
              <a:t> </a:t>
            </a:r>
            <a:r>
              <a:rPr lang="en-US" dirty="0"/>
              <a:t>juice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D</a:t>
            </a:r>
            <a:r>
              <a:rPr lang="en-US" dirty="0"/>
              <a:t> features, this defines a </a:t>
            </a:r>
            <a:r>
              <a:rPr lang="en-US" i="1" dirty="0"/>
              <a:t>D</a:t>
            </a:r>
            <a:r>
              <a:rPr lang="en-US" dirty="0"/>
              <a:t>-dimensional space where we can measure similarity between samples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3F255-F91C-5F54-EB82-D21880E1913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Example: feature representation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309F0D0-BC50-29B4-1BB4-7453BC0B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98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1C3B-121D-49C7-9963-27F77010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Feature 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A48B5C-FE8F-46A7-90A8-92B111CFF146}"/>
              </a:ext>
            </a:extLst>
          </p:cNvPr>
          <p:cNvCxnSpPr>
            <a:cxnSpLocks/>
          </p:cNvCxnSpPr>
          <p:nvPr/>
        </p:nvCxnSpPr>
        <p:spPr>
          <a:xfrm>
            <a:off x="2534478" y="3955778"/>
            <a:ext cx="40949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2BE151-5620-4565-BB9A-9DE94682824D}"/>
              </a:ext>
            </a:extLst>
          </p:cNvPr>
          <p:cNvCxnSpPr>
            <a:cxnSpLocks/>
          </p:cNvCxnSpPr>
          <p:nvPr/>
        </p:nvCxnSpPr>
        <p:spPr>
          <a:xfrm flipV="1">
            <a:off x="3200400" y="1232453"/>
            <a:ext cx="0" cy="3438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DE6FFC-3935-46B4-8A35-22D0F8183081}"/>
              </a:ext>
            </a:extLst>
          </p:cNvPr>
          <p:cNvSpPr txBox="1"/>
          <p:nvPr/>
        </p:nvSpPr>
        <p:spPr>
          <a:xfrm>
            <a:off x="3210340" y="3975655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	1	2	3	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B4291-F60B-4C13-ABDD-382B13FE5298}"/>
              </a:ext>
            </a:extLst>
          </p:cNvPr>
          <p:cNvSpPr txBox="1"/>
          <p:nvPr/>
        </p:nvSpPr>
        <p:spPr>
          <a:xfrm>
            <a:off x="2928433" y="2555167"/>
            <a:ext cx="301686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685800">
              <a:buClrTx/>
              <a:defRPr/>
            </a:pP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  <a:defRPr/>
            </a:pPr>
            <a:endParaRPr lang="en-US" sz="7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30372" y="2645988"/>
            <a:ext cx="1525327" cy="846503"/>
            <a:chOff x="3571355" y="3310274"/>
            <a:chExt cx="2033769" cy="11286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A7C54B-86E6-46FC-96B1-BCC719A502E4}"/>
                </a:ext>
              </a:extLst>
            </p:cNvPr>
            <p:cNvSpPr/>
            <p:nvPr/>
          </p:nvSpPr>
          <p:spPr>
            <a:xfrm>
              <a:off x="5367673" y="3310274"/>
              <a:ext cx="237451" cy="237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0A17BA-9D37-4A92-AC13-86891C31857C}"/>
                </a:ext>
              </a:extLst>
            </p:cNvPr>
            <p:cNvSpPr/>
            <p:nvPr/>
          </p:nvSpPr>
          <p:spPr>
            <a:xfrm>
              <a:off x="3571355" y="3310274"/>
              <a:ext cx="237451" cy="23745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FBB41C-BF29-4290-B2AE-8C9AA9828D8A}"/>
                </a:ext>
              </a:extLst>
            </p:cNvPr>
            <p:cNvSpPr/>
            <p:nvPr/>
          </p:nvSpPr>
          <p:spPr>
            <a:xfrm>
              <a:off x="3571355" y="4201493"/>
              <a:ext cx="237451" cy="2374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C25B24-60DC-434C-8BF2-7D702EE67FDF}"/>
              </a:ext>
            </a:extLst>
          </p:cNvPr>
          <p:cNvSpPr txBox="1"/>
          <p:nvPr/>
        </p:nvSpPr>
        <p:spPr>
          <a:xfrm>
            <a:off x="4417762" y="4317642"/>
            <a:ext cx="65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color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718097-604C-4C80-A4F2-DD7ED77B6BD8}"/>
              </a:ext>
            </a:extLst>
          </p:cNvPr>
          <p:cNvSpPr txBox="1"/>
          <p:nvPr/>
        </p:nvSpPr>
        <p:spPr>
          <a:xfrm>
            <a:off x="2100884" y="3204157"/>
            <a:ext cx="64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taste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B3B12-27E3-4F20-8905-64EF69E917EE}"/>
              </a:ext>
            </a:extLst>
          </p:cNvPr>
          <p:cNvSpPr/>
          <p:nvPr/>
        </p:nvSpPr>
        <p:spPr>
          <a:xfrm>
            <a:off x="3652154" y="1260243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E.g. a glass of juice can be represented via its </a:t>
            </a:r>
            <a:r>
              <a:rPr lang="en-US" sz="1350" kern="12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= {yellow=1, red=2, green=3, purple=4} and </a:t>
            </a:r>
            <a:r>
              <a:rPr lang="en-US" sz="135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taste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= {sweet=1, sour=2}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740A2-6312-42B8-AC6E-F8A4A7934023}"/>
              </a:ext>
            </a:extLst>
          </p:cNvPr>
          <p:cNvSpPr txBox="1"/>
          <p:nvPr/>
        </p:nvSpPr>
        <p:spPr>
          <a:xfrm>
            <a:off x="5483158" y="2596532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x2 = [3 2]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498EC-6C94-4592-A38E-8BFD5BA8AAFF}"/>
              </a:ext>
            </a:extLst>
          </p:cNvPr>
          <p:cNvSpPr txBox="1"/>
          <p:nvPr/>
        </p:nvSpPr>
        <p:spPr>
          <a:xfrm>
            <a:off x="4127184" y="2596532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x1 = [1 2]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18B4A-0E38-46F5-BCD7-5FD31E905A05}"/>
              </a:ext>
            </a:extLst>
          </p:cNvPr>
          <p:cNvSpPr txBox="1"/>
          <p:nvPr/>
        </p:nvSpPr>
        <p:spPr>
          <a:xfrm>
            <a:off x="4131340" y="3264689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x3 = [1 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B5681-2EF5-4E03-9157-99F817C712C9}"/>
              </a:ext>
            </a:extLst>
          </p:cNvPr>
          <p:cNvSpPr txBox="1"/>
          <p:nvPr/>
        </p:nvSpPr>
        <p:spPr>
          <a:xfrm>
            <a:off x="1255940" y="1264577"/>
            <a:ext cx="140455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L2 distance:</a:t>
            </a:r>
          </a:p>
          <a:p>
            <a:r>
              <a:rPr lang="en-US" sz="1050" dirty="0"/>
              <a:t>d(x1, x2) = sqrt(4+0)</a:t>
            </a:r>
          </a:p>
          <a:p>
            <a:r>
              <a:rPr lang="en-US" sz="1050" dirty="0"/>
              <a:t>d(x1, x3) = sqrt(0+1)</a:t>
            </a:r>
          </a:p>
          <a:p>
            <a:r>
              <a:rPr lang="en-US" sz="1050" dirty="0"/>
              <a:t>d(x2, x3) = sqrt(4+1)</a:t>
            </a:r>
          </a:p>
          <a:p>
            <a:endParaRPr lang="en-US" sz="1050" dirty="0"/>
          </a:p>
          <a:p>
            <a:r>
              <a:rPr lang="en-US" sz="1050" dirty="0"/>
              <a:t>L1 distance:</a:t>
            </a:r>
          </a:p>
          <a:p>
            <a:r>
              <a:rPr lang="en-US" sz="1050" dirty="0"/>
              <a:t>d(x1, x2) = 2+0</a:t>
            </a:r>
          </a:p>
          <a:p>
            <a:r>
              <a:rPr lang="en-US" sz="1050" dirty="0"/>
              <a:t>d(x1, x3) = 0+1</a:t>
            </a:r>
          </a:p>
          <a:p>
            <a:r>
              <a:rPr lang="en-US" sz="1050" dirty="0"/>
              <a:t>d(x2, x3) = 2+1</a:t>
            </a:r>
          </a:p>
          <a:p>
            <a:endParaRPr lang="en-US" sz="1050" dirty="0"/>
          </a:p>
        </p:txBody>
      </p:sp>
      <p:sp>
        <p:nvSpPr>
          <p:cNvPr id="18" name="3 Marcador de número de diapositiva">
            <a:extLst>
              <a:ext uri="{FF2B5EF4-FFF2-40B4-BE49-F238E27FC236}">
                <a16:creationId xmlns:a16="http://schemas.microsoft.com/office/drawing/2014/main" id="{FDFED297-5DFC-3503-ED50-D61520B8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7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 matrix                is an array of numbers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zh-CN" dirty="0"/>
                  <a:t>  by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, i.e.  m rows and n columns.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              , we say that       is square.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90" y="4791456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28900" y="2114550"/>
            <a:ext cx="3518148" cy="123825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58508" y="1371600"/>
            <a:ext cx="868680" cy="145733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31956" y="3976023"/>
            <a:ext cx="813118" cy="13293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437945" y="3855865"/>
            <a:ext cx="285750" cy="253093"/>
          </a:xfrm>
          <a:prstGeom prst="rect">
            <a:avLst/>
          </a:prstGeom>
        </p:spPr>
      </p:pic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30755B40-E19C-A0E8-1D1C-3C9A54D3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981488"/>
            <a:ext cx="6172200" cy="36576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only add a matrix with matching dimensions, or a scalar.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Scaling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F9ED03E1-6E47-40CE-BD67-69BD9457A06F}" type="datetime5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SzTx/>
                <a:defRPr/>
              </a:pPr>
              <a:t>12-Jan-26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1324388"/>
            <a:ext cx="4867902" cy="940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436" y="2924588"/>
            <a:ext cx="4114800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1221" y="4299665"/>
            <a:ext cx="3068241" cy="8026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002320-12CC-9283-0196-B3D07E60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zh-CN" dirty="0"/>
              <a:t>Matrix Operations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4E697CC-E0D8-8EC4-0FDF-F092AE88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60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X be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/>
              <a:t> matrix, Y be an 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r>
              <a:rPr lang="en-US" dirty="0"/>
              <a:t>Then Z = X*Y is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Second dimension of first matrix, and first dimension of second matrix </a:t>
            </a:r>
            <a:r>
              <a:rPr lang="en-US" dirty="0"/>
              <a:t>have to be the </a:t>
            </a:r>
            <a:r>
              <a:rPr lang="en-US" b="1" dirty="0">
                <a:solidFill>
                  <a:schemeClr val="bg2"/>
                </a:solidFill>
              </a:rPr>
              <a:t>same</a:t>
            </a:r>
            <a:r>
              <a:rPr lang="en-US" dirty="0"/>
              <a:t>, for matrix multiplication to be possible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F9207-B1BF-DC06-5D21-A27242B2805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2F72234-0C2B-7153-A6F5-B8CA3D17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43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02F4C-F338-1039-F80C-1EE4331F8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C010-59D8-7A19-0646-AE609799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How can we encode this image?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A1490965-096D-111A-C4C1-024D2CF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026" name="Picture 2" descr="Matrix-in-Image-Processing.webp">
            <a:extLst>
              <a:ext uri="{FF2B5EF4-FFF2-40B4-BE49-F238E27FC236}">
                <a16:creationId xmlns:a16="http://schemas.microsoft.com/office/drawing/2014/main" id="{EE3463CD-0427-DA18-519E-2ADDDBA41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21800" r="9218" b="10250"/>
          <a:stretch>
            <a:fillRect/>
          </a:stretch>
        </p:blipFill>
        <p:spPr bwMode="auto">
          <a:xfrm>
            <a:off x="830911" y="1282446"/>
            <a:ext cx="7482178" cy="31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C8AE6-CA07-A89A-AFFF-873FE96D9F63}"/>
              </a:ext>
            </a:extLst>
          </p:cNvPr>
          <p:cNvSpPr txBox="1"/>
          <p:nvPr/>
        </p:nvSpPr>
        <p:spPr>
          <a:xfrm>
            <a:off x="3562186" y="4672473"/>
            <a:ext cx="543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https://www.geeksforgeeks.org/engineering-mathematics/matrices/</a:t>
            </a:r>
            <a:r>
              <a:rPr lang="en-US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A8825E4-3459-BF6C-A432-BA298F8E060C}"/>
              </a:ext>
            </a:extLst>
          </p:cNvPr>
          <p:cNvSpPr/>
          <p:nvPr/>
        </p:nvSpPr>
        <p:spPr>
          <a:xfrm>
            <a:off x="4285753" y="1208598"/>
            <a:ext cx="4190337" cy="3339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1204127"/>
            <a:ext cx="6172200" cy="3943350"/>
          </a:xfrm>
        </p:spPr>
        <p:txBody>
          <a:bodyPr>
            <a:normAutofit/>
          </a:bodyPr>
          <a:lstStyle/>
          <a:p>
            <a:r>
              <a:rPr lang="en-US" dirty="0"/>
              <a:t>The product AB is: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entry in the result is (that row of A) dot product with (that column of 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493" y="4888369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1026" name="Picture 2" descr="http://upload.wikimedia.org/wikipedia/en/thumb/e/eb/Matrix_multiplication_diagram_2.svg/500px-Matrix_multiplication_diagram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12" y="1324881"/>
            <a:ext cx="2824088" cy="2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8CC03-25FA-26F9-AC9A-B4BDC785FAC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71925B8-9271-381C-9988-7924040D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99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1068954"/>
            <a:ext cx="6172200" cy="3943350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" y="4888369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40454"/>
            <a:ext cx="2857500" cy="3160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00601" y="1628521"/>
            <a:ext cx="4279789" cy="31721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lvl="1" indent="-214313" algn="just" defTabSz="342900">
              <a:buClrTx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Each entry of the matrix product is made by taking the dot product of the corresponding row in the left matrix, with the corresponding column in the right 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2051" y="3366043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2051" y="3755004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761811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7A03FC-EFF9-3141-1577-A09AF5BE4FF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E33E54D-A62C-B016-DF10-D554E17E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90" y="998883"/>
            <a:ext cx="8154062" cy="3394472"/>
          </a:xfrm>
        </p:spPr>
        <p:txBody>
          <a:bodyPr>
            <a:normAutofit/>
          </a:bodyPr>
          <a:lstStyle/>
          <a:p>
            <a:r>
              <a:rPr lang="en-US" altLang="zh-CN" dirty="0"/>
              <a:t>Multiply corresponding entries of two vectors and add up the result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x·y</a:t>
            </a:r>
            <a:r>
              <a:rPr lang="en-US" altLang="zh-CN" dirty="0"/>
              <a:t> is also |x||</a:t>
            </a:r>
            <a:r>
              <a:rPr lang="en-US" altLang="zh-CN" dirty="0" err="1"/>
              <a:t>y|Cos</a:t>
            </a:r>
            <a:r>
              <a:rPr lang="en-US" altLang="zh-CN" dirty="0"/>
              <a:t>( </a:t>
            </a:r>
            <a:r>
              <a:rPr lang="en-US" altLang="zh-CN" i="1" dirty="0"/>
              <a:t>angle between x and y 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If B is a unit vector, then A·B gives the length of A which lies in the direction of B (projection)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90" y="4896612"/>
            <a:ext cx="2895600" cy="246888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Fei-Fei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Li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42604" y="1627534"/>
            <a:ext cx="4658794" cy="858361"/>
          </a:xfrm>
          <a:prstGeom prst="rect">
            <a:avLst/>
          </a:prstGeom>
        </p:spPr>
      </p:pic>
      <p:pic>
        <p:nvPicPr>
          <p:cNvPr id="7" name="Picture 4" descr="http://upload.wikimedia.org/wikipedia/commons/thumb/3/3e/Dot_Product.svg/500px-Dot_Product.svg.png">
            <a:extLst>
              <a:ext uri="{FF2B5EF4-FFF2-40B4-BE49-F238E27FC236}">
                <a16:creationId xmlns:a16="http://schemas.microsoft.com/office/drawing/2014/main" id="{79CD6208-DCF1-475C-956D-E649DCF5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83" y="3638788"/>
            <a:ext cx="1871663" cy="14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B3FAB-1C70-4E51-8E1E-8490856821DD}"/>
              </a:ext>
            </a:extLst>
          </p:cNvPr>
          <p:cNvSpPr txBox="1"/>
          <p:nvPr/>
        </p:nvSpPr>
        <p:spPr>
          <a:xfrm>
            <a:off x="3752524" y="3884893"/>
            <a:ext cx="2268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(if B is unit-length hence norm is 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A7E01-9ACD-FCA8-D44D-90620A9BF39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Inner Product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52B4F83-13F8-2608-766E-A9D2D270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3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Types of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385892" cy="3394472"/>
          </a:xfrm>
        </p:spPr>
        <p:txBody>
          <a:bodyPr>
            <a:normAutofit/>
          </a:bodyPr>
          <a:lstStyle/>
          <a:p>
            <a:r>
              <a:rPr lang="en-US" b="1" i="1" dirty="0"/>
              <a:t>x, y </a:t>
            </a:r>
            <a:r>
              <a:rPr lang="en-US" dirty="0"/>
              <a:t>= column vectors (nx1)</a:t>
            </a:r>
          </a:p>
          <a:p>
            <a:r>
              <a:rPr lang="en-US" b="1" i="1" dirty="0"/>
              <a:t>X, Y </a:t>
            </a:r>
            <a:r>
              <a:rPr lang="en-US" dirty="0"/>
              <a:t>= matrices (</a:t>
            </a:r>
            <a:r>
              <a:rPr lang="en-US" dirty="0" err="1"/>
              <a:t>mxn</a:t>
            </a:r>
            <a:r>
              <a:rPr lang="en-US" dirty="0"/>
              <a:t>)</a:t>
            </a:r>
          </a:p>
          <a:p>
            <a:r>
              <a:rPr lang="en-US" i="1" dirty="0"/>
              <a:t>x, y </a:t>
            </a:r>
            <a:r>
              <a:rPr lang="en-US" dirty="0"/>
              <a:t>= scalars (1x1)</a:t>
            </a:r>
          </a:p>
          <a:p>
            <a:endParaRPr lang="en-US" b="1" i="1" dirty="0"/>
          </a:p>
          <a:p>
            <a:r>
              <a:rPr lang="en-US" b="1" i="1" dirty="0" err="1"/>
              <a:t>x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b="1" i="1" dirty="0"/>
              <a:t> x</a:t>
            </a:r>
            <a:r>
              <a:rPr lang="en-US" altLang="zh-CN" i="1" dirty="0"/>
              <a:t> ·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inner product (1xn x nx1 = scalar)</a:t>
            </a:r>
          </a:p>
          <a:p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dirty="0"/>
              <a:t>⊗</a:t>
            </a:r>
            <a:r>
              <a:rPr lang="en-US" i="1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y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outer product (nx1 x 1xn = matrix)</a:t>
            </a:r>
          </a:p>
          <a:p>
            <a:endParaRPr lang="en-US" dirty="0"/>
          </a:p>
          <a:p>
            <a:r>
              <a:rPr lang="en-US" b="1" i="1" dirty="0"/>
              <a:t>X</a:t>
            </a:r>
            <a:r>
              <a:rPr lang="en-US" b="1" dirty="0"/>
              <a:t> 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 = matrix product</a:t>
            </a:r>
          </a:p>
          <a:p>
            <a:r>
              <a:rPr lang="en-US" b="1" i="1" dirty="0"/>
              <a:t>X</a:t>
            </a:r>
            <a:r>
              <a:rPr lang="en-US" b="1" dirty="0"/>
              <a:t> .*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= element-wise product</a:t>
            </a:r>
            <a:endParaRPr lang="en-US" b="1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E1ECD9D-B865-D8BD-085D-29A6E577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9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20982"/>
            <a:ext cx="6172200" cy="3394472"/>
          </a:xfrm>
        </p:spPr>
        <p:txBody>
          <a:bodyPr/>
          <a:lstStyle/>
          <a:p>
            <a:r>
              <a:rPr lang="en-US" dirty="0"/>
              <a:t>Transpose – flip matrix, so row 1 becomes column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31445" indent="0">
              <a:buNone/>
            </a:pPr>
            <a:endParaRPr lang="en-US" dirty="0"/>
          </a:p>
          <a:p>
            <a:r>
              <a:rPr lang="en-US" dirty="0"/>
              <a:t>A useful identity: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541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651" y="1837632"/>
            <a:ext cx="3288368" cy="1520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27" y="2078231"/>
            <a:ext cx="1357115" cy="1039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2312" y="3856623"/>
            <a:ext cx="3600450" cy="6072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1442A-AD4E-A612-6D84-CC5A6DE5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Matrix Operations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0EDAB7D8-974E-663B-7243-C4EA31C3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0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addition is commutative and associative </a:t>
            </a:r>
          </a:p>
          <a:p>
            <a:pPr lvl="1"/>
            <a:r>
              <a:rPr lang="en-US" dirty="0"/>
              <a:t>A + B  =  B + A</a:t>
            </a:r>
          </a:p>
          <a:p>
            <a:pPr lvl="1"/>
            <a:r>
              <a:rPr lang="pt-BR" dirty="0"/>
              <a:t>A + (B + C)  =  (A + B) + C </a:t>
            </a:r>
          </a:p>
          <a:p>
            <a:pPr marL="588645" lvl="1" indent="0">
              <a:buNone/>
            </a:pPr>
            <a:endParaRPr lang="pt-BR" dirty="0"/>
          </a:p>
          <a:p>
            <a:pPr marL="588645" lvl="1" indent="0">
              <a:buNone/>
            </a:pPr>
            <a:endParaRPr lang="en-US" dirty="0"/>
          </a:p>
          <a:p>
            <a:r>
              <a:rPr lang="en-US" dirty="0"/>
              <a:t>Matrix multiplication is associative and distributive but </a:t>
            </a:r>
            <a:r>
              <a:rPr lang="en-US" i="1" dirty="0"/>
              <a:t>not </a:t>
            </a:r>
            <a:r>
              <a:rPr lang="en-US" dirty="0"/>
              <a:t>commutative </a:t>
            </a:r>
          </a:p>
          <a:p>
            <a:pPr lvl="1"/>
            <a:r>
              <a:rPr lang="en-US" dirty="0"/>
              <a:t>A(B*C)  =  (A*B)C </a:t>
            </a:r>
          </a:p>
          <a:p>
            <a:pPr lvl="1"/>
            <a:r>
              <a:rPr lang="en-US" dirty="0"/>
              <a:t>A(B + C)  =  A*B + A*C</a:t>
            </a:r>
          </a:p>
          <a:p>
            <a:pPr lvl="1"/>
            <a:r>
              <a:rPr lang="en-US" dirty="0"/>
              <a:t>A*B != B*A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4862F36-70F0-5FEA-7B24-2855473A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29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3750469" cy="339447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2"/>
                </a:solidFill>
              </a:rPr>
              <a:t>Identity matrix </a:t>
            </a:r>
            <a:r>
              <a:rPr lang="en-US" altLang="zh-CN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lvl="1"/>
            <a:r>
              <a:rPr lang="en-US" altLang="zh-CN" dirty="0"/>
              <a:t>Square matrix, 1’s along diagonal, 0’s elsewhere</a:t>
            </a:r>
          </a:p>
          <a:p>
            <a:pPr lvl="1"/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/>
              <a:t>  </a:t>
            </a:r>
            <a:r>
              <a:rPr lang="en-US" altLang="zh-CN" b="1" dirty="0"/>
              <a:t>∙</a:t>
            </a:r>
            <a:r>
              <a:rPr lang="en-US" altLang="zh-CN" dirty="0"/>
              <a:t>  [another matrix] = [that matrix]</a:t>
            </a:r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Diagonal matrix</a:t>
            </a:r>
          </a:p>
          <a:p>
            <a:pPr lvl="1"/>
            <a:r>
              <a:rPr lang="en-US" altLang="zh-CN" dirty="0"/>
              <a:t>Square matrix with numbers along diagonal, 0’s elsewhere</a:t>
            </a:r>
          </a:p>
          <a:p>
            <a:pPr lvl="1"/>
            <a:r>
              <a:rPr lang="en-US" altLang="zh-CN" dirty="0"/>
              <a:t>A diagonal </a:t>
            </a:r>
            <a:r>
              <a:rPr lang="en-US" altLang="zh-CN" b="1" dirty="0"/>
              <a:t>∙</a:t>
            </a:r>
            <a:r>
              <a:rPr lang="en-US" altLang="zh-CN" dirty="0"/>
              <a:t> [another matrix] scales the rows of that matrix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028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0" y="1200150"/>
            <a:ext cx="1328738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241" y="3132534"/>
            <a:ext cx="1478756" cy="1121569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7DD7AF34-0683-43CB-0CED-BEA521BD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Symmetric matrix</a:t>
            </a:r>
          </a:p>
          <a:p>
            <a:pPr>
              <a:buNone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714750" y="1687926"/>
            <a:ext cx="1161965" cy="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3862" y="1200150"/>
            <a:ext cx="1229990" cy="103957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49964B-5E33-7FC3-357E-1CDCE376CDCF}"/>
              </a:ext>
            </a:extLst>
          </p:cNvPr>
          <p:cNvSpPr txBox="1">
            <a:spLocks/>
          </p:cNvSpPr>
          <p:nvPr/>
        </p:nvSpPr>
        <p:spPr>
          <a:xfrm>
            <a:off x="322028" y="4896612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Tx/>
              <a:buSz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 Li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C507D98-2CFE-2079-5798-23F773AD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23892"/>
            <a:ext cx="685800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Python tutorial</a:t>
            </a:r>
            <a:br>
              <a:rPr lang="en-US" dirty="0"/>
            </a:br>
            <a:br>
              <a:rPr lang="en-US" dirty="0"/>
            </a:br>
            <a:r>
              <a:rPr lang="en-US" sz="2100" dirty="0"/>
              <a:t>Setup Conda Environment: </a:t>
            </a:r>
            <a:br>
              <a:rPr lang="en-US" sz="2100" dirty="0"/>
            </a:br>
            <a:r>
              <a:rPr lang="en-US" sz="2100" dirty="0">
                <a:hlinkClick r:id="rId3"/>
              </a:rPr>
              <a:t>https://canvas.pitt.edu/courses/350892/pages/setup-conda-environment?module_item_id=6256065</a:t>
            </a:r>
            <a:r>
              <a:rPr lang="en-US" sz="2100" dirty="0"/>
              <a:t> </a:t>
            </a:r>
            <a:endParaRPr lang="en-US" sz="2100" dirty="0">
              <a:highlight>
                <a:srgbClr val="FFFF00"/>
              </a:highlight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162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70" y="759348"/>
            <a:ext cx="846026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Python Tutorial</a:t>
            </a:r>
            <a:br>
              <a:rPr lang="en-US" dirty="0"/>
            </a:br>
            <a:r>
              <a:rPr lang="en-US" sz="2000" dirty="0"/>
              <a:t>Duration: 60 min</a:t>
            </a:r>
            <a:br>
              <a:rPr lang="en-US" dirty="0"/>
            </a:br>
            <a:br>
              <a:rPr lang="en-US" dirty="0">
                <a:highlight>
                  <a:srgbClr val="FFFF00"/>
                </a:highlight>
              </a:rPr>
            </a:br>
            <a:r>
              <a:rPr lang="en-US" sz="2100" dirty="0">
                <a:hlinkClick r:id="rId3"/>
              </a:rPr>
              <a:t>https://github.com/nineil-pitt/cs2770_spri26/tree/main/supp/lab_1_python</a:t>
            </a:r>
            <a:r>
              <a:rPr lang="en-US" sz="2100" dirty="0"/>
              <a:t> </a:t>
            </a:r>
            <a:br>
              <a:rPr lang="en-US" sz="1800" dirty="0"/>
            </a:br>
            <a:endParaRPr lang="en-US" sz="2100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4" name="Picture 2" descr="Jupyter Notebooks: A Beginner's Guide! | by Pavan Belagatti | ITNEXT">
            <a:extLst>
              <a:ext uri="{FF2B5EF4-FFF2-40B4-BE49-F238E27FC236}">
                <a16:creationId xmlns:a16="http://schemas.microsoft.com/office/drawing/2014/main" id="{E5C504CA-E56C-44C6-70C5-11211D4E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2154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9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819FF-CB47-4433-9CBB-0FDD8D5E67FE}"/>
              </a:ext>
            </a:extLst>
          </p:cNvPr>
          <p:cNvSpPr txBox="1"/>
          <p:nvPr/>
        </p:nvSpPr>
        <p:spPr>
          <a:xfrm>
            <a:off x="1143001" y="4866501"/>
            <a:ext cx="4790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See 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http://cs229.stanford.edu/section/cs229-linalg.pdf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for more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D7C5D0-B48E-5D74-252B-BAC92AC5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0"/>
            <a:ext cx="6858000" cy="516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Linear Algebra Review</a:t>
            </a:r>
            <a:endParaRPr lang="en-US" sz="15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424C8EE-DB02-6BE7-9739-A2B59D8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79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DACC5-9D7F-85ED-B075-468A95BEB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079F1C59-87E6-E1E7-0B7B-944C85CCCD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7360" y="579120"/>
              <a:ext cx="8229599" cy="42468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079F1C59-87E6-E1E7-0B7B-944C85CCCD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360" y="579120"/>
                <a:ext cx="8229599" cy="42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3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images? (in Python) – Image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186362" cy="3657600"/>
          </a:xfrm>
        </p:spPr>
        <p:txBody>
          <a:bodyPr/>
          <a:lstStyle/>
          <a:p>
            <a:r>
              <a:rPr lang="en-US" dirty="0"/>
              <a:t>Python treats images as matrices of numbers</a:t>
            </a:r>
          </a:p>
          <a:p>
            <a:r>
              <a:rPr lang="en-US" dirty="0"/>
              <a:t>To proceed, let’s talk very briefly about how images are formed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366FE9-D62C-DF41-B611-3CB84D01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34503" b="17790"/>
          <a:stretch>
            <a:fillRect/>
          </a:stretch>
        </p:blipFill>
        <p:spPr bwMode="auto">
          <a:xfrm>
            <a:off x="5097780" y="1200150"/>
            <a:ext cx="3791778" cy="33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AEB3D95-4FE0-2FD3-34F9-8CDD14E5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999" y="4628034"/>
            <a:ext cx="14158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latin typeface="Calibri"/>
                <a:ea typeface="+mn-ea"/>
                <a:cs typeface="+mn-cs"/>
              </a:rPr>
              <a:t>Slide credit: Derek Hoiem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B9918EC4-6204-9978-20B7-88DDCFBF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28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1" y="1012372"/>
            <a:ext cx="389810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1" y="800100"/>
            <a:ext cx="143232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5893824" y="4936331"/>
            <a:ext cx="35930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latin typeface="Calibri"/>
                <a:ea typeface="+mn-ea"/>
                <a:cs typeface="+mn-cs"/>
              </a:rPr>
              <a:t>Slide credit: Derek </a:t>
            </a:r>
            <a:r>
              <a:rPr lang="en-US" sz="900" kern="1200" dirty="0" err="1">
                <a:latin typeface="Calibri"/>
                <a:ea typeface="+mn-ea"/>
                <a:cs typeface="+mn-cs"/>
              </a:rPr>
              <a:t>Hoiem</a:t>
            </a:r>
            <a:r>
              <a:rPr lang="en-US" sz="900" kern="1200" dirty="0">
                <a:latin typeface="Calibri"/>
                <a:ea typeface="+mn-ea"/>
                <a:cs typeface="+mn-cs"/>
              </a:rPr>
              <a:t>, Steve Seitz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3952391"/>
            <a:ext cx="6422572" cy="98056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Sample</a:t>
            </a:r>
            <a:r>
              <a:rPr lang="en-US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b="1" dirty="0">
                <a:solidFill>
                  <a:srgbClr val="000000"/>
                </a:solidFill>
              </a:rPr>
              <a:t>Quantize</a:t>
            </a:r>
            <a:r>
              <a:rPr lang="en-US" dirty="0">
                <a:solidFill>
                  <a:srgbClr val="000000"/>
                </a:solidFill>
              </a:rPr>
              <a:t> each sample (round to nearest integer)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AAB02B-7CDC-EE4D-F0AD-CA75F4E5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Images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77B2BA0-0048-F98D-FD84-75F0087C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34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340644" y="979715"/>
            <a:ext cx="6515100" cy="323509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Sample</a:t>
            </a:r>
            <a:r>
              <a:rPr lang="en-US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b="1" dirty="0">
                <a:solidFill>
                  <a:srgbClr val="000000"/>
                </a:solidFill>
              </a:rPr>
              <a:t>Quantize</a:t>
            </a:r>
            <a:r>
              <a:rPr lang="en-US" dirty="0">
                <a:solidFill>
                  <a:srgbClr val="000000"/>
                </a:solidFill>
              </a:rPr>
              <a:t> each sample (round to nearest integer)</a:t>
            </a:r>
          </a:p>
          <a:p>
            <a:r>
              <a:rPr lang="en-US" dirty="0">
                <a:solidFill>
                  <a:srgbClr val="000000"/>
                </a:solidFill>
              </a:rPr>
              <a:t>What does quantizing signal look like?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/>
          </a:p>
        </p:txBody>
      </p:sp>
      <p:sp>
        <p:nvSpPr>
          <p:cNvPr id="74756" name="Text Box 10"/>
          <p:cNvSpPr txBox="1">
            <a:spLocks noChangeArrowheads="1"/>
          </p:cNvSpPr>
          <p:nvPr/>
        </p:nvSpPr>
        <p:spPr bwMode="auto">
          <a:xfrm>
            <a:off x="6762750" y="4954191"/>
            <a:ext cx="11945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latin typeface="Calibri"/>
                <a:ea typeface="+mn-ea"/>
                <a:cs typeface="Arial" pitchFamily="34" charset="0"/>
              </a:rPr>
              <a:t>Adapted from S. Seitz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5433" y="3425081"/>
            <a:ext cx="5964482" cy="1508522"/>
            <a:chOff x="-21737" y="2881305"/>
            <a:chExt cx="7952933" cy="2011318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1821" y="3359143"/>
              <a:ext cx="3989375" cy="1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621" y="3255955"/>
              <a:ext cx="12700" cy="873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0021" y="3478205"/>
              <a:ext cx="127000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0921" y="2760655"/>
              <a:ext cx="0" cy="812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18021" y="2881305"/>
              <a:ext cx="188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0" name="Picture 10" descr="image_func"/>
            <p:cNvPicPr>
              <a:picLocks noChangeAspect="1" noChangeArrowheads="1"/>
            </p:cNvPicPr>
            <p:nvPr/>
          </p:nvPicPr>
          <p:blipFill>
            <a:blip r:embed="rId8" cstate="print"/>
            <a:srcRect l="53148" t="52576"/>
            <a:stretch>
              <a:fillRect/>
            </a:stretch>
          </p:blipFill>
          <p:spPr bwMode="auto">
            <a:xfrm>
              <a:off x="960193" y="3286117"/>
              <a:ext cx="1987902" cy="153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428" y="3940182"/>
              <a:ext cx="620721" cy="255591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-21737" y="3826441"/>
              <a:ext cx="1241443" cy="4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350" b="1" kern="1200" dirty="0">
                  <a:latin typeface="Calibri"/>
                  <a:ea typeface="+mn-ea"/>
                  <a:cs typeface="+mn-cs"/>
                </a:rPr>
                <a:t>2D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6473" y="2041860"/>
            <a:ext cx="5959787" cy="1014413"/>
            <a:chOff x="-307332" y="5332182"/>
            <a:chExt cx="7946382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406795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-307332" y="5745387"/>
              <a:ext cx="124142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350" b="1" kern="1200" dirty="0">
                  <a:latin typeface="Calibri"/>
                  <a:ea typeface="+mn-ea"/>
                  <a:cs typeface="+mn-cs"/>
                </a:rPr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332182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sz="1350" kern="1200" dirty="0">
                    <a:latin typeface="Calibri"/>
                    <a:ea typeface="+mn-ea"/>
                    <a:cs typeface="+mn-cs"/>
                  </a:rPr>
                  <a:t>                     </a:t>
                </a:r>
                <a:r>
                  <a:rPr lang="en-US" sz="825" kern="1200" dirty="0">
                    <a:latin typeface="Calibri"/>
                    <a:ea typeface="+mn-ea"/>
                    <a:cs typeface="+mn-cs"/>
                  </a:rPr>
                  <a:t>5.9                  4.6</a:t>
                </a:r>
                <a:endParaRPr lang="en-US" sz="1350" kern="1200" dirty="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b="1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881457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85183" y="1922593"/>
            <a:ext cx="77136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825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6                    5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9035" y="2629179"/>
            <a:ext cx="557225" cy="1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9DCADF-0ADF-1C51-2500-A48E21EE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Images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1D8213B-8A7F-1227-26F9-7A3F54BD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66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1304925" y="3280636"/>
            <a:ext cx="656153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2033588" y="4847499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63654" y="4847499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6867525" y="4841546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66" y="958917"/>
            <a:ext cx="2052638" cy="180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2222897" y="2794861"/>
            <a:ext cx="2376488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599385" y="2794862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599385" y="2794861"/>
            <a:ext cx="2375297" cy="458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1362076" y="1038691"/>
            <a:ext cx="2054020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latin typeface="Calibri"/>
                <a:ea typeface="+mn-ea"/>
                <a:cs typeface="+mn-cs"/>
              </a:rPr>
              <a:t>Color images, RGB color space: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latin typeface="Calibri"/>
                <a:ea typeface="+mn-ea"/>
                <a:cs typeface="+mn-cs"/>
              </a:rPr>
              <a:t>Split image into three channels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600955" y="4985316"/>
            <a:ext cx="280035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88" kern="1200" dirty="0">
                <a:latin typeface="Calibri"/>
                <a:ea typeface="+mn-ea"/>
                <a:cs typeface="+mn-cs"/>
              </a:rPr>
              <a:t>Adapted from Kristen </a:t>
            </a:r>
            <a:r>
              <a:rPr lang="en-US" sz="788" kern="1200" dirty="0" err="1">
                <a:latin typeface="Calibri"/>
                <a:ea typeface="+mn-ea"/>
                <a:cs typeface="+mn-cs"/>
              </a:rPr>
              <a:t>Grauman</a:t>
            </a:r>
            <a:endParaRPr lang="en-US" sz="788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05D0D-8672-2D7E-8E4F-F1384E81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Color Images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F33DCB9C-EA89-66BA-D48B-3E080361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12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46" y="1071607"/>
            <a:ext cx="3625175" cy="1771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Color images represented as a matrix with multiple channels (=1 if grayscale)</a:t>
            </a:r>
          </a:p>
          <a:p>
            <a:pPr>
              <a:defRPr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Suppose we have a 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NxM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[0,0,0] = top-left pixel value in R-channel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(y, x, b) = y pixels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down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, x pixels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to right 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1350" baseline="30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(N, M, 2) = bottom-right pixel in B-channel</a:t>
            </a:r>
          </a:p>
          <a:p>
            <a:pPr lvl="1">
              <a:defRPr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cv2.imread(filename) returns a uint8 image (values 0 to 255)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72146"/>
              </p:ext>
            </p:extLst>
          </p:nvPr>
        </p:nvGraphicFramePr>
        <p:xfrm>
          <a:off x="5242892" y="21717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24665"/>
              </p:ext>
            </p:extLst>
          </p:nvPr>
        </p:nvGraphicFramePr>
        <p:xfrm>
          <a:off x="4868682" y="18288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74386"/>
              </p:ext>
            </p:extLst>
          </p:nvPr>
        </p:nvGraphicFramePr>
        <p:xfrm>
          <a:off x="4477080" y="14859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8191830" y="1314450"/>
            <a:ext cx="309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8583432" y="1657350"/>
            <a:ext cx="31931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900492" y="1943100"/>
            <a:ext cx="309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4019881" y="1314450"/>
            <a:ext cx="49244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row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5400000">
            <a:off x="3505531" y="2343151"/>
            <a:ext cx="1371600" cy="2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4419931" y="1200150"/>
            <a:ext cx="8002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column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162880" y="1371600"/>
            <a:ext cx="3028950" cy="1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3" name="TextBox 13"/>
          <p:cNvSpPr txBox="1">
            <a:spLocks noChangeArrowheads="1"/>
          </p:cNvSpPr>
          <p:nvPr/>
        </p:nvSpPr>
        <p:spPr bwMode="auto">
          <a:xfrm>
            <a:off x="6614653" y="4993481"/>
            <a:ext cx="2800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latin typeface="Calibri"/>
                <a:ea typeface="+mn-ea"/>
                <a:cs typeface="+mn-cs"/>
              </a:rPr>
              <a:t>Adapted from Derek </a:t>
            </a:r>
            <a:r>
              <a:rPr lang="en-US" sz="900" kern="1200" dirty="0" err="1">
                <a:latin typeface="Calibri"/>
                <a:ea typeface="+mn-ea"/>
                <a:cs typeface="+mn-cs"/>
              </a:rPr>
              <a:t>Hoiem</a:t>
            </a:r>
            <a:endParaRPr lang="en-US" sz="90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D73E06-A18A-E835-3E67-6853F2D0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Images in Python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E23437A6-8BD3-6776-0FC7-890F9FA9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2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166237" cy="3657600"/>
          </a:xfrm>
        </p:spPr>
        <p:txBody>
          <a:bodyPr/>
          <a:lstStyle/>
          <a:p>
            <a:pPr algn="just"/>
            <a:r>
              <a:rPr lang="en-US" dirty="0"/>
              <a:t>Vectors and matrices are just collections of ordered numbers that represent something: movements in space, scaling factors, word counts, movie ratings, pixel brightness, etc.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We’ll define some common uses and standard operations on them.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7343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98F5EA-BB53-FBF8-185E-0BB35BBF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Vectors and Matrices</a:t>
            </a:r>
          </a:p>
        </p:txBody>
      </p:sp>
      <p:pic>
        <p:nvPicPr>
          <p:cNvPr id="53250" name="Picture 2" descr="Matriz ">
            <a:extLst>
              <a:ext uri="{FF2B5EF4-FFF2-40B4-BE49-F238E27FC236}">
                <a16:creationId xmlns:a16="http://schemas.microsoft.com/office/drawing/2014/main" id="{842B0520-727F-12B1-E75D-33EF35D6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75895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DE6AE82E-E629-2EE0-4384-ABA7F1780E73}"/>
              </a:ext>
            </a:extLst>
          </p:cNvPr>
          <p:cNvSpPr txBox="1">
            <a:spLocks/>
          </p:cNvSpPr>
          <p:nvPr/>
        </p:nvSpPr>
        <p:spPr>
          <a:xfrm>
            <a:off x="7772400" y="22993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 = n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x}^T \mathbf{y} =&#10;\begin{bmatrix}&#10;x_1 &amp; \dots &amp; x_n&#10;\end{bmatrix}&#10;\begin{bmatrix}&#10;y_1 \\ \vdots \\ y_n&#10;\end{bmatrix}&#10;= \sum_{i=1}^n x_i y_i \qquad (\textrm{scalar})$ 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\mathbf{A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\in \mathbb{R}^{n \times 1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\in \mathbb{R}^{1 \times n}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= &#10;\begin{bmatrix}&#10;v_1 &amp; v_2 &amp; \dots &amp; v_n&#10;\end{bmatrix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_{11} &amp; a_{12} &amp; a_{13} &amp; \dots &amp; a_{1n} \\&#10;a_{21} &amp; a_{22} &amp; a_{23} &amp; \dots &amp; a_{2n} \\&#10;\vdots &amp; &amp; &amp; &amp; \vdots \\&#10;a_{m1} &amp; a_{m2} &amp; a_{m3} &amp; \dots &amp; a_{mn}&#10;\end{bmatrix}$&#10;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\in \mathbb{R}^{m \times n}$&#10;&#10;&#10;\end{document}"/>
  <p:tag name="IGUANATEXSIZE" val="20"/>
</p:tagLst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webextensions/webextension1.xml><?xml version="1.0" encoding="utf-8"?>
<we:webextension xmlns:we="http://schemas.microsoft.com/office/webextensions/webextension/2010/11" id="{3965251C-C654-AA43-A710-63BD3EA5368E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presentationId&quot;:8127503,&quot;slideId&quot;:141100642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1647</Words>
  <Application>Microsoft Macintosh PowerPoint</Application>
  <PresentationFormat>On-screen Show (16:9)</PresentationFormat>
  <Paragraphs>628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Brilho</vt:lpstr>
      <vt:lpstr>[Supp] CS 2770: Linear Algebra</vt:lpstr>
      <vt:lpstr>Motivation: How can we encode this image?</vt:lpstr>
      <vt:lpstr>Linear Algebra Review</vt:lpstr>
      <vt:lpstr>What are images? (in Python) – Image Formation</vt:lpstr>
      <vt:lpstr>Digital Images</vt:lpstr>
      <vt:lpstr>Digital Images</vt:lpstr>
      <vt:lpstr>Digital Color Images</vt:lpstr>
      <vt:lpstr>Images in Python</vt:lpstr>
      <vt:lpstr>Vectors and Matrices</vt:lpstr>
      <vt:lpstr>Vector</vt:lpstr>
      <vt:lpstr>Vector</vt:lpstr>
      <vt:lpstr>Vectors have two main uses</vt:lpstr>
      <vt:lpstr>PowerPoint Presentation</vt:lpstr>
      <vt:lpstr>PowerPoint Presentation</vt:lpstr>
      <vt:lpstr>PowerPoint Presentation</vt:lpstr>
      <vt:lpstr>Example: Feature representation</vt:lpstr>
      <vt:lpstr>Matrix</vt:lpstr>
      <vt:lpstr>Matrix Operations</vt:lpstr>
      <vt:lpstr>PowerPoint Presentation</vt:lpstr>
      <vt:lpstr>PowerPoint Presentation</vt:lpstr>
      <vt:lpstr>PowerPoint Presentation</vt:lpstr>
      <vt:lpstr>PowerPoint Presentation</vt:lpstr>
      <vt:lpstr>Different Types of Product</vt:lpstr>
      <vt:lpstr>Matrix Operations</vt:lpstr>
      <vt:lpstr>Matrix Operation Properties</vt:lpstr>
      <vt:lpstr>Special Matrices</vt:lpstr>
      <vt:lpstr>Special Matrices</vt:lpstr>
      <vt:lpstr>Python tutorial  Setup Conda Environment:  https://canvas.pitt.edu/courses/350892/pages/setup-conda-environment?module_item_id=6256065 </vt:lpstr>
      <vt:lpstr>Python Tutorial Duration: 60 min  https://github.com/nineil-pitt/cs2770_spri26/tree/main/supp/lab_1_python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104</cp:revision>
  <cp:lastPrinted>2026-01-09T18:10:43Z</cp:lastPrinted>
  <dcterms:created xsi:type="dcterms:W3CDTF">2011-07-05T14:46:51Z</dcterms:created>
  <dcterms:modified xsi:type="dcterms:W3CDTF">2026-01-12T18:27:17Z</dcterms:modified>
</cp:coreProperties>
</file>