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589" r:id="rId2"/>
    <p:sldId id="586" r:id="rId3"/>
    <p:sldId id="587" r:id="rId4"/>
    <p:sldId id="588" r:id="rId5"/>
    <p:sldId id="711" r:id="rId6"/>
    <p:sldId id="665" r:id="rId7"/>
    <p:sldId id="666" r:id="rId8"/>
    <p:sldId id="667" r:id="rId9"/>
    <p:sldId id="668" r:id="rId10"/>
    <p:sldId id="669" r:id="rId11"/>
    <p:sldId id="683" r:id="rId12"/>
    <p:sldId id="671" r:id="rId13"/>
    <p:sldId id="685" r:id="rId14"/>
    <p:sldId id="686" r:id="rId15"/>
    <p:sldId id="687" r:id="rId16"/>
    <p:sldId id="688" r:id="rId17"/>
    <p:sldId id="689" r:id="rId18"/>
    <p:sldId id="690" r:id="rId19"/>
    <p:sldId id="705" r:id="rId20"/>
    <p:sldId id="691" r:id="rId21"/>
    <p:sldId id="692" r:id="rId22"/>
    <p:sldId id="706" r:id="rId23"/>
    <p:sldId id="693" r:id="rId24"/>
    <p:sldId id="694" r:id="rId25"/>
    <p:sldId id="695" r:id="rId26"/>
    <p:sldId id="696" r:id="rId27"/>
    <p:sldId id="697" r:id="rId28"/>
    <p:sldId id="698" r:id="rId29"/>
    <p:sldId id="707" r:id="rId30"/>
    <p:sldId id="699" r:id="rId31"/>
    <p:sldId id="700" r:id="rId32"/>
    <p:sldId id="701" r:id="rId33"/>
    <p:sldId id="702" r:id="rId34"/>
    <p:sldId id="710" r:id="rId35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  <p:cmAuthor id="3" name="Nils Ever Murrugarra Llerena" initials="NEML" lastIdx="1" clrIdx="2">
    <p:extLst>
      <p:ext uri="{19B8F6BF-5375-455C-9EA6-DF929625EA0E}">
        <p15:presenceInfo xmlns:p15="http://schemas.microsoft.com/office/powerpoint/2012/main" userId="Nils Ever Murrugarra Ller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6" autoAdjust="0"/>
    <p:restoredTop sz="88533"/>
  </p:normalViewPr>
  <p:slideViewPr>
    <p:cSldViewPr snapToGrid="0">
      <p:cViewPr varScale="1">
        <p:scale>
          <a:sx n="167" d="100"/>
          <a:sy n="167" d="100"/>
        </p:scale>
        <p:origin x="2232" y="176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708FC65-AFA6-AC40-9C95-C79DEE6C8A85}" type="slidenum">
              <a:rPr lang="en-US" altLang="x-none" sz="1300"/>
              <a:pPr/>
              <a:t>15</a:t>
            </a:fld>
            <a:endParaRPr lang="en-US" altLang="x-none" sz="1300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https://</a:t>
            </a:r>
            <a:r>
              <a:rPr lang="en-US" altLang="x-none" dirty="0" err="1"/>
              <a:t>www.youtube.com</a:t>
            </a:r>
            <a:r>
              <a:rPr lang="en-US" altLang="x-none" dirty="0"/>
              <a:t>/</a:t>
            </a:r>
            <a:r>
              <a:rPr lang="en-US" altLang="x-none" dirty="0" err="1"/>
              <a:t>watch?v</a:t>
            </a:r>
            <a:r>
              <a:rPr lang="en-US" altLang="x-none" dirty="0"/>
              <a:t>=1FfX2xW3104&amp;ab_channel=</a:t>
            </a:r>
            <a:r>
              <a:rPr lang="en-US" altLang="x-none" dirty="0" err="1"/>
              <a:t>freeCodeCamp.org</a:t>
            </a:r>
            <a:endParaRPr lang="en-US" altLang="x-none" dirty="0"/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https://</a:t>
            </a:r>
            <a:r>
              <a:rPr lang="en-US" altLang="x-none" dirty="0" err="1"/>
              <a:t>www.youtube.com</a:t>
            </a:r>
            <a:r>
              <a:rPr lang="en-US" altLang="x-none" dirty="0"/>
              <a:t>/</a:t>
            </a:r>
            <a:r>
              <a:rPr lang="en-US" altLang="x-none" dirty="0" err="1"/>
              <a:t>watch?v</a:t>
            </a:r>
            <a:r>
              <a:rPr lang="en-US" altLang="x-none" dirty="0"/>
              <a:t>=</a:t>
            </a:r>
            <a:r>
              <a:rPr lang="en-US" altLang="x-none" dirty="0" err="1"/>
              <a:t>bOCHTHkBoAs&amp;ab_channel</a:t>
            </a:r>
            <a:r>
              <a:rPr lang="en-US" altLang="x-none" dirty="0"/>
              <a:t>=Fireship</a:t>
            </a:r>
          </a:p>
          <a:p>
            <a:pPr eaLnBrk="1" hangingPunct="1"/>
            <a:r>
              <a:rPr lang="en-US" altLang="x-none" dirty="0"/>
              <a:t>	Start</a:t>
            </a:r>
          </a:p>
          <a:p>
            <a:pPr eaLnBrk="1" hangingPunct="1"/>
            <a:r>
              <a:rPr lang="en-US" altLang="x-none" dirty="0"/>
              <a:t>	Floating Point Numbers</a:t>
            </a:r>
          </a:p>
          <a:p>
            <a:pPr eaLnBrk="1" hangingPunct="1"/>
            <a:r>
              <a:rPr lang="en-US" altLang="x-none" dirty="0"/>
              <a:t>	Set Theory</a:t>
            </a:r>
          </a:p>
          <a:p>
            <a:pPr eaLnBrk="1" hangingPunct="1"/>
            <a:r>
              <a:rPr lang="en-US" altLang="x-none" dirty="0"/>
              <a:t>	Complexity Theory</a:t>
            </a:r>
          </a:p>
          <a:p>
            <a:pPr eaLnBrk="1" hangingPunct="1"/>
            <a:r>
              <a:rPr lang="en-US" altLang="x-none" dirty="0"/>
              <a:t>	Statistics</a:t>
            </a:r>
          </a:p>
          <a:p>
            <a:pPr eaLnBrk="1" hangingPunct="1"/>
            <a:r>
              <a:rPr lang="en-US" altLang="x-none" dirty="0"/>
              <a:t>	</a:t>
            </a:r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https://</a:t>
            </a:r>
            <a:r>
              <a:rPr lang="en-US" altLang="x-none" dirty="0" err="1"/>
              <a:t>www.youtube.com</a:t>
            </a:r>
            <a:r>
              <a:rPr lang="en-US" altLang="x-none" dirty="0"/>
              <a:t>/</a:t>
            </a:r>
            <a:r>
              <a:rPr lang="en-US" altLang="x-none" dirty="0" err="1"/>
              <a:t>watch?v</a:t>
            </a:r>
            <a:r>
              <a:rPr lang="en-US" altLang="x-none" dirty="0"/>
              <a:t>=q4L-wUF3yig&amp;ab_channel=</a:t>
            </a:r>
            <a:r>
              <a:rPr lang="en-US" altLang="x-none" dirty="0" err="1"/>
              <a:t>DidaskoGroup</a:t>
            </a:r>
            <a:endParaRPr lang="en-US" altLang="x-none" dirty="0"/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https://</a:t>
            </a:r>
            <a:r>
              <a:rPr lang="en-US" altLang="x-none" dirty="0" err="1"/>
              <a:t>www.youtube.com</a:t>
            </a:r>
            <a:r>
              <a:rPr lang="en-US" altLang="x-none" dirty="0"/>
              <a:t>/</a:t>
            </a:r>
            <a:r>
              <a:rPr lang="en-US" altLang="x-none" dirty="0" err="1"/>
              <a:t>watch?v</a:t>
            </a:r>
            <a:r>
              <a:rPr lang="en-US" altLang="x-none" dirty="0"/>
              <a:t>=oJhAPsy9hBU&amp;ab_channel=</a:t>
            </a:r>
            <a:r>
              <a:rPr lang="en-US" altLang="x-none" dirty="0" err="1"/>
              <a:t>Intermation</a:t>
            </a:r>
            <a:r>
              <a:rPr lang="en-US" altLang="x-none" dirty="0"/>
              <a:t> </a:t>
            </a:r>
            <a:r>
              <a:rPr lang="en-US" altLang="x-none" dirty="0">
                <a:sym typeface="Wingdings" pitchFamily="2" charset="2"/>
              </a:rPr>
              <a:t> Example Traffic lights (conditions)</a:t>
            </a:r>
            <a:endParaRPr lang="en-US" altLang="x-none" dirty="0"/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##</a:t>
            </a:r>
          </a:p>
          <a:p>
            <a:pPr eaLnBrk="1" hangingPunct="1"/>
            <a:r>
              <a:rPr lang="en-US" altLang="x-none" dirty="0"/>
              <a:t>https://</a:t>
            </a:r>
            <a:r>
              <a:rPr lang="en-US" altLang="x-none" dirty="0" err="1"/>
              <a:t>www.youtube.com</a:t>
            </a:r>
            <a:r>
              <a:rPr lang="en-US" altLang="x-none" dirty="0"/>
              <a:t>/</a:t>
            </a:r>
            <a:r>
              <a:rPr lang="en-US" altLang="x-none" dirty="0" err="1"/>
              <a:t>watch?v</a:t>
            </a:r>
            <a:r>
              <a:rPr lang="en-US" altLang="x-none" dirty="0"/>
              <a:t>=iF0I2SPk5JU&amp;ab_channel=Sahil%26Sarra</a:t>
            </a:r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3ABC2C5-861E-6D47-A909-797F284C4E1B}" type="slidenum">
              <a:rPr lang="en-US" altLang="x-none" sz="1300"/>
              <a:pPr/>
              <a:t>16</a:t>
            </a:fld>
            <a:endParaRPr lang="en-US" altLang="x-none" sz="13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Home experiment: record voice at different sampling rates</a:t>
            </a:r>
          </a:p>
          <a:p>
            <a:pPr eaLnBrk="1" hangingPunct="1"/>
            <a:r>
              <a:rPr lang="en-US" altLang="x-none" dirty="0"/>
              <a:t>Also related to </a:t>
            </a:r>
            <a:r>
              <a:rPr lang="en-US" altLang="x-none" dirty="0" err="1"/>
              <a:t>Reimann</a:t>
            </a:r>
            <a:r>
              <a:rPr lang="en-US" altLang="x-none" dirty="0"/>
              <a:t> sums for those calculus folks out there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115A801-1E96-1141-803D-C9E3F61CDFD8}" type="slidenum">
              <a:rPr lang="en-US" altLang="x-none" sz="1300"/>
              <a:pPr/>
              <a:t>17</a:t>
            </a:fld>
            <a:endParaRPr lang="en-US" altLang="x-none" sz="13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/>
              <a:t>Church-Turing thesis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C49D11D-3665-7B4C-B175-F923BBF8732C}" type="slidenum">
              <a:rPr lang="en-US" altLang="x-none" sz="1300"/>
              <a:pPr/>
              <a:t>18</a:t>
            </a:fld>
            <a:endParaRPr lang="en-US" altLang="x-none" sz="1300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2C5231A-7E17-A842-B61C-CBE19C184346}" type="slidenum">
              <a:rPr lang="en-US" altLang="x-none" sz="1300"/>
              <a:pPr/>
              <a:t>20</a:t>
            </a:fld>
            <a:endParaRPr lang="en-US" altLang="x-none" sz="1300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AD90339-ADE4-134D-BE86-DD2D24057DDA}" type="slidenum">
              <a:rPr lang="en-US" altLang="x-none" sz="1300"/>
              <a:pPr/>
              <a:t>21</a:t>
            </a:fld>
            <a:endParaRPr lang="en-US" altLang="x-none" sz="1300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https://</a:t>
            </a:r>
            <a:r>
              <a:rPr lang="en-US" altLang="x-none" dirty="0" err="1"/>
              <a:t>plc.home.blog</a:t>
            </a:r>
            <a:r>
              <a:rPr lang="en-US" altLang="x-none" dirty="0"/>
              <a:t>/2014/05/17/</a:t>
            </a:r>
            <a:r>
              <a:rPr lang="en-US" altLang="x-none" dirty="0" err="1"/>
              <a:t>mitsubishi</a:t>
            </a:r>
            <a:r>
              <a:rPr lang="en-US" altLang="x-none" dirty="0"/>
              <a:t>-plc-ladder-control-traffic-lights/</a:t>
            </a:r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https://</a:t>
            </a:r>
            <a:r>
              <a:rPr lang="en-US" altLang="x-none" dirty="0" err="1"/>
              <a:t>www.google.com</a:t>
            </a:r>
            <a:r>
              <a:rPr lang="en-US" altLang="x-none" dirty="0"/>
              <a:t>/</a:t>
            </a:r>
            <a:r>
              <a:rPr lang="en-US" altLang="x-none" dirty="0" err="1"/>
              <a:t>imgres?imgurl</a:t>
            </a:r>
            <a:r>
              <a:rPr lang="en-US" altLang="x-none" dirty="0"/>
              <a:t>=https%3A%2F%2Fi.ytimg.com%2Fvi%2F2EAEC0MLyFA%2Fsddefault.jpg&amp;tbnid=Hxd45Q4nfb8VaM&amp;vet=10CAwQ1JoKKARqFwoTCNjTzcnAiI8DFQAAAAAdAAAAABAf..i&amp;imgrefurl=https%3A%2F%2Fwww.youtube.com%2Fwatch%3Fv%3D2EAEC0MLyFA&amp;docid=jH3vIMp6kyY7AM&amp;w=640&amp;h=480&amp;itg=1&amp;q=logic%20for%20driving%20traffic%20lights&amp;ved=0CAwQ1JoKKARqFwoTCNjTzcnAiI8DFQAAAAAdAAAAABAf</a:t>
            </a:r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5C7A5-3AF9-6691-4CEE-2EA2BC38A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1">
            <a:extLst>
              <a:ext uri="{FF2B5EF4-FFF2-40B4-BE49-F238E27FC236}">
                <a16:creationId xmlns:a16="http://schemas.microsoft.com/office/drawing/2014/main" id="{9C75B021-18EF-A28B-AC0A-77DEC594C3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AD90339-ADE4-134D-BE86-DD2D24057DDA}" type="slidenum">
              <a:rPr lang="en-US" altLang="x-none" sz="1300"/>
              <a:pPr/>
              <a:t>22</a:t>
            </a:fld>
            <a:endParaRPr lang="en-US" altLang="x-none" sz="1300" dirty="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5CE3AA1-141B-382C-8EAE-1FB4124C9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F372CE0-45E8-F050-512A-E53AEC53A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00641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4F6242C-3D99-9C44-9C0A-5FAE540FBEE4}" type="slidenum">
              <a:rPr lang="en-US" altLang="x-none" sz="1300"/>
              <a:pPr/>
              <a:t>23</a:t>
            </a:fld>
            <a:endParaRPr lang="en-US" altLang="x-none" sz="1300" dirty="0"/>
          </a:p>
        </p:txBody>
      </p:sp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F4E131E-9C80-464B-A3FA-C9FE52BC9E69}" type="slidenum">
              <a:rPr lang="en-US" altLang="x-none" sz="1300"/>
              <a:pPr/>
              <a:t>24</a:t>
            </a:fld>
            <a:endParaRPr lang="en-US" altLang="x-none" sz="1300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Hardware Design – Logical Operations</a:t>
            </a:r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Computer Graphics – Matrix Operations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032A744-A2A5-6F4C-A2EB-8BDE10A88589}" type="slidenum">
              <a:rPr lang="en-US" altLang="x-none" sz="1300"/>
              <a:pPr/>
              <a:t>26</a:t>
            </a:fld>
            <a:endParaRPr lang="en-US" altLang="x-none" sz="1300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714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D5A026-0D19-0B4D-B62D-7A9DBF3D07E3}" type="slidenum">
              <a:rPr lang="en-US" altLang="x-none" sz="1300"/>
              <a:pPr/>
              <a:t>28</a:t>
            </a:fld>
            <a:endParaRPr lang="en-US" altLang="x-none" sz="1300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Steps?</a:t>
            </a:r>
          </a:p>
          <a:p>
            <a:pPr eaLnBrk="1" hangingPunct="1"/>
            <a:r>
              <a:rPr lang="en-US" altLang="x-none" dirty="0"/>
              <a:t>Right / Left foot?</a:t>
            </a:r>
            <a:endParaRPr lang="x-none" alt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79B98-4578-088F-E7DE-5B439E26E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031">
            <a:extLst>
              <a:ext uri="{FF2B5EF4-FFF2-40B4-BE49-F238E27FC236}">
                <a16:creationId xmlns:a16="http://schemas.microsoft.com/office/drawing/2014/main" id="{E68AA0A8-A62F-03BA-113A-2B02461DC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D5A026-0D19-0B4D-B62D-7A9DBF3D07E3}" type="slidenum">
              <a:rPr lang="en-US" altLang="x-none" sz="1300"/>
              <a:pPr/>
              <a:t>29</a:t>
            </a:fld>
            <a:endParaRPr lang="en-US" altLang="x-none" sz="1300" dirty="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ED88A19-3D81-6707-3630-5D4826142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FC19AFF-6675-174E-FDA6-20F4FA5E8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59597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2C5231A-7E17-A842-B61C-CBE19C184346}" type="slidenum">
              <a:rPr lang="en-US" altLang="x-none" sz="1300"/>
              <a:pPr/>
              <a:t>30</a:t>
            </a:fld>
            <a:endParaRPr lang="en-US" altLang="x-none" sz="1300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7834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x-none" dirty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803FB81-53BD-5E4E-AA7A-BC3F8D7E152F}" type="slidenum">
              <a:rPr lang="en-US" altLang="x-none" sz="1300"/>
              <a:pPr/>
              <a:t>31</a:t>
            </a:fld>
            <a:endParaRPr lang="en-US" altLang="x-none" sz="13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05DC7-CEE3-6147-9E52-2F323A41A9A6}" type="slidenum">
              <a:rPr lang="en-US" altLang="x-none" sz="1300"/>
              <a:pPr/>
              <a:t>33</a:t>
            </a:fld>
            <a:endParaRPr lang="en-US" altLang="x-none" sz="1300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E153C-CCA7-01F2-6B97-3FAF81EDC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31">
            <a:extLst>
              <a:ext uri="{FF2B5EF4-FFF2-40B4-BE49-F238E27FC236}">
                <a16:creationId xmlns:a16="http://schemas.microsoft.com/office/drawing/2014/main" id="{68502BDA-8A30-48BC-6497-F92E2C83D2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05DC7-CEE3-6147-9E52-2F323A41A9A6}" type="slidenum">
              <a:rPr lang="en-US" altLang="x-none" sz="1300"/>
              <a:pPr/>
              <a:t>34</a:t>
            </a:fld>
            <a:endParaRPr lang="en-US" altLang="x-none" sz="1300" dirty="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26187FB0-1BF2-1BDA-09EB-CE1CBF7E85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952EAAF-866C-7E3A-5CBA-4FC79DAA6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648126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966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19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35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89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415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6C09B4-7DF3-774D-B1D3-3A3E51B2B458}" type="slidenum">
              <a:rPr lang="en-US" altLang="x-none" sz="1300"/>
              <a:pPr/>
              <a:t>13</a:t>
            </a:fld>
            <a:endParaRPr lang="en-US" altLang="x-none" sz="13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924ADD-2641-1747-A48E-E24DA843AEBF}" type="slidenum">
              <a:rPr lang="en-US" altLang="x-none" sz="1300"/>
              <a:pPr/>
              <a:t>14</a:t>
            </a:fld>
            <a:endParaRPr lang="en-US" altLang="x-none" sz="13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56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em177@pit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pitt.edu/courses/366893/files/23150453?module_item_id=625543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anvas.pitt.edu/courses/350154/files/23150455?module_item_id=635623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OCHTHkBoAs?feature=oembed" TargetMode="External"/><Relationship Id="rId4" Type="http://schemas.openxmlformats.org/officeDocument/2006/relationships/hyperlink" Target="https://www.online-pytho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em177@pitt.edu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hyperlink" Target="https://www.when2meet.com/?34260466-wJLUb" TargetMode="External"/><Relationship Id="rId4" Type="http://schemas.openxmlformats.org/officeDocument/2006/relationships/hyperlink" Target="https://nineil.github.io/courses/spring26_cs44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Discrete Structures for Computer Science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>
                <a:hlinkClick r:id="rId3"/>
              </a:rPr>
              <a:t>nem177@pitt.</a:t>
            </a:r>
            <a:r>
              <a:rPr lang="en-US" dirty="0">
                <a:hlinkClick r:id="rId3"/>
              </a:rPr>
              <a:t>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3030236" y="3942240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2801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There will be a lot of work!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However, you will learn a lot :). Please, ask </a:t>
            </a:r>
            <a:br>
              <a:rPr lang="en-US" sz="2400" b="0" i="0" dirty="0">
                <a:effectLst/>
                <a:latin typeface="Times New Roman" panose="02020603050405020304" pitchFamily="18" charset="0"/>
              </a:rPr>
            </a:br>
            <a:r>
              <a:rPr lang="en-US" sz="2400" b="0" i="0" dirty="0">
                <a:effectLst/>
                <a:latin typeface="Times New Roman" panose="02020603050405020304" pitchFamily="18" charset="0"/>
              </a:rPr>
              <a:t>questions in class and use office hours </a:t>
            </a:r>
            <a:br>
              <a:rPr lang="en-US" sz="2400" b="0" i="0" dirty="0">
                <a:effectLst/>
                <a:latin typeface="Times New Roman" panose="02020603050405020304" pitchFamily="18" charset="0"/>
              </a:rPr>
            </a:br>
            <a:r>
              <a:rPr lang="en-US" sz="2400" b="0" i="0" dirty="0">
                <a:effectLst/>
                <a:latin typeface="Times New Roman" panose="02020603050405020304" pitchFamily="18" charset="0"/>
              </a:rPr>
              <a:t>as needed. 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I would like to help you much as possible.</a:t>
            </a:r>
            <a:endParaRPr lang="en-US" sz="2400" dirty="0"/>
          </a:p>
        </p:txBody>
      </p:sp>
      <p:pic>
        <p:nvPicPr>
          <p:cNvPr id="4098" name="Picture 2" descr="you got it boss">
            <a:extLst>
              <a:ext uri="{FF2B5EF4-FFF2-40B4-BE49-F238E27FC236}">
                <a16:creationId xmlns:a16="http://schemas.microsoft.com/office/drawing/2014/main" id="{CE73032D-40E9-2A64-DAE7-A44D6829B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5402" r="3688" b="3010"/>
          <a:stretch/>
        </p:blipFill>
        <p:spPr bwMode="auto">
          <a:xfrm>
            <a:off x="6592020" y="1152475"/>
            <a:ext cx="2469144" cy="21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7E7CC53E-5D35-9772-09B0-BB9DF1D9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4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</a:t>
            </a:r>
            <a:endParaRPr dirty="0"/>
          </a:p>
        </p:txBody>
      </p:sp>
      <p:pic>
        <p:nvPicPr>
          <p:cNvPr id="4" name="Picture 3" descr="A picture containing photo, indoor, dog, bed&#10;&#10;Description automatically generated">
            <a:extLst>
              <a:ext uri="{FF2B5EF4-FFF2-40B4-BE49-F238E27FC236}">
                <a16:creationId xmlns:a16="http://schemas.microsoft.com/office/drawing/2014/main" id="{069B4134-9FAE-CD9F-62D5-5B2D98119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97" y="1017450"/>
            <a:ext cx="4009006" cy="3991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E33C78-A353-46CB-A693-691D294E8E29}"/>
              </a:ext>
            </a:extLst>
          </p:cNvPr>
          <p:cNvSpPr txBox="1"/>
          <p:nvPr/>
        </p:nvSpPr>
        <p:spPr>
          <a:xfrm>
            <a:off x="55659" y="4752150"/>
            <a:ext cx="1079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H/T Kirk </a:t>
            </a:r>
            <a:r>
              <a:rPr lang="en-US" sz="1200" dirty="0" err="1"/>
              <a:t>Pruhs</a:t>
            </a:r>
            <a:endParaRPr lang="en-US" sz="1200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3173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 Syllabus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8E4F9-5EC9-1A68-D48A-CB2C6DB77C67}"/>
              </a:ext>
            </a:extLst>
          </p:cNvPr>
          <p:cNvSpPr txBox="1"/>
          <p:nvPr/>
        </p:nvSpPr>
        <p:spPr>
          <a:xfrm>
            <a:off x="379476" y="2169681"/>
            <a:ext cx="838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Canvas Link:</a:t>
            </a:r>
          </a:p>
          <a:p>
            <a:pPr algn="ctr"/>
            <a:endParaRPr lang="en-US" sz="2500" dirty="0">
              <a:solidFill>
                <a:schemeClr val="tx1"/>
              </a:solidFill>
            </a:endParaRPr>
          </a:p>
          <a:p>
            <a:pPr algn="ctr"/>
            <a:r>
              <a:rPr lang="en-US" sz="2500" dirty="0">
                <a:solidFill>
                  <a:schemeClr val="tx1"/>
                </a:solidFill>
                <a:hlinkClick r:id="rId3"/>
              </a:rPr>
              <a:t>Section A</a:t>
            </a:r>
            <a:endParaRPr lang="en-US" sz="2500" dirty="0">
              <a:solidFill>
                <a:schemeClr val="tx1"/>
              </a:solidFill>
            </a:endParaRPr>
          </a:p>
          <a:p>
            <a:pPr algn="ctr"/>
            <a:r>
              <a:rPr lang="en-US" sz="2500" dirty="0">
                <a:solidFill>
                  <a:schemeClr val="tx1"/>
                </a:solidFill>
                <a:hlinkClick r:id="rId4"/>
              </a:rPr>
              <a:t>Section B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B954C2C-E0E5-5834-E8D0-3DB8AB0A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4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Questions?</a:t>
            </a:r>
          </a:p>
        </p:txBody>
      </p:sp>
      <p:sp>
        <p:nvSpPr>
          <p:cNvPr id="95234" name="AutoShape 2" descr="The Importance of Ques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5236" name="Picture 4" descr="The Importance of Questions"/>
          <p:cNvPicPr>
            <a:picLocks noChangeAspect="1" noChangeArrowheads="1"/>
          </p:cNvPicPr>
          <p:nvPr/>
        </p:nvPicPr>
        <p:blipFill>
          <a:blip r:embed="rId3"/>
          <a:srcRect t="20073" b="15040"/>
          <a:stretch>
            <a:fillRect/>
          </a:stretch>
        </p:blipFill>
        <p:spPr bwMode="auto">
          <a:xfrm>
            <a:off x="837219" y="1554480"/>
            <a:ext cx="7620000" cy="3090256"/>
          </a:xfrm>
          <a:prstGeom prst="rect">
            <a:avLst/>
          </a:prstGeom>
          <a:noFill/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Course 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432" y="1304059"/>
            <a:ext cx="8193088" cy="2999185"/>
          </a:xfrm>
        </p:spPr>
        <p:txBody>
          <a:bodyPr>
            <a:noAutofit/>
          </a:bodyPr>
          <a:lstStyle/>
          <a:p>
            <a:r>
              <a:rPr lang="en-US" altLang="x-none" sz="2400" dirty="0"/>
              <a:t>What </a:t>
            </a:r>
            <a:r>
              <a:rPr lang="en-US" altLang="x-none" sz="2400" b="1" i="1" dirty="0"/>
              <a:t>is</a:t>
            </a:r>
            <a:r>
              <a:rPr lang="en-US" altLang="x-none" sz="2400" dirty="0"/>
              <a:t> discrete mathematics?</a:t>
            </a:r>
          </a:p>
          <a:p>
            <a:pPr eaLnBrk="1" hangingPunct="1"/>
            <a:endParaRPr lang="en-US" altLang="x-none" sz="2400" dirty="0"/>
          </a:p>
          <a:p>
            <a:pPr eaLnBrk="1" hangingPunct="1"/>
            <a:r>
              <a:rPr lang="en-US" altLang="x-none" sz="2400" dirty="0"/>
              <a:t>Why is a math course part of the computer science curriculum?</a:t>
            </a:r>
          </a:p>
          <a:p>
            <a:pPr eaLnBrk="1" hangingPunct="1"/>
            <a:endParaRPr lang="en-US" altLang="x-none" sz="2400" dirty="0"/>
          </a:p>
          <a:p>
            <a:pPr eaLnBrk="1" hangingPunct="1"/>
            <a:r>
              <a:rPr lang="en-US" altLang="x-none" sz="2400" dirty="0"/>
              <a:t>Will I really ever use this stuff again?</a:t>
            </a:r>
          </a:p>
          <a:p>
            <a:pPr eaLnBrk="1" hangingPunct="1"/>
            <a:endParaRPr lang="en-US" altLang="x-none" sz="2400" dirty="0"/>
          </a:p>
          <a:p>
            <a:pPr eaLnBrk="1" hangingPunct="1"/>
            <a:r>
              <a:rPr lang="en-US" altLang="x-none" sz="2400" dirty="0"/>
              <a:t>How to succeed in this course?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What is discrete mathematics?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15616"/>
            <a:ext cx="8382000" cy="35135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chemeClr val="bg2"/>
                </a:solidFill>
              </a:rPr>
              <a:t>Discrete mathematics </a:t>
            </a:r>
            <a:r>
              <a:rPr lang="en-US" altLang="x-none" dirty="0"/>
              <a:t>is the study of </a:t>
            </a:r>
            <a:r>
              <a:rPr lang="en-US" altLang="x-none" i="1" dirty="0"/>
              <a:t>distinct</a:t>
            </a:r>
            <a:r>
              <a:rPr lang="en-US" altLang="x-none" dirty="0"/>
              <a:t> objects or structures and their relationships to one another</a:t>
            </a:r>
          </a:p>
          <a:p>
            <a:pPr eaLnBrk="1" hangingPunct="1">
              <a:lnSpc>
                <a:spcPct val="90000"/>
              </a:lnSpc>
            </a:pPr>
            <a:endParaRPr lang="en-US" altLang="x-none" dirty="0"/>
          </a:p>
          <a:p>
            <a:pPr eaLnBrk="1" hangingPunct="1">
              <a:lnSpc>
                <a:spcPct val="90000"/>
              </a:lnSpc>
            </a:pPr>
            <a:r>
              <a:rPr lang="en-US" altLang="x-none" dirty="0"/>
              <a:t>For 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How many ways can a valid password be chosen?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Can traffic flow between two computers in a network?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How can we transform messages to hide their contents?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How do we parse a given sequence of commands?</a:t>
            </a:r>
          </a:p>
          <a:p>
            <a:pPr eaLnBrk="1" hangingPunct="1">
              <a:lnSpc>
                <a:spcPct val="90000"/>
              </a:lnSpc>
            </a:pPr>
            <a:endParaRPr lang="en-US" altLang="x-none" dirty="0"/>
          </a:p>
          <a:p>
            <a:pPr eaLnBrk="1" hangingPunct="1">
              <a:lnSpc>
                <a:spcPct val="90000"/>
              </a:lnSpc>
            </a:pPr>
            <a:r>
              <a:rPr lang="en-US" altLang="x-none" dirty="0"/>
              <a:t>By contrast, </a:t>
            </a:r>
            <a:r>
              <a:rPr lang="en-US" altLang="x-none" dirty="0">
                <a:solidFill>
                  <a:schemeClr val="bg2"/>
                </a:solidFill>
              </a:rPr>
              <a:t>continuous mathematics </a:t>
            </a:r>
            <a:r>
              <a:rPr lang="en-US" altLang="x-none" dirty="0"/>
              <a:t>(e.g., calculus) studies objects and relationships that vary continuously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e.g., position, velocity, and acceleration of a projectile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Why study discrete math?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85850"/>
            <a:ext cx="8802688" cy="51435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Reason 1: </a:t>
            </a:r>
            <a:r>
              <a:rPr lang="en-US" altLang="x-none" dirty="0"/>
              <a:t>Computers </a:t>
            </a:r>
            <a:r>
              <a:rPr lang="en-US" altLang="x-none" dirty="0">
                <a:solidFill>
                  <a:srgbClr val="FF0000"/>
                </a:solidFill>
              </a:rPr>
              <a:t>do not </a:t>
            </a:r>
            <a:r>
              <a:rPr lang="en-US" altLang="x-none" dirty="0"/>
              <a:t>process continuous data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39738" y="1657350"/>
            <a:ext cx="3092449" cy="1750219"/>
            <a:chOff x="277" y="1392"/>
            <a:chExt cx="1948" cy="1470"/>
          </a:xfrm>
        </p:grpSpPr>
        <p:cxnSp>
          <p:nvCxnSpPr>
            <p:cNvPr id="33828" name="AutoShape 5"/>
            <p:cNvCxnSpPr>
              <a:cxnSpLocks noChangeShapeType="1"/>
            </p:cNvCxnSpPr>
            <p:nvPr/>
          </p:nvCxnSpPr>
          <p:spPr bwMode="auto">
            <a:xfrm>
              <a:off x="288" y="2080"/>
              <a:ext cx="19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277" y="1392"/>
              <a:ext cx="1948" cy="1470"/>
              <a:chOff x="277" y="1392"/>
              <a:chExt cx="1948" cy="1470"/>
            </a:xfrm>
          </p:grpSpPr>
          <p:sp>
            <p:nvSpPr>
              <p:cNvPr id="33830" name="Freeform 6"/>
              <p:cNvSpPr>
                <a:spLocks/>
              </p:cNvSpPr>
              <p:nvPr/>
            </p:nvSpPr>
            <p:spPr bwMode="auto">
              <a:xfrm>
                <a:off x="288" y="1392"/>
                <a:ext cx="1920" cy="1144"/>
              </a:xfrm>
              <a:custGeom>
                <a:avLst/>
                <a:gdLst>
                  <a:gd name="T0" fmla="*/ 0 w 1920"/>
                  <a:gd name="T1" fmla="*/ 688 h 1144"/>
                  <a:gd name="T2" fmla="*/ 192 w 1920"/>
                  <a:gd name="T3" fmla="*/ 64 h 1144"/>
                  <a:gd name="T4" fmla="*/ 576 w 1920"/>
                  <a:gd name="T5" fmla="*/ 1072 h 1144"/>
                  <a:gd name="T6" fmla="*/ 768 w 1920"/>
                  <a:gd name="T7" fmla="*/ 496 h 1144"/>
                  <a:gd name="T8" fmla="*/ 912 w 1920"/>
                  <a:gd name="T9" fmla="*/ 1024 h 1144"/>
                  <a:gd name="T10" fmla="*/ 1104 w 1920"/>
                  <a:gd name="T11" fmla="*/ 256 h 1144"/>
                  <a:gd name="T12" fmla="*/ 1392 w 1920"/>
                  <a:gd name="T13" fmla="*/ 976 h 1144"/>
                  <a:gd name="T14" fmla="*/ 1680 w 1920"/>
                  <a:gd name="T15" fmla="*/ 160 h 1144"/>
                  <a:gd name="T16" fmla="*/ 1920 w 1920"/>
                  <a:gd name="T17" fmla="*/ 688 h 1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0"/>
                  <a:gd name="T28" fmla="*/ 0 h 1144"/>
                  <a:gd name="T29" fmla="*/ 1920 w 1920"/>
                  <a:gd name="T30" fmla="*/ 1144 h 11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0" h="1144">
                    <a:moveTo>
                      <a:pt x="0" y="688"/>
                    </a:moveTo>
                    <a:cubicBezTo>
                      <a:pt x="48" y="344"/>
                      <a:pt x="96" y="0"/>
                      <a:pt x="192" y="64"/>
                    </a:cubicBezTo>
                    <a:cubicBezTo>
                      <a:pt x="288" y="128"/>
                      <a:pt x="480" y="1000"/>
                      <a:pt x="576" y="1072"/>
                    </a:cubicBezTo>
                    <a:cubicBezTo>
                      <a:pt x="672" y="1144"/>
                      <a:pt x="712" y="504"/>
                      <a:pt x="768" y="496"/>
                    </a:cubicBezTo>
                    <a:cubicBezTo>
                      <a:pt x="824" y="488"/>
                      <a:pt x="856" y="1064"/>
                      <a:pt x="912" y="1024"/>
                    </a:cubicBezTo>
                    <a:cubicBezTo>
                      <a:pt x="968" y="984"/>
                      <a:pt x="1024" y="264"/>
                      <a:pt x="1104" y="256"/>
                    </a:cubicBezTo>
                    <a:cubicBezTo>
                      <a:pt x="1184" y="248"/>
                      <a:pt x="1296" y="992"/>
                      <a:pt x="1392" y="976"/>
                    </a:cubicBezTo>
                    <a:cubicBezTo>
                      <a:pt x="1488" y="960"/>
                      <a:pt x="1592" y="208"/>
                      <a:pt x="1680" y="160"/>
                    </a:cubicBezTo>
                    <a:cubicBezTo>
                      <a:pt x="1768" y="112"/>
                      <a:pt x="1844" y="400"/>
                      <a:pt x="1920" y="688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1" name="Rectangle 36"/>
              <p:cNvSpPr>
                <a:spLocks noChangeArrowheads="1"/>
              </p:cNvSpPr>
              <p:nvPr/>
            </p:nvSpPr>
            <p:spPr bwMode="auto">
              <a:xfrm>
                <a:off x="277" y="2526"/>
                <a:ext cx="194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 sz="2000">
                    <a:latin typeface="Arial" charset="0"/>
                    <a:ea typeface="ＭＳ Ｐゴシック" charset="-128"/>
                  </a:rPr>
                  <a:t>Analog (continuous) input</a:t>
                </a:r>
              </a:p>
            </p:txBody>
          </p:sp>
        </p:grp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029200" y="3600452"/>
            <a:ext cx="3048000" cy="1543050"/>
            <a:chOff x="3168" y="3024"/>
            <a:chExt cx="1920" cy="1296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3168" y="3024"/>
              <a:ext cx="1920" cy="960"/>
              <a:chOff x="3408" y="1680"/>
              <a:chExt cx="1920" cy="960"/>
            </a:xfrm>
          </p:grpSpPr>
          <p:cxnSp>
            <p:nvCxnSpPr>
              <p:cNvPr id="33802" name="AutoShape 7"/>
              <p:cNvCxnSpPr>
                <a:cxnSpLocks noChangeShapeType="1"/>
              </p:cNvCxnSpPr>
              <p:nvPr/>
            </p:nvCxnSpPr>
            <p:spPr bwMode="auto">
              <a:xfrm>
                <a:off x="3408" y="2272"/>
                <a:ext cx="192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803" name="Rectangle 9"/>
              <p:cNvSpPr>
                <a:spLocks noChangeArrowheads="1"/>
              </p:cNvSpPr>
              <p:nvPr/>
            </p:nvSpPr>
            <p:spPr bwMode="auto">
              <a:xfrm>
                <a:off x="3456" y="1984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4" name="Rectangle 10"/>
              <p:cNvSpPr>
                <a:spLocks noChangeArrowheads="1"/>
              </p:cNvSpPr>
              <p:nvPr/>
            </p:nvSpPr>
            <p:spPr bwMode="auto">
              <a:xfrm>
                <a:off x="3528" y="1680"/>
                <a:ext cx="47" cy="5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5" name="Rectangle 11"/>
              <p:cNvSpPr>
                <a:spLocks noChangeArrowheads="1"/>
              </p:cNvSpPr>
              <p:nvPr/>
            </p:nvSpPr>
            <p:spPr bwMode="auto">
              <a:xfrm>
                <a:off x="3600" y="1776"/>
                <a:ext cx="48" cy="4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6" name="Rectangle 12"/>
              <p:cNvSpPr>
                <a:spLocks noChangeArrowheads="1"/>
              </p:cNvSpPr>
              <p:nvPr/>
            </p:nvSpPr>
            <p:spPr bwMode="auto">
              <a:xfrm>
                <a:off x="3681" y="1872"/>
                <a:ext cx="47" cy="4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7" name="Rectangle 13"/>
              <p:cNvSpPr>
                <a:spLocks noChangeArrowheads="1"/>
              </p:cNvSpPr>
              <p:nvPr/>
            </p:nvSpPr>
            <p:spPr bwMode="auto">
              <a:xfrm>
                <a:off x="3752" y="2024"/>
                <a:ext cx="47" cy="2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8" name="Rectangle 14"/>
              <p:cNvSpPr>
                <a:spLocks noChangeArrowheads="1"/>
              </p:cNvSpPr>
              <p:nvPr/>
            </p:nvSpPr>
            <p:spPr bwMode="auto">
              <a:xfrm>
                <a:off x="4961" y="1984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9" name="Rectangle 15"/>
              <p:cNvSpPr>
                <a:spLocks noChangeArrowheads="1"/>
              </p:cNvSpPr>
              <p:nvPr/>
            </p:nvSpPr>
            <p:spPr bwMode="auto">
              <a:xfrm>
                <a:off x="5033" y="1776"/>
                <a:ext cx="47" cy="4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0" name="Rectangle 16"/>
              <p:cNvSpPr>
                <a:spLocks noChangeArrowheads="1"/>
              </p:cNvSpPr>
              <p:nvPr/>
            </p:nvSpPr>
            <p:spPr bwMode="auto">
              <a:xfrm>
                <a:off x="5105" y="1776"/>
                <a:ext cx="48" cy="4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1" name="Rectangle 17"/>
              <p:cNvSpPr>
                <a:spLocks noChangeArrowheads="1"/>
              </p:cNvSpPr>
              <p:nvPr/>
            </p:nvSpPr>
            <p:spPr bwMode="auto">
              <a:xfrm>
                <a:off x="5186" y="1872"/>
                <a:ext cx="47" cy="4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2" name="Rectangle 18"/>
              <p:cNvSpPr>
                <a:spLocks noChangeArrowheads="1"/>
              </p:cNvSpPr>
              <p:nvPr/>
            </p:nvSpPr>
            <p:spPr bwMode="auto">
              <a:xfrm>
                <a:off x="5257" y="2064"/>
                <a:ext cx="47" cy="20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3" name="Rectangle 19"/>
              <p:cNvSpPr>
                <a:spLocks noChangeArrowheads="1"/>
              </p:cNvSpPr>
              <p:nvPr/>
            </p:nvSpPr>
            <p:spPr bwMode="auto">
              <a:xfrm>
                <a:off x="4410" y="2064"/>
                <a:ext cx="47" cy="2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4" name="Rectangle 20"/>
              <p:cNvSpPr>
                <a:spLocks noChangeArrowheads="1"/>
              </p:cNvSpPr>
              <p:nvPr/>
            </p:nvSpPr>
            <p:spPr bwMode="auto">
              <a:xfrm>
                <a:off x="4481" y="1872"/>
                <a:ext cx="47" cy="40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5" name="Rectangle 21"/>
              <p:cNvSpPr>
                <a:spLocks noChangeArrowheads="1"/>
              </p:cNvSpPr>
              <p:nvPr/>
            </p:nvSpPr>
            <p:spPr bwMode="auto">
              <a:xfrm>
                <a:off x="4553" y="1920"/>
                <a:ext cx="55" cy="3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6" name="Rectangle 22"/>
              <p:cNvSpPr>
                <a:spLocks noChangeArrowheads="1"/>
              </p:cNvSpPr>
              <p:nvPr/>
            </p:nvSpPr>
            <p:spPr bwMode="auto">
              <a:xfrm>
                <a:off x="4634" y="2112"/>
                <a:ext cx="47" cy="1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7" name="Rectangle 24"/>
              <p:cNvSpPr>
                <a:spLocks noChangeArrowheads="1"/>
              </p:cNvSpPr>
              <p:nvPr/>
            </p:nvSpPr>
            <p:spPr bwMode="auto">
              <a:xfrm>
                <a:off x="4136" y="2104"/>
                <a:ext cx="55" cy="1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8" name="Rectangle 25"/>
              <p:cNvSpPr>
                <a:spLocks noChangeArrowheads="1"/>
              </p:cNvSpPr>
              <p:nvPr/>
            </p:nvSpPr>
            <p:spPr bwMode="auto">
              <a:xfrm>
                <a:off x="3840" y="2272"/>
                <a:ext cx="48" cy="12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3912" y="2272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984" y="2272"/>
                <a:ext cx="48" cy="3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4056" y="2272"/>
                <a:ext cx="47" cy="2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16" y="2208"/>
                <a:ext cx="47" cy="6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272" y="2272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345" y="2272"/>
                <a:ext cx="47" cy="2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4704" y="2272"/>
                <a:ext cx="47" cy="1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6" name="Rectangle 33"/>
              <p:cNvSpPr>
                <a:spLocks noChangeArrowheads="1"/>
              </p:cNvSpPr>
              <p:nvPr/>
            </p:nvSpPr>
            <p:spPr bwMode="auto">
              <a:xfrm>
                <a:off x="4776" y="2272"/>
                <a:ext cx="47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7" name="Rectangle 34"/>
              <p:cNvSpPr>
                <a:spLocks noChangeArrowheads="1"/>
              </p:cNvSpPr>
              <p:nvPr/>
            </p:nvSpPr>
            <p:spPr bwMode="auto">
              <a:xfrm>
                <a:off x="4841" y="2272"/>
                <a:ext cx="55" cy="1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33801" name="Rectangle 37"/>
            <p:cNvSpPr>
              <a:spLocks noChangeArrowheads="1"/>
            </p:cNvSpPr>
            <p:nvPr/>
          </p:nvSpPr>
          <p:spPr bwMode="auto">
            <a:xfrm>
              <a:off x="3183" y="3984"/>
              <a:ext cx="17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>
                  <a:latin typeface="Arial" charset="0"/>
                  <a:ea typeface="ＭＳ Ｐゴシック" charset="-128"/>
                </a:rPr>
                <a:t>Digital (discrete) output</a:t>
              </a:r>
            </a:p>
          </p:txBody>
        </p:sp>
      </p:grp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181600" y="1885950"/>
            <a:ext cx="2590800" cy="800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7D781"/>
              </a:gs>
              <a:gs pos="50000">
                <a:srgbClr val="FFFF99"/>
              </a:gs>
              <a:gs pos="100000">
                <a:srgbClr val="D7D781"/>
              </a:gs>
            </a:gsLst>
            <a:lin ang="5400000" scaled="1"/>
          </a:gradFill>
          <a:ln w="9525">
            <a:solidFill>
              <a:schemeClr val="tx1">
                <a:alpha val="58823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46AA"/>
              </a:buClr>
              <a:buFont typeface="Wingdings" charset="2"/>
              <a:buChar char="n"/>
              <a:defRPr sz="2400">
                <a:solidFill>
                  <a:schemeClr val="tx1"/>
                </a:solidFill>
                <a:latin typeface="Trebuchet MS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2000">
                <a:solidFill>
                  <a:schemeClr val="tx1"/>
                </a:solidFill>
                <a:latin typeface="Trebuchet MS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charset="2"/>
              <a:buChar char=""/>
              <a:defRPr>
                <a:solidFill>
                  <a:schemeClr val="tx1"/>
                </a:solidFill>
                <a:latin typeface="Trebuchet MS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x-none">
                <a:latin typeface="Arial" charset="0"/>
                <a:ea typeface="ＭＳ Ｐゴシック" charset="-128"/>
              </a:rPr>
              <a:t>Sampling and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x-none">
                <a:latin typeface="Arial" charset="0"/>
                <a:ea typeface="ＭＳ Ｐゴシック" charset="-128"/>
              </a:rPr>
              <a:t>discretization</a:t>
            </a:r>
          </a:p>
        </p:txBody>
      </p:sp>
      <p:sp>
        <p:nvSpPr>
          <p:cNvPr id="21543" name="AutoShape 39"/>
          <p:cNvSpPr>
            <a:spLocks noChangeArrowheads="1"/>
          </p:cNvSpPr>
          <p:nvPr/>
        </p:nvSpPr>
        <p:spPr bwMode="auto">
          <a:xfrm>
            <a:off x="3657600" y="2114550"/>
            <a:ext cx="1447800" cy="4000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B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 rot="5400000">
            <a:off x="6086475" y="2962275"/>
            <a:ext cx="857250" cy="5334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FFFFBD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2" grpId="0" animBg="1"/>
      <p:bldP spid="21542" grpId="1" animBg="1"/>
      <p:bldP spid="21543" grpId="0" animBg="1"/>
      <p:bldP spid="215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Why study discrete math?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4" y="1085850"/>
            <a:ext cx="8802687" cy="971550"/>
          </a:xfrm>
        </p:spPr>
        <p:txBody>
          <a:bodyPr/>
          <a:lstStyle/>
          <a:p>
            <a:pPr marL="1485900" indent="-148590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Reason 2: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Computers aren’</a:t>
            </a:r>
            <a:r>
              <a:rPr lang="en-US" altLang="ja-JP" dirty="0"/>
              <a:t>t actually all that smart, they are just deterministic functions that map </a:t>
            </a:r>
            <a:r>
              <a:rPr lang="en-US" altLang="ja-JP" dirty="0">
                <a:solidFill>
                  <a:schemeClr val="bg2"/>
                </a:solidFill>
              </a:rPr>
              <a:t>discrete inputs </a:t>
            </a:r>
            <a:r>
              <a:rPr lang="en-US" altLang="ja-JP" dirty="0"/>
              <a:t>to </a:t>
            </a:r>
            <a:r>
              <a:rPr lang="en-US" altLang="ja-JP" dirty="0">
                <a:solidFill>
                  <a:schemeClr val="bg2"/>
                </a:solidFill>
              </a:rPr>
              <a:t>discrete outputs</a:t>
            </a:r>
            <a:endParaRPr lang="en-US" altLang="x-none" dirty="0">
              <a:solidFill>
                <a:schemeClr val="bg2"/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066800" y="3371850"/>
            <a:ext cx="5373688" cy="1552575"/>
            <a:chOff x="768" y="2640"/>
            <a:chExt cx="3385" cy="1304"/>
          </a:xfrm>
        </p:grpSpPr>
        <p:sp>
          <p:nvSpPr>
            <p:cNvPr id="35846" name="Rectangle 15"/>
            <p:cNvSpPr>
              <a:spLocks noChangeArrowheads="1"/>
            </p:cNvSpPr>
            <p:nvPr/>
          </p:nvSpPr>
          <p:spPr bwMode="auto">
            <a:xfrm>
              <a:off x="864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</a:t>
              </a:r>
            </a:p>
          </p:txBody>
        </p:sp>
        <p:sp>
          <p:nvSpPr>
            <p:cNvPr id="35847" name="Rectangle 16"/>
            <p:cNvSpPr>
              <a:spLocks noChangeArrowheads="1"/>
            </p:cNvSpPr>
            <p:nvPr/>
          </p:nvSpPr>
          <p:spPr bwMode="auto">
            <a:xfrm>
              <a:off x="1200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48" name="Rectangle 17"/>
            <p:cNvSpPr>
              <a:spLocks noChangeArrowheads="1"/>
            </p:cNvSpPr>
            <p:nvPr/>
          </p:nvSpPr>
          <p:spPr bwMode="auto">
            <a:xfrm>
              <a:off x="1536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49" name="Rectangle 18"/>
            <p:cNvSpPr>
              <a:spLocks noChangeArrowheads="1"/>
            </p:cNvSpPr>
            <p:nvPr/>
          </p:nvSpPr>
          <p:spPr bwMode="auto">
            <a:xfrm>
              <a:off x="1872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50" name="Rectangle 19"/>
            <p:cNvSpPr>
              <a:spLocks noChangeArrowheads="1"/>
            </p:cNvSpPr>
            <p:nvPr/>
          </p:nvSpPr>
          <p:spPr bwMode="auto">
            <a:xfrm>
              <a:off x="2208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</a:t>
              </a:r>
            </a:p>
          </p:txBody>
        </p:sp>
        <p:sp>
          <p:nvSpPr>
            <p:cNvPr id="35851" name="Rectangle 20"/>
            <p:cNvSpPr>
              <a:spLocks noChangeArrowheads="1"/>
            </p:cNvSpPr>
            <p:nvPr/>
          </p:nvSpPr>
          <p:spPr bwMode="auto">
            <a:xfrm>
              <a:off x="2544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52" name="Rectangle 21"/>
            <p:cNvSpPr>
              <a:spLocks noChangeArrowheads="1"/>
            </p:cNvSpPr>
            <p:nvPr/>
          </p:nvSpPr>
          <p:spPr bwMode="auto">
            <a:xfrm>
              <a:off x="2880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</a:t>
              </a:r>
            </a:p>
          </p:txBody>
        </p:sp>
        <p:sp>
          <p:nvSpPr>
            <p:cNvPr id="35853" name="Rectangle 22"/>
            <p:cNvSpPr>
              <a:spLocks noChangeArrowheads="1"/>
            </p:cNvSpPr>
            <p:nvPr/>
          </p:nvSpPr>
          <p:spPr bwMode="auto">
            <a:xfrm>
              <a:off x="3216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54" name="Rectangle 23"/>
            <p:cNvSpPr>
              <a:spLocks noChangeArrowheads="1"/>
            </p:cNvSpPr>
            <p:nvPr/>
          </p:nvSpPr>
          <p:spPr bwMode="auto">
            <a:xfrm>
              <a:off x="3600" y="3168"/>
              <a:ext cx="553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5400">
                  <a:latin typeface="Arial" charset="0"/>
                  <a:ea typeface="ＭＳ Ｐゴシック" charset="-128"/>
                </a:rPr>
                <a:t>…</a:t>
              </a:r>
            </a:p>
          </p:txBody>
        </p:sp>
        <p:sp>
          <p:nvSpPr>
            <p:cNvPr id="35855" name="AutoShape 24"/>
            <p:cNvSpPr>
              <a:spLocks noChangeArrowheads="1"/>
            </p:cNvSpPr>
            <p:nvPr/>
          </p:nvSpPr>
          <p:spPr bwMode="auto">
            <a:xfrm>
              <a:off x="768" y="2640"/>
              <a:ext cx="576" cy="38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Read</a:t>
              </a:r>
            </a:p>
          </p:txBody>
        </p:sp>
        <p:sp>
          <p:nvSpPr>
            <p:cNvPr id="35856" name="AutoShape 25"/>
            <p:cNvSpPr>
              <a:spLocks noChangeArrowheads="1"/>
            </p:cNvSpPr>
            <p:nvPr/>
          </p:nvSpPr>
          <p:spPr bwMode="auto">
            <a:xfrm>
              <a:off x="880" y="3024"/>
              <a:ext cx="336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304801" y="2171700"/>
            <a:ext cx="8760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charset="2"/>
              <a:buChar char="n"/>
              <a:defRPr sz="2400">
                <a:solidFill>
                  <a:schemeClr val="tx1"/>
                </a:solidFill>
                <a:latin typeface="Trebuchet MS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2000">
                <a:solidFill>
                  <a:schemeClr val="tx1"/>
                </a:solidFill>
                <a:latin typeface="Trebuchet MS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charset="2"/>
              <a:buChar char=""/>
              <a:defRPr>
                <a:solidFill>
                  <a:schemeClr val="tx1"/>
                </a:solidFill>
                <a:latin typeface="Trebuchet MS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solidFill>
                  <a:srgbClr val="00B050"/>
                </a:solidFill>
                <a:latin typeface="Arial" charset="0"/>
                <a:ea typeface="ＭＳ Ｐゴシック" charset="-128"/>
              </a:rPr>
              <a:t>Example</a:t>
            </a:r>
            <a:r>
              <a:rPr lang="en-US" altLang="x-none" dirty="0">
                <a:latin typeface="Arial" charset="0"/>
                <a:ea typeface="ＭＳ Ｐゴシック" charset="-128"/>
              </a:rPr>
              <a:t>: Does a given bit string contain an odd number of 1s?</a:t>
            </a:r>
          </a:p>
        </p:txBody>
      </p:sp>
      <p:sp>
        <p:nvSpPr>
          <p:cNvPr id="28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DF98EB-C028-CA80-DF47-315372EFC78C}"/>
              </a:ext>
            </a:extLst>
          </p:cNvPr>
          <p:cNvGrpSpPr/>
          <p:nvPr/>
        </p:nvGrpSpPr>
        <p:grpSpPr>
          <a:xfrm>
            <a:off x="4197350" y="2609851"/>
            <a:ext cx="4491038" cy="1738313"/>
            <a:chOff x="4197350" y="2609851"/>
            <a:chExt cx="4491038" cy="1738313"/>
          </a:xfrm>
        </p:grpSpPr>
        <p:grpSp>
          <p:nvGrpSpPr>
            <p:cNvPr id="2" name="Group 30"/>
            <p:cNvGrpSpPr>
              <a:grpSpLocks/>
            </p:cNvGrpSpPr>
            <p:nvPr/>
          </p:nvGrpSpPr>
          <p:grpSpPr bwMode="auto">
            <a:xfrm>
              <a:off x="4197350" y="2609851"/>
              <a:ext cx="4491038" cy="1738313"/>
              <a:chOff x="2644" y="2192"/>
              <a:chExt cx="2829" cy="1460"/>
            </a:xfrm>
          </p:grpSpPr>
          <p:sp>
            <p:nvSpPr>
              <p:cNvPr id="35857" name="Oval 4"/>
              <p:cNvSpPr>
                <a:spLocks noChangeArrowheads="1"/>
              </p:cNvSpPr>
              <p:nvPr/>
            </p:nvSpPr>
            <p:spPr bwMode="auto">
              <a:xfrm>
                <a:off x="3251" y="2592"/>
                <a:ext cx="528" cy="528"/>
              </a:xfrm>
              <a:prstGeom prst="ellipse">
                <a:avLst/>
              </a:prstGeom>
              <a:solidFill>
                <a:srgbClr val="FFFF99"/>
              </a:solidFill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 dirty="0">
                    <a:latin typeface="Arial" charset="0"/>
                    <a:ea typeface="ＭＳ Ｐゴシック" charset="-128"/>
                  </a:rPr>
                  <a:t>No</a:t>
                </a:r>
              </a:p>
            </p:txBody>
          </p:sp>
          <p:sp>
            <p:nvSpPr>
              <p:cNvPr id="35858" name="Oval 5"/>
              <p:cNvSpPr>
                <a:spLocks noChangeArrowheads="1"/>
              </p:cNvSpPr>
              <p:nvPr/>
            </p:nvSpPr>
            <p:spPr bwMode="auto">
              <a:xfrm>
                <a:off x="4403" y="2592"/>
                <a:ext cx="528" cy="52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>
                    <a:latin typeface="Arial" charset="0"/>
                    <a:ea typeface="ＭＳ Ｐゴシック" charset="-128"/>
                  </a:rPr>
                  <a:t>Yes</a:t>
                </a:r>
              </a:p>
            </p:txBody>
          </p:sp>
          <p:cxnSp>
            <p:nvCxnSpPr>
              <p:cNvPr id="35859" name="AutoShape 6"/>
              <p:cNvCxnSpPr>
                <a:cxnSpLocks noChangeShapeType="1"/>
                <a:stCxn id="35857" idx="0"/>
                <a:endCxn id="35858" idx="0"/>
              </p:cNvCxnSpPr>
              <p:nvPr/>
            </p:nvCxnSpPr>
            <p:spPr bwMode="auto">
              <a:xfrm rot="5400000" flipV="1">
                <a:off x="4085" y="2010"/>
                <a:ext cx="12" cy="1152"/>
              </a:xfrm>
              <a:prstGeom prst="curvedConnector3">
                <a:avLst>
                  <a:gd name="adj1" fmla="val -110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860" name="Rectangle 7"/>
              <p:cNvSpPr>
                <a:spLocks noChangeArrowheads="1"/>
              </p:cNvSpPr>
              <p:nvPr/>
            </p:nvSpPr>
            <p:spPr bwMode="auto">
              <a:xfrm>
                <a:off x="3988" y="2192"/>
                <a:ext cx="224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>
                    <a:latin typeface="Arial" charset="0"/>
                    <a:ea typeface="ＭＳ Ｐゴシック" charset="-128"/>
                  </a:rPr>
                  <a:t>1</a:t>
                </a:r>
              </a:p>
            </p:txBody>
          </p:sp>
          <p:cxnSp>
            <p:nvCxnSpPr>
              <p:cNvPr id="35861" name="AutoShape 8"/>
              <p:cNvCxnSpPr>
                <a:cxnSpLocks noChangeShapeType="1"/>
                <a:stCxn id="35857" idx="3"/>
                <a:endCxn id="35857" idx="1"/>
              </p:cNvCxnSpPr>
              <p:nvPr/>
            </p:nvCxnSpPr>
            <p:spPr bwMode="auto">
              <a:xfrm rot="5400000" flipH="1" flipV="1">
                <a:off x="3130" y="2855"/>
                <a:ext cx="398" cy="1"/>
              </a:xfrm>
              <a:prstGeom prst="curvedConnector5">
                <a:avLst>
                  <a:gd name="adj1" fmla="val -6537"/>
                  <a:gd name="adj2" fmla="val -46200005"/>
                  <a:gd name="adj3" fmla="val 118338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862" name="Rectangle 9"/>
              <p:cNvSpPr>
                <a:spLocks noChangeArrowheads="1"/>
              </p:cNvSpPr>
              <p:nvPr/>
            </p:nvSpPr>
            <p:spPr bwMode="auto">
              <a:xfrm>
                <a:off x="2644" y="2736"/>
                <a:ext cx="224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>
                    <a:latin typeface="Arial" charset="0"/>
                    <a:ea typeface="ＭＳ Ｐゴシック" charset="-128"/>
                  </a:rPr>
                  <a:t>0</a:t>
                </a:r>
              </a:p>
            </p:txBody>
          </p:sp>
          <p:cxnSp>
            <p:nvCxnSpPr>
              <p:cNvPr id="35863" name="AutoShape 10"/>
              <p:cNvCxnSpPr>
                <a:cxnSpLocks noChangeShapeType="1"/>
                <a:stCxn id="35858" idx="4"/>
                <a:endCxn id="35857" idx="4"/>
              </p:cNvCxnSpPr>
              <p:nvPr/>
            </p:nvCxnSpPr>
            <p:spPr bwMode="auto">
              <a:xfrm rot="5400000">
                <a:off x="4085" y="2550"/>
                <a:ext cx="12" cy="1152"/>
              </a:xfrm>
              <a:prstGeom prst="curvedConnector3">
                <a:avLst>
                  <a:gd name="adj1" fmla="val 120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864" name="Rectangle 11"/>
              <p:cNvSpPr>
                <a:spLocks noChangeArrowheads="1"/>
              </p:cNvSpPr>
              <p:nvPr/>
            </p:nvSpPr>
            <p:spPr bwMode="auto">
              <a:xfrm>
                <a:off x="4019" y="3264"/>
                <a:ext cx="224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>
                    <a:latin typeface="Arial" charset="0"/>
                    <a:ea typeface="ＭＳ Ｐゴシック" charset="-128"/>
                  </a:rPr>
                  <a:t>1</a:t>
                </a:r>
              </a:p>
            </p:txBody>
          </p:sp>
          <p:cxnSp>
            <p:nvCxnSpPr>
              <p:cNvPr id="35865" name="AutoShape 12"/>
              <p:cNvCxnSpPr>
                <a:cxnSpLocks noChangeShapeType="1"/>
                <a:stCxn id="35858" idx="7"/>
                <a:endCxn id="35858" idx="5"/>
              </p:cNvCxnSpPr>
              <p:nvPr/>
            </p:nvCxnSpPr>
            <p:spPr bwMode="auto">
              <a:xfrm rot="5400000" flipV="1">
                <a:off x="4668" y="2855"/>
                <a:ext cx="374" cy="1"/>
              </a:xfrm>
              <a:prstGeom prst="curvedConnector5">
                <a:avLst>
                  <a:gd name="adj1" fmla="val -16310"/>
                  <a:gd name="adj2" fmla="val 37699995"/>
                  <a:gd name="adj3" fmla="val 116574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866" name="Rectangle 14"/>
              <p:cNvSpPr>
                <a:spLocks noChangeArrowheads="1"/>
              </p:cNvSpPr>
              <p:nvPr/>
            </p:nvSpPr>
            <p:spPr bwMode="auto">
              <a:xfrm>
                <a:off x="5249" y="2742"/>
                <a:ext cx="224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>
                    <a:latin typeface="Arial" charset="0"/>
                    <a:ea typeface="ＭＳ Ｐゴシック" charset="-128"/>
                  </a:rPr>
                  <a:t>0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920076B-CDCD-5650-8242-E0F1BAB1ECD7}"/>
                </a:ext>
              </a:extLst>
            </p:cNvPr>
            <p:cNvCxnSpPr>
              <a:endCxn id="35857" idx="2"/>
            </p:cNvCxnSpPr>
            <p:nvPr/>
          </p:nvCxnSpPr>
          <p:spPr>
            <a:xfrm>
              <a:off x="5029200" y="3257551"/>
              <a:ext cx="131763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052F8CE-DC21-9A21-0DA3-6F7093EBFC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8882" y="3378995"/>
              <a:ext cx="138793" cy="1095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Why study discrete math?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8700"/>
            <a:ext cx="9144000" cy="685800"/>
          </a:xfrm>
        </p:spPr>
        <p:txBody>
          <a:bodyPr>
            <a:normAutofit lnSpcReduction="10000"/>
          </a:bodyPr>
          <a:lstStyle/>
          <a:p>
            <a:pPr marL="1663700" indent="-1663700" eaLnBrk="1" hangingPunct="1">
              <a:buFont typeface="Wingdings" charset="2"/>
              <a:buNone/>
            </a:pPr>
            <a:r>
              <a:rPr lang="en-US" altLang="x-none" b="1" dirty="0"/>
              <a:t>In general:</a:t>
            </a:r>
            <a:r>
              <a:rPr lang="en-US" altLang="x-none" dirty="0"/>
              <a:t> Discrete mathematics allows us to </a:t>
            </a:r>
            <a:r>
              <a:rPr lang="en-US" altLang="x-none" dirty="0">
                <a:solidFill>
                  <a:schemeClr val="bg2"/>
                </a:solidFill>
              </a:rPr>
              <a:t>better understand</a:t>
            </a:r>
            <a:r>
              <a:rPr lang="en-US" altLang="x-none" dirty="0"/>
              <a:t> computers and algorithms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406400" y="2383632"/>
            <a:ext cx="38860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charset="2"/>
              <a:buChar char="n"/>
              <a:defRPr sz="2400">
                <a:solidFill>
                  <a:schemeClr val="tx1"/>
                </a:solidFill>
                <a:latin typeface="Trebuchet MS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2000">
                <a:solidFill>
                  <a:schemeClr val="tx1"/>
                </a:solidFill>
                <a:latin typeface="Trebuchet MS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charset="2"/>
              <a:buChar char=""/>
              <a:defRPr>
                <a:solidFill>
                  <a:schemeClr val="tx1"/>
                </a:solidFill>
                <a:latin typeface="Trebuchet MS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b="1" dirty="0">
                <a:latin typeface="Arial" charset="0"/>
                <a:ea typeface="ＭＳ Ｐゴシック" charset="-128"/>
              </a:rPr>
              <a:t>function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fib(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if(n == 0 || n == 1)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return</a:t>
            </a:r>
            <a:r>
              <a:rPr lang="en-US" altLang="x-none" dirty="0">
                <a:latin typeface="Arial" charset="0"/>
                <a:ea typeface="ＭＳ Ｐゴシック" charset="-128"/>
              </a:rPr>
              <a:t> 1;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else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return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fib(n-1) + fib(n-2);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5257801" y="1421719"/>
            <a:ext cx="3310522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charset="2"/>
              <a:buChar char="n"/>
              <a:defRPr sz="2400">
                <a:solidFill>
                  <a:schemeClr val="tx1"/>
                </a:solidFill>
                <a:latin typeface="Trebuchet MS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2000">
                <a:solidFill>
                  <a:schemeClr val="tx1"/>
                </a:solidFill>
                <a:latin typeface="Trebuchet MS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charset="2"/>
              <a:buChar char=""/>
              <a:defRPr>
                <a:solidFill>
                  <a:schemeClr val="tx1"/>
                </a:solidFill>
                <a:latin typeface="Trebuchet MS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b="1" dirty="0">
                <a:latin typeface="Arial" charset="0"/>
                <a:ea typeface="ＭＳ Ｐゴシック" charset="-128"/>
              </a:rPr>
              <a:t>function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fib(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first = 0;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second = 1;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tmp</a:t>
            </a:r>
            <a:r>
              <a:rPr lang="en-US" altLang="x-none" dirty="0">
                <a:latin typeface="Arial" charset="0"/>
                <a:ea typeface="ＭＳ Ｐゴシック" charset="-128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for</a:t>
            </a:r>
            <a:r>
              <a:rPr lang="en-US" altLang="x-none" dirty="0">
                <a:latin typeface="Arial" charset="0"/>
                <a:ea typeface="ＭＳ Ｐゴシック" charset="-128"/>
              </a:rPr>
              <a:t>(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</a:t>
            </a:r>
            <a:r>
              <a:rPr lang="en-US" altLang="x-none" dirty="0">
                <a:latin typeface="Arial" charset="0"/>
                <a:ea typeface="ＭＳ Ｐゴシック" charset="-128"/>
              </a:rPr>
              <a:t> = 1 to 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tmp</a:t>
            </a:r>
            <a:r>
              <a:rPr lang="en-US" altLang="x-none" dirty="0">
                <a:latin typeface="Arial" charset="0"/>
                <a:ea typeface="ＭＳ Ｐゴシック" charset="-128"/>
              </a:rPr>
              <a:t> = first + second;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first = second;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second =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tmp</a:t>
            </a:r>
            <a:r>
              <a:rPr lang="en-US" altLang="x-none" dirty="0">
                <a:latin typeface="Arial" charset="0"/>
                <a:ea typeface="ＭＳ Ｐゴシック" charset="-128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end for</a:t>
            </a:r>
            <a:endParaRPr lang="en-US" altLang="x-none" dirty="0">
              <a:latin typeface="Arial" charset="0"/>
              <a:ea typeface="ＭＳ Ｐゴシック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return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first;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D0688-5554-3296-D48B-E70688272B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F0721D2-74B3-406C-E074-8EDFA740D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/>
          <a:p>
            <a:pPr eaLnBrk="1" hangingPunct="1"/>
            <a:r>
              <a:rPr lang="en-US" altLang="x-none" dirty="0"/>
              <a:t>Activity: Why study discrete math?</a:t>
            </a:r>
          </a:p>
        </p:txBody>
      </p:sp>
      <p:pic>
        <p:nvPicPr>
          <p:cNvPr id="6" name="Online Media 5" descr="10 Math Concepts for Programmers">
            <a:hlinkClick r:id="" action="ppaction://media"/>
            <a:extLst>
              <a:ext uri="{FF2B5EF4-FFF2-40B4-BE49-F238E27FC236}">
                <a16:creationId xmlns:a16="http://schemas.microsoft.com/office/drawing/2014/main" id="{E31CCD35-F083-8124-2D94-3CB9310ABA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359930"/>
            <a:ext cx="5381095" cy="3040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E0266F-20C5-5BC3-D337-D771F03CF6A2}"/>
              </a:ext>
            </a:extLst>
          </p:cNvPr>
          <p:cNvSpPr txBox="1"/>
          <p:nvPr/>
        </p:nvSpPr>
        <p:spPr>
          <a:xfrm>
            <a:off x="6208749" y="1756704"/>
            <a:ext cx="26725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x-none" dirty="0"/>
              <a:t>Start: </a:t>
            </a:r>
            <a:r>
              <a:rPr lang="en-US" altLang="x-none" dirty="0">
                <a:solidFill>
                  <a:schemeClr val="accent1"/>
                </a:solidFill>
              </a:rPr>
              <a:t>0:00</a:t>
            </a:r>
          </a:p>
          <a:p>
            <a:pPr algn="ctr" eaLnBrk="1" hangingPunct="1"/>
            <a:endParaRPr lang="en-US" altLang="x-none" dirty="0">
              <a:solidFill>
                <a:schemeClr val="accent1"/>
              </a:solidFill>
            </a:endParaRPr>
          </a:p>
          <a:p>
            <a:pPr algn="ctr" eaLnBrk="1" hangingPunct="1"/>
            <a:r>
              <a:rPr lang="en-US" altLang="x-none" dirty="0"/>
              <a:t>Floating Point Numbers: </a:t>
            </a:r>
            <a:r>
              <a:rPr lang="en-US" altLang="x-none" dirty="0">
                <a:solidFill>
                  <a:schemeClr val="accent1"/>
                </a:solidFill>
              </a:rPr>
              <a:t>2:33</a:t>
            </a:r>
          </a:p>
          <a:p>
            <a:pPr algn="ctr" eaLnBrk="1" hangingPunct="1"/>
            <a:r>
              <a:rPr lang="en-US" altLang="x-none" dirty="0">
                <a:solidFill>
                  <a:schemeClr val="accent1"/>
                </a:solidFill>
                <a:hlinkClick r:id="rId4"/>
              </a:rPr>
              <a:t>https://www.online-python.com/</a:t>
            </a:r>
            <a:endParaRPr lang="en-US" altLang="x-none" dirty="0">
              <a:solidFill>
                <a:schemeClr val="accent1"/>
              </a:solidFill>
            </a:endParaRPr>
          </a:p>
          <a:p>
            <a:pPr algn="ctr" eaLnBrk="1" hangingPunct="1"/>
            <a:endParaRPr lang="en-US" altLang="x-none" dirty="0">
              <a:solidFill>
                <a:schemeClr val="accent1"/>
              </a:solidFill>
            </a:endParaRPr>
          </a:p>
          <a:p>
            <a:pPr algn="ctr" eaLnBrk="1" hangingPunct="1"/>
            <a:r>
              <a:rPr lang="en-US" altLang="x-none" dirty="0"/>
              <a:t>Set Theory: </a:t>
            </a:r>
            <a:r>
              <a:rPr lang="en-US" altLang="x-none" dirty="0">
                <a:solidFill>
                  <a:schemeClr val="accent1"/>
                </a:solidFill>
              </a:rPr>
              <a:t>4:14</a:t>
            </a:r>
          </a:p>
          <a:p>
            <a:pPr algn="ctr" eaLnBrk="1" hangingPunct="1"/>
            <a:endParaRPr lang="en-US" altLang="x-none" dirty="0">
              <a:solidFill>
                <a:schemeClr val="accent1"/>
              </a:solidFill>
            </a:endParaRPr>
          </a:p>
          <a:p>
            <a:pPr algn="ctr" eaLnBrk="1" hangingPunct="1"/>
            <a:r>
              <a:rPr lang="en-US" altLang="x-none" dirty="0"/>
              <a:t>Complexity Theory: </a:t>
            </a:r>
            <a:r>
              <a:rPr lang="en-US" altLang="x-none" dirty="0">
                <a:solidFill>
                  <a:schemeClr val="accent1"/>
                </a:solidFill>
              </a:rPr>
              <a:t>6:24</a:t>
            </a:r>
          </a:p>
          <a:p>
            <a:pPr algn="ctr" eaLnBrk="1" hangingPunct="1"/>
            <a:endParaRPr lang="en-US" altLang="x-none" dirty="0">
              <a:solidFill>
                <a:schemeClr val="accent1"/>
              </a:solidFill>
            </a:endParaRPr>
          </a:p>
          <a:p>
            <a:pPr algn="ctr" eaLnBrk="1" hangingPunct="1"/>
            <a:r>
              <a:rPr lang="en-US" altLang="x-none" dirty="0"/>
              <a:t>Statistics: </a:t>
            </a:r>
            <a:r>
              <a:rPr lang="en-US" altLang="x-none" dirty="0">
                <a:solidFill>
                  <a:schemeClr val="accent1"/>
                </a:solidFill>
              </a:rPr>
              <a:t>7:06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12" name="Google Shape;75;p32"/>
          <p:cNvPicPr preferRelativeResize="0"/>
          <p:nvPr/>
        </p:nvPicPr>
        <p:blipFill rotWithShape="1">
          <a:blip r:embed="rId2" cstate="print">
            <a:alphaModFix/>
          </a:blip>
          <a:srcRect l="17998" t="7333" r="17999" b="7333"/>
          <a:stretch/>
        </p:blipFill>
        <p:spPr>
          <a:xfrm>
            <a:off x="1200150" y="1715475"/>
            <a:ext cx="554290" cy="55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097" y="1502381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4283" y="1558637"/>
            <a:ext cx="2214563" cy="86796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8;p32"/>
          <p:cNvSpPr txBox="1"/>
          <p:nvPr/>
        </p:nvSpPr>
        <p:spPr>
          <a:xfrm>
            <a:off x="6362700" y="1485900"/>
            <a:ext cx="2324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B.S. </a:t>
            </a: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Computer S</a:t>
            </a: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cience at </a:t>
            </a:r>
            <a:r>
              <a:rPr lang="en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University of Trujillo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79;p32" descr="Image result for brazilian flag">
            <a:extLst>
              <a:ext uri="{FF2B5EF4-FFF2-40B4-BE49-F238E27FC236}">
                <a16:creationId xmlns:a16="http://schemas.microsoft.com/office/drawing/2014/main" id="{F941D587-CE27-5225-5A59-1D1623DCEA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0150" y="3462175"/>
            <a:ext cx="764607" cy="5734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0;p32">
            <a:extLst>
              <a:ext uri="{FF2B5EF4-FFF2-40B4-BE49-F238E27FC236}">
                <a16:creationId xmlns:a16="http://schemas.microsoft.com/office/drawing/2014/main" id="{DEB9227D-4076-1944-0747-C9FA6E39A3B0}"/>
              </a:ext>
            </a:extLst>
          </p:cNvPr>
          <p:cNvSpPr txBox="1"/>
          <p:nvPr/>
        </p:nvSpPr>
        <p:spPr>
          <a:xfrm>
            <a:off x="6419849" y="3324743"/>
            <a:ext cx="2552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M.S. in Computer Science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São Paulo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in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AI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81;p32">
            <a:extLst>
              <a:ext uri="{FF2B5EF4-FFF2-40B4-BE49-F238E27FC236}">
                <a16:creationId xmlns:a16="http://schemas.microsoft.com/office/drawing/2014/main" id="{27C02F1B-C192-AC98-A1DB-24ACCF7DD9B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64895" y="3258663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2;p32">
            <a:extLst>
              <a:ext uri="{FF2B5EF4-FFF2-40B4-BE49-F238E27FC236}">
                <a16:creationId xmlns:a16="http://schemas.microsoft.com/office/drawing/2014/main" id="{F3A379CD-B46A-01B2-D4A5-88ED1731EC4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8981" y="3282773"/>
            <a:ext cx="2071688" cy="932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Tentative Syllabus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29916"/>
            <a:ext cx="7772400" cy="351353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200" dirty="0"/>
              <a:t>Logic and proofs</a:t>
            </a:r>
          </a:p>
          <a:p>
            <a:pPr eaLnBrk="1" hangingPunct="1"/>
            <a:r>
              <a:rPr lang="en-US" altLang="x-none" sz="2200" dirty="0"/>
              <a:t>Sets</a:t>
            </a:r>
          </a:p>
          <a:p>
            <a:pPr eaLnBrk="1" hangingPunct="1"/>
            <a:r>
              <a:rPr lang="en-US" altLang="x-none" sz="2200" dirty="0"/>
              <a:t>Functions</a:t>
            </a:r>
          </a:p>
          <a:p>
            <a:pPr eaLnBrk="1" hangingPunct="1"/>
            <a:r>
              <a:rPr lang="en-US" altLang="x-none" sz="2200" dirty="0"/>
              <a:t>Algorithms and analysis</a:t>
            </a:r>
          </a:p>
          <a:p>
            <a:pPr eaLnBrk="1" hangingPunct="1"/>
            <a:r>
              <a:rPr lang="en-US" altLang="x-none" sz="2200" dirty="0"/>
              <a:t>Integers, modular arithmetic, cryptography</a:t>
            </a:r>
          </a:p>
          <a:p>
            <a:pPr eaLnBrk="1" hangingPunct="1"/>
            <a:r>
              <a:rPr lang="en-US" altLang="x-none" sz="2200" dirty="0"/>
              <a:t>Induction</a:t>
            </a:r>
          </a:p>
          <a:p>
            <a:pPr eaLnBrk="1" hangingPunct="1"/>
            <a:r>
              <a:rPr lang="en-US" altLang="x-none" sz="2200" dirty="0"/>
              <a:t>Relations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7825" y="4124154"/>
            <a:ext cx="688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Comic Neue" panose="02000000000000000000" pitchFamily="2" charset="0"/>
                <a:ea typeface="ComicNeue-BoldOblique" charset="0"/>
                <a:cs typeface="ComicNeue-BoldOblique" charset="0"/>
              </a:rPr>
              <a:t>Are these topics really useful?</a:t>
            </a: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Logic and proofs</a:t>
            </a:r>
          </a:p>
        </p:txBody>
      </p:sp>
      <p:sp>
        <p:nvSpPr>
          <p:cNvPr id="4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 dirty="0"/>
          </a:p>
        </p:txBody>
      </p:sp>
      <p:pic>
        <p:nvPicPr>
          <p:cNvPr id="1026" name="Picture 2" descr="Road traffic light concept animation. 23964013 Stock Video at Vecteezy">
            <a:extLst>
              <a:ext uri="{FF2B5EF4-FFF2-40B4-BE49-F238E27FC236}">
                <a16:creationId xmlns:a16="http://schemas.microsoft.com/office/drawing/2014/main" id="{F4F6C9B3-4056-244F-259F-3AEB8AAF7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0" t="21875" r="27101" b="19544"/>
          <a:stretch>
            <a:fillRect/>
          </a:stretch>
        </p:blipFill>
        <p:spPr bwMode="auto">
          <a:xfrm>
            <a:off x="457200" y="1053947"/>
            <a:ext cx="4123515" cy="23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6C7FBB-FE53-46B7-6EBB-18082A144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35" y="771525"/>
            <a:ext cx="3698618" cy="197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affic light plc ladder program Schneider plc in tamil - YouTube">
            <a:extLst>
              <a:ext uri="{FF2B5EF4-FFF2-40B4-BE49-F238E27FC236}">
                <a16:creationId xmlns:a16="http://schemas.microsoft.com/office/drawing/2014/main" id="{032650BE-E6B8-883D-88C4-2C05D2364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3" b="30971"/>
          <a:stretch>
            <a:fillRect/>
          </a:stretch>
        </p:blipFill>
        <p:spPr bwMode="auto">
          <a:xfrm>
            <a:off x="4580715" y="3162705"/>
            <a:ext cx="4421780" cy="185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4E3B0-F637-2C5E-678E-17DC13D58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2BED9880-7D2F-C2AA-7D37-47E30A88A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Logic and proofs</a:t>
            </a:r>
          </a:p>
        </p:txBody>
      </p:sp>
      <p:grpSp>
        <p:nvGrpSpPr>
          <p:cNvPr id="2" name="Group 40">
            <a:extLst>
              <a:ext uri="{FF2B5EF4-FFF2-40B4-BE49-F238E27FC236}">
                <a16:creationId xmlns:a16="http://schemas.microsoft.com/office/drawing/2014/main" id="{B81B3E2C-4903-4CF4-44CA-DC5F21DCB409}"/>
              </a:ext>
            </a:extLst>
          </p:cNvPr>
          <p:cNvGrpSpPr>
            <a:grpSpLocks/>
          </p:cNvGrpSpPr>
          <p:nvPr/>
        </p:nvGrpSpPr>
        <p:grpSpPr bwMode="auto">
          <a:xfrm>
            <a:off x="6324601" y="1085851"/>
            <a:ext cx="2532063" cy="3525409"/>
            <a:chOff x="3984" y="912"/>
            <a:chExt cx="1595" cy="2961"/>
          </a:xfrm>
        </p:grpSpPr>
        <p:sp>
          <p:nvSpPr>
            <p:cNvPr id="42023" name="Rectangle 20">
              <a:extLst>
                <a:ext uri="{FF2B5EF4-FFF2-40B4-BE49-F238E27FC236}">
                  <a16:creationId xmlns:a16="http://schemas.microsoft.com/office/drawing/2014/main" id="{F2EB521E-0910-FA68-9508-84F29F2E5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912"/>
              <a:ext cx="1595" cy="24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b="1" dirty="0">
                  <a:latin typeface="Arial" charset="0"/>
                  <a:ea typeface="ＭＳ Ｐゴシック" charset="-128"/>
                </a:rPr>
                <a:t>function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fib(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int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n)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int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first = 0;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int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second = 1;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int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tmp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b="1" dirty="0">
                  <a:latin typeface="Arial" charset="0"/>
                  <a:ea typeface="ＭＳ Ｐゴシック" charset="-128"/>
                </a:rPr>
                <a:t>for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(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= 1 to n)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 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tmp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= first + second;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  first = second;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  second =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tmp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b="1" dirty="0">
                  <a:latin typeface="Arial" charset="0"/>
                  <a:ea typeface="ＭＳ Ｐゴシック" charset="-128"/>
                </a:rPr>
                <a:t>end for</a:t>
              </a:r>
              <a:endParaRPr lang="en-US" altLang="x-none" sz="1800" dirty="0">
                <a:latin typeface="Arial" charset="0"/>
                <a:ea typeface="ＭＳ Ｐゴシック" charset="-128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b="1" dirty="0">
                  <a:latin typeface="Arial" charset="0"/>
                  <a:ea typeface="ＭＳ Ｐゴシック" charset="-128"/>
                </a:rPr>
                <a:t>return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first;</a:t>
              </a:r>
            </a:p>
          </p:txBody>
        </p:sp>
        <p:sp>
          <p:nvSpPr>
            <p:cNvPr id="42024" name="Rectangle 21">
              <a:extLst>
                <a:ext uri="{FF2B5EF4-FFF2-40B4-BE49-F238E27FC236}">
                  <a16:creationId xmlns:a16="http://schemas.microsoft.com/office/drawing/2014/main" id="{187AD530-1FB9-227E-C8DD-EC0AE50E2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330"/>
              <a:ext cx="1199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Algorithm and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protocol analysis</a:t>
              </a:r>
            </a:p>
          </p:txBody>
        </p:sp>
      </p:grpSp>
      <p:grpSp>
        <p:nvGrpSpPr>
          <p:cNvPr id="3" name="Group 42">
            <a:extLst>
              <a:ext uri="{FF2B5EF4-FFF2-40B4-BE49-F238E27FC236}">
                <a16:creationId xmlns:a16="http://schemas.microsoft.com/office/drawing/2014/main" id="{654CD661-BF03-6DC1-A05E-9BA4E5FB6B1F}"/>
              </a:ext>
            </a:extLst>
          </p:cNvPr>
          <p:cNvGrpSpPr>
            <a:grpSpLocks/>
          </p:cNvGrpSpPr>
          <p:nvPr/>
        </p:nvGrpSpPr>
        <p:grpSpPr bwMode="auto">
          <a:xfrm>
            <a:off x="228601" y="1085850"/>
            <a:ext cx="5802313" cy="2078817"/>
            <a:chOff x="144" y="912"/>
            <a:chExt cx="3655" cy="1746"/>
          </a:xfrm>
        </p:grpSpPr>
        <p:sp>
          <p:nvSpPr>
            <p:cNvPr id="42020" name="Rectangle 4">
              <a:extLst>
                <a:ext uri="{FF2B5EF4-FFF2-40B4-BE49-F238E27FC236}">
                  <a16:creationId xmlns:a16="http://schemas.microsoft.com/office/drawing/2014/main" id="{22D12C41-C6AE-3340-2EDC-FCD2B8F8D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3655" cy="14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Arial" charset="0"/>
                  <a:ea typeface="ＭＳ Ｐゴシック" charset="-128"/>
                </a:rPr>
                <a:t>grant(X, projector) :- role(X, presenter), located(X, 104)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Arial" charset="0"/>
                  <a:ea typeface="ＭＳ Ｐゴシック" charset="-128"/>
                </a:rPr>
                <a:t>located(adam, 104)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Arial" charset="0"/>
                  <a:ea typeface="ＭＳ Ｐゴシック" charset="-128"/>
                </a:rPr>
                <a:t>role(adam, presenter)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x-none" sz="1800">
                <a:latin typeface="Arial" charset="0"/>
                <a:ea typeface="ＭＳ Ｐゴシック" charset="-128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Arial" charset="0"/>
                  <a:ea typeface="ＭＳ Ｐゴシック" charset="-128"/>
                </a:rPr>
                <a:t>=&gt; ?grant(adam, projector)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i="1">
                  <a:latin typeface="Arial" charset="0"/>
                  <a:ea typeface="ＭＳ Ｐゴシック" charset="-128"/>
                </a:rPr>
                <a:t>=&gt; true</a:t>
              </a:r>
              <a:endParaRPr lang="en-US" altLang="x-none" sz="18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021" name="Rectangle 22">
              <a:extLst>
                <a:ext uri="{FF2B5EF4-FFF2-40B4-BE49-F238E27FC236}">
                  <a16:creationId xmlns:a16="http://schemas.microsoft.com/office/drawing/2014/main" id="{1E66F4A4-D15F-EB95-AF96-A32B0D00A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" y="1870"/>
              <a:ext cx="11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022" name="Rectangle 23">
              <a:extLst>
                <a:ext uri="{FF2B5EF4-FFF2-40B4-BE49-F238E27FC236}">
                  <a16:creationId xmlns:a16="http://schemas.microsoft.com/office/drawing/2014/main" id="{F946FC6F-EC67-67CD-00A7-3BF4AB05D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" y="2348"/>
              <a:ext cx="229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Automated reasoning, AI, security</a:t>
              </a:r>
            </a:p>
          </p:txBody>
        </p:sp>
      </p:grpSp>
      <p:grpSp>
        <p:nvGrpSpPr>
          <p:cNvPr id="4" name="Group 44">
            <a:extLst>
              <a:ext uri="{FF2B5EF4-FFF2-40B4-BE49-F238E27FC236}">
                <a16:creationId xmlns:a16="http://schemas.microsoft.com/office/drawing/2014/main" id="{FA3D63E1-ABCD-B77C-63D2-8A0545E51F42}"/>
              </a:ext>
            </a:extLst>
          </p:cNvPr>
          <p:cNvGrpSpPr>
            <a:grpSpLocks/>
          </p:cNvGrpSpPr>
          <p:nvPr/>
        </p:nvGrpSpPr>
        <p:grpSpPr bwMode="auto">
          <a:xfrm>
            <a:off x="49214" y="2857500"/>
            <a:ext cx="2671762" cy="2246709"/>
            <a:chOff x="31" y="2400"/>
            <a:chExt cx="1683" cy="1887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4150B242-2DA2-F579-C4A6-2052C5B3DD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" y="2400"/>
              <a:ext cx="1056" cy="1201"/>
              <a:chOff x="384" y="2592"/>
              <a:chExt cx="1056" cy="1201"/>
            </a:xfrm>
          </p:grpSpPr>
          <p:sp>
            <p:nvSpPr>
              <p:cNvPr id="42006" name="Oval 5">
                <a:extLst>
                  <a:ext uri="{FF2B5EF4-FFF2-40B4-BE49-F238E27FC236}">
                    <a16:creationId xmlns:a16="http://schemas.microsoft.com/office/drawing/2014/main" id="{764D4E98-4D7B-05E1-121C-4F590F04B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592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07" name="Oval 6">
                <a:extLst>
                  <a:ext uri="{FF2B5EF4-FFF2-40B4-BE49-F238E27FC236}">
                    <a16:creationId xmlns:a16="http://schemas.microsoft.com/office/drawing/2014/main" id="{697DC201-34CA-4D0B-6733-22D5B1CA7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880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08" name="Oval 7">
                <a:extLst>
                  <a:ext uri="{FF2B5EF4-FFF2-40B4-BE49-F238E27FC236}">
                    <a16:creationId xmlns:a16="http://schemas.microsoft.com/office/drawing/2014/main" id="{9E61E5FF-FE2C-9382-C17A-8085007C8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880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09" name="Oval 8">
                <a:extLst>
                  <a:ext uri="{FF2B5EF4-FFF2-40B4-BE49-F238E27FC236}">
                    <a16:creationId xmlns:a16="http://schemas.microsoft.com/office/drawing/2014/main" id="{99A09BCB-9C76-209F-AAFE-1214422D8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12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10" name="Oval 9">
                <a:extLst>
                  <a:ext uri="{FF2B5EF4-FFF2-40B4-BE49-F238E27FC236}">
                    <a16:creationId xmlns:a16="http://schemas.microsoft.com/office/drawing/2014/main" id="{54EC2995-4A82-94E7-8D61-B1BD8E39A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3600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11" name="Oval 10">
                <a:extLst>
                  <a:ext uri="{FF2B5EF4-FFF2-40B4-BE49-F238E27FC236}">
                    <a16:creationId xmlns:a16="http://schemas.microsoft.com/office/drawing/2014/main" id="{D287E460-1060-F7A7-73D0-DA31884A4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3600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2012" name="AutoShape 11">
                <a:extLst>
                  <a:ext uri="{FF2B5EF4-FFF2-40B4-BE49-F238E27FC236}">
                    <a16:creationId xmlns:a16="http://schemas.microsoft.com/office/drawing/2014/main" id="{A2B4CEB8-972D-BDBF-A627-915B2B0BDA1E}"/>
                  </a:ext>
                </a:extLst>
              </p:cNvPr>
              <p:cNvCxnSpPr>
                <a:cxnSpLocks noChangeShapeType="1"/>
                <a:stCxn id="42006" idx="3"/>
                <a:endCxn id="42007" idx="7"/>
              </p:cNvCxnSpPr>
              <p:nvPr/>
            </p:nvCxnSpPr>
            <p:spPr bwMode="auto">
              <a:xfrm flipH="1">
                <a:off x="836" y="2756"/>
                <a:ext cx="152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3" name="AutoShape 12">
                <a:extLst>
                  <a:ext uri="{FF2B5EF4-FFF2-40B4-BE49-F238E27FC236}">
                    <a16:creationId xmlns:a16="http://schemas.microsoft.com/office/drawing/2014/main" id="{4B0118B6-DCBC-05F7-CBCB-8A1327F70031}"/>
                  </a:ext>
                </a:extLst>
              </p:cNvPr>
              <p:cNvCxnSpPr>
                <a:cxnSpLocks noChangeShapeType="1"/>
                <a:stCxn id="42006" idx="5"/>
                <a:endCxn id="42008" idx="1"/>
              </p:cNvCxnSpPr>
              <p:nvPr/>
            </p:nvCxnSpPr>
            <p:spPr bwMode="auto">
              <a:xfrm>
                <a:off x="1124" y="2756"/>
                <a:ext cx="152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4" name="AutoShape 13">
                <a:extLst>
                  <a:ext uri="{FF2B5EF4-FFF2-40B4-BE49-F238E27FC236}">
                    <a16:creationId xmlns:a16="http://schemas.microsoft.com/office/drawing/2014/main" id="{45B52CAA-8324-ABF6-3C0D-EDB9CB8E055E}"/>
                  </a:ext>
                </a:extLst>
              </p:cNvPr>
              <p:cNvCxnSpPr>
                <a:cxnSpLocks noChangeShapeType="1"/>
                <a:stCxn id="42007" idx="4"/>
                <a:endCxn id="42009" idx="0"/>
              </p:cNvCxnSpPr>
              <p:nvPr/>
            </p:nvCxnSpPr>
            <p:spPr bwMode="auto">
              <a:xfrm>
                <a:off x="768" y="3072"/>
                <a:ext cx="0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5" name="AutoShape 14">
                <a:extLst>
                  <a:ext uri="{FF2B5EF4-FFF2-40B4-BE49-F238E27FC236}">
                    <a16:creationId xmlns:a16="http://schemas.microsoft.com/office/drawing/2014/main" id="{88A12632-F548-071A-936F-62C1DE616D80}"/>
                  </a:ext>
                </a:extLst>
              </p:cNvPr>
              <p:cNvCxnSpPr>
                <a:cxnSpLocks noChangeShapeType="1"/>
                <a:stCxn id="42009" idx="5"/>
                <a:endCxn id="42011" idx="1"/>
              </p:cNvCxnSpPr>
              <p:nvPr/>
            </p:nvCxnSpPr>
            <p:spPr bwMode="auto">
              <a:xfrm>
                <a:off x="836" y="3476"/>
                <a:ext cx="152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6" name="AutoShape 15">
                <a:extLst>
                  <a:ext uri="{FF2B5EF4-FFF2-40B4-BE49-F238E27FC236}">
                    <a16:creationId xmlns:a16="http://schemas.microsoft.com/office/drawing/2014/main" id="{6CA8F250-F315-6C9D-935A-866C7E3B6655}"/>
                  </a:ext>
                </a:extLst>
              </p:cNvPr>
              <p:cNvCxnSpPr>
                <a:cxnSpLocks noChangeShapeType="1"/>
                <a:stCxn id="42009" idx="3"/>
                <a:endCxn id="42010" idx="7"/>
              </p:cNvCxnSpPr>
              <p:nvPr/>
            </p:nvCxnSpPr>
            <p:spPr bwMode="auto">
              <a:xfrm flipH="1">
                <a:off x="548" y="3476"/>
                <a:ext cx="152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7" name="AutoShape 16">
                <a:extLst>
                  <a:ext uri="{FF2B5EF4-FFF2-40B4-BE49-F238E27FC236}">
                    <a16:creationId xmlns:a16="http://schemas.microsoft.com/office/drawing/2014/main" id="{AEE86BCA-7F72-BFDE-0437-6B0566FB99C3}"/>
                  </a:ext>
                </a:extLst>
              </p:cNvPr>
              <p:cNvCxnSpPr>
                <a:cxnSpLocks noChangeShapeType="1"/>
                <a:stCxn id="42010" idx="1"/>
                <a:endCxn id="42007" idx="2"/>
              </p:cNvCxnSpPr>
              <p:nvPr/>
            </p:nvCxnSpPr>
            <p:spPr bwMode="auto">
              <a:xfrm rot="-5400000">
                <a:off x="216" y="3172"/>
                <a:ext cx="652" cy="26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8" name="AutoShape 17">
                <a:extLst>
                  <a:ext uri="{FF2B5EF4-FFF2-40B4-BE49-F238E27FC236}">
                    <a16:creationId xmlns:a16="http://schemas.microsoft.com/office/drawing/2014/main" id="{638B4643-DC1A-787F-9E8D-A646048EEF23}"/>
                  </a:ext>
                </a:extLst>
              </p:cNvPr>
              <p:cNvCxnSpPr>
                <a:cxnSpLocks noChangeShapeType="1"/>
                <a:stCxn id="42008" idx="4"/>
                <a:endCxn id="42011" idx="7"/>
              </p:cNvCxnSpPr>
              <p:nvPr/>
            </p:nvCxnSpPr>
            <p:spPr bwMode="auto">
              <a:xfrm flipH="1">
                <a:off x="1124" y="3072"/>
                <a:ext cx="220" cy="55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9" name="AutoShape 18">
                <a:extLst>
                  <a:ext uri="{FF2B5EF4-FFF2-40B4-BE49-F238E27FC236}">
                    <a16:creationId xmlns:a16="http://schemas.microsoft.com/office/drawing/2014/main" id="{B4951421-393C-F475-EA92-0E2764E03269}"/>
                  </a:ext>
                </a:extLst>
              </p:cNvPr>
              <p:cNvCxnSpPr>
                <a:cxnSpLocks noChangeShapeType="1"/>
                <a:stCxn id="42011" idx="4"/>
                <a:endCxn id="42010" idx="4"/>
              </p:cNvCxnSpPr>
              <p:nvPr/>
            </p:nvCxnSpPr>
            <p:spPr bwMode="auto">
              <a:xfrm rot="5400000">
                <a:off x="767" y="3505"/>
                <a:ext cx="1" cy="576"/>
              </a:xfrm>
              <a:prstGeom prst="curvedConnector3">
                <a:avLst>
                  <a:gd name="adj1" fmla="val 144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2005" name="Rectangle 24">
              <a:extLst>
                <a:ext uri="{FF2B5EF4-FFF2-40B4-BE49-F238E27FC236}">
                  <a16:creationId xmlns:a16="http://schemas.microsoft.com/office/drawing/2014/main" id="{F345A922-50B0-4975-95A6-8050AA13F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" y="3744"/>
              <a:ext cx="168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Verifying data structures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and hardware</a:t>
              </a:r>
            </a:p>
          </p:txBody>
        </p:sp>
      </p:grpSp>
      <p:grpSp>
        <p:nvGrpSpPr>
          <p:cNvPr id="6" name="Group 41">
            <a:extLst>
              <a:ext uri="{FF2B5EF4-FFF2-40B4-BE49-F238E27FC236}">
                <a16:creationId xmlns:a16="http://schemas.microsoft.com/office/drawing/2014/main" id="{6E03C08F-238E-540D-0601-170E2E5E5AE3}"/>
              </a:ext>
            </a:extLst>
          </p:cNvPr>
          <p:cNvGrpSpPr>
            <a:grpSpLocks/>
          </p:cNvGrpSpPr>
          <p:nvPr/>
        </p:nvGrpSpPr>
        <p:grpSpPr bwMode="auto">
          <a:xfrm>
            <a:off x="3429001" y="3028935"/>
            <a:ext cx="2863850" cy="2155024"/>
            <a:chOff x="2160" y="2544"/>
            <a:chExt cx="1804" cy="1810"/>
          </a:xfrm>
        </p:grpSpPr>
        <p:sp>
          <p:nvSpPr>
            <p:cNvPr id="41990" name="Rectangle 25">
              <a:extLst>
                <a:ext uri="{FF2B5EF4-FFF2-40B4-BE49-F238E27FC236}">
                  <a16:creationId xmlns:a16="http://schemas.microsoft.com/office/drawing/2014/main" id="{EF9C19A0-FB10-E365-CEF6-B97683909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" y="3054"/>
              <a:ext cx="22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+</a:t>
              </a:r>
            </a:p>
          </p:txBody>
        </p:sp>
        <p:sp>
          <p:nvSpPr>
            <p:cNvPr id="41991" name="Rectangle 26">
              <a:extLst>
                <a:ext uri="{FF2B5EF4-FFF2-40B4-BE49-F238E27FC236}">
                  <a16:creationId xmlns:a16="http://schemas.microsoft.com/office/drawing/2014/main" id="{36EF9E48-CD76-B17A-B514-F244BD71A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484"/>
              <a:ext cx="19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*</a:t>
              </a:r>
            </a:p>
          </p:txBody>
        </p:sp>
        <p:sp>
          <p:nvSpPr>
            <p:cNvPr id="41992" name="Rectangle 27">
              <a:extLst>
                <a:ext uri="{FF2B5EF4-FFF2-40B4-BE49-F238E27FC236}">
                  <a16:creationId xmlns:a16="http://schemas.microsoft.com/office/drawing/2014/main" id="{05B89EAE-1A6D-EA13-E7CA-0D4BF1CAE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" y="3462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4</a:t>
              </a:r>
            </a:p>
          </p:txBody>
        </p:sp>
        <p:sp>
          <p:nvSpPr>
            <p:cNvPr id="41993" name="Rectangle 28">
              <a:extLst>
                <a:ext uri="{FF2B5EF4-FFF2-40B4-BE49-F238E27FC236}">
                  <a16:creationId xmlns:a16="http://schemas.microsoft.com/office/drawing/2014/main" id="{11DB49F7-0146-5345-DE76-95E8DA8DC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956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3</a:t>
              </a:r>
            </a:p>
          </p:txBody>
        </p:sp>
        <p:sp>
          <p:nvSpPr>
            <p:cNvPr id="41994" name="Rectangle 29">
              <a:extLst>
                <a:ext uri="{FF2B5EF4-FFF2-40B4-BE49-F238E27FC236}">
                  <a16:creationId xmlns:a16="http://schemas.microsoft.com/office/drawing/2014/main" id="{6239E8A9-7D37-5992-05B1-D8E2E3440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3966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2</a:t>
              </a:r>
            </a:p>
          </p:txBody>
        </p:sp>
        <p:cxnSp>
          <p:nvCxnSpPr>
            <p:cNvPr id="41995" name="AutoShape 30">
              <a:extLst>
                <a:ext uri="{FF2B5EF4-FFF2-40B4-BE49-F238E27FC236}">
                  <a16:creationId xmlns:a16="http://schemas.microsoft.com/office/drawing/2014/main" id="{1D3AB888-7FB4-6B6E-954B-E2DD8B98D437}"/>
                </a:ext>
              </a:extLst>
            </p:cNvPr>
            <p:cNvCxnSpPr>
              <a:cxnSpLocks noChangeShapeType="1"/>
              <a:stCxn id="41990" idx="2"/>
              <a:endCxn id="41991" idx="0"/>
            </p:cNvCxnSpPr>
            <p:nvPr/>
          </p:nvCxnSpPr>
          <p:spPr bwMode="auto">
            <a:xfrm rot="5400000">
              <a:off x="2492" y="3382"/>
              <a:ext cx="42" cy="1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6" name="AutoShape 31">
              <a:extLst>
                <a:ext uri="{FF2B5EF4-FFF2-40B4-BE49-F238E27FC236}">
                  <a16:creationId xmlns:a16="http://schemas.microsoft.com/office/drawing/2014/main" id="{ECF536D7-959B-3869-87C1-6D12E7E2793F}"/>
                </a:ext>
              </a:extLst>
            </p:cNvPr>
            <p:cNvCxnSpPr>
              <a:cxnSpLocks noChangeShapeType="1"/>
              <a:stCxn id="41990" idx="2"/>
              <a:endCxn id="41992" idx="0"/>
            </p:cNvCxnSpPr>
            <p:nvPr/>
          </p:nvCxnSpPr>
          <p:spPr bwMode="auto">
            <a:xfrm rot="16200000" flipH="1">
              <a:off x="2654" y="3381"/>
              <a:ext cx="20" cy="1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7" name="AutoShape 32">
              <a:extLst>
                <a:ext uri="{FF2B5EF4-FFF2-40B4-BE49-F238E27FC236}">
                  <a16:creationId xmlns:a16="http://schemas.microsoft.com/office/drawing/2014/main" id="{D885E7A1-74B7-D1A6-22A0-0EE201B98986}"/>
                </a:ext>
              </a:extLst>
            </p:cNvPr>
            <p:cNvCxnSpPr>
              <a:cxnSpLocks noChangeShapeType="1"/>
              <a:stCxn id="41991" idx="2"/>
              <a:endCxn id="41993" idx="0"/>
            </p:cNvCxnSpPr>
            <p:nvPr/>
          </p:nvCxnSpPr>
          <p:spPr bwMode="auto">
            <a:xfrm rot="5400000">
              <a:off x="2310" y="3834"/>
              <a:ext cx="84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8" name="AutoShape 33">
              <a:extLst>
                <a:ext uri="{FF2B5EF4-FFF2-40B4-BE49-F238E27FC236}">
                  <a16:creationId xmlns:a16="http://schemas.microsoft.com/office/drawing/2014/main" id="{F51E0065-603A-D73F-2A8A-7FE5AD6CBCC7}"/>
                </a:ext>
              </a:extLst>
            </p:cNvPr>
            <p:cNvCxnSpPr>
              <a:cxnSpLocks noChangeShapeType="1"/>
              <a:stCxn id="41991" idx="2"/>
              <a:endCxn id="41994" idx="0"/>
            </p:cNvCxnSpPr>
            <p:nvPr/>
          </p:nvCxnSpPr>
          <p:spPr bwMode="auto">
            <a:xfrm rot="16200000" flipH="1">
              <a:off x="2488" y="3815"/>
              <a:ext cx="94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9" name="Rectangle 34">
              <a:extLst>
                <a:ext uri="{FF2B5EF4-FFF2-40B4-BE49-F238E27FC236}">
                  <a16:creationId xmlns:a16="http://schemas.microsoft.com/office/drawing/2014/main" id="{A1A1C8A6-0B09-2298-B3B0-34A716F94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" y="2544"/>
              <a:ext cx="55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exp()</a:t>
              </a:r>
            </a:p>
          </p:txBody>
        </p:sp>
        <p:sp>
          <p:nvSpPr>
            <p:cNvPr id="42000" name="Rectangle 35">
              <a:extLst>
                <a:ext uri="{FF2B5EF4-FFF2-40B4-BE49-F238E27FC236}">
                  <a16:creationId xmlns:a16="http://schemas.microsoft.com/office/drawing/2014/main" id="{3D7EE1BD-6B63-808D-67B1-98515FF59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3047"/>
              <a:ext cx="71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Arial" charset="0"/>
                  <a:ea typeface="ＭＳ Ｐゴシック" charset="-128"/>
                </a:rPr>
                <a:t>3.1415</a:t>
              </a:r>
            </a:p>
          </p:txBody>
        </p:sp>
        <p:cxnSp>
          <p:nvCxnSpPr>
            <p:cNvPr id="42001" name="AutoShape 36">
              <a:extLst>
                <a:ext uri="{FF2B5EF4-FFF2-40B4-BE49-F238E27FC236}">
                  <a16:creationId xmlns:a16="http://schemas.microsoft.com/office/drawing/2014/main" id="{811FA8D5-6BD9-C487-8020-D63F6A86B76B}"/>
                </a:ext>
              </a:extLst>
            </p:cNvPr>
            <p:cNvCxnSpPr>
              <a:cxnSpLocks noChangeShapeType="1"/>
              <a:stCxn id="41999" idx="2"/>
              <a:endCxn id="41990" idx="0"/>
            </p:cNvCxnSpPr>
            <p:nvPr/>
          </p:nvCxnSpPr>
          <p:spPr bwMode="auto">
            <a:xfrm rot="5400000">
              <a:off x="2735" y="2790"/>
              <a:ext cx="122" cy="4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2" name="AutoShape 37">
              <a:extLst>
                <a:ext uri="{FF2B5EF4-FFF2-40B4-BE49-F238E27FC236}">
                  <a16:creationId xmlns:a16="http://schemas.microsoft.com/office/drawing/2014/main" id="{A90337D7-711F-8584-FDDF-DB203ABD18B1}"/>
                </a:ext>
              </a:extLst>
            </p:cNvPr>
            <p:cNvCxnSpPr>
              <a:cxnSpLocks noChangeShapeType="1"/>
              <a:stCxn id="41999" idx="2"/>
              <a:endCxn id="42000" idx="0"/>
            </p:cNvCxnSpPr>
            <p:nvPr/>
          </p:nvCxnSpPr>
          <p:spPr bwMode="auto">
            <a:xfrm rot="16200000" flipH="1">
              <a:off x="3123" y="2807"/>
              <a:ext cx="115" cy="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3" name="Rectangle 39">
              <a:extLst>
                <a:ext uri="{FF2B5EF4-FFF2-40B4-BE49-F238E27FC236}">
                  <a16:creationId xmlns:a16="http://schemas.microsoft.com/office/drawing/2014/main" id="{FD8C9EDF-99B4-9A11-A095-27D101C1F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593"/>
              <a:ext cx="89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Parsing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expressions</a:t>
              </a:r>
            </a:p>
          </p:txBody>
        </p:sp>
      </p:grpSp>
      <p:sp>
        <p:nvSpPr>
          <p:cNvPr id="42" name="3 Marcador de número de diapositiva">
            <a:extLst>
              <a:ext uri="{FF2B5EF4-FFF2-40B4-BE49-F238E27FC236}">
                <a16:creationId xmlns:a16="http://schemas.microsoft.com/office/drawing/2014/main" id="{73E91B92-D083-FE00-B41D-03921A63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14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Sets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9600" y="1028701"/>
            <a:ext cx="3810000" cy="3345598"/>
            <a:chOff x="609600" y="1371600"/>
            <a:chExt cx="3810000" cy="446158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762000" y="1371600"/>
              <a:ext cx="3505200" cy="3124200"/>
              <a:chOff x="762000" y="1371600"/>
              <a:chExt cx="3505200" cy="3124200"/>
            </a:xfrm>
          </p:grpSpPr>
          <p:sp>
            <p:nvSpPr>
              <p:cNvPr id="44043" name="Oval 4"/>
              <p:cNvSpPr>
                <a:spLocks noChangeArrowheads="1"/>
              </p:cNvSpPr>
              <p:nvPr/>
            </p:nvSpPr>
            <p:spPr bwMode="auto">
              <a:xfrm>
                <a:off x="762000" y="1371600"/>
                <a:ext cx="2133600" cy="2133600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044" name="Oval 5"/>
              <p:cNvSpPr>
                <a:spLocks noChangeArrowheads="1"/>
              </p:cNvSpPr>
              <p:nvPr/>
            </p:nvSpPr>
            <p:spPr bwMode="auto">
              <a:xfrm>
                <a:off x="2133600" y="1371600"/>
                <a:ext cx="2133600" cy="2133600"/>
              </a:xfrm>
              <a:prstGeom prst="ellipse">
                <a:avLst/>
              </a:prstGeom>
              <a:solidFill>
                <a:srgbClr val="008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045" name="Oval 6"/>
              <p:cNvSpPr>
                <a:spLocks noChangeArrowheads="1"/>
              </p:cNvSpPr>
              <p:nvPr/>
            </p:nvSpPr>
            <p:spPr bwMode="auto">
              <a:xfrm>
                <a:off x="1447800" y="2362200"/>
                <a:ext cx="2133600" cy="2133600"/>
              </a:xfrm>
              <a:prstGeom prst="ellipse">
                <a:avLst/>
              </a:prstGeom>
              <a:solidFill>
                <a:srgbClr val="0000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44042" name="TextBox 12"/>
            <p:cNvSpPr txBox="1">
              <a:spLocks noChangeArrowheads="1"/>
            </p:cNvSpPr>
            <p:nvPr/>
          </p:nvSpPr>
          <p:spPr bwMode="auto">
            <a:xfrm>
              <a:off x="609600" y="4724989"/>
              <a:ext cx="3810000" cy="110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b="1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Sets</a:t>
              </a:r>
              <a:r>
                <a:rPr lang="en-US" altLang="x-none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 </a:t>
              </a: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define collections of objects…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72000" y="1143000"/>
            <a:ext cx="4572000" cy="3543300"/>
            <a:chOff x="4572000" y="1524000"/>
            <a:chExt cx="4572000" cy="472440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4800600" y="3124200"/>
              <a:ext cx="4114800" cy="3124200"/>
              <a:chOff x="4800600" y="3124200"/>
              <a:chExt cx="4114800" cy="3124200"/>
            </a:xfrm>
          </p:grpSpPr>
          <p:sp>
            <p:nvSpPr>
              <p:cNvPr id="44038" name="Rounded Rectangle 7"/>
              <p:cNvSpPr>
                <a:spLocks noChangeArrowheads="1"/>
              </p:cNvSpPr>
              <p:nvPr/>
            </p:nvSpPr>
            <p:spPr bwMode="auto">
              <a:xfrm>
                <a:off x="4800600" y="3124200"/>
                <a:ext cx="1295400" cy="3124200"/>
              </a:xfrm>
              <a:prstGeom prst="roundRect">
                <a:avLst>
                  <a:gd name="adj" fmla="val 16667"/>
                </a:avLst>
              </a:prstGeom>
              <a:solidFill>
                <a:srgbClr val="FFFF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039" name="Rounded Rectangle 8"/>
              <p:cNvSpPr>
                <a:spLocks noChangeArrowheads="1"/>
              </p:cNvSpPr>
              <p:nvPr/>
            </p:nvSpPr>
            <p:spPr bwMode="auto">
              <a:xfrm>
                <a:off x="7620000" y="3124200"/>
                <a:ext cx="1295400" cy="3124200"/>
              </a:xfrm>
              <a:prstGeom prst="roundRect">
                <a:avLst>
                  <a:gd name="adj" fmla="val 16667"/>
                </a:avLst>
              </a:prstGeom>
              <a:solidFill>
                <a:srgbClr val="FF96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" name="Striped Right Arrow 9"/>
              <p:cNvSpPr/>
              <p:nvPr/>
            </p:nvSpPr>
            <p:spPr bwMode="auto">
              <a:xfrm>
                <a:off x="6172200" y="4267200"/>
                <a:ext cx="1371600" cy="762000"/>
              </a:xfrm>
              <a:prstGeom prst="stripedRightArrow">
                <a:avLst/>
              </a:prstGeom>
              <a:gradFill flip="none" rotWithShape="1">
                <a:gsLst>
                  <a:gs pos="0">
                    <a:srgbClr val="FFFFBD"/>
                  </a:gs>
                  <a:gs pos="100000">
                    <a:srgbClr val="FF964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5" charset="0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</p:grpSp>
        <p:sp>
          <p:nvSpPr>
            <p:cNvPr id="44037" name="TextBox 13"/>
            <p:cNvSpPr txBox="1">
              <a:spLocks noChangeArrowheads="1"/>
            </p:cNvSpPr>
            <p:nvPr/>
          </p:nvSpPr>
          <p:spPr bwMode="auto">
            <a:xfrm>
              <a:off x="4572000" y="1524000"/>
              <a:ext cx="4572000" cy="1600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… and give us a means of </a:t>
              </a:r>
              <a:r>
                <a:rPr lang="en-US" altLang="x-none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reasoning about the relationships between objects </a:t>
              </a: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  <a:sym typeface="Wingdings" pitchFamily="2" charset="2"/>
                </a:rPr>
                <a:t> </a:t>
              </a:r>
              <a:r>
                <a:rPr lang="en-US" altLang="x-none" dirty="0">
                  <a:solidFill>
                    <a:srgbClr val="00B050"/>
                  </a:solidFill>
                  <a:latin typeface="Comic Neue" panose="02000000000000000000" pitchFamily="2" charset="0"/>
                  <a:ea typeface="ＭＳ Ｐゴシック" charset="-128"/>
                  <a:sym typeface="Wingdings" pitchFamily="2" charset="2"/>
                </a:rPr>
                <a:t>Database Operations</a:t>
              </a:r>
              <a:endParaRPr lang="en-US" altLang="x-none" dirty="0">
                <a:solidFill>
                  <a:srgbClr val="00B050"/>
                </a:solidFill>
                <a:latin typeface="Comic Neue" panose="02000000000000000000" pitchFamily="2" charset="0"/>
                <a:ea typeface="ＭＳ Ｐゴシック" charset="-128"/>
              </a:endParaRPr>
            </a:p>
          </p:txBody>
        </p:sp>
      </p:grp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Functions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97188" y="1028700"/>
            <a:ext cx="2319337" cy="1554957"/>
            <a:chOff x="1825" y="864"/>
            <a:chExt cx="1461" cy="1306"/>
          </a:xfrm>
        </p:grpSpPr>
        <p:pic>
          <p:nvPicPr>
            <p:cNvPr id="4608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44" y="640"/>
              <a:ext cx="89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0" name="Rectangle 5"/>
            <p:cNvSpPr>
              <a:spLocks noChangeArrowheads="1"/>
            </p:cNvSpPr>
            <p:nvPr/>
          </p:nvSpPr>
          <p:spPr bwMode="auto">
            <a:xfrm>
              <a:off x="1825" y="1808"/>
              <a:ext cx="146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Hardware design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1" y="2739630"/>
            <a:ext cx="2995613" cy="2181226"/>
            <a:chOff x="96" y="2301"/>
            <a:chExt cx="1887" cy="1832"/>
          </a:xfrm>
        </p:grpSpPr>
        <p:pic>
          <p:nvPicPr>
            <p:cNvPr id="4608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301"/>
              <a:ext cx="1632" cy="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8" name="Rectangle 7"/>
            <p:cNvSpPr>
              <a:spLocks noChangeArrowheads="1"/>
            </p:cNvSpPr>
            <p:nvPr/>
          </p:nvSpPr>
          <p:spPr bwMode="auto">
            <a:xfrm>
              <a:off x="96" y="3771"/>
              <a:ext cx="1887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Theory of computation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638677" y="2628900"/>
            <a:ext cx="4097338" cy="2494365"/>
            <a:chOff x="2922" y="2208"/>
            <a:chExt cx="2581" cy="2095"/>
          </a:xfrm>
        </p:grpSpPr>
        <p:pic>
          <p:nvPicPr>
            <p:cNvPr id="46085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" y="2208"/>
              <a:ext cx="2581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6" name="Rectangle 9"/>
            <p:cNvSpPr>
              <a:spLocks noChangeArrowheads="1"/>
            </p:cNvSpPr>
            <p:nvPr/>
          </p:nvSpPr>
          <p:spPr bwMode="auto">
            <a:xfrm>
              <a:off x="3407" y="3941"/>
              <a:ext cx="162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Computer graphics</a:t>
              </a:r>
            </a:p>
          </p:txBody>
        </p:sp>
      </p:grpSp>
      <p:sp>
        <p:nvSpPr>
          <p:cNvPr id="1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A23E-581A-723A-E34E-A0628C02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and analysis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4592C1EA-CF33-78E0-265D-EADDAAE679FA}"/>
              </a:ext>
            </a:extLst>
          </p:cNvPr>
          <p:cNvGrpSpPr/>
          <p:nvPr/>
        </p:nvGrpSpPr>
        <p:grpSpPr>
          <a:xfrm>
            <a:off x="304800" y="1028700"/>
            <a:ext cx="3810000" cy="3060287"/>
            <a:chOff x="609600" y="1752013"/>
            <a:chExt cx="3810000" cy="4080382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69AFEE4-D1AF-15DC-2F63-D58702579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900" y="1752013"/>
              <a:ext cx="2819400" cy="2858087"/>
            </a:xfrm>
            <a:prstGeom prst="rect">
              <a:avLst/>
            </a:prstGeom>
          </p:spPr>
        </p:pic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BA4814B3-1B04-9582-5AB5-333E63BB9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724399"/>
              <a:ext cx="38100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Studying algorithms helps us write better code…</a:t>
              </a:r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889C729C-0534-7CD6-6044-C32BE0B6B72B}"/>
              </a:ext>
            </a:extLst>
          </p:cNvPr>
          <p:cNvGrpSpPr/>
          <p:nvPr/>
        </p:nvGrpSpPr>
        <p:grpSpPr>
          <a:xfrm>
            <a:off x="4724400" y="1904644"/>
            <a:ext cx="3810000" cy="2822798"/>
            <a:chOff x="4684258" y="2538605"/>
            <a:chExt cx="3810000" cy="3763731"/>
          </a:xfrm>
        </p:grpSpPr>
        <p:pic>
          <p:nvPicPr>
            <p:cNvPr id="10" name="Picture 9" descr="A pink and yellow background with black text&#10;&#10;Description automatically generated">
              <a:extLst>
                <a:ext uri="{FF2B5EF4-FFF2-40B4-BE49-F238E27FC236}">
                  <a16:creationId xmlns:a16="http://schemas.microsoft.com/office/drawing/2014/main" id="{893F30DB-E303-8BA6-2225-33FC80421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232" y="4215219"/>
              <a:ext cx="3594052" cy="2087117"/>
            </a:xfrm>
            <a:prstGeom prst="rect">
              <a:avLst/>
            </a:prstGeom>
          </p:spPr>
        </p:pic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38BCFD0D-1BE6-886C-B8B7-A46B25F03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4258" y="2538605"/>
              <a:ext cx="3810000" cy="1600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… and algorithm analysis helps us determine which approaches scale best</a:t>
              </a:r>
            </a:p>
          </p:txBody>
        </p:sp>
      </p:grpSp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 dirty="0"/>
          </a:p>
        </p:txBody>
      </p:sp>
      <p:pic>
        <p:nvPicPr>
          <p:cNvPr id="1026" name="Picture 2" descr="What is the difference between NeetCode and Leetcode? | InterviewGuide.dev">
            <a:extLst>
              <a:ext uri="{FF2B5EF4-FFF2-40B4-BE49-F238E27FC236}">
                <a16:creationId xmlns:a16="http://schemas.microsoft.com/office/drawing/2014/main" id="{7FF6E394-F571-8DE0-47DE-569F7EAED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t="15574" r="11524" b="17074"/>
          <a:stretch/>
        </p:blipFill>
        <p:spPr bwMode="auto">
          <a:xfrm>
            <a:off x="5976098" y="810685"/>
            <a:ext cx="1643902" cy="9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23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200"/>
              <a:t>Integers and Modular Arithmetic</a:t>
            </a:r>
            <a:endParaRPr lang="en-US" altLang="x-none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" y="1771650"/>
            <a:ext cx="3482976" cy="1838316"/>
            <a:chOff x="48" y="912"/>
            <a:chExt cx="2194" cy="1544"/>
          </a:xfrm>
        </p:grpSpPr>
        <p:sp>
          <p:nvSpPr>
            <p:cNvPr id="48141" name="Rectangle 4"/>
            <p:cNvSpPr>
              <a:spLocks noChangeArrowheads="1"/>
            </p:cNvSpPr>
            <p:nvPr/>
          </p:nvSpPr>
          <p:spPr bwMode="auto">
            <a:xfrm>
              <a:off x="234" y="912"/>
              <a:ext cx="200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0111 0101 0110 1011</a:t>
              </a:r>
            </a:p>
          </p:txBody>
        </p:sp>
        <p:sp>
          <p:nvSpPr>
            <p:cNvPr id="48142" name="Rectangle 5"/>
            <p:cNvSpPr>
              <a:spLocks noChangeArrowheads="1"/>
            </p:cNvSpPr>
            <p:nvPr/>
          </p:nvSpPr>
          <p:spPr bwMode="auto">
            <a:xfrm>
              <a:off x="236" y="1114"/>
              <a:ext cx="200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0101 1001 1110 0001</a:t>
              </a:r>
            </a:p>
          </p:txBody>
        </p:sp>
        <p:sp>
          <p:nvSpPr>
            <p:cNvPr id="48143" name="Rectangle 6"/>
            <p:cNvSpPr>
              <a:spLocks noChangeArrowheads="1"/>
            </p:cNvSpPr>
            <p:nvPr/>
          </p:nvSpPr>
          <p:spPr bwMode="auto">
            <a:xfrm>
              <a:off x="236" y="1354"/>
              <a:ext cx="200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1100 1111 0100 1100</a:t>
              </a:r>
            </a:p>
          </p:txBody>
        </p:sp>
        <p:sp>
          <p:nvSpPr>
            <p:cNvPr id="48144" name="Line 7"/>
            <p:cNvSpPr>
              <a:spLocks noChangeShapeType="1"/>
            </p:cNvSpPr>
            <p:nvPr/>
          </p:nvSpPr>
          <p:spPr bwMode="auto">
            <a:xfrm>
              <a:off x="84" y="1426"/>
              <a:ext cx="21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Rectangle 8"/>
            <p:cNvSpPr>
              <a:spLocks noChangeArrowheads="1"/>
            </p:cNvSpPr>
            <p:nvPr/>
          </p:nvSpPr>
          <p:spPr bwMode="auto">
            <a:xfrm>
              <a:off x="48" y="1123"/>
              <a:ext cx="22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Arial" charset="0"/>
                  <a:ea typeface="ＭＳ Ｐゴシック" charset="-128"/>
                </a:rPr>
                <a:t>+</a:t>
              </a:r>
            </a:p>
          </p:txBody>
        </p:sp>
        <p:sp>
          <p:nvSpPr>
            <p:cNvPr id="48146" name="Rectangle 9"/>
            <p:cNvSpPr>
              <a:spLocks noChangeArrowheads="1"/>
            </p:cNvSpPr>
            <p:nvPr/>
          </p:nvSpPr>
          <p:spPr bwMode="auto">
            <a:xfrm>
              <a:off x="227" y="1810"/>
              <a:ext cx="1787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Binary arithmetic and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bitwise operations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146550" y="1085850"/>
            <a:ext cx="4387850" cy="4088607"/>
            <a:chOff x="2612" y="912"/>
            <a:chExt cx="2764" cy="3434"/>
          </a:xfrm>
        </p:grpSpPr>
        <p:sp>
          <p:nvSpPr>
            <p:cNvPr id="48132" name="Rectangle 10"/>
            <p:cNvSpPr>
              <a:spLocks noChangeArrowheads="1"/>
            </p:cNvSpPr>
            <p:nvPr/>
          </p:nvSpPr>
          <p:spPr bwMode="auto">
            <a:xfrm>
              <a:off x="3226" y="912"/>
              <a:ext cx="154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latin typeface="Arial" charset="0"/>
                  <a:ea typeface="ＭＳ Ｐゴシック" charset="-128"/>
                </a:rPr>
                <a:t>ATTACK AT DAWN</a:t>
              </a:r>
            </a:p>
          </p:txBody>
        </p:sp>
        <p:sp>
          <p:nvSpPr>
            <p:cNvPr id="48133" name="Rectangle 11"/>
            <p:cNvSpPr>
              <a:spLocks noChangeArrowheads="1"/>
            </p:cNvSpPr>
            <p:nvPr/>
          </p:nvSpPr>
          <p:spPr bwMode="auto">
            <a:xfrm>
              <a:off x="2614" y="1700"/>
              <a:ext cx="276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latin typeface="Arial" charset="0"/>
                  <a:ea typeface="ＭＳ Ｐゴシック" charset="-128"/>
                </a:rPr>
                <a:t>01 20 20 01 03 11 01 20 04 01 23 14</a:t>
              </a:r>
            </a:p>
          </p:txBody>
        </p:sp>
        <p:sp>
          <p:nvSpPr>
            <p:cNvPr id="48134" name="AutoShape 13"/>
            <p:cNvSpPr>
              <a:spLocks noChangeArrowheads="1"/>
            </p:cNvSpPr>
            <p:nvPr/>
          </p:nvSpPr>
          <p:spPr bwMode="auto">
            <a:xfrm>
              <a:off x="3804" y="1200"/>
              <a:ext cx="384" cy="48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8135" name="Rectangle 14"/>
            <p:cNvSpPr>
              <a:spLocks noChangeArrowheads="1"/>
            </p:cNvSpPr>
            <p:nvPr/>
          </p:nvSpPr>
          <p:spPr bwMode="auto">
            <a:xfrm>
              <a:off x="2612" y="2969"/>
              <a:ext cx="276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latin typeface="Arial" charset="0"/>
                  <a:ea typeface="ＭＳ Ｐゴシック" charset="-128"/>
                </a:rPr>
                <a:t>06 25 25 06 08 16 06 25 09 06 02 19</a:t>
              </a:r>
            </a:p>
          </p:txBody>
        </p:sp>
        <p:sp>
          <p:nvSpPr>
            <p:cNvPr id="48136" name="Rectangle 15"/>
            <p:cNvSpPr>
              <a:spLocks noChangeArrowheads="1"/>
            </p:cNvSpPr>
            <p:nvPr/>
          </p:nvSpPr>
          <p:spPr bwMode="auto">
            <a:xfrm>
              <a:off x="3349" y="3744"/>
              <a:ext cx="129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latin typeface="Arial" charset="0"/>
                  <a:ea typeface="ＭＳ Ｐゴシック" charset="-128"/>
                </a:rPr>
                <a:t>FYYFIPFZJFCU</a:t>
              </a:r>
            </a:p>
          </p:txBody>
        </p:sp>
        <p:sp>
          <p:nvSpPr>
            <p:cNvPr id="48137" name="AutoShape 16"/>
            <p:cNvSpPr>
              <a:spLocks noChangeArrowheads="1"/>
            </p:cNvSpPr>
            <p:nvPr/>
          </p:nvSpPr>
          <p:spPr bwMode="auto">
            <a:xfrm>
              <a:off x="3800" y="3216"/>
              <a:ext cx="384" cy="48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8138" name="AutoShape 19"/>
            <p:cNvSpPr>
              <a:spLocks noChangeArrowheads="1"/>
            </p:cNvSpPr>
            <p:nvPr/>
          </p:nvSpPr>
          <p:spPr bwMode="auto">
            <a:xfrm>
              <a:off x="3792" y="2064"/>
              <a:ext cx="384" cy="96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8139" name="AutoShape 18"/>
            <p:cNvSpPr>
              <a:spLocks noChangeArrowheads="1"/>
            </p:cNvSpPr>
            <p:nvPr/>
          </p:nvSpPr>
          <p:spPr bwMode="auto">
            <a:xfrm>
              <a:off x="2928" y="2160"/>
              <a:ext cx="2064" cy="52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9B96F"/>
                </a:gs>
                <a:gs pos="50000">
                  <a:srgbClr val="FFFF99"/>
                </a:gs>
                <a:gs pos="100000">
                  <a:srgbClr val="B9B96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Arial" charset="0"/>
                  <a:ea typeface="ＭＳ Ｐゴシック" charset="-128"/>
                </a:rPr>
                <a:t>C = P+ 5 (mod 26)</a:t>
              </a:r>
            </a:p>
          </p:txBody>
        </p:sp>
        <p:sp>
          <p:nvSpPr>
            <p:cNvPr id="48140" name="Rectangle 20"/>
            <p:cNvSpPr>
              <a:spLocks noChangeArrowheads="1"/>
            </p:cNvSpPr>
            <p:nvPr/>
          </p:nvSpPr>
          <p:spPr bwMode="auto">
            <a:xfrm>
              <a:off x="3291" y="3984"/>
              <a:ext cx="118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Cryptography</a:t>
              </a:r>
            </a:p>
          </p:txBody>
        </p:sp>
      </p:grpSp>
      <p:sp>
        <p:nvSpPr>
          <p:cNvPr id="2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A03-952F-3E86-F228-B87D355C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17B4BD4-3B17-BB10-E6F4-C204869306F6}"/>
              </a:ext>
            </a:extLst>
          </p:cNvPr>
          <p:cNvGrpSpPr/>
          <p:nvPr/>
        </p:nvGrpSpPr>
        <p:grpSpPr>
          <a:xfrm>
            <a:off x="175409" y="909361"/>
            <a:ext cx="2971799" cy="3444664"/>
            <a:chOff x="609600" y="2716837"/>
            <a:chExt cx="2971799" cy="45928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207636-62FF-BCF3-9F6C-4E91F49A7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3184" y="2716837"/>
              <a:ext cx="1864631" cy="1893263"/>
            </a:xfrm>
            <a:prstGeom prst="rect">
              <a:avLst/>
            </a:prstGeom>
          </p:spPr>
        </p:pic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3A1E9545-7BA5-3630-420E-24E4780B0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724400"/>
              <a:ext cx="2971799" cy="258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b="1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Induction</a:t>
              </a:r>
              <a:r>
                <a:rPr lang="en-US" altLang="x-none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 </a:t>
              </a: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is a proof technique that helps us reason about infinite objects (e.g. recursion)…</a:t>
              </a:r>
            </a:p>
          </p:txBody>
        </p:sp>
      </p:grpSp>
      <p:grpSp>
        <p:nvGrpSpPr>
          <p:cNvPr id="4" name="Group 6">
            <a:extLst>
              <a:ext uri="{FF2B5EF4-FFF2-40B4-BE49-F238E27FC236}">
                <a16:creationId xmlns:a16="http://schemas.microsoft.com/office/drawing/2014/main" id="{B4AEBDE7-9D40-DB4C-9FE1-46E4E1FFC173}"/>
              </a:ext>
            </a:extLst>
          </p:cNvPr>
          <p:cNvGrpSpPr/>
          <p:nvPr/>
        </p:nvGrpSpPr>
        <p:grpSpPr>
          <a:xfrm>
            <a:off x="3124199" y="2376387"/>
            <a:ext cx="2667000" cy="2348116"/>
            <a:chOff x="4684258" y="2405597"/>
            <a:chExt cx="2667000" cy="31308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D8C3CF-7FBE-1642-C32D-2362B397E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035074" y="3449301"/>
              <a:ext cx="1965368" cy="2087117"/>
            </a:xfrm>
            <a:prstGeom prst="rect">
              <a:avLst/>
            </a:prstGeom>
          </p:spPr>
        </p:pic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91B8972A-ECE8-AF70-286B-1CC4BCEAF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4258" y="2405597"/>
              <a:ext cx="26670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… and processes…</a:t>
              </a: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AA33C2B7-2760-C8D4-BA01-0065B75B74B6}"/>
              </a:ext>
            </a:extLst>
          </p:cNvPr>
          <p:cNvGrpSpPr/>
          <p:nvPr/>
        </p:nvGrpSpPr>
        <p:grpSpPr>
          <a:xfrm>
            <a:off x="5732503" y="1771650"/>
            <a:ext cx="3276599" cy="2045522"/>
            <a:chOff x="4367883" y="3536194"/>
            <a:chExt cx="3276599" cy="27273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98FD06-8E2F-7630-0BF1-C567E2B61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023498" y="3536194"/>
              <a:ext cx="1965368" cy="1913331"/>
            </a:xfrm>
            <a:prstGeom prst="rect">
              <a:avLst/>
            </a:prstGeom>
          </p:spPr>
        </p:pic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5A457E2-7335-E03F-642E-D921D0626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7883" y="5648003"/>
              <a:ext cx="327659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… and data structures!</a:t>
              </a:r>
            </a:p>
          </p:txBody>
        </p:sp>
      </p:grpSp>
      <p:sp>
        <p:nvSpPr>
          <p:cNvPr id="13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841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Relations</a:t>
            </a:r>
          </a:p>
        </p:txBody>
      </p:sp>
      <p:sp>
        <p:nvSpPr>
          <p:cNvPr id="3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28</a:t>
            </a:fld>
            <a:endParaRPr lang="pt-BR" dirty="0"/>
          </a:p>
        </p:txBody>
      </p:sp>
      <p:pic>
        <p:nvPicPr>
          <p:cNvPr id="3074" name="Picture 2" descr="8 Benefits Of Climbing Stairs + Helpful Tips To Get Started">
            <a:extLst>
              <a:ext uri="{FF2B5EF4-FFF2-40B4-BE49-F238E27FC236}">
                <a16:creationId xmlns:a16="http://schemas.microsoft.com/office/drawing/2014/main" id="{056152E1-68BF-2DA0-0CDA-E985CFDC4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8349"/>
            <a:ext cx="4922108" cy="309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91711-3579-49A9-249D-B1D9AC114E8E}"/>
              </a:ext>
            </a:extLst>
          </p:cNvPr>
          <p:cNvSpPr txBox="1"/>
          <p:nvPr/>
        </p:nvSpPr>
        <p:spPr>
          <a:xfrm>
            <a:off x="5820107" y="2571750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to climb a stair?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7ABB-BE59-5131-C14C-4E8972011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4C55EA94-2C2D-3A65-32F4-888110808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Relations</a:t>
            </a:r>
          </a:p>
        </p:txBody>
      </p:sp>
      <p:graphicFrame>
        <p:nvGraphicFramePr>
          <p:cNvPr id="33854" name="Group 62">
            <a:extLst>
              <a:ext uri="{FF2B5EF4-FFF2-40B4-BE49-F238E27FC236}">
                <a16:creationId xmlns:a16="http://schemas.microsoft.com/office/drawing/2014/main" id="{2894E9EF-5146-70D0-ED90-04F868C300D7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143001"/>
          <a:ext cx="3352800" cy="153162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7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Name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Age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Phone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Alice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19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555-1234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Danielle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33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555-5353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Zach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27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555-3217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Charlie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21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555-2335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73">
            <a:extLst>
              <a:ext uri="{FF2B5EF4-FFF2-40B4-BE49-F238E27FC236}">
                <a16:creationId xmlns:a16="http://schemas.microsoft.com/office/drawing/2014/main" id="{9B1F1A5D-8AE2-7C96-95CF-F09B5B93974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000250"/>
            <a:ext cx="4114800" cy="1123950"/>
            <a:chOff x="240" y="1680"/>
            <a:chExt cx="2592" cy="944"/>
          </a:xfrm>
        </p:grpSpPr>
        <p:sp>
          <p:nvSpPr>
            <p:cNvPr id="54326" name="AutoShape 4">
              <a:extLst>
                <a:ext uri="{FF2B5EF4-FFF2-40B4-BE49-F238E27FC236}">
                  <a16:creationId xmlns:a16="http://schemas.microsoft.com/office/drawing/2014/main" id="{671EBBB8-2FC7-145F-5D2C-E1E95FFEE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680"/>
              <a:ext cx="576" cy="944"/>
            </a:xfrm>
            <a:prstGeom prst="can">
              <a:avLst>
                <a:gd name="adj" fmla="val 40972"/>
              </a:avLst>
            </a:prstGeom>
            <a:gradFill rotWithShape="0">
              <a:gsLst>
                <a:gs pos="0">
                  <a:srgbClr val="B4B46C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27" name="Rectangle 63">
              <a:extLst>
                <a:ext uri="{FF2B5EF4-FFF2-40B4-BE49-F238E27FC236}">
                  <a16:creationId xmlns:a16="http://schemas.microsoft.com/office/drawing/2014/main" id="{A68A312B-971C-F3B7-E205-685EF988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225"/>
              <a:ext cx="162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Relational databases</a:t>
              </a:r>
            </a:p>
          </p:txBody>
        </p:sp>
      </p:grpSp>
      <p:grpSp>
        <p:nvGrpSpPr>
          <p:cNvPr id="3" name="Group 76">
            <a:extLst>
              <a:ext uri="{FF2B5EF4-FFF2-40B4-BE49-F238E27FC236}">
                <a16:creationId xmlns:a16="http://schemas.microsoft.com/office/drawing/2014/main" id="{FD64981F-ACA6-FEC0-08F3-3328033CF0C7}"/>
              </a:ext>
            </a:extLst>
          </p:cNvPr>
          <p:cNvGrpSpPr>
            <a:grpSpLocks/>
          </p:cNvGrpSpPr>
          <p:nvPr/>
        </p:nvGrpSpPr>
        <p:grpSpPr bwMode="auto">
          <a:xfrm>
            <a:off x="5183188" y="1943100"/>
            <a:ext cx="3656012" cy="2514600"/>
            <a:chOff x="3265" y="2016"/>
            <a:chExt cx="2303" cy="2112"/>
          </a:xfrm>
        </p:grpSpPr>
        <p:pic>
          <p:nvPicPr>
            <p:cNvPr id="54317" name="Picture 65">
              <a:extLst>
                <a:ext uri="{FF2B5EF4-FFF2-40B4-BE49-F238E27FC236}">
                  <a16:creationId xmlns:a16="http://schemas.microsoft.com/office/drawing/2014/main" id="{A6615192-4D57-0A39-0577-744436492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016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8" name="Picture 66">
              <a:extLst>
                <a:ext uri="{FF2B5EF4-FFF2-40B4-BE49-F238E27FC236}">
                  <a16:creationId xmlns:a16="http://schemas.microsoft.com/office/drawing/2014/main" id="{633D3B99-7DEB-DEEE-9530-353C278B2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4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9" name="Picture 67">
              <a:extLst>
                <a:ext uri="{FF2B5EF4-FFF2-40B4-BE49-F238E27FC236}">
                  <a16:creationId xmlns:a16="http://schemas.microsoft.com/office/drawing/2014/main" id="{9EB1EEC5-86A5-D1B8-BB56-F512A6BA8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" y="312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0" name="Picture 68">
              <a:extLst>
                <a:ext uri="{FF2B5EF4-FFF2-40B4-BE49-F238E27FC236}">
                  <a16:creationId xmlns:a16="http://schemas.microsoft.com/office/drawing/2014/main" id="{CA6FABCC-6349-5EAC-7059-1F46CEA1B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" y="340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4321" name="AutoShape 69">
              <a:extLst>
                <a:ext uri="{FF2B5EF4-FFF2-40B4-BE49-F238E27FC236}">
                  <a16:creationId xmlns:a16="http://schemas.microsoft.com/office/drawing/2014/main" id="{772F9C49-13D5-6B80-0E71-22D65B05D2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20" y="2016"/>
              <a:ext cx="888" cy="4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2" name="AutoShape 70">
              <a:extLst>
                <a:ext uri="{FF2B5EF4-FFF2-40B4-BE49-F238E27FC236}">
                  <a16:creationId xmlns:a16="http://schemas.microsoft.com/office/drawing/2014/main" id="{A4755730-A604-42EE-221B-63C6E4C8E5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281" y="2808"/>
              <a:ext cx="287" cy="960"/>
            </a:xfrm>
            <a:prstGeom prst="curvedConnector3">
              <a:avLst>
                <a:gd name="adj1" fmla="val -5017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3" name="AutoShape 71">
              <a:extLst>
                <a:ext uri="{FF2B5EF4-FFF2-40B4-BE49-F238E27FC236}">
                  <a16:creationId xmlns:a16="http://schemas.microsoft.com/office/drawing/2014/main" id="{1CD48B43-E07D-E864-C487-3EEA2929A3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4129" y="3336"/>
              <a:ext cx="288" cy="1296"/>
            </a:xfrm>
            <a:prstGeom prst="curvedConnector3">
              <a:avLst>
                <a:gd name="adj1" fmla="val -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4" name="AutoShape 72">
              <a:extLst>
                <a:ext uri="{FF2B5EF4-FFF2-40B4-BE49-F238E27FC236}">
                  <a16:creationId xmlns:a16="http://schemas.microsoft.com/office/drawing/2014/main" id="{604F4971-7E22-E3D9-4B6E-EB635C9784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3265" y="2376"/>
              <a:ext cx="479" cy="1104"/>
            </a:xfrm>
            <a:prstGeom prst="curvedConnector3">
              <a:avLst>
                <a:gd name="adj1" fmla="val -3006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25" name="Rectangle 74">
              <a:extLst>
                <a:ext uri="{FF2B5EF4-FFF2-40B4-BE49-F238E27FC236}">
                  <a16:creationId xmlns:a16="http://schemas.microsoft.com/office/drawing/2014/main" id="{4D961D1A-E282-5E1B-703D-4D95483F2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2688"/>
              <a:ext cx="1157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DHTs, DNS,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name services</a:t>
              </a:r>
            </a:p>
          </p:txBody>
        </p:sp>
      </p:grpSp>
      <p:grpSp>
        <p:nvGrpSpPr>
          <p:cNvPr id="4" name="Group 93">
            <a:extLst>
              <a:ext uri="{FF2B5EF4-FFF2-40B4-BE49-F238E27FC236}">
                <a16:creationId xmlns:a16="http://schemas.microsoft.com/office/drawing/2014/main" id="{B44B7BE2-3132-F95F-0529-1BAFC7358F86}"/>
              </a:ext>
            </a:extLst>
          </p:cNvPr>
          <p:cNvGrpSpPr>
            <a:grpSpLocks/>
          </p:cNvGrpSpPr>
          <p:nvPr/>
        </p:nvGrpSpPr>
        <p:grpSpPr bwMode="auto">
          <a:xfrm>
            <a:off x="533401" y="3657600"/>
            <a:ext cx="3089275" cy="1257300"/>
            <a:chOff x="336" y="3072"/>
            <a:chExt cx="1946" cy="1056"/>
          </a:xfrm>
        </p:grpSpPr>
        <p:sp>
          <p:nvSpPr>
            <p:cNvPr id="54303" name="Oval 77">
              <a:extLst>
                <a:ext uri="{FF2B5EF4-FFF2-40B4-BE49-F238E27FC236}">
                  <a16:creationId xmlns:a16="http://schemas.microsoft.com/office/drawing/2014/main" id="{3DC4660E-1A1A-F57C-66E4-3599EC881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072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04" name="Oval 78">
              <a:extLst>
                <a:ext uri="{FF2B5EF4-FFF2-40B4-BE49-F238E27FC236}">
                  <a16:creationId xmlns:a16="http://schemas.microsoft.com/office/drawing/2014/main" id="{1AED8E75-D37C-0920-1FC3-622A77903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120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05" name="Oval 79">
              <a:extLst>
                <a:ext uri="{FF2B5EF4-FFF2-40B4-BE49-F238E27FC236}">
                  <a16:creationId xmlns:a16="http://schemas.microsoft.com/office/drawing/2014/main" id="{B29B7041-DE8C-7DBB-DBBC-9C2692EF4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888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06" name="Oval 80">
              <a:extLst>
                <a:ext uri="{FF2B5EF4-FFF2-40B4-BE49-F238E27FC236}">
                  <a16:creationId xmlns:a16="http://schemas.microsoft.com/office/drawing/2014/main" id="{C2A8D48A-8E0B-E64A-2DCC-62DE0A6B4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600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07" name="Oval 81">
              <a:extLst>
                <a:ext uri="{FF2B5EF4-FFF2-40B4-BE49-F238E27FC236}">
                  <a16:creationId xmlns:a16="http://schemas.microsoft.com/office/drawing/2014/main" id="{BE1F99FB-FA59-F2F3-38D4-784683AD4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408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54308" name="AutoShape 82">
              <a:extLst>
                <a:ext uri="{FF2B5EF4-FFF2-40B4-BE49-F238E27FC236}">
                  <a16:creationId xmlns:a16="http://schemas.microsoft.com/office/drawing/2014/main" id="{86BEABF8-8084-78D8-CDE4-E97E7F36088A}"/>
                </a:ext>
              </a:extLst>
            </p:cNvPr>
            <p:cNvCxnSpPr>
              <a:cxnSpLocks noChangeShapeType="1"/>
              <a:stCxn id="54306" idx="0"/>
              <a:endCxn id="54303" idx="3"/>
            </p:cNvCxnSpPr>
            <p:nvPr/>
          </p:nvCxnSpPr>
          <p:spPr bwMode="auto">
            <a:xfrm flipV="1">
              <a:off x="456" y="3277"/>
              <a:ext cx="203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09" name="AutoShape 83">
              <a:extLst>
                <a:ext uri="{FF2B5EF4-FFF2-40B4-BE49-F238E27FC236}">
                  <a16:creationId xmlns:a16="http://schemas.microsoft.com/office/drawing/2014/main" id="{95C42A4B-2BE0-C6C7-2EB6-B1F0078E580A}"/>
                </a:ext>
              </a:extLst>
            </p:cNvPr>
            <p:cNvCxnSpPr>
              <a:cxnSpLocks noChangeShapeType="1"/>
              <a:stCxn id="54306" idx="1"/>
              <a:endCxn id="54304" idx="0"/>
            </p:cNvCxnSpPr>
            <p:nvPr/>
          </p:nvCxnSpPr>
          <p:spPr bwMode="auto">
            <a:xfrm rot="-5400000">
              <a:off x="780" y="2711"/>
              <a:ext cx="515" cy="1333"/>
            </a:xfrm>
            <a:prstGeom prst="curvedConnector3">
              <a:avLst>
                <a:gd name="adj1" fmla="val 15106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0" name="AutoShape 84">
              <a:extLst>
                <a:ext uri="{FF2B5EF4-FFF2-40B4-BE49-F238E27FC236}">
                  <a16:creationId xmlns:a16="http://schemas.microsoft.com/office/drawing/2014/main" id="{41995E0B-AE90-4654-EF72-C25C78D25AD3}"/>
                </a:ext>
              </a:extLst>
            </p:cNvPr>
            <p:cNvCxnSpPr>
              <a:cxnSpLocks noChangeShapeType="1"/>
              <a:stCxn id="54303" idx="6"/>
              <a:endCxn id="54304" idx="2"/>
            </p:cNvCxnSpPr>
            <p:nvPr/>
          </p:nvCxnSpPr>
          <p:spPr bwMode="auto">
            <a:xfrm>
              <a:off x="864" y="3192"/>
              <a:ext cx="720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1" name="AutoShape 85">
              <a:extLst>
                <a:ext uri="{FF2B5EF4-FFF2-40B4-BE49-F238E27FC236}">
                  <a16:creationId xmlns:a16="http://schemas.microsoft.com/office/drawing/2014/main" id="{7D172B72-D2CE-9B3B-05BD-9D07F504E224}"/>
                </a:ext>
              </a:extLst>
            </p:cNvPr>
            <p:cNvCxnSpPr>
              <a:cxnSpLocks noChangeShapeType="1"/>
              <a:stCxn id="54303" idx="5"/>
              <a:endCxn id="54307" idx="1"/>
            </p:cNvCxnSpPr>
            <p:nvPr/>
          </p:nvCxnSpPr>
          <p:spPr bwMode="auto">
            <a:xfrm>
              <a:off x="829" y="3277"/>
              <a:ext cx="310" cy="1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2" name="AutoShape 86">
              <a:extLst>
                <a:ext uri="{FF2B5EF4-FFF2-40B4-BE49-F238E27FC236}">
                  <a16:creationId xmlns:a16="http://schemas.microsoft.com/office/drawing/2014/main" id="{4C1165D1-0BC5-3F54-FFD9-AB95D375F30F}"/>
                </a:ext>
              </a:extLst>
            </p:cNvPr>
            <p:cNvCxnSpPr>
              <a:cxnSpLocks noChangeShapeType="1"/>
              <a:stCxn id="54307" idx="2"/>
              <a:endCxn id="54303" idx="4"/>
            </p:cNvCxnSpPr>
            <p:nvPr/>
          </p:nvCxnSpPr>
          <p:spPr bwMode="auto">
            <a:xfrm rot="10800000">
              <a:off x="744" y="3312"/>
              <a:ext cx="360" cy="21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3" name="AutoShape 87">
              <a:extLst>
                <a:ext uri="{FF2B5EF4-FFF2-40B4-BE49-F238E27FC236}">
                  <a16:creationId xmlns:a16="http://schemas.microsoft.com/office/drawing/2014/main" id="{9139A880-12A1-36B4-0AB1-8BE73E208298}"/>
                </a:ext>
              </a:extLst>
            </p:cNvPr>
            <p:cNvCxnSpPr>
              <a:cxnSpLocks noChangeShapeType="1"/>
              <a:stCxn id="54304" idx="4"/>
              <a:endCxn id="54305" idx="6"/>
            </p:cNvCxnSpPr>
            <p:nvPr/>
          </p:nvCxnSpPr>
          <p:spPr bwMode="auto">
            <a:xfrm rot="5400000">
              <a:off x="1104" y="3408"/>
              <a:ext cx="648" cy="55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4" name="AutoShape 88">
              <a:extLst>
                <a:ext uri="{FF2B5EF4-FFF2-40B4-BE49-F238E27FC236}">
                  <a16:creationId xmlns:a16="http://schemas.microsoft.com/office/drawing/2014/main" id="{E918173B-B2E7-1D98-7F7A-E15BCB09DF31}"/>
                </a:ext>
              </a:extLst>
            </p:cNvPr>
            <p:cNvCxnSpPr>
              <a:cxnSpLocks noChangeShapeType="1"/>
              <a:stCxn id="54305" idx="2"/>
              <a:endCxn id="54306" idx="4"/>
            </p:cNvCxnSpPr>
            <p:nvPr/>
          </p:nvCxnSpPr>
          <p:spPr bwMode="auto">
            <a:xfrm rot="10800000">
              <a:off x="456" y="3840"/>
              <a:ext cx="456" cy="16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5" name="AutoShape 89">
              <a:extLst>
                <a:ext uri="{FF2B5EF4-FFF2-40B4-BE49-F238E27FC236}">
                  <a16:creationId xmlns:a16="http://schemas.microsoft.com/office/drawing/2014/main" id="{C555BCE0-C3A3-C7BC-7C56-392DF6637391}"/>
                </a:ext>
              </a:extLst>
            </p:cNvPr>
            <p:cNvCxnSpPr>
              <a:cxnSpLocks noChangeShapeType="1"/>
              <a:stCxn id="54305" idx="0"/>
              <a:endCxn id="54307" idx="4"/>
            </p:cNvCxnSpPr>
            <p:nvPr/>
          </p:nvCxnSpPr>
          <p:spPr bwMode="auto">
            <a:xfrm flipV="1">
              <a:off x="1032" y="3648"/>
              <a:ext cx="19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16" name="Rectangle 90">
              <a:extLst>
                <a:ext uri="{FF2B5EF4-FFF2-40B4-BE49-F238E27FC236}">
                  <a16:creationId xmlns:a16="http://schemas.microsoft.com/office/drawing/2014/main" id="{7763D7FF-0E4A-8125-2ECB-120B0EDAE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3514"/>
              <a:ext cx="728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Route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planning</a:t>
              </a:r>
            </a:p>
          </p:txBody>
        </p:sp>
      </p:grpSp>
      <p:sp>
        <p:nvSpPr>
          <p:cNvPr id="32" name="3 Marcador de número de diapositiva">
            <a:extLst>
              <a:ext uri="{FF2B5EF4-FFF2-40B4-BE49-F238E27FC236}">
                <a16:creationId xmlns:a16="http://schemas.microsoft.com/office/drawing/2014/main" id="{753A83A2-FF42-B3CA-4E4A-BE2C8F32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94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20" name="Google Shape;90;p33"/>
          <p:cNvSpPr txBox="1"/>
          <p:nvPr/>
        </p:nvSpPr>
        <p:spPr>
          <a:xfrm>
            <a:off x="6336506" y="1541573"/>
            <a:ext cx="2705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PhD in Computer Science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Pittsburgh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in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Computer Vision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9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0203" y="1527771"/>
            <a:ext cx="2143125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9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7652" y="1487588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94;p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193006" y="1768873"/>
            <a:ext cx="842872" cy="4179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1;p33">
            <a:extLst>
              <a:ext uri="{FF2B5EF4-FFF2-40B4-BE49-F238E27FC236}">
                <a16:creationId xmlns:a16="http://schemas.microsoft.com/office/drawing/2014/main" id="{25C88B7C-D774-8397-7913-A332474CE54C}"/>
              </a:ext>
            </a:extLst>
          </p:cNvPr>
          <p:cNvSpPr txBox="1"/>
          <p:nvPr/>
        </p:nvSpPr>
        <p:spPr>
          <a:xfrm>
            <a:off x="6488906" y="3459878"/>
            <a:ext cx="2400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scientist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Snap Inc.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5;p33">
            <a:extLst>
              <a:ext uri="{FF2B5EF4-FFF2-40B4-BE49-F238E27FC236}">
                <a16:creationId xmlns:a16="http://schemas.microsoft.com/office/drawing/2014/main" id="{80E19EC8-3A35-9F1F-23C3-496FAEC6789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6650" y="3258796"/>
            <a:ext cx="2143125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6;p33">
            <a:extLst>
              <a:ext uri="{FF2B5EF4-FFF2-40B4-BE49-F238E27FC236}">
                <a16:creationId xmlns:a16="http://schemas.microsoft.com/office/drawing/2014/main" id="{E60F2244-8E64-6406-6186-1ED41B01E88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193006" y="3499898"/>
            <a:ext cx="842872" cy="41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;p33">
            <a:extLst>
              <a:ext uri="{FF2B5EF4-FFF2-40B4-BE49-F238E27FC236}">
                <a16:creationId xmlns:a16="http://schemas.microsoft.com/office/drawing/2014/main" id="{57598FB2-091F-0445-5F59-D7AC33BF2D4A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4900981" y="3307771"/>
            <a:ext cx="1069548" cy="80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Syllabus, redux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29916"/>
            <a:ext cx="7772400" cy="351353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200" dirty="0"/>
              <a:t>Logic and proofs</a:t>
            </a:r>
          </a:p>
          <a:p>
            <a:pPr eaLnBrk="1" hangingPunct="1"/>
            <a:r>
              <a:rPr lang="en-US" altLang="x-none" sz="2200" dirty="0"/>
              <a:t>Sets</a:t>
            </a:r>
          </a:p>
          <a:p>
            <a:pPr eaLnBrk="1" hangingPunct="1"/>
            <a:r>
              <a:rPr lang="en-US" altLang="x-none" sz="2200" dirty="0"/>
              <a:t>Functions</a:t>
            </a:r>
          </a:p>
          <a:p>
            <a:pPr eaLnBrk="1" hangingPunct="1"/>
            <a:r>
              <a:rPr lang="en-US" altLang="x-none" sz="2200" dirty="0"/>
              <a:t>Algorithms and analysis</a:t>
            </a:r>
          </a:p>
          <a:p>
            <a:pPr eaLnBrk="1" hangingPunct="1"/>
            <a:r>
              <a:rPr lang="en-US" altLang="x-none" sz="2200" dirty="0"/>
              <a:t>Integers, modular arithmetic, cryptography</a:t>
            </a:r>
          </a:p>
          <a:p>
            <a:pPr eaLnBrk="1" hangingPunct="1"/>
            <a:r>
              <a:rPr lang="en-US" altLang="x-none" sz="2200" dirty="0"/>
              <a:t>Induction</a:t>
            </a:r>
          </a:p>
          <a:p>
            <a:pPr eaLnBrk="1" hangingPunct="1"/>
            <a:r>
              <a:rPr lang="en-US" altLang="x-none" sz="2200" dirty="0"/>
              <a:t>Relations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6829" y="3916331"/>
            <a:ext cx="6218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Comic Neue" panose="02000000000000000000" pitchFamily="2" charset="0"/>
                <a:ea typeface="ComicNeue-BoldOblique" charset="0"/>
                <a:cs typeface="ComicNeue-BoldOblique" charset="0"/>
              </a:rPr>
              <a:t>Are these topics really useful?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5748" y="4555435"/>
            <a:ext cx="918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Neue" panose="02000000000000000000" pitchFamily="2" charset="0"/>
                <a:ea typeface="ComicNeue-BoldOblique" charset="0"/>
                <a:cs typeface="ComicNeue-BoldOblique" charset="0"/>
              </a:rPr>
              <a:t>Yes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77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solidFill>
                  <a:schemeClr val="bg2"/>
                </a:solidFill>
              </a:rPr>
              <a:t>Succeeding</a:t>
            </a:r>
            <a:r>
              <a:rPr lang="en-US" altLang="x-none" dirty="0"/>
              <a:t> in this class requires </a:t>
            </a:r>
            <a:r>
              <a:rPr lang="en-US" altLang="x-none" dirty="0">
                <a:solidFill>
                  <a:srgbClr val="00B050"/>
                </a:solidFill>
              </a:rPr>
              <a:t>practicing</a:t>
            </a:r>
            <a:r>
              <a:rPr lang="en-US" altLang="x-none" dirty="0"/>
              <a:t> the skills that we will acquire, </a:t>
            </a:r>
            <a:r>
              <a:rPr lang="en-US" altLang="x-none" dirty="0">
                <a:solidFill>
                  <a:srgbClr val="00B050"/>
                </a:solidFill>
              </a:rPr>
              <a:t>thinking critically</a:t>
            </a:r>
            <a:r>
              <a:rPr lang="en-US" altLang="x-none" dirty="0"/>
              <a:t>, and </a:t>
            </a:r>
            <a:r>
              <a:rPr lang="en-US" altLang="x-none" dirty="0">
                <a:solidFill>
                  <a:srgbClr val="00B050"/>
                </a:solidFill>
              </a:rPr>
              <a:t>asking questions</a:t>
            </a:r>
          </a:p>
          <a:p>
            <a:pPr lvl="1"/>
            <a:r>
              <a:rPr lang="en-US" altLang="x-none" dirty="0"/>
              <a:t>We are practicing clear and precise communication in the language of mathematics and logic—be specific!</a:t>
            </a:r>
          </a:p>
          <a:p>
            <a:pPr lvl="1"/>
            <a:endParaRPr lang="en-US" altLang="x-none" dirty="0"/>
          </a:p>
          <a:p>
            <a:r>
              <a:rPr lang="en-US" altLang="x-none" dirty="0">
                <a:solidFill>
                  <a:schemeClr val="bg2"/>
                </a:solidFill>
              </a:rPr>
              <a:t>Keys to success</a:t>
            </a:r>
            <a:r>
              <a:rPr lang="en-US" altLang="x-none" dirty="0"/>
              <a:t>:</a:t>
            </a:r>
          </a:p>
          <a:p>
            <a:pPr lvl="1"/>
            <a:r>
              <a:rPr lang="en-US" altLang="x-none" dirty="0"/>
              <a:t>Attend class and take notes</a:t>
            </a:r>
          </a:p>
          <a:p>
            <a:pPr lvl="1"/>
            <a:r>
              <a:rPr lang="en-US" altLang="x-none" dirty="0"/>
              <a:t>Do your homework</a:t>
            </a:r>
          </a:p>
          <a:p>
            <a:pPr lvl="1"/>
            <a:r>
              <a:rPr lang="en-US" altLang="x-none" dirty="0"/>
              <a:t>Work extra problems when you</a:t>
            </a:r>
            <a:r>
              <a:rPr lang="en-US" altLang="ja-JP" dirty="0"/>
              <a:t>’re unsure</a:t>
            </a:r>
          </a:p>
          <a:p>
            <a:pPr lvl="2"/>
            <a:r>
              <a:rPr lang="en-US" altLang="ja-JP" dirty="0"/>
              <a:t>Solutions to odd-numbered exercises are provided in textbook</a:t>
            </a:r>
          </a:p>
          <a:p>
            <a:pPr lvl="1"/>
            <a:r>
              <a:rPr lang="en-US" altLang="x-none" dirty="0"/>
              <a:t>Go to your recitation </a:t>
            </a:r>
            <a:r>
              <a:rPr lang="en-US" altLang="x-none" dirty="0">
                <a:solidFill>
                  <a:srgbClr val="FF0000"/>
                </a:solidFill>
              </a:rPr>
              <a:t>every</a:t>
            </a:r>
            <a:r>
              <a:rPr lang="en-US" altLang="x-none" dirty="0">
                <a:solidFill>
                  <a:schemeClr val="accent2"/>
                </a:solidFill>
              </a:rPr>
              <a:t> </a:t>
            </a:r>
            <a:r>
              <a:rPr lang="en-US" altLang="x-none" dirty="0"/>
              <a:t>week</a:t>
            </a:r>
          </a:p>
          <a:p>
            <a:pPr lvl="1"/>
            <a:r>
              <a:rPr lang="en-US" altLang="x-none" dirty="0"/>
              <a:t>Take advantage of office hours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1800"/>
            </a:pPr>
            <a:r>
              <a:rPr lang="en-US" altLang="x-none" sz="2800" dirty="0">
                <a:solidFill>
                  <a:schemeClr val="bg2"/>
                </a:solidFill>
              </a:rPr>
              <a:t>Mastering discrete mathematics requires practice!</a:t>
            </a:r>
            <a:endParaRPr kumimoji="0" lang="en-US" altLang="x-none" sz="2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35324-2A4B-E94B-9CB4-CABE354C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I do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9D2A-52E5-D64E-B3C9-C5253C687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Check your Canvas notification settings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Read the chapter for next lecture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Decide if you need Inclusive Access, and opt out if not</a:t>
            </a:r>
          </a:p>
          <a:p>
            <a:pPr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Install Top Hat if you plan to use the mobile app</a:t>
            </a:r>
          </a:p>
          <a:p>
            <a:pPr marL="857250" lvl="1" indent="-457200">
              <a:spcBef>
                <a:spcPts val="1200"/>
              </a:spcBef>
            </a:pPr>
            <a:r>
              <a:rPr lang="en-US" dirty="0"/>
              <a:t>Then, wait to be added to the course on TH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Watch for a Miro invitation, where you’ll submit in-class activities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Watch for a </a:t>
            </a:r>
            <a:r>
              <a:rPr lang="en-US" dirty="0" err="1"/>
              <a:t>Gradescope</a:t>
            </a:r>
            <a:r>
              <a:rPr lang="en-US" dirty="0"/>
              <a:t> invitation, where you’ll submit recitation and homework assignments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Email me if you have any special circumstances that you may need accommodated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47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x-none" dirty="0"/>
              <a:t>How will you be accessing the textbook (Rosen 8e) this semester?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33</a:t>
            </a:fld>
            <a:endParaRPr lang="pt-B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9A54B9-4539-DD7C-2E25-1C997D376AAF}"/>
              </a:ext>
            </a:extLst>
          </p:cNvPr>
          <p:cNvGrpSpPr/>
          <p:nvPr/>
        </p:nvGrpSpPr>
        <p:grpSpPr>
          <a:xfrm>
            <a:off x="3057096" y="2165801"/>
            <a:ext cx="3029807" cy="1432884"/>
            <a:chOff x="2973664" y="2288266"/>
            <a:chExt cx="3029807" cy="1432884"/>
          </a:xfrm>
        </p:grpSpPr>
        <p:pic>
          <p:nvPicPr>
            <p:cNvPr id="6" name="Picture 5" descr="Top Hat FAQs • Resource • BYU-Idaho Learning and Teaching">
              <a:extLst>
                <a:ext uri="{FF2B5EF4-FFF2-40B4-BE49-F238E27FC236}">
                  <a16:creationId xmlns:a16="http://schemas.microsoft.com/office/drawing/2014/main" id="{B11D3F85-B345-90C7-ECCD-8C037A07C8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70" t="16631" r="29430" b="15597"/>
            <a:stretch>
              <a:fillRect/>
            </a:stretch>
          </p:blipFill>
          <p:spPr bwMode="auto">
            <a:xfrm>
              <a:off x="4865971" y="2288266"/>
              <a:ext cx="1137500" cy="1432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A543FC-589C-B7BD-2E51-5B02A55A4B81}"/>
                </a:ext>
              </a:extLst>
            </p:cNvPr>
            <p:cNvSpPr txBox="1"/>
            <p:nvPr/>
          </p:nvSpPr>
          <p:spPr>
            <a:xfrm>
              <a:off x="2973664" y="2727709"/>
              <a:ext cx="19143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FF0000"/>
                  </a:solidFill>
                </a:rPr>
                <a:t>Submit on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10F61-A98A-3F47-50AD-E402B4D40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BE70570F-4A76-F935-9201-3158D5243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Final thoughts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1CA61613-E10A-C6D2-A915-DE300CB16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29916"/>
            <a:ext cx="8421688" cy="351353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400" dirty="0"/>
              <a:t>Our goal is to prepare you to be stronger computer scientists by:</a:t>
            </a:r>
          </a:p>
          <a:p>
            <a:pPr lvl="1" eaLnBrk="1" hangingPunct="1"/>
            <a:r>
              <a:rPr lang="en-US" altLang="x-none" sz="2000" dirty="0"/>
              <a:t>Exploring the </a:t>
            </a:r>
            <a:r>
              <a:rPr lang="en-US" altLang="x-none" sz="2000"/>
              <a:t>formal foundations </a:t>
            </a:r>
            <a:r>
              <a:rPr lang="en-US" altLang="x-none" sz="2000" dirty="0"/>
              <a:t>of computer science</a:t>
            </a:r>
          </a:p>
          <a:p>
            <a:pPr lvl="1" eaLnBrk="1" hangingPunct="1"/>
            <a:r>
              <a:rPr lang="en-US" altLang="x-none" sz="2000" dirty="0"/>
              <a:t>Developing critical thinking skills</a:t>
            </a:r>
          </a:p>
          <a:p>
            <a:pPr lvl="1" eaLnBrk="1" hangingPunct="1"/>
            <a:r>
              <a:rPr lang="en-US" altLang="x-none" sz="2000" dirty="0"/>
              <a:t>Articulating ties between theory and practice</a:t>
            </a:r>
          </a:p>
          <a:p>
            <a:pPr eaLnBrk="1" hangingPunct="1"/>
            <a:endParaRPr lang="en-US" altLang="x-none" sz="2400" dirty="0">
              <a:solidFill>
                <a:schemeClr val="hlink"/>
              </a:solidFill>
            </a:endParaRPr>
          </a:p>
          <a:p>
            <a:pPr eaLnBrk="1" hangingPunct="1"/>
            <a:r>
              <a:rPr lang="en-US" altLang="x-none" sz="2400" dirty="0">
                <a:solidFill>
                  <a:schemeClr val="bg2"/>
                </a:solidFill>
              </a:rPr>
              <a:t>Next:</a:t>
            </a:r>
            <a:r>
              <a:rPr lang="en-US" altLang="x-none" sz="2400" dirty="0"/>
              <a:t> Propositional logic (Sec 1.1)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2BAC7C6-6D31-964C-8495-A8A45F38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3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21" name="Google Shape;91;p33"/>
          <p:cNvSpPr txBox="1"/>
          <p:nvPr/>
        </p:nvSpPr>
        <p:spPr>
          <a:xfrm>
            <a:off x="6286500" y="1479946"/>
            <a:ext cx="24003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Assistant professor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Weber State University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96;p3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90600" y="1663898"/>
            <a:ext cx="842872" cy="41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/>
          <a:srcRect l="13470" r="13470"/>
          <a:stretch>
            <a:fillRect/>
          </a:stretch>
        </p:blipFill>
        <p:spPr bwMode="auto">
          <a:xfrm>
            <a:off x="5029200" y="1537096"/>
            <a:ext cx="685800" cy="73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204" name="AutoShape 4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AutoShape 6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422796"/>
            <a:ext cx="2313214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7F751-4775-760F-7B19-AB1BC9867229}"/>
              </a:ext>
            </a:extLst>
          </p:cNvPr>
          <p:cNvSpPr txBox="1"/>
          <p:nvPr/>
        </p:nvSpPr>
        <p:spPr>
          <a:xfrm>
            <a:off x="301752" y="4033356"/>
            <a:ext cx="8385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/>
                </a:solidFill>
              </a:rPr>
              <a:t>[Students’ presentations]</a:t>
            </a:r>
            <a:endParaRPr lang="en-US" sz="2200" dirty="0"/>
          </a:p>
          <a:p>
            <a:pPr algn="ctr"/>
            <a:r>
              <a:rPr lang="en-US" sz="2200" dirty="0"/>
              <a:t>Name, hobbies, and mention one thing that you expect to learn in this course </a:t>
            </a:r>
            <a:r>
              <a:rPr lang="en-US" sz="2200" dirty="0">
                <a:sym typeface="Wingdings" pitchFamily="2" charset="2"/>
              </a:rPr>
              <a:t> </a:t>
            </a:r>
            <a:endParaRPr lang="en-US" sz="2200" dirty="0"/>
          </a:p>
        </p:txBody>
      </p:sp>
      <p:sp>
        <p:nvSpPr>
          <p:cNvPr id="11" name="Google Shape;90;p33"/>
          <p:cNvSpPr txBox="1"/>
          <p:nvPr/>
        </p:nvSpPr>
        <p:spPr>
          <a:xfrm>
            <a:off x="6403007" y="2971407"/>
            <a:ext cx="22006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Teaching Assistant Professor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Pittsburgh</a:t>
            </a:r>
            <a:endParaRPr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9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0079" y="2899415"/>
            <a:ext cx="2143125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3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2095" y="2859233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4;p3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76874" y="3157143"/>
            <a:ext cx="842872" cy="417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04C56-0532-FE11-F087-6205517F8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B24BFF1-1760-B0E5-36D7-76124B78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know each other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82D0592D-E100-E934-CEE4-FC4EFCA9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79204" name="AutoShape 4" descr="Weber State University – Free-Apply.com">
            <a:extLst>
              <a:ext uri="{FF2B5EF4-FFF2-40B4-BE49-F238E27FC236}">
                <a16:creationId xmlns:a16="http://schemas.microsoft.com/office/drawing/2014/main" id="{6D5475CA-A606-AAFF-B47B-3ECFBB495A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AutoShape 6" descr="Weber State University – Free-Apply.com">
            <a:extLst>
              <a:ext uri="{FF2B5EF4-FFF2-40B4-BE49-F238E27FC236}">
                <a16:creationId xmlns:a16="http://schemas.microsoft.com/office/drawing/2014/main" id="{557BA593-D114-0765-919E-0D08454013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20CC22-3D42-7693-3AFF-68CBE2519C42}"/>
              </a:ext>
            </a:extLst>
          </p:cNvPr>
          <p:cNvGrpSpPr/>
          <p:nvPr/>
        </p:nvGrpSpPr>
        <p:grpSpPr>
          <a:xfrm>
            <a:off x="3122411" y="3521071"/>
            <a:ext cx="3029807" cy="1432884"/>
            <a:chOff x="2973664" y="2288266"/>
            <a:chExt cx="3029807" cy="1432884"/>
          </a:xfrm>
        </p:grpSpPr>
        <p:pic>
          <p:nvPicPr>
            <p:cNvPr id="6" name="Picture 5" descr="Top Hat FAQs • Resource • BYU-Idaho Learning and Teaching">
              <a:extLst>
                <a:ext uri="{FF2B5EF4-FFF2-40B4-BE49-F238E27FC236}">
                  <a16:creationId xmlns:a16="http://schemas.microsoft.com/office/drawing/2014/main" id="{CC61FF0A-AF82-7C8E-F2B2-FD2F88EC20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70" t="16631" r="29430" b="15597"/>
            <a:stretch>
              <a:fillRect/>
            </a:stretch>
          </p:blipFill>
          <p:spPr bwMode="auto">
            <a:xfrm>
              <a:off x="4865971" y="2288266"/>
              <a:ext cx="1137500" cy="1432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3B99B3-6473-F3DB-9A09-3BA28D7E95A5}"/>
                </a:ext>
              </a:extLst>
            </p:cNvPr>
            <p:cNvSpPr txBox="1"/>
            <p:nvPr/>
          </p:nvSpPr>
          <p:spPr>
            <a:xfrm>
              <a:off x="2973664" y="2727709"/>
              <a:ext cx="19143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FF0000"/>
                  </a:solidFill>
                </a:rPr>
                <a:t>Submit on</a:t>
              </a:r>
            </a:p>
          </p:txBody>
        </p:sp>
      </p:grpSp>
      <p:pic>
        <p:nvPicPr>
          <p:cNvPr id="2050" name="Picture 2" descr="Friendship ">
            <a:extLst>
              <a:ext uri="{FF2B5EF4-FFF2-40B4-BE49-F238E27FC236}">
                <a16:creationId xmlns:a16="http://schemas.microsoft.com/office/drawing/2014/main" id="{04788A1D-4D6F-CE73-EF4A-D9E75D0E4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435" y="1256643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EBCB16-30D8-F760-FA05-04C7AFB2CE86}"/>
              </a:ext>
            </a:extLst>
          </p:cNvPr>
          <p:cNvSpPr txBox="1"/>
          <p:nvPr/>
        </p:nvSpPr>
        <p:spPr>
          <a:xfrm>
            <a:off x="530679" y="1282446"/>
            <a:ext cx="450603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Hobbies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Course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Computer Accessibility</a:t>
            </a:r>
          </a:p>
        </p:txBody>
      </p:sp>
    </p:spTree>
    <p:extLst>
      <p:ext uri="{BB962C8B-B14F-4D97-AF65-F5344CB8AC3E}">
        <p14:creationId xmlns:p14="http://schemas.microsoft.com/office/powerpoint/2010/main" val="421019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179204" name="AutoShape 4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AutoShape 6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7F751-4775-760F-7B19-AB1BC9867229}"/>
              </a:ext>
            </a:extLst>
          </p:cNvPr>
          <p:cNvSpPr txBox="1"/>
          <p:nvPr/>
        </p:nvSpPr>
        <p:spPr>
          <a:xfrm>
            <a:off x="379476" y="2217807"/>
            <a:ext cx="838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Syllabus</a:t>
            </a:r>
          </a:p>
        </p:txBody>
      </p:sp>
    </p:spTree>
    <p:extLst>
      <p:ext uri="{BB962C8B-B14F-4D97-AF65-F5344CB8AC3E}">
        <p14:creationId xmlns:p14="http://schemas.microsoft.com/office/powerpoint/2010/main" val="265829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Syllabus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373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Contact Information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Prof. Nils </a:t>
            </a:r>
            <a:r>
              <a:rPr lang="en" sz="1800" dirty="0" err="1"/>
              <a:t>Murrugarra</a:t>
            </a:r>
            <a:endParaRPr lang="en" sz="1800"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>
                <a:hlinkClick r:id="rId3"/>
              </a:rPr>
              <a:t>nem177@pitt.edu</a:t>
            </a:r>
            <a:r>
              <a:rPr lang="en" sz="1800" dirty="0"/>
              <a:t> 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Please, add prefix “[CS 441]” in all emails.</a:t>
            </a:r>
          </a:p>
          <a:p>
            <a:pPr lvl="1"/>
            <a:r>
              <a:rPr lang="en" sz="1800" dirty="0"/>
              <a:t>Website: </a:t>
            </a:r>
            <a:r>
              <a:rPr lang="en-US" sz="1800" dirty="0">
                <a:hlinkClick r:id="rId4"/>
              </a:rPr>
              <a:t>https://nineil.github.io/courses/spring26_cs441/</a:t>
            </a:r>
            <a:endParaRPr lang="en-US" sz="1800" dirty="0"/>
          </a:p>
          <a:p>
            <a:pPr lvl="1"/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Lectures: </a:t>
            </a:r>
          </a:p>
          <a:p>
            <a:pPr lvl="1" indent="-342900">
              <a:buSzPts val="1800"/>
              <a:buChar char="●"/>
            </a:pPr>
            <a:r>
              <a:rPr lang="en-US" sz="1800" dirty="0">
                <a:latin typeface="Times New Roman" panose="02020603050405020304" pitchFamily="18" charset="0"/>
              </a:rPr>
              <a:t>[Section A] Tue/Thu: 9:30am - 10:45am @ IS 403</a:t>
            </a:r>
          </a:p>
          <a:p>
            <a:pPr lvl="1" indent="-342900">
              <a:buSzPts val="1800"/>
              <a:buChar char="●"/>
            </a:pPr>
            <a:r>
              <a:rPr lang="en-US" sz="1800" dirty="0">
                <a:latin typeface="Times New Roman" panose="02020603050405020304" pitchFamily="18" charset="0"/>
              </a:rPr>
              <a:t>[Section B] Tue/Thu: 4:00pm - 5:15pm @ SENSQ 5502</a:t>
            </a:r>
          </a:p>
          <a:p>
            <a:pPr lvl="1" indent="-342900">
              <a:buSzPts val="1800"/>
              <a:buChar char="●"/>
            </a:pPr>
            <a:endParaRPr lang="en-US" sz="1800" dirty="0">
              <a:highlight>
                <a:srgbClr val="FFFF00"/>
              </a:highlight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Office hours: </a:t>
            </a:r>
          </a:p>
          <a:p>
            <a:pPr lvl="1" indent="-342900">
              <a:buSzPts val="1800"/>
              <a:buFont typeface="Arial"/>
              <a:buChar char="●"/>
            </a:pPr>
            <a:r>
              <a:rPr lang="en-US" sz="1800" dirty="0"/>
              <a:t>TBD (Please, fill this </a:t>
            </a:r>
            <a:r>
              <a:rPr lang="en-US" sz="1800" u="sng" dirty="0">
                <a:hlinkClick r:id="rId5"/>
              </a:rPr>
              <a:t>form</a:t>
            </a:r>
            <a:r>
              <a:rPr lang="en-US" sz="1800" dirty="0"/>
              <a:t>). Inputs will be considered with my other courses, and my own schedule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ading">
            <a:extLst>
              <a:ext uri="{FF2B5EF4-FFF2-40B4-BE49-F238E27FC236}">
                <a16:creationId xmlns:a16="http://schemas.microsoft.com/office/drawing/2014/main" id="{A389AB16-C4D5-0034-9B6B-AD02F5485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12327" r="13819"/>
          <a:stretch/>
        </p:blipFill>
        <p:spPr bwMode="auto">
          <a:xfrm>
            <a:off x="6943869" y="574625"/>
            <a:ext cx="2030053" cy="22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D6911AE5-F41A-7E51-3917-E1CB07C9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DE0DB-00B5-2960-00EF-41D6761FC9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904" y="3323899"/>
            <a:ext cx="1453018" cy="1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8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</a:t>
            </a:r>
            <a:r>
              <a:rPr lang="en"/>
              <a:t>: Textbook</a:t>
            </a:r>
            <a:endParaRPr dirty="0"/>
          </a:p>
        </p:txBody>
      </p:sp>
      <p:sp>
        <p:nvSpPr>
          <p:cNvPr id="4" name="Google Shape;81;p17">
            <a:extLst>
              <a:ext uri="{FF2B5EF4-FFF2-40B4-BE49-F238E27FC236}">
                <a16:creationId xmlns:a16="http://schemas.microsoft.com/office/drawing/2014/main" id="{ED5689D8-3A9A-62CE-CCFD-FE055334DA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5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Discrete Mathematics and its Applications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Edition: 8th</a:t>
            </a:r>
            <a:endParaRPr dirty="0"/>
          </a:p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" dirty="0"/>
              <a:t>By </a:t>
            </a:r>
            <a:r>
              <a:rPr lang="en-US" dirty="0"/>
              <a:t>Kenneth Rosen</a:t>
            </a:r>
          </a:p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" dirty="0"/>
              <a:t>ISBN: </a:t>
            </a:r>
            <a:r>
              <a:rPr lang="en-US" dirty="0"/>
              <a:t>1260091996</a:t>
            </a:r>
            <a:endParaRPr lang="en-US" i="0" dirty="0">
              <a:solidFill>
                <a:srgbClr val="0F1111"/>
              </a:solidFill>
              <a:effectLst/>
              <a:latin typeface="Amazon Ember"/>
            </a:endParaRPr>
          </a:p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" dirty="0"/>
              <a:t>Year: 2018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335C4F1-2AA7-4FBA-630D-C72C490D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603" y="797416"/>
            <a:ext cx="32575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416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2801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Material is based on previous iterations of </a:t>
            </a:r>
            <a:r>
              <a:rPr lang="en-US" b="0" i="1" dirty="0">
                <a:effectLst/>
                <a:latin typeface="Times New Roman" panose="02020603050405020304" pitchFamily="18" charset="0"/>
              </a:rPr>
              <a:t>CS 441: Discrete Structures for Computer Science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Exams mainly cover this material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We will do around 11 to 13 assignments</a:t>
            </a:r>
            <a:endParaRPr dirty="0"/>
          </a:p>
        </p:txBody>
      </p:sp>
      <p:pic>
        <p:nvPicPr>
          <p:cNvPr id="1026" name="Picture 2" descr="reading">
            <a:extLst>
              <a:ext uri="{FF2B5EF4-FFF2-40B4-BE49-F238E27FC236}">
                <a16:creationId xmlns:a16="http://schemas.microsoft.com/office/drawing/2014/main" id="{A389AB16-C4D5-0034-9B6B-AD02F5485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12327" r="13819"/>
          <a:stretch/>
        </p:blipFill>
        <p:spPr bwMode="auto">
          <a:xfrm>
            <a:off x="6670373" y="1058267"/>
            <a:ext cx="2030053" cy="22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263B311-A08E-6DE5-BD7C-CC0766DD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662137"/>
      </p:ext>
    </p:extLst>
  </p:cSld>
  <p:clrMapOvr>
    <a:masterClrMapping/>
  </p:clrMapOvr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5491</TotalTime>
  <Words>1594</Words>
  <Application>Microsoft Macintosh PowerPoint</Application>
  <PresentationFormat>On-screen Show (16:9)</PresentationFormat>
  <Paragraphs>348</Paragraphs>
  <Slides>34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Amazon Ember</vt:lpstr>
      <vt:lpstr>Arial</vt:lpstr>
      <vt:lpstr>Calibri</vt:lpstr>
      <vt:lpstr>Comic Neue</vt:lpstr>
      <vt:lpstr>Times New Roman</vt:lpstr>
      <vt:lpstr>Wingdings</vt:lpstr>
      <vt:lpstr>Brilho</vt:lpstr>
      <vt:lpstr>CS 441: Discrete Structures for Computer Science</vt:lpstr>
      <vt:lpstr>Who am I?</vt:lpstr>
      <vt:lpstr>Who am I?</vt:lpstr>
      <vt:lpstr>Who am I?</vt:lpstr>
      <vt:lpstr>Let’s know each other</vt:lpstr>
      <vt:lpstr>Syllabus</vt:lpstr>
      <vt:lpstr>Course intro: Syllabus</vt:lpstr>
      <vt:lpstr>Course intro: Textbook</vt:lpstr>
      <vt:lpstr>Course intro: What to expect?</vt:lpstr>
      <vt:lpstr>Course intro: What to expect?</vt:lpstr>
      <vt:lpstr>Course intro: What to expect?</vt:lpstr>
      <vt:lpstr>Review Syllabus</vt:lpstr>
      <vt:lpstr>Questions?</vt:lpstr>
      <vt:lpstr>Course overview</vt:lpstr>
      <vt:lpstr>What is discrete mathematics?</vt:lpstr>
      <vt:lpstr>Why study discrete math?</vt:lpstr>
      <vt:lpstr>Why study discrete math?</vt:lpstr>
      <vt:lpstr>Why study discrete math?</vt:lpstr>
      <vt:lpstr>Activity: Why study discrete math?</vt:lpstr>
      <vt:lpstr>Tentative Syllabus</vt:lpstr>
      <vt:lpstr>Logic and proofs</vt:lpstr>
      <vt:lpstr>Logic and proofs</vt:lpstr>
      <vt:lpstr>Sets</vt:lpstr>
      <vt:lpstr>Functions</vt:lpstr>
      <vt:lpstr>Algorithms and analysis</vt:lpstr>
      <vt:lpstr>Integers and Modular Arithmetic</vt:lpstr>
      <vt:lpstr>Induction</vt:lpstr>
      <vt:lpstr>Relations</vt:lpstr>
      <vt:lpstr>Relations</vt:lpstr>
      <vt:lpstr>Syllabus, redux</vt:lpstr>
      <vt:lpstr>PowerPoint Presentation</vt:lpstr>
      <vt:lpstr>What should I do now?</vt:lpstr>
      <vt:lpstr>How will you be accessing the textbook (Rosen 8e) this semester?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164</cp:revision>
  <cp:lastPrinted>2026-01-13T16:00:22Z</cp:lastPrinted>
  <dcterms:created xsi:type="dcterms:W3CDTF">2011-07-05T14:46:51Z</dcterms:created>
  <dcterms:modified xsi:type="dcterms:W3CDTF">2026-01-13T16:00:24Z</dcterms:modified>
</cp:coreProperties>
</file>