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40"/>
  </p:notesMasterIdLst>
  <p:sldIdLst>
    <p:sldId id="589" r:id="rId2"/>
    <p:sldId id="296" r:id="rId3"/>
    <p:sldId id="615" r:id="rId4"/>
    <p:sldId id="325" r:id="rId5"/>
    <p:sldId id="327" r:id="rId6"/>
    <p:sldId id="326" r:id="rId7"/>
    <p:sldId id="328" r:id="rId8"/>
    <p:sldId id="330" r:id="rId9"/>
    <p:sldId id="329" r:id="rId10"/>
    <p:sldId id="630" r:id="rId11"/>
    <p:sldId id="331" r:id="rId12"/>
    <p:sldId id="332" r:id="rId13"/>
    <p:sldId id="333" r:id="rId14"/>
    <p:sldId id="386" r:id="rId15"/>
    <p:sldId id="608" r:id="rId16"/>
    <p:sldId id="353" r:id="rId17"/>
    <p:sldId id="334" r:id="rId18"/>
    <p:sldId id="345" r:id="rId19"/>
    <p:sldId id="335" r:id="rId20"/>
    <p:sldId id="346" r:id="rId21"/>
    <p:sldId id="336" r:id="rId22"/>
    <p:sldId id="337" r:id="rId23"/>
    <p:sldId id="628" r:id="rId24"/>
    <p:sldId id="339" r:id="rId25"/>
    <p:sldId id="387" r:id="rId26"/>
    <p:sldId id="340" r:id="rId27"/>
    <p:sldId id="629" r:id="rId28"/>
    <p:sldId id="348" r:id="rId29"/>
    <p:sldId id="341" r:id="rId30"/>
    <p:sldId id="342" r:id="rId31"/>
    <p:sldId id="344" r:id="rId32"/>
    <p:sldId id="349" r:id="rId33"/>
    <p:sldId id="350" r:id="rId34"/>
    <p:sldId id="351" r:id="rId35"/>
    <p:sldId id="352" r:id="rId36"/>
    <p:sldId id="354" r:id="rId37"/>
    <p:sldId id="631" r:id="rId38"/>
    <p:sldId id="355" r:id="rId39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4608">
          <p15:clr>
            <a:srgbClr val="A4A3A4"/>
          </p15:clr>
        </p15:guide>
        <p15:guide id="3" pos="288">
          <p15:clr>
            <a:srgbClr val="A4A3A4"/>
          </p15:clr>
        </p15:guide>
        <p15:guide id="4" pos="5472">
          <p15:clr>
            <a:srgbClr val="A4A3A4"/>
          </p15:clr>
        </p15:guide>
        <p15:guide id="5" orient="horz" pos="1712">
          <p15:clr>
            <a:srgbClr val="9AA0A6"/>
          </p15:clr>
        </p15:guide>
        <p15:guide id="6" pos="2592">
          <p15:clr>
            <a:srgbClr val="9AA0A6"/>
          </p15:clr>
        </p15:guide>
        <p15:guide id="7" pos="3168">
          <p15:clr>
            <a:srgbClr val="9AA0A6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0" roundtripDataSignature="AMtx7mhS5nRLilGD6T0EpqDE7wj9jhOMe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96AE40-E63F-448E-B565-BE41378B41F9}" name="Nils Ever Murrugarra Llerena" initials="NEML" userId="Nils Ever Murrugarra Llerena" providerId="None"/>
  <p188:author id="{8443ED59-20C7-4FDF-8DCA-8A14D1AA1C8C}" name="Microsoft Office User" initials="MOU" userId="Microsoft Office User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e Jiang" initials="" lastIdx="2" clrIdx="0"/>
  <p:cmAuthor id="2" name="Nils" initials="N" lastIdx="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85012"/>
  </p:normalViewPr>
  <p:slideViewPr>
    <p:cSldViewPr snapToGrid="0">
      <p:cViewPr varScale="1">
        <p:scale>
          <a:sx n="160" d="100"/>
          <a:sy n="160" d="100"/>
        </p:scale>
        <p:origin x="2432" y="184"/>
      </p:cViewPr>
      <p:guideLst>
        <p:guide orient="horz" pos="288"/>
        <p:guide pos="4608"/>
        <p:guide pos="288"/>
        <p:guide pos="5472"/>
        <p:guide orient="horz" pos="1712"/>
        <p:guide pos="2592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82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81" Type="http://schemas.openxmlformats.org/officeDocument/2006/relationships/commentAuthors" Target="commentAuthors.xml"/><Relationship Id="rId86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80" Type="http://customschemas.google.com/relationships/presentationmetadata" Target="metadata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8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93" name="Google Shape;93;p1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14706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1a and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308968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17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70590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19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611774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22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2533869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27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34651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29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839664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30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51953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4863" lvl="1" indent="-404813"/>
            <a:r>
              <a:rPr lang="en-US" altLang="x-none" dirty="0"/>
              <a:t>Membership check is O(n)</a:t>
            </a:r>
          </a:p>
          <a:p>
            <a:pPr marL="804863" lvl="1" indent="-404813"/>
            <a:r>
              <a:rPr lang="en-US" altLang="x-none" dirty="0"/>
              <a:t>Union is O(</a:t>
            </a:r>
            <a:r>
              <a:rPr lang="en-US" altLang="x-none" dirty="0" err="1"/>
              <a:t>m+n</a:t>
            </a:r>
            <a:r>
              <a:rPr lang="en-US" altLang="x-none" dirty="0"/>
              <a:t>)</a:t>
            </a:r>
          </a:p>
          <a:p>
            <a:pPr marL="804863" lvl="1" indent="-404813"/>
            <a:r>
              <a:rPr lang="en-US" altLang="x-none" dirty="0"/>
              <a:t>Intersection and difference are O(m × n)</a:t>
            </a:r>
          </a:p>
          <a:p>
            <a:endParaRPr lang="en-US" altLang="x-none" dirty="0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E0C229A-2934-5D46-969E-6ED00BDF436D}" type="slidenum">
              <a:rPr lang="en-US" altLang="x-none" sz="1200"/>
              <a:pPr/>
              <a:t>31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 dirty="0"/>
              <a:t>Each number is represented by 10 bits.</a:t>
            </a:r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3FED9B4-776A-5D4E-B8F9-0B86BC7DE67F}" type="slidenum">
              <a:rPr lang="en-US" altLang="x-none" sz="1200"/>
              <a:pPr/>
              <a:t>32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Act 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35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8899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Source: Gemini</a:t>
            </a:r>
          </a:p>
          <a:p>
            <a:endParaRPr lang="en-US" dirty="0"/>
          </a:p>
          <a:p>
            <a:r>
              <a:rPr lang="en-US" dirty="0"/>
              <a:t>###</a:t>
            </a:r>
          </a:p>
          <a:p>
            <a:endParaRPr lang="en-US" dirty="0"/>
          </a:p>
          <a:p>
            <a:r>
              <a:rPr lang="en-US" b="1" dirty="0"/>
              <a:t>The Set-Based Approach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Defining the Sets:</a:t>
            </a:r>
            <a:r>
              <a:rPr lang="en-US" dirty="0"/>
              <a:t> First, we define the set of all possible permissions.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>
                <a:effectLst/>
              </a:rPr>
              <a:t>P_all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VIEW_DASHBOARD</a:t>
            </a:r>
            <a:r>
              <a:rPr lang="en-US" dirty="0"/>
              <a:t>}</a:t>
            </a:r>
          </a:p>
          <a:p>
            <a:r>
              <a:rPr lang="en-US" dirty="0"/>
              <a:t>Next, we can define the permissions associated with each role.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P_ADMIN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VIEW_DASHBOARD</a:t>
            </a:r>
            <a:r>
              <a:rPr lang="en-US" dirty="0"/>
              <a:t>}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P_MODERATOR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}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P_GUEST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}</a:t>
            </a:r>
          </a:p>
          <a:p>
            <a:pPr>
              <a:buFont typeface="+mj-lt"/>
              <a:buAutoNum type="arabicPeriod" startAt="2"/>
            </a:pPr>
            <a:r>
              <a:rPr lang="en-US" b="1" dirty="0"/>
              <a:t>Assigning Roles to Users:</a:t>
            </a:r>
            <a:r>
              <a:rPr lang="en-US" dirty="0"/>
              <a:t> Now, we can assign these roles to users. A user's total permissions can be represented by the </a:t>
            </a:r>
            <a:r>
              <a:rPr lang="en-US" b="1" dirty="0"/>
              <a:t>union</a:t>
            </a:r>
            <a:r>
              <a:rPr lang="en-US" dirty="0"/>
              <a:t> of the permissions of all their assigned roles.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Let's say a user, Alice, has the roles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</a:t>
            </a:r>
            <a:r>
              <a:rPr lang="en-US" dirty="0"/>
              <a:t> and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GUEST</a:t>
            </a:r>
            <a:r>
              <a:rPr lang="en-US" dirty="0"/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Alice's total permissions would be </a:t>
            </a:r>
            <a:r>
              <a:rPr lang="en-US" dirty="0">
                <a:effectLst/>
              </a:rPr>
              <a:t>PADMIN</a:t>
            </a:r>
            <a:r>
              <a:rPr lang="en-US" dirty="0"/>
              <a:t>​∪</a:t>
            </a:r>
            <a:r>
              <a:rPr lang="en-US" dirty="0">
                <a:effectLst/>
              </a:rPr>
              <a:t>PGUEST</a:t>
            </a:r>
            <a:r>
              <a:rPr lang="en-US" dirty="0"/>
              <a:t>​.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P_ADMIN </a:t>
            </a:r>
            <a:r>
              <a:rPr lang="en-US" dirty="0"/>
              <a:t>​ ∪ </a:t>
            </a:r>
            <a:r>
              <a:rPr lang="en-US" dirty="0">
                <a:effectLst/>
              </a:rPr>
              <a:t>P_GUEST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VIEW_DASHBOARD</a:t>
            </a:r>
            <a:r>
              <a:rPr lang="en-US" dirty="0"/>
              <a:t>} ∪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}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VIEW_DASHBOARD</a:t>
            </a:r>
            <a:r>
              <a:rPr lang="en-US" dirty="0"/>
              <a:t>}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Let's say another user, Bob, has the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MODERATOR</a:t>
            </a:r>
            <a:r>
              <a:rPr lang="en-US" dirty="0"/>
              <a:t> and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GUEST</a:t>
            </a:r>
            <a:r>
              <a:rPr lang="en-US" dirty="0"/>
              <a:t> roles.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Bob's total permissions would be </a:t>
            </a:r>
            <a:r>
              <a:rPr lang="en-US" dirty="0">
                <a:effectLst/>
              </a:rPr>
              <a:t>PMODERATOR</a:t>
            </a:r>
            <a:r>
              <a:rPr lang="en-US" dirty="0"/>
              <a:t>​∪</a:t>
            </a:r>
            <a:r>
              <a:rPr lang="en-US" dirty="0">
                <a:effectLst/>
              </a:rPr>
              <a:t>PGUEST</a:t>
            </a:r>
            <a:r>
              <a:rPr lang="en-US" dirty="0"/>
              <a:t>​.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P_MODERATOR </a:t>
            </a:r>
            <a:r>
              <a:rPr lang="en-US" dirty="0"/>
              <a:t>​∪ </a:t>
            </a:r>
            <a:r>
              <a:rPr lang="en-US" dirty="0">
                <a:effectLst/>
              </a:rPr>
              <a:t>P_GUEST</a:t>
            </a:r>
            <a:r>
              <a:rPr lang="en-US" dirty="0"/>
              <a:t>​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} ∪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} = {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CREATE_POST</a:t>
            </a:r>
            <a:r>
              <a:rPr lang="en-US" dirty="0"/>
              <a:t>,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DELETE_POST</a:t>
            </a:r>
            <a:r>
              <a:rPr lang="en-US" dirty="0"/>
              <a:t>}</a:t>
            </a:r>
          </a:p>
          <a:p>
            <a:pPr>
              <a:buFont typeface="+mj-lt"/>
              <a:buAutoNum type="arabicPeriod" startAt="3"/>
            </a:pPr>
            <a:r>
              <a:rPr lang="en-US" b="1" dirty="0"/>
              <a:t>Answering a Practical Question:</a:t>
            </a:r>
            <a:r>
              <a:rPr lang="en-US" dirty="0"/>
              <a:t> Now, the program can easily check if a user has a specific permission. For example, to check if Bob can ban a user, the system simply checks if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 is an element of Bob's permission set (</a:t>
            </a:r>
            <a:r>
              <a:rPr lang="en-US" dirty="0">
                <a:effectLst/>
              </a:rPr>
              <a:t>PMODERATOR</a:t>
            </a:r>
            <a:r>
              <a:rPr lang="en-US" dirty="0"/>
              <a:t>​∪</a:t>
            </a:r>
            <a:r>
              <a:rPr lang="en-US" dirty="0">
                <a:effectLst/>
              </a:rPr>
              <a:t>PGUEST</a:t>
            </a:r>
            <a:r>
              <a:rPr lang="en-US" dirty="0"/>
              <a:t>​). Since it's not, the action is denied.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The </a:t>
            </a:r>
            <a:r>
              <a:rPr lang="en-US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BAN_USER</a:t>
            </a:r>
            <a:r>
              <a:rPr lang="en-US" dirty="0"/>
              <a:t> permission is </a:t>
            </a:r>
            <a:r>
              <a:rPr lang="en-US" b="1" dirty="0"/>
              <a:t>not</a:t>
            </a:r>
            <a:r>
              <a:rPr lang="en-US" dirty="0"/>
              <a:t> in Bob's permission set.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‘</a:t>
            </a:r>
            <a:r>
              <a:rPr lang="en-US" dirty="0">
                <a:effectLst/>
              </a:rPr>
              <a:t>B</a:t>
            </a:r>
            <a:r>
              <a:rPr lang="en-US" dirty="0"/>
              <a:t>A</a:t>
            </a:r>
            <a:r>
              <a:rPr lang="en-US" dirty="0">
                <a:effectLst/>
              </a:rPr>
              <a:t>NU</a:t>
            </a:r>
            <a:r>
              <a:rPr lang="en-US" dirty="0"/>
              <a:t>​</a:t>
            </a:r>
            <a:r>
              <a:rPr lang="en-US" dirty="0">
                <a:effectLst/>
              </a:rPr>
              <a:t>SER</a:t>
            </a:r>
            <a:r>
              <a:rPr lang="en-US" dirty="0"/>
              <a:t>‘∈/(</a:t>
            </a:r>
            <a:r>
              <a:rPr lang="en-US" dirty="0">
                <a:effectLst/>
              </a:rPr>
              <a:t>PMODERATOR</a:t>
            </a:r>
            <a:r>
              <a:rPr lang="en-US" dirty="0"/>
              <a:t>​∪</a:t>
            </a:r>
            <a:r>
              <a:rPr lang="en-US" dirty="0">
                <a:effectLst/>
              </a:rPr>
              <a:t>PGUEST</a:t>
            </a:r>
            <a:r>
              <a:rPr lang="en-US" dirty="0"/>
              <a:t>​)</a:t>
            </a:r>
          </a:p>
          <a:p>
            <a:r>
              <a:rPr lang="en-US" dirty="0"/>
              <a:t>This example is a great way to motivate sets because it's a real-world application of core concepts like </a:t>
            </a:r>
            <a:r>
              <a:rPr lang="en-US" b="1" dirty="0"/>
              <a:t>union</a:t>
            </a:r>
            <a:r>
              <a:rPr lang="en-US" dirty="0"/>
              <a:t>, </a:t>
            </a:r>
            <a:r>
              <a:rPr lang="en-US" b="1" dirty="0"/>
              <a:t>subsets</a:t>
            </a:r>
            <a:r>
              <a:rPr lang="en-US" dirty="0"/>
              <a:t> (</a:t>
            </a:r>
            <a:r>
              <a:rPr lang="en-US" dirty="0">
                <a:effectLst/>
              </a:rPr>
              <a:t>PGUEST</a:t>
            </a:r>
            <a:r>
              <a:rPr lang="en-US" dirty="0"/>
              <a:t>​ is a subset of </a:t>
            </a:r>
            <a:r>
              <a:rPr lang="en-US" dirty="0">
                <a:effectLst/>
              </a:rPr>
              <a:t>PMODERATOR</a:t>
            </a:r>
            <a:r>
              <a:rPr lang="en-US" dirty="0"/>
              <a:t>​), and </a:t>
            </a:r>
            <a:r>
              <a:rPr lang="en-US" b="1" dirty="0"/>
              <a:t>membership testing</a:t>
            </a:r>
            <a:r>
              <a:rPr lang="en-US" dirty="0"/>
              <a:t>. It shows students that these abstract ideas are the building blocks of practical software systems.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29140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36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716666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38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58639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BC48190-25B5-1D4A-8B86-E31621233352}" type="slidenum">
              <a:rPr lang="en-US" altLang="x-none" sz="1200"/>
              <a:pPr/>
              <a:t>4</a:t>
            </a:fld>
            <a:endParaRPr lang="en-US" altLang="x-none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(Karen </a:t>
            </a:r>
            <a:r>
              <a:rPr lang="en-US" dirty="0" err="1"/>
              <a:t>Uhlenbeck</a:t>
            </a:r>
            <a:r>
              <a:rPr lang="en-US" dirty="0"/>
              <a:t>, geometric analysis, first woman to win the </a:t>
            </a:r>
            <a:r>
              <a:rPr lang="en-US"/>
              <a:t>Abel Prize 2019, </a:t>
            </a:r>
            <a:r>
              <a:rPr lang="en-US" dirty="0"/>
              <a:t>presented by King of Norway. Some call it the Nobel of </a:t>
            </a:r>
            <a:r>
              <a:rPr lang="en-US" dirty="0" err="1"/>
              <a:t>Maths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8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349789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3 item, duplicates does not matter.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9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079803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1EC7E-A661-57CF-215B-AA8DAC1FD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B9F99064-F288-5773-73BA-ECAA4C3BB7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10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8BD5DF2F-B4EF-5DF0-12BA-D91DFCFA91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81972A5-2E7D-14A4-082B-1520F6C2B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/>
              <a:t>Equality</a:t>
            </a:r>
          </a:p>
        </p:txBody>
      </p:sp>
    </p:spTree>
    <p:extLst>
      <p:ext uri="{BB962C8B-B14F-4D97-AF65-F5344CB8AC3E}">
        <p14:creationId xmlns:p14="http://schemas.microsoft.com/office/powerpoint/2010/main" val="19073761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375D2-77AD-034B-8FD3-E292A4F30ADB}" type="slidenum">
              <a:rPr lang="en-US" altLang="x-none" smtClean="0"/>
              <a:pPr/>
              <a:t>12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972210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/>
              <a:t>Read {x} as </a:t>
            </a:r>
            <a:r>
              <a:rPr lang="ja-JP" altLang="en-US"/>
              <a:t>“</a:t>
            </a:r>
            <a:r>
              <a:rPr lang="en-US" altLang="ja-JP"/>
              <a:t>the set containing x</a:t>
            </a:r>
            <a:r>
              <a:rPr lang="ja-JP" altLang="en-US"/>
              <a:t>”</a:t>
            </a:r>
            <a:endParaRPr lang="en-US" altLang="x-none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92582ADA-3B94-E94B-A73F-97BD09658F2C}" type="slidenum">
              <a:rPr lang="en-US" altLang="x-none" sz="1200"/>
              <a:pPr/>
              <a:t>14</a:t>
            </a:fld>
            <a:endParaRPr lang="en-US" altLang="x-none" sz="1200"/>
          </a:p>
        </p:txBody>
      </p:sp>
    </p:spTree>
    <p:extLst>
      <p:ext uri="{BB962C8B-B14F-4D97-AF65-F5344CB8AC3E}">
        <p14:creationId xmlns:p14="http://schemas.microsoft.com/office/powerpoint/2010/main" val="23344652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6BDB48-5891-ED7A-D161-B27A8F4ED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6D0A9E5A-7A71-007B-6D57-94A19335B6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13B36F1-0245-A242-8BFF-3F06BB8032E8}" type="slidenum">
              <a:rPr lang="en-US" altLang="x-none" sz="1200"/>
              <a:pPr/>
              <a:t>15</a:t>
            </a:fld>
            <a:endParaRPr lang="en-US" altLang="x-none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A638C3B6-1CCB-55E7-41AC-62297B1AE4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850B5CD-0E18-AAAE-7472-B5602B73A3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dirty="0"/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3031877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685800" y="1028700"/>
            <a:ext cx="7848600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50"/>
              <a:buFont typeface="Arial"/>
              <a:buNone/>
              <a:defRPr sz="405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685800" y="262890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360"/>
              </a:spcBef>
              <a:spcAft>
                <a:spcPts val="0"/>
              </a:spcAft>
              <a:buSzPts val="1530"/>
              <a:buNone/>
              <a:defRPr>
                <a:solidFill>
                  <a:srgbClr val="3F3F3F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275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70"/>
              </a:spcBef>
              <a:spcAft>
                <a:spcPts val="0"/>
              </a:spcAft>
              <a:buSzPts val="1215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24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210"/>
              </a:spcBef>
              <a:spcAft>
                <a:spcPts val="0"/>
              </a:spcAft>
              <a:buSzPts val="105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5"/>
              </a:spcBef>
              <a:spcAft>
                <a:spcPts val="0"/>
              </a:spcAft>
              <a:buSzPts val="975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23" name="Google Shape;23;p14"/>
          <p:cNvCxnSpPr/>
          <p:nvPr/>
        </p:nvCxnSpPr>
        <p:spPr>
          <a:xfrm>
            <a:off x="685800" y="2548890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722313" y="1771651"/>
            <a:ext cx="7772400" cy="1650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Arial"/>
              <a:buNone/>
              <a:defRPr sz="3600" b="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722313" y="3470149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2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5pPr>
            <a:lvl6pPr marL="2743200" lvl="5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6pPr>
            <a:lvl7pPr marL="3200400" lvl="6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7pPr>
            <a:lvl8pPr marL="3657600" lvl="7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8pPr>
            <a:lvl9pPr marL="4114800" lvl="8" indent="-228600" algn="l">
              <a:spcBef>
                <a:spcPts val="210"/>
              </a:spcBef>
              <a:spcAft>
                <a:spcPts val="0"/>
              </a:spcAft>
              <a:buSzPts val="1050"/>
              <a:buNone/>
              <a:defRPr sz="105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36" name="Google Shape;36;p16"/>
          <p:cNvCxnSpPr/>
          <p:nvPr/>
        </p:nvCxnSpPr>
        <p:spPr>
          <a:xfrm>
            <a:off x="731520" y="3449574"/>
            <a:ext cx="7848600" cy="1191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457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2"/>
          </p:nvPr>
        </p:nvSpPr>
        <p:spPr>
          <a:xfrm>
            <a:off x="4648200" y="1255014"/>
            <a:ext cx="4038600" cy="3538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2pPr>
            <a:lvl3pPr marL="1371600" lvl="2" indent="-314325" algn="l">
              <a:spcBef>
                <a:spcPts val="300"/>
              </a:spcBef>
              <a:spcAft>
                <a:spcPts val="0"/>
              </a:spcAft>
              <a:buSzPts val="1350"/>
              <a:buChar char="•"/>
              <a:defRPr sz="1500"/>
            </a:lvl3pPr>
            <a:lvl4pPr marL="1828800" lvl="3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5pPr>
            <a:lvl6pPr marL="2743200" lvl="5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6pPr>
            <a:lvl7pPr marL="3200400" lvl="6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7pPr>
            <a:lvl8pPr marL="3657600" lvl="7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8pPr>
            <a:lvl9pPr marL="4114800" lvl="8" indent="-314325" algn="l">
              <a:spcBef>
                <a:spcPts val="270"/>
              </a:spcBef>
              <a:spcAft>
                <a:spcPts val="0"/>
              </a:spcAft>
              <a:buSzPts val="1350"/>
              <a:buChar char="•"/>
              <a:defRPr sz="1350"/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45720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body" idx="2"/>
          </p:nvPr>
        </p:nvSpPr>
        <p:spPr>
          <a:xfrm>
            <a:off x="45720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48" name="Google Shape;48;p18"/>
          <p:cNvSpPr txBox="1">
            <a:spLocks noGrp="1"/>
          </p:cNvSpPr>
          <p:nvPr>
            <p:ph type="body" idx="3"/>
          </p:nvPr>
        </p:nvSpPr>
        <p:spPr>
          <a:xfrm>
            <a:off x="4754880" y="1257300"/>
            <a:ext cx="3931920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121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4"/>
          </p:nvPr>
        </p:nvSpPr>
        <p:spPr>
          <a:xfrm>
            <a:off x="4754880" y="1828800"/>
            <a:ext cx="3931920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 sz="1800"/>
            </a:lvl1pPr>
            <a:lvl2pPr marL="914400" lvl="1" indent="-309562" algn="l">
              <a:spcBef>
                <a:spcPts val="300"/>
              </a:spcBef>
              <a:spcAft>
                <a:spcPts val="0"/>
              </a:spcAft>
              <a:buSzPts val="1275"/>
              <a:buChar char="•"/>
              <a:defRPr sz="1500"/>
            </a:lvl2pPr>
            <a:lvl3pPr marL="1371600" lvl="2" indent="-305752" algn="l">
              <a:spcBef>
                <a:spcPts val="270"/>
              </a:spcBef>
              <a:spcAft>
                <a:spcPts val="0"/>
              </a:spcAft>
              <a:buSzPts val="1215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5pPr>
            <a:lvl6pPr marL="2743200" lvl="5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6pPr>
            <a:lvl7pPr marL="3200400" lvl="6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7pPr>
            <a:lvl8pPr marL="3657600" lvl="7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8pPr>
            <a:lvl9pPr marL="4114800" lvl="8" indent="-304800" algn="l">
              <a:spcBef>
                <a:spcPts val="240"/>
              </a:spcBef>
              <a:spcAft>
                <a:spcPts val="0"/>
              </a:spcAft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53" name="Google Shape;53;p18"/>
          <p:cNvCxnSpPr/>
          <p:nvPr/>
        </p:nvCxnSpPr>
        <p:spPr>
          <a:xfrm rot="5400000">
            <a:off x="2806462" y="3034268"/>
            <a:ext cx="3531870" cy="794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457200" y="594060"/>
            <a:ext cx="2139696" cy="946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2971800" y="594060"/>
            <a:ext cx="571500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spcBef>
                <a:spcPts val="480"/>
              </a:spcBef>
              <a:spcAft>
                <a:spcPts val="0"/>
              </a:spcAft>
              <a:buSzPts val="2040"/>
              <a:buChar char="•"/>
              <a:defRPr sz="2400"/>
            </a:lvl1pPr>
            <a:lvl2pPr marL="914400" lvl="1" indent="-341947" algn="l">
              <a:spcBef>
                <a:spcPts val="420"/>
              </a:spcBef>
              <a:spcAft>
                <a:spcPts val="0"/>
              </a:spcAft>
              <a:buSzPts val="1785"/>
              <a:buChar char="•"/>
              <a:defRPr sz="2100"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body" idx="2"/>
          </p:nvPr>
        </p:nvSpPr>
        <p:spPr>
          <a:xfrm>
            <a:off x="457201" y="1597915"/>
            <a:ext cx="2139696" cy="3182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cxnSp>
        <p:nvCxnSpPr>
          <p:cNvPr id="70" name="Google Shape;70;p21"/>
          <p:cNvCxnSpPr/>
          <p:nvPr/>
        </p:nvCxnSpPr>
        <p:spPr>
          <a:xfrm rot="5400000">
            <a:off x="684114" y="2684956"/>
            <a:ext cx="4183380" cy="1588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2"/>
          <p:cNvSpPr txBox="1">
            <a:spLocks noGrp="1"/>
          </p:cNvSpPr>
          <p:nvPr>
            <p:ph type="title"/>
          </p:nvPr>
        </p:nvSpPr>
        <p:spPr>
          <a:xfrm>
            <a:off x="457200" y="594360"/>
            <a:ext cx="2142680" cy="948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18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2"/>
          <p:cNvSpPr>
            <a:spLocks noGrp="1"/>
          </p:cNvSpPr>
          <p:nvPr>
            <p:ph type="pic" idx="2"/>
          </p:nvPr>
        </p:nvSpPr>
        <p:spPr>
          <a:xfrm>
            <a:off x="2858610" y="628651"/>
            <a:ext cx="5904390" cy="4125342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0800" dist="12700" dir="5400000" algn="t" rotWithShape="0">
              <a:srgbClr val="000000">
                <a:alpha val="58823"/>
              </a:srgbClr>
            </a:outerShdw>
          </a:effectLst>
        </p:spPr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2139696" cy="3182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10"/>
              </a:spcBef>
              <a:spcAft>
                <a:spcPts val="0"/>
              </a:spcAft>
              <a:buSzPts val="893"/>
              <a:buNone/>
              <a:defRPr sz="1050"/>
            </a:lvl1pPr>
            <a:lvl2pPr marL="914400" lvl="1" indent="-228600" algn="l">
              <a:spcBef>
                <a:spcPts val="180"/>
              </a:spcBef>
              <a:spcAft>
                <a:spcPts val="0"/>
              </a:spcAft>
              <a:buSzPts val="765"/>
              <a:buNone/>
              <a:defRPr sz="900"/>
            </a:lvl2pPr>
            <a:lvl3pPr marL="1371600" lvl="2" indent="-228600" algn="l">
              <a:spcBef>
                <a:spcPts val="150"/>
              </a:spcBef>
              <a:spcAft>
                <a:spcPts val="0"/>
              </a:spcAft>
              <a:buSzPts val="675"/>
              <a:buNone/>
              <a:defRPr sz="750"/>
            </a:lvl3pPr>
            <a:lvl4pPr marL="1828800" lvl="3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spcBef>
                <a:spcPts val="135"/>
              </a:spcBef>
              <a:spcAft>
                <a:spcPts val="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2743200" y="-1085850"/>
            <a:ext cx="365760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4"/>
          <p:cNvSpPr txBox="1">
            <a:spLocks noGrp="1"/>
          </p:cNvSpPr>
          <p:nvPr>
            <p:ph type="title"/>
          </p:nvPr>
        </p:nvSpPr>
        <p:spPr>
          <a:xfrm rot="5400000">
            <a:off x="5457825" y="1628775"/>
            <a:ext cx="4400550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4"/>
          <p:cNvSpPr txBox="1">
            <a:spLocks noGrp="1"/>
          </p:cNvSpPr>
          <p:nvPr>
            <p:ph type="body" idx="1"/>
          </p:nvPr>
        </p:nvSpPr>
        <p:spPr>
          <a:xfrm rot="5400000">
            <a:off x="1266825" y="-352425"/>
            <a:ext cx="4400550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1pPr>
            <a:lvl2pPr marL="914400" lvl="1" indent="-325755" algn="l">
              <a:spcBef>
                <a:spcPts val="360"/>
              </a:spcBef>
              <a:spcAft>
                <a:spcPts val="0"/>
              </a:spcAft>
              <a:buSzPts val="1530"/>
              <a:buChar char="•"/>
              <a:defRPr/>
            </a:lvl2pPr>
            <a:lvl3pPr marL="1371600" lvl="2" indent="-331469" algn="l">
              <a:spcBef>
                <a:spcPts val="360"/>
              </a:spcBef>
              <a:spcAft>
                <a:spcPts val="0"/>
              </a:spcAft>
              <a:buSzPts val="162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3"/>
          <p:cNvSpPr txBox="1">
            <a:spLocks noGrp="1"/>
          </p:cNvSpPr>
          <p:nvPr>
            <p:ph type="title"/>
          </p:nvPr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9562" algn="l" rtl="0"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05752" algn="l" rtl="0"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215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5275" algn="l" rtl="0">
              <a:spcBef>
                <a:spcPts val="21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Arial"/>
              <a:buChar char="•"/>
              <a:defRPr sz="10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0512" algn="l" rtl="0">
              <a:spcBef>
                <a:spcPts val="195"/>
              </a:spcBef>
              <a:spcAft>
                <a:spcPts val="0"/>
              </a:spcAft>
              <a:buClr>
                <a:schemeClr val="accent1"/>
              </a:buClr>
              <a:buSzPts val="975"/>
              <a:buFont typeface="Arial"/>
              <a:buChar char="•"/>
              <a:defRPr sz="975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457200" y="13716"/>
            <a:ext cx="28956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3429000" y="13716"/>
            <a:ext cx="4114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7620000" y="13716"/>
            <a:ext cx="1066800" cy="24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05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murrugarrallerena@weber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Sc_Nc=/?share_link_id=3126491818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miro.com/app/board/uXjVGYScZCg=/?share_link_id=761819262243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>
            <a:spLocks noGrp="1"/>
          </p:cNvSpPr>
          <p:nvPr>
            <p:ph type="ctrTitle"/>
          </p:nvPr>
        </p:nvSpPr>
        <p:spPr>
          <a:xfrm>
            <a:off x="1303712" y="1005576"/>
            <a:ext cx="6536577" cy="14454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</a:pPr>
            <a:r>
              <a:rPr lang="en-US" sz="3000" dirty="0"/>
              <a:t>CS 441: Sets</a:t>
            </a:r>
            <a:endParaRPr lang="en-US" dirty="0"/>
          </a:p>
        </p:txBody>
      </p:sp>
      <p:sp>
        <p:nvSpPr>
          <p:cNvPr id="96" name="Google Shape;96;p1"/>
          <p:cNvSpPr txBox="1">
            <a:spLocks noGrp="1"/>
          </p:cNvSpPr>
          <p:nvPr>
            <p:ph type="subTitle" idx="1"/>
          </p:nvPr>
        </p:nvSpPr>
        <p:spPr>
          <a:xfrm>
            <a:off x="1657350" y="2571750"/>
            <a:ext cx="5886600" cy="248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r>
              <a:rPr lang="en-US" b="1" dirty="0"/>
              <a:t>PhD. Nils </a:t>
            </a:r>
            <a:r>
              <a:rPr lang="en-US" b="1" dirty="0" err="1"/>
              <a:t>Murrugarra-Llerena</a:t>
            </a:r>
            <a:endParaRPr lang="en-US" b="1" dirty="0"/>
          </a:p>
          <a:p>
            <a:pPr marL="0" indent="0" algn="ctr">
              <a:spcBef>
                <a:spcPts val="0"/>
              </a:spcBef>
            </a:pPr>
            <a:r>
              <a:rPr lang="en-US" dirty="0">
                <a:hlinkClick r:id="rId3"/>
              </a:rPr>
              <a:t>nem177@pitt.edu</a:t>
            </a:r>
            <a:r>
              <a:rPr lang="en-US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1530"/>
              <a:buNone/>
            </a:pPr>
            <a:endParaRPr lang="en-US" dirty="0"/>
          </a:p>
        </p:txBody>
      </p:sp>
      <p:sp>
        <p:nvSpPr>
          <p:cNvPr id="48130" name="AutoShape 2" descr="University of Pittsburgh Logo and symbol, meaning, history, PNG, bra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8132" name="Picture 4" descr="University of Pittsburgh Logo and symbol, meaning, history, PNG, brand"/>
          <p:cNvPicPr>
            <a:picLocks noChangeAspect="1" noChangeArrowheads="1"/>
          </p:cNvPicPr>
          <p:nvPr/>
        </p:nvPicPr>
        <p:blipFill>
          <a:blip r:embed="rId4"/>
          <a:srcRect t="21714" b="22062"/>
          <a:stretch>
            <a:fillRect/>
          </a:stretch>
        </p:blipFill>
        <p:spPr bwMode="auto">
          <a:xfrm>
            <a:off x="2950460" y="3950191"/>
            <a:ext cx="3243079" cy="10247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0169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BA57BD-DD44-7EF5-CF3D-2AAC69F9A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F22C191E-3402-2979-B279-D1A4C8367A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C03591F0-5942-363E-76C4-6BC6F658C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10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EAF1FE5-329F-53DA-D2AF-C3BE41E941BE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3028E9B9-9F16-4F28-7BEE-B494E2CC8BF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0807EF9-7D5B-4A2B-698F-09B0DBF9434C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64753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2343150" y="1485900"/>
            <a:ext cx="4400550" cy="2286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800">
                <a:latin typeface="Trebuchet MS" charset="0"/>
              </a:rPr>
              <a:t>U</a:t>
            </a:r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3143250" y="1885950"/>
            <a:ext cx="1600200" cy="1600200"/>
          </a:xfrm>
          <a:prstGeom prst="ellipse">
            <a:avLst/>
          </a:prstGeom>
          <a:solidFill>
            <a:srgbClr val="3366FF">
              <a:alpha val="25098"/>
            </a:srgb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r>
              <a:rPr lang="en-US" altLang="x-none" sz="1800"/>
              <a:t>V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355183" y="2000251"/>
            <a:ext cx="1213896" cy="1283895"/>
            <a:chOff x="2895600" y="2514600"/>
            <a:chExt cx="1618730" cy="1711556"/>
          </a:xfrm>
        </p:grpSpPr>
        <p:sp>
          <p:nvSpPr>
            <p:cNvPr id="26638" name="TextBox 5"/>
            <p:cNvSpPr txBox="1">
              <a:spLocks noChangeArrowheads="1"/>
            </p:cNvSpPr>
            <p:nvPr/>
          </p:nvSpPr>
          <p:spPr bwMode="auto">
            <a:xfrm>
              <a:off x="2971800" y="2514600"/>
              <a:ext cx="551930" cy="492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altLang="x-none" sz="1800"/>
                <a:t> </a:t>
              </a:r>
              <a:r>
                <a:rPr lang="en-US" altLang="x-none" sz="1200"/>
                <a:t>a</a:t>
              </a:r>
              <a:endParaRPr lang="en-US" altLang="x-none" sz="1800"/>
            </a:p>
          </p:txBody>
        </p:sp>
        <p:sp>
          <p:nvSpPr>
            <p:cNvPr id="26639" name="TextBox 6"/>
            <p:cNvSpPr txBox="1">
              <a:spLocks noChangeArrowheads="1"/>
            </p:cNvSpPr>
            <p:nvPr/>
          </p:nvSpPr>
          <p:spPr bwMode="auto">
            <a:xfrm>
              <a:off x="2895600" y="3200399"/>
              <a:ext cx="551930" cy="492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altLang="x-none" sz="1800"/>
                <a:t> </a:t>
              </a:r>
              <a:r>
                <a:rPr lang="en-US" altLang="x-none" sz="1200"/>
                <a:t>e</a:t>
              </a:r>
              <a:endParaRPr lang="en-US" altLang="x-none" sz="1800"/>
            </a:p>
          </p:txBody>
        </p:sp>
        <p:sp>
          <p:nvSpPr>
            <p:cNvPr id="26640" name="TextBox 7"/>
            <p:cNvSpPr txBox="1">
              <a:spLocks noChangeArrowheads="1"/>
            </p:cNvSpPr>
            <p:nvPr/>
          </p:nvSpPr>
          <p:spPr bwMode="auto">
            <a:xfrm>
              <a:off x="3657599" y="2971800"/>
              <a:ext cx="483527" cy="492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altLang="x-none" sz="1800"/>
                <a:t> </a:t>
              </a:r>
              <a:r>
                <a:rPr lang="en-US" altLang="x-none" sz="1200"/>
                <a:t>i</a:t>
              </a:r>
              <a:endParaRPr lang="en-US" altLang="x-none" sz="1800"/>
            </a:p>
          </p:txBody>
        </p:sp>
        <p:sp>
          <p:nvSpPr>
            <p:cNvPr id="26641" name="TextBox 8"/>
            <p:cNvSpPr txBox="1">
              <a:spLocks noChangeArrowheads="1"/>
            </p:cNvSpPr>
            <p:nvPr/>
          </p:nvSpPr>
          <p:spPr bwMode="auto">
            <a:xfrm>
              <a:off x="3429000" y="3733801"/>
              <a:ext cx="551930" cy="492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altLang="x-none" sz="1800"/>
                <a:t> </a:t>
              </a:r>
              <a:r>
                <a:rPr lang="en-US" altLang="x-none" sz="1200"/>
                <a:t>o</a:t>
              </a:r>
              <a:endParaRPr lang="en-US" altLang="x-none" sz="1800"/>
            </a:p>
          </p:txBody>
        </p:sp>
        <p:sp>
          <p:nvSpPr>
            <p:cNvPr id="26642" name="TextBox 9"/>
            <p:cNvSpPr txBox="1">
              <a:spLocks noChangeArrowheads="1"/>
            </p:cNvSpPr>
            <p:nvPr/>
          </p:nvSpPr>
          <p:spPr bwMode="auto">
            <a:xfrm>
              <a:off x="3962400" y="3429000"/>
              <a:ext cx="551930" cy="492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buFont typeface="Arial" charset="0"/>
                <a:buChar char="•"/>
              </a:pPr>
              <a:r>
                <a:rPr lang="en-US" altLang="x-none" sz="1800"/>
                <a:t> </a:t>
              </a:r>
              <a:r>
                <a:rPr lang="en-US" altLang="x-none" sz="1200"/>
                <a:t>u</a:t>
              </a:r>
              <a:endParaRPr lang="en-US" altLang="x-none" sz="1800"/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093119" y="821531"/>
            <a:ext cx="4514850" cy="628650"/>
            <a:chOff x="990600" y="1143000"/>
            <a:chExt cx="6019801" cy="838200"/>
          </a:xfrm>
        </p:grpSpPr>
        <p:sp>
          <p:nvSpPr>
            <p:cNvPr id="26636" name="TextBox 11"/>
            <p:cNvSpPr txBox="1">
              <a:spLocks noChangeArrowheads="1"/>
            </p:cNvSpPr>
            <p:nvPr/>
          </p:nvSpPr>
          <p:spPr bwMode="auto">
            <a:xfrm>
              <a:off x="990600" y="1143000"/>
              <a:ext cx="3832674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U is the 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“universe” of all elements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4" name="Shape 13"/>
            <p:cNvCxnSpPr>
              <a:stCxn id="26636" idx="3"/>
            </p:cNvCxnSpPr>
            <p:nvPr/>
          </p:nvCxnSpPr>
          <p:spPr bwMode="auto">
            <a:xfrm>
              <a:off x="4823274" y="1358444"/>
              <a:ext cx="2187127" cy="622756"/>
            </a:xfrm>
            <a:prstGeom prst="curvedConnector3">
              <a:avLst>
                <a:gd name="adj1" fmla="val 100677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3543300" y="2686049"/>
            <a:ext cx="4255294" cy="1811260"/>
            <a:chOff x="3200400" y="3581423"/>
            <a:chExt cx="5673588" cy="2415054"/>
          </a:xfrm>
        </p:grpSpPr>
        <p:sp>
          <p:nvSpPr>
            <p:cNvPr id="26634" name="TextBox 15"/>
            <p:cNvSpPr txBox="1">
              <a:spLocks noChangeArrowheads="1"/>
            </p:cNvSpPr>
            <p:nvPr/>
          </p:nvSpPr>
          <p:spPr bwMode="auto">
            <a:xfrm>
              <a:off x="3200400" y="5257801"/>
              <a:ext cx="5673588" cy="738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The set V of all vowels is contained within the universe of 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“all letters”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8" name="Shape 17"/>
            <p:cNvCxnSpPr>
              <a:stCxn id="26634" idx="0"/>
              <a:endCxn id="27652" idx="6"/>
            </p:cNvCxnSpPr>
            <p:nvPr/>
          </p:nvCxnSpPr>
          <p:spPr bwMode="auto">
            <a:xfrm rot="16200000" flipV="1">
              <a:off x="4580690" y="3801295"/>
              <a:ext cx="1676377" cy="1236633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1257301" y="2699358"/>
            <a:ext cx="4251485" cy="2252936"/>
            <a:chOff x="152400" y="3599783"/>
            <a:chExt cx="5668358" cy="3003202"/>
          </a:xfrm>
        </p:grpSpPr>
        <p:sp>
          <p:nvSpPr>
            <p:cNvPr id="26632" name="TextBox 18"/>
            <p:cNvSpPr txBox="1">
              <a:spLocks noChangeArrowheads="1"/>
            </p:cNvSpPr>
            <p:nvPr/>
          </p:nvSpPr>
          <p:spPr bwMode="auto">
            <a:xfrm>
              <a:off x="152400" y="6172201"/>
              <a:ext cx="5668358" cy="430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Sometimes, we add points for the elements of a set</a:t>
              </a:r>
            </a:p>
          </p:txBody>
        </p:sp>
        <p:cxnSp>
          <p:nvCxnSpPr>
            <p:cNvPr id="21" name="Shape 20"/>
            <p:cNvCxnSpPr>
              <a:endCxn id="26639" idx="1"/>
            </p:cNvCxnSpPr>
            <p:nvPr/>
          </p:nvCxnSpPr>
          <p:spPr bwMode="auto">
            <a:xfrm rot="5400000" flipH="1" flipV="1">
              <a:off x="883006" y="4258169"/>
              <a:ext cx="2724812" cy="1408040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E75AD2D4-0084-3F61-9521-9D6310763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11</a:t>
            </a:fld>
            <a:endParaRPr lang="pt-BR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FD4D48-1B6D-9691-B894-2D594517DD6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use Venn diagrams to graphically represent sets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657350" y="1028699"/>
            <a:ext cx="6115050" cy="38924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Some set A is a </a:t>
            </a:r>
            <a:r>
              <a:rPr lang="en-US" altLang="x-none" sz="1500" dirty="0">
                <a:solidFill>
                  <a:srgbClr val="FF0000"/>
                </a:solidFill>
              </a:rPr>
              <a:t>subset </a:t>
            </a:r>
            <a:r>
              <a:rPr lang="en-US" altLang="x-none" sz="1500" dirty="0"/>
              <a:t>of another set B </a:t>
            </a:r>
            <a:r>
              <a:rPr lang="en-US" altLang="x-none" sz="1500" dirty="0" err="1"/>
              <a:t>iff</a:t>
            </a:r>
            <a:r>
              <a:rPr lang="en-US" altLang="x-none" sz="1500" dirty="0"/>
              <a:t> every element of A is an element in the set B.  We denote this fact as A ⊆ B, and call B a </a:t>
            </a:r>
            <a:r>
              <a:rPr lang="en-US" altLang="x-none" sz="1500" dirty="0">
                <a:solidFill>
                  <a:srgbClr val="FF0000"/>
                </a:solidFill>
              </a:rPr>
              <a:t>superset </a:t>
            </a:r>
            <a:r>
              <a:rPr lang="en-US" altLang="x-none" sz="1500" dirty="0"/>
              <a:t>of A.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Mathematically:</a:t>
            </a:r>
            <a:r>
              <a:rPr lang="en-US" altLang="x-none" sz="1500" dirty="0"/>
              <a:t>  A ⊆ B </a:t>
            </a:r>
            <a:r>
              <a:rPr lang="en-US" altLang="x-none" sz="1500" dirty="0" err="1"/>
              <a:t>iff</a:t>
            </a:r>
            <a:r>
              <a:rPr lang="en-US" altLang="x-none" sz="1500" dirty="0"/>
              <a:t> ∀x (x ∈ A → x ∈ B)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 </a:t>
            </a:r>
            <a:r>
              <a:rPr lang="en-US" altLang="x-none" sz="1500" dirty="0"/>
              <a:t>We say that A is a </a:t>
            </a:r>
            <a:r>
              <a:rPr lang="en-US" altLang="x-none" sz="1500" dirty="0">
                <a:solidFill>
                  <a:srgbClr val="FF0000"/>
                </a:solidFill>
              </a:rPr>
              <a:t>proper subset </a:t>
            </a:r>
            <a:r>
              <a:rPr lang="en-US" altLang="x-none" sz="1500" dirty="0"/>
              <a:t>of B </a:t>
            </a:r>
            <a:r>
              <a:rPr lang="en-US" altLang="x-none" sz="1500" dirty="0" err="1"/>
              <a:t>iff</a:t>
            </a:r>
            <a:r>
              <a:rPr lang="en-US" altLang="x-none" sz="1500" dirty="0"/>
              <a:t> A ⊆ B, but A ≠ B.  We denote this by A ⊂ B.  More precisely:</a:t>
            </a:r>
          </a:p>
          <a:p>
            <a:pPr marL="0" indent="0" algn="ctr">
              <a:buNone/>
            </a:pPr>
            <a:br>
              <a:rPr lang="en-US" altLang="x-none" sz="1500" dirty="0"/>
            </a:br>
            <a:r>
              <a:rPr lang="en-US" altLang="x-none" sz="1500" dirty="0"/>
              <a:t>A ⊂ B </a:t>
            </a:r>
            <a:r>
              <a:rPr lang="en-US" altLang="x-none" sz="1500" dirty="0" err="1"/>
              <a:t>iff</a:t>
            </a:r>
            <a:r>
              <a:rPr lang="en-US" altLang="x-none" sz="1500" dirty="0"/>
              <a:t> ∀x (x ∈ A → x ∈ B) ∧ ∃y (y ∈ B ∧ y ∉ A)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028950" y="1894285"/>
            <a:ext cx="2514600" cy="1306115"/>
            <a:chOff x="2895600" y="2358242"/>
            <a:chExt cx="4114800" cy="2137558"/>
          </a:xfrm>
        </p:grpSpPr>
        <p:sp>
          <p:nvSpPr>
            <p:cNvPr id="27653" name="Rectangle 3"/>
            <p:cNvSpPr>
              <a:spLocks noChangeArrowheads="1"/>
            </p:cNvSpPr>
            <p:nvPr/>
          </p:nvSpPr>
          <p:spPr bwMode="auto">
            <a:xfrm>
              <a:off x="2895600" y="2358242"/>
              <a:ext cx="4114800" cy="2137558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27654" name="Oval 4"/>
            <p:cNvSpPr>
              <a:spLocks noChangeArrowheads="1"/>
            </p:cNvSpPr>
            <p:nvPr/>
          </p:nvSpPr>
          <p:spPr bwMode="auto">
            <a:xfrm>
              <a:off x="3352800" y="2434442"/>
              <a:ext cx="1905000" cy="1905000"/>
            </a:xfrm>
            <a:prstGeom prst="ellipse">
              <a:avLst/>
            </a:prstGeom>
            <a:solidFill>
              <a:srgbClr val="3366FF">
                <a:alpha val="25098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 sz="1800"/>
                <a:t>B</a:t>
              </a:r>
            </a:p>
          </p:txBody>
        </p:sp>
        <p:sp>
          <p:nvSpPr>
            <p:cNvPr id="27655" name="Oval 5"/>
            <p:cNvSpPr>
              <a:spLocks noChangeArrowheads="1"/>
            </p:cNvSpPr>
            <p:nvPr/>
          </p:nvSpPr>
          <p:spPr bwMode="auto">
            <a:xfrm>
              <a:off x="4038600" y="2957643"/>
              <a:ext cx="1153199" cy="1153199"/>
            </a:xfrm>
            <a:prstGeom prst="ellipse">
              <a:avLst/>
            </a:prstGeom>
            <a:solidFill>
              <a:srgbClr val="FF6600">
                <a:alpha val="25098"/>
              </a:srgbClr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3190614" y="3311924"/>
            <a:ext cx="2762772" cy="310019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267210" y="4353505"/>
            <a:ext cx="4895329" cy="399267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A9685657-65B2-6126-C272-4A3F6D039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12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547EDC4-DEC0-30D2-0375-F6A608B52E0D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Sets can be contained within one another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Properties of subsets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Property 1:  </a:t>
            </a:r>
            <a:r>
              <a:rPr lang="en-US" altLang="x-none" dirty="0"/>
              <a:t>For all sets S, we have that ∅ ⊆ S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b="1" i="1" dirty="0"/>
              <a:t>Proof:</a:t>
            </a:r>
            <a:r>
              <a:rPr lang="en-US" altLang="x-none" dirty="0"/>
              <a:t>  The set ∅ contains no elements.  So, trivially, every element of the set ∅ is contained in any other set S.  ❏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Property 2:  </a:t>
            </a:r>
            <a:r>
              <a:rPr lang="en-US" altLang="x-none" dirty="0"/>
              <a:t>For any set S, S ⊆ S.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Property 3:  </a:t>
            </a:r>
            <a:r>
              <a:rPr lang="en-US" altLang="x-none" dirty="0"/>
              <a:t>If S</a:t>
            </a:r>
            <a:r>
              <a:rPr lang="en-US" altLang="x-none" baseline="-25000" dirty="0"/>
              <a:t>1</a:t>
            </a:r>
            <a:r>
              <a:rPr lang="en-US" altLang="x-none" dirty="0"/>
              <a:t> = S</a:t>
            </a:r>
            <a:r>
              <a:rPr lang="en-US" altLang="x-none" baseline="-25000" dirty="0"/>
              <a:t>2</a:t>
            </a:r>
            <a:r>
              <a:rPr lang="en-US" altLang="x-none" dirty="0"/>
              <a:t>, then S</a:t>
            </a:r>
            <a:r>
              <a:rPr lang="en-US" altLang="x-none" baseline="-25000" dirty="0"/>
              <a:t>1</a:t>
            </a:r>
            <a:r>
              <a:rPr lang="en-US" altLang="x-none" dirty="0"/>
              <a:t> ⊆ S</a:t>
            </a:r>
            <a:r>
              <a:rPr lang="en-US" altLang="x-none" baseline="-25000" dirty="0"/>
              <a:t>2</a:t>
            </a:r>
            <a:r>
              <a:rPr lang="en-US" altLang="x-none" dirty="0"/>
              <a:t> and S</a:t>
            </a:r>
            <a:r>
              <a:rPr lang="en-US" altLang="x-none" baseline="-25000" dirty="0"/>
              <a:t>2</a:t>
            </a:r>
            <a:r>
              <a:rPr lang="en-US" altLang="x-none" dirty="0"/>
              <a:t> ⊆ S</a:t>
            </a:r>
            <a:r>
              <a:rPr lang="en-US" altLang="x-none" baseline="-25000" dirty="0"/>
              <a:t>1</a:t>
            </a:r>
            <a:r>
              <a:rPr lang="en-US" altLang="x-none" dirty="0"/>
              <a:t>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815EE0A-B9EE-1BA0-0BF1-7A0BC7A7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13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Note: Differences between ⊆ and 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900" y="1028700"/>
            <a:ext cx="6835140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/>
              <a:t>Recall that A ⊆ B if A is a </a:t>
            </a:r>
            <a:r>
              <a:rPr lang="en-US" altLang="x-none" dirty="0">
                <a:solidFill>
                  <a:srgbClr val="FF0000"/>
                </a:solidFill>
              </a:rPr>
              <a:t>subset </a:t>
            </a:r>
            <a:r>
              <a:rPr lang="en-US" altLang="x-none" dirty="0"/>
              <a:t>of B, whereas a ∈ A means that a is an </a:t>
            </a:r>
            <a:r>
              <a:rPr lang="en-US" altLang="x-none" dirty="0">
                <a:solidFill>
                  <a:srgbClr val="FF0000"/>
                </a:solidFill>
              </a:rPr>
              <a:t>element </a:t>
            </a:r>
            <a:r>
              <a:rPr lang="en-US" altLang="x-none" dirty="0"/>
              <a:t>of A.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endParaRPr lang="en-US" altLang="x-none" dirty="0">
              <a:solidFill>
                <a:schemeClr val="bg2"/>
              </a:solidFill>
            </a:endParaRPr>
          </a:p>
          <a:p>
            <a:pPr marL="559594" lvl="1" indent="-260747"/>
            <a:r>
              <a:rPr lang="en-US" altLang="x-none" dirty="0"/>
              <a:t>Is {1} ∈ {1, 2, 3}?		</a:t>
            </a:r>
            <a:r>
              <a:rPr lang="en-US" altLang="x-none" dirty="0">
                <a:solidFill>
                  <a:srgbClr val="FF0000"/>
                </a:solidFill>
              </a:rPr>
              <a:t>No! </a:t>
            </a:r>
          </a:p>
          <a:p>
            <a:pPr marL="559594" lvl="1" indent="-260747"/>
            <a:r>
              <a:rPr lang="en-US" altLang="x-none" dirty="0"/>
              <a:t>Is {1} ⊆ {1, 2, 3}?	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marL="559594" lvl="1" indent="-260747"/>
            <a:r>
              <a:rPr lang="en-US" altLang="x-none" dirty="0"/>
              <a:t>Is 1 ∈ {1, 2, 3}?	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marL="559594" lvl="1" indent="-260747"/>
            <a:r>
              <a:rPr lang="en-US" altLang="x-none" dirty="0"/>
              <a:t>Is {2, 3} ⊆ {1, {2, 3}, {4, 5}}?	</a:t>
            </a:r>
            <a:r>
              <a:rPr lang="en-US" altLang="x-none" dirty="0">
                <a:solidFill>
                  <a:srgbClr val="FF0000"/>
                </a:solidFill>
              </a:rPr>
              <a:t>No!  But {{2, 3}} is…</a:t>
            </a:r>
          </a:p>
          <a:p>
            <a:pPr marL="559594" lvl="1" indent="-260747"/>
            <a:r>
              <a:rPr lang="en-US" altLang="x-none" dirty="0"/>
              <a:t>Is {2, 3} ∈ {1, {2, 3}, {4, 5}}?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marL="559594" lvl="1" indent="-260747"/>
            <a:r>
              <a:rPr lang="en-US" altLang="x-none" dirty="0"/>
              <a:t>Is ∅ ∈ {1, 2, 3}?		</a:t>
            </a:r>
            <a:r>
              <a:rPr lang="en-US" altLang="x-none" dirty="0">
                <a:solidFill>
                  <a:srgbClr val="FF0000"/>
                </a:solidFill>
              </a:rPr>
              <a:t>No!</a:t>
            </a:r>
          </a:p>
          <a:p>
            <a:pPr marL="559594" lvl="1" indent="-260747"/>
            <a:r>
              <a:rPr lang="en-US" altLang="x-none" dirty="0"/>
              <a:t>Is ∅ ⊆ {1, 2, 3}?		</a:t>
            </a:r>
            <a:r>
              <a:rPr lang="en-US" altLang="x-none" dirty="0">
                <a:solidFill>
                  <a:srgbClr val="00B050"/>
                </a:solidFill>
              </a:rPr>
              <a:t>Yes!  ∅ is a subset of every set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91008" y="234419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948158" y="268709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948158" y="291569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48158" y="320144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005308" y="348719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005308" y="377294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948158" y="4058691"/>
            <a:ext cx="29718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B002D86D-AC98-78CA-8C8D-E75E3D185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87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DBB4B-A21A-1031-2486-7236BAE9E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93888709-7719-644F-3281-77BDB3D97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/>
              <a:t>In-class Activities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6786396-B0D0-140A-9764-25C9E71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15</a:t>
            </a:fld>
            <a:endParaRPr lang="pt-BR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BD5AF09-4C71-B640-8680-8E8B3E993008}"/>
              </a:ext>
            </a:extLst>
          </p:cNvPr>
          <p:cNvGrpSpPr/>
          <p:nvPr/>
        </p:nvGrpSpPr>
        <p:grpSpPr>
          <a:xfrm>
            <a:off x="3583477" y="2288485"/>
            <a:ext cx="1977046" cy="954107"/>
            <a:chOff x="3525276" y="3600450"/>
            <a:chExt cx="1977046" cy="954107"/>
          </a:xfrm>
        </p:grpSpPr>
        <p:pic>
          <p:nvPicPr>
            <p:cNvPr id="4" name="Picture 3" descr="Top Hat FAQs • Resource • BYU-Idaho Learning and Teaching">
              <a:extLst>
                <a:ext uri="{FF2B5EF4-FFF2-40B4-BE49-F238E27FC236}">
                  <a16:creationId xmlns:a16="http://schemas.microsoft.com/office/drawing/2014/main" id="{C6B85CB4-37AF-1027-493E-AFFD4873303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270" t="16631" r="29430" b="15597"/>
            <a:stretch>
              <a:fillRect/>
            </a:stretch>
          </p:blipFill>
          <p:spPr bwMode="auto">
            <a:xfrm>
              <a:off x="4744901" y="3600450"/>
              <a:ext cx="757421" cy="9541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A14E7188-63E1-D90A-B57E-5CF08D98C27A}"/>
                </a:ext>
              </a:extLst>
            </p:cNvPr>
            <p:cNvSpPr txBox="1"/>
            <p:nvPr/>
          </p:nvSpPr>
          <p:spPr>
            <a:xfrm>
              <a:off x="3525276" y="3877448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175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50106" y="1176342"/>
            <a:ext cx="8686800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1: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Come up with two ways to represent each of the following sets: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</a:p>
          <a:p>
            <a:pPr marL="642937" lvl="1" indent="-342900">
              <a:buFont typeface="+mj-lt"/>
              <a:buAutoNum type="alphaLcPeriod"/>
            </a:pPr>
            <a:r>
              <a:rPr lang="en-US" altLang="x-none" sz="1800" dirty="0"/>
              <a:t>The even integers</a:t>
            </a:r>
          </a:p>
          <a:p>
            <a:pPr marL="642937" lvl="1" indent="-342900">
              <a:buFont typeface="+mj-lt"/>
              <a:buAutoNum type="alphaLcPeriod"/>
            </a:pPr>
            <a:r>
              <a:rPr lang="en-US" altLang="x-none" sz="1800" dirty="0"/>
              <a:t>Negative integers between -1 and -10, inclusive</a:t>
            </a:r>
          </a:p>
          <a:p>
            <a:pPr marL="642937" lvl="1" indent="-342900">
              <a:buFont typeface="+mj-lt"/>
              <a:buAutoNum type="alphaLcPeriod"/>
            </a:pPr>
            <a:r>
              <a:rPr lang="en-US" altLang="x-none" sz="1800" dirty="0"/>
              <a:t>The positive integers</a:t>
            </a:r>
          </a:p>
          <a:p>
            <a:pPr marL="642937" lvl="1" indent="-342900">
              <a:buFont typeface="+mj-lt"/>
              <a:buAutoNum type="alphaLcPeriod"/>
            </a:pPr>
            <a:endParaRPr lang="en-US" altLang="x-none" sz="1800" dirty="0"/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2: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Draw a Venn diagram representing the sets {1, 2, 3} and {3, 4, 5}.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3: </a:t>
            </a:r>
            <a:r>
              <a:rPr lang="en-US" altLang="x-none" dirty="0">
                <a:solidFill>
                  <a:schemeClr val="tx1"/>
                </a:solidFill>
              </a:rPr>
              <a:t>Solve our </a:t>
            </a:r>
            <a:r>
              <a:rPr lang="en-US" altLang="x-none" i="1" dirty="0">
                <a:solidFill>
                  <a:schemeClr val="bg2"/>
                </a:solidFill>
              </a:rPr>
              <a:t>Using Sets to manage User Roles</a:t>
            </a:r>
            <a:r>
              <a:rPr lang="en-US" altLang="x-none" dirty="0">
                <a:solidFill>
                  <a:schemeClr val="tx1"/>
                </a:solidFill>
              </a:rPr>
              <a:t> case study. </a:t>
            </a:r>
            <a:r>
              <a:rPr lang="en-US" altLang="x-none" dirty="0"/>
              <a:t>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  <a:endParaRPr lang="en-US" altLang="x-none" dirty="0">
              <a:solidFill>
                <a:schemeClr val="tx1"/>
              </a:solidFill>
            </a:endParaRP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4F805672-22F6-847D-FD59-96053610C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16</a:t>
            </a:fld>
            <a:endParaRPr lang="pt-BR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BA73040-48D5-F24E-9539-7E1232D53A6C}"/>
              </a:ext>
            </a:extLst>
          </p:cNvPr>
          <p:cNvGrpSpPr/>
          <p:nvPr/>
        </p:nvGrpSpPr>
        <p:grpSpPr>
          <a:xfrm>
            <a:off x="2424040" y="3967158"/>
            <a:ext cx="4295920" cy="1169551"/>
            <a:chOff x="1695699" y="3906801"/>
            <a:chExt cx="4295920" cy="11695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10BD3A8-B795-0665-13A2-E18B8386507A}"/>
                </a:ext>
              </a:extLst>
            </p:cNvPr>
            <p:cNvSpPr txBox="1"/>
            <p:nvPr/>
          </p:nvSpPr>
          <p:spPr>
            <a:xfrm>
              <a:off x="3152380" y="3906801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0FDA4A7-D149-B2AB-22BE-EB6AA8315783}"/>
                </a:ext>
              </a:extLst>
            </p:cNvPr>
            <p:cNvSpPr txBox="1"/>
            <p:nvPr/>
          </p:nvSpPr>
          <p:spPr>
            <a:xfrm>
              <a:off x="1754626" y="3915857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5" name="Picture 2" descr="Miro — UVA Learning Tech">
              <a:extLst>
                <a:ext uri="{FF2B5EF4-FFF2-40B4-BE49-F238E27FC236}">
                  <a16:creationId xmlns:a16="http://schemas.microsoft.com/office/drawing/2014/main" id="{6F1BC952-577C-F81F-C1F2-09628A8BAD5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1695699" y="4315967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29634"/>
          </a:xfrm>
        </p:spPr>
        <p:txBody>
          <a:bodyPr/>
          <a:lstStyle/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union </a:t>
            </a:r>
            <a:r>
              <a:rPr lang="en-US" altLang="x-none" sz="1500" dirty="0"/>
              <a:t>of two sets A and B contains every element that is either in A or in B.  We denote the union of the sets A and B as A ∪ B.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Mathematically:</a:t>
            </a:r>
            <a:r>
              <a:rPr lang="en-US" altLang="x-none" sz="1500" dirty="0">
                <a:solidFill>
                  <a:schemeClr val="bg2"/>
                </a:solidFill>
              </a:rPr>
              <a:t> </a:t>
            </a:r>
            <a:r>
              <a:rPr lang="en-US" altLang="x-none" sz="1500" dirty="0"/>
              <a:t>A ∪ B =  {x | x ∈ A ∨ x ∈ B}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Example: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{1, 2, 3} ∪ {6, 7, 8} = {1, 2, 3, 6, 7, 8} </a:t>
            </a:r>
            <a:endParaRPr lang="en-US" altLang="x-none" sz="1500" b="1" i="1" dirty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22318" y="1918692"/>
            <a:ext cx="2514600" cy="1306115"/>
            <a:chOff x="2590800" y="1915886"/>
            <a:chExt cx="3352800" cy="1741714"/>
          </a:xfrm>
        </p:grpSpPr>
        <p:grpSp>
          <p:nvGrpSpPr>
            <p:cNvPr id="30726" name="Group 3"/>
            <p:cNvGrpSpPr>
              <a:grpSpLocks/>
            </p:cNvGrpSpPr>
            <p:nvPr/>
          </p:nvGrpSpPr>
          <p:grpSpPr bwMode="auto">
            <a:xfrm>
              <a:off x="2590800" y="1915886"/>
              <a:ext cx="3352800" cy="1741714"/>
              <a:chOff x="2895600" y="2358242"/>
              <a:chExt cx="4114800" cy="2137558"/>
            </a:xfrm>
          </p:grpSpPr>
          <p:sp>
            <p:nvSpPr>
              <p:cNvPr id="30728" name="Rectangle 4"/>
              <p:cNvSpPr>
                <a:spLocks noChangeArrowheads="1"/>
              </p:cNvSpPr>
              <p:nvPr/>
            </p:nvSpPr>
            <p:spPr bwMode="auto">
              <a:xfrm>
                <a:off x="2895600" y="2358242"/>
                <a:ext cx="4114800" cy="213755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/>
                <a:r>
                  <a:rPr lang="en-US" altLang="x-none" sz="1800">
                    <a:latin typeface="Trebuchet MS" charset="0"/>
                  </a:rPr>
                  <a:t>U</a:t>
                </a:r>
              </a:p>
            </p:txBody>
          </p:sp>
          <p:sp>
            <p:nvSpPr>
              <p:cNvPr id="30729" name="Oval 5"/>
              <p:cNvSpPr>
                <a:spLocks noChangeArrowheads="1"/>
              </p:cNvSpPr>
              <p:nvPr/>
            </p:nvSpPr>
            <p:spPr bwMode="auto">
              <a:xfrm>
                <a:off x="3352800" y="2434442"/>
                <a:ext cx="1905000" cy="1905000"/>
              </a:xfrm>
              <a:prstGeom prst="ellipse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x-none" sz="1800"/>
                  <a:t>B</a:t>
                </a:r>
              </a:p>
            </p:txBody>
          </p:sp>
          <p:sp>
            <p:nvSpPr>
              <p:cNvPr id="30730" name="Oval 6"/>
              <p:cNvSpPr>
                <a:spLocks noChangeArrowheads="1"/>
              </p:cNvSpPr>
              <p:nvPr/>
            </p:nvSpPr>
            <p:spPr bwMode="auto">
              <a:xfrm>
                <a:off x="4672445" y="2438400"/>
                <a:ext cx="1901345" cy="1901345"/>
              </a:xfrm>
              <a:prstGeom prst="ellipse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r"/>
                <a:r>
                  <a:rPr lang="en-US" altLang="x-none" sz="1800"/>
                  <a:t>A</a:t>
                </a:r>
              </a:p>
            </p:txBody>
          </p:sp>
        </p:grpSp>
        <p:sp>
          <p:nvSpPr>
            <p:cNvPr id="30727" name="Oval 7"/>
            <p:cNvSpPr>
              <a:spLocks noChangeArrowheads="1"/>
            </p:cNvSpPr>
            <p:nvPr/>
          </p:nvSpPr>
          <p:spPr bwMode="auto">
            <a:xfrm>
              <a:off x="2971800" y="1981200"/>
              <a:ext cx="1552222" cy="155222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</p:grpSp>
      <p:cxnSp>
        <p:nvCxnSpPr>
          <p:cNvPr id="12" name="Curved Connector 11"/>
          <p:cNvCxnSpPr>
            <a:cxnSpLocks/>
          </p:cNvCxnSpPr>
          <p:nvPr/>
        </p:nvCxnSpPr>
        <p:spPr bwMode="auto">
          <a:xfrm rot="16200000" flipH="1">
            <a:off x="2969647" y="3023832"/>
            <a:ext cx="1191" cy="1428750"/>
          </a:xfrm>
          <a:prstGeom prst="curvedConnector3">
            <a:avLst>
              <a:gd name="adj1" fmla="val 48465323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1796274" y="3737611"/>
            <a:ext cx="2640644" cy="684760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70A491B5-F0BC-5586-A759-314A840F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17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EDB2DA-C070-CD1C-FCBA-017A7B9444D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create a new set by combining two or more existing sets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1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  </a:t>
            </a:r>
            <a:r>
              <a:rPr lang="en-US" altLang="x-none" dirty="0"/>
              <a:t>A ∪ B ∪ C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Graphically: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rgbClr val="FF0000"/>
                </a:solidFill>
              </a:rPr>
              <a:t>In general</a:t>
            </a:r>
            <a:r>
              <a:rPr lang="en-US" altLang="x-none" dirty="0"/>
              <a:t>, we can express the union S</a:t>
            </a:r>
            <a:r>
              <a:rPr lang="en-US" altLang="x-none" baseline="-25000" dirty="0"/>
              <a:t>1</a:t>
            </a:r>
            <a:r>
              <a:rPr lang="en-US" altLang="x-none" dirty="0"/>
              <a:t> ∪ S</a:t>
            </a:r>
            <a:r>
              <a:rPr lang="en-US" altLang="x-none" baseline="-25000" dirty="0"/>
              <a:t>2</a:t>
            </a:r>
            <a:r>
              <a:rPr lang="en-US" altLang="x-none" dirty="0"/>
              <a:t> ∪ … ∪ S</a:t>
            </a:r>
            <a:r>
              <a:rPr lang="en-US" altLang="x-none" baseline="-25000" dirty="0"/>
              <a:t>n</a:t>
            </a:r>
            <a:r>
              <a:rPr lang="en-US" altLang="x-none" dirty="0"/>
              <a:t> using the following notation:</a:t>
            </a:r>
          </a:p>
        </p:txBody>
      </p:sp>
      <p:grpSp>
        <p:nvGrpSpPr>
          <p:cNvPr id="31747" name="Group 12"/>
          <p:cNvGrpSpPr>
            <a:grpSpLocks/>
          </p:cNvGrpSpPr>
          <p:nvPr/>
        </p:nvGrpSpPr>
        <p:grpSpPr bwMode="auto">
          <a:xfrm>
            <a:off x="2201834" y="1772493"/>
            <a:ext cx="2951560" cy="1543050"/>
            <a:chOff x="2819400" y="1905000"/>
            <a:chExt cx="3935896" cy="2057400"/>
          </a:xfrm>
        </p:grpSpPr>
        <p:sp>
          <p:nvSpPr>
            <p:cNvPr id="31752" name="Rectangle 6"/>
            <p:cNvSpPr>
              <a:spLocks noChangeArrowheads="1"/>
            </p:cNvSpPr>
            <p:nvPr/>
          </p:nvSpPr>
          <p:spPr bwMode="auto">
            <a:xfrm>
              <a:off x="2819400" y="1905000"/>
              <a:ext cx="3935896" cy="2057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31753" name="Oval 7"/>
            <p:cNvSpPr>
              <a:spLocks noChangeArrowheads="1"/>
            </p:cNvSpPr>
            <p:nvPr/>
          </p:nvSpPr>
          <p:spPr bwMode="auto">
            <a:xfrm>
              <a:off x="3435192" y="1978344"/>
              <a:ext cx="1213008" cy="1220590"/>
            </a:xfrm>
            <a:prstGeom prst="ellipse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 sz="1800"/>
                <a:t>B</a:t>
              </a:r>
            </a:p>
          </p:txBody>
        </p:sp>
        <p:sp>
          <p:nvSpPr>
            <p:cNvPr id="31754" name="Oval 8"/>
            <p:cNvSpPr>
              <a:spLocks noChangeArrowheads="1"/>
            </p:cNvSpPr>
            <p:nvPr/>
          </p:nvSpPr>
          <p:spPr bwMode="auto">
            <a:xfrm>
              <a:off x="4419600" y="1982153"/>
              <a:ext cx="1210681" cy="1218248"/>
            </a:xfrm>
            <a:prstGeom prst="ellipse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31755" name="Oval 9"/>
            <p:cNvSpPr>
              <a:spLocks noChangeArrowheads="1"/>
            </p:cNvSpPr>
            <p:nvPr/>
          </p:nvSpPr>
          <p:spPr bwMode="auto">
            <a:xfrm>
              <a:off x="3894719" y="2667000"/>
              <a:ext cx="1210681" cy="1218248"/>
            </a:xfrm>
            <a:prstGeom prst="ellipse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800"/>
                <a:t>C</a:t>
              </a:r>
            </a:p>
          </p:txBody>
        </p:sp>
        <p:sp>
          <p:nvSpPr>
            <p:cNvPr id="31756" name="Oval 10"/>
            <p:cNvSpPr>
              <a:spLocks noChangeArrowheads="1"/>
            </p:cNvSpPr>
            <p:nvPr/>
          </p:nvSpPr>
          <p:spPr bwMode="auto">
            <a:xfrm>
              <a:off x="4419600" y="1981200"/>
              <a:ext cx="1210681" cy="121824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  <p:sp>
          <p:nvSpPr>
            <p:cNvPr id="31757" name="Oval 11"/>
            <p:cNvSpPr>
              <a:spLocks noChangeArrowheads="1"/>
            </p:cNvSpPr>
            <p:nvPr/>
          </p:nvSpPr>
          <p:spPr bwMode="auto">
            <a:xfrm>
              <a:off x="3429000" y="1979810"/>
              <a:ext cx="1213008" cy="122059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endParaRPr lang="x-none" altLang="x-none" sz="1800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914901" y="4114797"/>
            <a:ext cx="3143248" cy="902089"/>
            <a:chOff x="5029205" y="5486399"/>
            <a:chExt cx="4190995" cy="1203518"/>
          </a:xfrm>
        </p:grpSpPr>
        <p:sp>
          <p:nvSpPr>
            <p:cNvPr id="31750" name="TextBox 14"/>
            <p:cNvSpPr txBox="1">
              <a:spLocks noChangeArrowheads="1"/>
            </p:cNvSpPr>
            <p:nvPr/>
          </p:nvSpPr>
          <p:spPr bwMode="auto">
            <a:xfrm>
              <a:off x="5638800" y="5950803"/>
              <a:ext cx="3581400" cy="739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This is just like summation notation!</a:t>
              </a:r>
            </a:p>
          </p:txBody>
        </p:sp>
        <p:cxnSp>
          <p:nvCxnSpPr>
            <p:cNvPr id="17" name="Shape 16"/>
            <p:cNvCxnSpPr>
              <a:stCxn id="31750" idx="0"/>
            </p:cNvCxnSpPr>
            <p:nvPr/>
          </p:nvCxnSpPr>
          <p:spPr bwMode="auto">
            <a:xfrm rot="16200000" flipV="1">
              <a:off x="5997151" y="4518453"/>
              <a:ext cx="464404" cy="2400296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325" y="4000500"/>
            <a:ext cx="7905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9B7304BF-6071-8196-352C-873603BB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18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7D9DD9E-E4AB-3145-A1C0-3C812A42CB90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take the union of any number of sets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657350" y="1055475"/>
            <a:ext cx="5829300" cy="417195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intersection </a:t>
            </a:r>
            <a:r>
              <a:rPr lang="en-US" altLang="x-none" sz="1500" dirty="0"/>
              <a:t>of two sets A and B contains every element that is in A and also in B.  We denote the intersection of the sets A and B as A ∩ B.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Mathematically:</a:t>
            </a:r>
            <a:r>
              <a:rPr lang="en-US" altLang="x-none" sz="1500" dirty="0"/>
              <a:t> A ∩ B = {x | x ∈ A   ∧ x ∈ B}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Examples:</a:t>
            </a:r>
            <a:endParaRPr lang="en-US" altLang="x-none" sz="1500" dirty="0">
              <a:solidFill>
                <a:schemeClr val="bg2"/>
              </a:solidFill>
            </a:endParaRPr>
          </a:p>
          <a:p>
            <a:pPr marL="554831" lvl="1" indent="-254794"/>
            <a:r>
              <a:rPr lang="en-US" altLang="x-none" sz="1200" dirty="0"/>
              <a:t>{1, 2, 3, 7, 8} ∩ {6, 7, 8} = {7, 8} </a:t>
            </a:r>
          </a:p>
          <a:p>
            <a:pPr marL="554831" lvl="1" indent="-254794"/>
            <a:r>
              <a:rPr lang="en-US" altLang="x-none" sz="1200" dirty="0"/>
              <a:t>{1, 2, 3} ∩ {6, 7, 8} = ∅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86100" y="1921060"/>
            <a:ext cx="2514600" cy="1306115"/>
            <a:chOff x="2590800" y="2220686"/>
            <a:chExt cx="3352800" cy="1741714"/>
          </a:xfrm>
        </p:grpSpPr>
        <p:sp>
          <p:nvSpPr>
            <p:cNvPr id="32777" name="Freeform 11"/>
            <p:cNvSpPr>
              <a:spLocks noChangeArrowheads="1"/>
            </p:cNvSpPr>
            <p:nvPr/>
          </p:nvSpPr>
          <p:spPr bwMode="auto">
            <a:xfrm>
              <a:off x="4019268" y="2551087"/>
              <a:ext cx="407928" cy="1008201"/>
            </a:xfrm>
            <a:custGeom>
              <a:avLst/>
              <a:gdLst>
                <a:gd name="T0" fmla="*/ 603468 w 379494"/>
                <a:gd name="T1" fmla="*/ 29792 h 1010830"/>
                <a:gd name="T2" fmla="*/ 513128 w 379494"/>
                <a:gd name="T3" fmla="*/ 47975 h 1010830"/>
                <a:gd name="T4" fmla="*/ 422781 w 379494"/>
                <a:gd name="T5" fmla="*/ 57063 h 1010830"/>
                <a:gd name="T6" fmla="*/ 302320 w 379494"/>
                <a:gd name="T7" fmla="*/ 138876 h 1010830"/>
                <a:gd name="T8" fmla="*/ 211980 w 379494"/>
                <a:gd name="T9" fmla="*/ 220693 h 1010830"/>
                <a:gd name="T10" fmla="*/ 181866 w 379494"/>
                <a:gd name="T11" fmla="*/ 247965 h 1010830"/>
                <a:gd name="T12" fmla="*/ 151749 w 379494"/>
                <a:gd name="T13" fmla="*/ 284328 h 1010830"/>
                <a:gd name="T14" fmla="*/ 91519 w 379494"/>
                <a:gd name="T15" fmla="*/ 311597 h 1010830"/>
                <a:gd name="T16" fmla="*/ 61405 w 379494"/>
                <a:gd name="T17" fmla="*/ 338869 h 1010830"/>
                <a:gd name="T18" fmla="*/ 61405 w 379494"/>
                <a:gd name="T19" fmla="*/ 647947 h 1010830"/>
                <a:gd name="T20" fmla="*/ 181866 w 379494"/>
                <a:gd name="T21" fmla="*/ 693399 h 1010830"/>
                <a:gd name="T22" fmla="*/ 302320 w 379494"/>
                <a:gd name="T23" fmla="*/ 802485 h 1010830"/>
                <a:gd name="T24" fmla="*/ 332437 w 379494"/>
                <a:gd name="T25" fmla="*/ 829758 h 1010830"/>
                <a:gd name="T26" fmla="*/ 513128 w 379494"/>
                <a:gd name="T27" fmla="*/ 902482 h 1010830"/>
                <a:gd name="T28" fmla="*/ 663694 w 379494"/>
                <a:gd name="T29" fmla="*/ 947934 h 1010830"/>
                <a:gd name="T30" fmla="*/ 754045 w 379494"/>
                <a:gd name="T31" fmla="*/ 929755 h 1010830"/>
                <a:gd name="T32" fmla="*/ 934732 w 379494"/>
                <a:gd name="T33" fmla="*/ 820667 h 1010830"/>
                <a:gd name="T34" fmla="*/ 994958 w 379494"/>
                <a:gd name="T35" fmla="*/ 793395 h 1010830"/>
                <a:gd name="T36" fmla="*/ 1085303 w 379494"/>
                <a:gd name="T37" fmla="*/ 775214 h 1010830"/>
                <a:gd name="T38" fmla="*/ 1115422 w 379494"/>
                <a:gd name="T39" fmla="*/ 747942 h 1010830"/>
                <a:gd name="T40" fmla="*/ 1145536 w 379494"/>
                <a:gd name="T41" fmla="*/ 684310 h 1010830"/>
                <a:gd name="T42" fmla="*/ 1205764 w 379494"/>
                <a:gd name="T43" fmla="*/ 638857 h 1010830"/>
                <a:gd name="T44" fmla="*/ 1175650 w 379494"/>
                <a:gd name="T45" fmla="*/ 429778 h 1010830"/>
                <a:gd name="T46" fmla="*/ 1145536 w 379494"/>
                <a:gd name="T47" fmla="*/ 393413 h 1010830"/>
                <a:gd name="T48" fmla="*/ 1115422 w 379494"/>
                <a:gd name="T49" fmla="*/ 329780 h 1010830"/>
                <a:gd name="T50" fmla="*/ 1055196 w 379494"/>
                <a:gd name="T51" fmla="*/ 293420 h 1010830"/>
                <a:gd name="T52" fmla="*/ 1025074 w 379494"/>
                <a:gd name="T53" fmla="*/ 266146 h 1010830"/>
                <a:gd name="T54" fmla="*/ 994958 w 379494"/>
                <a:gd name="T55" fmla="*/ 220693 h 1010830"/>
                <a:gd name="T56" fmla="*/ 934732 w 379494"/>
                <a:gd name="T57" fmla="*/ 138876 h 1010830"/>
                <a:gd name="T58" fmla="*/ 874501 w 379494"/>
                <a:gd name="T59" fmla="*/ 102517 h 1010830"/>
                <a:gd name="T60" fmla="*/ 844389 w 379494"/>
                <a:gd name="T61" fmla="*/ 75247 h 1010830"/>
                <a:gd name="T62" fmla="*/ 723927 w 379494"/>
                <a:gd name="T63" fmla="*/ 29792 h 1010830"/>
                <a:gd name="T64" fmla="*/ 603468 w 379494"/>
                <a:gd name="T65" fmla="*/ 29792 h 101083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9494"/>
                <a:gd name="T100" fmla="*/ 0 h 1010830"/>
                <a:gd name="T101" fmla="*/ 379494 w 379494"/>
                <a:gd name="T102" fmla="*/ 1010830 h 101083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9494" h="1010830">
                  <a:moveTo>
                    <a:pt x="189932" y="31060"/>
                  </a:moveTo>
                  <a:cubicBezTo>
                    <a:pt x="178874" y="34219"/>
                    <a:pt x="171687" y="44921"/>
                    <a:pt x="161498" y="50015"/>
                  </a:cubicBezTo>
                  <a:cubicBezTo>
                    <a:pt x="152562" y="54483"/>
                    <a:pt x="140865" y="53251"/>
                    <a:pt x="133063" y="59492"/>
                  </a:cubicBezTo>
                  <a:cubicBezTo>
                    <a:pt x="112582" y="75875"/>
                    <a:pt x="100943" y="127413"/>
                    <a:pt x="95151" y="144788"/>
                  </a:cubicBezTo>
                  <a:lnTo>
                    <a:pt x="66717" y="230083"/>
                  </a:lnTo>
                  <a:cubicBezTo>
                    <a:pt x="63558" y="239560"/>
                    <a:pt x="59662" y="248823"/>
                    <a:pt x="57239" y="258515"/>
                  </a:cubicBezTo>
                  <a:cubicBezTo>
                    <a:pt x="54079" y="271151"/>
                    <a:pt x="52891" y="284452"/>
                    <a:pt x="47760" y="296424"/>
                  </a:cubicBezTo>
                  <a:cubicBezTo>
                    <a:pt x="43273" y="306893"/>
                    <a:pt x="33898" y="314668"/>
                    <a:pt x="28804" y="324856"/>
                  </a:cubicBezTo>
                  <a:cubicBezTo>
                    <a:pt x="24336" y="333791"/>
                    <a:pt x="22485" y="343811"/>
                    <a:pt x="19326" y="353288"/>
                  </a:cubicBezTo>
                  <a:cubicBezTo>
                    <a:pt x="5864" y="487899"/>
                    <a:pt x="0" y="501595"/>
                    <a:pt x="19326" y="675516"/>
                  </a:cubicBezTo>
                  <a:cubicBezTo>
                    <a:pt x="20821" y="688968"/>
                    <a:pt x="47814" y="713478"/>
                    <a:pt x="57239" y="722902"/>
                  </a:cubicBezTo>
                  <a:lnTo>
                    <a:pt x="95151" y="836630"/>
                  </a:lnTo>
                  <a:cubicBezTo>
                    <a:pt x="98310" y="846107"/>
                    <a:pt x="99087" y="856750"/>
                    <a:pt x="104629" y="865062"/>
                  </a:cubicBezTo>
                  <a:cubicBezTo>
                    <a:pt x="147498" y="929360"/>
                    <a:pt x="126432" y="905817"/>
                    <a:pt x="161498" y="940880"/>
                  </a:cubicBezTo>
                  <a:cubicBezTo>
                    <a:pt x="179101" y="993687"/>
                    <a:pt x="163755" y="1010830"/>
                    <a:pt x="208888" y="988266"/>
                  </a:cubicBezTo>
                  <a:cubicBezTo>
                    <a:pt x="219077" y="983172"/>
                    <a:pt x="227845" y="975630"/>
                    <a:pt x="237323" y="969312"/>
                  </a:cubicBezTo>
                  <a:cubicBezTo>
                    <a:pt x="263483" y="890836"/>
                    <a:pt x="245195" y="929072"/>
                    <a:pt x="294191" y="855584"/>
                  </a:cubicBezTo>
                  <a:cubicBezTo>
                    <a:pt x="300510" y="846107"/>
                    <a:pt x="303669" y="833470"/>
                    <a:pt x="313147" y="827152"/>
                  </a:cubicBezTo>
                  <a:lnTo>
                    <a:pt x="341582" y="808198"/>
                  </a:lnTo>
                  <a:cubicBezTo>
                    <a:pt x="344741" y="798721"/>
                    <a:pt x="349101" y="789562"/>
                    <a:pt x="351060" y="779766"/>
                  </a:cubicBezTo>
                  <a:cubicBezTo>
                    <a:pt x="355441" y="757862"/>
                    <a:pt x="355120" y="735096"/>
                    <a:pt x="360538" y="713425"/>
                  </a:cubicBezTo>
                  <a:cubicBezTo>
                    <a:pt x="364664" y="696921"/>
                    <a:pt x="373175" y="681834"/>
                    <a:pt x="379494" y="666039"/>
                  </a:cubicBezTo>
                  <a:cubicBezTo>
                    <a:pt x="376335" y="593380"/>
                    <a:pt x="375389" y="520590"/>
                    <a:pt x="370016" y="448061"/>
                  </a:cubicBezTo>
                  <a:cubicBezTo>
                    <a:pt x="369054" y="435071"/>
                    <a:pt x="362868" y="422967"/>
                    <a:pt x="360538" y="410152"/>
                  </a:cubicBezTo>
                  <a:cubicBezTo>
                    <a:pt x="356542" y="388174"/>
                    <a:pt x="356938" y="365362"/>
                    <a:pt x="351060" y="343811"/>
                  </a:cubicBezTo>
                  <a:cubicBezTo>
                    <a:pt x="347342" y="330181"/>
                    <a:pt x="337670" y="318888"/>
                    <a:pt x="332104" y="305902"/>
                  </a:cubicBezTo>
                  <a:cubicBezTo>
                    <a:pt x="328168" y="296720"/>
                    <a:pt x="325048" y="287162"/>
                    <a:pt x="322625" y="277470"/>
                  </a:cubicBezTo>
                  <a:cubicBezTo>
                    <a:pt x="318718" y="261843"/>
                    <a:pt x="316029" y="245932"/>
                    <a:pt x="313147" y="230083"/>
                  </a:cubicBezTo>
                  <a:cubicBezTo>
                    <a:pt x="306570" y="193912"/>
                    <a:pt x="307384" y="175569"/>
                    <a:pt x="294191" y="144788"/>
                  </a:cubicBezTo>
                  <a:cubicBezTo>
                    <a:pt x="288625" y="131802"/>
                    <a:pt x="280801" y="119865"/>
                    <a:pt x="275235" y="106879"/>
                  </a:cubicBezTo>
                  <a:cubicBezTo>
                    <a:pt x="271299" y="97697"/>
                    <a:pt x="270225" y="87382"/>
                    <a:pt x="265757" y="78447"/>
                  </a:cubicBezTo>
                  <a:cubicBezTo>
                    <a:pt x="246309" y="39554"/>
                    <a:pt x="251353" y="60443"/>
                    <a:pt x="227844" y="31060"/>
                  </a:cubicBezTo>
                  <a:cubicBezTo>
                    <a:pt x="202994" y="0"/>
                    <a:pt x="200990" y="27901"/>
                    <a:pt x="189932" y="31060"/>
                  </a:cubicBezTo>
                  <a:close/>
                </a:path>
              </a:pathLst>
            </a:cu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2778" name="Rectangle 7"/>
            <p:cNvSpPr>
              <a:spLocks noChangeArrowheads="1"/>
            </p:cNvSpPr>
            <p:nvPr/>
          </p:nvSpPr>
          <p:spPr bwMode="auto">
            <a:xfrm>
              <a:off x="2590800" y="2220686"/>
              <a:ext cx="3352800" cy="17417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32779" name="Oval 8"/>
            <p:cNvSpPr>
              <a:spLocks noChangeArrowheads="1"/>
            </p:cNvSpPr>
            <p:nvPr/>
          </p:nvSpPr>
          <p:spPr bwMode="auto">
            <a:xfrm>
              <a:off x="2867378" y="2286000"/>
              <a:ext cx="1552222" cy="1552222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 sz="1800"/>
                <a:t>B</a:t>
              </a:r>
            </a:p>
          </p:txBody>
        </p:sp>
        <p:sp>
          <p:nvSpPr>
            <p:cNvPr id="32780" name="Oval 9"/>
            <p:cNvSpPr>
              <a:spLocks noChangeArrowheads="1"/>
            </p:cNvSpPr>
            <p:nvPr/>
          </p:nvSpPr>
          <p:spPr bwMode="auto">
            <a:xfrm>
              <a:off x="4038600" y="2289225"/>
              <a:ext cx="1549244" cy="154924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</p:grpSp>
      <p:cxnSp>
        <p:nvCxnSpPr>
          <p:cNvPr id="16" name="Curved Connector 15"/>
          <p:cNvCxnSpPr>
            <a:cxnSpLocks/>
          </p:cNvCxnSpPr>
          <p:nvPr/>
        </p:nvCxnSpPr>
        <p:spPr bwMode="auto">
          <a:xfrm rot="16200000" flipH="1">
            <a:off x="4199930" y="3086974"/>
            <a:ext cx="1191" cy="1428750"/>
          </a:xfrm>
          <a:prstGeom prst="curvedConnector3">
            <a:avLst>
              <a:gd name="adj1" fmla="val 35807179"/>
            </a:avLst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3873732" y="4604175"/>
            <a:ext cx="3955818" cy="553998"/>
            <a:chOff x="3488584" y="5950803"/>
            <a:chExt cx="5274416" cy="739399"/>
          </a:xfrm>
        </p:grpSpPr>
        <p:sp>
          <p:nvSpPr>
            <p:cNvPr id="32775" name="TextBox 21"/>
            <p:cNvSpPr txBox="1">
              <a:spLocks noChangeArrowheads="1"/>
            </p:cNvSpPr>
            <p:nvPr/>
          </p:nvSpPr>
          <p:spPr bwMode="auto">
            <a:xfrm>
              <a:off x="4992694" y="5950803"/>
              <a:ext cx="3770306" cy="7393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We say that two sets A and B are </a:t>
              </a:r>
              <a:r>
                <a:rPr lang="en-US" altLang="x-none" sz="1500" b="1" i="1" u="sng" dirty="0">
                  <a:solidFill>
                    <a:srgbClr val="FF0000"/>
                  </a:solidFill>
                  <a:latin typeface="Comic Neue" panose="02000000000000000000" pitchFamily="2" charset="0"/>
                </a:rPr>
                <a:t>disjoint</a:t>
              </a:r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 if A ∩ B = ∅</a:t>
              </a:r>
            </a:p>
          </p:txBody>
        </p:sp>
        <p:cxnSp>
          <p:nvCxnSpPr>
            <p:cNvPr id="24" name="Curved Connector 23"/>
            <p:cNvCxnSpPr>
              <a:cxnSpLocks/>
              <a:stCxn id="32775" idx="1"/>
            </p:cNvCxnSpPr>
            <p:nvPr/>
          </p:nvCxnSpPr>
          <p:spPr bwMode="auto">
            <a:xfrm rot="10800000">
              <a:off x="3488584" y="6136688"/>
              <a:ext cx="1504111" cy="18381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5" name="Rectangle 14"/>
          <p:cNvSpPr/>
          <p:nvPr/>
        </p:nvSpPr>
        <p:spPr bwMode="auto">
          <a:xfrm>
            <a:off x="3204705" y="3423544"/>
            <a:ext cx="2734589" cy="878335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BCDEA2CF-5CE8-ED2C-D085-8776E5CB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19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932913-7015-FAA8-BC72-2BC09C3026B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Sometimes we</a:t>
            </a:r>
            <a:r>
              <a:rPr lang="en-US" altLang="ja-JP" sz="3200" dirty="0"/>
              <a:t>’re interested in the elements that are in more than one set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[Key CS Link] Sets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28700"/>
            <a:ext cx="6180363" cy="3943350"/>
          </a:xfrm>
        </p:spPr>
        <p:txBody>
          <a:bodyPr/>
          <a:lstStyle/>
          <a:p>
            <a:pPr marL="131445" indent="0" algn="just">
              <a:buNone/>
            </a:pPr>
            <a:r>
              <a:rPr lang="en-US" b="1" dirty="0">
                <a:solidFill>
                  <a:schemeClr val="bg2"/>
                </a:solidFill>
              </a:rPr>
              <a:t>Using Sets to manage User Roles</a:t>
            </a:r>
          </a:p>
          <a:p>
            <a:pPr marL="131445" indent="0" algn="just">
              <a:buNone/>
            </a:pPr>
            <a:r>
              <a:rPr lang="en-US" dirty="0"/>
              <a:t>Imagine you're designing a social media platform. You have a list of </a:t>
            </a:r>
            <a:r>
              <a:rPr lang="en-US" b="1" dirty="0"/>
              <a:t>users</a:t>
            </a:r>
            <a:r>
              <a:rPr lang="en-US" dirty="0"/>
              <a:t> and a set of roles they can have, such as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ADMIN</a:t>
            </a:r>
            <a:r>
              <a:rPr lang="en-US" dirty="0"/>
              <a:t>,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MODERATOR</a:t>
            </a:r>
            <a:r>
              <a:rPr lang="en-US" dirty="0"/>
              <a:t>, 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GUEST</a:t>
            </a:r>
            <a:r>
              <a:rPr lang="en-US" dirty="0"/>
              <a:t>. You also have a set of </a:t>
            </a:r>
            <a:r>
              <a:rPr lang="en-US" b="1" dirty="0"/>
              <a:t>permissions</a:t>
            </a:r>
            <a:r>
              <a:rPr lang="en-US" dirty="0"/>
              <a:t>, like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CREATE_POST</a:t>
            </a:r>
            <a:r>
              <a:rPr lang="en-US" dirty="0"/>
              <a:t>,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DELETE_POST</a:t>
            </a:r>
            <a:r>
              <a:rPr lang="en-US" dirty="0"/>
              <a:t>,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BAN_USER</a:t>
            </a:r>
            <a:r>
              <a:rPr lang="en-US" dirty="0"/>
              <a:t>, 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VIEW_DASHBOARD</a:t>
            </a:r>
            <a:r>
              <a:rPr lang="en-US" dirty="0"/>
              <a:t>. </a:t>
            </a:r>
          </a:p>
          <a:p>
            <a:pPr marL="131445" indent="0" algn="just">
              <a:buNone/>
            </a:pPr>
            <a:endParaRPr lang="en-US" dirty="0"/>
          </a:p>
          <a:p>
            <a:pPr algn="just"/>
            <a:r>
              <a:rPr lang="en-US" dirty="0"/>
              <a:t>How do you efficiently model which users have which permissions?</a:t>
            </a:r>
          </a:p>
          <a:p>
            <a:pPr algn="just"/>
            <a:r>
              <a:rPr lang="en-US" dirty="0"/>
              <a:t>Let’s assume Bob is a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Moderator</a:t>
            </a:r>
            <a:r>
              <a:rPr lang="en-US" dirty="0"/>
              <a:t> and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Guest</a:t>
            </a:r>
            <a:r>
              <a:rPr lang="en-US" dirty="0"/>
              <a:t>, can Bob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ban a user</a:t>
            </a:r>
            <a:r>
              <a:rPr lang="en-US" dirty="0"/>
              <a:t>?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4673A19-6153-2FA6-852C-7815291FC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03B15C-27DD-BE6C-0103-ACAF18503F86}"/>
              </a:ext>
            </a:extLst>
          </p:cNvPr>
          <p:cNvSpPr txBox="1"/>
          <p:nvPr/>
        </p:nvSpPr>
        <p:spPr>
          <a:xfrm>
            <a:off x="6910752" y="4604950"/>
            <a:ext cx="12426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Source: Gemini</a:t>
            </a:r>
          </a:p>
        </p:txBody>
      </p:sp>
      <p:pic>
        <p:nvPicPr>
          <p:cNvPr id="4" name="Picture 2" descr="Teamwork ">
            <a:extLst>
              <a:ext uri="{FF2B5EF4-FFF2-40B4-BE49-F238E27FC236}">
                <a16:creationId xmlns:a16="http://schemas.microsoft.com/office/drawing/2014/main" id="{65591784-A7A3-C0BF-CD95-72BD1745E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007" y="1758950"/>
            <a:ext cx="1625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622935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  </a:t>
            </a:r>
            <a:r>
              <a:rPr lang="en-US" altLang="x-none" dirty="0"/>
              <a:t>A ∩ B ∩ C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Graphically: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As with the union operation, we can express the intersection  S</a:t>
            </a:r>
            <a:r>
              <a:rPr lang="en-US" altLang="x-none" baseline="-25000" dirty="0"/>
              <a:t>1</a:t>
            </a:r>
            <a:r>
              <a:rPr lang="en-US" altLang="x-none" dirty="0"/>
              <a:t> ∩ S</a:t>
            </a:r>
            <a:r>
              <a:rPr lang="en-US" altLang="x-none" baseline="-25000" dirty="0"/>
              <a:t>2</a:t>
            </a:r>
            <a:r>
              <a:rPr lang="en-US" altLang="x-none" dirty="0"/>
              <a:t> ∩ … ∩ S</a:t>
            </a:r>
            <a:r>
              <a:rPr lang="en-US" altLang="x-none" baseline="-25000" dirty="0"/>
              <a:t>n</a:t>
            </a:r>
            <a:r>
              <a:rPr lang="en-US" altLang="x-none" dirty="0"/>
              <a:t> as:</a:t>
            </a:r>
          </a:p>
        </p:txBody>
      </p:sp>
      <p:grpSp>
        <p:nvGrpSpPr>
          <p:cNvPr id="33795" name="Group 18"/>
          <p:cNvGrpSpPr>
            <a:grpSpLocks/>
          </p:cNvGrpSpPr>
          <p:nvPr/>
        </p:nvGrpSpPr>
        <p:grpSpPr bwMode="auto">
          <a:xfrm>
            <a:off x="3257550" y="1752947"/>
            <a:ext cx="2951560" cy="1543050"/>
            <a:chOff x="2819400" y="1905000"/>
            <a:chExt cx="3935896" cy="2057400"/>
          </a:xfrm>
        </p:grpSpPr>
        <p:sp>
          <p:nvSpPr>
            <p:cNvPr id="33797" name="Rectangle 6"/>
            <p:cNvSpPr>
              <a:spLocks noChangeArrowheads="1"/>
            </p:cNvSpPr>
            <p:nvPr/>
          </p:nvSpPr>
          <p:spPr bwMode="auto">
            <a:xfrm>
              <a:off x="2819400" y="1905000"/>
              <a:ext cx="3935896" cy="20574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33798" name="Freeform 17"/>
            <p:cNvSpPr>
              <a:spLocks noChangeArrowheads="1"/>
            </p:cNvSpPr>
            <p:nvPr/>
          </p:nvSpPr>
          <p:spPr bwMode="auto">
            <a:xfrm>
              <a:off x="4394680" y="2613169"/>
              <a:ext cx="257902" cy="286880"/>
            </a:xfrm>
            <a:custGeom>
              <a:avLst/>
              <a:gdLst>
                <a:gd name="T0" fmla="*/ 31594 w 257902"/>
                <a:gd name="T1" fmla="*/ 49948 h 286880"/>
                <a:gd name="T2" fmla="*/ 50550 w 257902"/>
                <a:gd name="T3" fmla="*/ 125766 h 286880"/>
                <a:gd name="T4" fmla="*/ 69507 w 257902"/>
                <a:gd name="T5" fmla="*/ 144721 h 286880"/>
                <a:gd name="T6" fmla="*/ 88463 w 257902"/>
                <a:gd name="T7" fmla="*/ 211062 h 286880"/>
                <a:gd name="T8" fmla="*/ 107419 w 257902"/>
                <a:gd name="T9" fmla="*/ 267925 h 286880"/>
                <a:gd name="T10" fmla="*/ 135853 w 257902"/>
                <a:gd name="T11" fmla="*/ 286880 h 286880"/>
                <a:gd name="T12" fmla="*/ 154810 w 257902"/>
                <a:gd name="T13" fmla="*/ 267925 h 286880"/>
                <a:gd name="T14" fmla="*/ 183244 w 257902"/>
                <a:gd name="T15" fmla="*/ 248971 h 286880"/>
                <a:gd name="T16" fmla="*/ 192722 w 257902"/>
                <a:gd name="T17" fmla="*/ 211062 h 286880"/>
                <a:gd name="T18" fmla="*/ 240112 w 257902"/>
                <a:gd name="T19" fmla="*/ 125766 h 286880"/>
                <a:gd name="T20" fmla="*/ 31594 w 257902"/>
                <a:gd name="T21" fmla="*/ 49948 h 2868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57902"/>
                <a:gd name="T34" fmla="*/ 0 h 286880"/>
                <a:gd name="T35" fmla="*/ 257902 w 257902"/>
                <a:gd name="T36" fmla="*/ 286880 h 28688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57902" h="286880">
                  <a:moveTo>
                    <a:pt x="31594" y="49948"/>
                  </a:moveTo>
                  <a:cubicBezTo>
                    <a:pt x="0" y="49948"/>
                    <a:pt x="41807" y="111196"/>
                    <a:pt x="50550" y="125766"/>
                  </a:cubicBezTo>
                  <a:cubicBezTo>
                    <a:pt x="55148" y="133428"/>
                    <a:pt x="63188" y="138403"/>
                    <a:pt x="69507" y="144721"/>
                  </a:cubicBezTo>
                  <a:cubicBezTo>
                    <a:pt x="101363" y="240282"/>
                    <a:pt x="52756" y="92048"/>
                    <a:pt x="88463" y="211062"/>
                  </a:cubicBezTo>
                  <a:cubicBezTo>
                    <a:pt x="94205" y="230199"/>
                    <a:pt x="90795" y="256843"/>
                    <a:pt x="107419" y="267925"/>
                  </a:cubicBezTo>
                  <a:lnTo>
                    <a:pt x="135853" y="286880"/>
                  </a:lnTo>
                  <a:cubicBezTo>
                    <a:pt x="142172" y="280562"/>
                    <a:pt x="147832" y="273507"/>
                    <a:pt x="154810" y="267925"/>
                  </a:cubicBezTo>
                  <a:cubicBezTo>
                    <a:pt x="163705" y="260810"/>
                    <a:pt x="176925" y="258448"/>
                    <a:pt x="183244" y="248971"/>
                  </a:cubicBezTo>
                  <a:cubicBezTo>
                    <a:pt x="190470" y="238134"/>
                    <a:pt x="186897" y="222712"/>
                    <a:pt x="192722" y="211062"/>
                  </a:cubicBezTo>
                  <a:cubicBezTo>
                    <a:pt x="257902" y="80711"/>
                    <a:pt x="213902" y="204391"/>
                    <a:pt x="240112" y="125766"/>
                  </a:cubicBezTo>
                  <a:cubicBezTo>
                    <a:pt x="222144" y="0"/>
                    <a:pt x="63188" y="49948"/>
                    <a:pt x="31594" y="49948"/>
                  </a:cubicBezTo>
                  <a:close/>
                </a:path>
              </a:pathLst>
            </a:cu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050"/>
            </a:p>
          </p:txBody>
        </p:sp>
        <p:sp>
          <p:nvSpPr>
            <p:cNvPr id="33799" name="Oval 7"/>
            <p:cNvSpPr>
              <a:spLocks noChangeArrowheads="1"/>
            </p:cNvSpPr>
            <p:nvPr/>
          </p:nvSpPr>
          <p:spPr bwMode="auto">
            <a:xfrm>
              <a:off x="3435192" y="1978344"/>
              <a:ext cx="1213008" cy="122059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 sz="1800"/>
                <a:t>B</a:t>
              </a:r>
            </a:p>
          </p:txBody>
        </p:sp>
        <p:sp>
          <p:nvSpPr>
            <p:cNvPr id="33800" name="Oval 8"/>
            <p:cNvSpPr>
              <a:spLocks noChangeArrowheads="1"/>
            </p:cNvSpPr>
            <p:nvPr/>
          </p:nvSpPr>
          <p:spPr bwMode="auto">
            <a:xfrm>
              <a:off x="4419600" y="1982153"/>
              <a:ext cx="1210681" cy="121824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33801" name="Oval 9"/>
            <p:cNvSpPr>
              <a:spLocks noChangeArrowheads="1"/>
            </p:cNvSpPr>
            <p:nvPr/>
          </p:nvSpPr>
          <p:spPr bwMode="auto">
            <a:xfrm>
              <a:off x="3894719" y="2667000"/>
              <a:ext cx="1210681" cy="1218248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800"/>
                <a:t>C</a:t>
              </a:r>
            </a:p>
          </p:txBody>
        </p:sp>
      </p:grpSp>
      <p:pic>
        <p:nvPicPr>
          <p:cNvPr id="2" name="Picture 1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325" y="4000500"/>
            <a:ext cx="7905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C35EB582-2FEB-ABA6-325E-55DF178A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20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99A8B64-9EDF-15EE-D131-E6ED7CB5C16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can take the intersection of any number of sets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Set differences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657350" y="1006049"/>
            <a:ext cx="5829300" cy="388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difference </a:t>
            </a:r>
            <a:r>
              <a:rPr lang="en-US" altLang="x-none" sz="1500" dirty="0"/>
              <a:t>of two sets A and B, denoted by A – B, contains every element that is in A, but not in B.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Mathematically: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A - B = {x | x ∈ A ∧ x ∉ B}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Example: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{1, 2, 3, 4, 5} – {4, 5, 6, 7, 8} = {1, 2, 3}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dirty="0">
                <a:solidFill>
                  <a:srgbClr val="FF0000"/>
                </a:solidFill>
              </a:rPr>
              <a:t>Be careful:  </a:t>
            </a:r>
            <a:r>
              <a:rPr lang="en-US" altLang="x-none" sz="1500" dirty="0"/>
              <a:t>Some authors use the notation A \ B to denote the set difference A – B.</a:t>
            </a:r>
            <a:endParaRPr lang="en-US" altLang="x-none" sz="1500" b="1" i="1" dirty="0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086100" y="1643034"/>
            <a:ext cx="2514600" cy="1306115"/>
            <a:chOff x="2590800" y="1828800"/>
            <a:chExt cx="3352800" cy="1741714"/>
          </a:xfrm>
        </p:grpSpPr>
        <p:sp>
          <p:nvSpPr>
            <p:cNvPr id="34821" name="Rectangle 7"/>
            <p:cNvSpPr>
              <a:spLocks noChangeArrowheads="1"/>
            </p:cNvSpPr>
            <p:nvPr/>
          </p:nvSpPr>
          <p:spPr bwMode="auto">
            <a:xfrm>
              <a:off x="2590800" y="1828800"/>
              <a:ext cx="3352800" cy="174171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34822" name="Oval 9"/>
            <p:cNvSpPr>
              <a:spLocks noChangeArrowheads="1"/>
            </p:cNvSpPr>
            <p:nvPr/>
          </p:nvSpPr>
          <p:spPr bwMode="auto">
            <a:xfrm>
              <a:off x="4038600" y="1894114"/>
              <a:ext cx="1549244" cy="1549244"/>
            </a:xfrm>
            <a:prstGeom prst="ellipse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  <p:sp>
          <p:nvSpPr>
            <p:cNvPr id="34823" name="Oval 8"/>
            <p:cNvSpPr>
              <a:spLocks noChangeArrowheads="1"/>
            </p:cNvSpPr>
            <p:nvPr/>
          </p:nvSpPr>
          <p:spPr bwMode="auto">
            <a:xfrm>
              <a:off x="2963333" y="1876778"/>
              <a:ext cx="1552222" cy="155222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x-none" sz="1800"/>
                <a:t>B</a:t>
              </a:r>
            </a:p>
          </p:txBody>
        </p:sp>
        <p:sp>
          <p:nvSpPr>
            <p:cNvPr id="34824" name="Oval 11"/>
            <p:cNvSpPr>
              <a:spLocks noChangeArrowheads="1"/>
            </p:cNvSpPr>
            <p:nvPr/>
          </p:nvSpPr>
          <p:spPr bwMode="auto">
            <a:xfrm>
              <a:off x="4038600" y="1905000"/>
              <a:ext cx="1549244" cy="1549244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endParaRPr lang="x-none" altLang="x-none" sz="1800"/>
            </a:p>
          </p:txBody>
        </p:sp>
      </p:grpSp>
      <p:sp>
        <p:nvSpPr>
          <p:cNvPr id="11" name="Rectangle 10"/>
          <p:cNvSpPr/>
          <p:nvPr/>
        </p:nvSpPr>
        <p:spPr bwMode="auto">
          <a:xfrm>
            <a:off x="3255984" y="3127646"/>
            <a:ext cx="2485634" cy="422753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3BEDD993-B061-7D2C-97ED-0D49C8998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21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657350" y="1113140"/>
            <a:ext cx="5829300" cy="388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Definition: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The </a:t>
            </a:r>
            <a:r>
              <a:rPr lang="en-US" altLang="x-none" sz="1500" dirty="0">
                <a:solidFill>
                  <a:srgbClr val="FF0000"/>
                </a:solidFill>
              </a:rPr>
              <a:t>complement </a:t>
            </a:r>
            <a:r>
              <a:rPr lang="en-US" altLang="x-none" sz="1500" dirty="0"/>
              <a:t>of a set A, denoted by A, contains every element that is in U, but not in A.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Graphically:</a:t>
            </a:r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endParaRPr lang="en-US" altLang="x-none" sz="1500" b="1" i="1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Mathematically: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A = {x | x ∈ U ∧ x ∉ A}</a:t>
            </a:r>
          </a:p>
          <a:p>
            <a:pPr marL="0" indent="0">
              <a:buNone/>
            </a:pPr>
            <a:endParaRPr lang="en-US" altLang="x-none" sz="1500" dirty="0"/>
          </a:p>
          <a:p>
            <a:pPr marL="0" indent="0"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Examples: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Assume that U = {1, 2, …, 10}</a:t>
            </a:r>
          </a:p>
          <a:p>
            <a:pPr marL="511969" lvl="1" indent="-211931"/>
            <a:endParaRPr lang="en-US" altLang="x-none" sz="1200" dirty="0"/>
          </a:p>
          <a:p>
            <a:pPr marL="511969" lvl="1" indent="-211931"/>
            <a:r>
              <a:rPr lang="en-US" altLang="x-none" sz="1200" dirty="0"/>
              <a:t>{1, 2, 3, 4, 5} = {6, 7, 8, 9, 10}</a:t>
            </a:r>
            <a:br>
              <a:rPr lang="en-US" altLang="x-none" sz="1200" dirty="0"/>
            </a:br>
            <a:endParaRPr lang="en-US" altLang="x-none" sz="1200" dirty="0"/>
          </a:p>
          <a:p>
            <a:pPr marL="511969" lvl="1" indent="-211931"/>
            <a:r>
              <a:rPr lang="en-US" altLang="x-none" sz="1200" dirty="0"/>
              <a:t>{2, 4, 6, 8, 10} = {1, 3, 5, 7, 9}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86100" y="1750125"/>
            <a:ext cx="2514600" cy="1306115"/>
            <a:chOff x="2590800" y="1828800"/>
            <a:chExt cx="3352800" cy="1741714"/>
          </a:xfrm>
        </p:grpSpPr>
        <p:sp>
          <p:nvSpPr>
            <p:cNvPr id="35851" name="Rectangle 5"/>
            <p:cNvSpPr>
              <a:spLocks noChangeArrowheads="1"/>
            </p:cNvSpPr>
            <p:nvPr/>
          </p:nvSpPr>
          <p:spPr bwMode="auto">
            <a:xfrm>
              <a:off x="2590800" y="1828800"/>
              <a:ext cx="3352800" cy="1741714"/>
            </a:xfrm>
            <a:prstGeom prst="rect">
              <a:avLst/>
            </a:prstGeom>
            <a:solidFill>
              <a:srgbClr val="CCFFCC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>
                  <a:latin typeface="Trebuchet MS" charset="0"/>
                </a:rPr>
                <a:t>U</a:t>
              </a:r>
            </a:p>
          </p:txBody>
        </p:sp>
        <p:sp>
          <p:nvSpPr>
            <p:cNvPr id="35852" name="Oval 6"/>
            <p:cNvSpPr>
              <a:spLocks noChangeArrowheads="1"/>
            </p:cNvSpPr>
            <p:nvPr/>
          </p:nvSpPr>
          <p:spPr bwMode="auto">
            <a:xfrm>
              <a:off x="3581400" y="1894114"/>
              <a:ext cx="1549244" cy="154924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/>
              <a:r>
                <a:rPr lang="en-US" altLang="x-none" sz="1800"/>
                <a:t>A</a:t>
              </a:r>
            </a:p>
          </p:txBody>
        </p:sp>
      </p:grpSp>
      <p:cxnSp>
        <p:nvCxnSpPr>
          <p:cNvPr id="36869" name="Straight Connector 10"/>
          <p:cNvCxnSpPr>
            <a:cxnSpLocks noChangeShapeType="1"/>
          </p:cNvCxnSpPr>
          <p:nvPr/>
        </p:nvCxnSpPr>
        <p:spPr bwMode="auto">
          <a:xfrm>
            <a:off x="6069743" y="1170290"/>
            <a:ext cx="171450" cy="11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845" name="Straight Connector 11"/>
          <p:cNvCxnSpPr>
            <a:cxnSpLocks noChangeShapeType="1"/>
          </p:cNvCxnSpPr>
          <p:nvPr/>
        </p:nvCxnSpPr>
        <p:spPr bwMode="auto">
          <a:xfrm>
            <a:off x="3183134" y="3173268"/>
            <a:ext cx="171450" cy="11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1" name="Straight Connector 12"/>
          <p:cNvCxnSpPr>
            <a:cxnSpLocks noChangeShapeType="1"/>
          </p:cNvCxnSpPr>
          <p:nvPr/>
        </p:nvCxnSpPr>
        <p:spPr bwMode="auto">
          <a:xfrm>
            <a:off x="2240280" y="4130661"/>
            <a:ext cx="914400" cy="119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872" name="Straight Connector 14"/>
          <p:cNvCxnSpPr>
            <a:cxnSpLocks noChangeShapeType="1"/>
          </p:cNvCxnSpPr>
          <p:nvPr/>
        </p:nvCxnSpPr>
        <p:spPr bwMode="auto">
          <a:xfrm>
            <a:off x="2226564" y="4529521"/>
            <a:ext cx="1005840" cy="119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306480" y="4016361"/>
            <a:ext cx="205740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395337" y="4512705"/>
            <a:ext cx="2057400" cy="3898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4" name="Rectangle 13"/>
          <p:cNvSpPr/>
          <p:nvPr/>
        </p:nvSpPr>
        <p:spPr bwMode="auto">
          <a:xfrm>
            <a:off x="3157053" y="3131509"/>
            <a:ext cx="2302441" cy="526094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919AA642-8428-D3B7-53B1-34A14AE99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22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9C57E16-DC97-3B92-1B31-E8C61BC72868}"/>
              </a:ext>
            </a:extLst>
          </p:cNvPr>
          <p:cNvSpPr txBox="1">
            <a:spLocks/>
          </p:cNvSpPr>
          <p:nvPr/>
        </p:nvSpPr>
        <p:spPr>
          <a:xfrm>
            <a:off x="457200" y="4158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If we have specified a universe U, we can determine the complement of a set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  <p:bldP spid="12" grpId="0" animBg="1"/>
      <p:bldP spid="13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543050" y="1028700"/>
            <a:ext cx="6057900" cy="40005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Let S be a set.  If there are exactly n elements in S, where n is a nonnegative integer, then S is a finite set whose </a:t>
            </a:r>
            <a:r>
              <a:rPr lang="en-US" altLang="x-none" dirty="0">
                <a:solidFill>
                  <a:srgbClr val="FF0000"/>
                </a:solidFill>
              </a:rPr>
              <a:t>cardinality </a:t>
            </a:r>
            <a:r>
              <a:rPr lang="en-US" altLang="x-none" dirty="0"/>
              <a:t>is n.  The cardinality of S is denoted by |S|.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If S = {a, e, </a:t>
            </a:r>
            <a:r>
              <a:rPr lang="en-US" altLang="x-none" dirty="0" err="1"/>
              <a:t>i</a:t>
            </a:r>
            <a:r>
              <a:rPr lang="en-US" altLang="x-none" dirty="0"/>
              <a:t>, o, u}, then |S| = 5.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Useful facts:  </a:t>
            </a:r>
            <a:r>
              <a:rPr lang="en-US" altLang="x-none" dirty="0"/>
              <a:t>If A and B are finite sets, then</a:t>
            </a:r>
          </a:p>
          <a:p>
            <a:pPr marL="511969" lvl="1" indent="-211931"/>
            <a:r>
              <a:rPr lang="en-US" altLang="x-none" dirty="0"/>
              <a:t>|A ∪ B| = |A| + |B| – |A ∩ B|</a:t>
            </a:r>
          </a:p>
          <a:p>
            <a:pPr marL="511969" lvl="1" indent="-211931"/>
            <a:r>
              <a:rPr lang="en-US" altLang="x-none" dirty="0"/>
              <a:t>|A – B| = |A| – |A ∩ B|</a:t>
            </a:r>
          </a:p>
          <a:p>
            <a:pPr marL="511969" lvl="1" indent="-211931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Aside:</a:t>
            </a:r>
            <a:r>
              <a:rPr lang="en-US" altLang="x-none" dirty="0">
                <a:solidFill>
                  <a:srgbClr val="C00000"/>
                </a:solidFill>
              </a:rPr>
              <a:t>  </a:t>
            </a:r>
            <a:r>
              <a:rPr lang="en-US" altLang="x-none" dirty="0"/>
              <a:t>We</a:t>
            </a:r>
            <a:r>
              <a:rPr lang="en-US" altLang="ja-JP" dirty="0"/>
              <a:t>’ll talk about the cardinality of infinite sets later in the course.</a:t>
            </a:r>
            <a:endParaRPr lang="en-US" altLang="x-none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19156" y="2571750"/>
            <a:ext cx="1200150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ED6A889-26D4-AD93-7FD0-F88157C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23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838E87E-8BAD-869C-0142-B760C01547C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dirty="0"/>
              <a:t>Cardinality is the measure of a set</a:t>
            </a:r>
            <a:r>
              <a:rPr lang="en-US" altLang="ja-JP" dirty="0"/>
              <a:t>’s size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Power set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1657350" y="989058"/>
            <a:ext cx="5829300" cy="40005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Given a set S, it</a:t>
            </a:r>
            <a:r>
              <a:rPr lang="en-US" altLang="ja-JP" dirty="0"/>
              <a:t>s </a:t>
            </a:r>
            <a:r>
              <a:rPr lang="en-US" altLang="ja-JP" dirty="0">
                <a:solidFill>
                  <a:srgbClr val="FF0000"/>
                </a:solidFill>
              </a:rPr>
              <a:t>power set </a:t>
            </a:r>
            <a:r>
              <a:rPr lang="en-US" altLang="ja-JP" dirty="0"/>
              <a:t>is the set containing all subsets of S.  We denote the power set of S as P(S).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endParaRPr lang="en-US" altLang="x-none" dirty="0">
              <a:solidFill>
                <a:schemeClr val="bg2"/>
              </a:solidFill>
            </a:endParaRPr>
          </a:p>
          <a:p>
            <a:pPr lvl="1"/>
            <a:r>
              <a:rPr lang="en-US" altLang="x-none" dirty="0"/>
              <a:t>P({1}) = {∅, {1}}</a:t>
            </a:r>
          </a:p>
          <a:p>
            <a:pPr lvl="1"/>
            <a:r>
              <a:rPr lang="en-US" altLang="x-none" dirty="0"/>
              <a:t>P({1, 2, 3}) = {∅, {1}, {2}, {3}, {1,2}, {1,3}, {2, 3}, {1, 2, 3}}</a:t>
            </a:r>
          </a:p>
          <a:p>
            <a:pPr lvl="1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Note:</a:t>
            </a:r>
          </a:p>
          <a:p>
            <a:pPr lvl="1"/>
            <a:r>
              <a:rPr lang="en-US" altLang="x-none" dirty="0"/>
              <a:t>The set ∅ is in the power set of any set S: ∀S(∅ ∈P(S))</a:t>
            </a:r>
          </a:p>
          <a:p>
            <a:pPr lvl="1"/>
            <a:r>
              <a:rPr lang="en-US" altLang="x-none" dirty="0"/>
              <a:t>The set S is in its own power set: ∀S(S∈P(S)) </a:t>
            </a:r>
          </a:p>
          <a:p>
            <a:pPr lvl="1"/>
            <a:r>
              <a:rPr lang="en-US" altLang="x-none" dirty="0"/>
              <a:t>|P(S)| = 2</a:t>
            </a:r>
            <a:r>
              <a:rPr lang="en-US" altLang="x-none" baseline="30000" dirty="0"/>
              <a:t>|S|</a:t>
            </a:r>
          </a:p>
          <a:p>
            <a:pPr lvl="1"/>
            <a:r>
              <a:rPr lang="en-US" altLang="x-none" dirty="0"/>
              <a:t>Some authors use the notation 2</a:t>
            </a:r>
            <a:r>
              <a:rPr lang="en-US" altLang="x-none" baseline="30000" dirty="0"/>
              <a:t>S</a:t>
            </a:r>
            <a:r>
              <a:rPr lang="en-US" altLang="x-none" dirty="0"/>
              <a:t> to represent the power set of 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182484" y="3491518"/>
            <a:ext cx="1235836" cy="269835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500346" y="3769666"/>
            <a:ext cx="1364276" cy="236252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4DFC2B1D-BE73-525E-5364-25B270977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  <p:bldP spid="2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7349" y="990089"/>
            <a:ext cx="6405995" cy="417195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None/>
            </a:pPr>
            <a:r>
              <a:rPr lang="en-US" altLang="x-none" sz="1500" i="1" dirty="0">
                <a:solidFill>
                  <a:schemeClr val="bg2"/>
                </a:solidFill>
              </a:rPr>
              <a:t>Question:</a:t>
            </a:r>
            <a:r>
              <a:rPr lang="en-US" altLang="x-none" sz="1500" dirty="0">
                <a:solidFill>
                  <a:schemeClr val="bg2"/>
                </a:solidFill>
              </a:rPr>
              <a:t>  </a:t>
            </a:r>
            <a:r>
              <a:rPr lang="en-US" altLang="x-none" sz="1500" dirty="0"/>
              <a:t>What is P({1, 2, {1, 2}})?</a:t>
            </a:r>
          </a:p>
          <a:p>
            <a:pPr>
              <a:buFont typeface="Wingdings" charset="2"/>
              <a:buNone/>
            </a:pPr>
            <a:endParaRPr lang="en-US" altLang="x-none" sz="1500" b="1" i="1" dirty="0"/>
          </a:p>
          <a:p>
            <a:pPr>
              <a:buFont typeface="Wingdings" charset="2"/>
              <a:buNone/>
            </a:pPr>
            <a:r>
              <a:rPr lang="en-US" altLang="x-none" sz="1500" dirty="0">
                <a:solidFill>
                  <a:schemeClr val="bg2"/>
                </a:solidFill>
              </a:rPr>
              <a:t>Note:  </a:t>
            </a:r>
            <a:r>
              <a:rPr lang="en-US" altLang="x-none" sz="1500" dirty="0"/>
              <a:t>The set {1, 2, {1, 2}} has three elements</a:t>
            </a:r>
          </a:p>
          <a:p>
            <a:pPr lvl="1"/>
            <a:r>
              <a:rPr lang="en-US" altLang="x-none" sz="1350" dirty="0"/>
              <a:t>1</a:t>
            </a:r>
          </a:p>
          <a:p>
            <a:pPr lvl="1"/>
            <a:r>
              <a:rPr lang="en-US" altLang="x-none" sz="1350" dirty="0"/>
              <a:t>2</a:t>
            </a:r>
          </a:p>
          <a:p>
            <a:pPr lvl="1"/>
            <a:r>
              <a:rPr lang="en-US" altLang="x-none" sz="1350" dirty="0"/>
              <a:t>{1, 2}</a:t>
            </a:r>
          </a:p>
          <a:p>
            <a:pPr lvl="1"/>
            <a:endParaRPr lang="en-US" altLang="x-none" sz="1350" dirty="0"/>
          </a:p>
          <a:p>
            <a:pPr>
              <a:buFont typeface="Wingdings" charset="2"/>
              <a:buNone/>
            </a:pPr>
            <a:r>
              <a:rPr lang="en-US" altLang="x-none" sz="1500" dirty="0"/>
              <a:t>So, we need all combinations of those elements:</a:t>
            </a:r>
          </a:p>
          <a:p>
            <a:pPr lvl="1"/>
            <a:r>
              <a:rPr lang="en-US" altLang="x-none" sz="1350" dirty="0"/>
              <a:t>∅</a:t>
            </a:r>
          </a:p>
          <a:p>
            <a:pPr lvl="1"/>
            <a:r>
              <a:rPr lang="en-US" altLang="x-none" sz="1350" dirty="0"/>
              <a:t>{1}</a:t>
            </a:r>
          </a:p>
          <a:p>
            <a:pPr lvl="1"/>
            <a:r>
              <a:rPr lang="en-US" altLang="x-none" sz="1350" dirty="0"/>
              <a:t>{2}</a:t>
            </a:r>
          </a:p>
          <a:p>
            <a:pPr lvl="1"/>
            <a:r>
              <a:rPr lang="en-US" altLang="x-none" sz="1350" dirty="0"/>
              <a:t>{{1,2}}</a:t>
            </a:r>
          </a:p>
          <a:p>
            <a:pPr lvl="1"/>
            <a:r>
              <a:rPr lang="en-US" altLang="x-none" sz="1350" dirty="0"/>
              <a:t>{1, 2}</a:t>
            </a:r>
          </a:p>
          <a:p>
            <a:pPr lvl="1"/>
            <a:r>
              <a:rPr lang="en-US" altLang="x-none" sz="1350" dirty="0"/>
              <a:t>{1, {1,2}}</a:t>
            </a:r>
          </a:p>
          <a:p>
            <a:pPr lvl="1"/>
            <a:r>
              <a:rPr lang="en-US" altLang="x-none" sz="1350" dirty="0"/>
              <a:t>{2, {1,2}}</a:t>
            </a:r>
          </a:p>
          <a:p>
            <a:pPr lvl="1"/>
            <a:r>
              <a:rPr lang="en-US" altLang="x-none" sz="1350" dirty="0"/>
              <a:t>{1, 2, {1, 2}}</a:t>
            </a:r>
          </a:p>
          <a:p>
            <a:pPr lvl="1"/>
            <a:endParaRPr lang="en-US" altLang="x-none" sz="1350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71900" y="3218939"/>
            <a:ext cx="429144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24138" indent="-2624138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800" dirty="0"/>
              <a:t>∴ P({1, 2, {1,2}}) = {∅, {1}, {2}, {{1,2}}, </a:t>
            </a:r>
          </a:p>
          <a:p>
            <a:pPr eaLnBrk="1" hangingPunct="1"/>
            <a:r>
              <a:rPr lang="en-US" altLang="x-none" sz="1800" dirty="0"/>
              <a:t>                              {1, 2}, {1, {1,2}}, </a:t>
            </a:r>
          </a:p>
          <a:p>
            <a:pPr eaLnBrk="1" hangingPunct="1"/>
            <a:r>
              <a:rPr lang="en-US" altLang="x-none" sz="1800" dirty="0"/>
              <a:t>                              {2, {1,2}}, </a:t>
            </a:r>
          </a:p>
          <a:p>
            <a:pPr eaLnBrk="1" hangingPunct="1"/>
            <a:r>
              <a:rPr lang="en-US" altLang="x-none" sz="1800" dirty="0"/>
              <a:t>                              {1, 2, {1,2} } }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40932" y="4758418"/>
            <a:ext cx="2962671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charset="0"/>
                <a:ea typeface="Comic Neue" charset="0"/>
                <a:cs typeface="Comic Neue" charset="0"/>
              </a:rPr>
              <a:t>This power set has 2</a:t>
            </a:r>
            <a:r>
              <a:rPr lang="en-US" altLang="x-none" sz="1500" b="1" i="1" baseline="30000" dirty="0">
                <a:solidFill>
                  <a:srgbClr val="FF0000"/>
                </a:solidFill>
                <a:latin typeface="Comic Neue" charset="0"/>
                <a:ea typeface="Comic Neue" charset="0"/>
                <a:cs typeface="Comic Neue" charset="0"/>
              </a:rPr>
              <a:t>3</a:t>
            </a:r>
            <a:r>
              <a:rPr lang="en-US" altLang="x-none" sz="1500" b="1" i="1" dirty="0">
                <a:solidFill>
                  <a:srgbClr val="FF0000"/>
                </a:solidFill>
                <a:latin typeface="Comic Neue" charset="0"/>
                <a:ea typeface="Comic Neue" charset="0"/>
                <a:cs typeface="Comic Neue" charset="0"/>
              </a:rPr>
              <a:t> = 8 elements.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A532ACC-E61A-6ABB-8BCF-849729EFA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25</a:t>
            </a:fld>
            <a:endParaRPr lang="pt-BR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0612629-50C2-18FD-E574-58ACBD2A968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Be careful when computing power sets</a:t>
            </a:r>
            <a:endParaRPr lang="en-US" altLang="x-none" dirty="0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36476EC9-6BAE-276A-09A7-5911812EED19}"/>
              </a:ext>
            </a:extLst>
          </p:cNvPr>
          <p:cNvSpPr/>
          <p:nvPr/>
        </p:nvSpPr>
        <p:spPr>
          <a:xfrm>
            <a:off x="3521479" y="3780033"/>
            <a:ext cx="500842" cy="3574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9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/>
      <p:bldP spid="6" grpId="0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1314450" y="1185222"/>
            <a:ext cx="6515100" cy="35433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 </a:t>
            </a:r>
            <a:r>
              <a:rPr lang="en-US" altLang="x-none" dirty="0">
                <a:solidFill>
                  <a:srgbClr val="FF0000"/>
                </a:solidFill>
              </a:rPr>
              <a:t>ordered n-tuple </a:t>
            </a:r>
            <a:r>
              <a:rPr lang="en-US" altLang="x-none" dirty="0"/>
              <a:t>(a</a:t>
            </a:r>
            <a:r>
              <a:rPr lang="en-US" altLang="x-none" baseline="-25000" dirty="0"/>
              <a:t>1</a:t>
            </a:r>
            <a:r>
              <a:rPr lang="en-US" altLang="x-none" dirty="0"/>
              <a:t>, a</a:t>
            </a:r>
            <a:r>
              <a:rPr lang="en-US" altLang="x-none" baseline="-25000" dirty="0"/>
              <a:t>2</a:t>
            </a:r>
            <a:r>
              <a:rPr lang="en-US" altLang="x-none" dirty="0"/>
              <a:t>, …, a</a:t>
            </a:r>
            <a:r>
              <a:rPr lang="en-US" altLang="x-none" baseline="-25000" dirty="0"/>
              <a:t>n</a:t>
            </a:r>
            <a:r>
              <a:rPr lang="en-US" altLang="x-none" dirty="0"/>
              <a:t>) is the ordered collection that has a</a:t>
            </a:r>
            <a:r>
              <a:rPr lang="en-US" altLang="x-none" baseline="-25000" dirty="0"/>
              <a:t>1</a:t>
            </a:r>
            <a:r>
              <a:rPr lang="en-US" altLang="x-none" dirty="0"/>
              <a:t> as its first element, a</a:t>
            </a:r>
            <a:r>
              <a:rPr lang="en-US" altLang="x-none" baseline="-25000" dirty="0"/>
              <a:t>2</a:t>
            </a:r>
            <a:r>
              <a:rPr lang="en-US" altLang="x-none" dirty="0"/>
              <a:t> as its second element, …, and a</a:t>
            </a:r>
            <a:r>
              <a:rPr lang="en-US" altLang="x-none" baseline="-25000" dirty="0"/>
              <a:t>n</a:t>
            </a:r>
            <a:r>
              <a:rPr lang="en-US" altLang="x-none" dirty="0"/>
              <a:t> as its n</a:t>
            </a:r>
            <a:r>
              <a:rPr lang="en-US" altLang="x-none" baseline="30000" dirty="0"/>
              <a:t>th</a:t>
            </a:r>
            <a:r>
              <a:rPr lang="en-US" altLang="x-none" dirty="0"/>
              <a:t> element.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dirty="0">
                <a:solidFill>
                  <a:srgbClr val="FF0000"/>
                </a:solidFill>
              </a:rPr>
              <a:t>Note:  </a:t>
            </a:r>
            <a:r>
              <a:rPr lang="en-US" altLang="x-none" dirty="0"/>
              <a:t>(a</a:t>
            </a:r>
            <a:r>
              <a:rPr lang="en-US" altLang="x-none" baseline="-25000" dirty="0"/>
              <a:t>1</a:t>
            </a:r>
            <a:r>
              <a:rPr lang="en-US" altLang="x-none" dirty="0"/>
              <a:t>, a</a:t>
            </a:r>
            <a:r>
              <a:rPr lang="en-US" altLang="x-none" baseline="-25000" dirty="0"/>
              <a:t>2</a:t>
            </a:r>
            <a:r>
              <a:rPr lang="en-US" altLang="x-none" dirty="0"/>
              <a:t>, …, a</a:t>
            </a:r>
            <a:r>
              <a:rPr lang="en-US" altLang="x-none" baseline="-25000" dirty="0"/>
              <a:t>n</a:t>
            </a:r>
            <a:r>
              <a:rPr lang="en-US" altLang="x-none" dirty="0"/>
              <a:t>) = (b</a:t>
            </a:r>
            <a:r>
              <a:rPr lang="en-US" altLang="x-none" baseline="-25000" dirty="0"/>
              <a:t>1</a:t>
            </a:r>
            <a:r>
              <a:rPr lang="en-US" altLang="x-none" dirty="0"/>
              <a:t>, b</a:t>
            </a:r>
            <a:r>
              <a:rPr lang="en-US" altLang="x-none" baseline="-25000" dirty="0"/>
              <a:t>2</a:t>
            </a:r>
            <a:r>
              <a:rPr lang="en-US" altLang="x-none" dirty="0"/>
              <a:t>, …, </a:t>
            </a:r>
            <a:r>
              <a:rPr lang="en-US" altLang="x-none" dirty="0" err="1"/>
              <a:t>b</a:t>
            </a:r>
            <a:r>
              <a:rPr lang="en-US" altLang="x-none" baseline="-25000" dirty="0" err="1"/>
              <a:t>n</a:t>
            </a:r>
            <a:r>
              <a:rPr lang="en-US" altLang="x-none" dirty="0"/>
              <a:t>) </a:t>
            </a:r>
            <a:r>
              <a:rPr lang="en-US" altLang="x-none" dirty="0" err="1"/>
              <a:t>iff</a:t>
            </a:r>
            <a:r>
              <a:rPr lang="en-US" altLang="x-none" dirty="0"/>
              <a:t> </a:t>
            </a:r>
            <a:r>
              <a:rPr lang="en-US" altLang="x-none" dirty="0" err="1"/>
              <a:t>a</a:t>
            </a:r>
            <a:r>
              <a:rPr lang="en-US" altLang="x-none" baseline="-25000" dirty="0" err="1"/>
              <a:t>i</a:t>
            </a:r>
            <a:r>
              <a:rPr lang="en-US" altLang="x-none" dirty="0"/>
              <a:t> = b</a:t>
            </a:r>
            <a:r>
              <a:rPr lang="en-US" altLang="x-none" baseline="-25000" dirty="0"/>
              <a:t>i</a:t>
            </a:r>
            <a:r>
              <a:rPr lang="en-US" altLang="x-none" dirty="0"/>
              <a:t> for </a:t>
            </a:r>
            <a:r>
              <a:rPr lang="en-US" altLang="x-none" dirty="0" err="1"/>
              <a:t>i</a:t>
            </a:r>
            <a:r>
              <a:rPr lang="en-US" altLang="x-none" dirty="0"/>
              <a:t> = 1, …, n. 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Special case:  </a:t>
            </a:r>
            <a:r>
              <a:rPr lang="en-US" altLang="x-none" dirty="0"/>
              <a:t>Ordered pairs of the form (x ∈ </a:t>
            </a:r>
            <a:r>
              <a:rPr lang="en-US" altLang="x-none" b="1" dirty="0"/>
              <a:t>Z</a:t>
            </a:r>
            <a:r>
              <a:rPr lang="en-US" altLang="x-none" dirty="0"/>
              <a:t>, y ∈ </a:t>
            </a:r>
            <a:r>
              <a:rPr lang="en-US" altLang="x-none" b="1" dirty="0"/>
              <a:t>Z</a:t>
            </a:r>
            <a:r>
              <a:rPr lang="en-US" altLang="x-none" dirty="0"/>
              <a:t>) are the basis of the Cartesian plane!</a:t>
            </a:r>
          </a:p>
          <a:p>
            <a:pPr marL="553641" lvl="1" indent="-253604"/>
            <a:r>
              <a:rPr lang="en-US" altLang="x-none" dirty="0"/>
              <a:t>(a, b) = (c, d) </a:t>
            </a:r>
            <a:r>
              <a:rPr lang="en-US" altLang="x-none" dirty="0" err="1"/>
              <a:t>iff</a:t>
            </a:r>
            <a:r>
              <a:rPr lang="en-US" altLang="x-none" dirty="0"/>
              <a:t> a = c and b = d</a:t>
            </a:r>
          </a:p>
          <a:p>
            <a:pPr marL="553641" lvl="1" indent="-253604"/>
            <a:r>
              <a:rPr lang="en-US" altLang="x-none" dirty="0"/>
              <a:t>(a, b) = (b, a) </a:t>
            </a:r>
            <a:r>
              <a:rPr lang="en-US" altLang="x-none" dirty="0" err="1"/>
              <a:t>iff</a:t>
            </a:r>
            <a:r>
              <a:rPr lang="en-US" altLang="x-none" dirty="0"/>
              <a:t> a = b</a:t>
            </a:r>
          </a:p>
          <a:p>
            <a:pPr marL="0" indent="0" algn="ctr">
              <a:buNone/>
            </a:pPr>
            <a:endParaRPr lang="en-US" altLang="x-none" b="1" i="1" dirty="0"/>
          </a:p>
          <a:p>
            <a:pPr marL="0" indent="0" algn="ctr">
              <a:buNone/>
            </a:pPr>
            <a:r>
              <a:rPr lang="en-US" altLang="x-none" b="1" i="1" dirty="0"/>
              <a:t>How can we construct and describe ordered n-tuples?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A64F995B-D17A-DFBC-A136-74BA72533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26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CD6E785-060B-626F-A7CD-F4A080ECB374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How do we represent </a:t>
            </a:r>
            <a:r>
              <a:rPr lang="en-US" altLang="x-none" sz="3200" dirty="0">
                <a:solidFill>
                  <a:srgbClr val="FF0000"/>
                </a:solidFill>
              </a:rPr>
              <a:t>ordered </a:t>
            </a:r>
            <a:r>
              <a:rPr lang="en-US" altLang="x-none" sz="3200" dirty="0"/>
              <a:t>collections?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657350" y="1251124"/>
            <a:ext cx="6229350" cy="35433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If A and B are sets, the </a:t>
            </a:r>
            <a:r>
              <a:rPr lang="en-US" altLang="x-none" dirty="0">
                <a:solidFill>
                  <a:srgbClr val="FF0000"/>
                </a:solidFill>
              </a:rPr>
              <a:t>Cartesian product </a:t>
            </a:r>
            <a:r>
              <a:rPr lang="en-US" altLang="x-none" dirty="0"/>
              <a:t>of A and B, which is denoted A × B, is the set of all ordered pairs (a, b) such that a ∈ A and b ∈ B.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Mathematically:  </a:t>
            </a:r>
            <a:r>
              <a:rPr lang="en-US" altLang="x-none" dirty="0"/>
              <a:t>A × B = {(a, b) | a ∈ A ∧ b ∈ B}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Let A = {1, 2} and B = {y, z}</a:t>
            </a:r>
          </a:p>
          <a:p>
            <a:pPr marL="553641" lvl="1" indent="-253604"/>
            <a:r>
              <a:rPr lang="en-US" altLang="x-none" dirty="0"/>
              <a:t>What is A × B?			</a:t>
            </a:r>
            <a:r>
              <a:rPr lang="en-US" altLang="x-none" dirty="0">
                <a:solidFill>
                  <a:srgbClr val="00B050"/>
                </a:solidFill>
              </a:rPr>
              <a:t>{(1, y), (1, z), (2, y), (2, z)}</a:t>
            </a:r>
          </a:p>
          <a:p>
            <a:pPr marL="553641" lvl="1" indent="-253604"/>
            <a:r>
              <a:rPr lang="en-US" altLang="x-none" dirty="0"/>
              <a:t>B × A?			</a:t>
            </a:r>
            <a:r>
              <a:rPr lang="en-US" altLang="x-none" dirty="0">
                <a:solidFill>
                  <a:srgbClr val="00B050"/>
                </a:solidFill>
              </a:rPr>
              <a:t>{(y, 1), (z, 1), (y, 2), (z, 2)}</a:t>
            </a:r>
          </a:p>
          <a:p>
            <a:pPr marL="553641" lvl="1" indent="-253604"/>
            <a:r>
              <a:rPr lang="en-US" altLang="x-none" dirty="0"/>
              <a:t>Are A × B and B × A equivalent?</a:t>
            </a:r>
            <a:r>
              <a:rPr lang="en-US" altLang="x-none" dirty="0">
                <a:solidFill>
                  <a:srgbClr val="C00000"/>
                </a:solidFill>
              </a:rPr>
              <a:t>	</a:t>
            </a:r>
            <a:r>
              <a:rPr lang="en-US" altLang="x-none" b="1" i="1" dirty="0">
                <a:solidFill>
                  <a:srgbClr val="FF0000"/>
                </a:solidFill>
              </a:rPr>
              <a:t>NO!!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486150" y="2451274"/>
            <a:ext cx="3606026" cy="400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165841" y="3546661"/>
            <a:ext cx="2571750" cy="2724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222991" y="3828496"/>
            <a:ext cx="2571750" cy="2865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22991" y="4110332"/>
            <a:ext cx="2571750" cy="2528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20631E7-6004-F7E2-8F2F-26E7BA10F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27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281F09E-911B-5586-4DBF-47B27B3C1F78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We use the Cartesian product operator to construct ordered n-tuples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1657350" y="914400"/>
            <a:ext cx="5829300" cy="3543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/>
              <a:t>  Let</a:t>
            </a:r>
          </a:p>
          <a:p>
            <a:pPr lvl="1"/>
            <a:r>
              <a:rPr lang="en-US" altLang="x-none" dirty="0"/>
              <a:t>S = {x | x is enrolled in CS 441}</a:t>
            </a:r>
          </a:p>
          <a:p>
            <a:pPr lvl="1"/>
            <a:r>
              <a:rPr lang="en-US" altLang="x-none" dirty="0"/>
              <a:t>G = {x | x ∈ </a:t>
            </a:r>
            <a:r>
              <a:rPr lang="en-US" altLang="x-none" b="1" dirty="0"/>
              <a:t>R</a:t>
            </a:r>
            <a:r>
              <a:rPr lang="en-US" altLang="x-none" dirty="0"/>
              <a:t> ∧ 0 ≤ x ≤ 100}</a:t>
            </a:r>
          </a:p>
          <a:p>
            <a:pPr lvl="1"/>
            <a:r>
              <a:rPr lang="en-US" altLang="x-none" dirty="0"/>
              <a:t>Y = {freshman, sophomore, junior, senior}</a:t>
            </a:r>
          </a:p>
          <a:p>
            <a:pPr lvl="1"/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/>
              <a:t>The set S × Y × G consists of </a:t>
            </a:r>
            <a:r>
              <a:rPr lang="en-US" altLang="x-none" dirty="0">
                <a:solidFill>
                  <a:srgbClr val="FF0000"/>
                </a:solidFill>
              </a:rPr>
              <a:t>all possible </a:t>
            </a:r>
            <a:r>
              <a:rPr lang="en-US" altLang="x-none" dirty="0"/>
              <a:t>(CS441 student, year, grade) combinations.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r>
              <a:rPr lang="en-US" altLang="x-none" dirty="0">
                <a:solidFill>
                  <a:schemeClr val="bg2"/>
                </a:solidFill>
              </a:rPr>
              <a:t>Note: </a:t>
            </a:r>
            <a:r>
              <a:rPr lang="en-US" altLang="x-none" dirty="0"/>
              <a:t>My grades database is a </a:t>
            </a:r>
            <a:r>
              <a:rPr lang="en-US" altLang="x-none" dirty="0">
                <a:solidFill>
                  <a:srgbClr val="FF0000"/>
                </a:solidFill>
              </a:rPr>
              <a:t>subset </a:t>
            </a:r>
            <a:r>
              <a:rPr lang="en-US" altLang="x-none" dirty="0"/>
              <a:t>of S × Y × G that defines a </a:t>
            </a:r>
            <a:r>
              <a:rPr lang="en-US" altLang="x-none" dirty="0">
                <a:solidFill>
                  <a:srgbClr val="FF0000"/>
                </a:solidFill>
              </a:rPr>
              <a:t>relation </a:t>
            </a:r>
            <a:r>
              <a:rPr lang="en-US" altLang="x-none" dirty="0"/>
              <a:t>between students in the class, their year at Pitt, and their grade!</a:t>
            </a:r>
          </a:p>
        </p:txBody>
      </p:sp>
      <p:sp>
        <p:nvSpPr>
          <p:cNvPr id="41988" name="TextBox 3"/>
          <p:cNvSpPr txBox="1">
            <a:spLocks noChangeArrowheads="1"/>
          </p:cNvSpPr>
          <p:nvPr/>
        </p:nvSpPr>
        <p:spPr bwMode="auto">
          <a:xfrm>
            <a:off x="2078832" y="4400550"/>
            <a:ext cx="4893469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rPr>
              <a:t>We will study the properties of relations later in this course.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C090EDAA-EC6B-B67B-D27C-A8E68FF7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28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69CB453-5106-EDE4-AB8E-5F90DEEA60B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Cartesian products can be made from more than two sets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/>
      <p:bldP spid="419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1714500" y="1136824"/>
            <a:ext cx="5829300" cy="3886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x-none" dirty="0"/>
              <a:t>We can use set notation to make the domain of a quantified statement explicit.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∀</a:t>
            </a:r>
            <a:r>
              <a:rPr lang="en-US" altLang="x-none" dirty="0" err="1"/>
              <a:t>x∈</a:t>
            </a:r>
            <a:r>
              <a:rPr lang="en-US" altLang="x-none" b="1" dirty="0" err="1"/>
              <a:t>R</a:t>
            </a:r>
            <a:r>
              <a:rPr lang="en-US" altLang="x-none" dirty="0"/>
              <a:t> (x</a:t>
            </a:r>
            <a:r>
              <a:rPr lang="en-US" altLang="x-none" baseline="30000" dirty="0"/>
              <a:t>2</a:t>
            </a:r>
            <a:r>
              <a:rPr lang="en-US" altLang="x-none" dirty="0"/>
              <a:t> ≥ 0)</a:t>
            </a:r>
          </a:p>
          <a:p>
            <a:pPr lvl="1"/>
            <a:r>
              <a:rPr lang="en-US" altLang="x-none" dirty="0"/>
              <a:t>The square of any real number is at least zero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∀</a:t>
            </a:r>
            <a:r>
              <a:rPr lang="en-US" altLang="x-none" dirty="0" err="1"/>
              <a:t>n∈</a:t>
            </a:r>
            <a:r>
              <a:rPr lang="en-US" altLang="x-none" b="1" dirty="0" err="1"/>
              <a:t>Z</a:t>
            </a:r>
            <a:r>
              <a:rPr lang="en-US" altLang="x-none" b="1" dirty="0"/>
              <a:t> </a:t>
            </a:r>
            <a:r>
              <a:rPr lang="en-US" altLang="x-none" dirty="0"/>
              <a:t>∃</a:t>
            </a:r>
            <a:r>
              <a:rPr lang="en-US" altLang="x-none" dirty="0" err="1"/>
              <a:t>j,k∈</a:t>
            </a:r>
            <a:r>
              <a:rPr lang="en-US" altLang="x-none" b="1" dirty="0" err="1"/>
              <a:t>Z</a:t>
            </a:r>
            <a:r>
              <a:rPr lang="en-US" altLang="x-none" dirty="0"/>
              <a:t> [(3n+2 = 2j+1)→(n = 2k+1)]</a:t>
            </a:r>
            <a:endParaRPr lang="en-US" altLang="x-none" b="1" i="1" dirty="0"/>
          </a:p>
          <a:p>
            <a:pPr lvl="1"/>
            <a:r>
              <a:rPr lang="en-US" altLang="x-none" dirty="0"/>
              <a:t>If n is an integer and 3n + 2 is odd, then n is odd.</a:t>
            </a:r>
          </a:p>
          <a:p>
            <a:pPr lvl="1"/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Note:  </a:t>
            </a:r>
            <a:r>
              <a:rPr lang="en-US" altLang="x-none" dirty="0"/>
              <a:t>This notation is far less ambiguous than simply stating the domains of propositional functions.  In the remainder of the course, we will use this notation whenever possible.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E0BAE727-5DBB-236B-F90C-04EA534A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29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32970AB-BEAB-B031-5B4E-2B1BD971096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 notation allows us to make quantified statements more precise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Today's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 to set theory</a:t>
            </a:r>
          </a:p>
          <a:p>
            <a:pPr lvl="1"/>
            <a:r>
              <a:rPr lang="en-US" dirty="0"/>
              <a:t>What is a set?</a:t>
            </a:r>
          </a:p>
          <a:p>
            <a:pPr lvl="1"/>
            <a:r>
              <a:rPr lang="en-US" dirty="0"/>
              <a:t>Set notation</a:t>
            </a:r>
          </a:p>
          <a:p>
            <a:pPr lvl="1"/>
            <a:r>
              <a:rPr lang="en-US" dirty="0"/>
              <a:t>Basic set operations</a:t>
            </a:r>
          </a:p>
        </p:txBody>
      </p:sp>
      <p:pic>
        <p:nvPicPr>
          <p:cNvPr id="4" name="Picture 2" descr="Notebook ">
            <a:extLst>
              <a:ext uri="{FF2B5EF4-FFF2-40B4-BE49-F238E27FC236}">
                <a16:creationId xmlns:a16="http://schemas.microsoft.com/office/drawing/2014/main" id="{88A3FD40-CB5F-5103-5AF5-A5C17BAE2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7524" y="1490431"/>
            <a:ext cx="1219200" cy="1219201"/>
          </a:xfrm>
          <a:prstGeom prst="rect">
            <a:avLst/>
          </a:prstGeom>
          <a:noFill/>
        </p:spPr>
      </p:pic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9FC3A38D-92A1-91BA-B190-E2894747B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8366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1657350" y="1046723"/>
            <a:ext cx="5829300" cy="40005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  </a:t>
            </a:r>
            <a:r>
              <a:rPr lang="en-US" altLang="x-none" dirty="0"/>
              <a:t>Given a predicate P and its corresponding domain D the </a:t>
            </a:r>
            <a:r>
              <a:rPr lang="en-US" altLang="x-none" dirty="0">
                <a:solidFill>
                  <a:srgbClr val="FF0000"/>
                </a:solidFill>
              </a:rPr>
              <a:t>truth set </a:t>
            </a:r>
            <a:r>
              <a:rPr lang="en-US" altLang="x-none" dirty="0"/>
              <a:t>of P enumerates all elements in D that make the predicate P </a:t>
            </a:r>
            <a:r>
              <a:rPr lang="en-US" altLang="x-none" dirty="0">
                <a:solidFill>
                  <a:srgbClr val="008000"/>
                </a:solidFill>
              </a:rPr>
              <a:t>true</a:t>
            </a:r>
            <a:r>
              <a:rPr lang="en-US" altLang="x-none" dirty="0"/>
              <a:t>.</a:t>
            </a:r>
            <a:endParaRPr lang="en-US" altLang="x-none" b="1" i="1" dirty="0"/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What are the truth sets of the following predicates, given that their domain is the set </a:t>
            </a:r>
            <a:r>
              <a:rPr lang="en-US" altLang="x-none" b="1" dirty="0"/>
              <a:t>Z</a:t>
            </a:r>
            <a:r>
              <a:rPr lang="en-US" altLang="x-none" dirty="0"/>
              <a:t>?</a:t>
            </a:r>
          </a:p>
          <a:p>
            <a:pPr lvl="1"/>
            <a:r>
              <a:rPr lang="en-US" altLang="x-none" dirty="0"/>
              <a:t>P(x) ≡ |x| = 1		{-1, 1}</a:t>
            </a:r>
          </a:p>
          <a:p>
            <a:pPr lvl="1"/>
            <a:r>
              <a:rPr lang="en-US" altLang="x-none" dirty="0"/>
              <a:t>Q(x) ≡ x</a:t>
            </a:r>
            <a:r>
              <a:rPr lang="en-US" altLang="x-none" baseline="30000" dirty="0"/>
              <a:t>2</a:t>
            </a:r>
            <a:r>
              <a:rPr lang="en-US" altLang="x-none" dirty="0"/>
              <a:t> &gt; 0 		{x | </a:t>
            </a:r>
            <a:r>
              <a:rPr lang="en-US" altLang="x-none" dirty="0" err="1"/>
              <a:t>x∈</a:t>
            </a:r>
            <a:r>
              <a:rPr lang="en-US" altLang="x-none" b="1" dirty="0" err="1"/>
              <a:t>Z</a:t>
            </a:r>
            <a:r>
              <a:rPr lang="en-US" altLang="x-none" b="1" dirty="0"/>
              <a:t> </a:t>
            </a:r>
            <a:r>
              <a:rPr lang="en-US" altLang="x-none" dirty="0"/>
              <a:t>∧ x≠0} </a:t>
            </a:r>
            <a:r>
              <a:rPr lang="en-US" altLang="x-none" dirty="0">
                <a:solidFill>
                  <a:srgbClr val="C00000"/>
                </a:solidFill>
              </a:rPr>
              <a:t>-or-</a:t>
            </a:r>
            <a:r>
              <a:rPr lang="en-US" altLang="x-none" dirty="0"/>
              <a:t> </a:t>
            </a:r>
            <a:r>
              <a:rPr lang="en-US" altLang="x-none" b="1" dirty="0"/>
              <a:t>Z</a:t>
            </a:r>
            <a:r>
              <a:rPr lang="en-US" altLang="x-none" dirty="0"/>
              <a:t>–{0}</a:t>
            </a:r>
          </a:p>
          <a:p>
            <a:pPr lvl="1"/>
            <a:r>
              <a:rPr lang="en-US" altLang="x-none" dirty="0"/>
              <a:t>R(x) ≡ x</a:t>
            </a:r>
            <a:r>
              <a:rPr lang="en-US" altLang="x-none" baseline="30000" dirty="0"/>
              <a:t>5</a:t>
            </a:r>
            <a:r>
              <a:rPr lang="en-US" altLang="x-none" dirty="0"/>
              <a:t> = 1049		∅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Note:</a:t>
            </a:r>
          </a:p>
          <a:p>
            <a:pPr lvl="1"/>
            <a:r>
              <a:rPr lang="en-US" altLang="x-none" dirty="0"/>
              <a:t>∀x P(x) is </a:t>
            </a:r>
            <a:r>
              <a:rPr lang="en-US" altLang="x-none" dirty="0">
                <a:solidFill>
                  <a:srgbClr val="008000"/>
                </a:solidFill>
              </a:rPr>
              <a:t>true </a:t>
            </a:r>
            <a:r>
              <a:rPr lang="en-US" altLang="x-none" dirty="0" err="1"/>
              <a:t>iff</a:t>
            </a:r>
            <a:r>
              <a:rPr lang="en-US" altLang="x-none" dirty="0"/>
              <a:t> the truth set of P is the entire domain D</a:t>
            </a:r>
          </a:p>
          <a:p>
            <a:pPr lvl="1"/>
            <a:r>
              <a:rPr lang="en-US" altLang="x-none" dirty="0"/>
              <a:t>∃x P(x) is </a:t>
            </a:r>
            <a:r>
              <a:rPr lang="en-US" altLang="x-none" dirty="0">
                <a:solidFill>
                  <a:srgbClr val="008000"/>
                </a:solidFill>
              </a:rPr>
              <a:t>true </a:t>
            </a:r>
            <a:r>
              <a:rPr lang="en-US" altLang="x-none" dirty="0" err="1"/>
              <a:t>iff</a:t>
            </a:r>
            <a:r>
              <a:rPr lang="en-US" altLang="x-none" dirty="0"/>
              <a:t> the truth set of P is non-empty</a:t>
            </a:r>
          </a:p>
          <a:p>
            <a:pPr lvl="1"/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191294" y="2840892"/>
            <a:ext cx="2514600" cy="300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05594" y="3113333"/>
            <a:ext cx="2514600" cy="2771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248444" y="3428048"/>
            <a:ext cx="2514600" cy="2818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4FE5243-310A-9D5F-769A-47CCE6947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30</a:t>
            </a:fld>
            <a:endParaRPr lang="pt-BR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C30BA0E-064C-E653-466A-60C41099C33A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Truth sets describe when a predicate is true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  <p:bldP spid="4" grpId="0" animBg="1"/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382905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dirty="0">
                <a:solidFill>
                  <a:schemeClr val="bg2"/>
                </a:solidFill>
              </a:rPr>
              <a:t>Observation:  </a:t>
            </a:r>
            <a:r>
              <a:rPr lang="en-US" altLang="x-none" dirty="0"/>
              <a:t>Representing sets as unordered collections of elements (e.g., arrays of Java Object data types) can be inefficient.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As a result, sets are usually represented using either hash maps or bitmaps.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This is probably best explained through an example…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657350" y="2857505"/>
            <a:ext cx="6172200" cy="994632"/>
            <a:chOff x="685800" y="3810000"/>
            <a:chExt cx="8229600" cy="1326025"/>
          </a:xfrm>
        </p:grpSpPr>
        <p:cxnSp>
          <p:nvCxnSpPr>
            <p:cNvPr id="5" name="Straight Connector 4"/>
            <p:cNvCxnSpPr/>
            <p:nvPr/>
          </p:nvCxnSpPr>
          <p:spPr bwMode="auto">
            <a:xfrm>
              <a:off x="838200" y="3810000"/>
              <a:ext cx="1447800" cy="158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061" name="TextBox 7"/>
            <p:cNvSpPr txBox="1">
              <a:spLocks noChangeArrowheads="1"/>
            </p:cNvSpPr>
            <p:nvPr/>
          </p:nvSpPr>
          <p:spPr bwMode="auto">
            <a:xfrm>
              <a:off x="685800" y="4397445"/>
              <a:ext cx="8229600" cy="738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You</a:t>
              </a:r>
              <a:r>
                <a:rPr lang="en-US" altLang="ja-JP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’ll learn about these in CS 445, so today we’ll focus on bitmap representations.</a:t>
              </a:r>
              <a:endParaRPr lang="en-US" altLang="x-none" sz="1500" b="1" i="1" dirty="0">
                <a:solidFill>
                  <a:srgbClr val="FF0000"/>
                </a:solidFill>
                <a:latin typeface="Comic Neue" panose="02000000000000000000" pitchFamily="2" charset="0"/>
              </a:endParaRPr>
            </a:p>
          </p:txBody>
        </p:sp>
        <p:cxnSp>
          <p:nvCxnSpPr>
            <p:cNvPr id="10" name="Shape 9"/>
            <p:cNvCxnSpPr>
              <a:cxnSpLocks/>
            </p:cNvCxnSpPr>
            <p:nvPr/>
          </p:nvCxnSpPr>
          <p:spPr bwMode="auto">
            <a:xfrm>
              <a:off x="1524000" y="3810000"/>
              <a:ext cx="2895600" cy="587445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" name="3 Marcador de número de diapositiva">
            <a:extLst>
              <a:ext uri="{FF2B5EF4-FFF2-40B4-BE49-F238E27FC236}">
                <a16:creationId xmlns:a16="http://schemas.microsoft.com/office/drawing/2014/main" id="{6FA30213-C552-FBE4-73BC-00E0AC07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31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D90E44D-7588-042B-D676-5DC212FF3F6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How do computers represent and manipulate finite sets?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dirty="0"/>
              <a:t>To represent a set as a bitmap, we must first agree on an </a:t>
            </a:r>
            <a:r>
              <a:rPr lang="en-US" altLang="x-none" dirty="0">
                <a:solidFill>
                  <a:srgbClr val="FF0000"/>
                </a:solidFill>
              </a:rPr>
              <a:t>ordering </a:t>
            </a:r>
            <a:r>
              <a:rPr lang="en-US" altLang="x-none" dirty="0"/>
              <a:t>for the set.  In the case of S, let’</a:t>
            </a:r>
            <a:r>
              <a:rPr lang="en-US" altLang="ja-JP" dirty="0"/>
              <a:t>s use the natural ordering of the numbers.</a:t>
            </a:r>
          </a:p>
          <a:p>
            <a:pPr marL="0" indent="0">
              <a:buNone/>
            </a:pPr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Now, any subset of S can be represented using |S|=10 bits.  For example:</a:t>
            </a:r>
          </a:p>
          <a:p>
            <a:pPr marL="556022" lvl="1" indent="-255985"/>
            <a:r>
              <a:rPr lang="en-US" altLang="x-none" dirty="0"/>
              <a:t>{1, 3, 5, 7, 9} = 0101 0101 01</a:t>
            </a:r>
          </a:p>
          <a:p>
            <a:pPr marL="556022" lvl="1" indent="-255985"/>
            <a:r>
              <a:rPr lang="en-US" altLang="x-none" dirty="0"/>
              <a:t>{1, 1, 1, 4, 5} = 0100 1100 00</a:t>
            </a:r>
          </a:p>
          <a:p>
            <a:pPr marL="556022" lvl="1" indent="-255985"/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What subsets of S do the following bitmaps represent?</a:t>
            </a:r>
          </a:p>
          <a:p>
            <a:pPr marL="556022" lvl="1" indent="-255985"/>
            <a:r>
              <a:rPr lang="en-US" altLang="x-none" dirty="0"/>
              <a:t>0101 1010 11		</a:t>
            </a:r>
            <a:r>
              <a:rPr lang="en-US" altLang="x-none" dirty="0">
                <a:solidFill>
                  <a:srgbClr val="009051"/>
                </a:solidFill>
              </a:rPr>
              <a:t>{1, 3, 4, 6, 8, 9}</a:t>
            </a:r>
          </a:p>
          <a:p>
            <a:pPr marL="556022" lvl="1" indent="-255985"/>
            <a:r>
              <a:rPr lang="en-US" altLang="x-none" dirty="0"/>
              <a:t>1111 0000 10		</a:t>
            </a:r>
            <a:r>
              <a:rPr lang="en-US" altLang="x-none" dirty="0">
                <a:solidFill>
                  <a:srgbClr val="009051"/>
                </a:solidFill>
              </a:rPr>
              <a:t>{0, 1, 2, 3, 8}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58340" y="3696629"/>
            <a:ext cx="2514600" cy="2467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101190" y="3964257"/>
            <a:ext cx="2514600" cy="264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0ADC8CF-F098-FD4D-DB40-7DCFDDBC9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32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C39146-6A0A-5F0F-7DED-8114CED18F0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Playing with the set S={x | </a:t>
            </a:r>
            <a:r>
              <a:rPr lang="en-US" altLang="x-none" sz="3200" dirty="0" err="1"/>
              <a:t>x∈</a:t>
            </a:r>
            <a:r>
              <a:rPr lang="en-US" altLang="x-none" sz="3200" b="1" dirty="0" err="1"/>
              <a:t>N</a:t>
            </a:r>
            <a:r>
              <a:rPr lang="en-US" altLang="x-none" sz="3200" dirty="0"/>
              <a:t>, x&lt;10}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4450" y="1028700"/>
            <a:ext cx="6686550" cy="3943350"/>
          </a:xfrm>
        </p:spPr>
        <p:txBody>
          <a:bodyPr/>
          <a:lstStyle/>
          <a:p>
            <a:pPr>
              <a:buNone/>
              <a:tabLst>
                <a:tab pos="2744391" algn="l"/>
              </a:tabLst>
            </a:pPr>
            <a:r>
              <a:rPr lang="en-US" altLang="x-none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{1, 3, 7} ∪ {2, 3, 8}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   0101 0001 00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∨ 0011 0000 10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   0111 0001 10   = {1, 2, 3, 7, 8}</a:t>
            </a:r>
          </a:p>
          <a:p>
            <a:pPr>
              <a:buNone/>
              <a:tabLst>
                <a:tab pos="2744391" algn="l"/>
              </a:tabLst>
            </a:pPr>
            <a:endParaRPr lang="en-US" altLang="x-none" dirty="0"/>
          </a:p>
          <a:p>
            <a:pPr>
              <a:buNone/>
              <a:tabLst>
                <a:tab pos="2744391" algn="l"/>
              </a:tabLst>
            </a:pPr>
            <a:r>
              <a:rPr lang="en-US" altLang="x-none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{1, 3, 7} ∩ {2, 3, 8}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   0101 0001 00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∧ 0011 0000 10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	   0001 0000 00   =  {3}</a:t>
            </a:r>
          </a:p>
          <a:p>
            <a:pPr>
              <a:buNone/>
              <a:tabLst>
                <a:tab pos="2744391" algn="l"/>
              </a:tabLst>
            </a:pPr>
            <a:endParaRPr lang="en-US" altLang="x-none" dirty="0"/>
          </a:p>
          <a:p>
            <a:pPr>
              <a:buNone/>
              <a:tabLst>
                <a:tab pos="2744391" algn="l"/>
              </a:tabLst>
            </a:pPr>
            <a:r>
              <a:rPr lang="en-US" altLang="x-none" dirty="0">
                <a:solidFill>
                  <a:schemeClr val="bg2"/>
                </a:solidFill>
              </a:rPr>
              <a:t>Note:  </a:t>
            </a:r>
            <a:r>
              <a:rPr lang="en-US" altLang="x-none" dirty="0"/>
              <a:t>These operations are much faster than searching through unordered lists!</a:t>
            </a:r>
          </a:p>
        </p:txBody>
      </p:sp>
      <p:cxnSp>
        <p:nvCxnSpPr>
          <p:cNvPr id="49156" name="Straight Connector 4"/>
          <p:cNvCxnSpPr>
            <a:cxnSpLocks noChangeShapeType="1"/>
          </p:cNvCxnSpPr>
          <p:nvPr/>
        </p:nvCxnSpPr>
        <p:spPr bwMode="auto">
          <a:xfrm>
            <a:off x="4114800" y="2028825"/>
            <a:ext cx="165735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Bent Arrow 5"/>
          <p:cNvSpPr/>
          <p:nvPr/>
        </p:nvSpPr>
        <p:spPr bwMode="auto">
          <a:xfrm flipV="1">
            <a:off x="3086100" y="1457325"/>
            <a:ext cx="742950" cy="685800"/>
          </a:xfrm>
          <a:prstGeom prst="bentArrow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 dirty="0">
              <a:solidFill>
                <a:srgbClr val="FF0000"/>
              </a:solidFill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49158" name="Straight Connector 6"/>
          <p:cNvCxnSpPr>
            <a:cxnSpLocks noChangeShapeType="1"/>
          </p:cNvCxnSpPr>
          <p:nvPr/>
        </p:nvCxnSpPr>
        <p:spPr bwMode="auto">
          <a:xfrm>
            <a:off x="4114800" y="3695700"/>
            <a:ext cx="165735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Bent Arrow 7"/>
          <p:cNvSpPr/>
          <p:nvPr/>
        </p:nvSpPr>
        <p:spPr bwMode="auto">
          <a:xfrm flipV="1">
            <a:off x="3086100" y="3124200"/>
            <a:ext cx="742950" cy="685800"/>
          </a:xfrm>
          <a:prstGeom prst="bentArrow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86250" y="2082339"/>
            <a:ext cx="3314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4229100" y="3714750"/>
            <a:ext cx="3314700" cy="285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C48A024-9F82-8DC5-DBE7-4517A6D2C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33</a:t>
            </a:fld>
            <a:endParaRPr lang="pt-BR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28F78C0-4B8A-DD51-EEC8-693E891DE6EE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 operations can be carried out very efficiently as bitwise operations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1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49" y="1028700"/>
            <a:ext cx="6536921" cy="2228850"/>
          </a:xfrm>
        </p:spPr>
        <p:txBody>
          <a:bodyPr/>
          <a:lstStyle/>
          <a:p>
            <a:pPr>
              <a:buNone/>
              <a:tabLst>
                <a:tab pos="2744391" algn="l"/>
              </a:tabLst>
            </a:pPr>
            <a:r>
              <a:rPr lang="en-US" altLang="x-none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{1, 3, 7}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                            ¬0101 0001 00</a:t>
            </a:r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	                              1010 1110 11   = {0, 2, 4, 5, 6, 8, 9}</a:t>
            </a:r>
          </a:p>
          <a:p>
            <a:pPr>
              <a:buNone/>
              <a:tabLst>
                <a:tab pos="2744391" algn="l"/>
              </a:tabLst>
            </a:pPr>
            <a:endParaRPr lang="en-US" altLang="x-none" dirty="0"/>
          </a:p>
          <a:p>
            <a:pPr>
              <a:buNone/>
              <a:tabLst>
                <a:tab pos="2744391" algn="l"/>
              </a:tabLst>
            </a:pPr>
            <a:r>
              <a:rPr lang="en-US" altLang="x-none" dirty="0"/>
              <a:t>Since the set difference A – B can be written as A ∩ (A ∩ B), we can calculate it as A ∧ ¬(A ∧ B).</a:t>
            </a:r>
          </a:p>
          <a:p>
            <a:pPr>
              <a:buNone/>
              <a:tabLst>
                <a:tab pos="2744391" algn="l"/>
              </a:tabLst>
            </a:pPr>
            <a:endParaRPr lang="en-US" altLang="x-none" dirty="0"/>
          </a:p>
        </p:txBody>
      </p:sp>
      <p:cxnSp>
        <p:nvCxnSpPr>
          <p:cNvPr id="50180" name="Straight Connector 4"/>
          <p:cNvCxnSpPr>
            <a:cxnSpLocks noChangeShapeType="1"/>
          </p:cNvCxnSpPr>
          <p:nvPr/>
        </p:nvCxnSpPr>
        <p:spPr bwMode="auto">
          <a:xfrm>
            <a:off x="3886200" y="1714500"/>
            <a:ext cx="1657350" cy="1191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Bent Arrow 5"/>
          <p:cNvSpPr/>
          <p:nvPr/>
        </p:nvSpPr>
        <p:spPr bwMode="auto">
          <a:xfrm flipV="1">
            <a:off x="3200400" y="1371601"/>
            <a:ext cx="571500" cy="527447"/>
          </a:xfrm>
          <a:prstGeom prst="bentArrow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eaLnBrk="0" hangingPunct="0">
              <a:defRPr/>
            </a:pPr>
            <a:endParaRPr lang="en-US" sz="1050">
              <a:latin typeface="Arial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cxnSp>
        <p:nvCxnSpPr>
          <p:cNvPr id="50181" name="Straight Connector 8"/>
          <p:cNvCxnSpPr>
            <a:cxnSpLocks noChangeShapeType="1"/>
          </p:cNvCxnSpPr>
          <p:nvPr/>
        </p:nvCxnSpPr>
        <p:spPr bwMode="auto">
          <a:xfrm>
            <a:off x="2843991" y="1098862"/>
            <a:ext cx="8572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0183" name="Straight Connector 10"/>
          <p:cNvCxnSpPr>
            <a:cxnSpLocks noChangeShapeType="1"/>
          </p:cNvCxnSpPr>
          <p:nvPr/>
        </p:nvCxnSpPr>
        <p:spPr bwMode="auto">
          <a:xfrm>
            <a:off x="7029450" y="2372917"/>
            <a:ext cx="742950" cy="119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771650" y="2943895"/>
            <a:ext cx="5772150" cy="1521330"/>
            <a:chOff x="838200" y="3925187"/>
            <a:chExt cx="7696200" cy="2027977"/>
          </a:xfrm>
        </p:grpSpPr>
        <p:sp>
          <p:nvSpPr>
            <p:cNvPr id="50184" name="TextBox 12"/>
            <p:cNvSpPr txBox="1">
              <a:spLocks noChangeArrowheads="1"/>
            </p:cNvSpPr>
            <p:nvPr/>
          </p:nvSpPr>
          <p:spPr bwMode="auto">
            <a:xfrm>
              <a:off x="838200" y="4906963"/>
              <a:ext cx="7696200" cy="1046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Although set difference is more complicated than the basic operations, it is still much faster to calculate set differences using a bitmap approach as opposed to an unordered search.</a:t>
              </a:r>
            </a:p>
          </p:txBody>
        </p:sp>
        <p:cxnSp>
          <p:nvCxnSpPr>
            <p:cNvPr id="16" name="Curved Connector 15"/>
            <p:cNvCxnSpPr>
              <a:cxnSpLocks/>
              <a:stCxn id="50184" idx="0"/>
            </p:cNvCxnSpPr>
            <p:nvPr/>
          </p:nvCxnSpPr>
          <p:spPr bwMode="auto">
            <a:xfrm rot="16200000" flipV="1">
              <a:off x="4038512" y="4259174"/>
              <a:ext cx="981776" cy="313801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5FB757E5-5C61-FB71-E8AF-B9CDB11BF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34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FC039E4-7305-FD5C-3C87-49506AD3484F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 operations can be carried out very efficiently as bitwise operations</a:t>
            </a:r>
            <a:endParaRPr lang="en-US" altLang="x-non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In-class Activities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4:  </a:t>
            </a:r>
            <a:r>
              <a:rPr lang="en-US" altLang="x-none" dirty="0"/>
              <a:t>Let A = {1, 2, 3, 4}, B = {3, 5, 7, 9}, and C = {7, 8, 9, 10}.  Calculate the following: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  <a:endParaRPr lang="en-US" altLang="x-none" b="1" dirty="0"/>
          </a:p>
          <a:p>
            <a:pPr lvl="1"/>
            <a:r>
              <a:rPr lang="en-US" altLang="x-none" dirty="0"/>
              <a:t>A ∩ B</a:t>
            </a:r>
          </a:p>
          <a:p>
            <a:pPr lvl="1"/>
            <a:r>
              <a:rPr lang="en-US" altLang="x-none" dirty="0"/>
              <a:t>A ∪ B ∪ C</a:t>
            </a:r>
          </a:p>
          <a:p>
            <a:pPr lvl="1"/>
            <a:r>
              <a:rPr lang="en-US" altLang="x-none" dirty="0"/>
              <a:t>B ∩ C</a:t>
            </a:r>
          </a:p>
          <a:p>
            <a:pPr lvl="1"/>
            <a:r>
              <a:rPr lang="en-US" altLang="x-none" dirty="0"/>
              <a:t>A ∩ B ∩ C</a:t>
            </a:r>
          </a:p>
          <a:p>
            <a:pPr marL="0" indent="0">
              <a:buNone/>
            </a:pPr>
            <a:endParaRPr lang="en-US" altLang="x-none" b="1" dirty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US" altLang="x-none" b="1" dirty="0">
                <a:solidFill>
                  <a:schemeClr val="bg2"/>
                </a:solidFill>
              </a:rPr>
              <a:t>Activity 5: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Come up with a bitmap representation of the sets A = {a, c, d, f} and B = {a, b, c}.  Use this to calculate the following: [</a:t>
            </a:r>
            <a:r>
              <a:rPr lang="en-US" altLang="x-none" dirty="0">
                <a:hlinkClick r:id="rId3"/>
              </a:rPr>
              <a:t>miro</a:t>
            </a:r>
            <a:r>
              <a:rPr lang="en-US" altLang="x-none" dirty="0"/>
              <a:t>]</a:t>
            </a:r>
          </a:p>
          <a:p>
            <a:pPr lvl="1"/>
            <a:r>
              <a:rPr lang="en-US" altLang="x-none" dirty="0"/>
              <a:t>A ∪ B</a:t>
            </a:r>
          </a:p>
          <a:p>
            <a:pPr lvl="1"/>
            <a:r>
              <a:rPr lang="en-US" altLang="x-none" dirty="0"/>
              <a:t>A ∩ B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ADAC0B5-295E-F00A-FE7E-6FCC93F37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35</a:t>
            </a:fld>
            <a:endParaRPr lang="pt-BR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77D6E6C-5988-882B-2A33-6149397D71C4}"/>
              </a:ext>
            </a:extLst>
          </p:cNvPr>
          <p:cNvGrpSpPr/>
          <p:nvPr/>
        </p:nvGrpSpPr>
        <p:grpSpPr>
          <a:xfrm>
            <a:off x="2424040" y="3973949"/>
            <a:ext cx="4295920" cy="1169551"/>
            <a:chOff x="2371560" y="3973949"/>
            <a:chExt cx="4295920" cy="1169551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935B284-03E2-C1C4-7DF2-6F1AD95C4DFC}"/>
                </a:ext>
              </a:extLst>
            </p:cNvPr>
            <p:cNvSpPr txBox="1"/>
            <p:nvPr/>
          </p:nvSpPr>
          <p:spPr>
            <a:xfrm>
              <a:off x="3828241" y="3973949"/>
              <a:ext cx="2839239" cy="116955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Steps: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Introduce to a classmate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Work in pairs on the exercise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Submit answers on miro</a:t>
              </a:r>
            </a:p>
            <a:p>
              <a:pPr marL="342900" indent="-342900">
                <a:buFont typeface="+mj-lt"/>
                <a:buAutoNum type="arabicPeriod"/>
              </a:pPr>
              <a:r>
                <a:rPr lang="en-US" dirty="0"/>
                <a:t>Volunteers to share answers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EC2828C0-B1CA-883A-14F0-2F6C22F2E982}"/>
                </a:ext>
              </a:extLst>
            </p:cNvPr>
            <p:cNvSpPr txBox="1"/>
            <p:nvPr/>
          </p:nvSpPr>
          <p:spPr>
            <a:xfrm>
              <a:off x="2430487" y="3979590"/>
              <a:ext cx="13388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chemeClr val="bg2"/>
                  </a:solidFill>
                </a:rPr>
                <a:t>Submit on</a:t>
              </a:r>
            </a:p>
          </p:txBody>
        </p:sp>
        <p:pic>
          <p:nvPicPr>
            <p:cNvPr id="5" name="Picture 2" descr="Miro — UVA Learning Tech">
              <a:extLst>
                <a:ext uri="{FF2B5EF4-FFF2-40B4-BE49-F238E27FC236}">
                  <a16:creationId xmlns:a16="http://schemas.microsoft.com/office/drawing/2014/main" id="{FB05178D-BE7D-E1DE-87D0-37AC231288C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34" t="18890" b="19017"/>
            <a:stretch>
              <a:fillRect/>
            </a:stretch>
          </p:blipFill>
          <p:spPr bwMode="auto">
            <a:xfrm>
              <a:off x="2371560" y="4379700"/>
              <a:ext cx="1456681" cy="5228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Final thoughts</a:t>
            </a: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solidFill>
                  <a:srgbClr val="009051"/>
                </a:solidFill>
              </a:rPr>
              <a:t>Sets</a:t>
            </a:r>
            <a:r>
              <a:rPr lang="en-US" altLang="x-none" dirty="0"/>
              <a:t> are one of the most basic data structures used in computer science</a:t>
            </a:r>
          </a:p>
          <a:p>
            <a:endParaRPr lang="en-US" altLang="x-none" dirty="0"/>
          </a:p>
          <a:p>
            <a:r>
              <a:rPr lang="en-US" altLang="x-none" dirty="0"/>
              <a:t>Today, we looked at:</a:t>
            </a:r>
          </a:p>
          <a:p>
            <a:pPr lvl="1"/>
            <a:r>
              <a:rPr lang="en-US" altLang="x-none" dirty="0"/>
              <a:t>How to define sets</a:t>
            </a:r>
          </a:p>
          <a:p>
            <a:pPr lvl="1"/>
            <a:r>
              <a:rPr lang="en-US" altLang="x-none" dirty="0"/>
              <a:t>Basic set operations</a:t>
            </a:r>
          </a:p>
          <a:p>
            <a:pPr lvl="1"/>
            <a:r>
              <a:rPr lang="en-US" altLang="x-none" dirty="0"/>
              <a:t>How computers represent sets</a:t>
            </a:r>
          </a:p>
          <a:p>
            <a:pPr lvl="1"/>
            <a:endParaRPr lang="en-US" altLang="x-none" dirty="0"/>
          </a:p>
          <a:p>
            <a:r>
              <a:rPr lang="en-US" altLang="x-none" dirty="0"/>
              <a:t>Next time:</a:t>
            </a:r>
          </a:p>
          <a:p>
            <a:pPr lvl="1"/>
            <a:r>
              <a:rPr lang="en-US" altLang="x-none" dirty="0"/>
              <a:t>Set identities (Section 2.2)</a:t>
            </a:r>
          </a:p>
          <a:p>
            <a:pPr lvl="1"/>
            <a:r>
              <a:rPr lang="en-US" altLang="x-none" dirty="0"/>
              <a:t>Functions (Section 2.3)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694C5BA9-6AEA-5A90-CA6D-4575FD89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36</a:t>
            </a:fld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8F7AB-113E-92AC-AA38-C6233D04B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F0D78A2-AD29-562F-3CFD-F5464D3F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00275"/>
            <a:ext cx="8229600" cy="742950"/>
          </a:xfrm>
        </p:spPr>
        <p:txBody>
          <a:bodyPr/>
          <a:lstStyle/>
          <a:p>
            <a:pPr algn="ctr"/>
            <a:r>
              <a:rPr lang="en-US" altLang="x-none" dirty="0"/>
              <a:t>Extra</a:t>
            </a: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D36D7EE2-69CF-3621-D43A-11E21EEA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66520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577" y="2426277"/>
            <a:ext cx="7897091" cy="3257550"/>
          </a:xfrm>
        </p:spPr>
        <p:txBody>
          <a:bodyPr>
            <a:normAutofit/>
          </a:bodyPr>
          <a:lstStyle/>
          <a:p>
            <a:pPr>
              <a:buFont typeface="Wingdings" charset="2"/>
              <a:buNone/>
            </a:pPr>
            <a:r>
              <a:rPr lang="en-US" altLang="x-none" sz="1400" b="1" i="1" dirty="0"/>
              <a:t>Let:</a:t>
            </a:r>
          </a:p>
          <a:p>
            <a:pPr lvl="1"/>
            <a:r>
              <a:rPr lang="en-US" altLang="x-none" sz="1400" dirty="0"/>
              <a:t>N = All names</a:t>
            </a:r>
          </a:p>
          <a:p>
            <a:pPr lvl="1"/>
            <a:r>
              <a:rPr lang="en-US" altLang="x-none" sz="1400" dirty="0"/>
              <a:t>F = N × N</a:t>
            </a:r>
          </a:p>
          <a:p>
            <a:pPr lvl="2"/>
            <a:endParaRPr lang="en-US" altLang="x-none" sz="1400" dirty="0"/>
          </a:p>
          <a:p>
            <a:pPr>
              <a:buNone/>
            </a:pPr>
            <a:r>
              <a:rPr lang="en-US" altLang="x-none" sz="1400" dirty="0"/>
              <a:t>A social network can be represented as a </a:t>
            </a:r>
            <a:r>
              <a:rPr lang="en-US" altLang="x-none" sz="1400" dirty="0">
                <a:solidFill>
                  <a:srgbClr val="FF0000"/>
                </a:solidFill>
              </a:rPr>
              <a:t>graph </a:t>
            </a:r>
            <a:r>
              <a:rPr lang="en-US" altLang="x-none" sz="1400" dirty="0"/>
              <a:t>(</a:t>
            </a:r>
            <a:r>
              <a:rPr lang="en-US" altLang="x-none" sz="1400" dirty="0">
                <a:solidFill>
                  <a:srgbClr val="00B050"/>
                </a:solidFill>
              </a:rPr>
              <a:t>V</a:t>
            </a:r>
            <a:r>
              <a:rPr lang="en-US" altLang="x-none" sz="1400" dirty="0"/>
              <a:t>, </a:t>
            </a:r>
            <a:r>
              <a:rPr lang="en-US" altLang="x-none" sz="1400" dirty="0">
                <a:solidFill>
                  <a:srgbClr val="00B050"/>
                </a:solidFill>
              </a:rPr>
              <a:t>E</a:t>
            </a:r>
            <a:r>
              <a:rPr lang="en-US" altLang="x-none" sz="1400" dirty="0"/>
              <a:t>) in which the set V denotes the people in the network and the set E denotes the set of </a:t>
            </a:r>
            <a:r>
              <a:rPr lang="en-US" altLang="ja-JP" sz="1400" dirty="0"/>
              <a:t>“friendship” links: (V, E) </a:t>
            </a:r>
            <a:r>
              <a:rPr lang="en-US" altLang="x-none" sz="1400" dirty="0"/>
              <a:t>∈ P(N) × P(F)</a:t>
            </a:r>
            <a:endParaRPr lang="en-US" altLang="ja-JP" sz="1400" dirty="0"/>
          </a:p>
          <a:p>
            <a:pPr lvl="2"/>
            <a:endParaRPr lang="en-US" altLang="x-none" sz="1400" dirty="0"/>
          </a:p>
          <a:p>
            <a:pPr>
              <a:buFont typeface="Wingdings" charset="2"/>
              <a:buNone/>
            </a:pPr>
            <a:r>
              <a:rPr lang="en-US" altLang="x-none" sz="1400" dirty="0"/>
              <a:t>In the above network:</a:t>
            </a:r>
          </a:p>
          <a:p>
            <a:pPr lvl="1"/>
            <a:r>
              <a:rPr lang="en-US" altLang="x-none" sz="1400" dirty="0">
                <a:solidFill>
                  <a:srgbClr val="00B050"/>
                </a:solidFill>
              </a:rPr>
              <a:t>V</a:t>
            </a:r>
            <a:r>
              <a:rPr lang="en-US" altLang="x-none" sz="1400" dirty="0"/>
              <a:t> = {</a:t>
            </a:r>
            <a:r>
              <a:rPr lang="en-US" altLang="x-none" sz="1400" dirty="0" err="1"/>
              <a:t>Avetis</a:t>
            </a:r>
            <a:r>
              <a:rPr lang="en-US" altLang="x-none" sz="1400" dirty="0"/>
              <a:t>, </a:t>
            </a:r>
            <a:r>
              <a:rPr lang="en-US" altLang="x-none" sz="1400" dirty="0" err="1"/>
              <a:t>Bluma</a:t>
            </a:r>
            <a:r>
              <a:rPr lang="en-US" altLang="x-none" sz="1400" dirty="0"/>
              <a:t>, …, Colin} ⊆ N</a:t>
            </a:r>
          </a:p>
          <a:p>
            <a:pPr lvl="1"/>
            <a:r>
              <a:rPr lang="en-US" altLang="x-none" sz="1400" dirty="0">
                <a:solidFill>
                  <a:srgbClr val="00B050"/>
                </a:solidFill>
              </a:rPr>
              <a:t>E</a:t>
            </a:r>
            <a:r>
              <a:rPr lang="en-US" altLang="x-none" sz="1400" dirty="0"/>
              <a:t> = {(</a:t>
            </a:r>
            <a:r>
              <a:rPr lang="en-US" altLang="x-none" sz="1400" dirty="0" err="1"/>
              <a:t>Avetis</a:t>
            </a:r>
            <a:r>
              <a:rPr lang="en-US" altLang="x-none" sz="1400" dirty="0"/>
              <a:t>, </a:t>
            </a:r>
            <a:r>
              <a:rPr lang="en-US" altLang="x-none" sz="1400" dirty="0" err="1"/>
              <a:t>Bluma</a:t>
            </a:r>
            <a:r>
              <a:rPr lang="en-US" altLang="x-none" sz="1400" dirty="0"/>
              <a:t>), (</a:t>
            </a:r>
            <a:r>
              <a:rPr lang="en-US" altLang="x-none" sz="1400" dirty="0" err="1"/>
              <a:t>Avetis</a:t>
            </a:r>
            <a:r>
              <a:rPr lang="en-US" altLang="x-none" sz="1400" dirty="0"/>
              <a:t>, </a:t>
            </a:r>
            <a:r>
              <a:rPr lang="en-US" altLang="x-none" sz="1400" dirty="0" err="1"/>
              <a:t>Duru</a:t>
            </a:r>
            <a:r>
              <a:rPr lang="en-US" altLang="x-none" sz="1400" dirty="0"/>
              <a:t>), …, (</a:t>
            </a:r>
            <a:r>
              <a:rPr lang="en-US" altLang="x-none" sz="1400" dirty="0" err="1"/>
              <a:t>Sekai</a:t>
            </a:r>
            <a:r>
              <a:rPr lang="en-US" altLang="x-none" sz="1400" dirty="0"/>
              <a:t>, Colin)} ⊆ N × N</a:t>
            </a:r>
          </a:p>
        </p:txBody>
      </p:sp>
      <p:grpSp>
        <p:nvGrpSpPr>
          <p:cNvPr id="41987" name="Group 32"/>
          <p:cNvGrpSpPr>
            <a:grpSpLocks/>
          </p:cNvGrpSpPr>
          <p:nvPr/>
        </p:nvGrpSpPr>
        <p:grpSpPr bwMode="auto">
          <a:xfrm>
            <a:off x="2228850" y="1178851"/>
            <a:ext cx="4400550" cy="1943100"/>
            <a:chOff x="1447800" y="4114800"/>
            <a:chExt cx="5867400" cy="2590800"/>
          </a:xfrm>
        </p:grpSpPr>
        <p:sp>
          <p:nvSpPr>
            <p:cNvPr id="41994" name="Rounded Rectangle 3"/>
            <p:cNvSpPr>
              <a:spLocks noChangeArrowheads="1"/>
            </p:cNvSpPr>
            <p:nvPr/>
          </p:nvSpPr>
          <p:spPr bwMode="auto">
            <a:xfrm>
              <a:off x="2667000" y="4800600"/>
              <a:ext cx="898622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Avetis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1995" name="Rounded Rectangle 4"/>
            <p:cNvSpPr>
              <a:spLocks noChangeArrowheads="1"/>
            </p:cNvSpPr>
            <p:nvPr/>
          </p:nvSpPr>
          <p:spPr bwMode="auto">
            <a:xfrm>
              <a:off x="4343399" y="4800600"/>
              <a:ext cx="974825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Bluma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1996" name="Rounded Rectangle 5"/>
            <p:cNvSpPr>
              <a:spLocks noChangeArrowheads="1"/>
            </p:cNvSpPr>
            <p:nvPr/>
          </p:nvSpPr>
          <p:spPr bwMode="auto">
            <a:xfrm>
              <a:off x="5638800" y="4114800"/>
              <a:ext cx="11811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Chausiku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1997" name="Rounded Rectangle 6"/>
            <p:cNvSpPr>
              <a:spLocks noChangeArrowheads="1"/>
            </p:cNvSpPr>
            <p:nvPr/>
          </p:nvSpPr>
          <p:spPr bwMode="auto">
            <a:xfrm>
              <a:off x="1447800" y="4114800"/>
              <a:ext cx="7620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Duru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1998" name="Rounded Rectangle 7"/>
            <p:cNvSpPr>
              <a:spLocks noChangeArrowheads="1"/>
            </p:cNvSpPr>
            <p:nvPr/>
          </p:nvSpPr>
          <p:spPr bwMode="auto">
            <a:xfrm>
              <a:off x="1447800" y="5562600"/>
              <a:ext cx="7620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>
                  <a:latin typeface="Trebuchet MS" charset="0"/>
                </a:rPr>
                <a:t>Elise</a:t>
              </a:r>
            </a:p>
          </p:txBody>
        </p:sp>
        <p:sp>
          <p:nvSpPr>
            <p:cNvPr id="41999" name="Rounded Rectangle 8"/>
            <p:cNvSpPr>
              <a:spLocks noChangeArrowheads="1"/>
            </p:cNvSpPr>
            <p:nvPr/>
          </p:nvSpPr>
          <p:spPr bwMode="auto">
            <a:xfrm>
              <a:off x="2667000" y="5562600"/>
              <a:ext cx="7620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Irune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2000" name="Rounded Rectangle 9"/>
            <p:cNvSpPr>
              <a:spLocks noChangeArrowheads="1"/>
            </p:cNvSpPr>
            <p:nvPr/>
          </p:nvSpPr>
          <p:spPr bwMode="auto">
            <a:xfrm>
              <a:off x="5638800" y="5638800"/>
              <a:ext cx="7620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>
                  <a:latin typeface="Trebuchet MS" charset="0"/>
                </a:rPr>
                <a:t>Ali</a:t>
              </a:r>
            </a:p>
          </p:txBody>
        </p:sp>
        <p:sp>
          <p:nvSpPr>
            <p:cNvPr id="42001" name="Rounded Rectangle 10"/>
            <p:cNvSpPr>
              <a:spLocks noChangeArrowheads="1"/>
            </p:cNvSpPr>
            <p:nvPr/>
          </p:nvSpPr>
          <p:spPr bwMode="auto">
            <a:xfrm>
              <a:off x="5105400" y="6324600"/>
              <a:ext cx="7620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 err="1">
                  <a:latin typeface="Trebuchet MS" charset="0"/>
                </a:rPr>
                <a:t>Sekai</a:t>
              </a:r>
              <a:endParaRPr lang="en-US" altLang="x-none" sz="1200" dirty="0">
                <a:latin typeface="Trebuchet MS" charset="0"/>
              </a:endParaRPr>
            </a:p>
          </p:txBody>
        </p:sp>
        <p:sp>
          <p:nvSpPr>
            <p:cNvPr id="42002" name="Rounded Rectangle 11"/>
            <p:cNvSpPr>
              <a:spLocks noChangeArrowheads="1"/>
            </p:cNvSpPr>
            <p:nvPr/>
          </p:nvSpPr>
          <p:spPr bwMode="auto">
            <a:xfrm>
              <a:off x="6324600" y="6324600"/>
              <a:ext cx="990600" cy="381000"/>
            </a:xfrm>
            <a:prstGeom prst="roundRect">
              <a:avLst>
                <a:gd name="adj" fmla="val 16667"/>
              </a:avLst>
            </a:prstGeom>
            <a:solidFill>
              <a:srgbClr val="FFFFB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x-none" sz="1200" dirty="0">
                  <a:latin typeface="Trebuchet MS" charset="0"/>
                </a:rPr>
                <a:t>Colin</a:t>
              </a:r>
            </a:p>
          </p:txBody>
        </p:sp>
        <p:cxnSp>
          <p:nvCxnSpPr>
            <p:cNvPr id="42003" name="Straight Connector 13"/>
            <p:cNvCxnSpPr>
              <a:cxnSpLocks noChangeShapeType="1"/>
              <a:stCxn id="41994" idx="3"/>
              <a:endCxn id="41995" idx="1"/>
            </p:cNvCxnSpPr>
            <p:nvPr/>
          </p:nvCxnSpPr>
          <p:spPr bwMode="auto">
            <a:xfrm>
              <a:off x="3565622" y="4991100"/>
              <a:ext cx="7777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4" name="Straight Connector 15"/>
            <p:cNvCxnSpPr>
              <a:cxnSpLocks noChangeShapeType="1"/>
              <a:stCxn id="41995" idx="0"/>
              <a:endCxn id="41996" idx="1"/>
            </p:cNvCxnSpPr>
            <p:nvPr/>
          </p:nvCxnSpPr>
          <p:spPr bwMode="auto">
            <a:xfrm flipV="1">
              <a:off x="4830812" y="4305300"/>
              <a:ext cx="807988" cy="495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5" name="Straight Connector 17"/>
            <p:cNvCxnSpPr>
              <a:cxnSpLocks noChangeShapeType="1"/>
              <a:stCxn id="41995" idx="2"/>
              <a:endCxn id="42000" idx="0"/>
            </p:cNvCxnSpPr>
            <p:nvPr/>
          </p:nvCxnSpPr>
          <p:spPr bwMode="auto">
            <a:xfrm>
              <a:off x="4830812" y="5181600"/>
              <a:ext cx="1188988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6" name="Straight Connector 19"/>
            <p:cNvCxnSpPr>
              <a:cxnSpLocks noChangeShapeType="1"/>
              <a:stCxn id="42000" idx="2"/>
              <a:endCxn id="42001" idx="0"/>
            </p:cNvCxnSpPr>
            <p:nvPr/>
          </p:nvCxnSpPr>
          <p:spPr bwMode="auto">
            <a:xfrm rot="5400000">
              <a:off x="5600700" y="5905500"/>
              <a:ext cx="3048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7" name="Straight Connector 21"/>
            <p:cNvCxnSpPr>
              <a:cxnSpLocks noChangeShapeType="1"/>
              <a:stCxn id="42000" idx="2"/>
              <a:endCxn id="42002" idx="0"/>
            </p:cNvCxnSpPr>
            <p:nvPr/>
          </p:nvCxnSpPr>
          <p:spPr bwMode="auto">
            <a:xfrm rot="16200000" flipH="1">
              <a:off x="6267450" y="5772150"/>
              <a:ext cx="304800" cy="800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8" name="Straight Connector 23"/>
            <p:cNvCxnSpPr>
              <a:cxnSpLocks noChangeShapeType="1"/>
              <a:stCxn id="42001" idx="3"/>
              <a:endCxn id="42002" idx="1"/>
            </p:cNvCxnSpPr>
            <p:nvPr/>
          </p:nvCxnSpPr>
          <p:spPr bwMode="auto">
            <a:xfrm>
              <a:off x="5867400" y="6515100"/>
              <a:ext cx="457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09" name="Straight Connector 25"/>
            <p:cNvCxnSpPr>
              <a:cxnSpLocks noChangeShapeType="1"/>
              <a:stCxn id="42001" idx="1"/>
              <a:endCxn id="41999" idx="3"/>
            </p:cNvCxnSpPr>
            <p:nvPr/>
          </p:nvCxnSpPr>
          <p:spPr bwMode="auto">
            <a:xfrm rot="10800000">
              <a:off x="3429000" y="5753100"/>
              <a:ext cx="1676400" cy="762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0" name="Straight Connector 27"/>
            <p:cNvCxnSpPr>
              <a:cxnSpLocks noChangeShapeType="1"/>
              <a:stCxn id="41999" idx="1"/>
              <a:endCxn id="41998" idx="3"/>
            </p:cNvCxnSpPr>
            <p:nvPr/>
          </p:nvCxnSpPr>
          <p:spPr bwMode="auto">
            <a:xfrm rot="10800000">
              <a:off x="2209800" y="5753100"/>
              <a:ext cx="4572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1" name="Straight Connector 29"/>
            <p:cNvCxnSpPr>
              <a:cxnSpLocks noChangeShapeType="1"/>
              <a:stCxn id="41994" idx="2"/>
              <a:endCxn id="41998" idx="0"/>
            </p:cNvCxnSpPr>
            <p:nvPr/>
          </p:nvCxnSpPr>
          <p:spPr bwMode="auto">
            <a:xfrm flipH="1">
              <a:off x="1828800" y="5181600"/>
              <a:ext cx="1287511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012" name="Straight Connector 31"/>
            <p:cNvCxnSpPr>
              <a:cxnSpLocks noChangeShapeType="1"/>
              <a:stCxn id="41994" idx="0"/>
              <a:endCxn id="41997" idx="2"/>
            </p:cNvCxnSpPr>
            <p:nvPr/>
          </p:nvCxnSpPr>
          <p:spPr bwMode="auto">
            <a:xfrm flipH="1" flipV="1">
              <a:off x="1828800" y="4495800"/>
              <a:ext cx="1287511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715005" y="1464607"/>
            <a:ext cx="1522517" cy="608888"/>
            <a:chOff x="6096005" y="1409709"/>
            <a:chExt cx="2029444" cy="811909"/>
          </a:xfrm>
        </p:grpSpPr>
        <p:sp>
          <p:nvSpPr>
            <p:cNvPr id="41992" name="TextBox 23"/>
            <p:cNvSpPr txBox="1">
              <a:spLocks noChangeArrowheads="1"/>
            </p:cNvSpPr>
            <p:nvPr/>
          </p:nvSpPr>
          <p:spPr bwMode="auto">
            <a:xfrm>
              <a:off x="7315201" y="1790700"/>
              <a:ext cx="810248" cy="4309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Node</a:t>
              </a:r>
            </a:p>
          </p:txBody>
        </p:sp>
        <p:cxnSp>
          <p:nvCxnSpPr>
            <p:cNvPr id="26" name="Shape 25"/>
            <p:cNvCxnSpPr>
              <a:stCxn id="41992" idx="1"/>
            </p:cNvCxnSpPr>
            <p:nvPr/>
          </p:nvCxnSpPr>
          <p:spPr bwMode="auto">
            <a:xfrm rot="10800000">
              <a:off x="6096005" y="1409709"/>
              <a:ext cx="1219196" cy="596451"/>
            </a:xfrm>
            <a:prstGeom prst="curvedConnector3">
              <a:avLst>
                <a:gd name="adj1" fmla="val 100895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001791" y="2203981"/>
            <a:ext cx="1203365" cy="505967"/>
            <a:chOff x="6478385" y="2395538"/>
            <a:chExt cx="1604603" cy="674621"/>
          </a:xfrm>
        </p:grpSpPr>
        <p:sp>
          <p:nvSpPr>
            <p:cNvPr id="41990" name="TextBox 26"/>
            <p:cNvSpPr txBox="1">
              <a:spLocks noChangeArrowheads="1"/>
            </p:cNvSpPr>
            <p:nvPr/>
          </p:nvSpPr>
          <p:spPr bwMode="auto">
            <a:xfrm>
              <a:off x="7315200" y="2395538"/>
              <a:ext cx="767788" cy="430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Edge</a:t>
              </a:r>
            </a:p>
          </p:txBody>
        </p:sp>
        <p:cxnSp>
          <p:nvCxnSpPr>
            <p:cNvPr id="28" name="Shape 27"/>
            <p:cNvCxnSpPr>
              <a:cxnSpLocks/>
              <a:stCxn id="41990" idx="1"/>
            </p:cNvCxnSpPr>
            <p:nvPr/>
          </p:nvCxnSpPr>
          <p:spPr bwMode="auto">
            <a:xfrm rot="10800000" flipV="1">
              <a:off x="6478385" y="2610980"/>
              <a:ext cx="836816" cy="459179"/>
            </a:xfrm>
            <a:prstGeom prst="curvedConnector3">
              <a:avLst>
                <a:gd name="adj1" fmla="val 97685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914EF723-2473-316E-8F3D-C7D003917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38</a:t>
            </a:fld>
            <a:endParaRPr lang="pt-B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E6CC243-8401-241B-50D2-D4C8EFC668B3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Sets and Cartesian products can be used to represent trees and graphs</a:t>
            </a:r>
            <a:endParaRPr lang="en-US" altLang="x-none" dirty="0"/>
          </a:p>
        </p:txBody>
      </p:sp>
    </p:spTree>
    <p:extLst>
      <p:ext uri="{BB962C8B-B14F-4D97-AF65-F5344CB8AC3E}">
        <p14:creationId xmlns:p14="http://schemas.microsoft.com/office/powerpoint/2010/main" val="409486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What is a set?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41148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</a:t>
            </a:r>
            <a:r>
              <a:rPr lang="en-US" altLang="x-none" dirty="0">
                <a:solidFill>
                  <a:schemeClr val="bg2"/>
                </a:solidFill>
              </a:rPr>
              <a:t>:</a:t>
            </a:r>
            <a:r>
              <a:rPr lang="en-US" altLang="x-none" dirty="0"/>
              <a:t>  A </a:t>
            </a:r>
            <a:r>
              <a:rPr lang="en-US" altLang="x-none" dirty="0">
                <a:solidFill>
                  <a:srgbClr val="FF0000"/>
                </a:solidFill>
              </a:rPr>
              <a:t>set </a:t>
            </a:r>
            <a:r>
              <a:rPr lang="en-US" altLang="x-none" dirty="0"/>
              <a:t>is an unordered collection of objects</a:t>
            </a:r>
          </a:p>
          <a:p>
            <a:pPr>
              <a:buFont typeface="Wingdings" charset="2"/>
              <a:buNone/>
            </a:pPr>
            <a:endParaRPr lang="en-US" altLang="x-none" b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  <a:endParaRPr lang="en-US" altLang="x-none" dirty="0">
              <a:solidFill>
                <a:schemeClr val="bg2"/>
              </a:solidFill>
            </a:endParaRPr>
          </a:p>
          <a:p>
            <a:pPr lvl="1"/>
            <a:r>
              <a:rPr lang="en-US" altLang="x-none" dirty="0"/>
              <a:t>A = {1, 2, 3, 4}</a:t>
            </a:r>
          </a:p>
          <a:p>
            <a:pPr lvl="1"/>
            <a:r>
              <a:rPr lang="en-US" altLang="x-none" dirty="0"/>
              <a:t>B = {Cooper, </a:t>
            </a:r>
            <a:r>
              <a:rPr lang="en-US" altLang="x-none" dirty="0" err="1"/>
              <a:t>Dougie</a:t>
            </a:r>
            <a:r>
              <a:rPr lang="en-US" altLang="x-none" dirty="0"/>
              <a:t>, Mr. C}</a:t>
            </a:r>
          </a:p>
          <a:p>
            <a:pPr lvl="1"/>
            <a:r>
              <a:rPr lang="en-US" altLang="x-none" dirty="0"/>
              <a:t>C = {motorcycle, 3.14159, Socrates}</a:t>
            </a:r>
          </a:p>
          <a:p>
            <a:pPr lvl="1"/>
            <a:r>
              <a:rPr lang="en-US" altLang="x-none" dirty="0"/>
              <a:t>E = {{1, 2, 3}, {6, 7, 8}, {23, 42}}</a:t>
            </a:r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dirty="0"/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Informally: </a:t>
            </a:r>
            <a:r>
              <a:rPr lang="en-US" altLang="x-none" dirty="0"/>
              <a:t>Sets are really just a precise way of grouping a </a:t>
            </a:r>
            <a:r>
              <a:rPr lang="en-US" altLang="ja-JP" dirty="0"/>
              <a:t>“bunch of stuff”</a:t>
            </a:r>
            <a:endParaRPr lang="en-US" altLang="x-none" dirty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3714750" y="1434704"/>
            <a:ext cx="2971800" cy="1227578"/>
            <a:chOff x="3657600" y="1912203"/>
            <a:chExt cx="5486400" cy="1637563"/>
          </a:xfrm>
        </p:grpSpPr>
        <p:sp>
          <p:nvSpPr>
            <p:cNvPr id="19463" name="TextBox 3"/>
            <p:cNvSpPr txBox="1">
              <a:spLocks noChangeArrowheads="1"/>
            </p:cNvSpPr>
            <p:nvPr/>
          </p:nvSpPr>
          <p:spPr bwMode="auto">
            <a:xfrm>
              <a:off x="3657600" y="1912203"/>
              <a:ext cx="5486400" cy="739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Sets can contain items of mixed types</a:t>
              </a:r>
            </a:p>
          </p:txBody>
        </p:sp>
        <p:cxnSp>
          <p:nvCxnSpPr>
            <p:cNvPr id="6" name="Curved Connector 5"/>
            <p:cNvCxnSpPr>
              <a:cxnSpLocks/>
              <a:stCxn id="19463" idx="2"/>
            </p:cNvCxnSpPr>
            <p:nvPr/>
          </p:nvCxnSpPr>
          <p:spPr bwMode="auto">
            <a:xfrm rot="16200000" flipH="1">
              <a:off x="6050967" y="3001056"/>
              <a:ext cx="898543" cy="198877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571750" y="3212539"/>
            <a:ext cx="3600450" cy="936139"/>
            <a:chOff x="1905000" y="4283427"/>
            <a:chExt cx="4800600" cy="1248505"/>
          </a:xfrm>
        </p:grpSpPr>
        <p:sp>
          <p:nvSpPr>
            <p:cNvPr id="19461" name="TextBox 3"/>
            <p:cNvSpPr txBox="1">
              <a:spLocks noChangeArrowheads="1"/>
            </p:cNvSpPr>
            <p:nvPr/>
          </p:nvSpPr>
          <p:spPr bwMode="auto">
            <a:xfrm>
              <a:off x="1905000" y="5100935"/>
              <a:ext cx="4800600" cy="4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50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Sets can contain other sets</a:t>
              </a:r>
            </a:p>
          </p:txBody>
        </p:sp>
        <p:cxnSp>
          <p:nvCxnSpPr>
            <p:cNvPr id="12" name="Curved Connector 11"/>
            <p:cNvCxnSpPr>
              <a:cxnSpLocks/>
              <a:stCxn id="19461" idx="0"/>
            </p:cNvCxnSpPr>
            <p:nvPr/>
          </p:nvCxnSpPr>
          <p:spPr bwMode="auto">
            <a:xfrm rot="16200000" flipV="1">
              <a:off x="3754767" y="4550401"/>
              <a:ext cx="817508" cy="283559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A01BD727-35D3-3058-8DB1-605F4FCBE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4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 set is made up of elements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657350" y="1028700"/>
            <a:ext cx="5829300" cy="4000500"/>
          </a:xfrm>
        </p:spPr>
        <p:txBody>
          <a:bodyPr/>
          <a:lstStyle/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The objects making up a set are called </a:t>
            </a:r>
            <a:r>
              <a:rPr lang="en-US" altLang="x-none" dirty="0">
                <a:solidFill>
                  <a:srgbClr val="FF0000"/>
                </a:solidFill>
              </a:rPr>
              <a:t>elements </a:t>
            </a:r>
            <a:r>
              <a:rPr lang="en-US" altLang="x-none" dirty="0"/>
              <a:t>of that set.</a:t>
            </a:r>
          </a:p>
          <a:p>
            <a:pPr marL="0" indent="0">
              <a:buNone/>
            </a:pPr>
            <a:endParaRPr lang="en-US" altLang="x-none" b="1" i="1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Examples:</a:t>
            </a:r>
          </a:p>
          <a:p>
            <a:pPr lvl="1"/>
            <a:r>
              <a:rPr lang="en-US" altLang="x-none" dirty="0"/>
              <a:t>3 is an element of {1, 2, 3}</a:t>
            </a:r>
          </a:p>
          <a:p>
            <a:pPr lvl="1"/>
            <a:r>
              <a:rPr lang="en-US" altLang="x-none" dirty="0" err="1"/>
              <a:t>Azhar</a:t>
            </a:r>
            <a:r>
              <a:rPr lang="en-US" altLang="x-none" dirty="0"/>
              <a:t> is an element of {</a:t>
            </a:r>
            <a:r>
              <a:rPr lang="en-US" altLang="x-none" dirty="0" err="1"/>
              <a:t>Azhar</a:t>
            </a:r>
            <a:r>
              <a:rPr lang="en-US" altLang="x-none" dirty="0"/>
              <a:t>, </a:t>
            </a:r>
            <a:r>
              <a:rPr lang="en-US" altLang="x-none" dirty="0" err="1"/>
              <a:t>Boipelo</a:t>
            </a:r>
            <a:r>
              <a:rPr lang="en-US" altLang="x-none" dirty="0"/>
              <a:t>, Camilla, </a:t>
            </a:r>
            <a:r>
              <a:rPr lang="en-US" altLang="x-none" dirty="0" err="1"/>
              <a:t>Dov</a:t>
            </a:r>
            <a:r>
              <a:rPr lang="en-US" altLang="x-none" dirty="0"/>
              <a:t>}</a:t>
            </a:r>
          </a:p>
          <a:p>
            <a:pPr lvl="1"/>
            <a:endParaRPr lang="en-US" altLang="x-none" dirty="0"/>
          </a:p>
          <a:p>
            <a:pPr marL="0" indent="0">
              <a:buNone/>
            </a:pPr>
            <a:r>
              <a:rPr lang="en-US" altLang="x-none" dirty="0"/>
              <a:t>We can express the above examples in a more precise manner as follows:</a:t>
            </a:r>
          </a:p>
          <a:p>
            <a:pPr lvl="1"/>
            <a:r>
              <a:rPr lang="en-US" altLang="x-none" dirty="0"/>
              <a:t>3 ∈ {1, 2, 3}</a:t>
            </a:r>
          </a:p>
          <a:p>
            <a:pPr lvl="1"/>
            <a:r>
              <a:rPr lang="en-US" altLang="x-none" dirty="0" err="1"/>
              <a:t>Azhar</a:t>
            </a:r>
            <a:r>
              <a:rPr lang="en-US" altLang="x-none" dirty="0"/>
              <a:t> ∈ {</a:t>
            </a:r>
            <a:r>
              <a:rPr lang="en-US" altLang="x-none" dirty="0" err="1"/>
              <a:t>Azhar</a:t>
            </a:r>
            <a:r>
              <a:rPr lang="en-US" altLang="x-none" dirty="0"/>
              <a:t>, </a:t>
            </a:r>
            <a:r>
              <a:rPr lang="en-US" altLang="x-none" dirty="0" err="1"/>
              <a:t>Boipelo</a:t>
            </a:r>
            <a:r>
              <a:rPr lang="en-US" altLang="x-none" dirty="0"/>
              <a:t>, Camilla, </a:t>
            </a:r>
            <a:r>
              <a:rPr lang="en-US" altLang="x-none" dirty="0" err="1"/>
              <a:t>Dov</a:t>
            </a:r>
            <a:r>
              <a:rPr lang="en-US" altLang="x-none" dirty="0"/>
              <a:t>}</a:t>
            </a:r>
          </a:p>
          <a:p>
            <a:pPr lvl="1"/>
            <a:endParaRPr lang="en-US" altLang="x-none" dirty="0"/>
          </a:p>
          <a:p>
            <a:pPr marL="0" indent="0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Question: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Is 5 ∈ {1, 2, 3, {4, 5}}?	</a:t>
            </a:r>
            <a:r>
              <a:rPr lang="en-US" altLang="x-none" dirty="0">
                <a:solidFill>
                  <a:srgbClr val="C00000"/>
                </a:solidFill>
              </a:rPr>
              <a:t>	</a:t>
            </a:r>
            <a:r>
              <a:rPr lang="en-US" altLang="x-none" b="1" i="1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217920" y="4514850"/>
            <a:ext cx="853094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27A3C2D1-F8EB-D85E-C108-DC41D21E5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5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Explicit enumeration:</a:t>
            </a:r>
            <a:endParaRPr lang="en-US" altLang="x-none" dirty="0">
              <a:solidFill>
                <a:schemeClr val="bg2"/>
              </a:solidFill>
            </a:endParaRPr>
          </a:p>
          <a:p>
            <a:pPr lvl="1"/>
            <a:r>
              <a:rPr lang="en-US" altLang="x-none" dirty="0"/>
              <a:t>A = {1, 2, 3, 4}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Using ellipses if the general pattern is obvious:</a:t>
            </a:r>
          </a:p>
          <a:p>
            <a:pPr lvl="1"/>
            <a:r>
              <a:rPr lang="en-US" altLang="x-none" dirty="0"/>
              <a:t>E = {2, 4, 6, …, 98}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Set builder notation (aka, set comprehensions):</a:t>
            </a:r>
          </a:p>
          <a:p>
            <a:pPr lvl="1"/>
            <a:r>
              <a:rPr lang="en-US" altLang="x-none" dirty="0"/>
              <a:t>M = {y | y = 3k for some integer k}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246265" y="3752159"/>
            <a:ext cx="1656223" cy="514549"/>
            <a:chOff x="-76200" y="4648202"/>
            <a:chExt cx="2208910" cy="685420"/>
          </a:xfrm>
        </p:grpSpPr>
        <p:sp>
          <p:nvSpPr>
            <p:cNvPr id="22541" name="TextBox 3"/>
            <p:cNvSpPr txBox="1">
              <a:spLocks noChangeArrowheads="1"/>
            </p:cNvSpPr>
            <p:nvPr/>
          </p:nvSpPr>
          <p:spPr bwMode="auto">
            <a:xfrm>
              <a:off x="-76200" y="4933890"/>
              <a:ext cx="2208910" cy="3997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The set M contains…</a:t>
              </a:r>
            </a:p>
          </p:txBody>
        </p:sp>
        <p:cxnSp>
          <p:nvCxnSpPr>
            <p:cNvPr id="9" name="Curved Connector 8"/>
            <p:cNvCxnSpPr>
              <a:stCxn id="22541" idx="0"/>
            </p:cNvCxnSpPr>
            <p:nvPr/>
          </p:nvCxnSpPr>
          <p:spPr bwMode="auto">
            <a:xfrm rot="5400000" flipH="1" flipV="1">
              <a:off x="1171615" y="4504843"/>
              <a:ext cx="285690" cy="572407"/>
            </a:xfrm>
            <a:prstGeom prst="curvedConnector2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217814" y="3752164"/>
            <a:ext cx="1463862" cy="757530"/>
            <a:chOff x="1219200" y="4648203"/>
            <a:chExt cx="1951771" cy="1009488"/>
          </a:xfrm>
        </p:grpSpPr>
        <p:sp>
          <p:nvSpPr>
            <p:cNvPr id="22539" name="TextBox 4"/>
            <p:cNvSpPr txBox="1">
              <a:spLocks noChangeArrowheads="1"/>
            </p:cNvSpPr>
            <p:nvPr/>
          </p:nvSpPr>
          <p:spPr bwMode="auto">
            <a:xfrm>
              <a:off x="1219200" y="5257800"/>
              <a:ext cx="1951771" cy="399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… all elements y…</a:t>
              </a:r>
            </a:p>
          </p:txBody>
        </p:sp>
        <p:cxnSp>
          <p:nvCxnSpPr>
            <p:cNvPr id="11" name="Curved Connector 10"/>
            <p:cNvCxnSpPr>
              <a:stCxn id="22539" idx="0"/>
            </p:cNvCxnSpPr>
            <p:nvPr/>
          </p:nvCxnSpPr>
          <p:spPr bwMode="auto">
            <a:xfrm rot="16200000" flipV="1">
              <a:off x="1859535" y="4922250"/>
              <a:ext cx="609598" cy="61503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723830" y="3752158"/>
            <a:ext cx="1132041" cy="1043325"/>
            <a:chOff x="1894091" y="4648201"/>
            <a:chExt cx="1508957" cy="1390548"/>
          </a:xfrm>
        </p:grpSpPr>
        <p:sp>
          <p:nvSpPr>
            <p:cNvPr id="22537" name="TextBox 5"/>
            <p:cNvSpPr txBox="1">
              <a:spLocks noChangeArrowheads="1"/>
            </p:cNvSpPr>
            <p:nvPr/>
          </p:nvSpPr>
          <p:spPr bwMode="auto">
            <a:xfrm>
              <a:off x="1894091" y="5638799"/>
              <a:ext cx="1508957" cy="399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… such that…</a:t>
              </a:r>
            </a:p>
          </p:txBody>
        </p:sp>
        <p:cxnSp>
          <p:nvCxnSpPr>
            <p:cNvPr id="15" name="Curved Connector 10"/>
            <p:cNvCxnSpPr>
              <a:stCxn id="22537" idx="3"/>
            </p:cNvCxnSpPr>
            <p:nvPr/>
          </p:nvCxnSpPr>
          <p:spPr bwMode="auto">
            <a:xfrm flipH="1" flipV="1">
              <a:off x="2362269" y="4648201"/>
              <a:ext cx="1040779" cy="1190573"/>
            </a:xfrm>
            <a:prstGeom prst="curvedConnector4">
              <a:avLst>
                <a:gd name="adj1" fmla="val -29277"/>
                <a:gd name="adj2" fmla="val 58398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2123881" y="3752158"/>
            <a:ext cx="2108269" cy="1271949"/>
            <a:chOff x="2427491" y="4648201"/>
            <a:chExt cx="2811244" cy="1695379"/>
          </a:xfrm>
        </p:grpSpPr>
        <p:sp>
          <p:nvSpPr>
            <p:cNvPr id="22535" name="TextBox 6"/>
            <p:cNvSpPr txBox="1">
              <a:spLocks noChangeArrowheads="1"/>
            </p:cNvSpPr>
            <p:nvPr/>
          </p:nvSpPr>
          <p:spPr bwMode="auto">
            <a:xfrm>
              <a:off x="2427491" y="5943601"/>
              <a:ext cx="2811244" cy="3999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350" b="1" i="1" dirty="0">
                  <a:solidFill>
                    <a:srgbClr val="FF0000"/>
                  </a:solidFill>
                  <a:latin typeface="Comic Neue" panose="02000000000000000000" pitchFamily="2" charset="0"/>
                </a:rPr>
                <a:t>… y = 3k for some integer k</a:t>
              </a:r>
            </a:p>
          </p:txBody>
        </p:sp>
        <p:cxnSp>
          <p:nvCxnSpPr>
            <p:cNvPr id="19" name="Curved Connector 10"/>
            <p:cNvCxnSpPr>
              <a:stCxn id="22535" idx="3"/>
            </p:cNvCxnSpPr>
            <p:nvPr/>
          </p:nvCxnSpPr>
          <p:spPr bwMode="auto">
            <a:xfrm flipH="1" flipV="1">
              <a:off x="4953398" y="4648201"/>
              <a:ext cx="285337" cy="1495390"/>
            </a:xfrm>
            <a:prstGeom prst="curvedConnector4">
              <a:avLst>
                <a:gd name="adj1" fmla="val -106829"/>
                <a:gd name="adj2" fmla="val 56687"/>
              </a:avLst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" name="3 Marcador de número de diapositiva">
            <a:extLst>
              <a:ext uri="{FF2B5EF4-FFF2-40B4-BE49-F238E27FC236}">
                <a16:creationId xmlns:a16="http://schemas.microsoft.com/office/drawing/2014/main" id="{19577CDB-18C7-CADF-AACF-F3F3862D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6</a:t>
            </a:fld>
            <a:endParaRPr lang="pt-BR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CD7D9B0-06F9-5148-4ACB-7838A16ADE66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There are many different ways to describe a set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1657350" y="1211996"/>
            <a:ext cx="5829300" cy="3943350"/>
          </a:xfrm>
        </p:spPr>
        <p:txBody>
          <a:bodyPr>
            <a:normAutofit fontScale="92500" lnSpcReduction="20000"/>
          </a:bodyPr>
          <a:lstStyle/>
          <a:p>
            <a:pPr>
              <a:buNone/>
              <a:tabLst>
                <a:tab pos="3426619" algn="l"/>
              </a:tabLst>
            </a:pPr>
            <a:r>
              <a:rPr lang="en-US" altLang="x-none" b="1" dirty="0"/>
              <a:t>N</a:t>
            </a:r>
            <a:r>
              <a:rPr lang="en-US" altLang="x-none" dirty="0"/>
              <a:t> = {0, 1, 2, 3, …}	</a:t>
            </a:r>
            <a:r>
              <a:rPr lang="en-US" altLang="x-none" dirty="0">
                <a:solidFill>
                  <a:srgbClr val="FF0000"/>
                </a:solidFill>
              </a:rPr>
              <a:t>Natural numbers</a:t>
            </a:r>
          </a:p>
          <a:p>
            <a:pPr>
              <a:buNone/>
              <a:tabLst>
                <a:tab pos="3426619" algn="l"/>
              </a:tabLst>
            </a:pPr>
            <a:r>
              <a:rPr lang="en-US" altLang="x-none" b="1" dirty="0"/>
              <a:t>Z</a:t>
            </a:r>
            <a:r>
              <a:rPr lang="en-US" altLang="x-none" dirty="0"/>
              <a:t> = {…, -2, -1, 0, 1, 2, …}	</a:t>
            </a:r>
            <a:r>
              <a:rPr lang="en-US" altLang="x-none" dirty="0">
                <a:solidFill>
                  <a:srgbClr val="FF0000"/>
                </a:solidFill>
              </a:rPr>
              <a:t>Integers</a:t>
            </a:r>
          </a:p>
          <a:p>
            <a:pPr>
              <a:buNone/>
              <a:tabLst>
                <a:tab pos="3426619" algn="l"/>
              </a:tabLst>
            </a:pPr>
            <a:r>
              <a:rPr lang="en-US" altLang="x-none" b="1" dirty="0"/>
              <a:t>Z</a:t>
            </a:r>
            <a:r>
              <a:rPr lang="en-US" altLang="x-none" b="1" baseline="30000" dirty="0"/>
              <a:t>+</a:t>
            </a:r>
            <a:r>
              <a:rPr lang="en-US" altLang="x-none" dirty="0"/>
              <a:t> = {1, 2, …}	</a:t>
            </a:r>
            <a:r>
              <a:rPr lang="en-US" altLang="x-none" dirty="0">
                <a:solidFill>
                  <a:srgbClr val="FF0000"/>
                </a:solidFill>
              </a:rPr>
              <a:t>Positive integers</a:t>
            </a:r>
          </a:p>
          <a:p>
            <a:pPr>
              <a:buNone/>
              <a:tabLst>
                <a:tab pos="3426619" algn="l"/>
              </a:tabLst>
            </a:pPr>
            <a:r>
              <a:rPr lang="en-US" altLang="x-none" b="1" dirty="0"/>
              <a:t>Q</a:t>
            </a:r>
            <a:r>
              <a:rPr lang="en-US" altLang="x-none" dirty="0"/>
              <a:t> = {p/q | p, q ∈ </a:t>
            </a:r>
            <a:r>
              <a:rPr lang="en-US" altLang="x-none" b="1" dirty="0"/>
              <a:t>Z</a:t>
            </a:r>
            <a:r>
              <a:rPr lang="en-US" altLang="x-none" dirty="0"/>
              <a:t>, q≠0}	</a:t>
            </a:r>
            <a:r>
              <a:rPr lang="en-US" altLang="x-none" dirty="0">
                <a:solidFill>
                  <a:srgbClr val="FF0000"/>
                </a:solidFill>
              </a:rPr>
              <a:t>Rational numbers</a:t>
            </a:r>
          </a:p>
          <a:p>
            <a:pPr>
              <a:buNone/>
              <a:tabLst>
                <a:tab pos="3426619" algn="l"/>
              </a:tabLst>
            </a:pPr>
            <a:r>
              <a:rPr lang="en-US" altLang="x-none" b="1" dirty="0"/>
              <a:t>R</a:t>
            </a:r>
            <a:r>
              <a:rPr lang="en-US" altLang="x-none" dirty="0"/>
              <a:t>		</a:t>
            </a:r>
            <a:r>
              <a:rPr lang="en-US" altLang="x-none" dirty="0">
                <a:solidFill>
                  <a:srgbClr val="FF0000"/>
                </a:solidFill>
              </a:rPr>
              <a:t>Real numbers</a:t>
            </a:r>
          </a:p>
          <a:p>
            <a:pPr>
              <a:buNone/>
              <a:tabLst>
                <a:tab pos="3426619" algn="l"/>
              </a:tabLst>
            </a:pPr>
            <a:r>
              <a:rPr lang="en-US" altLang="x-none" dirty="0"/>
              <a:t>∅	= {}	</a:t>
            </a:r>
            <a:r>
              <a:rPr lang="en-US" altLang="x-none" dirty="0">
                <a:solidFill>
                  <a:srgbClr val="FF0000"/>
                </a:solidFill>
              </a:rPr>
              <a:t>Empty set</a:t>
            </a:r>
          </a:p>
          <a:p>
            <a:pPr lvl="2">
              <a:buNone/>
              <a:tabLst>
                <a:tab pos="3426619" algn="l"/>
              </a:tabLst>
            </a:pPr>
            <a:endParaRPr lang="en-US" altLang="x-none" dirty="0"/>
          </a:p>
          <a:p>
            <a:pPr>
              <a:buNone/>
              <a:tabLst>
                <a:tab pos="3426619" algn="l"/>
              </a:tabLst>
            </a:pPr>
            <a:r>
              <a:rPr lang="en-US" altLang="x-none" dirty="0">
                <a:solidFill>
                  <a:schemeClr val="bg2"/>
                </a:solidFill>
              </a:rPr>
              <a:t>Note:  </a:t>
            </a:r>
            <a:r>
              <a:rPr lang="en-US" altLang="x-none" dirty="0"/>
              <a:t>This notation differs from book to book</a:t>
            </a:r>
          </a:p>
          <a:p>
            <a:pPr lvl="1">
              <a:tabLst>
                <a:tab pos="3426619" algn="l"/>
              </a:tabLst>
            </a:pPr>
            <a:r>
              <a:rPr lang="en-US" altLang="x-none" dirty="0"/>
              <a:t>Some authors write these sets as </a:t>
            </a:r>
            <a:r>
              <a:rPr lang="en-US" altLang="x-none" dirty="0" err="1"/>
              <a:t>ℕ</a:t>
            </a:r>
            <a:r>
              <a:rPr lang="en-US" altLang="x-none" dirty="0"/>
              <a:t>, </a:t>
            </a:r>
            <a:r>
              <a:rPr lang="en-US" altLang="x-none" dirty="0" err="1"/>
              <a:t>ℤ</a:t>
            </a:r>
            <a:r>
              <a:rPr lang="en-US" altLang="x-none" dirty="0"/>
              <a:t>, </a:t>
            </a:r>
            <a:r>
              <a:rPr lang="en-US" altLang="x-none" dirty="0" err="1"/>
              <a:t>ℤ</a:t>
            </a:r>
            <a:r>
              <a:rPr lang="en-US" altLang="x-none" baseline="30000" dirty="0"/>
              <a:t>+</a:t>
            </a:r>
            <a:r>
              <a:rPr lang="en-US" altLang="x-none" dirty="0"/>
              <a:t>, </a:t>
            </a:r>
            <a:r>
              <a:rPr lang="en-US" altLang="x-none" dirty="0" err="1"/>
              <a:t>ℚ</a:t>
            </a:r>
            <a:r>
              <a:rPr lang="en-US" altLang="x-none" dirty="0"/>
              <a:t>, and </a:t>
            </a:r>
            <a:r>
              <a:rPr lang="en-US" altLang="x-none" dirty="0" err="1"/>
              <a:t>ℝ</a:t>
            </a:r>
            <a:endParaRPr lang="en-US" altLang="x-none" dirty="0"/>
          </a:p>
          <a:p>
            <a:pPr lvl="2">
              <a:tabLst>
                <a:tab pos="3426619" algn="l"/>
              </a:tabLst>
            </a:pPr>
            <a:r>
              <a:rPr lang="en-US" altLang="x-none" dirty="0"/>
              <a:t>I’ll do so in handwriting (“blackboard bold”)</a:t>
            </a:r>
          </a:p>
          <a:p>
            <a:pPr lvl="1">
              <a:tabLst>
                <a:tab pos="3426619" algn="l"/>
              </a:tabLst>
            </a:pPr>
            <a:r>
              <a:rPr lang="en-US" altLang="x-none" dirty="0"/>
              <a:t>Some authors do not include zero in the natural numbers</a:t>
            </a:r>
          </a:p>
          <a:p>
            <a:pPr lvl="2">
              <a:tabLst>
                <a:tab pos="3426619" algn="l"/>
              </a:tabLst>
            </a:pPr>
            <a:r>
              <a:rPr lang="en-US" altLang="x-none" dirty="0"/>
              <a:t>I like the above because it makes </a:t>
            </a:r>
            <a:r>
              <a:rPr lang="en-US" altLang="x-none" b="1" dirty="0"/>
              <a:t>N</a:t>
            </a:r>
            <a:r>
              <a:rPr lang="en-US" altLang="x-none" dirty="0"/>
              <a:t>≠</a:t>
            </a:r>
            <a:r>
              <a:rPr lang="en-US" altLang="x-none" b="1" dirty="0"/>
              <a:t>Z</a:t>
            </a:r>
            <a:r>
              <a:rPr lang="en-US" altLang="x-none" baseline="30000" dirty="0"/>
              <a:t>+</a:t>
            </a:r>
            <a:r>
              <a:rPr lang="en-US" altLang="x-none" dirty="0"/>
              <a:t> (more expressive)</a:t>
            </a:r>
            <a:endParaRPr lang="en-US" altLang="x-none" baseline="30000" dirty="0"/>
          </a:p>
          <a:p>
            <a:pPr lvl="2">
              <a:tabLst>
                <a:tab pos="3426619" algn="l"/>
              </a:tabLst>
            </a:pPr>
            <a:endParaRPr lang="en-US" altLang="x-none" dirty="0"/>
          </a:p>
          <a:p>
            <a:pPr marL="10716" indent="-10716">
              <a:buNone/>
              <a:tabLst>
                <a:tab pos="3426619" algn="l"/>
              </a:tabLst>
            </a:pPr>
            <a:r>
              <a:rPr lang="en-US" altLang="x-none" dirty="0"/>
              <a:t>Be careful when reading other books or researching on the Web, as things may be slightly different!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979326" y="1143000"/>
            <a:ext cx="2372900" cy="1872641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r" defTabSz="6858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endParaRPr lang="en-US" sz="1800">
              <a:solidFill>
                <a:schemeClr val="tx1"/>
              </a:solidFill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0333A71F-82CA-9E1E-AC70-DB36D93EF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7</a:t>
            </a:fld>
            <a:endParaRPr lang="pt-BR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0A514D1-16E0-04EE-5B5A-89DC749C4757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7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There are a number of sets that are so important to mathematics that they get their own symbol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885950" y="988474"/>
            <a:ext cx="1492716" cy="1552558"/>
            <a:chOff x="990600" y="1317942"/>
            <a:chExt cx="1990773" cy="2069798"/>
          </a:xfrm>
        </p:grpSpPr>
        <p:pic>
          <p:nvPicPr>
            <p:cNvPr id="24585" name="Picture 22"/>
            <p:cNvPicPr>
              <a:picLocks noChangeAspect="1" noChangeArrowheads="1"/>
            </p:cNvPicPr>
            <p:nvPr/>
          </p:nvPicPr>
          <p:blipFill>
            <a:blip r:embed="rId3"/>
            <a:srcRect/>
            <a:stretch/>
          </p:blipFill>
          <p:spPr bwMode="auto">
            <a:xfrm>
              <a:off x="990600" y="1317942"/>
              <a:ext cx="1909763" cy="1370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586" name="TextBox 4"/>
            <p:cNvSpPr txBox="1">
              <a:spLocks noChangeArrowheads="1"/>
            </p:cNvSpPr>
            <p:nvPr/>
          </p:nvSpPr>
          <p:spPr bwMode="auto">
            <a:xfrm>
              <a:off x="990600" y="2895364"/>
              <a:ext cx="1990773" cy="4923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800">
                  <a:latin typeface="Trebuchet MS" charset="0"/>
                </a:rPr>
                <a:t>Mathematics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029200" y="1371601"/>
            <a:ext cx="2757488" cy="1639312"/>
            <a:chOff x="5181600" y="2133600"/>
            <a:chExt cx="3676842" cy="2185180"/>
          </a:xfrm>
        </p:grpSpPr>
        <p:sp>
          <p:nvSpPr>
            <p:cNvPr id="24583" name="TextBox 5"/>
            <p:cNvSpPr txBox="1">
              <a:spLocks noChangeArrowheads="1"/>
            </p:cNvSpPr>
            <p:nvPr/>
          </p:nvSpPr>
          <p:spPr bwMode="auto">
            <a:xfrm>
              <a:off x="5181600" y="3457230"/>
              <a:ext cx="3676842" cy="86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800">
                  <a:latin typeface="Trebuchet MS" charset="0"/>
                </a:rPr>
                <a:t>Domains of propositional functions</a:t>
              </a:r>
            </a:p>
          </p:txBody>
        </p:sp>
        <p:sp>
          <p:nvSpPr>
            <p:cNvPr id="24584" name="TextBox 6"/>
            <p:cNvSpPr txBox="1">
              <a:spLocks noChangeArrowheads="1"/>
            </p:cNvSpPr>
            <p:nvPr/>
          </p:nvSpPr>
          <p:spPr bwMode="auto">
            <a:xfrm>
              <a:off x="5410200" y="2133600"/>
              <a:ext cx="3302785" cy="13538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dirty="0"/>
                <a:t>F(</a:t>
              </a:r>
              <a:r>
                <a:rPr lang="en-US" altLang="x-none" sz="1500" dirty="0" err="1"/>
                <a:t>x,y</a:t>
              </a:r>
              <a:r>
                <a:rPr lang="en-US" altLang="x-none" sz="1500" dirty="0"/>
                <a:t>) ≡ x and y are friends</a:t>
              </a:r>
            </a:p>
            <a:p>
              <a:pPr eaLnBrk="1" hangingPunct="1"/>
              <a:r>
                <a:rPr lang="en-US" altLang="x-none" sz="1500" dirty="0"/>
                <a:t>Domain: </a:t>
              </a:r>
              <a:r>
                <a:rPr lang="en-US" altLang="ja-JP" sz="1500" dirty="0"/>
                <a:t>“All people”</a:t>
              </a:r>
            </a:p>
            <a:p>
              <a:pPr eaLnBrk="1" hangingPunct="1"/>
              <a:endParaRPr lang="en-US" altLang="x-none" sz="1500" dirty="0"/>
            </a:p>
            <a:p>
              <a:pPr eaLnBrk="1" hangingPunct="1"/>
              <a:r>
                <a:rPr lang="en-US" altLang="x-none" sz="1500" dirty="0"/>
                <a:t>∀x ∃y F(</a:t>
              </a:r>
              <a:r>
                <a:rPr lang="en-US" altLang="x-none" sz="1500" dirty="0" err="1"/>
                <a:t>x,y</a:t>
              </a:r>
              <a:r>
                <a:rPr lang="en-US" altLang="x-none" sz="1500" dirty="0"/>
                <a:t>)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157412" y="2800350"/>
            <a:ext cx="2757488" cy="2325112"/>
            <a:chOff x="1352358" y="3733800"/>
            <a:chExt cx="3676842" cy="3099582"/>
          </a:xfrm>
        </p:grpSpPr>
        <p:sp>
          <p:nvSpPr>
            <p:cNvPr id="24581" name="TextBox 7"/>
            <p:cNvSpPr txBox="1">
              <a:spLocks noChangeArrowheads="1"/>
            </p:cNvSpPr>
            <p:nvPr/>
          </p:nvSpPr>
          <p:spPr bwMode="auto">
            <a:xfrm>
              <a:off x="1352358" y="5971765"/>
              <a:ext cx="3676842" cy="8616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x-none" sz="1800">
                  <a:latin typeface="Trebuchet MS" charset="0"/>
                </a:rPr>
                <a:t>Programming language data types</a:t>
              </a:r>
            </a:p>
          </p:txBody>
        </p:sp>
        <p:sp>
          <p:nvSpPr>
            <p:cNvPr id="24582" name="TextBox 8"/>
            <p:cNvSpPr txBox="1">
              <a:spLocks noChangeArrowheads="1"/>
            </p:cNvSpPr>
            <p:nvPr/>
          </p:nvSpPr>
          <p:spPr bwMode="auto">
            <a:xfrm>
              <a:off x="1580958" y="3733800"/>
              <a:ext cx="3242018" cy="22771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en-US" altLang="x-none" sz="1500" b="1">
                  <a:latin typeface="American Typewriter Condensed" charset="0"/>
                </a:rPr>
                <a:t>Function </a:t>
              </a:r>
              <a:r>
                <a:rPr lang="en-US" altLang="x-none" sz="1500">
                  <a:latin typeface="American Typewriter Condensed" charset="0"/>
                </a:rPr>
                <a:t>min(int x, int y) : int</a:t>
              </a:r>
            </a:p>
            <a:p>
              <a:pPr eaLnBrk="1" hangingPunct="1"/>
              <a:r>
                <a:rPr lang="en-US" altLang="x-none" sz="1500">
                  <a:latin typeface="American Typewriter Condensed" charset="0"/>
                </a:rPr>
                <a:t>    </a:t>
              </a:r>
              <a:r>
                <a:rPr lang="en-US" altLang="x-none" sz="1500" b="1">
                  <a:latin typeface="American Typewriter Condensed" charset="0"/>
                </a:rPr>
                <a:t>if </a:t>
              </a:r>
              <a:r>
                <a:rPr lang="en-US" altLang="x-none" sz="1500">
                  <a:latin typeface="American Typewriter Condensed" charset="0"/>
                </a:rPr>
                <a:t>x &lt; y </a:t>
              </a:r>
              <a:r>
                <a:rPr lang="en-US" altLang="x-none" sz="1500" b="1">
                  <a:latin typeface="American Typewriter Condensed" charset="0"/>
                </a:rPr>
                <a:t>then</a:t>
              </a:r>
            </a:p>
            <a:p>
              <a:pPr eaLnBrk="1" hangingPunct="1"/>
              <a:r>
                <a:rPr lang="en-US" altLang="x-none" sz="1500">
                  <a:latin typeface="American Typewriter Condensed" charset="0"/>
                </a:rPr>
                <a:t>        </a:t>
              </a:r>
              <a:r>
                <a:rPr lang="en-US" altLang="x-none" sz="1500" b="1">
                  <a:latin typeface="American Typewriter Condensed" charset="0"/>
                </a:rPr>
                <a:t>return </a:t>
              </a:r>
              <a:r>
                <a:rPr lang="en-US" altLang="x-none" sz="1500">
                  <a:latin typeface="American Typewriter Condensed" charset="0"/>
                </a:rPr>
                <a:t>x</a:t>
              </a:r>
            </a:p>
            <a:p>
              <a:pPr eaLnBrk="1" hangingPunct="1"/>
              <a:r>
                <a:rPr lang="en-US" altLang="x-none" sz="1500">
                  <a:latin typeface="American Typewriter Condensed" charset="0"/>
                </a:rPr>
                <a:t>    </a:t>
              </a:r>
              <a:r>
                <a:rPr lang="en-US" altLang="x-none" sz="1500" b="1">
                  <a:latin typeface="American Typewriter Condensed" charset="0"/>
                </a:rPr>
                <a:t>else</a:t>
              </a:r>
            </a:p>
            <a:p>
              <a:pPr eaLnBrk="1" hangingPunct="1"/>
              <a:r>
                <a:rPr lang="en-US" altLang="x-none" sz="1500">
                  <a:latin typeface="American Typewriter Condensed" charset="0"/>
                </a:rPr>
                <a:t>        </a:t>
              </a:r>
              <a:r>
                <a:rPr lang="en-US" altLang="x-none" sz="1500" b="1">
                  <a:latin typeface="American Typewriter Condensed" charset="0"/>
                </a:rPr>
                <a:t>return </a:t>
              </a:r>
              <a:r>
                <a:rPr lang="en-US" altLang="x-none" sz="1500">
                  <a:latin typeface="American Typewriter Condensed" charset="0"/>
                </a:rPr>
                <a:t>y</a:t>
              </a:r>
            </a:p>
            <a:p>
              <a:pPr eaLnBrk="1" hangingPunct="1"/>
              <a:r>
                <a:rPr lang="en-US" altLang="x-none" sz="1500">
                  <a:latin typeface="American Typewriter Condensed" charset="0"/>
                </a:rPr>
                <a:t>    </a:t>
              </a:r>
              <a:r>
                <a:rPr lang="en-US" altLang="x-none" sz="1500" b="1">
                  <a:latin typeface="American Typewriter Condensed" charset="0"/>
                </a:rPr>
                <a:t>endif</a:t>
              </a:r>
            </a:p>
            <a:p>
              <a:pPr eaLnBrk="1" hangingPunct="1"/>
              <a:r>
                <a:rPr lang="en-US" altLang="x-none" sz="1500" b="1">
                  <a:latin typeface="American Typewriter Condensed" charset="0"/>
                </a:rPr>
                <a:t>end function</a:t>
              </a:r>
            </a:p>
          </p:txBody>
        </p:sp>
      </p:grpSp>
      <p:sp>
        <p:nvSpPr>
          <p:cNvPr id="5" name="3 Marcador de número de diapositiva">
            <a:extLst>
              <a:ext uri="{FF2B5EF4-FFF2-40B4-BE49-F238E27FC236}">
                <a16:creationId xmlns:a16="http://schemas.microsoft.com/office/drawing/2014/main" id="{12B7167B-893C-87FA-8354-29971948C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8</a:t>
            </a:fld>
            <a:endParaRPr lang="pt-B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88C3CFD-E3F5-FEDB-44E4-2CBE0CF059E5}"/>
              </a:ext>
            </a:extLst>
          </p:cNvPr>
          <p:cNvSpPr txBox="1">
            <a:spLocks/>
          </p:cNvSpPr>
          <p:nvPr/>
        </p:nvSpPr>
        <p:spPr>
          <a:xfrm>
            <a:off x="457200" y="400050"/>
            <a:ext cx="8229600" cy="74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altLang="x-none" sz="3200" dirty="0"/>
              <a:t>You</a:t>
            </a:r>
            <a:r>
              <a:rPr lang="en-US" altLang="ja-JP" sz="3200" dirty="0"/>
              <a:t>’ve actually been using sets </a:t>
            </a:r>
            <a:r>
              <a:rPr lang="en-US" altLang="ja-JP" sz="3200" dirty="0">
                <a:solidFill>
                  <a:srgbClr val="FF0000"/>
                </a:solidFill>
              </a:rPr>
              <a:t>implicitly </a:t>
            </a:r>
            <a:r>
              <a:rPr lang="en-US" altLang="ja-JP" sz="3200" dirty="0"/>
              <a:t>all along!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Set equality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16" indent="-10716"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Definition:</a:t>
            </a:r>
            <a:r>
              <a:rPr lang="en-US" altLang="x-none" dirty="0">
                <a:solidFill>
                  <a:schemeClr val="bg2"/>
                </a:solidFill>
              </a:rPr>
              <a:t>  </a:t>
            </a:r>
            <a:r>
              <a:rPr lang="en-US" altLang="x-none" dirty="0"/>
              <a:t>Two sets are </a:t>
            </a:r>
            <a:r>
              <a:rPr lang="en-US" altLang="x-none" dirty="0">
                <a:solidFill>
                  <a:srgbClr val="FF0000"/>
                </a:solidFill>
              </a:rPr>
              <a:t>equal </a:t>
            </a:r>
            <a:r>
              <a:rPr lang="en-US" altLang="x-none" dirty="0"/>
              <a:t>if and only if they contain exactly the same elements.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Mathematically:  </a:t>
            </a:r>
            <a:r>
              <a:rPr lang="en-US" altLang="x-none" dirty="0"/>
              <a:t>A = B </a:t>
            </a:r>
            <a:r>
              <a:rPr lang="en-US" altLang="x-none" dirty="0" err="1"/>
              <a:t>iff</a:t>
            </a:r>
            <a:r>
              <a:rPr lang="en-US" altLang="x-none" dirty="0"/>
              <a:t> ∀x (x ∈ A ↔︎ x ∈ B)</a:t>
            </a:r>
          </a:p>
          <a:p>
            <a:pPr>
              <a:buFont typeface="Wingdings" charset="2"/>
              <a:buNone/>
            </a:pPr>
            <a:endParaRPr lang="en-US" altLang="x-none" b="1" i="1" dirty="0"/>
          </a:p>
          <a:p>
            <a:pPr>
              <a:buFont typeface="Wingdings" charset="2"/>
              <a:buNone/>
            </a:pPr>
            <a:r>
              <a:rPr lang="en-US" altLang="x-none" i="1" dirty="0">
                <a:solidFill>
                  <a:schemeClr val="bg2"/>
                </a:solidFill>
              </a:rPr>
              <a:t>Example: </a:t>
            </a:r>
            <a:r>
              <a:rPr lang="en-US" altLang="x-none" dirty="0"/>
              <a:t>Are the following sets equal?</a:t>
            </a:r>
          </a:p>
          <a:p>
            <a:pPr lvl="1"/>
            <a:r>
              <a:rPr lang="en-US" altLang="x-none" dirty="0"/>
              <a:t>{1, 2, 3, 4} and {1, 2, 3, 4}	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lvl="1"/>
            <a:r>
              <a:rPr lang="en-US" altLang="x-none" dirty="0"/>
              <a:t>{1, 2, 3, 4} and {4, 1, 3, 2}	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lvl="1"/>
            <a:r>
              <a:rPr lang="en-US" altLang="x-none" dirty="0"/>
              <a:t>{a, b, c, d, e} and {a, a, c, b, e, d}	</a:t>
            </a:r>
            <a:r>
              <a:rPr lang="en-US" altLang="x-none" dirty="0">
                <a:solidFill>
                  <a:srgbClr val="00B050"/>
                </a:solidFill>
              </a:rPr>
              <a:t>Yes!</a:t>
            </a:r>
          </a:p>
          <a:p>
            <a:pPr lvl="1"/>
            <a:r>
              <a:rPr lang="en-US" altLang="x-none" dirty="0"/>
              <a:t>{a, e, </a:t>
            </a:r>
            <a:r>
              <a:rPr lang="en-US" altLang="x-none" dirty="0" err="1"/>
              <a:t>i</a:t>
            </a:r>
            <a:r>
              <a:rPr lang="en-US" altLang="x-none" dirty="0"/>
              <a:t>, o} and {a, e, </a:t>
            </a:r>
            <a:r>
              <a:rPr lang="en-US" altLang="x-none" dirty="0" err="1"/>
              <a:t>i</a:t>
            </a:r>
            <a:r>
              <a:rPr lang="en-US" altLang="x-none" dirty="0"/>
              <a:t>, o, u}		</a:t>
            </a:r>
            <a:r>
              <a:rPr lang="en-US" altLang="x-none" dirty="0">
                <a:solidFill>
                  <a:srgbClr val="FF0000"/>
                </a:solidFill>
              </a:rPr>
              <a:t>No!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899314" y="3221181"/>
            <a:ext cx="21145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899314" y="3506931"/>
            <a:ext cx="21145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899314" y="3792681"/>
            <a:ext cx="21145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899314" y="4078431"/>
            <a:ext cx="211455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/>
            <a:endParaRPr lang="x-none" altLang="x-none" sz="1800"/>
          </a:p>
        </p:txBody>
      </p:sp>
      <p:sp>
        <p:nvSpPr>
          <p:cNvPr id="2" name="3 Marcador de número de diapositiva">
            <a:extLst>
              <a:ext uri="{FF2B5EF4-FFF2-40B4-BE49-F238E27FC236}">
                <a16:creationId xmlns:a16="http://schemas.microsoft.com/office/drawing/2014/main" id="{3F302712-6A73-ADB9-983F-FD6D8969C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20000" y="13716"/>
            <a:ext cx="1066800" cy="246888"/>
          </a:xfrm>
        </p:spPr>
        <p:txBody>
          <a:bodyPr>
            <a:noAutofit/>
          </a:bodyPr>
          <a:lstStyle/>
          <a:p>
            <a:fld id="{12A1D360-EE44-42AC-A6C7-CCF1DFA7C784}" type="slidenum">
              <a:rPr lang="pt-BR" smtClean="0"/>
              <a:pPr/>
              <a:t>9</a:t>
            </a:fld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Brilho">
  <a:themeElements>
    <a:clrScheme name="Executivo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4843</TotalTime>
  <Words>4334</Words>
  <Application>Microsoft Macintosh PowerPoint</Application>
  <PresentationFormat>On-screen Show (16:9)</PresentationFormat>
  <Paragraphs>527</Paragraphs>
  <Slides>38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American Typewriter Condensed</vt:lpstr>
      <vt:lpstr>Arial</vt:lpstr>
      <vt:lpstr>Calibri</vt:lpstr>
      <vt:lpstr>Comic Neue</vt:lpstr>
      <vt:lpstr>Trebuchet MS</vt:lpstr>
      <vt:lpstr>Wingdings</vt:lpstr>
      <vt:lpstr>Brilho</vt:lpstr>
      <vt:lpstr>CS 441: Sets</vt:lpstr>
      <vt:lpstr>[Key CS Link] Sets</vt:lpstr>
      <vt:lpstr>Today's topics</vt:lpstr>
      <vt:lpstr>What is a set?</vt:lpstr>
      <vt:lpstr>A set is made up of elements</vt:lpstr>
      <vt:lpstr>PowerPoint Presentation</vt:lpstr>
      <vt:lpstr>PowerPoint Presentation</vt:lpstr>
      <vt:lpstr>PowerPoint Presentation</vt:lpstr>
      <vt:lpstr>Set equality</vt:lpstr>
      <vt:lpstr>In-class Activities</vt:lpstr>
      <vt:lpstr>PowerPoint Presentation</vt:lpstr>
      <vt:lpstr>PowerPoint Presentation</vt:lpstr>
      <vt:lpstr>Properties of subsets</vt:lpstr>
      <vt:lpstr>Note: Differences between ⊆ and ∈</vt:lpstr>
      <vt:lpstr>In-class Activities</vt:lpstr>
      <vt:lpstr>In-class Activities</vt:lpstr>
      <vt:lpstr>PowerPoint Presentation</vt:lpstr>
      <vt:lpstr>PowerPoint Presentation</vt:lpstr>
      <vt:lpstr>PowerPoint Presentation</vt:lpstr>
      <vt:lpstr>PowerPoint Presentation</vt:lpstr>
      <vt:lpstr>Set differences</vt:lpstr>
      <vt:lpstr>PowerPoint Presentation</vt:lpstr>
      <vt:lpstr>PowerPoint Presentation</vt:lpstr>
      <vt:lpstr>Power set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In-class Activities</vt:lpstr>
      <vt:lpstr>Final thoughts</vt:lpstr>
      <vt:lpstr>Extra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Leveraging Unlabeled Data for Sketch-based Understanding</dc:title>
  <dc:creator>Fernando</dc:creator>
  <cp:lastModifiedBy>Nils Ever Murrugarra Llerena</cp:lastModifiedBy>
  <cp:revision>380</cp:revision>
  <cp:lastPrinted>2026-02-11T18:08:17Z</cp:lastPrinted>
  <dcterms:created xsi:type="dcterms:W3CDTF">2011-07-05T14:46:51Z</dcterms:created>
  <dcterms:modified xsi:type="dcterms:W3CDTF">2026-02-11T18:08:18Z</dcterms:modified>
</cp:coreProperties>
</file>