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589" r:id="rId2"/>
    <p:sldId id="265" r:id="rId3"/>
    <p:sldId id="615" r:id="rId4"/>
    <p:sldId id="404" r:id="rId5"/>
    <p:sldId id="405" r:id="rId6"/>
    <p:sldId id="631" r:id="rId7"/>
    <p:sldId id="634" r:id="rId8"/>
    <p:sldId id="407" r:id="rId9"/>
    <p:sldId id="409" r:id="rId10"/>
    <p:sldId id="420" r:id="rId11"/>
    <p:sldId id="410" r:id="rId12"/>
    <p:sldId id="633" r:id="rId13"/>
    <p:sldId id="411" r:id="rId14"/>
    <p:sldId id="412" r:id="rId15"/>
    <p:sldId id="624" r:id="rId16"/>
    <p:sldId id="413" r:id="rId17"/>
    <p:sldId id="425" r:id="rId18"/>
    <p:sldId id="447" r:id="rId19"/>
    <p:sldId id="448" r:id="rId20"/>
    <p:sldId id="414" r:id="rId21"/>
    <p:sldId id="415" r:id="rId22"/>
    <p:sldId id="416" r:id="rId23"/>
    <p:sldId id="418" r:id="rId24"/>
    <p:sldId id="408" r:id="rId25"/>
    <p:sldId id="422" r:id="rId26"/>
    <p:sldId id="354" r:id="rId27"/>
    <p:sldId id="632" r:id="rId28"/>
    <p:sldId id="417" r:id="rId29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82737"/>
  </p:normalViewPr>
  <p:slideViewPr>
    <p:cSldViewPr snapToGrid="0">
      <p:cViewPr varScale="1">
        <p:scale>
          <a:sx n="155" d="100"/>
          <a:sy n="155" d="100"/>
        </p:scale>
        <p:origin x="2440" y="184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603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B5DE4-2F07-39DE-6803-881A8BA6A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D69C09E1-7A6B-D549-A631-E94BD80D1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13B36F1-0245-A242-8BFF-3F06BB8032E8}" type="slidenum">
              <a:rPr lang="en-US" altLang="x-none" sz="1200"/>
              <a:pPr/>
              <a:t>12</a:t>
            </a:fld>
            <a:endParaRPr lang="en-US" altLang="x-none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EA00511-CA94-9B76-9773-EDA4B877B0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E817E59-1323-68A0-C2EE-3D0BC4B2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x-none" dirty="0"/>
              <a:t>Div </a:t>
            </a:r>
            <a:r>
              <a:rPr lang="en-US" altLang="x-none" dirty="0" err="1"/>
              <a:t>Alg</a:t>
            </a:r>
            <a:r>
              <a:rPr lang="en-US" altLang="x-none" dirty="0"/>
              <a:t> 1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x-none" dirty="0"/>
              <a:t>Div </a:t>
            </a:r>
            <a:r>
              <a:rPr lang="en-US" altLang="x-none" dirty="0" err="1"/>
              <a:t>Alg</a:t>
            </a:r>
            <a:r>
              <a:rPr lang="en-US" altLang="x-none" dirty="0"/>
              <a:t> 3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x-none" dirty="0"/>
              <a:t>Extra: Div </a:t>
            </a:r>
            <a:r>
              <a:rPr lang="en-US" altLang="x-none" dirty="0" err="1"/>
              <a:t>Alg</a:t>
            </a:r>
            <a:r>
              <a:rPr lang="en-US" altLang="x-none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9105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CD01B92-D9A1-484B-843A-C111EFF175CE}" type="slidenum">
              <a:rPr lang="en-US" altLang="x-none" sz="1200"/>
              <a:pPr/>
              <a:t>14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8D653-D090-F749-400D-5DCBABA3D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5E1503DB-9F5C-3EED-5FE3-86519C099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13B36F1-0245-A242-8BFF-3F06BB8032E8}" type="slidenum">
              <a:rPr lang="en-US" altLang="x-none" sz="1200"/>
              <a:pPr/>
              <a:t>15</a:t>
            </a:fld>
            <a:endParaRPr lang="en-US" altLang="x-none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525CAD1-4702-655B-39B1-D7FEA1E18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D244430-0DEC-B50A-AB98-95CA2A4C2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x-none" dirty="0"/>
              <a:t>Congruences</a:t>
            </a:r>
          </a:p>
          <a:p>
            <a:r>
              <a:rPr lang="en-US" altLang="x-none" dirty="0"/>
              <a:t>Extra: Congruences matching</a:t>
            </a:r>
          </a:p>
        </p:txBody>
      </p:sp>
    </p:spTree>
    <p:extLst>
      <p:ext uri="{BB962C8B-B14F-4D97-AF65-F5344CB8AC3E}">
        <p14:creationId xmlns:p14="http://schemas.microsoft.com/office/powerpoint/2010/main" val="54160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Proofs on overhead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729998-1EE0-7641-B9BE-82EB647AF0E4}" type="slidenum">
              <a:rPr lang="en-US" altLang="x-none" sz="1200"/>
              <a:pPr/>
              <a:t>16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WTP: Want to Prove</a:t>
            </a:r>
          </a:p>
          <a:p>
            <a:endParaRPr lang="en-US" dirty="0"/>
          </a:p>
          <a:p>
            <a:r>
              <a:rPr lang="en-US" dirty="0"/>
              <a:t>How can we write ( </a:t>
            </a:r>
            <a:r>
              <a:rPr lang="en-US" dirty="0" err="1"/>
              <a:t>a+c</a:t>
            </a:r>
            <a:r>
              <a:rPr lang="en-US" dirty="0"/>
              <a:t> ) – ( b + d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423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EDA32-6761-890B-E463-20E11CDD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0EEDAEE1-8765-3CC1-D878-6BF7722A9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10A9421-48D7-07CE-B7BA-48078589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Quotient is -4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8A36B9A-ED60-C76E-12F9-A7DEB4DC4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0401967-66BA-BF41-A6AD-133562D0E730}" type="slidenum">
              <a:rPr lang="en-US" altLang="x-none" sz="1200"/>
              <a:pPr/>
              <a:t>19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673833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Ask who can see a problem with this scheme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9D7421-8F40-FE40-8548-C9FAA1D96D27}" type="slidenum">
              <a:rPr lang="en-US" altLang="x-none" sz="1200"/>
              <a:pPr/>
              <a:t>21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3DB4375-297C-C341-B1F3-0A5409E37A0D}" type="slidenum">
              <a:rPr lang="en-US" altLang="x-none" sz="1200"/>
              <a:pPr/>
              <a:t>22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Linear congruential generator</a:t>
            </a:r>
          </a:p>
          <a:p>
            <a:endParaRPr lang="en-US" altLang="x-none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E821011-D968-854E-85ED-860BEBD61A20}" type="slidenum">
              <a:rPr lang="en-US" altLang="x-none" sz="1200"/>
              <a:pPr/>
              <a:t>23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4958EB-C5E4-5140-AFA3-3302A3B0924E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Source: Gemini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dirty="0"/>
              <a:t>simple checksum formula 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In true Caesar cipher, s = 3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7B9ADC-9662-4140-8FF9-299CABDE9F41}" type="slidenum">
              <a:rPr lang="en-US" altLang="x-none" sz="1200"/>
              <a:pPr/>
              <a:t>24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Note that the Caesar cipher is weak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531918-D59F-9740-8425-478B3808BD03}" type="slidenum">
              <a:rPr lang="en-US" altLang="x-none" sz="1200"/>
              <a:pPr/>
              <a:t>25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Encription</a:t>
            </a:r>
            <a:r>
              <a:rPr lang="en-US" dirty="0"/>
              <a:t>: enigma machine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Error correcting codes: sending message over the internet (how to avoid corruption)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 numbers: lottery simulator, dice games,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80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904138D-AD47-9146-9018-5804B72C0737}" type="slidenum">
              <a:rPr lang="en-US" altLang="x-none" sz="1200"/>
              <a:pPr/>
              <a:t>5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082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C97BF-1E05-AC7A-A1FF-0113F3419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B797AE4E-CE91-D9FC-3729-F03CD4382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13B36F1-0245-A242-8BFF-3F06BB8032E8}" type="slidenum">
              <a:rPr lang="en-US" altLang="x-none" sz="1200"/>
              <a:pPr/>
              <a:t>7</a:t>
            </a:fld>
            <a:endParaRPr lang="en-US" altLang="x-none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511F035-0C80-9792-2EBF-484E40F16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D24A492-B09B-19E3-E470-DE6476D0D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x-none" dirty="0"/>
              <a:t>Divisibility</a:t>
            </a:r>
          </a:p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1506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thirdspacelearning.com</a:t>
            </a:r>
            <a:r>
              <a:rPr lang="en-US" dirty="0"/>
              <a:t>/us/blog/guide-division-for-kids-explained/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92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thirdspacelearning.com</a:t>
            </a:r>
            <a:r>
              <a:rPr lang="en-US" dirty="0"/>
              <a:t>/us/blog/guide-division-for-kids-explained/</a:t>
            </a:r>
          </a:p>
          <a:p>
            <a:endParaRPr lang="en-US" dirty="0"/>
          </a:p>
          <a:p>
            <a:r>
              <a:rPr lang="en-US" dirty="0"/>
              <a:t>See range of remainder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46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Quotient is -4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0401967-66BA-BF41-A6AD-133562D0E730}" type="slidenum">
              <a:rPr lang="en-US" altLang="x-none" sz="1200"/>
              <a:pPr/>
              <a:t>10</a:t>
            </a:fld>
            <a:endParaRPr lang="en-US" altLang="x-non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irdspacelearning.com/us/blog/guide-division-for-kids-explain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Divisibility and Modular Arithmetic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48886" y="1024543"/>
            <a:ext cx="8229599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1500" b="1" dirty="0">
                <a:solidFill>
                  <a:schemeClr val="bg2"/>
                </a:solidFill>
              </a:rPr>
              <a:t>Question</a:t>
            </a:r>
            <a:r>
              <a:rPr lang="en-US" altLang="x-none" sz="1500" b="1" dirty="0"/>
              <a:t>:  </a:t>
            </a:r>
            <a:r>
              <a:rPr lang="en-US" altLang="x-none" sz="1500" dirty="0"/>
              <a:t>What are the quotient and remainder when 123 is divided by 23?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FF0000"/>
                </a:solidFill>
              </a:rPr>
              <a:t>Answer</a:t>
            </a:r>
            <a:r>
              <a:rPr lang="en-US" altLang="x-none" sz="1500" dirty="0">
                <a:solidFill>
                  <a:srgbClr val="C00000"/>
                </a:solidFill>
              </a:rPr>
              <a:t>:  </a:t>
            </a:r>
            <a:r>
              <a:rPr lang="en-US" altLang="x-none" sz="1500" dirty="0"/>
              <a:t>We have that 123 = 23 × 5 + 8.  So the quotient is 123 </a:t>
            </a:r>
            <a:r>
              <a:rPr lang="en-US" altLang="x-none" sz="1500" b="1" dirty="0"/>
              <a:t>div</a:t>
            </a:r>
            <a:r>
              <a:rPr lang="en-US" altLang="x-none" sz="1500" dirty="0"/>
              <a:t> 23 = 5, and the remainder is 123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23 = 8.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b="1" dirty="0">
                <a:solidFill>
                  <a:schemeClr val="bg2"/>
                </a:solidFill>
              </a:rPr>
              <a:t>Question</a:t>
            </a:r>
            <a:r>
              <a:rPr lang="en-US" altLang="x-none" sz="1500" b="1" dirty="0"/>
              <a:t>:</a:t>
            </a:r>
            <a:r>
              <a:rPr lang="en-US" altLang="x-none" sz="1500" dirty="0"/>
              <a:t>  What are the quotient and remainder when -11 is divided by 3?</a:t>
            </a:r>
          </a:p>
          <a:p>
            <a:pPr marL="0" indent="0">
              <a:buNone/>
            </a:pPr>
            <a:endParaRPr lang="en-US" altLang="x-none" sz="1500" b="1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FF0000"/>
                </a:solidFill>
              </a:rPr>
              <a:t>Answer</a:t>
            </a:r>
            <a:r>
              <a:rPr lang="en-US" altLang="x-none" sz="1500" dirty="0">
                <a:solidFill>
                  <a:srgbClr val="C00000"/>
                </a:solidFill>
              </a:rPr>
              <a:t>:  </a:t>
            </a:r>
            <a:r>
              <a:rPr lang="en-US" altLang="x-none" sz="1500" dirty="0"/>
              <a:t>Since -11 = 3 × -4 + 1, we have that the quotient is -4 and the remainder is 1.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dirty="0"/>
              <a:t>Recall that since the remainder </a:t>
            </a:r>
            <a:r>
              <a:rPr lang="en-US" altLang="x-none" sz="1500" dirty="0">
                <a:solidFill>
                  <a:srgbClr val="FF0000"/>
                </a:solidFill>
              </a:rPr>
              <a:t>must </a:t>
            </a:r>
            <a:r>
              <a:rPr lang="en-US" altLang="x-none" sz="1500" dirty="0"/>
              <a:t>be non-negative, 3 × -3 </a:t>
            </a:r>
            <a:r>
              <a:rPr lang="en-US" dirty="0"/>
              <a:t>−</a:t>
            </a:r>
            <a:r>
              <a:rPr lang="en-US" altLang="x-none" sz="1500" dirty="0"/>
              <a:t> 2 is not a valid use of the division theorem!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477712" y="2278749"/>
            <a:ext cx="4057650" cy="11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8BFD788-9060-7748-7751-31BF6097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67394"/>
            <a:ext cx="8229599" cy="428625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For example, in Java, C, and C++ </a:t>
            </a:r>
          </a:p>
          <a:p>
            <a:pPr lvl="1"/>
            <a:r>
              <a:rPr lang="en-US" altLang="x-none" dirty="0"/>
              <a:t>/ corresponds to </a:t>
            </a:r>
            <a:r>
              <a:rPr lang="en-US" altLang="x-none" b="1" dirty="0"/>
              <a:t>div</a:t>
            </a:r>
            <a:r>
              <a:rPr lang="en-US" altLang="x-none" dirty="0"/>
              <a:t> when used on integer arguments</a:t>
            </a:r>
          </a:p>
          <a:p>
            <a:pPr lvl="1"/>
            <a:r>
              <a:rPr lang="en-US" altLang="x-none" dirty="0"/>
              <a:t>% corresponds to </a:t>
            </a:r>
            <a:r>
              <a:rPr lang="en-US" altLang="x-none" b="1" dirty="0"/>
              <a:t>mod</a:t>
            </a:r>
          </a:p>
          <a:p>
            <a:pPr lvl="1"/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r>
              <a:rPr lang="en-US" altLang="x-none" dirty="0"/>
              <a:t>This can be a source of </a:t>
            </a:r>
            <a:r>
              <a:rPr lang="en-US" altLang="x-none" dirty="0">
                <a:solidFill>
                  <a:srgbClr val="FF0000"/>
                </a:solidFill>
              </a:rPr>
              <a:t>many </a:t>
            </a:r>
            <a:r>
              <a:rPr lang="en-US" altLang="x-none" dirty="0"/>
              <a:t>errors, so be careful in your future classes!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887266" y="1916280"/>
            <a:ext cx="3445174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public static void main(String[] </a:t>
            </a:r>
            <a:r>
              <a:rPr lang="en-US" altLang="x-none" sz="1800" dirty="0" err="1">
                <a:latin typeface="American Typewriter Condensed" charset="0"/>
              </a:rPr>
              <a:t>args</a:t>
            </a:r>
            <a:r>
              <a:rPr lang="en-US" altLang="x-none" sz="1800" dirty="0">
                <a:latin typeface="American Typewriter Condensed" charset="0"/>
              </a:rPr>
              <a:t>)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{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int x = 2;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int y = 5;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float z = 2.0;</a:t>
            </a:r>
          </a:p>
          <a:p>
            <a:pPr eaLnBrk="1" hangingPunct="1"/>
            <a:endParaRPr lang="en-US" altLang="x-none" sz="1800" dirty="0">
              <a:latin typeface="American Typewriter Condensed" charset="0"/>
            </a:endParaRP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</a:t>
            </a:r>
            <a:r>
              <a:rPr lang="en-US" altLang="x-none" sz="1800" dirty="0" err="1">
                <a:latin typeface="American Typewriter Condensed" charset="0"/>
              </a:rPr>
              <a:t>System.out.println</a:t>
            </a:r>
            <a:r>
              <a:rPr lang="en-US" altLang="x-none" sz="1800" dirty="0">
                <a:latin typeface="American Typewriter Condensed" charset="0"/>
              </a:rPr>
              <a:t>(y/x);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</a:t>
            </a:r>
            <a:r>
              <a:rPr lang="en-US" altLang="x-none" sz="1800" dirty="0" err="1">
                <a:latin typeface="American Typewriter Condensed" charset="0"/>
              </a:rPr>
              <a:t>System.out.println</a:t>
            </a:r>
            <a:r>
              <a:rPr lang="en-US" altLang="x-none" sz="1800" dirty="0">
                <a:latin typeface="American Typewriter Condensed" charset="0"/>
              </a:rPr>
              <a:t>(</a:t>
            </a:r>
            <a:r>
              <a:rPr lang="en-US" altLang="x-none" sz="1800" dirty="0" err="1">
                <a:latin typeface="American Typewriter Condensed" charset="0"/>
              </a:rPr>
              <a:t>y%x</a:t>
            </a:r>
            <a:r>
              <a:rPr lang="en-US" altLang="x-none" sz="1800" dirty="0">
                <a:latin typeface="American Typewriter Condensed" charset="0"/>
              </a:rPr>
              <a:t>);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</a:t>
            </a:r>
            <a:r>
              <a:rPr lang="en-US" altLang="x-none" sz="1800" dirty="0" err="1">
                <a:latin typeface="American Typewriter Condensed" charset="0"/>
              </a:rPr>
              <a:t>System.out.println</a:t>
            </a:r>
            <a:r>
              <a:rPr lang="en-US" altLang="x-none" sz="1800" dirty="0">
                <a:latin typeface="American Typewriter Condensed" charset="0"/>
              </a:rPr>
              <a:t>(y/z);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72100" y="2704475"/>
            <a:ext cx="2686049" cy="1079897"/>
            <a:chOff x="5638801" y="3283803"/>
            <a:chExt cx="3581399" cy="1440596"/>
          </a:xfrm>
        </p:grpSpPr>
        <p:sp>
          <p:nvSpPr>
            <p:cNvPr id="26635" name="TextBox 4"/>
            <p:cNvSpPr txBox="1">
              <a:spLocks noChangeArrowheads="1"/>
            </p:cNvSpPr>
            <p:nvPr/>
          </p:nvSpPr>
          <p:spPr bwMode="auto">
            <a:xfrm>
              <a:off x="6705600" y="3283803"/>
              <a:ext cx="2514600" cy="4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350" b="1" i="1" dirty="0">
                  <a:solidFill>
                    <a:srgbClr val="FF0000"/>
                  </a:solidFill>
                  <a:latin typeface="ComicNeue-BoldOblique" charset="0"/>
                </a:rPr>
                <a:t>Prints out 2, not 2.5!</a:t>
              </a:r>
            </a:p>
          </p:txBody>
        </p:sp>
        <p:cxnSp>
          <p:nvCxnSpPr>
            <p:cNvPr id="8" name="Shape 7"/>
            <p:cNvCxnSpPr>
              <a:stCxn id="26635" idx="2"/>
            </p:cNvCxnSpPr>
            <p:nvPr/>
          </p:nvCxnSpPr>
          <p:spPr bwMode="auto">
            <a:xfrm rot="5400000">
              <a:off x="6280710" y="3042208"/>
              <a:ext cx="1040282" cy="2324099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85851" y="3094998"/>
            <a:ext cx="2000249" cy="975122"/>
            <a:chOff x="-76200" y="3805535"/>
            <a:chExt cx="2666999" cy="1299864"/>
          </a:xfrm>
        </p:grpSpPr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-76200" y="3805535"/>
              <a:ext cx="2514600" cy="40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350" b="1" i="1" dirty="0">
                  <a:solidFill>
                    <a:srgbClr val="FF0000"/>
                  </a:solidFill>
                  <a:latin typeface="ComicNeue-BoldOblique" charset="0"/>
                </a:rPr>
                <a:t>Prints out 1</a:t>
              </a:r>
            </a:p>
          </p:txBody>
        </p:sp>
        <p:cxnSp>
          <p:nvCxnSpPr>
            <p:cNvPr id="9" name="Shape 8"/>
            <p:cNvCxnSpPr>
              <a:stCxn id="26633" idx="2"/>
            </p:cNvCxnSpPr>
            <p:nvPr/>
          </p:nvCxnSpPr>
          <p:spPr bwMode="auto">
            <a:xfrm rot="16200000" flipH="1">
              <a:off x="1436026" y="3950626"/>
              <a:ext cx="899847" cy="1409699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343525" y="3723648"/>
            <a:ext cx="2714625" cy="632222"/>
            <a:chOff x="5600700" y="3729335"/>
            <a:chExt cx="3619500" cy="842664"/>
          </a:xfrm>
        </p:grpSpPr>
        <p:sp>
          <p:nvSpPr>
            <p:cNvPr id="26631" name="TextBox 14"/>
            <p:cNvSpPr txBox="1">
              <a:spLocks noChangeArrowheads="1"/>
            </p:cNvSpPr>
            <p:nvPr/>
          </p:nvSpPr>
          <p:spPr bwMode="auto">
            <a:xfrm>
              <a:off x="6705600" y="3729335"/>
              <a:ext cx="2514600" cy="3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350" b="1" i="1" dirty="0">
                  <a:solidFill>
                    <a:srgbClr val="FF0000"/>
                  </a:solidFill>
                  <a:latin typeface="ComicNeue-BoldOblique" charset="0"/>
                </a:rPr>
                <a:t>Prints out 2.5</a:t>
              </a:r>
            </a:p>
          </p:txBody>
        </p:sp>
        <p:cxnSp>
          <p:nvCxnSpPr>
            <p:cNvPr id="16" name="Shape 15"/>
            <p:cNvCxnSpPr>
              <a:stCxn id="26631" idx="2"/>
            </p:cNvCxnSpPr>
            <p:nvPr/>
          </p:nvCxnSpPr>
          <p:spPr bwMode="auto">
            <a:xfrm rot="5400000">
              <a:off x="6560452" y="3169551"/>
              <a:ext cx="442696" cy="2362200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86443390-23C5-264A-6327-C6696A37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9C77E4-A1AB-84D3-B3C5-E56030F704B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Many programming languages use the </a:t>
            </a:r>
            <a:r>
              <a:rPr lang="en-US" altLang="x-none" sz="3200" b="1" dirty="0"/>
              <a:t>div</a:t>
            </a:r>
            <a:r>
              <a:rPr lang="en-US" altLang="x-none" sz="3200" dirty="0"/>
              <a:t> and </a:t>
            </a:r>
            <a:r>
              <a:rPr lang="en-US" altLang="x-none" sz="3200" b="1" dirty="0"/>
              <a:t>mod</a:t>
            </a:r>
            <a:r>
              <a:rPr lang="en-US" altLang="x-none" sz="3200" dirty="0"/>
              <a:t> operations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688A2-D04D-4A07-954B-EA393796A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53C591E4-5755-FD7C-E179-018DBCBA1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E63D92A-28A7-B419-BAA9-2EAE1E69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5FA32-4068-B241-02A2-4F6C31E1FAAD}"/>
              </a:ext>
            </a:extLst>
          </p:cNvPr>
          <p:cNvGrpSpPr/>
          <p:nvPr/>
        </p:nvGrpSpPr>
        <p:grpSpPr>
          <a:xfrm>
            <a:off x="3583477" y="2288485"/>
            <a:ext cx="1977046" cy="954107"/>
            <a:chOff x="3525276" y="3600450"/>
            <a:chExt cx="1977046" cy="954107"/>
          </a:xfrm>
        </p:grpSpPr>
        <p:pic>
          <p:nvPicPr>
            <p:cNvPr id="4" name="Picture 3" descr="Top Hat FAQs • Resource • BYU-Idaho Learning and Teaching">
              <a:extLst>
                <a:ext uri="{FF2B5EF4-FFF2-40B4-BE49-F238E27FC236}">
                  <a16:creationId xmlns:a16="http://schemas.microsoft.com/office/drawing/2014/main" id="{90D249FD-CADA-F1F1-75BF-594ED22628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0" t="16631" r="29430" b="15597"/>
            <a:stretch>
              <a:fillRect/>
            </a:stretch>
          </p:blipFill>
          <p:spPr bwMode="auto">
            <a:xfrm>
              <a:off x="4744901" y="3600450"/>
              <a:ext cx="757421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18F0D3-89AB-4C26-1255-612D591A1E03}"/>
                </a:ext>
              </a:extLst>
            </p:cNvPr>
            <p:cNvSpPr txBox="1"/>
            <p:nvPr/>
          </p:nvSpPr>
          <p:spPr>
            <a:xfrm>
              <a:off x="3525276" y="3877448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67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514350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What time will it be 22 hours from 11:00 am?</a:t>
            </a:r>
            <a:endParaRPr lang="en-US" altLang="x-none" b="1" i="1" dirty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4" y="1401367"/>
            <a:ext cx="1935956" cy="26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57350" y="4286250"/>
            <a:ext cx="5829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Trebuchet MS" charset="0"/>
                <a:ea typeface="Osaka" charset="-128"/>
              </a:rPr>
              <a:t>Answer</a:t>
            </a:r>
            <a:r>
              <a:rPr lang="en-US" altLang="x-none" sz="1800" dirty="0">
                <a:solidFill>
                  <a:srgbClr val="C00000"/>
                </a:solidFill>
                <a:latin typeface="Trebuchet MS" charset="0"/>
                <a:ea typeface="Osaka" charset="-128"/>
              </a:rPr>
              <a:t>:</a:t>
            </a:r>
            <a:r>
              <a:rPr lang="en-US" altLang="x-none" sz="1800" b="1" i="1" dirty="0">
                <a:solidFill>
                  <a:srgbClr val="C00000"/>
                </a:solidFill>
                <a:latin typeface="Trebuchet MS" charset="0"/>
                <a:ea typeface="Osaka" charset="-128"/>
              </a:rPr>
              <a:t>  </a:t>
            </a:r>
            <a:r>
              <a:rPr lang="en-US" altLang="x-none" sz="1800" dirty="0">
                <a:latin typeface="Trebuchet MS" charset="0"/>
                <a:ea typeface="Osaka" charset="-128"/>
              </a:rPr>
              <a:t>If it is 11 am now, it will be (11 + 22) </a:t>
            </a:r>
            <a:r>
              <a:rPr lang="en-US" altLang="x-none" sz="1800" b="1" dirty="0">
                <a:latin typeface="Trebuchet MS" charset="0"/>
                <a:ea typeface="Osaka" charset="-128"/>
              </a:rPr>
              <a:t>mod</a:t>
            </a:r>
            <a:r>
              <a:rPr lang="en-US" altLang="x-none" sz="1800" dirty="0">
                <a:latin typeface="Trebuchet MS" charset="0"/>
                <a:ea typeface="Osaka" charset="-128"/>
              </a:rPr>
              <a:t> 24 = 33 </a:t>
            </a:r>
            <a:r>
              <a:rPr lang="en-US" altLang="x-none" sz="1800" b="1" dirty="0">
                <a:latin typeface="Trebuchet MS" charset="0"/>
                <a:ea typeface="Osaka" charset="-128"/>
              </a:rPr>
              <a:t>mod</a:t>
            </a:r>
            <a:r>
              <a:rPr lang="en-US" altLang="x-none" sz="1800" dirty="0">
                <a:latin typeface="Trebuchet MS" charset="0"/>
                <a:ea typeface="Osaka" charset="-128"/>
              </a:rPr>
              <a:t> 24 = 9 am in 22 hours.</a:t>
            </a:r>
            <a:endParaRPr lang="en-US" altLang="x-none" sz="1800" b="1" i="1" dirty="0">
              <a:latin typeface="Trebuchet MS" charset="0"/>
              <a:ea typeface="Osaka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1275ECB-F9BB-C4E3-2BC0-083568F1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A189B1-B7A3-1050-9825-0E42312AB0A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Sometimes, we care only about the remainder of an integer after it is divided by some other integer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15389" y="1178329"/>
            <a:ext cx="8171411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Definition</a:t>
            </a:r>
            <a:r>
              <a:rPr lang="en-US" altLang="x-none" b="1" i="1" dirty="0"/>
              <a:t>:  </a:t>
            </a:r>
            <a:r>
              <a:rPr lang="en-US" altLang="x-none" dirty="0"/>
              <a:t>If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integers and </a:t>
            </a:r>
            <a:r>
              <a:rPr lang="en-US" altLang="x-none" i="1" dirty="0"/>
              <a:t>m</a:t>
            </a:r>
            <a:r>
              <a:rPr lang="en-US" altLang="x-none" dirty="0"/>
              <a:t> is a positive integer, we say that </a:t>
            </a:r>
            <a:r>
              <a:rPr lang="en-US" altLang="x-none" i="1" dirty="0">
                <a:solidFill>
                  <a:srgbClr val="FF0000"/>
                </a:solidFill>
              </a:rPr>
              <a:t>a </a:t>
            </a:r>
            <a:r>
              <a:rPr lang="en-US" altLang="x-none" dirty="0">
                <a:solidFill>
                  <a:srgbClr val="FF0000"/>
                </a:solidFill>
              </a:rPr>
              <a:t>is congruent to </a:t>
            </a:r>
            <a:r>
              <a:rPr lang="en-US" altLang="x-none" i="1" dirty="0">
                <a:solidFill>
                  <a:srgbClr val="FF0000"/>
                </a:solidFill>
              </a:rPr>
              <a:t>b</a:t>
            </a:r>
            <a:r>
              <a:rPr lang="en-US" altLang="x-none" dirty="0">
                <a:solidFill>
                  <a:srgbClr val="FF0000"/>
                </a:solidFill>
              </a:rPr>
              <a:t> modulo </a:t>
            </a:r>
            <a:r>
              <a:rPr lang="en-US" altLang="x-none" i="1" dirty="0">
                <a:solidFill>
                  <a:srgbClr val="FF0000"/>
                </a:solidFill>
              </a:rPr>
              <a:t>m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/>
              <a:t>m | </a:t>
            </a:r>
            <a:r>
              <a:rPr lang="en-US" altLang="x-none" dirty="0"/>
              <a:t>(a – b).  We write this as </a:t>
            </a:r>
            <a:r>
              <a:rPr lang="en-US" altLang="x-none" i="1" dirty="0"/>
              <a:t>a</a:t>
            </a:r>
            <a:r>
              <a:rPr lang="en-US" altLang="x-none" dirty="0"/>
              <a:t> ≡ </a:t>
            </a:r>
            <a:r>
              <a:rPr lang="en-US" altLang="x-none" i="1" dirty="0"/>
              <a:t>b</a:t>
            </a:r>
            <a:r>
              <a:rPr lang="en-US" altLang="x-none" dirty="0"/>
              <a:t> (mod </a:t>
            </a:r>
            <a:r>
              <a:rPr lang="en-US" altLang="x-none" i="1" dirty="0"/>
              <a:t>m).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Note</a:t>
            </a:r>
            <a:r>
              <a:rPr lang="en-US" altLang="x-none" dirty="0">
                <a:solidFill>
                  <a:srgbClr val="C00000"/>
                </a:solidFill>
              </a:rPr>
              <a:t>: </a:t>
            </a:r>
            <a:r>
              <a:rPr lang="en-US" altLang="x-none" i="1" dirty="0"/>
              <a:t>a</a:t>
            </a:r>
            <a:r>
              <a:rPr lang="en-US" altLang="x-none" dirty="0"/>
              <a:t> ≡ </a:t>
            </a:r>
            <a:r>
              <a:rPr lang="en-US" altLang="x-none" i="1" dirty="0"/>
              <a:t>b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/>
              <a:t>a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</a:t>
            </a:r>
            <a:r>
              <a:rPr lang="en-US" altLang="x-none" i="1" dirty="0"/>
              <a:t>m</a:t>
            </a:r>
            <a:r>
              <a:rPr lang="en-US" altLang="x-none" dirty="0"/>
              <a:t> = </a:t>
            </a:r>
            <a:r>
              <a:rPr lang="en-US" altLang="x-none" i="1" dirty="0"/>
              <a:t>b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</a:t>
            </a:r>
            <a:r>
              <a:rPr lang="en-US" altLang="x-none" i="1" dirty="0"/>
              <a:t>m</a:t>
            </a:r>
            <a:r>
              <a:rPr lang="en-US" altLang="x-none" dirty="0"/>
              <a:t>.  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Examples</a:t>
            </a:r>
            <a:r>
              <a:rPr lang="en-US" altLang="x-none" b="1" i="1" dirty="0"/>
              <a:t>:</a:t>
            </a:r>
          </a:p>
          <a:p>
            <a:pPr marL="556022" lvl="1" indent="-255985"/>
            <a:r>
              <a:rPr lang="en-US" altLang="x-none" dirty="0"/>
              <a:t>Is 17 congruent to 5 modulo 6?		</a:t>
            </a:r>
            <a:r>
              <a:rPr lang="en-US" altLang="x-none" dirty="0">
                <a:solidFill>
                  <a:srgbClr val="008000"/>
                </a:solidFill>
              </a:rPr>
              <a:t>Yes, since 6 | </a:t>
            </a:r>
            <a:r>
              <a:rPr lang="en-US" altLang="x-none" dirty="0">
                <a:solidFill>
                  <a:srgbClr val="00B050"/>
                </a:solidFill>
              </a:rPr>
              <a:t>(17 – 5)</a:t>
            </a:r>
          </a:p>
          <a:p>
            <a:pPr marL="556022" lvl="1" indent="-255985"/>
            <a:r>
              <a:rPr lang="en-US" altLang="x-none" dirty="0"/>
              <a:t>Is 24 congruent to 14 modulo 6?		</a:t>
            </a:r>
            <a:r>
              <a:rPr lang="en-US" altLang="x-none" dirty="0">
                <a:solidFill>
                  <a:srgbClr val="FF0000"/>
                </a:solidFill>
              </a:rPr>
              <a:t>No, since 6 | (24 – 14)</a:t>
            </a:r>
          </a:p>
        </p:txBody>
      </p:sp>
      <p:sp>
        <p:nvSpPr>
          <p:cNvPr id="2" name="TextBox 3"/>
          <p:cNvSpPr txBox="1">
            <a:spLocks/>
          </p:cNvSpPr>
          <p:nvPr/>
        </p:nvSpPr>
        <p:spPr bwMode="auto">
          <a:xfrm rot="1090262">
            <a:off x="6084614" y="3376701"/>
            <a:ext cx="2393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1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58295" y="3159539"/>
            <a:ext cx="2114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8518" y="3496476"/>
            <a:ext cx="2114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CE93F899-7555-E252-3FE4-693A0EDD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4E5E34-0771-FCED-CC36-4CED9972FB99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Since remainders can be so important, they have their own special notation!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DC215-D388-B22A-56B4-CF4108B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B93EFA05-FA45-4438-A7C5-BE3838C51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EFA9D4C3-0E16-7065-FA27-202610FB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206A21-C531-A58E-1E03-0C9BD15C2A36}"/>
              </a:ext>
            </a:extLst>
          </p:cNvPr>
          <p:cNvGrpSpPr/>
          <p:nvPr/>
        </p:nvGrpSpPr>
        <p:grpSpPr>
          <a:xfrm>
            <a:off x="3583477" y="2288485"/>
            <a:ext cx="1977046" cy="954107"/>
            <a:chOff x="3525276" y="3600450"/>
            <a:chExt cx="1977046" cy="954107"/>
          </a:xfrm>
        </p:grpSpPr>
        <p:pic>
          <p:nvPicPr>
            <p:cNvPr id="4" name="Picture 3" descr="Top Hat FAQs • Resource • BYU-Idaho Learning and Teaching">
              <a:extLst>
                <a:ext uri="{FF2B5EF4-FFF2-40B4-BE49-F238E27FC236}">
                  <a16:creationId xmlns:a16="http://schemas.microsoft.com/office/drawing/2014/main" id="{7CA46724-4008-B176-CB8D-9F8EF0436C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0" t="16631" r="29430" b="15597"/>
            <a:stretch>
              <a:fillRect/>
            </a:stretch>
          </p:blipFill>
          <p:spPr bwMode="auto">
            <a:xfrm>
              <a:off x="4744901" y="3600450"/>
              <a:ext cx="757421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423BB0-A3E2-30BB-D4A9-297550F6268B}"/>
                </a:ext>
              </a:extLst>
            </p:cNvPr>
            <p:cNvSpPr txBox="1"/>
            <p:nvPr/>
          </p:nvSpPr>
          <p:spPr>
            <a:xfrm>
              <a:off x="3525276" y="3877448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00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Properties of congruencies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Theorem</a:t>
            </a:r>
            <a:r>
              <a:rPr lang="en-US" altLang="x-none" b="1" i="1" dirty="0"/>
              <a:t>:</a:t>
            </a:r>
            <a:r>
              <a:rPr lang="en-US" altLang="x-none" dirty="0"/>
              <a:t>  Let </a:t>
            </a:r>
            <a:r>
              <a:rPr lang="en-US" altLang="x-none" i="1" dirty="0"/>
              <a:t>m</a:t>
            </a:r>
            <a:r>
              <a:rPr lang="en-US" altLang="x-none" dirty="0"/>
              <a:t> be a positive integer.  The integers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congruent modulo </a:t>
            </a:r>
            <a:r>
              <a:rPr lang="en-US" altLang="x-none" i="1" dirty="0"/>
              <a:t>m</a:t>
            </a:r>
            <a:r>
              <a:rPr lang="en-US" altLang="x-none" dirty="0"/>
              <a:t> (a ≡ b (mod m)) </a:t>
            </a:r>
            <a:r>
              <a:rPr lang="en-US" altLang="x-none" dirty="0" err="1"/>
              <a:t>iff</a:t>
            </a:r>
            <a:r>
              <a:rPr lang="en-US" altLang="x-none" dirty="0"/>
              <a:t> there is an integer </a:t>
            </a:r>
            <a:r>
              <a:rPr lang="en-US" altLang="x-none" i="1" dirty="0"/>
              <a:t>k</a:t>
            </a:r>
            <a:r>
              <a:rPr lang="en-US" altLang="x-none" dirty="0"/>
              <a:t> such that </a:t>
            </a:r>
            <a:r>
              <a:rPr lang="en-US" altLang="x-none" i="1" dirty="0"/>
              <a:t>a</a:t>
            </a:r>
            <a:r>
              <a:rPr lang="en-US" altLang="x-none" dirty="0"/>
              <a:t> = </a:t>
            </a:r>
            <a:r>
              <a:rPr lang="en-US" altLang="x-none" i="1" dirty="0"/>
              <a:t>b</a:t>
            </a:r>
            <a:r>
              <a:rPr lang="en-US" altLang="x-none" dirty="0"/>
              <a:t> + </a:t>
            </a:r>
            <a:r>
              <a:rPr lang="en-US" altLang="x-none" i="1" dirty="0"/>
              <a:t>km</a:t>
            </a:r>
            <a:r>
              <a:rPr lang="en-US" altLang="x-none" dirty="0"/>
              <a:t>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Theorem</a:t>
            </a:r>
            <a:r>
              <a:rPr lang="en-US" altLang="x-none" b="1" i="1" dirty="0"/>
              <a:t>:  </a:t>
            </a:r>
            <a:r>
              <a:rPr lang="en-US" altLang="x-none" dirty="0"/>
              <a:t>Let </a:t>
            </a:r>
            <a:r>
              <a:rPr lang="en-US" altLang="x-none" i="1" dirty="0"/>
              <a:t>m</a:t>
            </a:r>
            <a:r>
              <a:rPr lang="en-US" altLang="x-none" dirty="0"/>
              <a:t> be a positive integer.  If </a:t>
            </a:r>
            <a:r>
              <a:rPr lang="en-US" altLang="x-none" i="1" dirty="0"/>
              <a:t>a</a:t>
            </a:r>
            <a:r>
              <a:rPr lang="en-US" altLang="x-none" dirty="0"/>
              <a:t> ≡ </a:t>
            </a:r>
            <a:r>
              <a:rPr lang="en-US" altLang="x-none" i="1" dirty="0"/>
              <a:t>b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 and </a:t>
            </a:r>
            <a:r>
              <a:rPr lang="en-US" altLang="x-none" i="1" dirty="0"/>
              <a:t>c</a:t>
            </a:r>
            <a:r>
              <a:rPr lang="en-US" altLang="x-none" dirty="0"/>
              <a:t> ≡ </a:t>
            </a:r>
            <a:r>
              <a:rPr lang="en-US" altLang="x-none" i="1" dirty="0"/>
              <a:t>d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), then</a:t>
            </a:r>
          </a:p>
          <a:p>
            <a:pPr marL="556022" lvl="1" indent="-255985"/>
            <a:r>
              <a:rPr lang="en-US" altLang="x-none" i="1" dirty="0"/>
              <a:t>(a + c)</a:t>
            </a:r>
            <a:r>
              <a:rPr lang="en-US" altLang="x-none" dirty="0"/>
              <a:t> ≡ (</a:t>
            </a:r>
            <a:r>
              <a:rPr lang="en-US" altLang="x-none" i="1" dirty="0"/>
              <a:t>b + d)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</a:t>
            </a:r>
          </a:p>
          <a:p>
            <a:pPr marL="556022" lvl="1" indent="-255985"/>
            <a:r>
              <a:rPr lang="en-US" altLang="x-none" i="1" dirty="0"/>
              <a:t>ac</a:t>
            </a:r>
            <a:r>
              <a:rPr lang="en-US" altLang="x-none" dirty="0"/>
              <a:t> ≡ </a:t>
            </a:r>
            <a:r>
              <a:rPr lang="en-US" altLang="x-none" i="1" dirty="0" err="1"/>
              <a:t>bd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</a:t>
            </a:r>
            <a:endParaRPr lang="en-US" altLang="x-none" b="1" i="1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48F2D98-A710-C238-D506-317F4EF6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26DD8-4EF6-7C39-1676-0975B61279DD}"/>
              </a:ext>
            </a:extLst>
          </p:cNvPr>
          <p:cNvSpPr txBox="1"/>
          <p:nvPr/>
        </p:nvSpPr>
        <p:spPr>
          <a:xfrm>
            <a:off x="2849880" y="3943350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These properties mean we can use addition and multiplication as usual, even if we are only considering remainders (mod 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4E26-2291-1C25-8687-4D4A6C9A6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WTP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a positive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𝑗𝑚</m:t>
                    </m:r>
                  </m:oMath>
                </a14:m>
                <a:r>
                  <a:rPr lang="en-US" dirty="0"/>
                  <a:t>, for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  <a:tabLst>
                    <a:tab pos="5610225" algn="r"/>
                  </a:tabLst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5610225" algn="r"/>
                  </a:tabLst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5610225" algn="r"/>
                  </a:tabLst>
                </a:pPr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.	◻︎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4E26-2291-1C25-8687-4D4A6C9A6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DCF6168-0C46-66C2-98B7-37674524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664831-6A1B-0636-CDDD-F8A2EDAC369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Proving one of these congruence rules</a:t>
            </a:r>
            <a:endParaRPr lang="en-US" alt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A9C92-B3CD-5555-A691-BC72611E5C57}"/>
              </a:ext>
            </a:extLst>
          </p:cNvPr>
          <p:cNvSpPr txBox="1"/>
          <p:nvPr/>
        </p:nvSpPr>
        <p:spPr>
          <a:xfrm>
            <a:off x="6567054" y="4761011"/>
            <a:ext cx="211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WTP: Want to Prove</a:t>
            </a:r>
          </a:p>
        </p:txBody>
      </p:sp>
    </p:spTree>
    <p:extLst>
      <p:ext uri="{BB962C8B-B14F-4D97-AF65-F5344CB8AC3E}">
        <p14:creationId xmlns:p14="http://schemas.microsoft.com/office/powerpoint/2010/main" val="42481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E2825-47C4-C2FD-F93C-DC08AC4C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Z</a:t>
            </a:r>
            <a:r>
              <a:rPr lang="en-US" baseline="-25000" dirty="0" err="1"/>
              <a:t>m</a:t>
            </a:r>
            <a:r>
              <a:rPr lang="en-US" dirty="0"/>
              <a:t> denotes the set of nonnegative integers less than m</a:t>
            </a:r>
          </a:p>
          <a:p>
            <a:pPr lvl="1"/>
            <a:r>
              <a:rPr lang="en-US" dirty="0"/>
              <a:t>i.e., the </a:t>
            </a:r>
            <a:r>
              <a:rPr lang="en-US" dirty="0">
                <a:solidFill>
                  <a:srgbClr val="FF0000"/>
                </a:solidFill>
              </a:rPr>
              <a:t>remainders</a:t>
            </a:r>
            <a:r>
              <a:rPr lang="en-US" dirty="0"/>
              <a:t> when dividing by 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From our previous theorem we can show that </a:t>
            </a:r>
            <a:r>
              <a:rPr lang="en-US" b="1" dirty="0"/>
              <a:t>mod</a:t>
            </a:r>
            <a:r>
              <a:rPr lang="en-US" dirty="0"/>
              <a:t> “preserves” addition and multiplication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dirty="0"/>
              <a:t>) </a:t>
            </a:r>
            <a:r>
              <a:rPr lang="en-US" b="1" dirty="0"/>
              <a:t>mod</a:t>
            </a:r>
            <a:r>
              <a:rPr lang="en-US" dirty="0"/>
              <a:t> m = ((a </a:t>
            </a:r>
            <a:r>
              <a:rPr lang="en-US" b="1" dirty="0"/>
              <a:t>mod</a:t>
            </a:r>
            <a:r>
              <a:rPr lang="en-US" dirty="0"/>
              <a:t> m) + (b </a:t>
            </a:r>
            <a:r>
              <a:rPr lang="en-US" b="1" dirty="0"/>
              <a:t>mod</a:t>
            </a:r>
            <a:r>
              <a:rPr lang="en-US" dirty="0"/>
              <a:t> m))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r>
              <a:rPr lang="en-US" dirty="0"/>
              <a:t>(ab) </a:t>
            </a:r>
            <a:r>
              <a:rPr lang="en-US" b="1" dirty="0"/>
              <a:t>mod</a:t>
            </a:r>
            <a:r>
              <a:rPr lang="en-US" dirty="0"/>
              <a:t> m = ((a </a:t>
            </a:r>
            <a:r>
              <a:rPr lang="en-US" b="1" dirty="0"/>
              <a:t>mod</a:t>
            </a:r>
            <a:r>
              <a:rPr lang="en-US" dirty="0"/>
              <a:t> m)(b </a:t>
            </a:r>
            <a:r>
              <a:rPr lang="en-US" b="1" dirty="0"/>
              <a:t>mod</a:t>
            </a:r>
            <a:r>
              <a:rPr lang="en-US" dirty="0"/>
              <a:t> m))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Thus, we can define versions of addition and multiplication that are restricted to this set</a:t>
            </a:r>
          </a:p>
          <a:p>
            <a:pPr lvl="1"/>
            <a:r>
              <a:rPr lang="en-US" dirty="0"/>
              <a:t>a +</a:t>
            </a:r>
            <a:r>
              <a:rPr lang="en-US" baseline="-25000" dirty="0"/>
              <a:t>m</a:t>
            </a:r>
            <a:r>
              <a:rPr lang="en-US" dirty="0"/>
              <a:t> b = (</a:t>
            </a:r>
            <a:r>
              <a:rPr lang="en-US" dirty="0" err="1"/>
              <a:t>a+b</a:t>
            </a:r>
            <a:r>
              <a:rPr lang="en-US" dirty="0"/>
              <a:t>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r>
              <a:rPr lang="en-US" dirty="0"/>
              <a:t>a ·</a:t>
            </a:r>
            <a:r>
              <a:rPr lang="en-US" baseline="-25000" dirty="0"/>
              <a:t>m</a:t>
            </a:r>
            <a:r>
              <a:rPr lang="en-US" dirty="0"/>
              <a:t> b = (a · b)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These operations form </a:t>
            </a:r>
            <a:r>
              <a:rPr lang="en-US" dirty="0">
                <a:solidFill>
                  <a:srgbClr val="FF0000"/>
                </a:solidFill>
              </a:rPr>
              <a:t>arithmetic modulo 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B55717-A719-B4A1-B0F9-460C2DEB23C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dirty="0"/>
              <a:t>Defining arithmetic restricted to remainders when dividing by m</a:t>
            </a:r>
            <a:endParaRPr lang="en-US" altLang="x-none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FAAA85CF-A2E1-E8C0-3DDE-645C4FF3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3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F7549-62E2-5C7C-3C52-B226877C4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0D0D7EF-A2AE-501E-7665-CBA40ED4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Examples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92701FA-AC1C-5C41-A61E-24D486C6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8700"/>
            <a:ext cx="8229599" cy="3714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sz="1500" dirty="0"/>
              <a:t>Use the definition of addition and multiplication in </a:t>
            </a:r>
            <a:r>
              <a:rPr lang="en-US" altLang="x-none" sz="1500" b="1" dirty="0" err="1"/>
              <a:t>Z</a:t>
            </a:r>
            <a:r>
              <a:rPr lang="en-US" altLang="x-none" sz="1500" baseline="-25000" dirty="0" err="1"/>
              <a:t>m</a:t>
            </a:r>
            <a:r>
              <a:rPr lang="en-US" altLang="x-none" sz="1500" dirty="0"/>
              <a:t> to evaluate each of the following.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dirty="0"/>
              <a:t>6 +</a:t>
            </a:r>
            <a:r>
              <a:rPr lang="en-US" altLang="x-none" sz="1500" baseline="-25000" dirty="0"/>
              <a:t>12</a:t>
            </a:r>
            <a:r>
              <a:rPr lang="en-US" altLang="x-none" sz="1500" dirty="0"/>
              <a:t> 10</a:t>
            </a:r>
          </a:p>
          <a:p>
            <a:pPr lvl="1"/>
            <a:r>
              <a:rPr lang="en-US" altLang="x-none" sz="1200" dirty="0"/>
              <a:t>6 +</a:t>
            </a:r>
            <a:r>
              <a:rPr lang="en-US" altLang="x-none" sz="1200" baseline="-25000" dirty="0"/>
              <a:t>12</a:t>
            </a:r>
            <a:r>
              <a:rPr lang="en-US" altLang="x-none" sz="1200" dirty="0"/>
              <a:t> 10 = (6 + 10) </a:t>
            </a:r>
            <a:r>
              <a:rPr lang="en-US" altLang="x-none" sz="1200" b="1" dirty="0"/>
              <a:t>mod</a:t>
            </a:r>
            <a:r>
              <a:rPr lang="en-US" altLang="x-none" sz="1200" dirty="0"/>
              <a:t> 12</a:t>
            </a:r>
          </a:p>
          <a:p>
            <a:pPr lvl="1"/>
            <a:r>
              <a:rPr lang="en-US" altLang="x-none" sz="1200" dirty="0"/>
              <a:t>              = 16 </a:t>
            </a:r>
            <a:r>
              <a:rPr lang="en-US" altLang="x-none" sz="1200" b="1" dirty="0"/>
              <a:t>mod</a:t>
            </a:r>
            <a:r>
              <a:rPr lang="en-US" altLang="x-none" sz="1200" dirty="0"/>
              <a:t> 12 = 4</a:t>
            </a:r>
          </a:p>
          <a:p>
            <a:pPr lvl="1"/>
            <a:endParaRPr lang="en-US" altLang="x-none" sz="1200" dirty="0"/>
          </a:p>
          <a:p>
            <a:pPr marL="0" indent="0">
              <a:buNone/>
            </a:pPr>
            <a:r>
              <a:rPr lang="en-US" altLang="x-none" sz="1500" dirty="0"/>
              <a:t>6 </a:t>
            </a:r>
            <a:r>
              <a:rPr lang="en-US" sz="1500" dirty="0"/>
              <a:t>·</a:t>
            </a:r>
            <a:r>
              <a:rPr lang="en-US" sz="1500" baseline="-25000" dirty="0"/>
              <a:t>12</a:t>
            </a:r>
            <a:r>
              <a:rPr lang="en-US" sz="1500" dirty="0"/>
              <a:t> 10</a:t>
            </a:r>
          </a:p>
          <a:p>
            <a:pPr lvl="1"/>
            <a:r>
              <a:rPr lang="en-US" altLang="x-none" sz="1200" dirty="0"/>
              <a:t>6 </a:t>
            </a:r>
            <a:r>
              <a:rPr lang="en-US" sz="1200" dirty="0"/>
              <a:t>·</a:t>
            </a:r>
            <a:r>
              <a:rPr lang="en-US" sz="1200" baseline="-25000" dirty="0"/>
              <a:t>12</a:t>
            </a:r>
            <a:r>
              <a:rPr lang="en-US" sz="1200" dirty="0"/>
              <a:t> 10 = (</a:t>
            </a:r>
            <a:r>
              <a:rPr lang="en-US" altLang="x-none" sz="1200" dirty="0"/>
              <a:t>6 </a:t>
            </a:r>
            <a:r>
              <a:rPr lang="en-US" sz="1200" dirty="0"/>
              <a:t>· 10)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= 60 </a:t>
            </a:r>
            <a:r>
              <a:rPr lang="en-US" sz="1200" b="1" dirty="0"/>
              <a:t>mod</a:t>
            </a:r>
            <a:r>
              <a:rPr lang="en-US" sz="1200" dirty="0"/>
              <a:t> 12 = 0</a:t>
            </a:r>
            <a:endParaRPr lang="en-US" altLang="x-none" sz="1200" dirty="0"/>
          </a:p>
          <a:p>
            <a:pPr lvl="1"/>
            <a:endParaRPr lang="en-US" altLang="x-none" sz="1200" dirty="0"/>
          </a:p>
          <a:p>
            <a:pPr marL="0" indent="0">
              <a:buNone/>
            </a:pPr>
            <a:r>
              <a:rPr lang="en-US" altLang="x-none" sz="1500" dirty="0"/>
              <a:t>15 </a:t>
            </a:r>
            <a:r>
              <a:rPr lang="en-US" sz="1500" dirty="0"/>
              <a:t>·</a:t>
            </a:r>
            <a:r>
              <a:rPr lang="en-US" sz="1500" baseline="-25000" dirty="0"/>
              <a:t>12</a:t>
            </a:r>
            <a:r>
              <a:rPr lang="en-US" sz="1500" dirty="0"/>
              <a:t> 22</a:t>
            </a:r>
          </a:p>
          <a:p>
            <a:pPr lvl="1"/>
            <a:r>
              <a:rPr lang="en-US" altLang="x-none" sz="1200" dirty="0"/>
              <a:t>15 </a:t>
            </a:r>
            <a:r>
              <a:rPr lang="en-US" sz="1200" dirty="0"/>
              <a:t>·</a:t>
            </a:r>
            <a:r>
              <a:rPr lang="en-US" sz="1200" baseline="-25000" dirty="0"/>
              <a:t>12</a:t>
            </a:r>
            <a:r>
              <a:rPr lang="en-US" sz="1200" dirty="0"/>
              <a:t> 22 = (</a:t>
            </a:r>
            <a:r>
              <a:rPr lang="en-US" altLang="x-none" sz="1200" dirty="0"/>
              <a:t>15 </a:t>
            </a:r>
            <a:r>
              <a:rPr lang="en-US" sz="1200" dirty="0"/>
              <a:t>· 22)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  = ((15 </a:t>
            </a:r>
            <a:r>
              <a:rPr lang="en-US" sz="1200" b="1" dirty="0"/>
              <a:t>mod</a:t>
            </a:r>
            <a:r>
              <a:rPr lang="en-US" sz="1200" dirty="0"/>
              <a:t> 12)</a:t>
            </a:r>
            <a:r>
              <a:rPr lang="en-US" altLang="x-none" sz="1200" dirty="0"/>
              <a:t> </a:t>
            </a:r>
            <a:r>
              <a:rPr lang="en-US" sz="1200" dirty="0"/>
              <a:t>· (22 </a:t>
            </a:r>
            <a:r>
              <a:rPr lang="en-US" sz="1200" b="1" dirty="0"/>
              <a:t>mod</a:t>
            </a:r>
            <a:r>
              <a:rPr lang="en-US" sz="1200" dirty="0"/>
              <a:t> 12))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  = (</a:t>
            </a:r>
            <a:r>
              <a:rPr lang="en-US" altLang="x-none" sz="1200" dirty="0"/>
              <a:t>3 </a:t>
            </a:r>
            <a:r>
              <a:rPr lang="en-US" sz="1200" dirty="0"/>
              <a:t>· 10)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  = 30 </a:t>
            </a:r>
            <a:r>
              <a:rPr lang="en-US" sz="1200" b="1" dirty="0"/>
              <a:t>mod</a:t>
            </a:r>
            <a:r>
              <a:rPr lang="en-US" sz="1200" dirty="0"/>
              <a:t> 12 = 6</a:t>
            </a:r>
            <a:endParaRPr lang="en-US" altLang="x-none" sz="12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4E9D9E6-1C73-86DA-735B-D915DA40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4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7C8B2DC-FC1B-582B-D53B-26C22AAE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BE242A-3072-8454-701A-C0C3E8D8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</a:t>
            </a:r>
            <a:r>
              <a:rPr lang="en-US" altLang="x-none"/>
              <a:t>Key CS Link</a:t>
            </a:r>
            <a:r>
              <a:rPr lang="en-US"/>
              <a:t>] </a:t>
            </a:r>
            <a:r>
              <a:rPr lang="en-US" dirty="0"/>
              <a:t>Divisibility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8BF31C-72B0-1A84-68F6-E9C14F41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49"/>
            <a:ext cx="8229600" cy="2616199"/>
          </a:xfrm>
        </p:spPr>
        <p:txBody>
          <a:bodyPr>
            <a:normAutofit fontScale="92500" lnSpcReduction="10000"/>
          </a:bodyPr>
          <a:lstStyle/>
          <a:p>
            <a:pPr marL="131445" indent="0" algn="ctr">
              <a:buNone/>
            </a:pPr>
            <a:r>
              <a:rPr lang="en-US" sz="2200" b="1" dirty="0">
                <a:solidFill>
                  <a:srgbClr val="FF0000"/>
                </a:solidFill>
              </a:rPr>
              <a:t>How do you know if a number is a valid credit card?</a:t>
            </a:r>
          </a:p>
          <a:p>
            <a:pPr marL="131445" indent="0" algn="just"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131445" indent="0" algn="just">
              <a:buNone/>
            </a:pPr>
            <a:r>
              <a:rPr lang="en-US" b="1" dirty="0">
                <a:solidFill>
                  <a:schemeClr val="bg2"/>
                </a:solidFill>
              </a:rPr>
              <a:t>💳 The Luhn Algorithm</a:t>
            </a:r>
            <a:endParaRPr lang="en-US" dirty="0"/>
          </a:p>
          <a:p>
            <a:pPr marL="131445" indent="0" algn="just">
              <a:buNone/>
            </a:pPr>
            <a:r>
              <a:rPr lang="en-US" dirty="0"/>
              <a:t>It is a simple formula used to validate a variety of identification numbers, such as credit card numbers and IMEI numbers.</a:t>
            </a:r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r>
              <a:rPr lang="en-US" dirty="0"/>
              <a:t>The Luhn algorithm is a method for validating a string of digits. It's used as a simple check to catch common mistakes like a typo during manual entry. The algorithm is based entirely on the concepts of </a:t>
            </a:r>
            <a:r>
              <a:rPr lang="en-US" b="1" dirty="0">
                <a:solidFill>
                  <a:schemeClr val="bg2"/>
                </a:solidFill>
              </a:rPr>
              <a:t>divisibility</a:t>
            </a:r>
            <a:r>
              <a:rPr lang="en-US" dirty="0"/>
              <a:t>.</a:t>
            </a:r>
          </a:p>
        </p:txBody>
      </p:sp>
      <p:pic>
        <p:nvPicPr>
          <p:cNvPr id="1026" name="Picture 2" descr="Atm card ">
            <a:extLst>
              <a:ext uri="{FF2B5EF4-FFF2-40B4-BE49-F238E27FC236}">
                <a16:creationId xmlns:a16="http://schemas.microsoft.com/office/drawing/2014/main" id="{F4624D4C-323B-8874-86C3-CC4B4493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1" y="3816349"/>
            <a:ext cx="1310822" cy="13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phone ">
            <a:extLst>
              <a:ext uri="{FF2B5EF4-FFF2-40B4-BE49-F238E27FC236}">
                <a16:creationId xmlns:a16="http://schemas.microsoft.com/office/drawing/2014/main" id="{D4C5A4D3-C43C-88C4-3A27-3EC62A1E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21" y="3878034"/>
            <a:ext cx="1249137" cy="12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Today we</a:t>
            </a:r>
            <a:r>
              <a:rPr lang="en-US" altLang="ja-JP" dirty="0"/>
              <a:t>’ll look at three: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Hash functions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The generation of pseudorandom numbers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Cryptography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2B4533B-EE1F-00E1-7F49-C26D60C2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D43C27-38C8-EC58-7719-11CFA9A6D90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Congruences have many applications within computer science</a:t>
            </a:r>
            <a:endParaRPr lang="en-US" altLang="x-non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199" y="1183524"/>
            <a:ext cx="8229599" cy="18288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1500" b="1" i="1" dirty="0">
                <a:solidFill>
                  <a:schemeClr val="bg2"/>
                </a:solidFill>
              </a:rPr>
              <a:t>Problem</a:t>
            </a:r>
            <a:r>
              <a:rPr lang="en-US" altLang="x-none" sz="1500" b="1" i="1" dirty="0"/>
              <a:t>:</a:t>
            </a:r>
            <a:r>
              <a:rPr lang="en-US" altLang="x-none" sz="1500" dirty="0"/>
              <a:t>  Given a large collection of records, how can we find the one we want quickly?</a:t>
            </a:r>
          </a:p>
          <a:p>
            <a:pPr marL="557213" lvl="2" indent="0"/>
            <a:endParaRPr lang="en-US" altLang="x-none" sz="1050" b="1" i="1" dirty="0"/>
          </a:p>
          <a:p>
            <a:pPr marL="0" indent="0">
              <a:buNone/>
            </a:pPr>
            <a:r>
              <a:rPr lang="en-US" altLang="x-none" sz="1500" b="1" dirty="0">
                <a:solidFill>
                  <a:schemeClr val="bg2"/>
                </a:solidFill>
              </a:rPr>
              <a:t>Solution:  </a:t>
            </a:r>
            <a:r>
              <a:rPr lang="en-US" altLang="x-none" sz="1500" dirty="0"/>
              <a:t>Apply a </a:t>
            </a:r>
            <a:r>
              <a:rPr lang="en-US" altLang="x-none" sz="1500" dirty="0">
                <a:solidFill>
                  <a:srgbClr val="FF0000"/>
                </a:solidFill>
              </a:rPr>
              <a:t>hash function </a:t>
            </a:r>
            <a:r>
              <a:rPr lang="en-US" altLang="x-none" sz="1500" dirty="0"/>
              <a:t>that determines the storage location of the record based on the record</a:t>
            </a:r>
            <a:r>
              <a:rPr lang="en-US" altLang="ja-JP" sz="1500" dirty="0"/>
              <a:t>’s ID.  A common hash function is </a:t>
            </a:r>
            <a:r>
              <a:rPr lang="en-US" altLang="ja-JP" sz="1500" i="1" dirty="0"/>
              <a:t>h</a:t>
            </a:r>
            <a:r>
              <a:rPr lang="en-US" altLang="ja-JP" sz="1500" dirty="0"/>
              <a:t>(</a:t>
            </a:r>
            <a:r>
              <a:rPr lang="en-US" altLang="ja-JP" sz="1500" i="1" dirty="0"/>
              <a:t>k</a:t>
            </a:r>
            <a:r>
              <a:rPr lang="en-US" altLang="ja-JP" sz="1500" dirty="0"/>
              <a:t>) = </a:t>
            </a:r>
            <a:r>
              <a:rPr lang="en-US" altLang="ja-JP" sz="1500" i="1" dirty="0"/>
              <a:t>k</a:t>
            </a:r>
            <a:r>
              <a:rPr lang="en-US" altLang="ja-JP" sz="1500" dirty="0"/>
              <a:t> </a:t>
            </a:r>
            <a:r>
              <a:rPr lang="en-US" altLang="ja-JP" sz="1500" b="1" dirty="0"/>
              <a:t>mod</a:t>
            </a:r>
            <a:r>
              <a:rPr lang="en-US" altLang="ja-JP" sz="1500" dirty="0"/>
              <a:t> </a:t>
            </a:r>
            <a:r>
              <a:rPr lang="en-US" altLang="ja-JP" sz="1500" i="1" dirty="0"/>
              <a:t>n</a:t>
            </a:r>
            <a:r>
              <a:rPr lang="en-US" altLang="ja-JP" sz="1500" dirty="0"/>
              <a:t>, where </a:t>
            </a:r>
            <a:r>
              <a:rPr lang="en-US" altLang="ja-JP" sz="1500" i="1" dirty="0"/>
              <a:t>n</a:t>
            </a:r>
            <a:r>
              <a:rPr lang="en-US" altLang="ja-JP" sz="1500" dirty="0"/>
              <a:t> is the number of available storage locations.</a:t>
            </a:r>
            <a:endParaRPr lang="en-US" altLang="x-none" sz="1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7003"/>
              </p:ext>
            </p:extLst>
          </p:nvPr>
        </p:nvGraphicFramePr>
        <p:xfrm>
          <a:off x="2228850" y="3106882"/>
          <a:ext cx="4572000" cy="51435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13673" y="4135582"/>
            <a:ext cx="872728" cy="971550"/>
            <a:chOff x="4017610" y="5181600"/>
            <a:chExt cx="1163990" cy="1295400"/>
          </a:xfrm>
        </p:grpSpPr>
        <p:sp>
          <p:nvSpPr>
            <p:cNvPr id="35877" name="Folded Corner 4"/>
            <p:cNvSpPr>
              <a:spLocks noChangeArrowheads="1"/>
            </p:cNvSpPr>
            <p:nvPr/>
          </p:nvSpPr>
          <p:spPr bwMode="auto">
            <a:xfrm flipV="1">
              <a:off x="40386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8" name="TextBox 5"/>
            <p:cNvSpPr txBox="1">
              <a:spLocks noChangeArrowheads="1"/>
            </p:cNvSpPr>
            <p:nvPr/>
          </p:nvSpPr>
          <p:spPr bwMode="auto">
            <a:xfrm>
              <a:off x="4017610" y="5257800"/>
              <a:ext cx="107369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276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00700" y="4135582"/>
            <a:ext cx="872729" cy="971550"/>
            <a:chOff x="6379810" y="5181600"/>
            <a:chExt cx="1163990" cy="1295400"/>
          </a:xfrm>
        </p:grpSpPr>
        <p:sp>
          <p:nvSpPr>
            <p:cNvPr id="35875" name="Folded Corner 6"/>
            <p:cNvSpPr>
              <a:spLocks noChangeArrowheads="1"/>
            </p:cNvSpPr>
            <p:nvPr/>
          </p:nvSpPr>
          <p:spPr bwMode="auto">
            <a:xfrm flipV="1">
              <a:off x="6400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6" name="TextBox 7"/>
            <p:cNvSpPr txBox="1">
              <a:spLocks noChangeArrowheads="1"/>
            </p:cNvSpPr>
            <p:nvPr/>
          </p:nvSpPr>
          <p:spPr bwMode="auto">
            <a:xfrm>
              <a:off x="6379810" y="5257800"/>
              <a:ext cx="93045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23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13423" y="4135582"/>
            <a:ext cx="872728" cy="971550"/>
            <a:chOff x="1426810" y="5181600"/>
            <a:chExt cx="1163990" cy="1295400"/>
          </a:xfrm>
        </p:grpSpPr>
        <p:sp>
          <p:nvSpPr>
            <p:cNvPr id="6" name="Folded Corner 8"/>
            <p:cNvSpPr>
              <a:spLocks noChangeArrowheads="1"/>
            </p:cNvSpPr>
            <p:nvPr/>
          </p:nvSpPr>
          <p:spPr bwMode="auto">
            <a:xfrm flipV="1">
              <a:off x="1447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4" name="TextBox 9"/>
            <p:cNvSpPr txBox="1">
              <a:spLocks noChangeArrowheads="1"/>
            </p:cNvSpPr>
            <p:nvPr/>
          </p:nvSpPr>
          <p:spPr bwMode="auto">
            <a:xfrm>
              <a:off x="1426810" y="5257800"/>
              <a:ext cx="930451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42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cxnSp>
        <p:nvCxnSpPr>
          <p:cNvPr id="35867" name="Curved Connector 11"/>
          <p:cNvCxnSpPr>
            <a:cxnSpLocks noChangeShapeType="1"/>
          </p:cNvCxnSpPr>
          <p:nvPr/>
        </p:nvCxnSpPr>
        <p:spPr bwMode="auto">
          <a:xfrm rot="5400000" flipH="1" flipV="1">
            <a:off x="2957513" y="3549795"/>
            <a:ext cx="685800" cy="4857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Curved Connector 12"/>
          <p:cNvCxnSpPr>
            <a:cxnSpLocks noChangeShapeType="1"/>
            <a:stCxn id="35875" idx="2"/>
          </p:cNvCxnSpPr>
          <p:nvPr/>
        </p:nvCxnSpPr>
        <p:spPr bwMode="auto">
          <a:xfrm rot="5400000" flipH="1" flipV="1">
            <a:off x="5908477" y="3528959"/>
            <a:ext cx="742950" cy="47029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Curved Connector 15"/>
          <p:cNvCxnSpPr>
            <a:cxnSpLocks noChangeShapeType="1"/>
          </p:cNvCxnSpPr>
          <p:nvPr/>
        </p:nvCxnSpPr>
        <p:spPr bwMode="auto">
          <a:xfrm rot="16200000" flipV="1">
            <a:off x="4557713" y="3635520"/>
            <a:ext cx="685800" cy="3143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TextBox 21"/>
          <p:cNvSpPr txBox="1">
            <a:spLocks noChangeArrowheads="1"/>
          </p:cNvSpPr>
          <p:nvPr/>
        </p:nvSpPr>
        <p:spPr bwMode="auto">
          <a:xfrm>
            <a:off x="1284685" y="3187845"/>
            <a:ext cx="933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Memory:</a:t>
            </a:r>
          </a:p>
        </p:txBody>
      </p:sp>
      <p:sp>
        <p:nvSpPr>
          <p:cNvPr id="35871" name="TextBox 22"/>
          <p:cNvSpPr txBox="1">
            <a:spLocks noChangeArrowheads="1"/>
          </p:cNvSpPr>
          <p:nvPr/>
        </p:nvSpPr>
        <p:spPr bwMode="auto">
          <a:xfrm>
            <a:off x="1615678" y="3778395"/>
            <a:ext cx="13436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42 </a:t>
            </a:r>
            <a:r>
              <a:rPr lang="en-US" altLang="x-none" sz="1500" b="1"/>
              <a:t>mod</a:t>
            </a:r>
            <a:r>
              <a:rPr lang="en-US" altLang="x-none" sz="1500"/>
              <a:t> 8 = 2</a:t>
            </a:r>
          </a:p>
        </p:txBody>
      </p:sp>
      <p:sp>
        <p:nvSpPr>
          <p:cNvPr id="35872" name="TextBox 23"/>
          <p:cNvSpPr txBox="1">
            <a:spLocks noChangeArrowheads="1"/>
          </p:cNvSpPr>
          <p:nvPr/>
        </p:nvSpPr>
        <p:spPr bwMode="auto">
          <a:xfrm>
            <a:off x="3543300" y="3792682"/>
            <a:ext cx="14510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 dirty="0"/>
              <a:t>276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8 = 4</a:t>
            </a:r>
          </a:p>
        </p:txBody>
      </p:sp>
      <p:sp>
        <p:nvSpPr>
          <p:cNvPr id="35873" name="TextBox 24"/>
          <p:cNvSpPr txBox="1">
            <a:spLocks noChangeArrowheads="1"/>
          </p:cNvSpPr>
          <p:nvPr/>
        </p:nvSpPr>
        <p:spPr bwMode="auto">
          <a:xfrm>
            <a:off x="6090048" y="3792682"/>
            <a:ext cx="14692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 dirty="0"/>
              <a:t>23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8 = 7</a:t>
            </a: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544BBC09-7277-EE02-93CF-CAB14A17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349F05-C4BB-DF53-EFFB-335BA93FEEF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Hash functions allow us to quickly and efficiently locate data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70" grpId="0"/>
      <p:bldP spid="35871" grpId="0"/>
      <p:bldP spid="35872" grpId="0"/>
      <p:bldP spid="358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28701" y="1221970"/>
            <a:ext cx="2907506" cy="2881313"/>
            <a:chOff x="96" y="829"/>
            <a:chExt cx="2442" cy="2420"/>
          </a:xfrm>
        </p:grpSpPr>
        <p:pic>
          <p:nvPicPr>
            <p:cNvPr id="3892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829"/>
              <a:ext cx="1277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37"/>
              <a:ext cx="1008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88"/>
              <a:ext cx="119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Rectangle 7"/>
            <p:cNvSpPr>
              <a:spLocks noChangeArrowheads="1"/>
            </p:cNvSpPr>
            <p:nvPr/>
          </p:nvSpPr>
          <p:spPr bwMode="auto">
            <a:xfrm>
              <a:off x="96" y="2784"/>
              <a:ext cx="244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chemeClr val="bg2"/>
                  </a:solidFill>
                </a:rPr>
                <a:t>Hardware, software, and network simulation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94759" y="1164820"/>
            <a:ext cx="2044303" cy="2119313"/>
            <a:chOff x="271" y="2301"/>
            <a:chExt cx="1717" cy="1780"/>
          </a:xfrm>
        </p:grpSpPr>
        <p:pic>
          <p:nvPicPr>
            <p:cNvPr id="389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01"/>
              <a:ext cx="1632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3" name="Rectangle 7"/>
            <p:cNvSpPr>
              <a:spLocks noChangeArrowheads="1"/>
            </p:cNvSpPr>
            <p:nvPr/>
          </p:nvSpPr>
          <p:spPr bwMode="auto">
            <a:xfrm>
              <a:off x="271" y="3771"/>
              <a:ext cx="17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 dirty="0">
                  <a:solidFill>
                    <a:schemeClr val="bg2"/>
                  </a:solidFill>
                </a:rPr>
                <a:t>Coding algorithms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00501" y="2822168"/>
            <a:ext cx="1421606" cy="1511373"/>
            <a:chOff x="4038600" y="4572000"/>
            <a:chExt cx="1895475" cy="2015225"/>
          </a:xfrm>
        </p:grpSpPr>
        <p:pic>
          <p:nvPicPr>
            <p:cNvPr id="38920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572000"/>
              <a:ext cx="1595437" cy="163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1" name="Rectangle 7"/>
            <p:cNvSpPr>
              <a:spLocks noChangeArrowheads="1"/>
            </p:cNvSpPr>
            <p:nvPr/>
          </p:nvSpPr>
          <p:spPr bwMode="auto">
            <a:xfrm>
              <a:off x="4038600" y="6156325"/>
              <a:ext cx="1895475" cy="43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chemeClr val="bg2"/>
                  </a:solidFill>
                </a:rPr>
                <a:t>Security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57851" y="3850871"/>
            <a:ext cx="1935956" cy="1351830"/>
            <a:chOff x="6019800" y="4724400"/>
            <a:chExt cx="2581275" cy="1802501"/>
          </a:xfrm>
        </p:grpSpPr>
        <p:pic>
          <p:nvPicPr>
            <p:cNvPr id="3891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724400"/>
              <a:ext cx="2027238" cy="135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6019800" y="6096000"/>
              <a:ext cx="2581275" cy="43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chemeClr val="bg2"/>
                  </a:solidFill>
                </a:rPr>
                <a:t>Network protocols</a:t>
              </a:r>
            </a:p>
          </p:txBody>
        </p:sp>
      </p:grp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183B136B-640F-044D-1631-2D301FA5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14C5E6-20DA-C7F8-26FB-F61576458B3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Many areas of computer science rely on the ability to generate pseudorandom numbers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2571750" cy="16573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rgbClr val="FF0000"/>
                </a:solidFill>
              </a:rPr>
              <a:t>Step 1:  </a:t>
            </a:r>
            <a:r>
              <a:rPr lang="en-US" altLang="x-none" dirty="0"/>
              <a:t>Choose</a:t>
            </a:r>
          </a:p>
          <a:p>
            <a:pPr lvl="1"/>
            <a:r>
              <a:rPr lang="en-US" altLang="x-none" dirty="0"/>
              <a:t>A modulus </a:t>
            </a:r>
            <a:r>
              <a:rPr lang="en-US" altLang="x-none" i="1" dirty="0"/>
              <a:t>m</a:t>
            </a:r>
            <a:endParaRPr lang="en-US" altLang="x-none" dirty="0"/>
          </a:p>
          <a:p>
            <a:pPr lvl="1"/>
            <a:r>
              <a:rPr lang="en-US" altLang="x-none" dirty="0"/>
              <a:t>A multiplier </a:t>
            </a:r>
            <a:r>
              <a:rPr lang="en-US" altLang="x-none" i="1" dirty="0"/>
              <a:t>a</a:t>
            </a:r>
            <a:endParaRPr lang="en-US" altLang="x-none" dirty="0"/>
          </a:p>
          <a:p>
            <a:pPr lvl="1"/>
            <a:r>
              <a:rPr lang="en-US" altLang="x-none" dirty="0"/>
              <a:t>An increment </a:t>
            </a:r>
            <a:r>
              <a:rPr lang="en-US" altLang="x-none" i="1" dirty="0"/>
              <a:t>c</a:t>
            </a:r>
            <a:endParaRPr lang="en-US" altLang="x-none" dirty="0"/>
          </a:p>
          <a:p>
            <a:pPr lvl="1"/>
            <a:r>
              <a:rPr lang="en-US" altLang="x-none" dirty="0"/>
              <a:t>A seed </a:t>
            </a:r>
            <a:r>
              <a:rPr lang="en-US" altLang="x-none" i="1" dirty="0"/>
              <a:t>x</a:t>
            </a:r>
            <a:r>
              <a:rPr lang="en-US" altLang="x-none" i="1" baseline="-25000" dirty="0"/>
              <a:t>0</a:t>
            </a:r>
            <a:endParaRPr lang="en-US" altLang="x-none" baseline="-2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71950" y="1028700"/>
            <a:ext cx="3829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Trebuchet MS" charset="0"/>
                <a:ea typeface="Osaka" charset="-128"/>
              </a:rPr>
              <a:t>Step 2: </a:t>
            </a:r>
            <a:r>
              <a:rPr lang="en-US" altLang="x-none" sz="1800" dirty="0">
                <a:latin typeface="Trebuchet MS" charset="0"/>
                <a:ea typeface="Osaka" charset="-128"/>
              </a:rPr>
              <a:t>Apply the following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Trebuchet MS" charset="0"/>
                <a:ea typeface="Osaka" charset="-128"/>
              </a:rPr>
              <a:t>x</a:t>
            </a:r>
            <a:r>
              <a:rPr lang="en-US" altLang="x-none" sz="1500" i="1" baseline="-25000" dirty="0">
                <a:latin typeface="Trebuchet MS" charset="0"/>
                <a:ea typeface="Osaka" charset="-128"/>
              </a:rPr>
              <a:t>n</a:t>
            </a:r>
            <a:r>
              <a:rPr lang="en-US" altLang="x-none" sz="1500" baseline="-25000" dirty="0">
                <a:latin typeface="Trebuchet MS" charset="0"/>
                <a:ea typeface="Osaka" charset="-128"/>
              </a:rPr>
              <a:t>+1</a:t>
            </a:r>
            <a:r>
              <a:rPr lang="en-US" altLang="x-none" sz="1500" dirty="0">
                <a:latin typeface="Trebuchet MS" charset="0"/>
                <a:ea typeface="Osaka" charset="-128"/>
              </a:rPr>
              <a:t> = (</a:t>
            </a:r>
            <a:r>
              <a:rPr lang="en-US" altLang="x-none" sz="1500" i="1" dirty="0" err="1">
                <a:latin typeface="Trebuchet MS" charset="0"/>
                <a:ea typeface="Osaka" charset="-128"/>
              </a:rPr>
              <a:t>ax</a:t>
            </a:r>
            <a:r>
              <a:rPr lang="en-US" altLang="x-none" sz="1500" i="1" baseline="-25000" dirty="0" err="1">
                <a:latin typeface="Trebuchet MS" charset="0"/>
                <a:ea typeface="Osaka" charset="-128"/>
              </a:rPr>
              <a:t>n</a:t>
            </a:r>
            <a:r>
              <a:rPr lang="en-US" altLang="x-none" sz="1500" dirty="0">
                <a:latin typeface="Trebuchet MS" charset="0"/>
                <a:ea typeface="Osaka" charset="-128"/>
              </a:rPr>
              <a:t> + </a:t>
            </a:r>
            <a:r>
              <a:rPr lang="en-US" altLang="x-none" sz="1500" i="1" dirty="0">
                <a:latin typeface="Trebuchet MS" charset="0"/>
                <a:ea typeface="Osaka" charset="-128"/>
              </a:rPr>
              <a:t>c</a:t>
            </a:r>
            <a:r>
              <a:rPr lang="en-US" altLang="x-none" sz="1500" dirty="0">
                <a:latin typeface="Trebuchet MS" charset="0"/>
                <a:ea typeface="Osaka" charset="-128"/>
              </a:rPr>
              <a:t>) </a:t>
            </a:r>
            <a:r>
              <a:rPr lang="en-US" altLang="x-none" sz="1500" b="1" dirty="0">
                <a:latin typeface="Trebuchet MS" charset="0"/>
                <a:ea typeface="Osaka" charset="-128"/>
              </a:rPr>
              <a:t>mod</a:t>
            </a:r>
            <a:r>
              <a:rPr lang="en-US" altLang="x-none" sz="1500" dirty="0">
                <a:latin typeface="Trebuchet MS" charset="0"/>
                <a:ea typeface="Osaka" charset="-128"/>
              </a:rPr>
              <a:t> </a:t>
            </a:r>
            <a:r>
              <a:rPr lang="en-US" altLang="x-none" sz="1500" i="1" dirty="0">
                <a:latin typeface="Trebuchet MS" charset="0"/>
                <a:ea typeface="Osaka" charset="-128"/>
              </a:rPr>
              <a:t>m</a:t>
            </a:r>
            <a:endParaRPr lang="en-US" altLang="x-none" sz="1500" i="1" baseline="-25000" dirty="0">
              <a:latin typeface="Trebuchet MS" charset="0"/>
              <a:ea typeface="Osaka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57350" y="2628900"/>
            <a:ext cx="5829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+mn-lt"/>
                <a:ea typeface="Osaka" charset="-128"/>
              </a:rPr>
              <a:t>Example: </a:t>
            </a:r>
            <a:r>
              <a:rPr lang="en-US" altLang="x-none" sz="1800" i="1" dirty="0">
                <a:latin typeface="+mn-lt"/>
                <a:ea typeface="Osaka" charset="-128"/>
              </a:rPr>
              <a:t>m</a:t>
            </a:r>
            <a:r>
              <a:rPr lang="en-US" altLang="x-none" sz="1800" dirty="0">
                <a:latin typeface="+mn-lt"/>
                <a:ea typeface="Osaka" charset="-128"/>
              </a:rPr>
              <a:t> = 9, </a:t>
            </a:r>
            <a:r>
              <a:rPr lang="en-US" altLang="x-none" sz="1800" i="1" dirty="0">
                <a:latin typeface="+mn-lt"/>
                <a:ea typeface="Osaka" charset="-128"/>
              </a:rPr>
              <a:t>a</a:t>
            </a:r>
            <a:r>
              <a:rPr lang="en-US" altLang="x-none" sz="1800" dirty="0">
                <a:latin typeface="+mn-lt"/>
                <a:ea typeface="Osaka" charset="-128"/>
              </a:rPr>
              <a:t> = 7, </a:t>
            </a:r>
            <a:r>
              <a:rPr lang="en-US" altLang="x-none" sz="1800" i="1" dirty="0">
                <a:latin typeface="+mn-lt"/>
                <a:ea typeface="Osaka" charset="-128"/>
              </a:rPr>
              <a:t>c</a:t>
            </a:r>
            <a:r>
              <a:rPr lang="en-US" altLang="x-none" sz="1800" dirty="0">
                <a:latin typeface="+mn-lt"/>
                <a:ea typeface="Osaka" charset="-128"/>
              </a:rPr>
              <a:t> = 4, </a:t>
            </a:r>
            <a:r>
              <a:rPr lang="en-US" altLang="x-none" sz="1800" i="1" dirty="0">
                <a:latin typeface="+mn-lt"/>
                <a:ea typeface="Osaka" charset="-128"/>
              </a:rPr>
              <a:t>x</a:t>
            </a:r>
            <a:r>
              <a:rPr lang="en-US" altLang="x-none" sz="1800" baseline="-25000" dirty="0">
                <a:latin typeface="+mn-lt"/>
                <a:ea typeface="Osaka" charset="-128"/>
              </a:rPr>
              <a:t>0</a:t>
            </a:r>
            <a:r>
              <a:rPr lang="en-US" altLang="x-none" sz="1800" dirty="0">
                <a:latin typeface="+mn-lt"/>
                <a:ea typeface="Osaka" charset="-128"/>
              </a:rPr>
              <a:t> = 3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  <a:ea typeface="Osaka" charset="-128"/>
              </a:rPr>
              <a:t>x</a:t>
            </a:r>
            <a:r>
              <a:rPr lang="en-US" altLang="x-none" sz="1500" baseline="-25000" dirty="0">
                <a:latin typeface="+mn-lt"/>
                <a:ea typeface="Osaka" charset="-128"/>
              </a:rPr>
              <a:t>1</a:t>
            </a:r>
            <a:r>
              <a:rPr lang="en-US" altLang="x-none" sz="1500" dirty="0">
                <a:latin typeface="+mn-lt"/>
                <a:ea typeface="Osaka" charset="-128"/>
              </a:rPr>
              <a:t> = (7</a:t>
            </a:r>
            <a:r>
              <a:rPr lang="en-US" altLang="x-none" sz="1500" i="1" dirty="0">
                <a:latin typeface="+mn-lt"/>
                <a:ea typeface="Osaka" charset="-128"/>
              </a:rPr>
              <a:t>x</a:t>
            </a:r>
            <a:r>
              <a:rPr lang="en-US" altLang="x-none" sz="1500" i="1" baseline="-25000" dirty="0">
                <a:latin typeface="+mn-lt"/>
                <a:ea typeface="Osaka" charset="-128"/>
              </a:rPr>
              <a:t>0</a:t>
            </a:r>
            <a:r>
              <a:rPr lang="en-US" altLang="x-none" sz="1500" dirty="0">
                <a:latin typeface="+mn-lt"/>
                <a:ea typeface="Osaka" charset="-128"/>
              </a:rPr>
              <a:t> + 4) </a:t>
            </a:r>
            <a:r>
              <a:rPr lang="en-US" altLang="x-none" sz="1500" b="1" dirty="0">
                <a:latin typeface="+mn-lt"/>
                <a:ea typeface="Osaka" charset="-128"/>
              </a:rPr>
              <a:t>mod</a:t>
            </a:r>
            <a:r>
              <a:rPr lang="en-US" altLang="x-none" sz="1500" dirty="0">
                <a:latin typeface="+mn-lt"/>
                <a:ea typeface="Osaka" charset="-128"/>
              </a:rPr>
              <a:t> 9 = (7</a:t>
            </a:r>
            <a:r>
              <a:rPr lang="en-US" altLang="x-none" sz="1500" dirty="0">
                <a:latin typeface="+mn-lt"/>
              </a:rPr>
              <a:t>×</a:t>
            </a:r>
            <a:r>
              <a:rPr lang="en-US" altLang="x-none" sz="1500" dirty="0">
                <a:latin typeface="+mn-lt"/>
                <a:ea typeface="Osaka" charset="-128"/>
              </a:rPr>
              <a:t>3 + 4) </a:t>
            </a:r>
            <a:r>
              <a:rPr lang="en-US" altLang="x-none" sz="1500" b="1" dirty="0">
                <a:latin typeface="+mn-lt"/>
                <a:ea typeface="Osaka" charset="-128"/>
              </a:rPr>
              <a:t>mod</a:t>
            </a:r>
            <a:r>
              <a:rPr lang="en-US" altLang="x-none" sz="1500" dirty="0">
                <a:latin typeface="+mn-lt"/>
                <a:ea typeface="Osaka" charset="-128"/>
              </a:rPr>
              <a:t> 9 = 25 </a:t>
            </a:r>
            <a:r>
              <a:rPr lang="en-US" altLang="x-none" sz="1500" b="1" dirty="0">
                <a:latin typeface="+mn-lt"/>
                <a:ea typeface="Osaka" charset="-128"/>
              </a:rPr>
              <a:t>mod</a:t>
            </a:r>
            <a:r>
              <a:rPr lang="en-US" altLang="x-none" sz="1500" dirty="0">
                <a:latin typeface="+mn-lt"/>
                <a:ea typeface="Osaka" charset="-128"/>
              </a:rPr>
              <a:t> 9 = 7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2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1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(7×7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53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8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3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2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(7×8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60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6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4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3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(7×6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46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1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5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4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(7×1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11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2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baseline="-25000" dirty="0">
                <a:latin typeface="+mn-lt"/>
                <a:ea typeface="Osaka" charset="-128"/>
              </a:rPr>
              <a:t>…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D5CFEFB-6B3D-922C-49C8-38648D05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5D1AB3-DE74-1B01-EFBF-34CF55C5B43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Congruencies can be used to generate pseudorandom sequences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/>
      <p:bldP spid="4" grpId="0"/>
      <p:bldP spid="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199" y="1028700"/>
            <a:ext cx="8229599" cy="3543300"/>
          </a:xfrm>
        </p:spPr>
        <p:txBody>
          <a:bodyPr/>
          <a:lstStyle/>
          <a:p>
            <a:pPr>
              <a:buNone/>
            </a:pPr>
            <a:r>
              <a:rPr lang="en-US" altLang="x-none" dirty="0"/>
              <a:t>Cryptography is the study of </a:t>
            </a:r>
            <a:r>
              <a:rPr lang="en-US" altLang="x-none" dirty="0">
                <a:solidFill>
                  <a:srgbClr val="FF0000"/>
                </a:solidFill>
              </a:rPr>
              <a:t>secret messages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To encode a message using the Caesar cipher:</a:t>
            </a:r>
          </a:p>
          <a:p>
            <a:pPr lvl="1"/>
            <a:r>
              <a:rPr lang="en-US" altLang="x-none" dirty="0"/>
              <a:t>Choose a shift index </a:t>
            </a:r>
            <a:r>
              <a:rPr lang="en-US" altLang="x-none" i="1" dirty="0"/>
              <a:t>s</a:t>
            </a:r>
            <a:endParaRPr lang="en-US" altLang="x-none" dirty="0"/>
          </a:p>
          <a:p>
            <a:pPr lvl="1"/>
            <a:r>
              <a:rPr lang="en-US" altLang="x-none" dirty="0"/>
              <a:t>Convert each letter A-Z into a number 0-25</a:t>
            </a:r>
          </a:p>
          <a:p>
            <a:pPr lvl="1"/>
            <a:r>
              <a:rPr lang="en-US" altLang="x-none" dirty="0"/>
              <a:t>Compute </a:t>
            </a:r>
            <a:r>
              <a:rPr lang="en-US" altLang="x-none" i="1" dirty="0"/>
              <a:t>f</a:t>
            </a:r>
            <a:r>
              <a:rPr lang="en-US" altLang="x-none" dirty="0"/>
              <a:t>(</a:t>
            </a:r>
            <a:r>
              <a:rPr lang="en-US" altLang="x-none" i="1" dirty="0"/>
              <a:t>p</a:t>
            </a:r>
            <a:r>
              <a:rPr lang="en-US" altLang="x-none" dirty="0"/>
              <a:t>) = (</a:t>
            </a:r>
            <a:r>
              <a:rPr lang="en-US" altLang="x-none" i="1" dirty="0"/>
              <a:t>p</a:t>
            </a:r>
            <a:r>
              <a:rPr lang="en-US" altLang="x-none" dirty="0"/>
              <a:t> + </a:t>
            </a:r>
            <a:r>
              <a:rPr lang="en-US" altLang="x-none" i="1" dirty="0"/>
              <a:t>s)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26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Let </a:t>
            </a:r>
            <a:r>
              <a:rPr lang="en-US" altLang="x-none" i="1" dirty="0"/>
              <a:t>s</a:t>
            </a:r>
            <a:r>
              <a:rPr lang="en-US" altLang="x-none" dirty="0"/>
              <a:t> = 9.  Encode </a:t>
            </a:r>
            <a:r>
              <a:rPr lang="en-US" altLang="ja-JP" dirty="0"/>
              <a:t>“ATTACK”.</a:t>
            </a:r>
          </a:p>
          <a:p>
            <a:pPr lvl="1"/>
            <a:r>
              <a:rPr lang="en-US" altLang="x-none" dirty="0"/>
              <a:t>ATTACK = 0 19 19 0 2 10</a:t>
            </a:r>
          </a:p>
          <a:p>
            <a:pPr lvl="1"/>
            <a:r>
              <a:rPr lang="en-US" altLang="x-none" i="1" dirty="0"/>
              <a:t>f</a:t>
            </a:r>
            <a:r>
              <a:rPr lang="en-US" altLang="x-none" dirty="0"/>
              <a:t>(0) = 9, </a:t>
            </a:r>
            <a:r>
              <a:rPr lang="en-US" altLang="x-none" i="1" dirty="0"/>
              <a:t>f</a:t>
            </a:r>
            <a:r>
              <a:rPr lang="en-US" altLang="x-none" dirty="0"/>
              <a:t>(19) = 2, </a:t>
            </a:r>
            <a:r>
              <a:rPr lang="en-US" altLang="x-none" i="1" dirty="0"/>
              <a:t>f</a:t>
            </a:r>
            <a:r>
              <a:rPr lang="en-US" altLang="x-none" dirty="0"/>
              <a:t>(2) = 11, </a:t>
            </a:r>
            <a:r>
              <a:rPr lang="en-US" altLang="x-none" i="1" dirty="0"/>
              <a:t>f</a:t>
            </a:r>
            <a:r>
              <a:rPr lang="en-US" altLang="x-none" dirty="0"/>
              <a:t>(10) = 19</a:t>
            </a:r>
          </a:p>
          <a:p>
            <a:pPr lvl="1"/>
            <a:r>
              <a:rPr lang="en-US" altLang="x-none" dirty="0">
                <a:solidFill>
                  <a:srgbClr val="00B050"/>
                </a:solidFill>
              </a:rPr>
              <a:t>Encrypted message</a:t>
            </a:r>
            <a:r>
              <a:rPr lang="en-US" altLang="x-none" dirty="0"/>
              <a:t>: 9 2 2 9 11 19 = JCCJLT</a:t>
            </a:r>
          </a:p>
          <a:p>
            <a:pPr lvl="1"/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E7A49BE2-8969-8042-2EED-49D51F9F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7766C3-A137-870C-8304-39BC5AD62569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2300" dirty="0"/>
              <a:t>Cryptography: The Caesar cipher is based on congruencies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22518-6D90-59FC-D5A3-437BC46535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70" b="11017"/>
          <a:stretch>
            <a:fillRect/>
          </a:stretch>
        </p:blipFill>
        <p:spPr>
          <a:xfrm>
            <a:off x="6714841" y="1510100"/>
            <a:ext cx="1810318" cy="140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85850"/>
            <a:ext cx="8229599" cy="35433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rgbClr val="FF0000"/>
                </a:solidFill>
              </a:rPr>
              <a:t>That is</a:t>
            </a:r>
            <a:r>
              <a:rPr lang="en-US" altLang="x-none" dirty="0"/>
              <a:t>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</a:t>
            </a:r>
            <a:r>
              <a:rPr lang="en-US" altLang="x-none" i="1" dirty="0"/>
              <a:t>p</a:t>
            </a:r>
            <a:r>
              <a:rPr lang="en-US" altLang="x-none" dirty="0"/>
              <a:t>) = (</a:t>
            </a:r>
            <a:r>
              <a:rPr lang="en-US" altLang="x-none" i="1" dirty="0"/>
              <a:t>p</a:t>
            </a:r>
            <a:r>
              <a:rPr lang="en-US" altLang="x-none" dirty="0"/>
              <a:t> – </a:t>
            </a:r>
            <a:r>
              <a:rPr lang="en-US" altLang="x-none" i="1" dirty="0"/>
              <a:t>s)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26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Assume that </a:t>
            </a:r>
            <a:r>
              <a:rPr lang="en-US" altLang="x-none" i="1" dirty="0"/>
              <a:t>s</a:t>
            </a:r>
            <a:r>
              <a:rPr lang="en-US" altLang="x-none" dirty="0"/>
              <a:t> = 3.  Decrypt the message </a:t>
            </a:r>
            <a:r>
              <a:rPr lang="en-US" altLang="ja-JP" dirty="0"/>
              <a:t>“</a:t>
            </a:r>
            <a:r>
              <a:rPr lang="en-US" dirty="0"/>
              <a:t>UHWUHDW</a:t>
            </a:r>
            <a:r>
              <a:rPr lang="en-US" altLang="ja-JP" dirty="0"/>
              <a:t>”.</a:t>
            </a:r>
          </a:p>
          <a:p>
            <a:pPr marL="556022" lvl="1" indent="-255985"/>
            <a:r>
              <a:rPr lang="en-US" dirty="0"/>
              <a:t>UHWUHDW </a:t>
            </a:r>
            <a:r>
              <a:rPr lang="en-US" altLang="x-none" dirty="0"/>
              <a:t>= 20 7 22 20 7 3 22</a:t>
            </a:r>
          </a:p>
          <a:p>
            <a:pPr marL="556022" lvl="1" indent="-255985"/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(20) = 17,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(7) = 4,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(22) = 19,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(3) = 0</a:t>
            </a:r>
          </a:p>
          <a:p>
            <a:pPr marL="556022" lvl="1" indent="-255985"/>
            <a:r>
              <a:rPr lang="en-US" altLang="x-none" dirty="0">
                <a:solidFill>
                  <a:srgbClr val="00B050"/>
                </a:solidFill>
              </a:rPr>
              <a:t>Decrypted result</a:t>
            </a:r>
            <a:r>
              <a:rPr lang="en-US" altLang="x-none" dirty="0"/>
              <a:t>:  17 4 19 17 4 0 19 = RETREAT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8817F04-AC32-637F-0C4B-2F1812CF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6DA04F-7947-02B4-A912-DDACE4454DD4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Decryption involves using the inverse function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Number theory </a:t>
            </a:r>
            <a:r>
              <a:rPr lang="en-US" altLang="x-none" dirty="0"/>
              <a:t>is the study of integers and their properties</a:t>
            </a:r>
          </a:p>
          <a:p>
            <a:endParaRPr lang="en-US" altLang="x-none" dirty="0"/>
          </a:p>
          <a:p>
            <a:r>
              <a:rPr lang="en-US" altLang="x-none" dirty="0"/>
              <a:t>Divisibility, modular arithmetic, and congruency are used throughout computer science</a:t>
            </a:r>
          </a:p>
          <a:p>
            <a:pPr lvl="1"/>
            <a:r>
              <a:rPr lang="en-US" altLang="x-none" dirty="0"/>
              <a:t>Later in Chapter 4 we will see how these are used throughout computer science</a:t>
            </a:r>
          </a:p>
          <a:p>
            <a:pPr lvl="1"/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Next time:</a:t>
            </a:r>
          </a:p>
          <a:p>
            <a:pPr lvl="1"/>
            <a:r>
              <a:rPr lang="en-US" altLang="x-none" dirty="0"/>
              <a:t>Integer representations (Section 4.2)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E6F414A-1C1D-016D-AD9B-FC838239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8947-625B-B384-4FC2-42618A8D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8277"/>
            <a:ext cx="8229600" cy="742950"/>
          </a:xfrm>
        </p:spPr>
        <p:txBody>
          <a:bodyPr/>
          <a:lstStyle/>
          <a:p>
            <a:pPr algn="ctr"/>
            <a:r>
              <a:rPr lang="en-US" dirty="0"/>
              <a:t>Extra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16A1E-D814-3E37-46FD-BB3D877E26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77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199" y="1121179"/>
            <a:ext cx="8229599" cy="394335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Cryptography is the study of </a:t>
            </a:r>
            <a:r>
              <a:rPr lang="en-US" altLang="x-none" dirty="0">
                <a:solidFill>
                  <a:srgbClr val="FF0000"/>
                </a:solidFill>
              </a:rPr>
              <a:t>secret messages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Uses of cryptography:</a:t>
            </a:r>
          </a:p>
          <a:p>
            <a:pPr lvl="1"/>
            <a:r>
              <a:rPr lang="en-US" altLang="x-none" dirty="0"/>
              <a:t>Protecting medical records</a:t>
            </a:r>
          </a:p>
          <a:p>
            <a:pPr lvl="1"/>
            <a:r>
              <a:rPr lang="en-US" altLang="x-none" dirty="0"/>
              <a:t>Storing and transmitting military secrets</a:t>
            </a:r>
          </a:p>
          <a:p>
            <a:pPr lvl="1"/>
            <a:r>
              <a:rPr lang="en-US" altLang="x-none" dirty="0"/>
              <a:t>Secure web browsing</a:t>
            </a:r>
          </a:p>
          <a:p>
            <a:pPr lvl="1"/>
            <a:r>
              <a:rPr lang="en-US" altLang="x-none" dirty="0"/>
              <a:t>…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>
                <a:solidFill>
                  <a:schemeClr val="bg2"/>
                </a:solidFill>
              </a:rPr>
              <a:t>Congruencies</a:t>
            </a:r>
            <a:r>
              <a:rPr lang="en-US" altLang="x-none" dirty="0"/>
              <a:t> are used in cryptosystems from antiquity, as well as in modern-day algorithms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Since modern algorithms require quite a bit of background to discuss, we</a:t>
            </a:r>
            <a:r>
              <a:rPr lang="en-US" altLang="ja-JP" dirty="0"/>
              <a:t>’ll examine an ancient cryptosystem</a:t>
            </a:r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00EBFCB-5FB7-0F53-CA9F-7B540E19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D37F4A-65EB-41EB-BD25-53130C980CC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The field of cryptography makes heavy use of number theory and congruencies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3711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9F29B1-52B9-8C11-3439-45B1B71BC4FE}"/>
              </a:ext>
            </a:extLst>
          </p:cNvPr>
          <p:cNvSpPr txBox="1">
            <a:spLocks/>
          </p:cNvSpPr>
          <p:nvPr/>
        </p:nvSpPr>
        <p:spPr>
          <a:xfrm>
            <a:off x="487276" y="1143000"/>
            <a:ext cx="6841375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Integers and division</a:t>
            </a:r>
          </a:p>
          <a:p>
            <a:pPr lvl="1"/>
            <a:r>
              <a:rPr lang="en-US" altLang="x-none" dirty="0"/>
              <a:t>The division algorithm</a:t>
            </a:r>
          </a:p>
          <a:p>
            <a:pPr lvl="1"/>
            <a:r>
              <a:rPr lang="en-US" altLang="x-none" dirty="0"/>
              <a:t>Modular arithmetic</a:t>
            </a:r>
          </a:p>
          <a:p>
            <a:pPr lvl="1"/>
            <a:r>
              <a:rPr lang="en-US" altLang="x-none" dirty="0"/>
              <a:t>Applications of modular arithmetic</a:t>
            </a:r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What is number theory?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Number theory </a:t>
            </a:r>
            <a:r>
              <a:rPr lang="en-US" altLang="x-none" dirty="0"/>
              <a:t>is the branch of mathematics that explores the integers and their properties.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Number theory has many applications within computer science, including:</a:t>
            </a:r>
          </a:p>
          <a:p>
            <a:pPr marL="556022" lvl="1" indent="-255985"/>
            <a:r>
              <a:rPr lang="en-US" altLang="x-none" dirty="0"/>
              <a:t>Organizing data</a:t>
            </a:r>
          </a:p>
          <a:p>
            <a:pPr marL="556022" lvl="1" indent="-255985"/>
            <a:r>
              <a:rPr lang="en-US" altLang="x-none" dirty="0"/>
              <a:t>Encrypting sensitive data</a:t>
            </a:r>
          </a:p>
          <a:p>
            <a:pPr marL="556022" lvl="1" indent="-255985"/>
            <a:r>
              <a:rPr lang="en-US" altLang="x-none" dirty="0"/>
              <a:t>Developing error correcting codes</a:t>
            </a:r>
          </a:p>
          <a:p>
            <a:pPr marL="556022" lvl="1" indent="-255985"/>
            <a:r>
              <a:rPr lang="en-US" altLang="x-none" dirty="0"/>
              <a:t>Generating </a:t>
            </a:r>
            <a:r>
              <a:rPr lang="en-US" altLang="ja-JP" dirty="0"/>
              <a:t>“random” numbers</a:t>
            </a:r>
          </a:p>
          <a:p>
            <a:pPr marL="556022" lvl="1" indent="-255985"/>
            <a:r>
              <a:rPr lang="en-US" altLang="x-none" dirty="0"/>
              <a:t>…</a:t>
            </a:r>
          </a:p>
          <a:p>
            <a:pPr marL="556022" lvl="1" indent="-255985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We will only scratch the surface…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0F7A31D-52AC-7BF0-F9FA-30273E76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26" name="Picture 2" descr="Dice ">
            <a:extLst>
              <a:ext uri="{FF2B5EF4-FFF2-40B4-BE49-F238E27FC236}">
                <a16:creationId xmlns:a16="http://schemas.microsoft.com/office/drawing/2014/main" id="{32A019B1-0230-01E3-04B2-3E3CA579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13055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3143"/>
            <a:ext cx="8229599" cy="354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Definition</a:t>
            </a:r>
            <a:r>
              <a:rPr lang="en-US" altLang="x-none" b="1" i="1" dirty="0"/>
              <a:t>:</a:t>
            </a:r>
            <a:r>
              <a:rPr lang="en-US" altLang="x-none" dirty="0"/>
              <a:t>  If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integers and </a:t>
            </a:r>
            <a:r>
              <a:rPr lang="en-US" altLang="x-none" i="1" dirty="0"/>
              <a:t>a</a:t>
            </a:r>
            <a:r>
              <a:rPr lang="en-US" altLang="x-none" dirty="0"/>
              <a:t> ≠ 0, we say that </a:t>
            </a:r>
            <a:r>
              <a:rPr lang="en-US" altLang="x-none" i="1" dirty="0"/>
              <a:t>a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FF0000"/>
                </a:solidFill>
              </a:rPr>
              <a:t>divides </a:t>
            </a:r>
            <a:r>
              <a:rPr lang="en-US" altLang="x-none" i="1" dirty="0"/>
              <a:t>b</a:t>
            </a:r>
            <a:r>
              <a:rPr lang="en-US" altLang="x-none" dirty="0"/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there is an integer </a:t>
            </a:r>
            <a:r>
              <a:rPr lang="en-US" altLang="x-none" i="1" dirty="0"/>
              <a:t>c</a:t>
            </a:r>
            <a:r>
              <a:rPr lang="en-US" altLang="x-none" dirty="0"/>
              <a:t> such that </a:t>
            </a:r>
            <a:r>
              <a:rPr lang="en-US" altLang="x-none" i="1" dirty="0"/>
              <a:t>b</a:t>
            </a:r>
            <a:r>
              <a:rPr lang="en-US" altLang="x-none" dirty="0"/>
              <a:t> = </a:t>
            </a:r>
            <a:r>
              <a:rPr lang="en-US" altLang="x-none" i="1" dirty="0"/>
              <a:t>ac</a:t>
            </a:r>
            <a:r>
              <a:rPr lang="en-US" altLang="x-none" dirty="0"/>
              <a:t>.  We write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 to say that </a:t>
            </a:r>
            <a:r>
              <a:rPr lang="en-US" altLang="x-none" i="1" dirty="0"/>
              <a:t>a</a:t>
            </a:r>
            <a:r>
              <a:rPr lang="en-US" altLang="x-none" dirty="0"/>
              <a:t> divides </a:t>
            </a:r>
            <a:r>
              <a:rPr lang="en-US" altLang="x-none" i="1" dirty="0"/>
              <a:t>b</a:t>
            </a:r>
            <a:r>
              <a:rPr lang="en-US" altLang="x-none" dirty="0"/>
              <a:t>, and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 to say that </a:t>
            </a:r>
            <a:r>
              <a:rPr lang="en-US" altLang="x-none" i="1" dirty="0"/>
              <a:t>a</a:t>
            </a:r>
            <a:r>
              <a:rPr lang="en-US" altLang="x-none" dirty="0"/>
              <a:t> does not divide </a:t>
            </a:r>
            <a:r>
              <a:rPr lang="en-US" altLang="x-none" i="1" dirty="0"/>
              <a:t>b</a:t>
            </a:r>
            <a:r>
              <a:rPr lang="en-US" altLang="x-none" dirty="0"/>
              <a:t>.</a:t>
            </a:r>
          </a:p>
          <a:p>
            <a:pPr marL="300038" lvl="1" indent="0"/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Mathematically</a:t>
            </a:r>
            <a:r>
              <a:rPr lang="en-US" altLang="x-none" b="1" i="1" dirty="0"/>
              <a:t>:</a:t>
            </a:r>
            <a:r>
              <a:rPr lang="en-US" altLang="x-none" dirty="0"/>
              <a:t> 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 ⇔ ∃ </a:t>
            </a:r>
            <a:r>
              <a:rPr lang="en-US" altLang="x-none" i="1" dirty="0" err="1"/>
              <a:t>c</a:t>
            </a:r>
            <a:r>
              <a:rPr lang="en-US" altLang="x-none" dirty="0" err="1"/>
              <a:t>∈</a:t>
            </a:r>
            <a:r>
              <a:rPr lang="en-US" altLang="x-none" b="1" dirty="0" err="1"/>
              <a:t>Z</a:t>
            </a:r>
            <a:r>
              <a:rPr lang="en-US" altLang="x-none" dirty="0"/>
              <a:t> (</a:t>
            </a:r>
            <a:r>
              <a:rPr lang="en-US" altLang="x-none" i="1" dirty="0"/>
              <a:t>b</a:t>
            </a:r>
            <a:r>
              <a:rPr lang="en-US" altLang="x-none" dirty="0"/>
              <a:t> = </a:t>
            </a:r>
            <a:r>
              <a:rPr lang="en-US" altLang="x-none" i="1" dirty="0"/>
              <a:t>ac</a:t>
            </a:r>
            <a:r>
              <a:rPr lang="en-US" altLang="x-none" dirty="0"/>
              <a:t>)</a:t>
            </a:r>
            <a:endParaRPr lang="en-US" altLang="x-none" b="1" i="1" dirty="0"/>
          </a:p>
          <a:p>
            <a:pPr marL="300038" lvl="1" indent="0"/>
            <a:endParaRPr lang="en-US" altLang="x-none" b="1" i="1" dirty="0"/>
          </a:p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Note</a:t>
            </a:r>
            <a:r>
              <a:rPr lang="en-US" altLang="x-none" dirty="0">
                <a:solidFill>
                  <a:srgbClr val="C00000"/>
                </a:solidFill>
              </a:rPr>
              <a:t>:  </a:t>
            </a:r>
            <a:r>
              <a:rPr lang="en-US" altLang="x-none" dirty="0"/>
              <a:t>If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, then </a:t>
            </a:r>
          </a:p>
          <a:p>
            <a:pPr marL="300038" lvl="1" indent="0"/>
            <a:r>
              <a:rPr lang="en-US" altLang="x-none" i="1" dirty="0"/>
              <a:t>a</a:t>
            </a:r>
            <a:r>
              <a:rPr lang="en-US" altLang="x-none" dirty="0"/>
              <a:t> is called a </a:t>
            </a:r>
            <a:r>
              <a:rPr lang="en-US" altLang="x-none" dirty="0">
                <a:solidFill>
                  <a:srgbClr val="FF0000"/>
                </a:solidFill>
              </a:rPr>
              <a:t>factor </a:t>
            </a:r>
            <a:r>
              <a:rPr lang="en-US" altLang="x-none" dirty="0"/>
              <a:t>of </a:t>
            </a:r>
            <a:r>
              <a:rPr lang="en-US" altLang="x-none" i="1" dirty="0"/>
              <a:t>b</a:t>
            </a:r>
          </a:p>
          <a:p>
            <a:pPr marL="300038" lvl="1" indent="0"/>
            <a:r>
              <a:rPr lang="en-US" altLang="x-none" i="1" dirty="0"/>
              <a:t>b</a:t>
            </a:r>
            <a:r>
              <a:rPr lang="en-US" altLang="x-none" dirty="0"/>
              <a:t> is called a </a:t>
            </a:r>
            <a:r>
              <a:rPr lang="en-US" altLang="x-none" dirty="0">
                <a:solidFill>
                  <a:srgbClr val="FF0000"/>
                </a:solidFill>
              </a:rPr>
              <a:t>multiple </a:t>
            </a:r>
            <a:r>
              <a:rPr lang="en-US" altLang="x-none" dirty="0"/>
              <a:t>of </a:t>
            </a:r>
            <a:r>
              <a:rPr lang="en-US" altLang="x-none" i="1" dirty="0"/>
              <a:t>a</a:t>
            </a:r>
          </a:p>
          <a:p>
            <a:pPr marL="300038" lvl="1" indent="0"/>
            <a:endParaRPr lang="en-US" altLang="x-none" i="1" dirty="0"/>
          </a:p>
          <a:p>
            <a:pPr marL="0" indent="0">
              <a:buNone/>
            </a:pPr>
            <a:r>
              <a:rPr lang="en-US" altLang="x-none" dirty="0"/>
              <a:t>We</a:t>
            </a:r>
            <a:r>
              <a:rPr lang="en-US" altLang="ja-JP" dirty="0"/>
              <a:t>’ve been using the notion of divisibility all along!</a:t>
            </a:r>
          </a:p>
          <a:p>
            <a:pPr marL="300038" lvl="1" indent="0"/>
            <a:r>
              <a:rPr lang="en-US" altLang="x-none" dirty="0"/>
              <a:t>E = {x | x = 2</a:t>
            </a:r>
            <a:r>
              <a:rPr lang="en-US" altLang="x-none" i="1" dirty="0"/>
              <a:t>k </a:t>
            </a:r>
            <a:r>
              <a:rPr lang="en-US" altLang="x-none" dirty="0"/>
              <a:t>∧ </a:t>
            </a:r>
            <a:r>
              <a:rPr lang="en-US" altLang="x-none" i="1" dirty="0"/>
              <a:t>k</a:t>
            </a:r>
            <a:r>
              <a:rPr lang="en-US" altLang="x-none" dirty="0"/>
              <a:t> ∈ </a:t>
            </a:r>
            <a:r>
              <a:rPr lang="en-US" altLang="x-none" b="1" dirty="0"/>
              <a:t>Z</a:t>
            </a:r>
            <a:r>
              <a:rPr lang="en-US" altLang="x-none" dirty="0"/>
              <a:t>}</a:t>
            </a:r>
          </a:p>
        </p:txBody>
      </p:sp>
      <p:sp>
        <p:nvSpPr>
          <p:cNvPr id="19459" name="TextBox 3"/>
          <p:cNvSpPr txBox="1">
            <a:spLocks/>
          </p:cNvSpPr>
          <p:nvPr/>
        </p:nvSpPr>
        <p:spPr bwMode="auto">
          <a:xfrm rot="1090262">
            <a:off x="7934846" y="1500423"/>
            <a:ext cx="239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dirty="0"/>
              <a:t>/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37E06D99-1B37-D8A7-E288-FD14B85D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C338D1-DA68-D0CB-ECFC-F19784A1ABF9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x-none" sz="3200" dirty="0"/>
              <a:t>The notion of divisibility is one of the most basic properties of the integers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8700"/>
            <a:ext cx="8121535" cy="3886200"/>
          </a:xfrm>
        </p:spPr>
        <p:txBody>
          <a:bodyPr>
            <a:normAutofit/>
          </a:bodyPr>
          <a:lstStyle/>
          <a:p>
            <a:pPr marL="255985" indent="-255985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Examples</a:t>
            </a:r>
            <a:r>
              <a:rPr lang="en-US" altLang="x-none" b="1" i="1" dirty="0"/>
              <a:t>:</a:t>
            </a:r>
            <a:endParaRPr lang="en-US" altLang="x-none" dirty="0"/>
          </a:p>
          <a:p>
            <a:pPr marL="556022" lvl="1" indent="-255985"/>
            <a:r>
              <a:rPr lang="en-US" altLang="x-none" dirty="0"/>
              <a:t>Does 4 | 16?		</a:t>
            </a:r>
            <a:r>
              <a:rPr lang="en-US" altLang="x-none" dirty="0">
                <a:solidFill>
                  <a:srgbClr val="008000"/>
                </a:solidFill>
              </a:rPr>
              <a:t>Yes, 16 = 4 × 4</a:t>
            </a:r>
          </a:p>
          <a:p>
            <a:pPr marL="556022" lvl="1" indent="-255985"/>
            <a:r>
              <a:rPr lang="en-US" altLang="x-none" dirty="0"/>
              <a:t>Does 3 | 11?	</a:t>
            </a:r>
            <a:r>
              <a:rPr lang="en-US" altLang="x-none" dirty="0">
                <a:solidFill>
                  <a:srgbClr val="C00000"/>
                </a:solidFill>
              </a:rPr>
              <a:t>	No, because 11/3 is not an integer</a:t>
            </a:r>
          </a:p>
          <a:p>
            <a:pPr marL="556022" lvl="1" indent="-255985"/>
            <a:r>
              <a:rPr lang="en-US" altLang="x-none" dirty="0"/>
              <a:t>Does 7 | 42?		</a:t>
            </a:r>
            <a:r>
              <a:rPr lang="en-US" altLang="x-none" dirty="0">
                <a:solidFill>
                  <a:srgbClr val="008000"/>
                </a:solidFill>
              </a:rPr>
              <a:t>Yes, 42 = 7 × 6</a:t>
            </a:r>
          </a:p>
          <a:p>
            <a:pPr marL="813197" lvl="2" indent="-255985"/>
            <a:endParaRPr lang="en-US" altLang="x-none" dirty="0"/>
          </a:p>
          <a:p>
            <a:pPr marL="255985" indent="-255985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Question</a:t>
            </a:r>
            <a:r>
              <a:rPr lang="en-US" altLang="x-none" b="1" i="1" dirty="0"/>
              <a:t>:</a:t>
            </a:r>
            <a:r>
              <a:rPr lang="en-US" altLang="x-none" dirty="0"/>
              <a:t>  Let </a:t>
            </a:r>
            <a:r>
              <a:rPr lang="en-US" altLang="x-none" i="1" dirty="0"/>
              <a:t>n</a:t>
            </a:r>
            <a:r>
              <a:rPr lang="en-US" altLang="x-none" dirty="0"/>
              <a:t> and </a:t>
            </a:r>
            <a:r>
              <a:rPr lang="en-US" altLang="x-none" i="1" dirty="0"/>
              <a:t>d</a:t>
            </a:r>
            <a:r>
              <a:rPr lang="en-US" altLang="x-none" dirty="0"/>
              <a:t> be two positive integers.  How many positive integers not exceeding </a:t>
            </a:r>
            <a:r>
              <a:rPr lang="en-US" altLang="x-none" i="1" dirty="0"/>
              <a:t>n</a:t>
            </a:r>
            <a:r>
              <a:rPr lang="en-US" altLang="x-none" dirty="0"/>
              <a:t> are divisible by </a:t>
            </a:r>
            <a:r>
              <a:rPr lang="en-US" altLang="x-none" i="1" dirty="0"/>
              <a:t>d</a:t>
            </a:r>
            <a:r>
              <a:rPr lang="en-US" altLang="x-none" dirty="0"/>
              <a:t>?</a:t>
            </a:r>
          </a:p>
          <a:p>
            <a:pPr marL="813197" lvl="2" indent="-255985">
              <a:buNone/>
            </a:pPr>
            <a:endParaRPr lang="en-US" altLang="x-none" dirty="0"/>
          </a:p>
          <a:p>
            <a:pPr marL="255985" indent="-255985">
              <a:buNone/>
            </a:pPr>
            <a:r>
              <a:rPr lang="en-US" altLang="x-none" dirty="0">
                <a:solidFill>
                  <a:srgbClr val="FF0000"/>
                </a:solidFill>
              </a:rPr>
              <a:t>Answer</a:t>
            </a:r>
            <a:r>
              <a:rPr lang="en-US" altLang="x-none" dirty="0">
                <a:solidFill>
                  <a:srgbClr val="C00000"/>
                </a:solidFill>
              </a:rPr>
              <a:t>:  </a:t>
            </a:r>
            <a:r>
              <a:rPr lang="en-US" altLang="x-none" dirty="0"/>
              <a:t>We want to count the number of integers of the form </a:t>
            </a:r>
            <a:r>
              <a:rPr lang="en-US" altLang="x-none" i="1" dirty="0"/>
              <a:t>dk</a:t>
            </a:r>
            <a:r>
              <a:rPr lang="en-US" altLang="x-none" dirty="0"/>
              <a:t> that are no more than </a:t>
            </a:r>
            <a:r>
              <a:rPr lang="en-US" altLang="x-none" i="1" dirty="0"/>
              <a:t>n</a:t>
            </a:r>
            <a:r>
              <a:rPr lang="en-US" altLang="x-none" dirty="0"/>
              <a:t>.  That is, we want to know the number of integers </a:t>
            </a:r>
            <a:r>
              <a:rPr lang="en-US" altLang="x-none" i="1" dirty="0"/>
              <a:t>k</a:t>
            </a:r>
            <a:r>
              <a:rPr lang="en-US" altLang="x-none" dirty="0"/>
              <a:t> with 0 &lt; </a:t>
            </a:r>
            <a:r>
              <a:rPr lang="en-US" altLang="x-none" i="1" dirty="0"/>
              <a:t>dk</a:t>
            </a:r>
            <a:r>
              <a:rPr lang="en-US" altLang="x-none" dirty="0"/>
              <a:t> ≤ </a:t>
            </a:r>
            <a:r>
              <a:rPr lang="en-US" altLang="x-none" i="1" dirty="0"/>
              <a:t>n</a:t>
            </a:r>
            <a:r>
              <a:rPr lang="en-US" altLang="x-none" dirty="0"/>
              <a:t>, or 0 &lt; k ≤ </a:t>
            </a:r>
            <a:r>
              <a:rPr lang="en-US" altLang="x-none" i="1" dirty="0"/>
              <a:t>n/d</a:t>
            </a:r>
            <a:r>
              <a:rPr lang="en-US" altLang="x-none" dirty="0"/>
              <a:t>.  Therefore, there are ⌊</a:t>
            </a:r>
            <a:r>
              <a:rPr lang="en-US" altLang="x-none" i="1" dirty="0"/>
              <a:t>n/d</a:t>
            </a:r>
            <a:r>
              <a:rPr lang="en-US" altLang="x-none" dirty="0"/>
              <a:t>⌋ positive integers not exceeding </a:t>
            </a:r>
            <a:r>
              <a:rPr lang="en-US" altLang="x-none" i="1" dirty="0"/>
              <a:t>n</a:t>
            </a:r>
            <a:r>
              <a:rPr lang="en-US" altLang="x-none" dirty="0"/>
              <a:t> that are divisible by </a:t>
            </a:r>
            <a:r>
              <a:rPr lang="en-US" altLang="x-none" i="1" dirty="0"/>
              <a:t>d</a:t>
            </a:r>
            <a:r>
              <a:rPr lang="en-US" altLang="x-none" dirty="0"/>
              <a:t>.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56759" y="1404850"/>
            <a:ext cx="3143250" cy="24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56759" y="1689097"/>
            <a:ext cx="3143250" cy="24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13909" y="1968830"/>
            <a:ext cx="3143250" cy="29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Division examples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FACB5C3-0303-A591-CA22-66BC6023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3818A-E3A3-45EE-57DD-FB89DB017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22503FCC-02C4-3656-BDA2-562FE920A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5BBC973-7A0E-49D0-B218-1EF873D0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9296F7-F8FA-A9CB-61A0-38C067E88D40}"/>
              </a:ext>
            </a:extLst>
          </p:cNvPr>
          <p:cNvGrpSpPr/>
          <p:nvPr/>
        </p:nvGrpSpPr>
        <p:grpSpPr>
          <a:xfrm>
            <a:off x="3583477" y="2288485"/>
            <a:ext cx="1977046" cy="954107"/>
            <a:chOff x="3525276" y="3600450"/>
            <a:chExt cx="1977046" cy="954107"/>
          </a:xfrm>
        </p:grpSpPr>
        <p:pic>
          <p:nvPicPr>
            <p:cNvPr id="4" name="Picture 3" descr="Top Hat FAQs • Resource • BYU-Idaho Learning and Teaching">
              <a:extLst>
                <a:ext uri="{FF2B5EF4-FFF2-40B4-BE49-F238E27FC236}">
                  <a16:creationId xmlns:a16="http://schemas.microsoft.com/office/drawing/2014/main" id="{934EE3C7-0091-644D-8AE4-B57D6151BF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0" t="16631" r="29430" b="15597"/>
            <a:stretch>
              <a:fillRect/>
            </a:stretch>
          </p:blipFill>
          <p:spPr bwMode="auto">
            <a:xfrm>
              <a:off x="4744901" y="3600450"/>
              <a:ext cx="757421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3EED13-F282-51B2-4D31-9A91D6D6477F}"/>
                </a:ext>
              </a:extLst>
            </p:cNvPr>
            <p:cNvSpPr txBox="1"/>
            <p:nvPr/>
          </p:nvSpPr>
          <p:spPr>
            <a:xfrm>
              <a:off x="3525276" y="3877448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2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Important properties of divisibility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Property 1</a:t>
                </a:r>
                <a:r>
                  <a:rPr lang="en-US" altLang="x-none" b="1" i="1" dirty="0"/>
                  <a:t>:</a:t>
                </a:r>
                <a:r>
                  <a:rPr lang="en-US" altLang="x-none" dirty="0"/>
                  <a:t>  If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 and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, then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(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 +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altLang="x-none" dirty="0"/>
                  <a:t>,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𝑎𝑗</m:t>
                    </m:r>
                  </m:oMath>
                </a14:m>
                <a:r>
                  <a:rPr lang="en-US" altLang="x-none" dirty="0"/>
                  <a:t>, so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x-none" dirty="0"/>
                  <a:t>,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altLang="x-none" dirty="0"/>
              </a:p>
              <a:p>
                <a:pPr>
                  <a:buFont typeface="Wingdings" charset="2"/>
                  <a:buNone/>
                </a:pPr>
                <a:endParaRPr lang="en-US" altLang="x-none" dirty="0"/>
              </a:p>
              <a:p>
                <a:pPr>
                  <a:buFont typeface="Wingdings" charset="2"/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Property 2</a:t>
                </a:r>
                <a:r>
                  <a:rPr lang="en-US" altLang="x-none" b="1" i="1" dirty="0"/>
                  <a:t>:</a:t>
                </a:r>
                <a:r>
                  <a:rPr lang="en-US" altLang="x-none" dirty="0"/>
                  <a:t>  If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, then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 err="1"/>
                  <a:t>bc</a:t>
                </a:r>
                <a:r>
                  <a:rPr lang="en-US" altLang="x-none" dirty="0"/>
                  <a:t> for all integers c.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altLang="x-none" dirty="0"/>
                  <a:t>, so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𝑘𝑐</m:t>
                        </m:r>
                      </m:e>
                    </m:d>
                  </m:oMath>
                </a14:m>
                <a:r>
                  <a:rPr lang="en-US" altLang="x-none" dirty="0"/>
                  <a:t>,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altLang="x-none" dirty="0"/>
              </a:p>
              <a:p>
                <a:pPr>
                  <a:buFont typeface="Wingdings" charset="2"/>
                  <a:buNone/>
                </a:pPr>
                <a:endParaRPr lang="en-US" altLang="x-none" b="1" i="1" dirty="0"/>
              </a:p>
              <a:p>
                <a:pPr>
                  <a:buFont typeface="Wingdings" charset="2"/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Property 3</a:t>
                </a:r>
                <a:r>
                  <a:rPr lang="en-US" altLang="x-none" b="1" i="1" dirty="0"/>
                  <a:t>:</a:t>
                </a:r>
                <a:r>
                  <a:rPr lang="en-US" altLang="x-none" dirty="0"/>
                  <a:t>  If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 and </a:t>
                </a:r>
                <a:r>
                  <a:rPr lang="en-US" altLang="x-none" i="1" dirty="0"/>
                  <a:t>b </a:t>
                </a:r>
                <a:r>
                  <a:rPr lang="en-US" altLang="x-none" dirty="0"/>
                  <a:t>|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, then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𝑏𝑗</m:t>
                    </m:r>
                  </m:oMath>
                </a14:m>
                <a:r>
                  <a:rPr lang="en-US" altLang="x-none" dirty="0"/>
                  <a:t>, so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𝑎𝑗𝑘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e>
                    </m:d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x-non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1BD2289-B943-9437-8470-1FA60507D2BB}"/>
              </a:ext>
            </a:extLst>
          </p:cNvPr>
          <p:cNvSpPr/>
          <p:nvPr/>
        </p:nvSpPr>
        <p:spPr bwMode="auto">
          <a:xfrm>
            <a:off x="1097280" y="1604356"/>
            <a:ext cx="5532120" cy="4987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5743F7-9CC6-B5EC-F2D7-7860495335F5}"/>
              </a:ext>
            </a:extLst>
          </p:cNvPr>
          <p:cNvSpPr/>
          <p:nvPr/>
        </p:nvSpPr>
        <p:spPr bwMode="auto">
          <a:xfrm>
            <a:off x="1097280" y="2514601"/>
            <a:ext cx="5589270" cy="4987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A8ADB-07BA-45A1-0D14-2CCFB41237D1}"/>
              </a:ext>
            </a:extLst>
          </p:cNvPr>
          <p:cNvSpPr/>
          <p:nvPr/>
        </p:nvSpPr>
        <p:spPr bwMode="auto">
          <a:xfrm>
            <a:off x="1097280" y="3486150"/>
            <a:ext cx="5532120" cy="6286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1500FB60-0B16-7F25-38EB-BAB0F52E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Division algorithm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73825" y="1028700"/>
            <a:ext cx="8229600" cy="3943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Theorem</a:t>
            </a:r>
            <a:r>
              <a:rPr lang="en-US" altLang="x-none" b="1" i="1" dirty="0"/>
              <a:t>:</a:t>
            </a:r>
            <a:r>
              <a:rPr lang="en-US" altLang="x-none" i="1" dirty="0"/>
              <a:t>  </a:t>
            </a:r>
            <a:r>
              <a:rPr lang="en-US" altLang="x-none" dirty="0"/>
              <a:t>Let </a:t>
            </a:r>
            <a:r>
              <a:rPr lang="en-US" altLang="x-none" i="1" dirty="0"/>
              <a:t>a</a:t>
            </a:r>
            <a:r>
              <a:rPr lang="en-US" altLang="x-none" dirty="0"/>
              <a:t> be an integer and let </a:t>
            </a:r>
            <a:r>
              <a:rPr lang="en-US" altLang="x-none" i="1" dirty="0"/>
              <a:t>d</a:t>
            </a:r>
            <a:r>
              <a:rPr lang="en-US" altLang="x-none" dirty="0"/>
              <a:t> be a positive integer.  There are unique integers </a:t>
            </a:r>
            <a:r>
              <a:rPr lang="en-US" altLang="x-none" i="1" dirty="0"/>
              <a:t>q</a:t>
            </a:r>
            <a:r>
              <a:rPr lang="en-US" altLang="x-none" dirty="0"/>
              <a:t> and </a:t>
            </a:r>
            <a:r>
              <a:rPr lang="en-US" altLang="x-none" i="1" dirty="0"/>
              <a:t>r</a:t>
            </a:r>
            <a:r>
              <a:rPr lang="en-US" altLang="x-none" dirty="0"/>
              <a:t>, with</a:t>
            </a:r>
          </a:p>
          <a:p>
            <a:pPr marL="0" indent="0" algn="ctr">
              <a:buNone/>
            </a:pPr>
            <a:br>
              <a:rPr lang="en-US" altLang="x-none" dirty="0"/>
            </a:br>
            <a:r>
              <a:rPr lang="en-US" altLang="x-none" dirty="0"/>
              <a:t>0 ≤</a:t>
            </a:r>
            <a:r>
              <a:rPr lang="en-US" altLang="x-none" i="1" dirty="0"/>
              <a:t> r</a:t>
            </a:r>
            <a:r>
              <a:rPr lang="en-US" altLang="x-none" dirty="0"/>
              <a:t> &lt; </a:t>
            </a:r>
            <a:r>
              <a:rPr lang="en-US" altLang="x-none" i="1" dirty="0"/>
              <a:t>d</a:t>
            </a:r>
            <a:r>
              <a:rPr lang="en-US" altLang="x-none" dirty="0"/>
              <a:t>, such that </a:t>
            </a:r>
            <a:r>
              <a:rPr lang="en-US" altLang="x-none" i="1" dirty="0"/>
              <a:t>a</a:t>
            </a:r>
            <a:r>
              <a:rPr lang="en-US" altLang="x-none" dirty="0"/>
              <a:t> = </a:t>
            </a:r>
            <a:r>
              <a:rPr lang="en-US" altLang="x-none" i="1" dirty="0" err="1"/>
              <a:t>dq</a:t>
            </a:r>
            <a:r>
              <a:rPr lang="en-US" altLang="x-none" dirty="0"/>
              <a:t> + </a:t>
            </a:r>
            <a:r>
              <a:rPr lang="en-US" altLang="x-none" i="1" dirty="0"/>
              <a:t>r.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For historical reasons, the above theorem is called </a:t>
            </a:r>
            <a:r>
              <a:rPr lang="en-US" altLang="x-none" dirty="0">
                <a:solidFill>
                  <a:srgbClr val="FF0000"/>
                </a:solidFill>
              </a:rPr>
              <a:t>the division algorithm, </a:t>
            </a:r>
            <a:r>
              <a:rPr lang="en-US" altLang="x-none" dirty="0"/>
              <a:t>even though it isn</a:t>
            </a:r>
            <a:r>
              <a:rPr lang="en-US" altLang="ja-JP" dirty="0"/>
              <a:t>’t an algorithm!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Terminology</a:t>
            </a:r>
            <a:r>
              <a:rPr lang="en-US" altLang="x-none" b="1" i="1" dirty="0"/>
              <a:t>:</a:t>
            </a:r>
            <a:r>
              <a:rPr lang="en-US" altLang="x-none" dirty="0"/>
              <a:t>  Given </a:t>
            </a:r>
            <a:r>
              <a:rPr lang="en-US" altLang="x-none" i="1" dirty="0"/>
              <a:t>a</a:t>
            </a:r>
            <a:r>
              <a:rPr lang="en-US" altLang="x-none" dirty="0"/>
              <a:t> = </a:t>
            </a:r>
            <a:r>
              <a:rPr lang="en-US" altLang="x-none" i="1" dirty="0" err="1"/>
              <a:t>dq</a:t>
            </a:r>
            <a:r>
              <a:rPr lang="en-US" altLang="x-none" dirty="0"/>
              <a:t> + </a:t>
            </a:r>
            <a:r>
              <a:rPr lang="en-US" altLang="x-none" i="1" dirty="0"/>
              <a:t>r</a:t>
            </a:r>
          </a:p>
          <a:p>
            <a:pPr marL="556022" lvl="1" indent="-255985"/>
            <a:r>
              <a:rPr lang="en-US" altLang="x-none" i="1" dirty="0"/>
              <a:t>a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dividend</a:t>
            </a:r>
            <a:endParaRPr lang="en-US" altLang="x-none" i="1" dirty="0">
              <a:solidFill>
                <a:srgbClr val="FF0000"/>
              </a:solidFill>
            </a:endParaRPr>
          </a:p>
          <a:p>
            <a:pPr marL="556022" lvl="1" indent="-255985"/>
            <a:r>
              <a:rPr lang="en-US" altLang="x-none" i="1" dirty="0"/>
              <a:t>d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divisor</a:t>
            </a:r>
          </a:p>
          <a:p>
            <a:pPr marL="556022" lvl="1" indent="-255985"/>
            <a:r>
              <a:rPr lang="en-US" altLang="x-none" i="1" dirty="0"/>
              <a:t>q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quotient</a:t>
            </a:r>
          </a:p>
          <a:p>
            <a:pPr marL="556022" lvl="1" indent="-255985"/>
            <a:r>
              <a:rPr lang="en-US" altLang="x-none" i="1" dirty="0"/>
              <a:t>r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remainder</a:t>
            </a:r>
          </a:p>
          <a:p>
            <a:pPr marL="556022" lvl="1" indent="-255985"/>
            <a:r>
              <a:rPr lang="en-US" altLang="x-none" i="1" dirty="0"/>
              <a:t>q</a:t>
            </a:r>
            <a:r>
              <a:rPr lang="en-US" altLang="x-none" dirty="0"/>
              <a:t> = </a:t>
            </a:r>
            <a:r>
              <a:rPr lang="en-US" altLang="x-none" i="1" dirty="0"/>
              <a:t>a</a:t>
            </a:r>
            <a:r>
              <a:rPr lang="en-US" altLang="x-none" dirty="0"/>
              <a:t> </a:t>
            </a:r>
            <a:r>
              <a:rPr lang="en-US" altLang="x-none" b="1" dirty="0"/>
              <a:t>div</a:t>
            </a:r>
            <a:r>
              <a:rPr lang="en-US" altLang="x-none" i="1" dirty="0"/>
              <a:t> d</a:t>
            </a:r>
          </a:p>
          <a:p>
            <a:pPr marL="556022" lvl="1" indent="-255985"/>
            <a:r>
              <a:rPr lang="en-US" altLang="x-none" i="1" dirty="0"/>
              <a:t>r </a:t>
            </a:r>
            <a:r>
              <a:rPr lang="en-US" altLang="x-none" dirty="0"/>
              <a:t>= </a:t>
            </a:r>
            <a:r>
              <a:rPr lang="en-US" altLang="x-none" i="1" dirty="0"/>
              <a:t>a </a:t>
            </a:r>
            <a:r>
              <a:rPr lang="en-US" altLang="x-none" b="1" dirty="0"/>
              <a:t>mod</a:t>
            </a:r>
            <a:r>
              <a:rPr lang="en-US" altLang="x-none" dirty="0"/>
              <a:t> </a:t>
            </a:r>
            <a:r>
              <a:rPr lang="en-US" altLang="x-none" i="1" dirty="0"/>
              <a:t>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6265" y="3491344"/>
            <a:ext cx="3250602" cy="857250"/>
            <a:chOff x="1497686" y="4655127"/>
            <a:chExt cx="4334136" cy="1143001"/>
          </a:xfrm>
        </p:grpSpPr>
        <p:sp>
          <p:nvSpPr>
            <p:cNvPr id="2" name="TextBox 1"/>
            <p:cNvSpPr txBox="1"/>
            <p:nvPr/>
          </p:nvSpPr>
          <p:spPr>
            <a:xfrm>
              <a:off x="2775002" y="4655127"/>
              <a:ext cx="30568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009051"/>
                  </a:solidFill>
                  <a:latin typeface="Comic Neue" charset="0"/>
                  <a:ea typeface="Comic Neue" charset="0"/>
                  <a:cs typeface="Comic Neue" charset="0"/>
                </a:rPr>
                <a:t>div</a:t>
              </a:r>
              <a:r>
                <a:rPr lang="en-US" sz="1500" b="1" i="1" dirty="0">
                  <a:solidFill>
                    <a:schemeClr val="tx1"/>
                  </a:solidFill>
                  <a:latin typeface="Comic Neue" charset="0"/>
                  <a:ea typeface="Comic Neue" charset="0"/>
                  <a:cs typeface="Comic Neue" charset="0"/>
                </a:rPr>
                <a:t> and </a:t>
              </a:r>
              <a:r>
                <a:rPr lang="en-US" sz="1500" b="1" i="1" dirty="0">
                  <a:solidFill>
                    <a:srgbClr val="009051"/>
                  </a:solidFill>
                  <a:latin typeface="Comic Neue" charset="0"/>
                  <a:ea typeface="Comic Neue" charset="0"/>
                  <a:cs typeface="Comic Neue" charset="0"/>
                </a:rPr>
                <a:t>mod</a:t>
              </a:r>
              <a:r>
                <a:rPr lang="en-US" sz="1500" b="1" i="1" dirty="0">
                  <a:solidFill>
                    <a:schemeClr val="tx1"/>
                  </a:solidFill>
                  <a:latin typeface="Comic Neue" charset="0"/>
                  <a:ea typeface="Comic Neue" charset="0"/>
                  <a:cs typeface="Comic Neue" charset="0"/>
                </a:rPr>
                <a:t> are </a:t>
              </a:r>
              <a:r>
                <a:rPr lang="en-US" sz="1500" b="1" i="1" dirty="0">
                  <a:solidFill>
                    <a:schemeClr val="bg2"/>
                  </a:solidFill>
                  <a:latin typeface="Comic Neue" charset="0"/>
                  <a:ea typeface="Comic Neue" charset="0"/>
                  <a:cs typeface="Comic Neue" charset="0"/>
                </a:rPr>
                <a:t>operators</a:t>
              </a:r>
            </a:p>
          </p:txBody>
        </p:sp>
        <p:cxnSp>
          <p:nvCxnSpPr>
            <p:cNvPr id="4" name="Straight Arrow Connector 3"/>
            <p:cNvCxnSpPr>
              <a:cxnSpLocks/>
              <a:stCxn id="2" idx="2"/>
            </p:cNvCxnSpPr>
            <p:nvPr/>
          </p:nvCxnSpPr>
          <p:spPr bwMode="auto">
            <a:xfrm rot="5400000">
              <a:off x="2544493" y="4039207"/>
              <a:ext cx="712114" cy="2805728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00F83EE6-FF0F-251A-A776-D3622329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5EB59-34C0-D261-9C30-D66B3BF0E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253" y="2731325"/>
            <a:ext cx="2221147" cy="216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084179-5FC6-0CAE-D25E-4C76955B9C0C}"/>
              </a:ext>
            </a:extLst>
          </p:cNvPr>
          <p:cNvSpPr txBox="1"/>
          <p:nvPr/>
        </p:nvSpPr>
        <p:spPr>
          <a:xfrm>
            <a:off x="4854043" y="4876498"/>
            <a:ext cx="4289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https://thirdspacelearning.com/us/blog/guide-division-for-kids-explained/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2380</Words>
  <Application>Microsoft Macintosh PowerPoint</Application>
  <PresentationFormat>On-screen Show (16:9)</PresentationFormat>
  <Paragraphs>346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American Typewriter Condensed</vt:lpstr>
      <vt:lpstr>Arial</vt:lpstr>
      <vt:lpstr>Calibri</vt:lpstr>
      <vt:lpstr>Cambria Math</vt:lpstr>
      <vt:lpstr>Comic Neue</vt:lpstr>
      <vt:lpstr>ComicNeue-BoldOblique</vt:lpstr>
      <vt:lpstr>Trebuchet MS</vt:lpstr>
      <vt:lpstr>Wingdings</vt:lpstr>
      <vt:lpstr>Brilho</vt:lpstr>
      <vt:lpstr>CS 441: Divisibility and Modular Arithmetic</vt:lpstr>
      <vt:lpstr>[Key CS Link] Divisibility</vt:lpstr>
      <vt:lpstr>Today's topics</vt:lpstr>
      <vt:lpstr>What is number theory?</vt:lpstr>
      <vt:lpstr>PowerPoint Presentation</vt:lpstr>
      <vt:lpstr>Division examples</vt:lpstr>
      <vt:lpstr>In-class Activities</vt:lpstr>
      <vt:lpstr>Important properties of divisibility</vt:lpstr>
      <vt:lpstr>Division algorithm</vt:lpstr>
      <vt:lpstr>Examples</vt:lpstr>
      <vt:lpstr>PowerPoint Presentation</vt:lpstr>
      <vt:lpstr>In-class Activities</vt:lpstr>
      <vt:lpstr>PowerPoint Presentation</vt:lpstr>
      <vt:lpstr>PowerPoint Presentation</vt:lpstr>
      <vt:lpstr>In-class Activities</vt:lpstr>
      <vt:lpstr>Properties of congruencies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  <vt:lpstr>Extra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564</cp:revision>
  <cp:lastPrinted>2025-03-17T15:30:25Z</cp:lastPrinted>
  <dcterms:created xsi:type="dcterms:W3CDTF">2011-07-05T14:46:51Z</dcterms:created>
  <dcterms:modified xsi:type="dcterms:W3CDTF">2026-03-30T20:09:07Z</dcterms:modified>
</cp:coreProperties>
</file>